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73" r:id="rId2"/>
    <p:sldMasterId id="2147483688" r:id="rId3"/>
  </p:sldMasterIdLst>
  <p:notesMasterIdLst>
    <p:notesMasterId r:id="rId18"/>
  </p:notesMasterIdLst>
  <p:handoutMasterIdLst>
    <p:handoutMasterId r:id="rId19"/>
  </p:handoutMasterIdLst>
  <p:sldIdLst>
    <p:sldId id="256" r:id="rId4"/>
    <p:sldId id="396" r:id="rId5"/>
    <p:sldId id="259" r:id="rId6"/>
    <p:sldId id="390" r:id="rId7"/>
    <p:sldId id="389" r:id="rId8"/>
    <p:sldId id="391" r:id="rId9"/>
    <p:sldId id="398" r:id="rId10"/>
    <p:sldId id="400" r:id="rId11"/>
    <p:sldId id="401" r:id="rId12"/>
    <p:sldId id="402" r:id="rId13"/>
    <p:sldId id="403" r:id="rId14"/>
    <p:sldId id="404" r:id="rId15"/>
    <p:sldId id="408" r:id="rId16"/>
    <p:sldId id="407" r:id="rId1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A50021"/>
    <a:srgbClr val="996600"/>
    <a:srgbClr val="FF3B3B"/>
    <a:srgbClr val="5F5F5F"/>
    <a:srgbClr val="777777"/>
    <a:srgbClr val="808080"/>
    <a:srgbClr val="96969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7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0FB1E-8A77-40A9-8A9A-6C8F7D57E963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5A0CFB85-74A3-42EA-91C2-C8B905C11084}">
      <dgm:prSet phldrT="[Metin]" custT="1"/>
      <dgm:spPr/>
      <dgm:t>
        <a:bodyPr/>
        <a:lstStyle/>
        <a:p>
          <a:r>
            <a:rPr lang="tr-TR" sz="1200" b="1" dirty="0" smtClean="0"/>
            <a:t>MOBİLYA</a:t>
          </a:r>
          <a:endParaRPr lang="tr-TR" sz="1200" b="1" dirty="0"/>
        </a:p>
      </dgm:t>
    </dgm:pt>
    <dgm:pt modelId="{E82B8C89-83D6-49C1-ACAC-A64477B76053}" type="parTrans" cxnId="{8D870565-F43F-4822-A91F-FB3EE9D6BECE}">
      <dgm:prSet/>
      <dgm:spPr/>
      <dgm:t>
        <a:bodyPr/>
        <a:lstStyle/>
        <a:p>
          <a:endParaRPr lang="tr-TR"/>
        </a:p>
      </dgm:t>
    </dgm:pt>
    <dgm:pt modelId="{6E00E898-68CC-4D7E-9895-99FFB731F353}" type="sibTrans" cxnId="{8D870565-F43F-4822-A91F-FB3EE9D6BECE}">
      <dgm:prSet/>
      <dgm:spPr/>
      <dgm:t>
        <a:bodyPr/>
        <a:lstStyle/>
        <a:p>
          <a:endParaRPr lang="tr-TR"/>
        </a:p>
      </dgm:t>
    </dgm:pt>
    <dgm:pt modelId="{E1C61398-6F2C-4AB9-A873-1B93AAB0FB4E}">
      <dgm:prSet phldrT="[Metin]" custT="1"/>
      <dgm:spPr/>
      <dgm:t>
        <a:bodyPr/>
        <a:lstStyle/>
        <a:p>
          <a:r>
            <a:rPr lang="tr-TR" sz="1200" b="1" dirty="0"/>
            <a:t>ENDÜSTRİ</a:t>
          </a:r>
        </a:p>
      </dgm:t>
    </dgm:pt>
    <dgm:pt modelId="{1B0D7434-4E0C-4C94-99E0-B98960ADB5CC}" type="parTrans" cxnId="{717972D2-3B15-420C-95B7-1E0552EC5C8C}">
      <dgm:prSet/>
      <dgm:spPr/>
      <dgm:t>
        <a:bodyPr/>
        <a:lstStyle/>
        <a:p>
          <a:endParaRPr lang="tr-TR"/>
        </a:p>
      </dgm:t>
    </dgm:pt>
    <dgm:pt modelId="{41971F0D-405E-4AAF-B8BF-457C66971051}" type="sibTrans" cxnId="{717972D2-3B15-420C-95B7-1E0552EC5C8C}">
      <dgm:prSet/>
      <dgm:spPr/>
      <dgm:t>
        <a:bodyPr/>
        <a:lstStyle/>
        <a:p>
          <a:endParaRPr lang="tr-TR"/>
        </a:p>
      </dgm:t>
    </dgm:pt>
    <dgm:pt modelId="{7F5E786A-6E39-440C-939B-DA06DA8FEF58}">
      <dgm:prSet phldrT="[Metin]" custT="1"/>
      <dgm:spPr/>
      <dgm:t>
        <a:bodyPr/>
        <a:lstStyle/>
        <a:p>
          <a:r>
            <a:rPr lang="tr-TR" sz="1200" b="1" dirty="0"/>
            <a:t>MÜHENDİS</a:t>
          </a:r>
        </a:p>
      </dgm:t>
    </dgm:pt>
    <dgm:pt modelId="{8994FB2B-2E85-4882-BD03-9581A5697F03}" type="parTrans" cxnId="{1E9532FD-2FFC-467F-B13D-D93423461481}">
      <dgm:prSet/>
      <dgm:spPr/>
      <dgm:t>
        <a:bodyPr/>
        <a:lstStyle/>
        <a:p>
          <a:endParaRPr lang="tr-TR"/>
        </a:p>
      </dgm:t>
    </dgm:pt>
    <dgm:pt modelId="{445A3261-3360-493B-B636-2811FD500E49}" type="sibTrans" cxnId="{1E9532FD-2FFC-467F-B13D-D93423461481}">
      <dgm:prSet/>
      <dgm:spPr/>
      <dgm:t>
        <a:bodyPr/>
        <a:lstStyle/>
        <a:p>
          <a:endParaRPr lang="tr-TR"/>
        </a:p>
      </dgm:t>
    </dgm:pt>
    <dgm:pt modelId="{39EBF45E-2BDC-4985-964C-F9EEFABDD2D4}" type="pres">
      <dgm:prSet presAssocID="{A350FB1E-8A77-40A9-8A9A-6C8F7D57E9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606F7F7-4A7A-4575-86C3-4388B322AA64}" type="pres">
      <dgm:prSet presAssocID="{5A0CFB85-74A3-42EA-91C2-C8B905C1108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550B521-8AE9-4CBE-9E3D-8F24A725F60D}" type="pres">
      <dgm:prSet presAssocID="{5A0CFB85-74A3-42EA-91C2-C8B905C11084}" presName="gear1srcNode" presStyleLbl="node1" presStyleIdx="0" presStyleCnt="3"/>
      <dgm:spPr/>
      <dgm:t>
        <a:bodyPr/>
        <a:lstStyle/>
        <a:p>
          <a:endParaRPr lang="tr-TR"/>
        </a:p>
      </dgm:t>
    </dgm:pt>
    <dgm:pt modelId="{6566C614-FA54-4EB7-AF41-D83F574ADDA9}" type="pres">
      <dgm:prSet presAssocID="{5A0CFB85-74A3-42EA-91C2-C8B905C11084}" presName="gear1dstNode" presStyleLbl="node1" presStyleIdx="0" presStyleCnt="3"/>
      <dgm:spPr/>
      <dgm:t>
        <a:bodyPr/>
        <a:lstStyle/>
        <a:p>
          <a:endParaRPr lang="tr-TR"/>
        </a:p>
      </dgm:t>
    </dgm:pt>
    <dgm:pt modelId="{7CEDA2E9-FDF0-455C-A496-A08C4E315671}" type="pres">
      <dgm:prSet presAssocID="{E1C61398-6F2C-4AB9-A873-1B93AAB0FB4E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9466F1-CE16-4B53-9DCE-DFBA7081ADAA}" type="pres">
      <dgm:prSet presAssocID="{E1C61398-6F2C-4AB9-A873-1B93AAB0FB4E}" presName="gear2srcNode" presStyleLbl="node1" presStyleIdx="1" presStyleCnt="3"/>
      <dgm:spPr/>
      <dgm:t>
        <a:bodyPr/>
        <a:lstStyle/>
        <a:p>
          <a:endParaRPr lang="tr-TR"/>
        </a:p>
      </dgm:t>
    </dgm:pt>
    <dgm:pt modelId="{8891914F-8C14-4EB0-A318-3799DD40BC1A}" type="pres">
      <dgm:prSet presAssocID="{E1C61398-6F2C-4AB9-A873-1B93AAB0FB4E}" presName="gear2dstNode" presStyleLbl="node1" presStyleIdx="1" presStyleCnt="3"/>
      <dgm:spPr/>
      <dgm:t>
        <a:bodyPr/>
        <a:lstStyle/>
        <a:p>
          <a:endParaRPr lang="tr-TR"/>
        </a:p>
      </dgm:t>
    </dgm:pt>
    <dgm:pt modelId="{ADDF1054-EDB2-4441-A597-B26094248FB5}" type="pres">
      <dgm:prSet presAssocID="{7F5E786A-6E39-440C-939B-DA06DA8FEF58}" presName="gear3" presStyleLbl="node1" presStyleIdx="2" presStyleCnt="3"/>
      <dgm:spPr/>
      <dgm:t>
        <a:bodyPr/>
        <a:lstStyle/>
        <a:p>
          <a:endParaRPr lang="tr-TR"/>
        </a:p>
      </dgm:t>
    </dgm:pt>
    <dgm:pt modelId="{CE901279-88B7-4A61-8AE4-0D9A6E7487CF}" type="pres">
      <dgm:prSet presAssocID="{7F5E786A-6E39-440C-939B-DA06DA8FEF5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95DBCA-3B6A-4B7C-95EB-2786550A90E9}" type="pres">
      <dgm:prSet presAssocID="{7F5E786A-6E39-440C-939B-DA06DA8FEF58}" presName="gear3srcNode" presStyleLbl="node1" presStyleIdx="2" presStyleCnt="3"/>
      <dgm:spPr/>
      <dgm:t>
        <a:bodyPr/>
        <a:lstStyle/>
        <a:p>
          <a:endParaRPr lang="tr-TR"/>
        </a:p>
      </dgm:t>
    </dgm:pt>
    <dgm:pt modelId="{64B36C1B-F788-4FA4-AF5C-D50811C46D97}" type="pres">
      <dgm:prSet presAssocID="{7F5E786A-6E39-440C-939B-DA06DA8FEF58}" presName="gear3dstNode" presStyleLbl="node1" presStyleIdx="2" presStyleCnt="3"/>
      <dgm:spPr/>
      <dgm:t>
        <a:bodyPr/>
        <a:lstStyle/>
        <a:p>
          <a:endParaRPr lang="tr-TR"/>
        </a:p>
      </dgm:t>
    </dgm:pt>
    <dgm:pt modelId="{0217AC3F-9EFC-4CD7-863F-CE3F45DBB221}" type="pres">
      <dgm:prSet presAssocID="{6E00E898-68CC-4D7E-9895-99FFB731F353}" presName="connector1" presStyleLbl="sibTrans2D1" presStyleIdx="0" presStyleCnt="3"/>
      <dgm:spPr/>
      <dgm:t>
        <a:bodyPr/>
        <a:lstStyle/>
        <a:p>
          <a:endParaRPr lang="tr-TR"/>
        </a:p>
      </dgm:t>
    </dgm:pt>
    <dgm:pt modelId="{E922528A-5BB1-4344-8B89-4C6D67FB7B8F}" type="pres">
      <dgm:prSet presAssocID="{41971F0D-405E-4AAF-B8BF-457C66971051}" presName="connector2" presStyleLbl="sibTrans2D1" presStyleIdx="1" presStyleCnt="3"/>
      <dgm:spPr/>
      <dgm:t>
        <a:bodyPr/>
        <a:lstStyle/>
        <a:p>
          <a:endParaRPr lang="tr-TR"/>
        </a:p>
      </dgm:t>
    </dgm:pt>
    <dgm:pt modelId="{DC176876-8775-4387-9A14-5B89D850F75A}" type="pres">
      <dgm:prSet presAssocID="{445A3261-3360-493B-B636-2811FD500E49}" presName="connector3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A7647231-E89C-4396-8815-A5207335DA63}" type="presOf" srcId="{7F5E786A-6E39-440C-939B-DA06DA8FEF58}" destId="{ADDF1054-EDB2-4441-A597-B26094248FB5}" srcOrd="0" destOrd="0" presId="urn:microsoft.com/office/officeart/2005/8/layout/gear1"/>
    <dgm:cxn modelId="{AAF29E6F-D1B7-4D66-97B0-73DCD6047711}" type="presOf" srcId="{5A0CFB85-74A3-42EA-91C2-C8B905C11084}" destId="{4606F7F7-4A7A-4575-86C3-4388B322AA64}" srcOrd="0" destOrd="0" presId="urn:microsoft.com/office/officeart/2005/8/layout/gear1"/>
    <dgm:cxn modelId="{ECF10DB7-E2F5-4544-8AEA-1A932089F130}" type="presOf" srcId="{5A0CFB85-74A3-42EA-91C2-C8B905C11084}" destId="{9550B521-8AE9-4CBE-9E3D-8F24A725F60D}" srcOrd="1" destOrd="0" presId="urn:microsoft.com/office/officeart/2005/8/layout/gear1"/>
    <dgm:cxn modelId="{ED148572-B7D0-4E8B-A077-487A58558CD5}" type="presOf" srcId="{6E00E898-68CC-4D7E-9895-99FFB731F353}" destId="{0217AC3F-9EFC-4CD7-863F-CE3F45DBB221}" srcOrd="0" destOrd="0" presId="urn:microsoft.com/office/officeart/2005/8/layout/gear1"/>
    <dgm:cxn modelId="{8260BC8B-5031-4FD0-80EB-DE2D938A2A94}" type="presOf" srcId="{E1C61398-6F2C-4AB9-A873-1B93AAB0FB4E}" destId="{8891914F-8C14-4EB0-A318-3799DD40BC1A}" srcOrd="2" destOrd="0" presId="urn:microsoft.com/office/officeart/2005/8/layout/gear1"/>
    <dgm:cxn modelId="{FC91E5E6-AF6D-4129-A473-F2BBDCDB3662}" type="presOf" srcId="{7F5E786A-6E39-440C-939B-DA06DA8FEF58}" destId="{4895DBCA-3B6A-4B7C-95EB-2786550A90E9}" srcOrd="2" destOrd="0" presId="urn:microsoft.com/office/officeart/2005/8/layout/gear1"/>
    <dgm:cxn modelId="{E6BCDFAC-CD40-416F-9C50-21E5F9A6118F}" type="presOf" srcId="{E1C61398-6F2C-4AB9-A873-1B93AAB0FB4E}" destId="{079466F1-CE16-4B53-9DCE-DFBA7081ADAA}" srcOrd="1" destOrd="0" presId="urn:microsoft.com/office/officeart/2005/8/layout/gear1"/>
    <dgm:cxn modelId="{BCBB3E7B-19D6-40D0-98BF-D54E4D9461A9}" type="presOf" srcId="{41971F0D-405E-4AAF-B8BF-457C66971051}" destId="{E922528A-5BB1-4344-8B89-4C6D67FB7B8F}" srcOrd="0" destOrd="0" presId="urn:microsoft.com/office/officeart/2005/8/layout/gear1"/>
    <dgm:cxn modelId="{8D870565-F43F-4822-A91F-FB3EE9D6BECE}" srcId="{A350FB1E-8A77-40A9-8A9A-6C8F7D57E963}" destId="{5A0CFB85-74A3-42EA-91C2-C8B905C11084}" srcOrd="0" destOrd="0" parTransId="{E82B8C89-83D6-49C1-ACAC-A64477B76053}" sibTransId="{6E00E898-68CC-4D7E-9895-99FFB731F353}"/>
    <dgm:cxn modelId="{6A0D69D0-AB02-4562-8A7E-7A5F56E32EC8}" type="presOf" srcId="{445A3261-3360-493B-B636-2811FD500E49}" destId="{DC176876-8775-4387-9A14-5B89D850F75A}" srcOrd="0" destOrd="0" presId="urn:microsoft.com/office/officeart/2005/8/layout/gear1"/>
    <dgm:cxn modelId="{6252FF7E-4B9C-4B35-90F0-4F8A512D4BD4}" type="presOf" srcId="{7F5E786A-6E39-440C-939B-DA06DA8FEF58}" destId="{64B36C1B-F788-4FA4-AF5C-D50811C46D97}" srcOrd="3" destOrd="0" presId="urn:microsoft.com/office/officeart/2005/8/layout/gear1"/>
    <dgm:cxn modelId="{717972D2-3B15-420C-95B7-1E0552EC5C8C}" srcId="{A350FB1E-8A77-40A9-8A9A-6C8F7D57E963}" destId="{E1C61398-6F2C-4AB9-A873-1B93AAB0FB4E}" srcOrd="1" destOrd="0" parTransId="{1B0D7434-4E0C-4C94-99E0-B98960ADB5CC}" sibTransId="{41971F0D-405E-4AAF-B8BF-457C66971051}"/>
    <dgm:cxn modelId="{1E9532FD-2FFC-467F-B13D-D93423461481}" srcId="{A350FB1E-8A77-40A9-8A9A-6C8F7D57E963}" destId="{7F5E786A-6E39-440C-939B-DA06DA8FEF58}" srcOrd="2" destOrd="0" parTransId="{8994FB2B-2E85-4882-BD03-9581A5697F03}" sibTransId="{445A3261-3360-493B-B636-2811FD500E49}"/>
    <dgm:cxn modelId="{D020DB20-C48D-46A5-A4C3-8B2754C3AB86}" type="presOf" srcId="{5A0CFB85-74A3-42EA-91C2-C8B905C11084}" destId="{6566C614-FA54-4EB7-AF41-D83F574ADDA9}" srcOrd="2" destOrd="0" presId="urn:microsoft.com/office/officeart/2005/8/layout/gear1"/>
    <dgm:cxn modelId="{15E54069-A3D9-470C-BB8C-F1933796AD06}" type="presOf" srcId="{A350FB1E-8A77-40A9-8A9A-6C8F7D57E963}" destId="{39EBF45E-2BDC-4985-964C-F9EEFABDD2D4}" srcOrd="0" destOrd="0" presId="urn:microsoft.com/office/officeart/2005/8/layout/gear1"/>
    <dgm:cxn modelId="{49689019-673A-407D-A03A-AC087498C8EB}" type="presOf" srcId="{7F5E786A-6E39-440C-939B-DA06DA8FEF58}" destId="{CE901279-88B7-4A61-8AE4-0D9A6E7487CF}" srcOrd="1" destOrd="0" presId="urn:microsoft.com/office/officeart/2005/8/layout/gear1"/>
    <dgm:cxn modelId="{12BF7CBA-13E9-413D-9E3F-92115A0969B4}" type="presOf" srcId="{E1C61398-6F2C-4AB9-A873-1B93AAB0FB4E}" destId="{7CEDA2E9-FDF0-455C-A496-A08C4E315671}" srcOrd="0" destOrd="0" presId="urn:microsoft.com/office/officeart/2005/8/layout/gear1"/>
    <dgm:cxn modelId="{7994858B-FF88-4356-8735-97E3DE84D765}" type="presParOf" srcId="{39EBF45E-2BDC-4985-964C-F9EEFABDD2D4}" destId="{4606F7F7-4A7A-4575-86C3-4388B322AA64}" srcOrd="0" destOrd="0" presId="urn:microsoft.com/office/officeart/2005/8/layout/gear1"/>
    <dgm:cxn modelId="{AF308B26-9BB7-403F-B0B3-A735490C4B62}" type="presParOf" srcId="{39EBF45E-2BDC-4985-964C-F9EEFABDD2D4}" destId="{9550B521-8AE9-4CBE-9E3D-8F24A725F60D}" srcOrd="1" destOrd="0" presId="urn:microsoft.com/office/officeart/2005/8/layout/gear1"/>
    <dgm:cxn modelId="{FF43B7E1-F0A8-4F6D-87F0-18968ACA25DF}" type="presParOf" srcId="{39EBF45E-2BDC-4985-964C-F9EEFABDD2D4}" destId="{6566C614-FA54-4EB7-AF41-D83F574ADDA9}" srcOrd="2" destOrd="0" presId="urn:microsoft.com/office/officeart/2005/8/layout/gear1"/>
    <dgm:cxn modelId="{DCF9D191-C867-431F-B2D3-CB8FA1CC2F34}" type="presParOf" srcId="{39EBF45E-2BDC-4985-964C-F9EEFABDD2D4}" destId="{7CEDA2E9-FDF0-455C-A496-A08C4E315671}" srcOrd="3" destOrd="0" presId="urn:microsoft.com/office/officeart/2005/8/layout/gear1"/>
    <dgm:cxn modelId="{2360BC8E-81D1-48FD-9530-CF46BE1068EC}" type="presParOf" srcId="{39EBF45E-2BDC-4985-964C-F9EEFABDD2D4}" destId="{079466F1-CE16-4B53-9DCE-DFBA7081ADAA}" srcOrd="4" destOrd="0" presId="urn:microsoft.com/office/officeart/2005/8/layout/gear1"/>
    <dgm:cxn modelId="{50738CCB-B3D4-457A-AB8F-53DFFD368D7A}" type="presParOf" srcId="{39EBF45E-2BDC-4985-964C-F9EEFABDD2D4}" destId="{8891914F-8C14-4EB0-A318-3799DD40BC1A}" srcOrd="5" destOrd="0" presId="urn:microsoft.com/office/officeart/2005/8/layout/gear1"/>
    <dgm:cxn modelId="{0B4FDC8E-E6E9-44FA-9372-EEC2112A0AF7}" type="presParOf" srcId="{39EBF45E-2BDC-4985-964C-F9EEFABDD2D4}" destId="{ADDF1054-EDB2-4441-A597-B26094248FB5}" srcOrd="6" destOrd="0" presId="urn:microsoft.com/office/officeart/2005/8/layout/gear1"/>
    <dgm:cxn modelId="{18184B15-CE4A-4AD2-B0C0-3E1F6131C0E0}" type="presParOf" srcId="{39EBF45E-2BDC-4985-964C-F9EEFABDD2D4}" destId="{CE901279-88B7-4A61-8AE4-0D9A6E7487CF}" srcOrd="7" destOrd="0" presId="urn:microsoft.com/office/officeart/2005/8/layout/gear1"/>
    <dgm:cxn modelId="{B91FF8FF-8106-4E47-8B88-7195F98B1B8A}" type="presParOf" srcId="{39EBF45E-2BDC-4985-964C-F9EEFABDD2D4}" destId="{4895DBCA-3B6A-4B7C-95EB-2786550A90E9}" srcOrd="8" destOrd="0" presId="urn:microsoft.com/office/officeart/2005/8/layout/gear1"/>
    <dgm:cxn modelId="{07968BBD-3C68-4CCB-83C0-49574A072DB6}" type="presParOf" srcId="{39EBF45E-2BDC-4985-964C-F9EEFABDD2D4}" destId="{64B36C1B-F788-4FA4-AF5C-D50811C46D97}" srcOrd="9" destOrd="0" presId="urn:microsoft.com/office/officeart/2005/8/layout/gear1"/>
    <dgm:cxn modelId="{732B347F-F361-4D30-A257-A6205485A3DF}" type="presParOf" srcId="{39EBF45E-2BDC-4985-964C-F9EEFABDD2D4}" destId="{0217AC3F-9EFC-4CD7-863F-CE3F45DBB221}" srcOrd="10" destOrd="0" presId="urn:microsoft.com/office/officeart/2005/8/layout/gear1"/>
    <dgm:cxn modelId="{738B2EC4-1E8E-4394-AB3A-2FDBF96A52FC}" type="presParOf" srcId="{39EBF45E-2BDC-4985-964C-F9EEFABDD2D4}" destId="{E922528A-5BB1-4344-8B89-4C6D67FB7B8F}" srcOrd="11" destOrd="0" presId="urn:microsoft.com/office/officeart/2005/8/layout/gear1"/>
    <dgm:cxn modelId="{C90ABBD8-A90E-409D-85BE-DF14C2BBF139}" type="presParOf" srcId="{39EBF45E-2BDC-4985-964C-F9EEFABDD2D4}" destId="{DC176876-8775-4387-9A14-5B89D850F75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6F7F7-4A7A-4575-86C3-4388B322AA64}">
      <dsp:nvSpPr>
        <dsp:cNvPr id="0" name=""/>
        <dsp:cNvSpPr/>
      </dsp:nvSpPr>
      <dsp:spPr>
        <a:xfrm>
          <a:off x="2325298" y="1896678"/>
          <a:ext cx="2318163" cy="231816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/>
            <a:t>MOBİLYA</a:t>
          </a:r>
          <a:endParaRPr lang="tr-TR" sz="1200" b="1" kern="1200" dirty="0"/>
        </a:p>
      </dsp:txBody>
      <dsp:txXfrm>
        <a:off x="2791352" y="2439697"/>
        <a:ext cx="1386055" cy="1191583"/>
      </dsp:txXfrm>
    </dsp:sp>
    <dsp:sp modelId="{7CEDA2E9-FDF0-455C-A496-A08C4E315671}">
      <dsp:nvSpPr>
        <dsp:cNvPr id="0" name=""/>
        <dsp:cNvSpPr/>
      </dsp:nvSpPr>
      <dsp:spPr>
        <a:xfrm>
          <a:off x="976549" y="1348749"/>
          <a:ext cx="1685936" cy="16859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/>
            <a:t>ENDÜSTRİ</a:t>
          </a:r>
        </a:p>
      </dsp:txBody>
      <dsp:txXfrm>
        <a:off x="1400988" y="1775754"/>
        <a:ext cx="837058" cy="831926"/>
      </dsp:txXfrm>
    </dsp:sp>
    <dsp:sp modelId="{ADDF1054-EDB2-4441-A597-B26094248FB5}">
      <dsp:nvSpPr>
        <dsp:cNvPr id="0" name=""/>
        <dsp:cNvSpPr/>
      </dsp:nvSpPr>
      <dsp:spPr>
        <a:xfrm rot="20700000">
          <a:off x="1920846" y="185625"/>
          <a:ext cx="1651873" cy="165187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/>
            <a:t>MÜHENDİS</a:t>
          </a:r>
        </a:p>
      </dsp:txBody>
      <dsp:txXfrm rot="-20700000">
        <a:off x="2283150" y="547929"/>
        <a:ext cx="927265" cy="927265"/>
      </dsp:txXfrm>
    </dsp:sp>
    <dsp:sp modelId="{0217AC3F-9EFC-4CD7-863F-CE3F45DBB221}">
      <dsp:nvSpPr>
        <dsp:cNvPr id="0" name=""/>
        <dsp:cNvSpPr/>
      </dsp:nvSpPr>
      <dsp:spPr>
        <a:xfrm>
          <a:off x="2147272" y="1546744"/>
          <a:ext cx="2967248" cy="2967248"/>
        </a:xfrm>
        <a:prstGeom prst="circularArrow">
          <a:avLst>
            <a:gd name="adj1" fmla="val 4687"/>
            <a:gd name="adj2" fmla="val 299029"/>
            <a:gd name="adj3" fmla="val 2516728"/>
            <a:gd name="adj4" fmla="val 1586006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2528A-5BB1-4344-8B89-4C6D67FB7B8F}">
      <dsp:nvSpPr>
        <dsp:cNvPr id="0" name=""/>
        <dsp:cNvSpPr/>
      </dsp:nvSpPr>
      <dsp:spPr>
        <a:xfrm>
          <a:off x="677973" y="975627"/>
          <a:ext cx="2155891" cy="215589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76876-8775-4387-9A14-5B89D850F75A}">
      <dsp:nvSpPr>
        <dsp:cNvPr id="0" name=""/>
        <dsp:cNvSpPr/>
      </dsp:nvSpPr>
      <dsp:spPr>
        <a:xfrm>
          <a:off x="1538750" y="-176285"/>
          <a:ext cx="2324485" cy="232448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344EF-F34F-4639-BEC8-04122EABC46C}" type="datetimeFigureOut">
              <a:rPr lang="tr-TR" smtClean="0"/>
              <a:pPr/>
              <a:t>11.05.2016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KOÇ,KURTOĞLU VE ERDİNLER,BARTIN 5-8 KASIM 2009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7FDF6-B68C-4039-B5E2-004E71750D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1005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tr-TR" smtClean="0"/>
              <a:t>KOÇ,KURTOĞLU VE ERDİNLER,BARTIN 5-8 KASIM 2009</a:t>
            </a:r>
            <a:endParaRPr lang="tr-TR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867B2C-602E-459A-A614-F1F63928CE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38550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</p:grp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CE86C-0677-4BD2-A6AB-97EC25F9D286}" type="datetime1">
              <a:rPr lang="tr-TR" smtClean="0"/>
              <a:t>11.05.2016</a:t>
            </a:fld>
            <a:endParaRPr lang="tr-TR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30E4160C-626B-4DC6-807F-CF2D3C52D0B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7EB66-DD24-47AC-B66D-87BCB0C8EE4B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B6981-9167-4C88-938C-732B61FD5B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3EE7-9922-44EE-B871-EC83DCFD2A4C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18C1-6D63-4B69-9060-F4B483F9BC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35BF7-0BC0-4D0E-A83D-D6041CE85B58}" type="datetime1">
              <a:rPr lang="tr-TR" smtClean="0"/>
              <a:t>11.05.2016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725B-28B5-40BA-907C-0A75113E4A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tr-TR" altLang="en-US"/>
              <a:t>Asıl başlık stili için tıklatın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tr-TR" altLang="en-US"/>
              <a:t>Asıl alt başlık stilini düzenlemek için tıklatın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9EA6-992F-4A7D-9CAB-2AE751F9DFF7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B276-BB3F-4FBE-A879-8673469D6A2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B425C-AB47-4018-8BAC-FE2435D74601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EDA5-E7E4-40E5-BB63-81B306EF795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7445E-1E3B-4D16-B699-9A632F27ADDA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E470-180A-473F-88FC-8E233907E6E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B2477-E5A6-4F68-A136-47739EC22CF1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C2F24-BB94-46B6-A0F8-A98809B96D1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50D7-ADB2-48DF-B980-DEDE4DB2F980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34A4-E132-4CFA-B5FF-9F48DC3B7E9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9428-9EA7-4F36-97D7-A698824BDC4A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144EB-AD77-437E-9618-8156C873A3B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0A92-50F4-4791-BDCD-0EFD34F52589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24EA9-AE1A-4677-BC7D-DBD23C223E9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D7240-698D-4152-B038-F6D7A713195D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5095-3E35-4F9C-95D6-531E1D876E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2DC3-57C3-4B6D-AADD-63BA9A3F9951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53CD4-2DAB-49AA-B688-FE0353B37EE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F4C8-2F7C-453B-BCA3-38D35802F31E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3D06-64BD-4AE7-97DF-2519D3B9235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77164-1903-4FD0-9AC3-E0DC2AC608EC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02DF-70DF-46C3-B803-951DBB94916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50400-3142-484D-8099-ABD817B58CF7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5C19F-33EB-4EBE-A8F6-3DC2F5F3ED8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FE8A-4372-4E87-A5CA-2FDAF744B94E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8AF20-DF41-481C-BC7D-99E02F19DF5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73B7F-7C8F-4499-B8DA-5BBA560F36D4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84BA-4C03-444F-9180-D76DDDB180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305E-667D-471D-A2DC-B702C1C8727A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9678B-4EC4-4D16-9901-F34436E529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08277-306E-4188-A60C-C5DB8348F2E3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02BB-FDE2-4D20-9954-1166A6FBE9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E5223-95C3-40A7-8D14-BC97DF4A73FA}" type="datetime1">
              <a:rPr lang="tr-TR" smtClean="0"/>
              <a:t>11.05.2016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D988-A146-41CB-B66B-2162CDC852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20BF-3131-4AB7-ABF2-C498EC8DEA1E}" type="datetime1">
              <a:rPr lang="tr-TR" smtClean="0"/>
              <a:t>11.05.2016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7C6A0-013F-4BA0-A273-36CC089546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0981B-45A7-4E96-823E-4F5F72D4E238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BAEC-7A0E-42E4-94ED-9C564E49FA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301C-7F96-4AAC-8C25-A220E183D77B}" type="datetime1">
              <a:rPr lang="tr-TR" smtClean="0"/>
              <a:t>11.05.2016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92BDF-3728-44AD-A413-8C50B02C0B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1AC25-002F-49BC-873B-A22C4675DD5E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0487E-0886-470D-8034-C5E410B9F1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C1097-18AA-457E-96A4-23FCBFB930C8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2516-AFF5-4390-A3B9-D04AA962C7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EA5F-2B24-48AC-BE56-B7BB5104803D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33ED4-0DE3-43CA-803D-D80B24C2C6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C6549-635F-40C5-BECB-7CE5A0F6E995}" type="datetime1">
              <a:rPr lang="tr-TR" smtClean="0"/>
              <a:t>11.05.2016</a:t>
            </a:fld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28AE3-D8A6-4628-9FD3-B81B87BBEE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469D8-8669-497F-BB78-49A1F2920BA6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21A-364F-4033-933C-2E184EDB8C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AF79C-8BDE-486B-9A9C-4A03BD9F9EB9}" type="datetime1">
              <a:rPr lang="tr-TR" smtClean="0"/>
              <a:t>11.05.2016</a:t>
            </a:fld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9B156-D785-44AB-BC95-F575849A50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F8FE5-CA75-4BFE-BDD4-48B93772023C}" type="datetime1">
              <a:rPr lang="tr-TR" smtClean="0"/>
              <a:t>11.05.2016</a:t>
            </a:fld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8B73B-DD70-453F-86AB-ED2F5F9A97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15071-A710-426E-9430-6C3C84D79918}" type="datetime1">
              <a:rPr lang="tr-TR" smtClean="0"/>
              <a:t>11.05.2016</a:t>
            </a:fld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1BD5-18F6-432C-B592-A10FF6ABAE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19A1B-A033-4E38-9A6C-DD90C5FE443E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05C9-48CD-4980-80ED-AD5DD98802E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68EFA-427F-45C3-9B21-8661FF78F660}" type="datetime1">
              <a:rPr lang="tr-TR" smtClean="0"/>
              <a:t>11.05.2016</a:t>
            </a:fld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8FE2-7E93-47A9-8B83-C959DD5817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2B8AB479-1C54-4025-9248-A7A5B04B6E2D}" type="datetime1">
              <a:rPr lang="tr-TR" smtClean="0"/>
              <a:t>11.05.2016</a:t>
            </a:fld>
            <a:endParaRPr lang="tr-T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7E70674D-9094-46EE-ACCB-5D44D38192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E13CD70F-BB8F-400F-A38D-56AE9870CC78}" type="datetime1">
              <a:rPr lang="tr-TR" smtClean="0"/>
              <a:t>11.05.2016</a:t>
            </a:fld>
            <a:endParaRPr lang="tr-TR" alt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nn-NO" altLang="en-US" smtClean="0"/>
              <a:t>Ofis Mobilyaları Ve Ahşap Mobilya Meslek Komiteleri Sektör Toplantısı, İSO,Odakule, 11.05.2016</a:t>
            </a:r>
            <a:endParaRPr lang="tr-TR" alt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12B16CB-3C76-478E-A8CA-4EC55D5173E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901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fld id="{8A22E863-A4FE-4BF9-AFF0-2AE1AA8945C7}" type="datetime1">
              <a:rPr lang="tr-TR" smtClean="0"/>
              <a:t>11.05.2016</a:t>
            </a:fld>
            <a:endParaRPr lang="tr-TR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nn-NO" smtClean="0"/>
              <a:t>Ofis Mobilyaları Ve Ahşap Mobilya Meslek Komiteleri Sektör Toplantısı, İSO,Odakule, 11.05.2016</a:t>
            </a:r>
            <a:endParaRPr lang="tr-TR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A6CDCD12-9721-47E2-86CB-30581C8E44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  <p:sp>
        <p:nvSpPr>
          <p:cNvPr id="11469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052736"/>
            <a:ext cx="8424936" cy="2016224"/>
          </a:xfrm>
        </p:spPr>
        <p:txBody>
          <a:bodyPr/>
          <a:lstStyle/>
          <a:p>
            <a:pPr algn="ctr"/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/>
              <a:t/>
            </a:r>
            <a:br>
              <a:rPr lang="tr-TR" sz="2800" b="1" dirty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500" b="1" dirty="0" smtClean="0"/>
              <a:t>OFİS </a:t>
            </a:r>
            <a:r>
              <a:rPr lang="tr-TR" sz="2500" b="1" dirty="0"/>
              <a:t>MOBİLYALARI(39) VE AHŞAP MOBİLYA(40) </a:t>
            </a:r>
            <a:r>
              <a:rPr lang="tr-TR" sz="2500" b="1" dirty="0" smtClean="0"/>
              <a:t>SANAYİİ MESLEK KOMİTELERİ </a:t>
            </a:r>
            <a:br>
              <a:rPr lang="tr-TR" sz="2500" b="1" dirty="0" smtClean="0"/>
            </a:br>
            <a:r>
              <a:rPr lang="tr-TR" sz="2500" b="1" dirty="0" smtClean="0"/>
              <a:t/>
            </a:r>
            <a:br>
              <a:rPr lang="tr-TR" sz="2500" b="1" dirty="0" smtClean="0"/>
            </a:br>
            <a:r>
              <a:rPr lang="tr-TR" sz="2400" b="1" dirty="0" smtClean="0"/>
              <a:t>GENİŞLETİLMİŞ ORTAK SEKTÖR TOPLANTISI</a:t>
            </a:r>
            <a:br>
              <a:rPr lang="tr-TR" sz="2400" b="1" dirty="0" smtClean="0"/>
            </a:br>
            <a:endParaRPr lang="tr-TR" sz="2400" b="1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34" y="3573016"/>
            <a:ext cx="8358188" cy="1800200"/>
          </a:xfrm>
        </p:spPr>
        <p:txBody>
          <a:bodyPr/>
          <a:lstStyle/>
          <a:p>
            <a:pPr algn="ctr"/>
            <a:endParaRPr lang="tr-TR" sz="2000" b="1" dirty="0" smtClean="0"/>
          </a:p>
          <a:p>
            <a:pPr algn="ctr"/>
            <a:r>
              <a:rPr lang="tr-TR" sz="2000" b="1" dirty="0" err="1" smtClean="0"/>
              <a:t>Prof.Dr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K.Hüseyin</a:t>
            </a:r>
            <a:r>
              <a:rPr lang="tr-TR" sz="2000" b="1" dirty="0" smtClean="0"/>
              <a:t> KOÇ</a:t>
            </a:r>
          </a:p>
          <a:p>
            <a:pPr algn="ctr" eaLnBrk="1" hangingPunct="1"/>
            <a:r>
              <a:rPr lang="tr-TR" sz="1800" b="1" dirty="0" err="1" smtClean="0">
                <a:latin typeface="Times New Roman" pitchFamily="18" charset="0"/>
              </a:rPr>
              <a:t>İ.Ü.Orman</a:t>
            </a:r>
            <a:r>
              <a:rPr lang="tr-TR" sz="1800" b="1" dirty="0" smtClean="0">
                <a:latin typeface="Times New Roman" pitchFamily="18" charset="0"/>
              </a:rPr>
              <a:t> Fakültesi, Orman Endüstri Mühendisliği Bölümü Öğretim Üyesi</a:t>
            </a:r>
          </a:p>
          <a:p>
            <a:pPr algn="ctr" eaLnBrk="1" hangingPunct="1"/>
            <a:r>
              <a:rPr lang="tr-TR" sz="2400" b="1" dirty="0" smtClean="0">
                <a:latin typeface="Times New Roman" pitchFamily="18" charset="0"/>
              </a:rPr>
              <a:t>İSO Eksperi</a:t>
            </a:r>
          </a:p>
          <a:p>
            <a:pPr algn="ctr" eaLnBrk="1" hangingPunct="1"/>
            <a:endParaRPr lang="tr-TR" sz="2400" b="1" dirty="0">
              <a:latin typeface="Times New Roman" pitchFamily="18" charset="0"/>
            </a:endParaRPr>
          </a:p>
          <a:p>
            <a:pPr algn="ctr" eaLnBrk="1" hangingPunct="1"/>
            <a:r>
              <a:rPr lang="tr-TR" sz="2400" b="1" dirty="0" smtClean="0">
                <a:latin typeface="Times New Roman" pitchFamily="18" charset="0"/>
              </a:rPr>
              <a:t>ISO </a:t>
            </a:r>
            <a:r>
              <a:rPr lang="tr-TR" sz="2400" b="1" dirty="0" err="1" smtClean="0">
                <a:latin typeface="Times New Roman" pitchFamily="18" charset="0"/>
              </a:rPr>
              <a:t>Odakule</a:t>
            </a:r>
            <a:r>
              <a:rPr lang="tr-TR" sz="2400" b="1" dirty="0" smtClean="0">
                <a:latin typeface="Times New Roman" pitchFamily="18" charset="0"/>
              </a:rPr>
              <a:t>, 11 Mayıs 2016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755576" y="1090898"/>
            <a:ext cx="7696200" cy="401216"/>
          </a:xfrm>
        </p:spPr>
        <p:txBody>
          <a:bodyPr/>
          <a:lstStyle/>
          <a:p>
            <a:r>
              <a:rPr lang="tr-TR" sz="2000" b="1" dirty="0" smtClean="0"/>
              <a:t>Bulgular: </a:t>
            </a:r>
            <a:r>
              <a:rPr lang="tr-TR" sz="2000" b="1" dirty="0"/>
              <a:t>İşyerlerindeki </a:t>
            </a:r>
            <a:r>
              <a:rPr lang="tr-TR" sz="2000" b="1" dirty="0" smtClean="0"/>
              <a:t>Ortam Aydınlatma Koşulları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627748" y="5157192"/>
            <a:ext cx="582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İşyerlerindeki ortalama hava dolaşım hızı değişim grafiği.</a:t>
            </a:r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56792"/>
            <a:ext cx="7886700" cy="427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4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755576" y="1090898"/>
            <a:ext cx="7696200" cy="401216"/>
          </a:xfrm>
        </p:spPr>
        <p:txBody>
          <a:bodyPr/>
          <a:lstStyle/>
          <a:p>
            <a:r>
              <a:rPr lang="tr-TR" sz="2000" b="1" dirty="0" smtClean="0"/>
              <a:t>Bulgular: </a:t>
            </a:r>
            <a:r>
              <a:rPr lang="tr-TR" sz="2000" b="1" dirty="0"/>
              <a:t>İşyerlerindeki </a:t>
            </a:r>
            <a:r>
              <a:rPr lang="tr-TR" sz="2000" b="1" dirty="0" smtClean="0"/>
              <a:t>Ortam Gürültü Koşulları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627748" y="5157192"/>
            <a:ext cx="582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İşyerlerindeki ortalama hava dolaşım hızı değişim grafiği.</a:t>
            </a:r>
          </a:p>
        </p:txBody>
      </p:sp>
      <p:pic>
        <p:nvPicPr>
          <p:cNvPr id="198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628799"/>
            <a:ext cx="7953375" cy="455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5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755576" y="1090898"/>
            <a:ext cx="7696200" cy="401216"/>
          </a:xfrm>
        </p:spPr>
        <p:txBody>
          <a:bodyPr/>
          <a:lstStyle/>
          <a:p>
            <a:r>
              <a:rPr lang="tr-TR" sz="2000" b="1" dirty="0" smtClean="0"/>
              <a:t>Bulgular: </a:t>
            </a:r>
            <a:r>
              <a:rPr lang="tr-TR" sz="2000" b="1" dirty="0"/>
              <a:t>İşyerlerindeki </a:t>
            </a:r>
            <a:r>
              <a:rPr lang="tr-TR" sz="2000" b="1" dirty="0" smtClean="0"/>
              <a:t>Ortam </a:t>
            </a:r>
            <a:r>
              <a:rPr lang="tr-TR" sz="2000" b="1" dirty="0" smtClean="0"/>
              <a:t>Ağaç </a:t>
            </a:r>
            <a:r>
              <a:rPr lang="tr-TR" sz="2000" b="1" dirty="0" err="1" smtClean="0"/>
              <a:t>Tozeu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Mazuriyeti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627748" y="5157192"/>
            <a:ext cx="582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İşyerlerindeki ortalama hava dolaşım hızı değişim grafiği.</a:t>
            </a:r>
          </a:p>
        </p:txBody>
      </p:sp>
      <p:pic>
        <p:nvPicPr>
          <p:cNvPr id="199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484784"/>
            <a:ext cx="78105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2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7" y="1304131"/>
            <a:ext cx="771611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4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1 Diyagram"/>
          <p:cNvGraphicFramePr/>
          <p:nvPr>
            <p:extLst>
              <p:ext uri="{D42A27DB-BD31-4B8C-83A1-F6EECF244321}">
                <p14:modId xmlns:p14="http://schemas.microsoft.com/office/powerpoint/2010/main" val="3816127236"/>
              </p:ext>
            </p:extLst>
          </p:nvPr>
        </p:nvGraphicFramePr>
        <p:xfrm>
          <a:off x="3929058" y="857232"/>
          <a:ext cx="507208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052736"/>
            <a:ext cx="7572429" cy="51435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Char char="Ø"/>
            </a:pPr>
            <a:r>
              <a:rPr lang="tr-TR" sz="2400" b="1" dirty="0" smtClean="0"/>
              <a:t>Daha sistematik ve genele yayılmış bir gelişme..</a:t>
            </a:r>
            <a:endParaRPr lang="tr-TR" sz="2400" b="1" dirty="0" smtClean="0"/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tr-TR" sz="2400" b="1" dirty="0" smtClean="0"/>
              <a:t>Marka </a:t>
            </a:r>
            <a:r>
              <a:rPr lang="tr-TR" sz="2400" b="1" dirty="0"/>
              <a:t>d</a:t>
            </a:r>
            <a:r>
              <a:rPr lang="tr-TR" sz="2400" b="1" dirty="0" smtClean="0"/>
              <a:t>eğeri daha yüksek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tr-TR" sz="2400" b="1" dirty="0"/>
              <a:t>Rekabet gücü güvenceye </a:t>
            </a:r>
            <a:r>
              <a:rPr lang="tr-TR" sz="2400" b="1" dirty="0" smtClean="0"/>
              <a:t>alınmış… </a:t>
            </a:r>
            <a:endParaRPr lang="tr-TR" sz="2400" b="1" dirty="0"/>
          </a:p>
          <a:p>
            <a:pPr eaLnBrk="1" hangingPunct="1"/>
            <a:endParaRPr lang="tr-TR" sz="2400" b="1" dirty="0" smtClean="0">
              <a:latin typeface="+mj-lt"/>
            </a:endParaRPr>
          </a:p>
          <a:p>
            <a:pPr eaLnBrk="1" hangingPunct="1"/>
            <a:r>
              <a:rPr lang="tr-TR" sz="2400" b="1" dirty="0" smtClean="0">
                <a:latin typeface="+mj-lt"/>
              </a:rPr>
              <a:t>Bir </a:t>
            </a:r>
            <a:r>
              <a:rPr lang="tr-TR" sz="2400" b="1" dirty="0" smtClean="0">
                <a:latin typeface="+mj-lt"/>
              </a:rPr>
              <a:t>Sektör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endParaRPr lang="tr-TR" sz="2400" b="1" dirty="0">
              <a:latin typeface="+mj-lt"/>
            </a:endParaRPr>
          </a:p>
          <a:p>
            <a:pPr eaLnBrk="1" hangingPunct="1"/>
            <a:r>
              <a:rPr lang="tr-TR" sz="2400" b="1" dirty="0" smtClean="0">
                <a:latin typeface="+mj-lt"/>
              </a:rPr>
              <a:t>Nasıl????</a:t>
            </a:r>
          </a:p>
          <a:p>
            <a:pPr eaLnBrk="1" hangingPunct="1"/>
            <a:r>
              <a:rPr lang="tr-TR" sz="2400" b="1" dirty="0" smtClean="0">
                <a:latin typeface="+mj-lt"/>
              </a:rPr>
              <a:t>Ne kadar Sürede?</a:t>
            </a:r>
          </a:p>
          <a:p>
            <a:pPr eaLnBrk="1" hangingPunct="1"/>
            <a:r>
              <a:rPr lang="tr-TR" sz="2400" b="1" dirty="0" smtClean="0">
                <a:latin typeface="+mj-lt"/>
              </a:rPr>
              <a:t>Hangi Eylem Planları İle???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2000" b="1" dirty="0" smtClean="0">
              <a:latin typeface="+mj-lt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2000" b="1" dirty="0" smtClean="0">
                <a:latin typeface="+mj-lt"/>
              </a:rPr>
              <a:t>TEŞEKKÜRLER      </a:t>
            </a:r>
            <a:r>
              <a:rPr lang="tr-TR" sz="2000" b="1" dirty="0" err="1" smtClean="0">
                <a:latin typeface="+mj-lt"/>
              </a:rPr>
              <a:t>Prof.Dr.K.Hüseyin</a:t>
            </a:r>
            <a:r>
              <a:rPr lang="tr-TR" sz="2000" b="1" dirty="0" smtClean="0">
                <a:latin typeface="+mj-lt"/>
              </a:rPr>
              <a:t> KOÇ</a:t>
            </a:r>
          </a:p>
          <a:p>
            <a:pPr algn="ctr" eaLnBrk="1" hangingPunct="1">
              <a:buFont typeface="Wingdings" pitchFamily="2" charset="2"/>
              <a:buNone/>
            </a:pPr>
            <a:endParaRPr lang="tr-TR" sz="2000" b="1" dirty="0" smtClean="0">
              <a:latin typeface="+mj-lt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2000" b="1" dirty="0" smtClean="0">
                <a:latin typeface="+mj-lt"/>
              </a:rPr>
              <a:t>Ofis Mobilyaları ve Ahşap Mobilya Meslek Komiteleri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z="2000" b="1" dirty="0" smtClean="0">
                <a:latin typeface="+mj-lt"/>
              </a:rPr>
              <a:t> Genişletilmiş Ortak Sektör Toplantısı, İSO,Odakule,11.05.2016</a:t>
            </a:r>
            <a:endParaRPr lang="tr-TR" sz="2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57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21059"/>
            <a:ext cx="5589810" cy="442119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Türkiye’de </a:t>
            </a:r>
            <a:r>
              <a:rPr lang="tr-TR" sz="3200" b="1" dirty="0"/>
              <a:t>mobilya endüstrisi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761608"/>
              </p:ext>
            </p:extLst>
          </p:nvPr>
        </p:nvGraphicFramePr>
        <p:xfrm>
          <a:off x="683568" y="1196752"/>
          <a:ext cx="8136903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4532"/>
                <a:gridCol w="612657"/>
                <a:gridCol w="3203767"/>
                <a:gridCol w="605947"/>
              </a:tblGrid>
              <a:tr h="183315"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OLUMLU GÖSTERGELER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OLUMSUZ GÖSTERGELER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Büyüme Hızı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Kayıt dışılık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Ticari Denge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Üretim değeri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Teknoloji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İhracat değeri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Pazar Hedefleri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Kurumsallaşma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40441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Yönetim ve </a:t>
                      </a:r>
                      <a:r>
                        <a:rPr lang="tr-TR" sz="1800" dirty="0" smtClean="0">
                          <a:effectLst/>
                        </a:rPr>
                        <a:t>işletmecilik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AB Mevzuatı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40441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Girişimcilik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Kalite Güvence Sistemleri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Meslekli fuarlar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Marka İmajı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40441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Federasyon yönelimi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Kârlılık 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2696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>
                          <a:effectLst/>
                        </a:rPr>
                        <a:t>AR-GE Yönelimi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Kapasite kullanımı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  <a:tr h="40441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dirty="0" smtClean="0">
                          <a:effectLst/>
                        </a:rPr>
                        <a:t>Kümelenme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r>
                        <a:rPr lang="tr-TR" sz="1800" b="1" dirty="0">
                          <a:solidFill>
                            <a:schemeClr val="bg1"/>
                          </a:solidFill>
                          <a:effectLst/>
                        </a:rPr>
                        <a:t>Kalifiye eleman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41" marR="50341" marT="0" marB="0">
                    <a:solidFill>
                      <a:srgbClr val="9933FF"/>
                    </a:solidFill>
                  </a:tcPr>
                </a:tc>
              </a:tr>
            </a:tbl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648" y="228606"/>
            <a:ext cx="5590404" cy="731826"/>
          </a:xfrm>
        </p:spPr>
        <p:txBody>
          <a:bodyPr/>
          <a:lstStyle/>
          <a:p>
            <a:pPr eaLnBrk="1" hangingPunct="1"/>
            <a:r>
              <a:rPr lang="tr-TR" sz="3200" b="1" dirty="0"/>
              <a:t>Dünya’da mobilya endüstrisi </a:t>
            </a:r>
            <a:endParaRPr lang="tr-TR" sz="3200" b="1" dirty="0" smtClean="0">
              <a:latin typeface="Times New Roman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18883"/>
              </p:ext>
            </p:extLst>
          </p:nvPr>
        </p:nvGraphicFramePr>
        <p:xfrm>
          <a:off x="672306" y="1403192"/>
          <a:ext cx="7716117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8988"/>
                <a:gridCol w="1529043"/>
                <a:gridCol w="1529043"/>
                <a:gridCol w="1529043"/>
              </a:tblGrid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Ülkeler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Üretim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İhracat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İthalat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Çin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30,9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1,5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ABD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22,7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İtalya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7,3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2,0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Almanya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9,6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Polonya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5,2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Birleşik Krallık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1,5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4,8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Fransa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2,2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5,9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Japonya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0,9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3,9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Kanada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2,3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4,3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Türkiye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0,7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  <a:tr h="39084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Diğer ülkeler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43,2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34" marR="56634" marT="0" marB="0"/>
                </a:tc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827584" y="676494"/>
            <a:ext cx="7572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Dünya </a:t>
            </a:r>
            <a:r>
              <a:rPr lang="tr-TR" b="1" dirty="0"/>
              <a:t>Mobilya Üretimi, İhracat-İthalat Durumu (%)</a:t>
            </a:r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357188"/>
            <a:ext cx="5589810" cy="833437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Türkiye’de </a:t>
            </a:r>
            <a:r>
              <a:rPr lang="tr-TR" sz="3200" b="1" dirty="0"/>
              <a:t>mobilya endüstrisi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84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6" y="1340768"/>
            <a:ext cx="764411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357188"/>
            <a:ext cx="5589810" cy="833437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Türkiye’de </a:t>
            </a:r>
            <a:r>
              <a:rPr lang="tr-TR" sz="3200" b="1" dirty="0"/>
              <a:t>mobilya endüstrisi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7394" name="Grafik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32" y="1124744"/>
            <a:ext cx="8208912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7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4438" y="357188"/>
            <a:ext cx="5589810" cy="833437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Türkiye’de </a:t>
            </a:r>
            <a:r>
              <a:rPr lang="tr-TR" sz="3200" b="1" dirty="0"/>
              <a:t>mobilya endüstrisi </a:t>
            </a:r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0768"/>
            <a:ext cx="8591872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>
                <a:solidFill>
                  <a:schemeClr val="bg2"/>
                </a:solidFill>
                <a:latin typeface="Albertus" pitchFamily="34" charset="0"/>
              </a:rPr>
              <a:t>KOÇ, </a:t>
            </a: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KURTOĞLU,ERDİNLER VE HAZIR,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323528" y="764816"/>
            <a:ext cx="8568952" cy="2376151"/>
          </a:xfrm>
        </p:spPr>
        <p:txBody>
          <a:bodyPr/>
          <a:lstStyle/>
          <a:p>
            <a:r>
              <a:rPr lang="tr-TR" sz="2800" b="1" dirty="0"/>
              <a:t>AB uyum </a:t>
            </a:r>
            <a:r>
              <a:rPr lang="tr-TR" sz="2800" b="1" dirty="0" smtClean="0"/>
              <a:t>süreci:</a:t>
            </a:r>
            <a:br>
              <a:rPr lang="tr-TR" sz="2800" b="1" dirty="0" smtClean="0"/>
            </a:b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    Düzenlemeler hızla tamamlanmakta, uygulamaya       geçiliyor..</a:t>
            </a:r>
            <a:br>
              <a:rPr lang="tr-TR" sz="2800" b="1" dirty="0" smtClean="0"/>
            </a:br>
            <a:r>
              <a:rPr lang="tr-TR" sz="2800" b="1" dirty="0" smtClean="0"/>
              <a:t> </a:t>
            </a:r>
            <a:br>
              <a:rPr lang="tr-TR" sz="2800" b="1" dirty="0" smtClean="0"/>
            </a:br>
            <a:endParaRPr lang="tr-TR" sz="2800" b="1" dirty="0"/>
          </a:p>
        </p:txBody>
      </p:sp>
      <p:sp>
        <p:nvSpPr>
          <p:cNvPr id="5" name="Başlık 2"/>
          <p:cNvSpPr txBox="1">
            <a:spLocks/>
          </p:cNvSpPr>
          <p:nvPr/>
        </p:nvSpPr>
        <p:spPr bwMode="auto">
          <a:xfrm>
            <a:off x="467544" y="2724430"/>
            <a:ext cx="66160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endParaRPr lang="tr-TR" sz="2800" b="1" dirty="0" smtClean="0"/>
          </a:p>
          <a:p>
            <a:pPr algn="ctr"/>
            <a:endParaRPr lang="tr-TR" sz="2800" b="1" dirty="0"/>
          </a:p>
          <a:p>
            <a:pPr algn="ctr"/>
            <a:r>
              <a:rPr lang="tr-TR" sz="2800" b="1" dirty="0" smtClean="0"/>
              <a:t>Mobilya Sektörü açısından durum nedir?</a:t>
            </a:r>
            <a:endParaRPr lang="tr-TR" sz="2800" b="1" dirty="0"/>
          </a:p>
        </p:txBody>
      </p:sp>
      <p:sp>
        <p:nvSpPr>
          <p:cNvPr id="8" name="Başlık 2"/>
          <p:cNvSpPr txBox="1">
            <a:spLocks/>
          </p:cNvSpPr>
          <p:nvPr/>
        </p:nvSpPr>
        <p:spPr bwMode="auto">
          <a:xfrm>
            <a:off x="323528" y="4028421"/>
            <a:ext cx="8568952" cy="19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kern="0" dirty="0" smtClean="0"/>
              <a:t>Mobilya AYAKTA yapılan işler grubunda,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kern="0" dirty="0" smtClean="0"/>
              <a:t>Ortam ısısı 17 derece, nem % 50, hava değişim hızı 02,-04 m/s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b="1" kern="0" dirty="0" smtClean="0"/>
              <a:t>Ağaç tozu 5 mg/m3…</a:t>
            </a:r>
          </a:p>
        </p:txBody>
      </p:sp>
    </p:spTree>
    <p:extLst>
      <p:ext uri="{BB962C8B-B14F-4D97-AF65-F5344CB8AC3E}">
        <p14:creationId xmlns:p14="http://schemas.microsoft.com/office/powerpoint/2010/main" val="35751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755576" y="1090898"/>
            <a:ext cx="7696200" cy="401216"/>
          </a:xfrm>
        </p:spPr>
        <p:txBody>
          <a:bodyPr/>
          <a:lstStyle/>
          <a:p>
            <a:r>
              <a:rPr lang="tr-TR" sz="2000" b="1" dirty="0" smtClean="0"/>
              <a:t>Bulgular: </a:t>
            </a:r>
            <a:r>
              <a:rPr lang="tr-TR" sz="2000" b="1" dirty="0"/>
              <a:t>İşyerlerindeki Ortam Hava Koşulları</a:t>
            </a:r>
            <a:endParaRPr lang="tr-TR" sz="2000" dirty="0"/>
          </a:p>
        </p:txBody>
      </p:sp>
      <p:pic>
        <p:nvPicPr>
          <p:cNvPr id="195586" name="Grafik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04856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2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123728" y="6188661"/>
            <a:ext cx="60007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 dirty="0" smtClean="0">
                <a:solidFill>
                  <a:schemeClr val="bg2"/>
                </a:solidFill>
                <a:latin typeface="Albertus" pitchFamily="34" charset="0"/>
              </a:rPr>
              <a:t>KARADEMİR, KOÇ, UMK-2015, KONYA</a:t>
            </a:r>
            <a:endParaRPr lang="tr-TR" sz="1600" dirty="0">
              <a:solidFill>
                <a:schemeClr val="bg2"/>
              </a:solidFill>
              <a:latin typeface="Albertus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755576" y="1090898"/>
            <a:ext cx="7696200" cy="401216"/>
          </a:xfrm>
        </p:spPr>
        <p:txBody>
          <a:bodyPr/>
          <a:lstStyle/>
          <a:p>
            <a:r>
              <a:rPr lang="tr-TR" sz="2000" b="1" dirty="0" smtClean="0"/>
              <a:t>Bulgular: </a:t>
            </a:r>
            <a:r>
              <a:rPr lang="tr-TR" sz="2000" b="1" dirty="0"/>
              <a:t>İşyerlerindeki Ortam Hava Koşulları</a:t>
            </a:r>
            <a:endParaRPr lang="tr-TR" sz="2000" dirty="0"/>
          </a:p>
        </p:txBody>
      </p:sp>
      <p:sp>
        <p:nvSpPr>
          <p:cNvPr id="2" name="Dikdörtgen 1"/>
          <p:cNvSpPr/>
          <p:nvPr/>
        </p:nvSpPr>
        <p:spPr>
          <a:xfrm>
            <a:off x="1627748" y="5157192"/>
            <a:ext cx="5824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İşyerlerindeki ortalama hava dolaşım hızı değişim grafiği.</a:t>
            </a:r>
          </a:p>
        </p:txBody>
      </p:sp>
      <p:pic>
        <p:nvPicPr>
          <p:cNvPr id="1966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56792"/>
            <a:ext cx="7991475" cy="463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3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tın-kongre">
  <a:themeElements>
    <a:clrScheme name="Dörtte Bir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Dörtte Bi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örtte Bir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örtte Bir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örtte Bir 10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enar Çizgili">
  <a:themeElements>
    <a:clrScheme name="Kenar Çizgili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enar Çizgili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nar Çizgil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nar Çizgil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ar Çizgili 10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Yüzey">
  <a:themeElements>
    <a:clrScheme name="Yüze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Yüze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üze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bartın-kongre</Template>
  <TotalTime>901</TotalTime>
  <Words>379</Words>
  <Application>Microsoft Office PowerPoint</Application>
  <PresentationFormat>Ekran Gösterisi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bartın-kongre</vt:lpstr>
      <vt:lpstr>Kenar Çizgili</vt:lpstr>
      <vt:lpstr>Yüzey</vt:lpstr>
      <vt:lpstr>      OFİS MOBİLYALARI(39) VE AHŞAP MOBİLYA(40) SANAYİİ MESLEK KOMİTELERİ   GENİŞLETİLMİŞ ORTAK SEKTÖR TOPLANTISI </vt:lpstr>
      <vt:lpstr>Türkiye’de mobilya endüstrisi </vt:lpstr>
      <vt:lpstr>Dünya’da mobilya endüstrisi </vt:lpstr>
      <vt:lpstr>Türkiye’de mobilya endüstrisi </vt:lpstr>
      <vt:lpstr>Türkiye’de mobilya endüstrisi </vt:lpstr>
      <vt:lpstr>Türkiye’de mobilya endüstrisi </vt:lpstr>
      <vt:lpstr>AB uyum süreci:      Düzenlemeler hızla tamamlanmakta, uygulamaya       geçiliyor..   </vt:lpstr>
      <vt:lpstr>Bulgular: İşyerlerindeki Ortam Hava Koşulları</vt:lpstr>
      <vt:lpstr>Bulgular: İşyerlerindeki Ortam Hava Koşulları</vt:lpstr>
      <vt:lpstr>Bulgular: İşyerlerindeki Ortam Aydınlatma Koşulları</vt:lpstr>
      <vt:lpstr>Bulgular: İşyerlerindeki Ortam Gürültü Koşulları</vt:lpstr>
      <vt:lpstr>Bulgular: İşyerlerindeki Ortam Ağaç Tozeu Mazuriyeti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ORMAN ENDÜSTRİ MÜHENDİSLİĞİ EĞİTİM VE ÖĞRETİMİNDE  YENİDEN YAPILANMA MODELİ</dc:title>
  <dc:creator>Hüseyin Koç</dc:creator>
  <cp:lastModifiedBy>aa</cp:lastModifiedBy>
  <cp:revision>51</cp:revision>
  <cp:lastPrinted>2016-05-10T10:07:46Z</cp:lastPrinted>
  <dcterms:created xsi:type="dcterms:W3CDTF">2009-10-27T21:11:57Z</dcterms:created>
  <dcterms:modified xsi:type="dcterms:W3CDTF">2016-05-11T07:33:21Z</dcterms:modified>
</cp:coreProperties>
</file>