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36" r:id="rId2"/>
    <p:sldId id="339" r:id="rId3"/>
    <p:sldId id="258" r:id="rId4"/>
    <p:sldId id="259" r:id="rId5"/>
    <p:sldId id="260" r:id="rId6"/>
    <p:sldId id="261" r:id="rId7"/>
    <p:sldId id="263" r:id="rId8"/>
    <p:sldId id="264" r:id="rId9"/>
    <p:sldId id="334" r:id="rId10"/>
    <p:sldId id="268" r:id="rId11"/>
    <p:sldId id="317" r:id="rId12"/>
    <p:sldId id="273" r:id="rId13"/>
    <p:sldId id="337" r:id="rId14"/>
    <p:sldId id="332" r:id="rId15"/>
    <p:sldId id="340" r:id="rId16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797FD1"/>
    <a:srgbClr val="FF6699"/>
    <a:srgbClr val="FFFFFF"/>
    <a:srgbClr val="3B609B"/>
    <a:srgbClr val="52A9B2"/>
    <a:srgbClr val="0B1E3F"/>
    <a:srgbClr val="E1644B"/>
    <a:srgbClr val="BD863D"/>
    <a:srgbClr val="C24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0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6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Azfar\Work\HALAL%20INDUSTRY\Halal%20Trade%20Stats%202012-2018-matra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Total Export</c:v>
                </c:pt>
              </c:strCache>
            </c:strRef>
          </c:tx>
          <c:spPr>
            <a:ln w="28575" cap="rnd">
              <a:solidFill>
                <a:prstClr val="black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prstClr val="black"/>
              </a:solidFill>
              <a:ln w="9525">
                <a:solidFill>
                  <a:prstClr val="black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rgbClr val="FF6600"/>
                </a:solidFill>
                <a:ln w="9525">
                  <a:solidFill>
                    <a:srgbClr val="FF6600"/>
                  </a:solidFill>
                  <a:prstDash val="sysDash"/>
                </a:ln>
                <a:effectLst/>
              </c:spPr>
            </c:marker>
            <c:bubble3D val="0"/>
            <c:spPr>
              <a:ln w="28575" cap="rnd">
                <a:solidFill>
                  <a:srgbClr val="FF660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80-4994-8DBE-EB5DFDFDE6B4}"/>
              </c:ext>
            </c:extLst>
          </c:dPt>
          <c:cat>
            <c:numRef>
              <c:f>Sheet1!$B$2:$I$2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2020</c:v>
                </c:pt>
              </c:numCache>
            </c:numRef>
          </c:cat>
          <c:val>
            <c:numRef>
              <c:f>Sheet1!$B$3:$I$3</c:f>
              <c:numCache>
                <c:formatCode>_-* #,##0_-;\-* #,##0_-;_-* "-"??_-;_-@_-</c:formatCode>
                <c:ptCount val="8"/>
                <c:pt idx="0">
                  <c:v>31.99</c:v>
                </c:pt>
                <c:pt idx="1">
                  <c:v>32.840000000000003</c:v>
                </c:pt>
                <c:pt idx="2">
                  <c:v>37.69</c:v>
                </c:pt>
                <c:pt idx="3">
                  <c:v>39.4</c:v>
                </c:pt>
                <c:pt idx="4">
                  <c:v>42.12</c:v>
                </c:pt>
                <c:pt idx="5">
                  <c:v>43.34</c:v>
                </c:pt>
                <c:pt idx="6">
                  <c:v>40.04</c:v>
                </c:pt>
                <c:pt idx="7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80-4994-8DBE-EB5DFDFDE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marker val="1"/>
        <c:smooth val="0"/>
        <c:axId val="1369146144"/>
        <c:axId val="1399776176"/>
      </c:lineChart>
      <c:catAx>
        <c:axId val="136914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776176"/>
        <c:crosses val="autoZero"/>
        <c:auto val="1"/>
        <c:lblAlgn val="ctr"/>
        <c:lblOffset val="100"/>
        <c:noMultiLvlLbl val="0"/>
      </c:catAx>
      <c:valAx>
        <c:axId val="139977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RM Billion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914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F8554-7A7C-4975-8D23-34AFD81398EF}" type="doc">
      <dgm:prSet loTypeId="urn:microsoft.com/office/officeart/2005/8/layout/lProcess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3B15F45-C59E-443F-9301-23D62EF6FC04}">
      <dgm:prSet phldrT="[Text]" custT="1"/>
      <dgm:spPr>
        <a:solidFill>
          <a:srgbClr val="797FD1"/>
        </a:solidFill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cs typeface="Arial" panose="020B0604020202020204" pitchFamily="34" charset="0"/>
            </a:rPr>
            <a:t>MIHAS Best Innovative Products &amp; Services</a:t>
          </a:r>
          <a:endParaRPr lang="en-US" sz="1800" dirty="0">
            <a:solidFill>
              <a:schemeClr val="accent4">
                <a:lumMod val="20000"/>
                <a:lumOff val="8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E60AFF52-901E-4893-9796-A3A37B103F4C}" type="parTrans" cxnId="{A7AF5A99-0EFE-4F70-97BE-45ECC6473322}">
      <dgm:prSet/>
      <dgm:spPr/>
      <dgm:t>
        <a:bodyPr/>
        <a:lstStyle/>
        <a:p>
          <a:endParaRPr lang="en-US"/>
        </a:p>
      </dgm:t>
    </dgm:pt>
    <dgm:pt modelId="{FFC80D7A-4202-4828-94CC-6A8E698884C9}" type="sibTrans" cxnId="{A7AF5A99-0EFE-4F70-97BE-45ECC6473322}">
      <dgm:prSet/>
      <dgm:spPr/>
      <dgm:t>
        <a:bodyPr/>
        <a:lstStyle/>
        <a:p>
          <a:endParaRPr lang="en-US"/>
        </a:p>
      </dgm:t>
    </dgm:pt>
    <dgm:pt modelId="{BC0E144D-C549-4EEF-AC86-5FBC3EE1C8E4}">
      <dgm:prSet phldrT="[Text]" custT="1"/>
      <dgm:spPr>
        <a:solidFill>
          <a:srgbClr val="52A9B2"/>
        </a:solid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F&amp;B</a:t>
          </a:r>
          <a:endParaRPr lang="en-US" sz="16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6AE02649-6D53-499D-A121-C3D2D9B8A34B}" type="parTrans" cxnId="{0060D7F1-5C23-4FC1-A639-394C322241A4}">
      <dgm:prSet/>
      <dgm:spPr/>
      <dgm:t>
        <a:bodyPr/>
        <a:lstStyle/>
        <a:p>
          <a:endParaRPr lang="en-US"/>
        </a:p>
      </dgm:t>
    </dgm:pt>
    <dgm:pt modelId="{D45F467F-B18F-492D-B463-A6EFCD597FFC}" type="sibTrans" cxnId="{0060D7F1-5C23-4FC1-A639-394C322241A4}">
      <dgm:prSet/>
      <dgm:spPr/>
      <dgm:t>
        <a:bodyPr/>
        <a:lstStyle/>
        <a:p>
          <a:endParaRPr lang="en-US"/>
        </a:p>
      </dgm:t>
    </dgm:pt>
    <dgm:pt modelId="{FABA6D13-1F14-49DC-8DFC-74487B2875A9}">
      <dgm:prSet phldrT="[Text]" custT="1"/>
      <dgm:spPr>
        <a:solidFill>
          <a:srgbClr val="52A9B2"/>
        </a:solidFill>
      </dgm:spPr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Machinery &amp; Technology</a:t>
          </a:r>
          <a:endParaRPr lang="en-US" sz="1600" dirty="0">
            <a:latin typeface="+mn-lt"/>
            <a:cs typeface="Arial" panose="020B0604020202020204" pitchFamily="34" charset="0"/>
          </a:endParaRPr>
        </a:p>
      </dgm:t>
    </dgm:pt>
    <dgm:pt modelId="{A8FC5765-D37A-4073-9B75-3EB5009CF111}" type="parTrans" cxnId="{785A471E-C36C-438D-BA4A-49386EF3DE0A}">
      <dgm:prSet/>
      <dgm:spPr/>
      <dgm:t>
        <a:bodyPr/>
        <a:lstStyle/>
        <a:p>
          <a:endParaRPr lang="en-US"/>
        </a:p>
      </dgm:t>
    </dgm:pt>
    <dgm:pt modelId="{51116CAB-66BC-4414-8805-D87B5CD45F80}" type="sibTrans" cxnId="{785A471E-C36C-438D-BA4A-49386EF3DE0A}">
      <dgm:prSet/>
      <dgm:spPr/>
      <dgm:t>
        <a:bodyPr/>
        <a:lstStyle/>
        <a:p>
          <a:endParaRPr lang="en-US"/>
        </a:p>
      </dgm:t>
    </dgm:pt>
    <dgm:pt modelId="{CBE8E8FA-92A4-44E6-8588-BB91AD63D643}">
      <dgm:prSet phldrT="[Text]" custT="1"/>
      <dgm:spPr>
        <a:solidFill>
          <a:srgbClr val="797FD1"/>
        </a:solidFill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cs typeface="Arial" panose="020B0604020202020204" pitchFamily="34" charset="0"/>
            </a:rPr>
            <a:t>MIHAS </a:t>
          </a:r>
          <a:r>
            <a:rPr lang="en-US" sz="18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</a:rPr>
            <a:t>Sustainability Excellence</a:t>
          </a:r>
          <a:endParaRPr lang="en-US" sz="1800" b="1" dirty="0" smtClean="0">
            <a:solidFill>
              <a:schemeClr val="accent4">
                <a:lumMod val="20000"/>
                <a:lumOff val="8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E6535DDF-6333-46BF-878A-6BEAF5B336C2}" type="parTrans" cxnId="{9C8E7D27-285F-4963-88F6-9F9F8808EB36}">
      <dgm:prSet/>
      <dgm:spPr/>
      <dgm:t>
        <a:bodyPr/>
        <a:lstStyle/>
        <a:p>
          <a:endParaRPr lang="en-US"/>
        </a:p>
      </dgm:t>
    </dgm:pt>
    <dgm:pt modelId="{E5AA4C4C-6D1C-439F-998E-2FADDACAA153}" type="sibTrans" cxnId="{9C8E7D27-285F-4963-88F6-9F9F8808EB36}">
      <dgm:prSet/>
      <dgm:spPr/>
      <dgm:t>
        <a:bodyPr/>
        <a:lstStyle/>
        <a:p>
          <a:endParaRPr lang="en-US"/>
        </a:p>
      </dgm:t>
    </dgm:pt>
    <dgm:pt modelId="{29CBB828-08C0-42C1-9A7F-7CAAF9F5E517}">
      <dgm:prSet phldrT="[Text]" custT="1"/>
      <dgm:spPr>
        <a:solidFill>
          <a:srgbClr val="52A9B2"/>
        </a:solidFill>
      </dgm:spPr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Modest Fashion</a:t>
          </a:r>
        </a:p>
      </dgm:t>
    </dgm:pt>
    <dgm:pt modelId="{45B638E7-47D3-42A7-8D0D-D040A36D56B9}" type="parTrans" cxnId="{65C903EE-0F13-4B6E-844A-3427DC62B1D2}">
      <dgm:prSet/>
      <dgm:spPr/>
      <dgm:t>
        <a:bodyPr/>
        <a:lstStyle/>
        <a:p>
          <a:endParaRPr lang="en-US"/>
        </a:p>
      </dgm:t>
    </dgm:pt>
    <dgm:pt modelId="{651CE2B8-F57F-49BD-A5CB-39D434C7065F}" type="sibTrans" cxnId="{65C903EE-0F13-4B6E-844A-3427DC62B1D2}">
      <dgm:prSet/>
      <dgm:spPr/>
      <dgm:t>
        <a:bodyPr/>
        <a:lstStyle/>
        <a:p>
          <a:endParaRPr lang="en-US"/>
        </a:p>
      </dgm:t>
    </dgm:pt>
    <dgm:pt modelId="{5B90E31C-0318-4FDC-A132-95D080632421}">
      <dgm:prSet phldrT="[Text]" custT="1"/>
      <dgm:spPr>
        <a:solidFill>
          <a:srgbClr val="52A9B2"/>
        </a:solidFill>
      </dgm:spPr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Personal Care &amp; Cosmetics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73126122-0325-4E48-AEA2-318EF1FAEC81}" type="parTrans" cxnId="{9FFD8D44-5B9B-476C-9E52-F855C42178A6}">
      <dgm:prSet/>
      <dgm:spPr/>
      <dgm:t>
        <a:bodyPr/>
        <a:lstStyle/>
        <a:p>
          <a:endParaRPr lang="en-US"/>
        </a:p>
      </dgm:t>
    </dgm:pt>
    <dgm:pt modelId="{014527B7-6635-4E3C-8E41-AE75DEE2D9F0}" type="sibTrans" cxnId="{9FFD8D44-5B9B-476C-9E52-F855C42178A6}">
      <dgm:prSet/>
      <dgm:spPr/>
      <dgm:t>
        <a:bodyPr/>
        <a:lstStyle/>
        <a:p>
          <a:endParaRPr lang="en-US"/>
        </a:p>
      </dgm:t>
    </dgm:pt>
    <dgm:pt modelId="{AD8BBDFB-6DEE-42B0-9DC0-C1D193990A9F}">
      <dgm:prSet phldrT="[Text]" custT="1"/>
      <dgm:spPr>
        <a:solidFill>
          <a:srgbClr val="52A9B2"/>
        </a:solidFill>
      </dgm:spPr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Services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C348188F-BE13-4644-BE19-7E036398CD67}" type="sibTrans" cxnId="{81547807-EE1B-4C82-8D83-6F5EB284ACE3}">
      <dgm:prSet/>
      <dgm:spPr/>
      <dgm:t>
        <a:bodyPr/>
        <a:lstStyle/>
        <a:p>
          <a:endParaRPr lang="en-US"/>
        </a:p>
      </dgm:t>
    </dgm:pt>
    <dgm:pt modelId="{EE94845D-4A63-4869-889F-80CA01072EE9}" type="parTrans" cxnId="{81547807-EE1B-4C82-8D83-6F5EB284ACE3}">
      <dgm:prSet/>
      <dgm:spPr/>
      <dgm:t>
        <a:bodyPr/>
        <a:lstStyle/>
        <a:p>
          <a:endParaRPr lang="en-US"/>
        </a:p>
      </dgm:t>
    </dgm:pt>
    <dgm:pt modelId="{CA5BC68B-B215-4768-A9DD-82F5E471A412}">
      <dgm:prSet phldrT="[Text]"/>
      <dgm:spPr>
        <a:solidFill>
          <a:srgbClr val="52A9B2"/>
        </a:solidFill>
      </dgm:spPr>
      <dgm:t>
        <a:bodyPr/>
        <a:lstStyle/>
        <a:p>
          <a:r>
            <a:rPr lang="en-US" b="1" dirty="0" smtClean="0">
              <a:latin typeface="+mn-lt"/>
              <a:cs typeface="Arial" panose="020B0604020202020204" pitchFamily="34" charset="0"/>
            </a:rPr>
            <a:t>Best Country Pavilion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8A33B0FA-30AF-4BF4-A71B-9D6493640BCE}" type="sibTrans" cxnId="{049D7BDD-81D5-4689-B102-1962AE22AF13}">
      <dgm:prSet/>
      <dgm:spPr/>
      <dgm:t>
        <a:bodyPr/>
        <a:lstStyle/>
        <a:p>
          <a:endParaRPr lang="en-US"/>
        </a:p>
      </dgm:t>
    </dgm:pt>
    <dgm:pt modelId="{35F4DE54-85E0-4C80-8C41-DA463C561A02}" type="parTrans" cxnId="{049D7BDD-81D5-4689-B102-1962AE22AF13}">
      <dgm:prSet/>
      <dgm:spPr/>
      <dgm:t>
        <a:bodyPr/>
        <a:lstStyle/>
        <a:p>
          <a:endParaRPr lang="en-US"/>
        </a:p>
      </dgm:t>
    </dgm:pt>
    <dgm:pt modelId="{389026B8-B2DC-4AAE-9D07-E14868E8353D}">
      <dgm:prSet phldrT="[Text]" custT="1"/>
      <dgm:spPr>
        <a:solidFill>
          <a:srgbClr val="797FD1"/>
        </a:solidFill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cs typeface="Arial" panose="020B0604020202020204" pitchFamily="34" charset="0"/>
            </a:rPr>
            <a:t>MIHAS Best Booth/ Pavilion Design</a:t>
          </a:r>
          <a:endParaRPr lang="en-US" sz="1800" dirty="0">
            <a:solidFill>
              <a:schemeClr val="accent4">
                <a:lumMod val="20000"/>
                <a:lumOff val="8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67F3E29B-AE9C-464C-A2F3-9B34599DE29E}" type="sibTrans" cxnId="{061AD0E5-01A6-436C-9AD7-1A9D32113FFA}">
      <dgm:prSet/>
      <dgm:spPr/>
      <dgm:t>
        <a:bodyPr/>
        <a:lstStyle/>
        <a:p>
          <a:endParaRPr lang="en-US"/>
        </a:p>
      </dgm:t>
    </dgm:pt>
    <dgm:pt modelId="{E475C135-6493-49CB-BB76-18B58B9F08C2}" type="parTrans" cxnId="{061AD0E5-01A6-436C-9AD7-1A9D32113FFA}">
      <dgm:prSet/>
      <dgm:spPr/>
      <dgm:t>
        <a:bodyPr/>
        <a:lstStyle/>
        <a:p>
          <a:endParaRPr lang="en-US"/>
        </a:p>
      </dgm:t>
    </dgm:pt>
    <dgm:pt modelId="{99DBB69D-F889-41E8-A782-5EC8347C1F1E}">
      <dgm:prSet phldrT="[Text]"/>
      <dgm:spPr>
        <a:solidFill>
          <a:srgbClr val="52A9B2"/>
        </a:solidFill>
      </dgm:spPr>
      <dgm:t>
        <a:bodyPr/>
        <a:lstStyle/>
        <a:p>
          <a:r>
            <a:rPr lang="en-US" b="1" dirty="0" smtClean="0">
              <a:latin typeface="+mn-lt"/>
              <a:cs typeface="Arial" panose="020B0604020202020204" pitchFamily="34" charset="0"/>
            </a:rPr>
            <a:t>Best Malaysian Booth Design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C8C26E61-1F6F-426E-BEAA-006EE2F11FDD}" type="sibTrans" cxnId="{379CFDD6-C0B5-4EE4-81B3-ADB3B1EADA35}">
      <dgm:prSet/>
      <dgm:spPr/>
      <dgm:t>
        <a:bodyPr/>
        <a:lstStyle/>
        <a:p>
          <a:endParaRPr lang="en-US"/>
        </a:p>
      </dgm:t>
    </dgm:pt>
    <dgm:pt modelId="{7A111B7B-1905-472D-A1F2-936EFA6AABB3}" type="parTrans" cxnId="{379CFDD6-C0B5-4EE4-81B3-ADB3B1EADA35}">
      <dgm:prSet/>
      <dgm:spPr/>
      <dgm:t>
        <a:bodyPr/>
        <a:lstStyle/>
        <a:p>
          <a:endParaRPr lang="en-US"/>
        </a:p>
      </dgm:t>
    </dgm:pt>
    <dgm:pt modelId="{DA47FFF3-B9FF-4AE6-AEE3-A0D1F2F7C96D}">
      <dgm:prSet phldrT="[Text]"/>
      <dgm:spPr>
        <a:solidFill>
          <a:srgbClr val="52A9B2"/>
        </a:solidFill>
      </dgm:spPr>
      <dgm:t>
        <a:bodyPr/>
        <a:lstStyle/>
        <a:p>
          <a:r>
            <a:rPr lang="en-US" b="1" smtClean="0">
              <a:latin typeface="+mn-lt"/>
              <a:cs typeface="Arial" panose="020B0604020202020204" pitchFamily="34" charset="0"/>
            </a:rPr>
            <a:t>Best </a:t>
          </a:r>
          <a:r>
            <a:rPr lang="en-US" b="1" dirty="0" smtClean="0">
              <a:latin typeface="+mn-lt"/>
              <a:cs typeface="Arial" panose="020B0604020202020204" pitchFamily="34" charset="0"/>
            </a:rPr>
            <a:t>International  Booth Design</a:t>
          </a:r>
          <a:endParaRPr lang="en-US" dirty="0">
            <a:latin typeface="+mn-lt"/>
            <a:cs typeface="Arial" panose="020B0604020202020204" pitchFamily="34" charset="0"/>
          </a:endParaRPr>
        </a:p>
      </dgm:t>
    </dgm:pt>
    <dgm:pt modelId="{8C1240E1-413D-47EB-AC34-418B6A20ED14}" type="parTrans" cxnId="{2F70150F-B450-44E7-A3DD-161C99B8C232}">
      <dgm:prSet/>
      <dgm:spPr/>
      <dgm:t>
        <a:bodyPr/>
        <a:lstStyle/>
        <a:p>
          <a:endParaRPr lang="en-US"/>
        </a:p>
      </dgm:t>
    </dgm:pt>
    <dgm:pt modelId="{E6F1A04E-33E0-4EC8-A692-D369B27DC05C}" type="sibTrans" cxnId="{2F70150F-B450-44E7-A3DD-161C99B8C232}">
      <dgm:prSet/>
      <dgm:spPr/>
      <dgm:t>
        <a:bodyPr/>
        <a:lstStyle/>
        <a:p>
          <a:endParaRPr lang="en-US"/>
        </a:p>
      </dgm:t>
    </dgm:pt>
    <dgm:pt modelId="{54672F19-FD70-4151-B005-CCEA9AF0C37F}" type="pres">
      <dgm:prSet presAssocID="{C15F8554-7A7C-4975-8D23-34AFD81398E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A82200-E4AC-4EB5-A198-A73E4A0CBBA5}" type="pres">
      <dgm:prSet presAssocID="{389026B8-B2DC-4AAE-9D07-E14868E8353D}" presName="compNode" presStyleCnt="0"/>
      <dgm:spPr/>
    </dgm:pt>
    <dgm:pt modelId="{1557776D-DD89-48EA-BC83-1B846EA151D3}" type="pres">
      <dgm:prSet presAssocID="{389026B8-B2DC-4AAE-9D07-E14868E8353D}" presName="aNode" presStyleLbl="bgShp" presStyleIdx="0" presStyleCnt="3" custLinFactNeighborX="-743" custLinFactNeighborY="-274"/>
      <dgm:spPr/>
      <dgm:t>
        <a:bodyPr/>
        <a:lstStyle/>
        <a:p>
          <a:endParaRPr lang="en-US"/>
        </a:p>
      </dgm:t>
    </dgm:pt>
    <dgm:pt modelId="{E5602024-F010-436D-AE4B-FEF0569E0F29}" type="pres">
      <dgm:prSet presAssocID="{389026B8-B2DC-4AAE-9D07-E14868E8353D}" presName="textNode" presStyleLbl="bgShp" presStyleIdx="0" presStyleCnt="3"/>
      <dgm:spPr/>
      <dgm:t>
        <a:bodyPr/>
        <a:lstStyle/>
        <a:p>
          <a:endParaRPr lang="en-US"/>
        </a:p>
      </dgm:t>
    </dgm:pt>
    <dgm:pt modelId="{53C40742-5C57-45F9-9548-6CDF9497E8E1}" type="pres">
      <dgm:prSet presAssocID="{389026B8-B2DC-4AAE-9D07-E14868E8353D}" presName="compChildNode" presStyleCnt="0"/>
      <dgm:spPr/>
    </dgm:pt>
    <dgm:pt modelId="{6EB26B88-7290-4E22-85DD-AD18DC156834}" type="pres">
      <dgm:prSet presAssocID="{389026B8-B2DC-4AAE-9D07-E14868E8353D}" presName="theInnerList" presStyleCnt="0"/>
      <dgm:spPr/>
    </dgm:pt>
    <dgm:pt modelId="{DDE344C9-BCA4-4109-BBED-E72A9920C036}" type="pres">
      <dgm:prSet presAssocID="{99DBB69D-F889-41E8-A782-5EC8347C1F1E}" presName="childNode" presStyleLbl="node1" presStyleIdx="0" presStyleCnt="8" custLinFactNeighborX="-798" custLinFactNeighborY="-26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2CB3C-9653-4EE7-8DBA-5735D77B2CE1}" type="pres">
      <dgm:prSet presAssocID="{99DBB69D-F889-41E8-A782-5EC8347C1F1E}" presName="aSpace2" presStyleCnt="0"/>
      <dgm:spPr/>
    </dgm:pt>
    <dgm:pt modelId="{ACF477D1-35A3-43A5-9533-8269EB91FFE3}" type="pres">
      <dgm:prSet presAssocID="{DA47FFF3-B9FF-4AE6-AEE3-A0D1F2F7C96D}" presName="childNode" presStyleLbl="node1" presStyleIdx="1" presStyleCnt="8" custLinFactNeighborX="-798" custLinFactNeighborY="-461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FE286-ECE2-4CB4-93A8-CD9E53146B51}" type="pres">
      <dgm:prSet presAssocID="{DA47FFF3-B9FF-4AE6-AEE3-A0D1F2F7C96D}" presName="aSpace2" presStyleCnt="0"/>
      <dgm:spPr/>
    </dgm:pt>
    <dgm:pt modelId="{39A6F918-D93B-4CF8-A36F-40B625BB4EDE}" type="pres">
      <dgm:prSet presAssocID="{CA5BC68B-B215-4768-A9DD-82F5E471A412}" presName="childNode" presStyleLbl="node1" presStyleIdx="2" presStyleCnt="8" custLinFactNeighborX="-798" custLinFactNeighborY="44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F52C2-944B-438A-8736-A5E512C8359A}" type="pres">
      <dgm:prSet presAssocID="{389026B8-B2DC-4AAE-9D07-E14868E8353D}" presName="aSpace" presStyleCnt="0"/>
      <dgm:spPr/>
    </dgm:pt>
    <dgm:pt modelId="{12E107D6-68DF-451E-BDF5-2211B71D23FD}" type="pres">
      <dgm:prSet presAssocID="{13B15F45-C59E-443F-9301-23D62EF6FC04}" presName="compNode" presStyleCnt="0"/>
      <dgm:spPr/>
    </dgm:pt>
    <dgm:pt modelId="{FB0DB341-6423-44F9-81FD-54F20DCA311F}" type="pres">
      <dgm:prSet presAssocID="{13B15F45-C59E-443F-9301-23D62EF6FC04}" presName="aNode" presStyleLbl="bgShp" presStyleIdx="1" presStyleCnt="3" custLinFactNeighborX="2187"/>
      <dgm:spPr/>
      <dgm:t>
        <a:bodyPr/>
        <a:lstStyle/>
        <a:p>
          <a:endParaRPr lang="en-US"/>
        </a:p>
      </dgm:t>
    </dgm:pt>
    <dgm:pt modelId="{13EAD9A2-2695-42BB-90A4-607762C68A35}" type="pres">
      <dgm:prSet presAssocID="{13B15F45-C59E-443F-9301-23D62EF6FC04}" presName="textNode" presStyleLbl="bgShp" presStyleIdx="1" presStyleCnt="3"/>
      <dgm:spPr/>
      <dgm:t>
        <a:bodyPr/>
        <a:lstStyle/>
        <a:p>
          <a:endParaRPr lang="en-US"/>
        </a:p>
      </dgm:t>
    </dgm:pt>
    <dgm:pt modelId="{908B6CA4-23CA-4EAD-BA6A-8CCEBDD02522}" type="pres">
      <dgm:prSet presAssocID="{13B15F45-C59E-443F-9301-23D62EF6FC04}" presName="compChildNode" presStyleCnt="0"/>
      <dgm:spPr/>
    </dgm:pt>
    <dgm:pt modelId="{3719231B-E01B-4506-B3C1-FB0F523F18AD}" type="pres">
      <dgm:prSet presAssocID="{13B15F45-C59E-443F-9301-23D62EF6FC04}" presName="theInnerList" presStyleCnt="0"/>
      <dgm:spPr/>
    </dgm:pt>
    <dgm:pt modelId="{22BF3BB6-37BB-4127-A3CD-D3DE9EBD7961}" type="pres">
      <dgm:prSet presAssocID="{BC0E144D-C549-4EEF-AC86-5FBC3EE1C8E4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E7A53-03FA-4C03-8E7F-7D00EB73C978}" type="pres">
      <dgm:prSet presAssocID="{BC0E144D-C549-4EEF-AC86-5FBC3EE1C8E4}" presName="aSpace2" presStyleCnt="0"/>
      <dgm:spPr/>
    </dgm:pt>
    <dgm:pt modelId="{373C6C85-92FF-4E89-905E-413DE0B74915}" type="pres">
      <dgm:prSet presAssocID="{FABA6D13-1F14-49DC-8DFC-74487B2875A9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5EBCC-69AF-4AEA-93AF-58D106C04643}" type="pres">
      <dgm:prSet presAssocID="{FABA6D13-1F14-49DC-8DFC-74487B2875A9}" presName="aSpace2" presStyleCnt="0"/>
      <dgm:spPr/>
    </dgm:pt>
    <dgm:pt modelId="{4D2337B3-E1EE-42CE-948A-5852F953E328}" type="pres">
      <dgm:prSet presAssocID="{29CBB828-08C0-42C1-9A7F-7CAAF9F5E517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39BA5-8180-4F1D-BA8B-7A291A459791}" type="pres">
      <dgm:prSet presAssocID="{29CBB828-08C0-42C1-9A7F-7CAAF9F5E517}" presName="aSpace2" presStyleCnt="0"/>
      <dgm:spPr/>
    </dgm:pt>
    <dgm:pt modelId="{E4C6A970-5841-4E79-BFAA-482F14633399}" type="pres">
      <dgm:prSet presAssocID="{5B90E31C-0318-4FDC-A132-95D080632421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C9394D-7F03-450F-82E6-468C9244BD34}" type="pres">
      <dgm:prSet presAssocID="{5B90E31C-0318-4FDC-A132-95D080632421}" presName="aSpace2" presStyleCnt="0"/>
      <dgm:spPr/>
    </dgm:pt>
    <dgm:pt modelId="{7598D7F2-39C3-49CF-9C5A-54E5688448D7}" type="pres">
      <dgm:prSet presAssocID="{AD8BBDFB-6DEE-42B0-9DC0-C1D193990A9F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1E4A7-3B00-4DD4-8F8F-B66068603200}" type="pres">
      <dgm:prSet presAssocID="{13B15F45-C59E-443F-9301-23D62EF6FC04}" presName="aSpace" presStyleCnt="0"/>
      <dgm:spPr/>
    </dgm:pt>
    <dgm:pt modelId="{D1596942-8A8A-46AA-AA01-E4633D311886}" type="pres">
      <dgm:prSet presAssocID="{CBE8E8FA-92A4-44E6-8588-BB91AD63D643}" presName="compNode" presStyleCnt="0"/>
      <dgm:spPr/>
    </dgm:pt>
    <dgm:pt modelId="{670D37EF-BC2A-44D8-ADC9-DF0221C103B3}" type="pres">
      <dgm:prSet presAssocID="{CBE8E8FA-92A4-44E6-8588-BB91AD63D643}" presName="aNode" presStyleLbl="bgShp" presStyleIdx="2" presStyleCnt="3" custLinFactNeighborX="38" custLinFactNeighborY="203"/>
      <dgm:spPr/>
      <dgm:t>
        <a:bodyPr/>
        <a:lstStyle/>
        <a:p>
          <a:endParaRPr lang="en-US"/>
        </a:p>
      </dgm:t>
    </dgm:pt>
    <dgm:pt modelId="{0EEE787D-B719-4831-B2C1-EF9E80726499}" type="pres">
      <dgm:prSet presAssocID="{CBE8E8FA-92A4-44E6-8588-BB91AD63D643}" presName="textNode" presStyleLbl="bgShp" presStyleIdx="2" presStyleCnt="3"/>
      <dgm:spPr/>
      <dgm:t>
        <a:bodyPr/>
        <a:lstStyle/>
        <a:p>
          <a:endParaRPr lang="en-US"/>
        </a:p>
      </dgm:t>
    </dgm:pt>
    <dgm:pt modelId="{74B55A8B-B804-46A1-890F-08A5A9A6F29B}" type="pres">
      <dgm:prSet presAssocID="{CBE8E8FA-92A4-44E6-8588-BB91AD63D643}" presName="compChildNode" presStyleCnt="0"/>
      <dgm:spPr/>
    </dgm:pt>
    <dgm:pt modelId="{F5C13EEB-58AC-42A8-BFA5-5F56146ED992}" type="pres">
      <dgm:prSet presAssocID="{CBE8E8FA-92A4-44E6-8588-BB91AD63D643}" presName="theInnerList" presStyleCnt="0"/>
      <dgm:spPr/>
    </dgm:pt>
  </dgm:ptLst>
  <dgm:cxnLst>
    <dgm:cxn modelId="{0B179085-4A24-4D0B-8BCC-CB8B90CDD2D7}" type="presOf" srcId="{29CBB828-08C0-42C1-9A7F-7CAAF9F5E517}" destId="{4D2337B3-E1EE-42CE-948A-5852F953E328}" srcOrd="0" destOrd="0" presId="urn:microsoft.com/office/officeart/2005/8/layout/lProcess2"/>
    <dgm:cxn modelId="{2F70150F-B450-44E7-A3DD-161C99B8C232}" srcId="{389026B8-B2DC-4AAE-9D07-E14868E8353D}" destId="{DA47FFF3-B9FF-4AE6-AEE3-A0D1F2F7C96D}" srcOrd="1" destOrd="0" parTransId="{8C1240E1-413D-47EB-AC34-418B6A20ED14}" sibTransId="{E6F1A04E-33E0-4EC8-A692-D369B27DC05C}"/>
    <dgm:cxn modelId="{C462E7CF-F7F4-4537-8978-B68B7A93A667}" type="presOf" srcId="{CBE8E8FA-92A4-44E6-8588-BB91AD63D643}" destId="{670D37EF-BC2A-44D8-ADC9-DF0221C103B3}" srcOrd="0" destOrd="0" presId="urn:microsoft.com/office/officeart/2005/8/layout/lProcess2"/>
    <dgm:cxn modelId="{CBBF7F5B-7E20-4EF5-A98F-FED5CC41AE46}" type="presOf" srcId="{DA47FFF3-B9FF-4AE6-AEE3-A0D1F2F7C96D}" destId="{ACF477D1-35A3-43A5-9533-8269EB91FFE3}" srcOrd="0" destOrd="0" presId="urn:microsoft.com/office/officeart/2005/8/layout/lProcess2"/>
    <dgm:cxn modelId="{65C903EE-0F13-4B6E-844A-3427DC62B1D2}" srcId="{13B15F45-C59E-443F-9301-23D62EF6FC04}" destId="{29CBB828-08C0-42C1-9A7F-7CAAF9F5E517}" srcOrd="2" destOrd="0" parTransId="{45B638E7-47D3-42A7-8D0D-D040A36D56B9}" sibTransId="{651CE2B8-F57F-49BD-A5CB-39D434C7065F}"/>
    <dgm:cxn modelId="{C507AB1B-CF0F-4DD7-9605-AB1638D455E7}" type="presOf" srcId="{AD8BBDFB-6DEE-42B0-9DC0-C1D193990A9F}" destId="{7598D7F2-39C3-49CF-9C5A-54E5688448D7}" srcOrd="0" destOrd="0" presId="urn:microsoft.com/office/officeart/2005/8/layout/lProcess2"/>
    <dgm:cxn modelId="{061AD0E5-01A6-436C-9AD7-1A9D32113FFA}" srcId="{C15F8554-7A7C-4975-8D23-34AFD81398EF}" destId="{389026B8-B2DC-4AAE-9D07-E14868E8353D}" srcOrd="0" destOrd="0" parTransId="{E475C135-6493-49CB-BB76-18B58B9F08C2}" sibTransId="{67F3E29B-AE9C-464C-A2F3-9B34599DE29E}"/>
    <dgm:cxn modelId="{3C2EC39B-16B7-45E5-934E-80C4AC1A0A6D}" type="presOf" srcId="{BC0E144D-C549-4EEF-AC86-5FBC3EE1C8E4}" destId="{22BF3BB6-37BB-4127-A3CD-D3DE9EBD7961}" srcOrd="0" destOrd="0" presId="urn:microsoft.com/office/officeart/2005/8/layout/lProcess2"/>
    <dgm:cxn modelId="{785A471E-C36C-438D-BA4A-49386EF3DE0A}" srcId="{13B15F45-C59E-443F-9301-23D62EF6FC04}" destId="{FABA6D13-1F14-49DC-8DFC-74487B2875A9}" srcOrd="1" destOrd="0" parTransId="{A8FC5765-D37A-4073-9B75-3EB5009CF111}" sibTransId="{51116CAB-66BC-4414-8805-D87B5CD45F80}"/>
    <dgm:cxn modelId="{0BE7A074-DDED-49EA-9824-C0D92EE87405}" type="presOf" srcId="{CA5BC68B-B215-4768-A9DD-82F5E471A412}" destId="{39A6F918-D93B-4CF8-A36F-40B625BB4EDE}" srcOrd="0" destOrd="0" presId="urn:microsoft.com/office/officeart/2005/8/layout/lProcess2"/>
    <dgm:cxn modelId="{D32D02C8-A87D-4688-8682-CBD4E43996BD}" type="presOf" srcId="{13B15F45-C59E-443F-9301-23D62EF6FC04}" destId="{FB0DB341-6423-44F9-81FD-54F20DCA311F}" srcOrd="0" destOrd="0" presId="urn:microsoft.com/office/officeart/2005/8/layout/lProcess2"/>
    <dgm:cxn modelId="{C8B516D9-8C8F-43D6-8CA6-91E3800AB2F0}" type="presOf" srcId="{13B15F45-C59E-443F-9301-23D62EF6FC04}" destId="{13EAD9A2-2695-42BB-90A4-607762C68A35}" srcOrd="1" destOrd="0" presId="urn:microsoft.com/office/officeart/2005/8/layout/lProcess2"/>
    <dgm:cxn modelId="{A7AF5A99-0EFE-4F70-97BE-45ECC6473322}" srcId="{C15F8554-7A7C-4975-8D23-34AFD81398EF}" destId="{13B15F45-C59E-443F-9301-23D62EF6FC04}" srcOrd="1" destOrd="0" parTransId="{E60AFF52-901E-4893-9796-A3A37B103F4C}" sibTransId="{FFC80D7A-4202-4828-94CC-6A8E698884C9}"/>
    <dgm:cxn modelId="{049D7BDD-81D5-4689-B102-1962AE22AF13}" srcId="{389026B8-B2DC-4AAE-9D07-E14868E8353D}" destId="{CA5BC68B-B215-4768-A9DD-82F5E471A412}" srcOrd="2" destOrd="0" parTransId="{35F4DE54-85E0-4C80-8C41-DA463C561A02}" sibTransId="{8A33B0FA-30AF-4BF4-A71B-9D6493640BCE}"/>
    <dgm:cxn modelId="{AC377C72-1527-4CD2-B58D-71A1211D3A3E}" type="presOf" srcId="{389026B8-B2DC-4AAE-9D07-E14868E8353D}" destId="{E5602024-F010-436D-AE4B-FEF0569E0F29}" srcOrd="1" destOrd="0" presId="urn:microsoft.com/office/officeart/2005/8/layout/lProcess2"/>
    <dgm:cxn modelId="{8D249339-A856-4122-A3B4-9BF302CB385F}" type="presOf" srcId="{FABA6D13-1F14-49DC-8DFC-74487B2875A9}" destId="{373C6C85-92FF-4E89-905E-413DE0B74915}" srcOrd="0" destOrd="0" presId="urn:microsoft.com/office/officeart/2005/8/layout/lProcess2"/>
    <dgm:cxn modelId="{F786915F-0987-4D53-B322-AC4377C19AD3}" type="presOf" srcId="{CBE8E8FA-92A4-44E6-8588-BB91AD63D643}" destId="{0EEE787D-B719-4831-B2C1-EF9E80726499}" srcOrd="1" destOrd="0" presId="urn:microsoft.com/office/officeart/2005/8/layout/lProcess2"/>
    <dgm:cxn modelId="{D3416798-7770-4C86-BD63-C8C1B9748291}" type="presOf" srcId="{99DBB69D-F889-41E8-A782-5EC8347C1F1E}" destId="{DDE344C9-BCA4-4109-BBED-E72A9920C036}" srcOrd="0" destOrd="0" presId="urn:microsoft.com/office/officeart/2005/8/layout/lProcess2"/>
    <dgm:cxn modelId="{0060D7F1-5C23-4FC1-A639-394C322241A4}" srcId="{13B15F45-C59E-443F-9301-23D62EF6FC04}" destId="{BC0E144D-C549-4EEF-AC86-5FBC3EE1C8E4}" srcOrd="0" destOrd="0" parTransId="{6AE02649-6D53-499D-A121-C3D2D9B8A34B}" sibTransId="{D45F467F-B18F-492D-B463-A6EFCD597FFC}"/>
    <dgm:cxn modelId="{9C8E7D27-285F-4963-88F6-9F9F8808EB36}" srcId="{C15F8554-7A7C-4975-8D23-34AFD81398EF}" destId="{CBE8E8FA-92A4-44E6-8588-BB91AD63D643}" srcOrd="2" destOrd="0" parTransId="{E6535DDF-6333-46BF-878A-6BEAF5B336C2}" sibTransId="{E5AA4C4C-6D1C-439F-998E-2FADDACAA153}"/>
    <dgm:cxn modelId="{81547807-EE1B-4C82-8D83-6F5EB284ACE3}" srcId="{13B15F45-C59E-443F-9301-23D62EF6FC04}" destId="{AD8BBDFB-6DEE-42B0-9DC0-C1D193990A9F}" srcOrd="4" destOrd="0" parTransId="{EE94845D-4A63-4869-889F-80CA01072EE9}" sibTransId="{C348188F-BE13-4644-BE19-7E036398CD67}"/>
    <dgm:cxn modelId="{1572EFD7-CBE1-466F-8045-034993596E26}" type="presOf" srcId="{389026B8-B2DC-4AAE-9D07-E14868E8353D}" destId="{1557776D-DD89-48EA-BC83-1B846EA151D3}" srcOrd="0" destOrd="0" presId="urn:microsoft.com/office/officeart/2005/8/layout/lProcess2"/>
    <dgm:cxn modelId="{379CFDD6-C0B5-4EE4-81B3-ADB3B1EADA35}" srcId="{389026B8-B2DC-4AAE-9D07-E14868E8353D}" destId="{99DBB69D-F889-41E8-A782-5EC8347C1F1E}" srcOrd="0" destOrd="0" parTransId="{7A111B7B-1905-472D-A1F2-936EFA6AABB3}" sibTransId="{C8C26E61-1F6F-426E-BEAA-006EE2F11FDD}"/>
    <dgm:cxn modelId="{25F9194A-55DC-4A7C-BD56-C626A516693C}" type="presOf" srcId="{C15F8554-7A7C-4975-8D23-34AFD81398EF}" destId="{54672F19-FD70-4151-B005-CCEA9AF0C37F}" srcOrd="0" destOrd="0" presId="urn:microsoft.com/office/officeart/2005/8/layout/lProcess2"/>
    <dgm:cxn modelId="{9FFD8D44-5B9B-476C-9E52-F855C42178A6}" srcId="{13B15F45-C59E-443F-9301-23D62EF6FC04}" destId="{5B90E31C-0318-4FDC-A132-95D080632421}" srcOrd="3" destOrd="0" parTransId="{73126122-0325-4E48-AEA2-318EF1FAEC81}" sibTransId="{014527B7-6635-4E3C-8E41-AE75DEE2D9F0}"/>
    <dgm:cxn modelId="{8226564C-55C0-40E3-98D2-93CED03276BF}" type="presOf" srcId="{5B90E31C-0318-4FDC-A132-95D080632421}" destId="{E4C6A970-5841-4E79-BFAA-482F14633399}" srcOrd="0" destOrd="0" presId="urn:microsoft.com/office/officeart/2005/8/layout/lProcess2"/>
    <dgm:cxn modelId="{F2C80D79-B01A-429A-8CFA-86BB380AA507}" type="presParOf" srcId="{54672F19-FD70-4151-B005-CCEA9AF0C37F}" destId="{65A82200-E4AC-4EB5-A198-A73E4A0CBBA5}" srcOrd="0" destOrd="0" presId="urn:microsoft.com/office/officeart/2005/8/layout/lProcess2"/>
    <dgm:cxn modelId="{C8C132C6-E438-4C0C-8C9C-218A380BC112}" type="presParOf" srcId="{65A82200-E4AC-4EB5-A198-A73E4A0CBBA5}" destId="{1557776D-DD89-48EA-BC83-1B846EA151D3}" srcOrd="0" destOrd="0" presId="urn:microsoft.com/office/officeart/2005/8/layout/lProcess2"/>
    <dgm:cxn modelId="{4B38D5E7-2276-4B7F-9401-750F8E9FC14B}" type="presParOf" srcId="{65A82200-E4AC-4EB5-A198-A73E4A0CBBA5}" destId="{E5602024-F010-436D-AE4B-FEF0569E0F29}" srcOrd="1" destOrd="0" presId="urn:microsoft.com/office/officeart/2005/8/layout/lProcess2"/>
    <dgm:cxn modelId="{2C650157-B413-434C-B129-1EFE120F06F7}" type="presParOf" srcId="{65A82200-E4AC-4EB5-A198-A73E4A0CBBA5}" destId="{53C40742-5C57-45F9-9548-6CDF9497E8E1}" srcOrd="2" destOrd="0" presId="urn:microsoft.com/office/officeart/2005/8/layout/lProcess2"/>
    <dgm:cxn modelId="{90F30DF6-B3E1-4F4C-AAE9-E2C96BCD7F49}" type="presParOf" srcId="{53C40742-5C57-45F9-9548-6CDF9497E8E1}" destId="{6EB26B88-7290-4E22-85DD-AD18DC156834}" srcOrd="0" destOrd="0" presId="urn:microsoft.com/office/officeart/2005/8/layout/lProcess2"/>
    <dgm:cxn modelId="{6FA64292-CB3D-4E2F-9471-F83F6C6CF866}" type="presParOf" srcId="{6EB26B88-7290-4E22-85DD-AD18DC156834}" destId="{DDE344C9-BCA4-4109-BBED-E72A9920C036}" srcOrd="0" destOrd="0" presId="urn:microsoft.com/office/officeart/2005/8/layout/lProcess2"/>
    <dgm:cxn modelId="{3686EB9A-7096-4C00-BFC5-2B0C78EF3EE2}" type="presParOf" srcId="{6EB26B88-7290-4E22-85DD-AD18DC156834}" destId="{57E2CB3C-9653-4EE7-8DBA-5735D77B2CE1}" srcOrd="1" destOrd="0" presId="urn:microsoft.com/office/officeart/2005/8/layout/lProcess2"/>
    <dgm:cxn modelId="{FB0BDEC5-B8F8-4114-B39A-AE1BDEF41AC1}" type="presParOf" srcId="{6EB26B88-7290-4E22-85DD-AD18DC156834}" destId="{ACF477D1-35A3-43A5-9533-8269EB91FFE3}" srcOrd="2" destOrd="0" presId="urn:microsoft.com/office/officeart/2005/8/layout/lProcess2"/>
    <dgm:cxn modelId="{C52CA86D-E3C9-4F54-B82B-1580D4D7C04A}" type="presParOf" srcId="{6EB26B88-7290-4E22-85DD-AD18DC156834}" destId="{42BFE286-ECE2-4CB4-93A8-CD9E53146B51}" srcOrd="3" destOrd="0" presId="urn:microsoft.com/office/officeart/2005/8/layout/lProcess2"/>
    <dgm:cxn modelId="{427C8C1E-FA05-4F16-A8D5-F1EC01561241}" type="presParOf" srcId="{6EB26B88-7290-4E22-85DD-AD18DC156834}" destId="{39A6F918-D93B-4CF8-A36F-40B625BB4EDE}" srcOrd="4" destOrd="0" presId="urn:microsoft.com/office/officeart/2005/8/layout/lProcess2"/>
    <dgm:cxn modelId="{E40384A4-48A6-4A24-988B-6AA36E47B4A8}" type="presParOf" srcId="{54672F19-FD70-4151-B005-CCEA9AF0C37F}" destId="{15EF52C2-944B-438A-8736-A5E512C8359A}" srcOrd="1" destOrd="0" presId="urn:microsoft.com/office/officeart/2005/8/layout/lProcess2"/>
    <dgm:cxn modelId="{9C5DCFFA-BFDF-45D9-9831-25E7F7080884}" type="presParOf" srcId="{54672F19-FD70-4151-B005-CCEA9AF0C37F}" destId="{12E107D6-68DF-451E-BDF5-2211B71D23FD}" srcOrd="2" destOrd="0" presId="urn:microsoft.com/office/officeart/2005/8/layout/lProcess2"/>
    <dgm:cxn modelId="{F74F5FC4-A5D5-41E8-B799-337CFC95BC7B}" type="presParOf" srcId="{12E107D6-68DF-451E-BDF5-2211B71D23FD}" destId="{FB0DB341-6423-44F9-81FD-54F20DCA311F}" srcOrd="0" destOrd="0" presId="urn:microsoft.com/office/officeart/2005/8/layout/lProcess2"/>
    <dgm:cxn modelId="{EFCE5FA2-76CC-4C3F-9C67-FC0F735E18FB}" type="presParOf" srcId="{12E107D6-68DF-451E-BDF5-2211B71D23FD}" destId="{13EAD9A2-2695-42BB-90A4-607762C68A35}" srcOrd="1" destOrd="0" presId="urn:microsoft.com/office/officeart/2005/8/layout/lProcess2"/>
    <dgm:cxn modelId="{21875FF0-EEE0-4907-9FA6-700F6C626D4D}" type="presParOf" srcId="{12E107D6-68DF-451E-BDF5-2211B71D23FD}" destId="{908B6CA4-23CA-4EAD-BA6A-8CCEBDD02522}" srcOrd="2" destOrd="0" presId="urn:microsoft.com/office/officeart/2005/8/layout/lProcess2"/>
    <dgm:cxn modelId="{19B795AE-4B9E-4490-9BE3-AD7052E27615}" type="presParOf" srcId="{908B6CA4-23CA-4EAD-BA6A-8CCEBDD02522}" destId="{3719231B-E01B-4506-B3C1-FB0F523F18AD}" srcOrd="0" destOrd="0" presId="urn:microsoft.com/office/officeart/2005/8/layout/lProcess2"/>
    <dgm:cxn modelId="{BACEC9B4-CEF4-4214-8BAC-C0972DB8F8B2}" type="presParOf" srcId="{3719231B-E01B-4506-B3C1-FB0F523F18AD}" destId="{22BF3BB6-37BB-4127-A3CD-D3DE9EBD7961}" srcOrd="0" destOrd="0" presId="urn:microsoft.com/office/officeart/2005/8/layout/lProcess2"/>
    <dgm:cxn modelId="{E2A0DA46-5762-44A0-A833-56B79E481836}" type="presParOf" srcId="{3719231B-E01B-4506-B3C1-FB0F523F18AD}" destId="{7AEE7A53-03FA-4C03-8E7F-7D00EB73C978}" srcOrd="1" destOrd="0" presId="urn:microsoft.com/office/officeart/2005/8/layout/lProcess2"/>
    <dgm:cxn modelId="{47624A84-F0DC-4B93-8BAE-1D444795190F}" type="presParOf" srcId="{3719231B-E01B-4506-B3C1-FB0F523F18AD}" destId="{373C6C85-92FF-4E89-905E-413DE0B74915}" srcOrd="2" destOrd="0" presId="urn:microsoft.com/office/officeart/2005/8/layout/lProcess2"/>
    <dgm:cxn modelId="{833F8AE6-0EDC-4FB0-A135-273CF7DBE6E5}" type="presParOf" srcId="{3719231B-E01B-4506-B3C1-FB0F523F18AD}" destId="{12B5EBCC-69AF-4AEA-93AF-58D106C04643}" srcOrd="3" destOrd="0" presId="urn:microsoft.com/office/officeart/2005/8/layout/lProcess2"/>
    <dgm:cxn modelId="{8167752C-AB84-43BF-9150-3E5122BD3C03}" type="presParOf" srcId="{3719231B-E01B-4506-B3C1-FB0F523F18AD}" destId="{4D2337B3-E1EE-42CE-948A-5852F953E328}" srcOrd="4" destOrd="0" presId="urn:microsoft.com/office/officeart/2005/8/layout/lProcess2"/>
    <dgm:cxn modelId="{1020243B-7D72-405D-8D13-217E73F14AF9}" type="presParOf" srcId="{3719231B-E01B-4506-B3C1-FB0F523F18AD}" destId="{DED39BA5-8180-4F1D-BA8B-7A291A459791}" srcOrd="5" destOrd="0" presId="urn:microsoft.com/office/officeart/2005/8/layout/lProcess2"/>
    <dgm:cxn modelId="{043438A3-E5E3-4D42-9993-E73AAC2D05AF}" type="presParOf" srcId="{3719231B-E01B-4506-B3C1-FB0F523F18AD}" destId="{E4C6A970-5841-4E79-BFAA-482F14633399}" srcOrd="6" destOrd="0" presId="urn:microsoft.com/office/officeart/2005/8/layout/lProcess2"/>
    <dgm:cxn modelId="{658A433C-44A3-45C3-ADCF-73CE5EA9F369}" type="presParOf" srcId="{3719231B-E01B-4506-B3C1-FB0F523F18AD}" destId="{56C9394D-7F03-450F-82E6-468C9244BD34}" srcOrd="7" destOrd="0" presId="urn:microsoft.com/office/officeart/2005/8/layout/lProcess2"/>
    <dgm:cxn modelId="{7D414508-2677-4BBC-B30B-ED4AE5AF0495}" type="presParOf" srcId="{3719231B-E01B-4506-B3C1-FB0F523F18AD}" destId="{7598D7F2-39C3-49CF-9C5A-54E5688448D7}" srcOrd="8" destOrd="0" presId="urn:microsoft.com/office/officeart/2005/8/layout/lProcess2"/>
    <dgm:cxn modelId="{5330DC8C-FADB-4904-821B-67B846C6C784}" type="presParOf" srcId="{54672F19-FD70-4151-B005-CCEA9AF0C37F}" destId="{3691E4A7-3B00-4DD4-8F8F-B66068603200}" srcOrd="3" destOrd="0" presId="urn:microsoft.com/office/officeart/2005/8/layout/lProcess2"/>
    <dgm:cxn modelId="{3224ED8B-3581-497A-B018-73715E86ECAA}" type="presParOf" srcId="{54672F19-FD70-4151-B005-CCEA9AF0C37F}" destId="{D1596942-8A8A-46AA-AA01-E4633D311886}" srcOrd="4" destOrd="0" presId="urn:microsoft.com/office/officeart/2005/8/layout/lProcess2"/>
    <dgm:cxn modelId="{81682F4D-9F95-460B-BF74-D8A79197263E}" type="presParOf" srcId="{D1596942-8A8A-46AA-AA01-E4633D311886}" destId="{670D37EF-BC2A-44D8-ADC9-DF0221C103B3}" srcOrd="0" destOrd="0" presId="urn:microsoft.com/office/officeart/2005/8/layout/lProcess2"/>
    <dgm:cxn modelId="{EA8DF501-7337-4463-857E-1A37856BA6B2}" type="presParOf" srcId="{D1596942-8A8A-46AA-AA01-E4633D311886}" destId="{0EEE787D-B719-4831-B2C1-EF9E80726499}" srcOrd="1" destOrd="0" presId="urn:microsoft.com/office/officeart/2005/8/layout/lProcess2"/>
    <dgm:cxn modelId="{94CD06AE-D282-4C66-8E2D-68002856631D}" type="presParOf" srcId="{D1596942-8A8A-46AA-AA01-E4633D311886}" destId="{74B55A8B-B804-46A1-890F-08A5A9A6F29B}" srcOrd="2" destOrd="0" presId="urn:microsoft.com/office/officeart/2005/8/layout/lProcess2"/>
    <dgm:cxn modelId="{61B24B17-A667-44FA-AF64-968F5024DE3C}" type="presParOf" srcId="{74B55A8B-B804-46A1-890F-08A5A9A6F29B}" destId="{F5C13EEB-58AC-42A8-BFA5-5F56146ED99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7776D-DD89-48EA-BC83-1B846EA151D3}">
      <dsp:nvSpPr>
        <dsp:cNvPr id="0" name=""/>
        <dsp:cNvSpPr/>
      </dsp:nvSpPr>
      <dsp:spPr>
        <a:xfrm>
          <a:off x="0" y="0"/>
          <a:ext cx="2091965" cy="3595907"/>
        </a:xfrm>
        <a:prstGeom prst="roundRect">
          <a:avLst>
            <a:gd name="adj" fmla="val 10000"/>
          </a:avLst>
        </a:prstGeom>
        <a:solidFill>
          <a:srgbClr val="797FD1"/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cs typeface="Arial" panose="020B0604020202020204" pitchFamily="34" charset="0"/>
            </a:rPr>
            <a:t>MIHAS Best Booth/ Pavilion Design</a:t>
          </a:r>
          <a:endParaRPr lang="en-US" sz="1800" kern="1200" dirty="0">
            <a:solidFill>
              <a:schemeClr val="accent4">
                <a:lumMod val="20000"/>
                <a:lumOff val="8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0" y="0"/>
        <a:ext cx="2091965" cy="1078772"/>
      </dsp:txXfrm>
    </dsp:sp>
    <dsp:sp modelId="{DDE344C9-BCA4-4109-BBED-E72A9920C036}">
      <dsp:nvSpPr>
        <dsp:cNvPr id="0" name=""/>
        <dsp:cNvSpPr/>
      </dsp:nvSpPr>
      <dsp:spPr>
        <a:xfrm>
          <a:off x="196646" y="1050185"/>
          <a:ext cx="1673572" cy="706451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Best Malaysian Booth Design</a:t>
          </a:r>
          <a:endParaRPr lang="en-US" sz="1600" kern="1200" dirty="0">
            <a:latin typeface="+mn-lt"/>
            <a:cs typeface="Arial" panose="020B0604020202020204" pitchFamily="34" charset="0"/>
          </a:endParaRPr>
        </a:p>
      </dsp:txBody>
      <dsp:txXfrm>
        <a:off x="217337" y="1070876"/>
        <a:ext cx="1632190" cy="665069"/>
      </dsp:txXfrm>
    </dsp:sp>
    <dsp:sp modelId="{ACF477D1-35A3-43A5-9533-8269EB91FFE3}">
      <dsp:nvSpPr>
        <dsp:cNvPr id="0" name=""/>
        <dsp:cNvSpPr/>
      </dsp:nvSpPr>
      <dsp:spPr>
        <a:xfrm>
          <a:off x="196646" y="1844030"/>
          <a:ext cx="1673572" cy="706451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+mn-lt"/>
              <a:cs typeface="Arial" panose="020B0604020202020204" pitchFamily="34" charset="0"/>
            </a:rPr>
            <a:t>Best </a:t>
          </a: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International  Booth Design</a:t>
          </a:r>
          <a:endParaRPr lang="en-US" sz="1600" kern="1200" dirty="0">
            <a:latin typeface="+mn-lt"/>
            <a:cs typeface="Arial" panose="020B0604020202020204" pitchFamily="34" charset="0"/>
          </a:endParaRPr>
        </a:p>
      </dsp:txBody>
      <dsp:txXfrm>
        <a:off x="217337" y="1864721"/>
        <a:ext cx="1632190" cy="665069"/>
      </dsp:txXfrm>
    </dsp:sp>
    <dsp:sp modelId="{39A6F918-D93B-4CF8-A36F-40B625BB4EDE}">
      <dsp:nvSpPr>
        <dsp:cNvPr id="0" name=""/>
        <dsp:cNvSpPr/>
      </dsp:nvSpPr>
      <dsp:spPr>
        <a:xfrm>
          <a:off x="196646" y="2757385"/>
          <a:ext cx="1673572" cy="706451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Best Country Pavilion</a:t>
          </a:r>
          <a:endParaRPr lang="en-US" sz="1600" kern="1200" dirty="0">
            <a:latin typeface="+mn-lt"/>
            <a:cs typeface="Arial" panose="020B0604020202020204" pitchFamily="34" charset="0"/>
          </a:endParaRPr>
        </a:p>
      </dsp:txBody>
      <dsp:txXfrm>
        <a:off x="217337" y="2778076"/>
        <a:ext cx="1632190" cy="665069"/>
      </dsp:txXfrm>
    </dsp:sp>
    <dsp:sp modelId="{FB0DB341-6423-44F9-81FD-54F20DCA311F}">
      <dsp:nvSpPr>
        <dsp:cNvPr id="0" name=""/>
        <dsp:cNvSpPr/>
      </dsp:nvSpPr>
      <dsp:spPr>
        <a:xfrm>
          <a:off x="2295418" y="0"/>
          <a:ext cx="2091965" cy="3595907"/>
        </a:xfrm>
        <a:prstGeom prst="roundRect">
          <a:avLst>
            <a:gd name="adj" fmla="val 10000"/>
          </a:avLst>
        </a:prstGeom>
        <a:solidFill>
          <a:srgbClr val="797FD1"/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cs typeface="Arial" panose="020B0604020202020204" pitchFamily="34" charset="0"/>
            </a:rPr>
            <a:t>MIHAS Best Innovative Products &amp; Services</a:t>
          </a:r>
          <a:endParaRPr lang="en-US" sz="1800" kern="1200" dirty="0">
            <a:solidFill>
              <a:schemeClr val="accent4">
                <a:lumMod val="20000"/>
                <a:lumOff val="8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295418" y="0"/>
        <a:ext cx="2091965" cy="1078772"/>
      </dsp:txXfrm>
    </dsp:sp>
    <dsp:sp modelId="{22BF3BB6-37BB-4127-A3CD-D3DE9EBD7961}">
      <dsp:nvSpPr>
        <dsp:cNvPr id="0" name=""/>
        <dsp:cNvSpPr/>
      </dsp:nvSpPr>
      <dsp:spPr>
        <a:xfrm>
          <a:off x="2458863" y="1079452"/>
          <a:ext cx="1673572" cy="415996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F&amp;B</a:t>
          </a:r>
          <a:endParaRPr lang="en-US" sz="1600" kern="12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2471047" y="1091636"/>
        <a:ext cx="1649204" cy="391628"/>
      </dsp:txXfrm>
    </dsp:sp>
    <dsp:sp modelId="{373C6C85-92FF-4E89-905E-413DE0B74915}">
      <dsp:nvSpPr>
        <dsp:cNvPr id="0" name=""/>
        <dsp:cNvSpPr/>
      </dsp:nvSpPr>
      <dsp:spPr>
        <a:xfrm>
          <a:off x="2458863" y="1559448"/>
          <a:ext cx="1673572" cy="415996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Machinery &amp; Technology</a:t>
          </a:r>
          <a:endParaRPr lang="en-US" sz="1600" kern="1200" dirty="0">
            <a:latin typeface="+mn-lt"/>
            <a:cs typeface="Arial" panose="020B0604020202020204" pitchFamily="34" charset="0"/>
          </a:endParaRPr>
        </a:p>
      </dsp:txBody>
      <dsp:txXfrm>
        <a:off x="2471047" y="1571632"/>
        <a:ext cx="1649204" cy="391628"/>
      </dsp:txXfrm>
    </dsp:sp>
    <dsp:sp modelId="{4D2337B3-E1EE-42CE-948A-5852F953E328}">
      <dsp:nvSpPr>
        <dsp:cNvPr id="0" name=""/>
        <dsp:cNvSpPr/>
      </dsp:nvSpPr>
      <dsp:spPr>
        <a:xfrm>
          <a:off x="2458863" y="2039443"/>
          <a:ext cx="1673572" cy="415996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Modest Fashion</a:t>
          </a:r>
        </a:p>
      </dsp:txBody>
      <dsp:txXfrm>
        <a:off x="2471047" y="2051627"/>
        <a:ext cx="1649204" cy="391628"/>
      </dsp:txXfrm>
    </dsp:sp>
    <dsp:sp modelId="{E4C6A970-5841-4E79-BFAA-482F14633399}">
      <dsp:nvSpPr>
        <dsp:cNvPr id="0" name=""/>
        <dsp:cNvSpPr/>
      </dsp:nvSpPr>
      <dsp:spPr>
        <a:xfrm>
          <a:off x="2458863" y="2519439"/>
          <a:ext cx="1673572" cy="415996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Personal Care &amp; Cosmetics</a:t>
          </a:r>
          <a:endParaRPr lang="en-US" sz="1600" b="1" kern="1200" dirty="0">
            <a:latin typeface="+mn-lt"/>
            <a:cs typeface="Arial" panose="020B0604020202020204" pitchFamily="34" charset="0"/>
          </a:endParaRPr>
        </a:p>
      </dsp:txBody>
      <dsp:txXfrm>
        <a:off x="2471047" y="2531623"/>
        <a:ext cx="1649204" cy="391628"/>
      </dsp:txXfrm>
    </dsp:sp>
    <dsp:sp modelId="{7598D7F2-39C3-49CF-9C5A-54E5688448D7}">
      <dsp:nvSpPr>
        <dsp:cNvPr id="0" name=""/>
        <dsp:cNvSpPr/>
      </dsp:nvSpPr>
      <dsp:spPr>
        <a:xfrm>
          <a:off x="2458863" y="2999435"/>
          <a:ext cx="1673572" cy="415996"/>
        </a:xfrm>
        <a:prstGeom prst="roundRect">
          <a:avLst>
            <a:gd name="adj" fmla="val 10000"/>
          </a:avLst>
        </a:prstGeom>
        <a:solidFill>
          <a:srgbClr val="52A9B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n-lt"/>
              <a:cs typeface="Arial" panose="020B0604020202020204" pitchFamily="34" charset="0"/>
            </a:rPr>
            <a:t>Services</a:t>
          </a:r>
          <a:endParaRPr lang="en-US" sz="1600" b="1" kern="1200" dirty="0">
            <a:latin typeface="+mn-lt"/>
            <a:cs typeface="Arial" panose="020B0604020202020204" pitchFamily="34" charset="0"/>
          </a:endParaRPr>
        </a:p>
      </dsp:txBody>
      <dsp:txXfrm>
        <a:off x="2471047" y="3011619"/>
        <a:ext cx="1649204" cy="391628"/>
      </dsp:txXfrm>
    </dsp:sp>
    <dsp:sp modelId="{670D37EF-BC2A-44D8-ADC9-DF0221C103B3}">
      <dsp:nvSpPr>
        <dsp:cNvPr id="0" name=""/>
        <dsp:cNvSpPr/>
      </dsp:nvSpPr>
      <dsp:spPr>
        <a:xfrm>
          <a:off x="4499325" y="0"/>
          <a:ext cx="2091965" cy="3595907"/>
        </a:xfrm>
        <a:prstGeom prst="roundRect">
          <a:avLst>
            <a:gd name="adj" fmla="val 10000"/>
          </a:avLst>
        </a:prstGeom>
        <a:solidFill>
          <a:srgbClr val="797FD1"/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  <a:cs typeface="Arial" panose="020B0604020202020204" pitchFamily="34" charset="0"/>
            </a:rPr>
            <a:t>MIHAS </a:t>
          </a:r>
          <a:r>
            <a:rPr lang="en-US" sz="1800" b="1" kern="1200" dirty="0" smtClean="0">
              <a:solidFill>
                <a:schemeClr val="accent4">
                  <a:lumMod val="20000"/>
                  <a:lumOff val="80000"/>
                </a:schemeClr>
              </a:solidFill>
              <a:latin typeface="+mn-lt"/>
            </a:rPr>
            <a:t>Sustainability Excellence</a:t>
          </a:r>
          <a:endParaRPr lang="en-US" sz="1800" b="1" kern="1200" dirty="0" smtClean="0">
            <a:solidFill>
              <a:schemeClr val="accent4">
                <a:lumMod val="20000"/>
                <a:lumOff val="8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4499325" y="0"/>
        <a:ext cx="2091965" cy="1078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1" y="2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010A4-3864-4AD0-A8DA-5872203EDC0F}" type="datetimeFigureOut">
              <a:rPr lang="en-US" smtClean="0"/>
              <a:t>20/1/20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0646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1" y="9440646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B7826-6891-424A-9F78-7412EEDA9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99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1" y="2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DC375-9A8F-491A-B921-734C1F734770}" type="datetimeFigureOut">
              <a:rPr lang="en-US" smtClean="0"/>
              <a:t>20/1/20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6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1" y="9440646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9D374-CA20-4333-9921-3366BD8A7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5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3712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60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0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92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96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164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3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71" indent="-173371" defTabSz="924642">
              <a:buFont typeface="Wingdings" panose="05000000000000000000" pitchFamily="2" charset="2"/>
              <a:buChar char="§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2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5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7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71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65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7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347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71525"/>
            <a:ext cx="6845300" cy="385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6611-1340-4E1C-A139-5E684FB6F551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9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72515-BC55-440C-8BDF-5A6972B6975B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94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0699F-397D-459B-A4C7-9D150B0E4E70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0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26A7-35D0-4CED-BD39-42A015405B91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97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F4667-15B0-4D2A-A436-BC9F7750FDC5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12A05-D93E-4FC2-8E74-7EC705B433F6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4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BEA50-75B7-4E0F-B102-99D8BB13B91C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5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9E1DC-562A-49A1-BE3D-6691B3CC1321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3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73033-A1DC-4326-91EE-0E15FEDC6748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2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BA248-1749-4038-9422-1DD9155F967A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2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82F1-3DAB-4FA9-8D19-D7379240DEC3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9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0F1B9-4673-4158-A1F1-F3150E7C3FA3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7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1812F-218B-4A1B-890E-A95797F64FE3}" type="datetime1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20/1/2020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97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93.jpeg"/><Relationship Id="rId9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9" Type="http://schemas.openxmlformats.org/officeDocument/2006/relationships/image" Target="../media/image45.png"/><Relationship Id="rId21" Type="http://schemas.openxmlformats.org/officeDocument/2006/relationships/image" Target="../media/image27.gif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png"/><Relationship Id="rId29" Type="http://schemas.openxmlformats.org/officeDocument/2006/relationships/image" Target="../media/image35.jpe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28" Type="http://schemas.openxmlformats.org/officeDocument/2006/relationships/image" Target="../media/image34.gif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jpeg"/><Relationship Id="rId44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jpe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jpe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4.png"/><Relationship Id="rId10" Type="http://schemas.openxmlformats.org/officeDocument/2006/relationships/image" Target="../media/image58.png"/><Relationship Id="rId4" Type="http://schemas.openxmlformats.org/officeDocument/2006/relationships/image" Target="../media/image7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8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76.jpeg"/><Relationship Id="rId5" Type="http://schemas.openxmlformats.org/officeDocument/2006/relationships/image" Target="../media/image72.jpeg"/><Relationship Id="rId10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image" Target="../media/image86.png"/><Relationship Id="rId18" Type="http://schemas.openxmlformats.org/officeDocument/2006/relationships/image" Target="../media/image91.jpeg"/><Relationship Id="rId3" Type="http://schemas.openxmlformats.org/officeDocument/2006/relationships/image" Target="../media/image7.pn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82.emf"/><Relationship Id="rId1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41" y="2029357"/>
            <a:ext cx="5169248" cy="3515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1713" y="121277"/>
            <a:ext cx="699167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-7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Updates on Preparation of </a:t>
            </a:r>
          </a:p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-7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Malaysia International Halal Showcase (MIHAS) 2020</a:t>
            </a:r>
            <a:endParaRPr kumimoji="0" lang="en-US" sz="2100" b="1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D59AF-0CDB-44BB-9635-3D7D95D56D43}" type="slidenum">
              <a:rPr kumimoji="0" lang="en-MY" sz="1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MY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3500" y="97908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" y="1016491"/>
            <a:ext cx="12192000" cy="58487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63650" y="4995978"/>
            <a:ext cx="3472215" cy="731978"/>
            <a:chOff x="1325658" y="6033493"/>
            <a:chExt cx="3498012" cy="737110"/>
          </a:xfrm>
        </p:grpSpPr>
        <p:sp>
          <p:nvSpPr>
            <p:cNvPr id="33" name="Rectangle 32"/>
            <p:cNvSpPr/>
            <p:nvPr/>
          </p:nvSpPr>
          <p:spPr>
            <a:xfrm>
              <a:off x="1325658" y="6033493"/>
              <a:ext cx="3498012" cy="737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863" y="6165840"/>
              <a:ext cx="3183601" cy="44038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7900" y="1169057"/>
            <a:ext cx="604065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The 17</a:t>
            </a:r>
            <a:r>
              <a:rPr lang="en-US" sz="3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th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MALAYSIA INTERNATIONAL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HALAL SHOWCASE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1-4 APRIL 2020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rPr>
              <a:t>MITEC . Kuala Lumpur . Malaysia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1859" y="4174244"/>
            <a:ext cx="3262495" cy="446276"/>
          </a:xfrm>
          <a:prstGeom prst="rect">
            <a:avLst/>
          </a:prstGeom>
          <a:solidFill>
            <a:srgbClr val="5691E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Expand Your Halal Horizon</a:t>
            </a:r>
            <a:endParaRPr lang="en-US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93093"/>
            <a:ext cx="2300464" cy="560183"/>
          </a:xfrm>
          <a:prstGeom prst="rect">
            <a:avLst/>
          </a:prstGeom>
        </p:spPr>
      </p:pic>
      <p:pic>
        <p:nvPicPr>
          <p:cNvPr id="1026" name="Picture 2" descr="C:\Users\User\Documents\MIHAS 2020\malaysia-book-of-records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72" y="5792562"/>
            <a:ext cx="1147653" cy="60825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612770" y="5305047"/>
            <a:ext cx="4189718" cy="1512954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sp>
        <p:nvSpPr>
          <p:cNvPr id="24" name="Rectangle 23"/>
          <p:cNvSpPr/>
          <p:nvPr/>
        </p:nvSpPr>
        <p:spPr>
          <a:xfrm>
            <a:off x="1267164" y="6497191"/>
            <a:ext cx="3533436" cy="494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2017 : “Largest</a:t>
            </a:r>
            <a:r>
              <a:rPr kumimoji="0" lang="en-GB" sz="1100" b="1" i="1" u="none" strike="noStrike" kern="1200" cap="none" spc="-7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Halal Trade Fair in Malaysia by MBR</a:t>
            </a:r>
            <a:endParaRPr kumimoji="0" lang="en-GB" sz="1100" b="1" i="1" u="none" strike="noStrike" kern="1200" cap="none" spc="-7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2019</a:t>
            </a:r>
            <a:r>
              <a:rPr kumimoji="0" lang="en-GB" sz="1100" b="1" i="1" u="none" strike="noStrike" kern="1200" cap="none" spc="-7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en-GB" sz="1100" b="1" i="1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“The Best Malaysia Iconic Event” by MACEOS </a:t>
            </a:r>
            <a:r>
              <a:rPr kumimoji="0" lang="en-GB" sz="1100" b="1" i="1" u="none" strike="noStrike" kern="1200" cap="none" spc="-7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364143"/>
            <a:ext cx="121857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kern="0" dirty="0">
                <a:latin typeface="Century Gothic" panose="020B0502020202020204" pitchFamily="34" charset="0"/>
                <a:cs typeface="Arial" pitchFamily="34" charset="0"/>
              </a:rPr>
              <a:t>MIHAS 2020 </a:t>
            </a:r>
            <a:r>
              <a:rPr lang="en-US" sz="2100" b="1" kern="0" dirty="0" smtClean="0">
                <a:latin typeface="Century Gothic" panose="020B0502020202020204" pitchFamily="34" charset="0"/>
                <a:cs typeface="Arial" pitchFamily="34" charset="0"/>
              </a:rPr>
              <a:t>Knowledge Sharing Session</a:t>
            </a:r>
            <a:endParaRPr lang="en-GB" sz="2100" b="1" kern="0" dirty="0"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3500" y="97210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07" y="1610910"/>
            <a:ext cx="2197157" cy="5247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3844" y="636443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4940871-44A5-48C9-AADE-7CCCD0E69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34720"/>
              </p:ext>
            </p:extLst>
          </p:nvPr>
        </p:nvGraphicFramePr>
        <p:xfrm>
          <a:off x="2380242" y="1217664"/>
          <a:ext cx="3547640" cy="5012375"/>
        </p:xfrm>
        <a:graphic>
          <a:graphicData uri="http://schemas.openxmlformats.org/drawingml/2006/table">
            <a:tbl>
              <a:tblPr firstRow="1" firstCol="1" bandRow="1"/>
              <a:tblGrid>
                <a:gridCol w="354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581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Talks / Forums / Conferences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TRADE TALKS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HALAL IN TRAVEL</a:t>
                      </a: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054676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 TECH FORUM</a:t>
                      </a: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395765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PANEL TALKS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ON SUSTAINABILITY IN HALAL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05213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MALAYSIA INSTITUTE OF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FOOD TECHNOLOGY </a:t>
                      </a: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CONFERENCE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33697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BREAKFAST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/ NETWORKING SESSION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721627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HALAL MASTERCLASS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45369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HALAL MARKET INSIGHTS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49447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COUNTRY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FOCUS HIGHLIGHTS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70282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ASEAN GROCER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TRENDS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880265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HALAL INNOVATION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2.0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2344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 defTabSz="91435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AU" sz="1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ALAL CAREER DAY</a:t>
                      </a:r>
                      <a:endParaRPr lang="en-AU" sz="1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36612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 defTabSz="91435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HALAL CLINIC SESSION</a:t>
                      </a:r>
                      <a:endParaRPr lang="en-AU" sz="1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4307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4940871-44A5-48C9-AADE-7CCCD0E69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457151"/>
              </p:ext>
            </p:extLst>
          </p:nvPr>
        </p:nvGraphicFramePr>
        <p:xfrm>
          <a:off x="6061478" y="1217663"/>
          <a:ext cx="3547640" cy="2023973"/>
        </p:xfrm>
        <a:graphic>
          <a:graphicData uri="http://schemas.openxmlformats.org/drawingml/2006/table">
            <a:tbl>
              <a:tblPr firstRow="1" firstCol="1" bandRow="1"/>
              <a:tblGrid>
                <a:gridCol w="354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581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Demonstrations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 DEMONSTRATION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PRODUCT DEMONSTRATION</a:t>
                      </a: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054676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RAMLY BURGER BATTLE</a:t>
                      </a: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395765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PRODUCT</a:t>
                      </a:r>
                      <a:r>
                        <a:rPr lang="en-AU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LAUNCHING</a:t>
                      </a:r>
                      <a:endParaRPr lang="en-AU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26024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4940871-44A5-48C9-AADE-7CCCD0E69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07501"/>
              </p:ext>
            </p:extLst>
          </p:nvPr>
        </p:nvGraphicFramePr>
        <p:xfrm>
          <a:off x="6061478" y="3442600"/>
          <a:ext cx="3547640" cy="1090679"/>
        </p:xfrm>
        <a:graphic>
          <a:graphicData uri="http://schemas.openxmlformats.org/drawingml/2006/table">
            <a:tbl>
              <a:tblPr firstRow="1" firstCol="1" bandRow="1"/>
              <a:tblGrid>
                <a:gridCol w="354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581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Fashion</a:t>
                      </a:r>
                      <a:r>
                        <a:rPr lang="en-US" sz="1400" b="1" kern="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Shows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98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MODEST</a:t>
                      </a:r>
                      <a:r>
                        <a:rPr lang="en-MY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FASHION SHOW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4940871-44A5-48C9-AADE-7CCCD0E69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505229"/>
              </p:ext>
            </p:extLst>
          </p:nvPr>
        </p:nvGraphicFramePr>
        <p:xfrm>
          <a:off x="6061478" y="4828261"/>
          <a:ext cx="3547640" cy="1090679"/>
        </p:xfrm>
        <a:graphic>
          <a:graphicData uri="http://schemas.openxmlformats.org/drawingml/2006/table">
            <a:tbl>
              <a:tblPr firstRow="1" firstCol="1" bandRow="1"/>
              <a:tblGrid>
                <a:gridCol w="354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8455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Awards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A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24">
                <a:tc>
                  <a:txBody>
                    <a:bodyPr/>
                    <a:lstStyle/>
                    <a:p>
                      <a:pPr marL="1066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MIHAS</a:t>
                      </a:r>
                      <a:r>
                        <a:rPr lang="en-MY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LT Std Lt" panose="020B0403020202020204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AWARDS</a:t>
                      </a:r>
                      <a:endParaRPr lang="en-A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LT Std Lt" panose="020B0403020202020204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101517" y="6096700"/>
            <a:ext cx="63450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sz="1100" b="1" dirty="0" smtClea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ASEAN GROCER TRENDS : TESCO, FAMILYMART,SEGIFRESH, ISETAN, COLDSTORAGE</a:t>
            </a:r>
            <a:endParaRPr lang="en-US" sz="1100" b="1" u="sng" dirty="0" smtClean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defRPr/>
            </a:pPr>
            <a:endParaRPr lang="en-US" sz="1100" b="1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8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4533" y="4561144"/>
            <a:ext cx="1326459" cy="1802915"/>
            <a:chOff x="1727104" y="4360837"/>
            <a:chExt cx="1624400" cy="2102783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104" y="4360837"/>
              <a:ext cx="1624400" cy="210278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79441" y="5301558"/>
              <a:ext cx="945113" cy="518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Picture 2" descr="Image result for MIHAS Aw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2" y="1880916"/>
            <a:ext cx="4809666" cy="24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364143"/>
            <a:ext cx="121857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kern="0" dirty="0">
                <a:latin typeface="Century Gothic" panose="020B0502020202020204" pitchFamily="34" charset="0"/>
                <a:cs typeface="Arial" pitchFamily="34" charset="0"/>
              </a:rPr>
              <a:t>MIHAS </a:t>
            </a:r>
            <a:r>
              <a:rPr lang="en-US" sz="2100" b="1" kern="0" dirty="0" smtClean="0">
                <a:latin typeface="Century Gothic" panose="020B0502020202020204" pitchFamily="34" charset="0"/>
                <a:cs typeface="Arial" pitchFamily="34" charset="0"/>
              </a:rPr>
              <a:t>Awards 2020</a:t>
            </a:r>
            <a:endParaRPr lang="en-GB" sz="2100" b="1" kern="0" dirty="0"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3500" y="97210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63" y="1610910"/>
            <a:ext cx="2197157" cy="5247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3844" y="636443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3302157359"/>
              </p:ext>
            </p:extLst>
          </p:nvPr>
        </p:nvGraphicFramePr>
        <p:xfrm>
          <a:off x="5026168" y="1495887"/>
          <a:ext cx="6591300" cy="3595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9630621" y="5388686"/>
            <a:ext cx="1887301" cy="646331"/>
          </a:xfrm>
          <a:prstGeom prst="rect">
            <a:avLst/>
          </a:prstGeom>
          <a:solidFill>
            <a:srgbClr val="C24838"/>
          </a:solidFill>
          <a:ln w="28575">
            <a:solidFill>
              <a:srgbClr val="C2483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1 Winner for each category </a:t>
            </a:r>
          </a:p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*Total awards: 2 Awards</a:t>
            </a:r>
          </a:p>
        </p:txBody>
      </p:sp>
      <p:sp>
        <p:nvSpPr>
          <p:cNvPr id="35" name="Left Brace 34"/>
          <p:cNvSpPr/>
          <p:nvPr/>
        </p:nvSpPr>
        <p:spPr>
          <a:xfrm rot="16200000">
            <a:off x="7094970" y="3355626"/>
            <a:ext cx="255566" cy="37519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10252101" y="4600510"/>
            <a:ext cx="211993" cy="117837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041802" y="5462603"/>
            <a:ext cx="4263891" cy="461665"/>
          </a:xfrm>
          <a:prstGeom prst="rect">
            <a:avLst/>
          </a:prstGeom>
          <a:solidFill>
            <a:srgbClr val="C24838"/>
          </a:solidFill>
          <a:ln w="28575">
            <a:solidFill>
              <a:srgbClr val="C2483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2 winners for each </a:t>
            </a: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category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(Local and International)</a:t>
            </a:r>
          </a:p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*Total awards: </a:t>
            </a: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12 Awards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Notched Right Arrow 20"/>
          <p:cNvSpPr/>
          <p:nvPr/>
        </p:nvSpPr>
        <p:spPr>
          <a:xfrm>
            <a:off x="4046102" y="5494974"/>
            <a:ext cx="670772" cy="433754"/>
          </a:xfrm>
          <a:prstGeom prst="notchedRightArrow">
            <a:avLst/>
          </a:prstGeom>
          <a:solidFill>
            <a:srgbClr val="52A9B2"/>
          </a:solidFill>
          <a:ln>
            <a:solidFill>
              <a:srgbClr val="52A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BEC67A-17BF-4172-A96D-F720D31057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53" y="4336980"/>
            <a:ext cx="901807" cy="225124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40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/>
          <p:cNvCxnSpPr/>
          <p:nvPr/>
        </p:nvCxnSpPr>
        <p:spPr>
          <a:xfrm flipV="1">
            <a:off x="63500" y="95814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0" y="371148"/>
            <a:ext cx="121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latin typeface="Century Gothic" panose="020B0502020202020204" pitchFamily="34" charset="0"/>
                <a:cs typeface="Arial" pitchFamily="34" charset="0"/>
              </a:rPr>
              <a:t>MIHAS </a:t>
            </a:r>
            <a:r>
              <a:rPr lang="en-US" b="1" kern="0" dirty="0">
                <a:latin typeface="Century Gothic" panose="020B0502020202020204" pitchFamily="34" charset="0"/>
                <a:cs typeface="Arial" pitchFamily="34" charset="0"/>
              </a:rPr>
              <a:t>2020 – INTERNATIONAL SOURCING PROGRAMME (INSP</a:t>
            </a:r>
            <a:r>
              <a:rPr lang="en-US" b="1" kern="0" dirty="0" smtClean="0">
                <a:latin typeface="Century Gothic" panose="020B0502020202020204" pitchFamily="34" charset="0"/>
                <a:cs typeface="Arial" pitchFamily="34" charset="0"/>
              </a:rPr>
              <a:t>)</a:t>
            </a:r>
            <a:endParaRPr lang="en-GB" b="1" kern="0" dirty="0"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669" y="1610910"/>
            <a:ext cx="2627086" cy="5247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657625AB-654D-42D7-BB51-98DEB41EE9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2719482"/>
                  </p:ext>
                </p:extLst>
              </p:nvPr>
            </p:nvGraphicFramePr>
            <p:xfrm>
              <a:off x="1411532" y="1116578"/>
              <a:ext cx="8566108" cy="313166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84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8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63808">
                    <a:tc gridSpan="2"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MY" sz="1600" b="1" dirty="0" smtClean="0">
                              <a:solidFill>
                                <a:schemeClr val="bg1"/>
                              </a:solidFill>
                              <a:effectLst/>
                              <a:latin typeface="Helvetica Neue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                                                                         </a:t>
                          </a:r>
                          <a:r>
                            <a:rPr lang="en-MY" sz="1600" b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Eras Demi ITC" panose="020B08050305040208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INSP</a:t>
                          </a:r>
                          <a:r>
                            <a:rPr lang="en-MY" sz="1600" b="1" baseline="0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Eras Demi ITC" panose="020B08050305040208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UPDATES</a:t>
                          </a:r>
                          <a:endParaRPr lang="en-AU" sz="16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AU" sz="1400" b="1" dirty="0">
                            <a:solidFill>
                              <a:schemeClr val="bg1"/>
                            </a:solidFill>
                            <a:effectLst/>
                            <a:latin typeface="Helvetica Neue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Date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Tuesday,</a:t>
                          </a:r>
                          <a:r>
                            <a:rPr lang="en-MY" sz="1600" b="1" i="0" baseline="0" dirty="0" smtClean="0">
                              <a:latin typeface="Century Gothic" panose="020B0502020202020204" pitchFamily="34" charset="0"/>
                            </a:rPr>
                            <a:t> 31st March 2020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06038296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Venue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 Level 1, </a:t>
                          </a:r>
                          <a:r>
                            <a:rPr lang="en-MY" sz="1600" b="1" i="0" dirty="0" err="1" smtClean="0">
                              <a:latin typeface="Century Gothic" panose="020B0502020202020204" pitchFamily="34" charset="0"/>
                            </a:rPr>
                            <a:t>Menara</a:t>
                          </a:r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MATRADE, Kuala Lumpur  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Time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 9.00 am – 5.00 pm 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76320799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Total Number of Sellers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600 </a:t>
                          </a:r>
                          <a:r>
                            <a:rPr lang="en-MY" sz="1600" b="1" i="0" baseline="0" dirty="0" smtClean="0">
                              <a:latin typeface="Century Gothic" panose="020B0502020202020204" pitchFamily="34" charset="0"/>
                            </a:rPr>
                            <a:t>companies </a:t>
                          </a:r>
                          <a:endParaRPr lang="en-MY" sz="14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0478473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Total Number</a:t>
                          </a:r>
                          <a:r>
                            <a:rPr lang="en-MY" sz="1600" b="1" i="0" baseline="0" dirty="0" smtClean="0">
                              <a:latin typeface="Century Gothic" panose="020B0502020202020204" pitchFamily="34" charset="0"/>
                            </a:rPr>
                            <a:t> of Foreign Buyers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 400 </a:t>
                          </a:r>
                          <a:r>
                            <a:rPr lang="en-MY" sz="1600" b="1" i="0" dirty="0" err="1" smtClean="0">
                              <a:latin typeface="Century Gothic" panose="020B0502020202020204" pitchFamily="34" charset="0"/>
                            </a:rPr>
                            <a:t>pax</a:t>
                          </a:r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en-MY" sz="1400" b="0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Number of Participating Countries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1" dirty="0" smtClean="0">
                              <a:latin typeface="Century Gothic" panose="020B0502020202020204" pitchFamily="34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MY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40 countries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119864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657625AB-654D-42D7-BB51-98DEB41EE9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2719482"/>
                  </p:ext>
                </p:extLst>
              </p:nvPr>
            </p:nvGraphicFramePr>
            <p:xfrm>
              <a:off x="1411532" y="1116578"/>
              <a:ext cx="8566108" cy="313166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84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8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63808">
                    <a:tc gridSpan="2"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MY" sz="1600" b="1" dirty="0" smtClean="0">
                              <a:solidFill>
                                <a:schemeClr val="bg1"/>
                              </a:solidFill>
                              <a:effectLst/>
                              <a:latin typeface="Helvetica Neue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                                                                         </a:t>
                          </a:r>
                          <a:r>
                            <a:rPr lang="en-MY" sz="1600" b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Eras Demi ITC" panose="020B08050305040208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INSP</a:t>
                          </a:r>
                          <a:r>
                            <a:rPr lang="en-MY" sz="1600" b="1" baseline="0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Eras Demi ITC" panose="020B08050305040208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UPDATES</a:t>
                          </a:r>
                          <a:endParaRPr lang="en-AU" sz="1600" b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AU" sz="1400" b="1" dirty="0">
                            <a:solidFill>
                              <a:schemeClr val="bg1"/>
                            </a:solidFill>
                            <a:effectLst/>
                            <a:latin typeface="Helvetica Neue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Date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Tuesday,</a:t>
                          </a:r>
                          <a:r>
                            <a:rPr lang="en-MY" sz="1600" b="1" i="0" baseline="0" dirty="0" smtClean="0">
                              <a:latin typeface="Century Gothic" panose="020B0502020202020204" pitchFamily="34" charset="0"/>
                            </a:rPr>
                            <a:t> 31st March 2020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06038296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Venue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 Level 1, </a:t>
                          </a:r>
                          <a:r>
                            <a:rPr lang="en-MY" sz="1600" b="1" i="0" dirty="0" err="1" smtClean="0">
                              <a:latin typeface="Century Gothic" panose="020B0502020202020204" pitchFamily="34" charset="0"/>
                            </a:rPr>
                            <a:t>Menara</a:t>
                          </a:r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MATRADE, Kuala Lumpur  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Time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 9.00 am – 5.00 pm 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76320799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Total Number of Sellers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600 </a:t>
                          </a:r>
                          <a:r>
                            <a:rPr lang="en-MY" sz="1600" b="1" i="0" baseline="0" dirty="0" smtClean="0">
                              <a:latin typeface="Century Gothic" panose="020B0502020202020204" pitchFamily="34" charset="0"/>
                            </a:rPr>
                            <a:t>companies </a:t>
                          </a:r>
                          <a:endParaRPr lang="en-MY" sz="14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0478473"/>
                      </a:ext>
                    </a:extLst>
                  </a:tr>
                  <a:tr h="434131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Total Number</a:t>
                          </a:r>
                          <a:r>
                            <a:rPr lang="en-MY" sz="1600" b="1" i="0" baseline="0" dirty="0" smtClean="0">
                              <a:latin typeface="Century Gothic" panose="020B0502020202020204" pitchFamily="34" charset="0"/>
                            </a:rPr>
                            <a:t> of Foreign Buyers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   400 </a:t>
                          </a:r>
                          <a:r>
                            <a:rPr lang="en-MY" sz="1600" b="1" i="0" dirty="0" err="1" smtClean="0">
                              <a:latin typeface="Century Gothic" panose="020B0502020202020204" pitchFamily="34" charset="0"/>
                            </a:rPr>
                            <a:t>pax</a:t>
                          </a:r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en-MY" sz="1400" b="0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97205">
                    <a:tc>
                      <a:txBody>
                        <a:bodyPr/>
                        <a:lstStyle/>
                        <a:p>
                          <a:r>
                            <a:rPr lang="en-MY" sz="1600" b="1" i="0" dirty="0" smtClean="0">
                              <a:latin typeface="Century Gothic" panose="020B0502020202020204" pitchFamily="34" charset="0"/>
                            </a:rPr>
                            <a:t>Number of Participating Countries</a:t>
                          </a:r>
                          <a:endParaRPr lang="en-MY" sz="1600" b="1" i="0" dirty="0">
                            <a:latin typeface="Century Gothic" panose="020B0502020202020204" pitchFamily="34" charset="0"/>
                          </a:endParaRPr>
                        </a:p>
                      </a:txBody>
                      <a:tcPr marL="80645" marR="8064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5529" t="-528049" r="-235" b="-243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198649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532" y="4393972"/>
            <a:ext cx="4240440" cy="1868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173" y="4405764"/>
            <a:ext cx="3884467" cy="1873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81040" y="63858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97" y="1610910"/>
            <a:ext cx="2197157" cy="5247090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 flipV="1">
            <a:off x="102974" y="949851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 rotWithShape="1">
          <a:blip r:embed="rId4"/>
          <a:srcRect l="5097" t="13441" r="50399" b="33839"/>
          <a:stretch/>
        </p:blipFill>
        <p:spPr bwMode="auto">
          <a:xfrm>
            <a:off x="674077" y="1092987"/>
            <a:ext cx="10882923" cy="4874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64567" y="636214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4616"/>
            <a:ext cx="1219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                                    Debut at New York Times Square Billboard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61"/>
            <a:ext cx="2300464" cy="560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97" y="1610910"/>
            <a:ext cx="2197157" cy="5247090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 flipV="1">
            <a:off x="140433" y="949851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/>
          <p:nvPr/>
        </p:nvPicPr>
        <p:blipFill rotWithShape="1">
          <a:blip r:embed="rId4"/>
          <a:srcRect l="5262" t="13413" r="50208" b="4398"/>
          <a:stretch/>
        </p:blipFill>
        <p:spPr bwMode="auto">
          <a:xfrm>
            <a:off x="1059310" y="1183459"/>
            <a:ext cx="10116690" cy="4955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3844" y="629965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8859" y="5948061"/>
            <a:ext cx="1954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UK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5309" y="1183459"/>
            <a:ext cx="1281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Malaysia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4288" y="5929594"/>
            <a:ext cx="1380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Singapore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0877" y="928133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India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4192" y="6036067"/>
            <a:ext cx="8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UAE 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26907" y="6013839"/>
            <a:ext cx="110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Taiwan 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07714" y="882125"/>
            <a:ext cx="1380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Singapore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52" y="274616"/>
            <a:ext cx="121071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                              Cross promotion with global &amp; local industry websites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61"/>
            <a:ext cx="2300464" cy="560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178" y="2304488"/>
            <a:ext cx="1217957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latin typeface="Century Gothic" panose="020B0502020202020204" pitchFamily="34" charset="0"/>
                <a:cs typeface="Arial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 smtClean="0">
              <a:latin typeface="Century Gothic" panose="020B0502020202020204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en-US" sz="2000" b="1" dirty="0" smtClean="0"/>
              <a:t>MIHAS website </a:t>
            </a:r>
            <a:r>
              <a:rPr lang="en-US" sz="2000" b="1" kern="0" dirty="0" smtClean="0">
                <a:cs typeface="Arial" pitchFamily="34" charset="0"/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www.mihas.com.my</a:t>
            </a:r>
          </a:p>
          <a:p>
            <a:pPr lvl="0" algn="ctr">
              <a:defRPr/>
            </a:pPr>
            <a:endParaRPr lang="en-US" sz="1700" dirty="0" smtClean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 smtClean="0">
              <a:solidFill>
                <a:srgbClr val="E26714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E26714"/>
                </a:solidFill>
                <a:latin typeface="Century Gothic" panose="020B0502020202020204" pitchFamily="34" charset="0"/>
                <a:cs typeface="Arial" pitchFamily="34" charset="0"/>
              </a:rPr>
              <a:t>Think HALAL, Think MIHAS</a:t>
            </a:r>
            <a:endParaRPr lang="en-GB" sz="2400" b="1" kern="0" dirty="0">
              <a:solidFill>
                <a:srgbClr val="E26714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3500" y="97210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97" y="1610910"/>
            <a:ext cx="2197157" cy="5247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3844" y="632080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97" y="1610910"/>
            <a:ext cx="2197157" cy="5247090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 flipV="1">
            <a:off x="140433" y="949851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3844" y="629965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61"/>
            <a:ext cx="2300464" cy="560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pic>
        <p:nvPicPr>
          <p:cNvPr id="21" name="Picture 20" descr="Slide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55" y="1112573"/>
            <a:ext cx="7560901" cy="5670676"/>
          </a:xfrm>
          <a:prstGeom prst="rect">
            <a:avLst/>
          </a:prstGeom>
        </p:spPr>
      </p:pic>
      <p:pic>
        <p:nvPicPr>
          <p:cNvPr id="20" name="MIHAS 2019 - 2 MIN HIGHLIGHT &amp; INTERVIEWS_13m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41820" y="1131107"/>
            <a:ext cx="6758146" cy="5068609"/>
          </a:xfrm>
          <a:prstGeom prst="rect">
            <a:avLst/>
          </a:prstGeom>
          <a:ln w="6350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0206" y="302658"/>
            <a:ext cx="121857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                              </a:t>
            </a:r>
            <a:r>
              <a:rPr lang="en-US" sz="2100" b="1" kern="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MIHAS video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572" y="1636619"/>
            <a:ext cx="2627086" cy="524709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 flipV="1">
            <a:off x="127292" y="961468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-1" y="376768"/>
            <a:ext cx="12185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Ha</a:t>
            </a:r>
            <a:r>
              <a:rPr kumimoji="0" lang="en-US" sz="19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lal presents tremendous business opportunities globally…</a:t>
            </a:r>
            <a:endParaRPr kumimoji="0" lang="en-GB" sz="19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0212" y="1095000"/>
            <a:ext cx="80927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Global Islamic Economy</a:t>
            </a:r>
            <a:endParaRPr kumimoji="0" lang="en-MY" sz="2400" b="1" i="0" u="none" strike="noStrike" kern="1200" cap="none" spc="-150" normalizeH="0" baseline="0" noProof="0" dirty="0">
              <a:ln>
                <a:noFill/>
              </a:ln>
              <a:solidFill>
                <a:srgbClr val="7A7A7A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Isosceles Triangle 34"/>
          <p:cNvSpPr>
            <a:spLocks noChangeAspect="1"/>
          </p:cNvSpPr>
          <p:nvPr/>
        </p:nvSpPr>
        <p:spPr>
          <a:xfrm rot="5400000">
            <a:off x="5924136" y="2687325"/>
            <a:ext cx="360000" cy="44307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421723" y="1450879"/>
            <a:ext cx="5384875" cy="504056"/>
            <a:chOff x="488504" y="2060848"/>
            <a:chExt cx="4388169" cy="504056"/>
          </a:xfrm>
        </p:grpSpPr>
        <p:sp>
          <p:nvSpPr>
            <p:cNvPr id="38" name="Rectangle 37"/>
            <p:cNvSpPr/>
            <p:nvPr/>
          </p:nvSpPr>
          <p:spPr>
            <a:xfrm>
              <a:off x="488504" y="2060848"/>
              <a:ext cx="1440000" cy="50405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15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2024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24345" y="2060848"/>
              <a:ext cx="2952328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15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USD6.65 Trillion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423139" y="1962348"/>
            <a:ext cx="2808998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Islamic finance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09460" y="1962348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USD3.47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23336" y="2213270"/>
            <a:ext cx="2808997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&amp;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beverages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09456" y="2213270"/>
            <a:ext cx="2597142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USD1.97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23137" y="2477607"/>
            <a:ext cx="2808997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Pharmaceuticals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209460" y="2460231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USD0.13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423137" y="2719807"/>
            <a:ext cx="2808997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Cosmetics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209460" y="2719300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USD0.10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95881" y="1526564"/>
            <a:ext cx="5406139" cy="504056"/>
            <a:chOff x="488504" y="2060848"/>
            <a:chExt cx="4392488" cy="504056"/>
          </a:xfrm>
        </p:grpSpPr>
        <p:sp>
          <p:nvSpPr>
            <p:cNvPr id="49" name="Rectangle 48"/>
            <p:cNvSpPr/>
            <p:nvPr/>
          </p:nvSpPr>
          <p:spPr>
            <a:xfrm>
              <a:off x="488504" y="2060848"/>
              <a:ext cx="1440000" cy="504056"/>
            </a:xfrm>
            <a:prstGeom prst="rect">
              <a:avLst/>
            </a:prstGeom>
            <a:solidFill>
              <a:srgbClr val="BB8420"/>
            </a:solidFill>
            <a:ln>
              <a:solidFill>
                <a:srgbClr val="BB84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15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2018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28664" y="2060848"/>
              <a:ext cx="2952328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B84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15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BB84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USD4.76 Trillion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95881" y="2028762"/>
            <a:ext cx="2808998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Islamic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199563" y="2036866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USD2.52 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5289" y="2274568"/>
            <a:ext cx="2808997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&amp; beverages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97936" y="2288228"/>
            <a:ext cx="2597142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USD1.40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1407" y="2516105"/>
            <a:ext cx="2808997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Pharmaceuticals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197936" y="2549058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USD0.09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91406" y="2775146"/>
            <a:ext cx="2808997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Cosmetics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197933" y="2797357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USD0.06 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1405" y="3034349"/>
            <a:ext cx="2808997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Halal travel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00979" y="3017348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USD0.19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423011" y="2971806"/>
            <a:ext cx="2808997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Halal travel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209964" y="2971806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USD0.27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91086" y="3288107"/>
            <a:ext cx="2808997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Modest fashion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197930" y="3259614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USD0.28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91405" y="3518409"/>
            <a:ext cx="2808997" cy="252000"/>
          </a:xfrm>
          <a:prstGeom prst="rect">
            <a:avLst/>
          </a:prstGeom>
          <a:solidFill>
            <a:srgbClr val="BB8420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Halal media &amp; recreation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199594" y="3517634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BB8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USD0.22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B84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BB84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422050" y="3230573"/>
            <a:ext cx="2808997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Modest Fashion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211753" y="3224893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USD0.40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20327" y="3492992"/>
            <a:ext cx="2808997" cy="25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Halal media &amp; recreation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214623" y="3489342"/>
            <a:ext cx="2597141" cy="252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USD0.31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3844" y="641426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877249" y="4030802"/>
            <a:ext cx="5905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Global Muslim Population </a:t>
            </a:r>
            <a:r>
              <a:rPr lang="en-US" sz="1300" b="1" i="1" kern="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(Statistics of Muslim Worldwide</a:t>
            </a:r>
            <a:r>
              <a:rPr lang="en-US" sz="1500" b="1" i="1" kern="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)</a:t>
            </a:r>
            <a:endParaRPr lang="en-GB" sz="1500" b="1" i="1" kern="0" dirty="0" smtClean="0">
              <a:solidFill>
                <a:prstClr val="black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8" name="Hexagon 77"/>
          <p:cNvSpPr/>
          <p:nvPr/>
        </p:nvSpPr>
        <p:spPr>
          <a:xfrm>
            <a:off x="3196999" y="4530753"/>
            <a:ext cx="1867370" cy="1650430"/>
          </a:xfrm>
          <a:prstGeom prst="hexagon">
            <a:avLst/>
          </a:prstGeom>
          <a:noFill/>
          <a:ln w="38100">
            <a:solidFill>
              <a:srgbClr val="F15C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25298" y="5874808"/>
            <a:ext cx="1543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b="1" dirty="0">
                <a:solidFill>
                  <a:srgbClr val="0B1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1.8 BILLION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9247" y="6316786"/>
            <a:ext cx="26292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kern="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(</a:t>
            </a:r>
            <a:r>
              <a:rPr lang="en-US" sz="1100" i="1" kern="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Source : P</a:t>
            </a:r>
            <a:r>
              <a:rPr lang="en-US" sz="1100" i="1" spc="-1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ew </a:t>
            </a:r>
            <a:r>
              <a:rPr lang="en-US" sz="1100" i="1" spc="-1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Research </a:t>
            </a:r>
            <a:r>
              <a:rPr lang="en-US" sz="1100" i="1" spc="-1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Centre &amp; Thomson </a:t>
            </a:r>
            <a:r>
              <a:rPr lang="en-US" sz="1100" i="1" spc="-1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Reuters)</a:t>
            </a:r>
            <a:endParaRPr lang="ms-MY" sz="1100" i="1" spc="-1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87" name="Picture 86" descr="Purpose_Of_Market_Research_Example_Ppt_Powerpoint_Images_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1" t="40159" r="40833" b="35238"/>
          <a:stretch/>
        </p:blipFill>
        <p:spPr bwMode="auto">
          <a:xfrm>
            <a:off x="3534343" y="4804863"/>
            <a:ext cx="1184187" cy="1093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669" y="4495913"/>
            <a:ext cx="119622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0" b="1" dirty="0">
                <a:solidFill>
                  <a:srgbClr val="0B1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sp>
        <p:nvSpPr>
          <p:cNvPr id="91" name="Hexagon 90"/>
          <p:cNvSpPr/>
          <p:nvPr/>
        </p:nvSpPr>
        <p:spPr>
          <a:xfrm>
            <a:off x="5883938" y="4553869"/>
            <a:ext cx="1867370" cy="1650430"/>
          </a:xfrm>
          <a:prstGeom prst="hexagon">
            <a:avLst/>
          </a:prstGeom>
          <a:noFill/>
          <a:ln w="38100">
            <a:solidFill>
              <a:srgbClr val="F15C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53271" y="5897924"/>
            <a:ext cx="1543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 smtClean="0">
                <a:solidFill>
                  <a:srgbClr val="0B1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3.0 </a:t>
            </a:r>
            <a:r>
              <a:rPr lang="en-GB" sz="1500" b="1" dirty="0">
                <a:solidFill>
                  <a:srgbClr val="0B1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500" b="1" dirty="0" smtClean="0">
                <a:solidFill>
                  <a:srgbClr val="0B1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ILLION</a:t>
            </a:r>
            <a:endParaRPr lang="en-GB" sz="1500" b="1" dirty="0">
              <a:solidFill>
                <a:srgbClr val="0B1E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Purpose_Of_Market_Research_Example_Ppt_Powerpoint_Images_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1" t="40159" r="40833" b="35238"/>
          <a:stretch/>
        </p:blipFill>
        <p:spPr bwMode="auto">
          <a:xfrm>
            <a:off x="6221282" y="4827979"/>
            <a:ext cx="1184187" cy="1093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6197850" y="4530753"/>
            <a:ext cx="125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B1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Year 2060</a:t>
            </a:r>
            <a:endParaRPr lang="en-US" b="1" dirty="0">
              <a:solidFill>
                <a:srgbClr val="0B1E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148353" y="5158154"/>
            <a:ext cx="670772" cy="433754"/>
          </a:xfrm>
          <a:prstGeom prst="notchedRightArrow">
            <a:avLst/>
          </a:prstGeom>
          <a:solidFill>
            <a:srgbClr val="52A9B2"/>
          </a:solidFill>
          <a:ln>
            <a:solidFill>
              <a:srgbClr val="52A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85" y="1610910"/>
            <a:ext cx="2627086" cy="524709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 flipV="1">
            <a:off x="111344" y="942192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189438" y="320176"/>
            <a:ext cx="38397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Malaysia’s Halal Ecosystem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59414" y="638133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815AF-57E8-4E09-A94C-A368403FA429}" type="slidenum">
              <a:rPr kumimoji="0" lang="en-MY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AutoShape 8" descr="Image result for jamiat ulama halal foundation india"/>
          <p:cNvSpPr>
            <a:spLocks noChangeAspect="1" noChangeArrowheads="1"/>
          </p:cNvSpPr>
          <p:nvPr/>
        </p:nvSpPr>
        <p:spPr bwMode="auto">
          <a:xfrm>
            <a:off x="191477" y="-144463"/>
            <a:ext cx="37513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AutoShape 14" descr="Image result for Islamic Chamber Research &amp; Information Center iran logo"/>
          <p:cNvSpPr>
            <a:spLocks noChangeAspect="1" noChangeArrowheads="1"/>
          </p:cNvSpPr>
          <p:nvPr/>
        </p:nvSpPr>
        <p:spPr bwMode="auto">
          <a:xfrm>
            <a:off x="566616" y="160340"/>
            <a:ext cx="37513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MY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336000" y="5578117"/>
            <a:ext cx="2304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Food</a:t>
            </a: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648287" y="5578117"/>
            <a:ext cx="2304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944000" y="5578117"/>
            <a:ext cx="2304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Cosmetics and Personal Care</a:t>
            </a: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248943" y="5578117"/>
            <a:ext cx="2304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Pharmaceutical</a:t>
            </a: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552000" y="5578117"/>
            <a:ext cx="2304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Other Products and Services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Related to Halal</a:t>
            </a: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endParaRPr lang="ms-MY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336000" y="772738"/>
            <a:ext cx="11520000" cy="561521"/>
            <a:chOff x="273000" y="864054"/>
            <a:chExt cx="9360000" cy="1476156"/>
          </a:xfrm>
        </p:grpSpPr>
        <p:sp>
          <p:nvSpPr>
            <p:cNvPr id="84" name="Isosceles Triangle 83"/>
            <p:cNvSpPr/>
            <p:nvPr/>
          </p:nvSpPr>
          <p:spPr>
            <a:xfrm>
              <a:off x="273000" y="864054"/>
              <a:ext cx="9360000" cy="1392224"/>
            </a:xfrm>
            <a:prstGeom prst="triangle">
              <a:avLst/>
            </a:prstGeom>
            <a:noFill/>
            <a:ln>
              <a:solidFill>
                <a:srgbClr val="BB84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1563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FFFFFF"/>
                </a:solidFill>
              </a:endParaRPr>
            </a:p>
          </p:txBody>
        </p:sp>
        <p:sp>
          <p:nvSpPr>
            <p:cNvPr id="85" name="Rectangle 64"/>
            <p:cNvSpPr>
              <a:spLocks noChangeArrowheads="1"/>
            </p:cNvSpPr>
            <p:nvPr/>
          </p:nvSpPr>
          <p:spPr bwMode="auto">
            <a:xfrm>
              <a:off x="273000" y="1045650"/>
              <a:ext cx="9360000" cy="129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71563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ms-MY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itchFamily="34" charset="0"/>
              </a:endParaRPr>
            </a:p>
            <a:p>
              <a:pPr algn="ctr" defTabSz="1071563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ms-MY" sz="1200" b="1" dirty="0" smtClean="0">
                  <a:solidFill>
                    <a:srgbClr val="3B60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 Unicode MS" panose="020B0604020202020204" pitchFamily="34" charset="-128"/>
                  <a:cs typeface="Arial" pitchFamily="34" charset="0"/>
                </a:rPr>
                <a:t>Halal Industry Development Council (HIDC)</a:t>
              </a:r>
            </a:p>
            <a:p>
              <a:pPr algn="ctr" defTabSz="1071563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ms-MY" sz="800" b="1" dirty="0" smtClean="0">
                  <a:solidFill>
                    <a:srgbClr val="3B60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 Unicode MS" panose="020B0604020202020204" pitchFamily="34" charset="-128"/>
                  <a:cs typeface="Arial" pitchFamily="34" charset="0"/>
                </a:rPr>
                <a:t>Halal Industry Masterplan (2008-2020) / Third Industrial Master Plan (2006-2020) / 11</a:t>
              </a:r>
              <a:r>
                <a:rPr lang="en-US" altLang="ms-MY" sz="800" b="1" baseline="30000" dirty="0" smtClean="0">
                  <a:solidFill>
                    <a:srgbClr val="3B60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 Unicode MS" panose="020B0604020202020204" pitchFamily="34" charset="-128"/>
                  <a:cs typeface="Arial" pitchFamily="34" charset="0"/>
                </a:rPr>
                <a:t>th</a:t>
              </a:r>
              <a:r>
                <a:rPr lang="en-US" altLang="ms-MY" sz="800" b="1" dirty="0" smtClean="0">
                  <a:solidFill>
                    <a:srgbClr val="3B609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 Unicode MS" panose="020B0604020202020204" pitchFamily="34" charset="-128"/>
                  <a:cs typeface="Arial" pitchFamily="34" charset="0"/>
                </a:rPr>
                <a:t> Malaysia Plan (2016 – 2020) / HIMP2.0 (2021-2030)</a:t>
              </a:r>
              <a:endParaRPr lang="ms-MY" altLang="ms-MY" sz="800" b="1" dirty="0">
                <a:solidFill>
                  <a:srgbClr val="3B60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336000" y="5337359"/>
            <a:ext cx="11520000" cy="20247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Industry Players and Consumers</a:t>
            </a:r>
            <a:endParaRPr lang="ms-MY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36000" y="2770027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 &amp; Promotion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206351" y="2770027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Entrepreneurial</a:t>
            </a:r>
            <a:r>
              <a:rPr lang="ms-MY" sz="1200" b="1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ms-MY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Development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982669" y="2743727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International </a:t>
            </a: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Relations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096000" y="2770027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 &amp; Funding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36000" y="1599301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&amp; Legislation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06351" y="1580251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&amp; Development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8976000" y="1599301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Infrastructure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096000" y="1599301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&amp; Certification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36000" y="1342957"/>
            <a:ext cx="11520000" cy="214510"/>
          </a:xfrm>
          <a:prstGeom prst="rect">
            <a:avLst/>
          </a:prstGeom>
          <a:solidFill>
            <a:srgbClr val="59595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Government Bodies / GLCs</a:t>
            </a:r>
            <a:endParaRPr lang="ms-MY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4" descr="D:\02. FOOD, BIOTECH &amp; HALAL SECTION\2017\GiECC\Logo\logo_jaki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54" y="1852229"/>
            <a:ext cx="508286" cy="4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D:\02. FOOD, BIOTECH &amp; HALAL SECTION\2017\MIHAS 2017\SLIDE TOK PA\New folder\upm-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87" y="1857596"/>
            <a:ext cx="354900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D:\02. FOOD, BIOTECH &amp; HALAL SECTION\2017\MIHAS 2017\SLIDE TOK PA\New folder\USI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38" y="1857596"/>
            <a:ext cx="488343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D:\02. FOOD, BIOTECH &amp; HALAL SECTION\2017\MIHAS 2017\SLIDE TOK PA\New folder\International_Islamic_University_Malaysia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73" y="2286370"/>
            <a:ext cx="390673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D:\02. FOOD, BIOTECH &amp; HALAL SECTION\2017\MIHAS 2017\SLIDE TOK PA\New folder\Logo_Uitm_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25" y="1857596"/>
            <a:ext cx="331899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D:\02. FOOD, BIOTECH &amp; HALAL SECTION\2017\MIHAS 2017\SLIDE TOK PA\New folder\LOGO-UT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44" y="2286370"/>
            <a:ext cx="389163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7" descr="D:\02. FOOD, BIOTECH &amp; HALAL SECTION\2017\MIHAS 2017\SLIDE TOK PA\New folder\UK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42" y="2286370"/>
            <a:ext cx="283906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D:\02. FOOD, BIOTECH &amp; HALAL SECTION\2017\MIHAS 2017\SLIDE TOK PA\New folder\UM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36" y="2286370"/>
            <a:ext cx="313271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81" y="1857596"/>
            <a:ext cx="443127" cy="36004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18" y="1857596"/>
            <a:ext cx="455202" cy="290970"/>
          </a:xfrm>
          <a:prstGeom prst="rect">
            <a:avLst/>
          </a:prstGeom>
        </p:spPr>
      </p:pic>
      <p:pic>
        <p:nvPicPr>
          <p:cNvPr id="106" name="Picture 4" descr="D:\02. FOOD, BIOTECH &amp; HALAL SECTION\2017\GiECC\Logo\logo_jaki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217" y="1946522"/>
            <a:ext cx="63692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569" y="2036522"/>
            <a:ext cx="132523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3" y="3105527"/>
            <a:ext cx="1116347" cy="5040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22" y="3076027"/>
            <a:ext cx="470844" cy="4680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88" y="3051344"/>
            <a:ext cx="857663" cy="33249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53" y="3438567"/>
            <a:ext cx="806306" cy="3319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58" y="3015199"/>
            <a:ext cx="511776" cy="41581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49" y="3070509"/>
            <a:ext cx="680113" cy="15788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EAEEFA"/>
              </a:clrFrom>
              <a:clrTo>
                <a:srgbClr val="EAE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3" b="30089"/>
          <a:stretch/>
        </p:blipFill>
        <p:spPr>
          <a:xfrm>
            <a:off x="7354541" y="3288787"/>
            <a:ext cx="730721" cy="242204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3"/>
          <a:stretch/>
        </p:blipFill>
        <p:spPr>
          <a:xfrm>
            <a:off x="7663742" y="3076063"/>
            <a:ext cx="610427" cy="18705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38" y="3073257"/>
            <a:ext cx="530156" cy="18705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92" y="3007198"/>
            <a:ext cx="511776" cy="41581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72" y="3113618"/>
            <a:ext cx="511776" cy="415818"/>
          </a:xfrm>
          <a:prstGeom prst="rect">
            <a:avLst/>
          </a:prstGeom>
        </p:spPr>
      </p:pic>
      <p:pic>
        <p:nvPicPr>
          <p:cNvPr id="119" name="Picture 4" descr="D:\02. FOOD, BIOTECH &amp; HALAL SECTION\2017\GiECC\Logo\logo_jaki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41" y="3051527"/>
            <a:ext cx="63692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78" y="3120800"/>
            <a:ext cx="1190500" cy="537479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54" y="3148944"/>
            <a:ext cx="569817" cy="462976"/>
          </a:xfrm>
          <a:prstGeom prst="rect">
            <a:avLst/>
          </a:prstGeom>
        </p:spPr>
      </p:pic>
      <p:pic>
        <p:nvPicPr>
          <p:cNvPr id="122" name="Picture 4" descr="D:\02. FOOD, BIOTECH &amp; HALAL SECTION\2017\GiECC\Logo\logo_jaki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025" y="3032411"/>
            <a:ext cx="693265" cy="5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887" y="1828613"/>
            <a:ext cx="511776" cy="41581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09" y="1881680"/>
            <a:ext cx="1047163" cy="243091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10586113" y="2229781"/>
            <a:ext cx="1107692" cy="32400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</a:p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endParaRPr lang="en-GB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Picture 3" descr="D:\02. FOOD, BIOTECH &amp; HALAL SECTION\2017\GiECC\Gambar\spices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56" y="5919589"/>
            <a:ext cx="1319392" cy="72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D:\02. FOOD, BIOTECH &amp; HALAL SECTION\2017\GiECC\Gambar\ingridien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91" y="6045471"/>
            <a:ext cx="978656" cy="52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D:\02. FOOD, BIOTECH &amp; HALAL SECTION\2017\GiECC\Gambar\personal_care.gif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75" y="5971632"/>
            <a:ext cx="1145036" cy="7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38" y="6123619"/>
            <a:ext cx="685945" cy="544988"/>
          </a:xfrm>
          <a:prstGeom prst="rect">
            <a:avLst/>
          </a:prstGeom>
        </p:spPr>
      </p:pic>
      <p:pic>
        <p:nvPicPr>
          <p:cNvPr id="130" name="Picture 6" descr="D:\02. FOOD, BIOTECH &amp; HALAL SECTION\2017\GiECC\Gambar\-20179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7399" y="6022356"/>
            <a:ext cx="1054415" cy="64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7" descr="D:\02. FOOD, BIOTECH &amp; HALAL SECTION\2017\GiECC\Gambar\Vaccine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36" y="5968310"/>
            <a:ext cx="1126245" cy="6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8" descr="D:\02. FOOD, BIOTECH &amp; HALAL SECTION\2017\GiECC\Gambar\ship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895" y="6047760"/>
            <a:ext cx="920100" cy="6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132"/>
          <p:cNvSpPr/>
          <p:nvPr/>
        </p:nvSpPr>
        <p:spPr>
          <a:xfrm>
            <a:off x="10639960" y="6191486"/>
            <a:ext cx="1107692" cy="324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ISLAMIC FINANCE</a:t>
            </a:r>
          </a:p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E-COMMERCE</a:t>
            </a:r>
            <a:endParaRPr lang="en-GB" sz="12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Picture 2" descr="D:\02. FOOD, BIOTECH &amp; HALAL SECTION\2016\SIAL PARIS 2016\Company Information\GPR\Butter Cookies 908.jpg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67" y="5896665"/>
            <a:ext cx="1084369" cy="7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" name="Group 134"/>
          <p:cNvGrpSpPr/>
          <p:nvPr/>
        </p:nvGrpSpPr>
        <p:grpSpPr>
          <a:xfrm>
            <a:off x="1629052" y="5929911"/>
            <a:ext cx="930561" cy="671998"/>
            <a:chOff x="1484778" y="4055164"/>
            <a:chExt cx="2356807" cy="2094708"/>
          </a:xfrm>
        </p:grpSpPr>
        <p:pic>
          <p:nvPicPr>
            <p:cNvPr id="136" name="Picture 4" descr="D:\02. FOOD, BIOTECH &amp; HALAL SECTION\2016\SIAL PARIS 2016\Company Information\Abrand\NutriBROWN 2.jpg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972" y="4966291"/>
              <a:ext cx="1153613" cy="117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5" descr="D:\02. FOOD, BIOTECH &amp; HALAL SECTION\2016\SIAL PARIS 2016\Company Information\Abrand\NutriBROWN 3.jpg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778" y="4976039"/>
              <a:ext cx="1153613" cy="117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6" descr="D:\02. FOOD, BIOTECH &amp; HALAL SECTION\2016\SIAL PARIS 2016\Company Information\Abrand\NutriBROWN 4.jpg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193" y="4055164"/>
              <a:ext cx="1153613" cy="117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9" name="Rectangle 138"/>
          <p:cNvSpPr/>
          <p:nvPr/>
        </p:nvSpPr>
        <p:spPr>
          <a:xfrm>
            <a:off x="336000" y="5058842"/>
            <a:ext cx="11520000" cy="238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Association / Chambers of Commerce</a:t>
            </a:r>
            <a:endParaRPr lang="ms-MY" sz="105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831780" y="1766149"/>
            <a:ext cx="1540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 panose="020B0604020202020204" pitchFamily="34" charset="0"/>
              </a:rPr>
              <a:t>Ministry of International Trade &amp; Industry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 panose="020B0604020202020204" pitchFamily="34" charset="0"/>
              </a:rPr>
              <a:t>Ministry </a:t>
            </a:r>
            <a:r>
              <a:rPr lang="en-US" sz="800" dirty="0">
                <a:latin typeface="arial" panose="020B0604020202020204" pitchFamily="34" charset="0"/>
              </a:rPr>
              <a:t>of Domestic Trade &amp;</a:t>
            </a:r>
            <a:r>
              <a:rPr lang="en-US" sz="800" dirty="0" smtClean="0">
                <a:latin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</a:rPr>
              <a:t>Consumer </a:t>
            </a:r>
            <a:r>
              <a:rPr lang="en-US" sz="800" dirty="0" smtClean="0">
                <a:latin typeface="arial" panose="020B0604020202020204" pitchFamily="34" charset="0"/>
              </a:rPr>
              <a:t>Affairs</a:t>
            </a:r>
            <a:endParaRPr lang="en-US" sz="800" dirty="0"/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76957" y="1845809"/>
            <a:ext cx="395652" cy="314543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336000" y="3934199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 Development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206351" y="3934199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Logistics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8976000" y="3934199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Tourism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6096000" y="3934199"/>
            <a:ext cx="288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t"/>
          <a:lstStyle/>
          <a:p>
            <a:pPr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e-Commerce</a:t>
            </a:r>
            <a:endParaRPr lang="ms-MY" sz="12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309677" y="2237896"/>
            <a:ext cx="1736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 panose="020B0604020202020204" pitchFamily="34" charset="0"/>
              </a:rPr>
              <a:t>Ministry of Economic Affairs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 panose="020B0604020202020204" pitchFamily="34" charset="0"/>
              </a:rPr>
              <a:t>Ministry of Entrepreneur Development</a:t>
            </a:r>
            <a:endParaRPr lang="en-US" sz="800" dirty="0"/>
          </a:p>
        </p:txBody>
      </p:sp>
      <p:sp>
        <p:nvSpPr>
          <p:cNvPr id="149" name="Rectangle 148"/>
          <p:cNvSpPr/>
          <p:nvPr/>
        </p:nvSpPr>
        <p:spPr>
          <a:xfrm>
            <a:off x="1872852" y="2315163"/>
            <a:ext cx="1415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 panose="020B0604020202020204" pitchFamily="34" charset="0"/>
              </a:rPr>
              <a:t>Secretariat of Malaysia Halal Council</a:t>
            </a:r>
            <a:endParaRPr lang="en-US" sz="800" dirty="0"/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96037" y="1716441"/>
            <a:ext cx="383834" cy="454733"/>
          </a:xfrm>
          <a:prstGeom prst="rect">
            <a:avLst/>
          </a:prstGeom>
        </p:spPr>
      </p:pic>
      <p:pic>
        <p:nvPicPr>
          <p:cNvPr id="151" name="Picture 2" descr="D:\02. FOOD, BIOTECH &amp; HALAL SECTION\2017\MIHAS 2017\SLIDE TOK PA\New folder\upm-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24" y="4226392"/>
            <a:ext cx="354900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3" descr="D:\02. FOOD, BIOTECH &amp; HALAL SECTION\2017\MIHAS 2017\SLIDE TOK PA\New folder\USI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55" y="4226392"/>
            <a:ext cx="488343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 descr="D:\02. FOOD, BIOTECH &amp; HALAL SECTION\2017\MIHAS 2017\SLIDE TOK PA\New folder\International_Islamic_University_Malaysia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17" y="4647177"/>
            <a:ext cx="390673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5" descr="D:\02. FOOD, BIOTECH &amp; HALAL SECTION\2017\MIHAS 2017\SLIDE TOK PA\New folder\Logo_Uitm_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0" y="4226392"/>
            <a:ext cx="331899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6" descr="D:\02. FOOD, BIOTECH &amp; HALAL SECTION\2017\MIHAS 2017\SLIDE TOK PA\New folder\LOGO-UT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88" y="4647177"/>
            <a:ext cx="389163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7" descr="D:\02. FOOD, BIOTECH &amp; HALAL SECTION\2017\MIHAS 2017\SLIDE TOK PA\New folder\UK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86" y="4647177"/>
            <a:ext cx="283906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8" descr="D:\02. FOOD, BIOTECH &amp; HALAL SECTION\2017\MIHAS 2017\SLIDE TOK PA\New folder\UM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0" y="4647177"/>
            <a:ext cx="313271" cy="3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Rectangle 157"/>
          <p:cNvSpPr/>
          <p:nvPr/>
        </p:nvSpPr>
        <p:spPr>
          <a:xfrm>
            <a:off x="4215022" y="4166872"/>
            <a:ext cx="15402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>
                <a:latin typeface="arial" panose="020B0604020202020204" pitchFamily="34" charset="0"/>
              </a:rPr>
              <a:t>Ministry of Transport Malaysia</a:t>
            </a:r>
            <a:endParaRPr lang="en-US" sz="800" dirty="0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8698" y="4192739"/>
            <a:ext cx="395652" cy="31454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7" y="4184215"/>
            <a:ext cx="511776" cy="415818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259163" y="4524606"/>
            <a:ext cx="946651" cy="457206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89733" y="4509462"/>
            <a:ext cx="1030185" cy="47665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486705" y="4489480"/>
            <a:ext cx="464977" cy="464977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407274" y="4275777"/>
            <a:ext cx="1157882" cy="4256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24" y="4275777"/>
            <a:ext cx="941355" cy="424996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17" y="3448883"/>
            <a:ext cx="755979" cy="341304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95" y="3471648"/>
            <a:ext cx="621398" cy="280544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890941" y="4183280"/>
            <a:ext cx="791455" cy="642063"/>
          </a:xfrm>
          <a:prstGeom prst="rect">
            <a:avLst/>
          </a:prstGeom>
        </p:spPr>
      </p:pic>
      <p:sp>
        <p:nvSpPr>
          <p:cNvPr id="169" name="Rectangle 168"/>
          <p:cNvSpPr/>
          <p:nvPr/>
        </p:nvSpPr>
        <p:spPr>
          <a:xfrm>
            <a:off x="9611652" y="4247349"/>
            <a:ext cx="1540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</a:rPr>
              <a:t>Ministry of Tourism, Arts and Culture</a:t>
            </a:r>
            <a:endParaRPr lang="en-US" sz="1000" dirty="0"/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073161" y="4247349"/>
            <a:ext cx="538491" cy="4281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45" y="2148566"/>
            <a:ext cx="470844" cy="46800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36" y="3355398"/>
            <a:ext cx="327107" cy="325131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70377" y="3545901"/>
            <a:ext cx="870234" cy="269256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394588" y="3320409"/>
            <a:ext cx="500435" cy="5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3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84" y="1589646"/>
            <a:ext cx="2627086" cy="524709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 flipV="1">
            <a:off x="63500" y="96512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" y="341339"/>
            <a:ext cx="121857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Present State of Halal Industry in Malaysia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221" y="2804520"/>
            <a:ext cx="6191529" cy="169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4" y="1033134"/>
            <a:ext cx="6047195" cy="169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1" y="4597556"/>
            <a:ext cx="6236689" cy="169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5495" y="1301647"/>
            <a:ext cx="3367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7.5% contribution to the Country’s GDP (2017)</a:t>
            </a:r>
          </a:p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spc="-100" dirty="0" smtClean="0">
                <a:latin typeface="Arial" pitchFamily="34" charset="0"/>
                <a:cs typeface="Arial" pitchFamily="34" charset="0"/>
              </a:rPr>
              <a:t>*7.8% by 2020</a:t>
            </a:r>
            <a:endParaRPr kumimoji="0" lang="en-US" sz="1200" b="1" i="1" u="none" strike="noStrike" kern="1200" cap="none" spc="-10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5495" y="3048004"/>
            <a:ext cx="336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RM40 billion </a:t>
            </a:r>
            <a:r>
              <a:rPr kumimoji="0" lang="en-US" sz="1800" b="1" i="0" u="none" strike="noStrike" kern="1200" cap="none" spc="-100" normalizeH="0" baseline="0" noProof="0" dirty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export of halal products</a:t>
            </a:r>
          </a:p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2018)</a:t>
            </a:r>
            <a:endParaRPr kumimoji="0" lang="ms-MY" sz="1800" b="1" i="0" u="none" strike="noStrike" kern="1200" cap="none" spc="-100" normalizeH="0" baseline="0" noProof="0" dirty="0">
              <a:ln>
                <a:noFill/>
              </a:ln>
              <a:solidFill>
                <a:srgbClr val="7A7A7A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5495" y="4921236"/>
            <a:ext cx="336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8,120 </a:t>
            </a:r>
            <a:r>
              <a:rPr kumimoji="0" lang="en-US" sz="1800" b="1" i="0" u="none" strike="noStrike" kern="1200" cap="none" spc="-100" normalizeH="0" baseline="0" noProof="0" dirty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Halal certified company</a:t>
            </a:r>
          </a:p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(2018)</a:t>
            </a:r>
            <a:endParaRPr kumimoji="0" lang="ms-MY" sz="1800" b="1" i="0" u="none" strike="noStrike" kern="1200" cap="none" spc="-100" normalizeH="0" baseline="0" noProof="0" dirty="0">
              <a:ln>
                <a:noFill/>
              </a:ln>
              <a:solidFill>
                <a:srgbClr val="7A7A7A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47" y="2839426"/>
            <a:ext cx="6047196" cy="169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84" y="1093745"/>
            <a:ext cx="6047195" cy="1640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0355" y="4632462"/>
            <a:ext cx="6191532" cy="169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6285" y="1301610"/>
            <a:ext cx="336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RM13.75</a:t>
            </a:r>
            <a:r>
              <a:rPr kumimoji="0" lang="en-US" sz="1800" b="1" i="0" u="none" strike="noStrike" kern="1200" cap="none" spc="-100" normalizeH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billion </a:t>
            </a:r>
            <a:r>
              <a:rPr kumimoji="0" lang="en-US" sz="1800" b="1" i="0" u="none" strike="noStrike" kern="1200" cap="none" spc="-100" normalizeH="0" baseline="0" noProof="0" dirty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investment into </a:t>
            </a: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Halal Parks</a:t>
            </a:r>
          </a:p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-100" dirty="0" smtClean="0">
                <a:solidFill>
                  <a:srgbClr val="7A7A7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(in 2018)</a:t>
            </a:r>
            <a:endParaRPr kumimoji="0" lang="ms-MY" b="1" i="0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6285" y="3048069"/>
            <a:ext cx="336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12,766</a:t>
            </a:r>
            <a:r>
              <a:rPr kumimoji="0" lang="en-US" sz="1800" b="1" i="0" u="none" strike="noStrike" kern="1200" cap="none" spc="-100" normalizeH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employment generated by Halal Parks</a:t>
            </a:r>
          </a:p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(since</a:t>
            </a:r>
            <a:r>
              <a:rPr kumimoji="0" lang="en-US" sz="1800" b="1" i="0" u="none" strike="noStrike" kern="1200" cap="none" spc="-100" normalizeH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2010</a:t>
            </a: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36285" y="4921236"/>
            <a:ext cx="336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1,827 </a:t>
            </a:r>
            <a:r>
              <a:rPr kumimoji="0" lang="en-US" sz="1800" b="1" i="0" u="none" strike="noStrike" kern="1200" cap="none" spc="-100" normalizeH="0" baseline="0" noProof="0" dirty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exporting companies</a:t>
            </a:r>
          </a:p>
          <a:p>
            <a:pPr marL="0" marR="0" lvl="0" indent="0" algn="l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0" normalizeH="0" baseline="0" noProof="0" dirty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7A7A7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2018)</a:t>
            </a:r>
            <a:endParaRPr kumimoji="0" lang="ms-MY" sz="1800" b="1" i="0" u="none" strike="noStrike" kern="1200" cap="none" spc="-100" normalizeH="0" baseline="0" noProof="0" dirty="0">
              <a:ln>
                <a:noFill/>
              </a:ln>
              <a:solidFill>
                <a:srgbClr val="7A7A7A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3" descr="D:\02. FOOD, BIOTECH &amp; HALAL SECTION\2017\GiECC\income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4" y="1349182"/>
            <a:ext cx="101907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360" y="4968835"/>
            <a:ext cx="101907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244" y="3116933"/>
            <a:ext cx="101907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02. FOOD, BIOTECH &amp; HALAL SECTION\2017\GiECC\man-with-compan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16" y="3127565"/>
            <a:ext cx="1063385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2916" y="1428080"/>
            <a:ext cx="101907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180" y="4970611"/>
            <a:ext cx="1019077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21700" y="636142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74959" y="6220587"/>
            <a:ext cx="4001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58341" defTabSz="803672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Halal </a:t>
            </a:r>
            <a:r>
              <a:rPr lang="en-US" sz="10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Corporation </a:t>
            </a:r>
            <a:r>
              <a:rPr lang="en-US" sz="1000" b="1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Berhad</a:t>
            </a:r>
            <a:r>
              <a:rPr lang="en-US" sz="10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(HDC)</a:t>
            </a:r>
          </a:p>
        </p:txBody>
      </p:sp>
    </p:spTree>
    <p:extLst>
      <p:ext uri="{BB962C8B-B14F-4D97-AF65-F5344CB8AC3E}">
        <p14:creationId xmlns:p14="http://schemas.microsoft.com/office/powerpoint/2010/main" val="4020255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/>
          <p:nvPr/>
        </p:nvSpPr>
        <p:spPr>
          <a:xfrm>
            <a:off x="8266309" y="2090558"/>
            <a:ext cx="2315375" cy="92204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b="1" i="1" kern="0" dirty="0" smtClean="0">
                <a:solidFill>
                  <a:sysClr val="windowText" lastClr="000000"/>
                </a:solidFill>
              </a:rPr>
              <a:t>Contribution of Halal Export to Malaysia’s Total Export (2018) : </a:t>
            </a:r>
            <a:r>
              <a:rPr lang="en-US" sz="1400" b="1" i="1" kern="0" dirty="0">
                <a:solidFill>
                  <a:sysClr val="windowText" lastClr="000000"/>
                </a:solidFill>
              </a:rPr>
              <a:t>4</a:t>
            </a:r>
            <a:r>
              <a:rPr lang="en-US" sz="1400" b="1" i="1" kern="0" dirty="0" smtClean="0">
                <a:solidFill>
                  <a:sysClr val="windowText" lastClr="000000"/>
                </a:solidFill>
              </a:rPr>
              <a:t>%</a:t>
            </a:r>
          </a:p>
          <a:p>
            <a:pPr>
              <a:defRPr/>
            </a:pPr>
            <a:endParaRPr lang="en-MY" sz="1400" b="1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88" y="1617998"/>
            <a:ext cx="2627086" cy="524709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0" y="378912"/>
            <a:ext cx="12146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Malaysia’s Halal Exports Performance 2012-2018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65499" y="3930515"/>
            <a:ext cx="990501" cy="21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56300" y="978745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25"/>
            <a:ext cx="2300464" cy="56018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38400" y="64172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MY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648439" y="3865928"/>
            <a:ext cx="6461577" cy="2561616"/>
            <a:chOff x="228600" y="3709590"/>
            <a:chExt cx="5561125" cy="2931422"/>
          </a:xfrm>
        </p:grpSpPr>
        <p:sp>
          <p:nvSpPr>
            <p:cNvPr id="59" name="Rounded Rectangle 58"/>
            <p:cNvSpPr/>
            <p:nvPr/>
          </p:nvSpPr>
          <p:spPr>
            <a:xfrm>
              <a:off x="228600" y="3709590"/>
              <a:ext cx="5516488" cy="2931422"/>
            </a:xfrm>
            <a:prstGeom prst="roundRect">
              <a:avLst>
                <a:gd name="adj" fmla="val 4103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1563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FFFFFF"/>
                </a:solidFill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08" y="4881981"/>
              <a:ext cx="586561" cy="58656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08" y="4079396"/>
              <a:ext cx="586561" cy="58656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89" y="4079396"/>
              <a:ext cx="586561" cy="58656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28" y="5774342"/>
              <a:ext cx="586561" cy="58656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08" y="5774342"/>
              <a:ext cx="586561" cy="586561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996507" y="4079396"/>
              <a:ext cx="2160000" cy="66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pc="-10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Food &amp; beverages</a:t>
              </a:r>
            </a:p>
            <a:p>
              <a:pPr defTabSz="1071563" fontAlgn="base">
                <a:spcBef>
                  <a:spcPct val="0"/>
                </a:spcBef>
                <a:spcAft>
                  <a:spcPct val="0"/>
                </a:spcAft>
                <a:tabLst>
                  <a:tab pos="2247900" algn="l"/>
                </a:tabLst>
              </a:pP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RM19.98 </a:t>
              </a:r>
              <a:r>
                <a:rPr lang="en-US" sz="1600" b="1" spc="-1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bil</a:t>
              </a: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(49.9%)</a:t>
              </a:r>
              <a:endParaRPr lang="en-MY" sz="1600" b="1" spc="-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96507" y="4881981"/>
              <a:ext cx="2160000" cy="66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pc="-10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Halal ingredients</a:t>
              </a:r>
            </a:p>
            <a:p>
              <a:pPr defTabSz="1071563" fontAlgn="base">
                <a:spcBef>
                  <a:spcPct val="0"/>
                </a:spcBef>
                <a:spcAft>
                  <a:spcPct val="0"/>
                </a:spcAft>
                <a:tabLst>
                  <a:tab pos="2247900" algn="l"/>
                </a:tabLst>
              </a:pP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RM14.53 </a:t>
              </a:r>
              <a:r>
                <a:rPr lang="en-US" sz="1600" b="1" spc="-1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bil</a:t>
              </a: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(36.3%)</a:t>
              </a:r>
              <a:endParaRPr lang="en-MY" sz="1600" b="1" spc="-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96507" y="5774343"/>
              <a:ext cx="2160000" cy="66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pc="-10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Palm oil derivatives</a:t>
              </a:r>
            </a:p>
            <a:p>
              <a:pPr defTabSz="1071563" fontAlgn="base">
                <a:spcBef>
                  <a:spcPct val="0"/>
                </a:spcBef>
                <a:spcAft>
                  <a:spcPct val="0"/>
                </a:spcAft>
                <a:tabLst>
                  <a:tab pos="2247900" algn="l"/>
                </a:tabLst>
              </a:pP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RM1.79  </a:t>
              </a:r>
              <a:r>
                <a:rPr lang="en-US" sz="1600" b="1" spc="-1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bil</a:t>
              </a: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(4.5%)</a:t>
              </a:r>
              <a:endParaRPr lang="en-MY" sz="1600" b="1" spc="-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29726" y="4079396"/>
              <a:ext cx="2159999" cy="66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pc="-10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Cosmetics &amp; personal care</a:t>
              </a:r>
            </a:p>
            <a:p>
              <a:pPr defTabSz="1071563" fontAlgn="base">
                <a:spcBef>
                  <a:spcPct val="0"/>
                </a:spcBef>
                <a:spcAft>
                  <a:spcPct val="0"/>
                </a:spcAft>
                <a:tabLst>
                  <a:tab pos="2247900" algn="l"/>
                </a:tabLst>
              </a:pP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RM2.99 </a:t>
              </a:r>
              <a:r>
                <a:rPr lang="en-US" sz="1600" b="1" spc="-1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bil</a:t>
              </a: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(7.5%)</a:t>
              </a:r>
              <a:endParaRPr lang="en-MY" sz="1600" b="1" spc="-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629725" y="4881981"/>
              <a:ext cx="2160000" cy="66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pc="-10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Industrial chemical</a:t>
              </a:r>
            </a:p>
            <a:p>
              <a:pPr defTabSz="1071563" fontAlgn="base">
                <a:spcBef>
                  <a:spcPct val="0"/>
                </a:spcBef>
                <a:spcAft>
                  <a:spcPct val="0"/>
                </a:spcAft>
                <a:tabLst>
                  <a:tab pos="2247900" algn="l"/>
                </a:tabLst>
              </a:pP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RM0.36 </a:t>
              </a:r>
              <a:r>
                <a:rPr lang="en-US" sz="1600" b="1" spc="-1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bil</a:t>
              </a: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(0.9%)</a:t>
              </a:r>
              <a:endParaRPr lang="en-MY" sz="1600" b="1" spc="-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629725" y="5774343"/>
              <a:ext cx="2160000" cy="66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pc="-10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Pharmaceuticals</a:t>
              </a:r>
            </a:p>
            <a:p>
              <a:pPr defTabSz="1071563" fontAlgn="base">
                <a:spcBef>
                  <a:spcPct val="0"/>
                </a:spcBef>
                <a:spcAft>
                  <a:spcPct val="0"/>
                </a:spcAft>
                <a:tabLst>
                  <a:tab pos="2247900" algn="l"/>
                </a:tabLst>
              </a:pP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RM0.4  </a:t>
              </a:r>
              <a:r>
                <a:rPr lang="en-US" sz="1600" b="1" spc="-1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bil</a:t>
              </a:r>
              <a:r>
                <a:rPr lang="en-US" sz="1600" b="1" spc="-1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(1%)</a:t>
              </a:r>
              <a:endParaRPr lang="en-MY" sz="1600" b="1" spc="-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28601" y="3717032"/>
              <a:ext cx="5516488" cy="38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15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u="sng" spc="-100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Major</a:t>
              </a:r>
              <a:r>
                <a:rPr lang="en-US" sz="1600" b="1" u="sng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u="sng" spc="-100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halal products exports in 2018</a:t>
              </a:r>
              <a:endParaRPr lang="ms-MY" sz="1600" b="1" u="sng" spc="-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4881981"/>
              <a:ext cx="798016" cy="798016"/>
            </a:xfrm>
            <a:prstGeom prst="rect">
              <a:avLst/>
            </a:prstGeom>
          </p:spPr>
        </p:pic>
      </p:grpSp>
      <p:sp>
        <p:nvSpPr>
          <p:cNvPr id="77" name="TextBox 1"/>
          <p:cNvSpPr txBox="1"/>
          <p:nvPr/>
        </p:nvSpPr>
        <p:spPr>
          <a:xfrm>
            <a:off x="8177923" y="1208694"/>
            <a:ext cx="2403761" cy="47964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b="1" i="1" kern="0" dirty="0" smtClean="0">
                <a:solidFill>
                  <a:sysClr val="windowText" lastClr="000000"/>
                </a:solidFill>
              </a:rPr>
              <a:t>HIMP Halal exports </a:t>
            </a:r>
          </a:p>
          <a:p>
            <a:pPr>
              <a:defRPr/>
            </a:pPr>
            <a:r>
              <a:rPr lang="en-US" sz="1400" b="1" i="1" kern="0" dirty="0" smtClean="0">
                <a:solidFill>
                  <a:sysClr val="windowText" lastClr="000000"/>
                </a:solidFill>
              </a:rPr>
              <a:t>target in 2020 :  RM50 billion</a:t>
            </a:r>
            <a:endParaRPr lang="en-MY" sz="1400" b="1" i="1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80" name="Chart 79"/>
          <p:cNvGraphicFramePr>
            <a:graphicFrameLocks/>
          </p:cNvGraphicFramePr>
          <p:nvPr>
            <p:extLst/>
          </p:nvPr>
        </p:nvGraphicFramePr>
        <p:xfrm>
          <a:off x="699247" y="1016309"/>
          <a:ext cx="750345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1" name="TextBox 1"/>
          <p:cNvSpPr txBox="1">
            <a:spLocks noChangeArrowheads="1"/>
          </p:cNvSpPr>
          <p:nvPr/>
        </p:nvSpPr>
        <p:spPr bwMode="auto">
          <a:xfrm>
            <a:off x="1513000" y="1981811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▲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34.1%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1"/>
          <p:cNvSpPr txBox="1">
            <a:spLocks noChangeArrowheads="1"/>
          </p:cNvSpPr>
          <p:nvPr/>
        </p:nvSpPr>
        <p:spPr bwMode="auto">
          <a:xfrm>
            <a:off x="2298017" y="1922711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▲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2.7%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1"/>
          <p:cNvSpPr txBox="1">
            <a:spLocks noChangeArrowheads="1"/>
          </p:cNvSpPr>
          <p:nvPr/>
        </p:nvSpPr>
        <p:spPr bwMode="auto">
          <a:xfrm>
            <a:off x="2269281" y="1665536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32.8</a:t>
            </a:r>
            <a:endParaRPr lang="en-MY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1"/>
          <p:cNvSpPr txBox="1">
            <a:spLocks noChangeArrowheads="1"/>
          </p:cNvSpPr>
          <p:nvPr/>
        </p:nvSpPr>
        <p:spPr bwMode="auto">
          <a:xfrm>
            <a:off x="3117649" y="1747268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▲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14.8%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1"/>
          <p:cNvSpPr txBox="1">
            <a:spLocks noChangeArrowheads="1"/>
          </p:cNvSpPr>
          <p:nvPr/>
        </p:nvSpPr>
        <p:spPr bwMode="auto">
          <a:xfrm>
            <a:off x="3088913" y="1490093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37.7</a:t>
            </a:r>
            <a:endParaRPr lang="en-MY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1"/>
          <p:cNvSpPr txBox="1">
            <a:spLocks noChangeArrowheads="1"/>
          </p:cNvSpPr>
          <p:nvPr/>
        </p:nvSpPr>
        <p:spPr bwMode="auto">
          <a:xfrm>
            <a:off x="3937879" y="1693815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▲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4.5%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1"/>
          <p:cNvSpPr txBox="1">
            <a:spLocks noChangeArrowheads="1"/>
          </p:cNvSpPr>
          <p:nvPr/>
        </p:nvSpPr>
        <p:spPr bwMode="auto">
          <a:xfrm>
            <a:off x="3909143" y="1436640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MY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39.4</a:t>
            </a:r>
            <a:endParaRPr lang="en-MY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1"/>
          <p:cNvSpPr txBox="1">
            <a:spLocks noChangeArrowheads="1"/>
          </p:cNvSpPr>
          <p:nvPr/>
        </p:nvSpPr>
        <p:spPr bwMode="auto">
          <a:xfrm>
            <a:off x="4786845" y="1618680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▲</a:t>
            </a:r>
            <a:r>
              <a:rPr lang="en-US" alt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.9%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1"/>
          <p:cNvSpPr txBox="1">
            <a:spLocks noChangeArrowheads="1"/>
          </p:cNvSpPr>
          <p:nvPr/>
        </p:nvSpPr>
        <p:spPr bwMode="auto">
          <a:xfrm>
            <a:off x="4758109" y="1361505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42.1</a:t>
            </a:r>
            <a:endParaRPr lang="en-MY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1"/>
          <p:cNvSpPr txBox="1">
            <a:spLocks noChangeArrowheads="1"/>
          </p:cNvSpPr>
          <p:nvPr/>
        </p:nvSpPr>
        <p:spPr bwMode="auto">
          <a:xfrm>
            <a:off x="5631441" y="1558219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▲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2.9%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1"/>
          <p:cNvSpPr txBox="1">
            <a:spLocks noChangeArrowheads="1"/>
          </p:cNvSpPr>
          <p:nvPr/>
        </p:nvSpPr>
        <p:spPr bwMode="auto">
          <a:xfrm>
            <a:off x="5602705" y="1301044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43.3</a:t>
            </a:r>
            <a:endParaRPr lang="en-MY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1"/>
          <p:cNvSpPr txBox="1">
            <a:spLocks noChangeArrowheads="1"/>
          </p:cNvSpPr>
          <p:nvPr/>
        </p:nvSpPr>
        <p:spPr bwMode="auto">
          <a:xfrm>
            <a:off x="6416458" y="1665536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▼</a:t>
            </a:r>
            <a:r>
              <a:rPr lang="en-US" altLang="en-US" sz="1100" b="1" dirty="0" smtClean="0">
                <a:latin typeface="Arial" pitchFamily="34" charset="0"/>
                <a:cs typeface="Arial" pitchFamily="34" charset="0"/>
              </a:rPr>
              <a:t>7.6</a:t>
            </a:r>
            <a:r>
              <a:rPr lang="en-US" alt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en-MY" alt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1"/>
          <p:cNvSpPr txBox="1">
            <a:spLocks noChangeArrowheads="1"/>
          </p:cNvSpPr>
          <p:nvPr/>
        </p:nvSpPr>
        <p:spPr bwMode="auto">
          <a:xfrm>
            <a:off x="6387722" y="1408361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MY" altLang="en-US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1"/>
          <p:cNvSpPr txBox="1">
            <a:spLocks noChangeArrowheads="1"/>
          </p:cNvSpPr>
          <p:nvPr/>
        </p:nvSpPr>
        <p:spPr bwMode="auto">
          <a:xfrm>
            <a:off x="7252110" y="1301044"/>
            <a:ext cx="70900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7156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MY" altLang="en-US" sz="1400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18950" y="6507894"/>
            <a:ext cx="4001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58341" defTabSz="803672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Halal </a:t>
            </a:r>
            <a:r>
              <a:rPr lang="en-US" sz="10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Corporation </a:t>
            </a:r>
            <a:r>
              <a:rPr lang="en-US" sz="1000" b="1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Berhad</a:t>
            </a:r>
            <a:r>
              <a:rPr lang="en-US" sz="10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(HDC)</a:t>
            </a:r>
          </a:p>
        </p:txBody>
      </p:sp>
    </p:spTree>
    <p:extLst>
      <p:ext uri="{BB962C8B-B14F-4D97-AF65-F5344CB8AC3E}">
        <p14:creationId xmlns:p14="http://schemas.microsoft.com/office/powerpoint/2010/main" val="1365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9642590" y="320860"/>
            <a:ext cx="16329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MIHAS as a catalyst to drive the Halal 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40" y="1610910"/>
            <a:ext cx="2627086" cy="5247090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4372539" y="2520125"/>
            <a:ext cx="1650285" cy="3901051"/>
          </a:xfrm>
          <a:prstGeom prst="rect">
            <a:avLst/>
          </a:prstGeom>
          <a:solidFill>
            <a:srgbClr val="3B609B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 bwMode="auto">
          <a:xfrm>
            <a:off x="26550" y="886716"/>
            <a:ext cx="1648336" cy="774700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MIHAS’s Milestone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28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(2005 – 2019)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28405" y="840441"/>
            <a:ext cx="979767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MIHAS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started in 2004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consumer fair initiated by private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53655" y="339096"/>
            <a:ext cx="165985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Rebranding of MIHAS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MIHAS positioned as the leading Halal trade fair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31892" y="751004"/>
            <a:ext cx="124682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MIHAS transformed into international trade fair in 2007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36536" y="887682"/>
            <a:ext cx="97148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MATRADE took over &amp; started to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organise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MIHAS in 2005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1133507" y="820287"/>
            <a:ext cx="10446706" cy="1682259"/>
          </a:xfrm>
          <a:prstGeom prst="straightConnector1">
            <a:avLst/>
          </a:prstGeom>
          <a:ln w="92075">
            <a:solidFill>
              <a:srgbClr val="FF00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461317" y="2860689"/>
            <a:ext cx="1631600" cy="3566571"/>
          </a:xfrm>
          <a:prstGeom prst="rect">
            <a:avLst/>
          </a:prstGeom>
          <a:solidFill>
            <a:srgbClr val="3B609B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77810" y="3796477"/>
            <a:ext cx="15726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332</a:t>
            </a:r>
            <a:r>
              <a:rPr kumimoji="0" lang="en-MY" sz="1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Exhibitors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477229" y="2398838"/>
            <a:ext cx="1607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2005</a:t>
            </a:r>
            <a:endParaRPr kumimoji="0" lang="en-MY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461317" y="4788491"/>
            <a:ext cx="16156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 Buyers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449104" y="5736547"/>
            <a:ext cx="16357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12,431Trade Visitors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455211" y="2910783"/>
            <a:ext cx="16296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RM229.9 Mil Sales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360327" y="3796828"/>
            <a:ext cx="16747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507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Exhibitors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96894" y="2053626"/>
            <a:ext cx="1625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2011</a:t>
            </a:r>
            <a:endParaRPr kumimoji="0" lang="en-MY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384841" y="4746520"/>
            <a:ext cx="1637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401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 Buyers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60327" y="5729109"/>
            <a:ext cx="167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16,089 Trade Visitors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60327" y="2906174"/>
            <a:ext cx="16747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RM588.3 Mil Sales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282014" y="2229356"/>
            <a:ext cx="1650285" cy="4199100"/>
          </a:xfrm>
          <a:prstGeom prst="rect">
            <a:avLst/>
          </a:prstGeom>
          <a:solidFill>
            <a:srgbClr val="3B609B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276770" y="3787442"/>
            <a:ext cx="16747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576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Exhibitors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90619" y="1761136"/>
            <a:ext cx="1610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</a:t>
            </a:r>
            <a:endParaRPr kumimoji="0" lang="en-MY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302696" y="4746604"/>
            <a:ext cx="1630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165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 Buyers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276770" y="5739113"/>
            <a:ext cx="167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22,744 Trade Visitors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76097" y="2894023"/>
            <a:ext cx="1656203" cy="615553"/>
          </a:xfrm>
          <a:prstGeom prst="rect">
            <a:avLst/>
          </a:prstGeom>
          <a:solidFill>
            <a:srgbClr val="3B609B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RM1.01 </a:t>
            </a:r>
            <a:r>
              <a:rPr kumimoji="0" lang="en-MY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</a:t>
            </a: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Sales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9902034" y="1859000"/>
            <a:ext cx="2015348" cy="4582359"/>
            <a:chOff x="9443868" y="1230924"/>
            <a:chExt cx="2015348" cy="4861036"/>
          </a:xfrm>
        </p:grpSpPr>
        <p:sp>
          <p:nvSpPr>
            <p:cNvPr id="82" name="TextBox 81"/>
            <p:cNvSpPr txBox="1"/>
            <p:nvPr/>
          </p:nvSpPr>
          <p:spPr>
            <a:xfrm>
              <a:off x="9502798" y="2149167"/>
              <a:ext cx="1906587" cy="7835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RM17.24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Bil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Sales</a:t>
              </a:r>
              <a:endParaRPr kumimoji="0" lang="en-MY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489058" y="4221619"/>
              <a:ext cx="1906587" cy="7835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4,382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INSP Buyers</a:t>
              </a:r>
              <a:endParaRPr kumimoji="0" lang="en-MY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498249" y="3128098"/>
              <a:ext cx="1906587" cy="7835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8,106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Exhibitors</a:t>
              </a:r>
              <a:endParaRPr kumimoji="0" lang="en-MY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498249" y="5270308"/>
              <a:ext cx="1906587" cy="7835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396,485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Trade Visitors</a:t>
              </a:r>
              <a:endParaRPr kumimoji="0" lang="en-MY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443868" y="1230924"/>
              <a:ext cx="2015348" cy="4861036"/>
            </a:xfrm>
            <a:prstGeom prst="rect">
              <a:avLst/>
            </a:prstGeom>
            <a:noFill/>
            <a:ln w="28575">
              <a:solidFill>
                <a:srgbClr val="F05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9965450" y="1765190"/>
            <a:ext cx="1906587" cy="830997"/>
          </a:xfrm>
          <a:prstGeom prst="rect">
            <a:avLst/>
          </a:prstGeom>
          <a:solidFill>
            <a:srgbClr val="E87E3C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60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Cumulative Outcome</a:t>
            </a:r>
            <a:endParaRPr kumimoji="0" lang="en-MY" sz="2100" b="1" i="0" u="none" strike="noStrike" kern="1200" cap="none" spc="0" normalizeH="0" baseline="0" noProof="0" dirty="0">
              <a:ln>
                <a:noFill/>
              </a:ln>
              <a:solidFill>
                <a:srgbClr val="3B60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59019" y="2036350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5087542" y="1706550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641573" y="1451983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020077" y="1868079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927653" y="2195649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45" y="266067"/>
            <a:ext cx="972501" cy="944125"/>
          </a:xfrm>
          <a:prstGeom prst="rect">
            <a:avLst/>
          </a:prstGeom>
        </p:spPr>
      </p:pic>
      <p:sp>
        <p:nvSpPr>
          <p:cNvPr id="94" name="Oval 93"/>
          <p:cNvSpPr/>
          <p:nvPr/>
        </p:nvSpPr>
        <p:spPr>
          <a:xfrm>
            <a:off x="11105800" y="758098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154869" y="1946118"/>
            <a:ext cx="1650285" cy="4479293"/>
          </a:xfrm>
          <a:prstGeom prst="rect">
            <a:avLst/>
          </a:prstGeom>
          <a:solidFill>
            <a:srgbClr val="3B609B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167080" y="3797306"/>
            <a:ext cx="16380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928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Exhibitors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80821" y="1462519"/>
            <a:ext cx="1595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  <a:endParaRPr kumimoji="0" lang="en-MY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180821" y="4746604"/>
            <a:ext cx="163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 Buyers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144186" y="5732936"/>
            <a:ext cx="167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29,946 Trade Visitors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154008" y="2886111"/>
            <a:ext cx="1651146" cy="615553"/>
          </a:xfrm>
          <a:prstGeom prst="rect">
            <a:avLst/>
          </a:prstGeom>
          <a:solidFill>
            <a:srgbClr val="3B609B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RM1.6 </a:t>
            </a:r>
            <a:r>
              <a:rPr kumimoji="0" lang="en-MY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</a:t>
            </a:r>
            <a:r>
              <a:rPr kumimoji="0" lang="en-MY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Sales</a:t>
            </a:r>
            <a:endParaRPr kumimoji="0" lang="en-MY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8789546" y="1084369"/>
            <a:ext cx="263849" cy="263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00" y="147701"/>
            <a:ext cx="4770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MIHAS’s Contribution to the Halal Industry</a:t>
            </a:r>
            <a:endParaRPr lang="en-GB" b="1" kern="0" dirty="0">
              <a:solidFill>
                <a:prstClr val="black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139700" y="578796"/>
            <a:ext cx="4537808" cy="504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8461" y="643204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45" y="1745332"/>
            <a:ext cx="835583" cy="54634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5" y="2483351"/>
            <a:ext cx="1980527" cy="436163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12660"/>
            <a:ext cx="1006013" cy="51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669" y="1635622"/>
            <a:ext cx="2627086" cy="524709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 flipV="1">
            <a:off x="63500" y="95814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" y="403603"/>
            <a:ext cx="12191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RECOGNITION RECEIVED BY MIHAS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60" name="Straight Connector 159"/>
          <p:cNvCxnSpPr/>
          <p:nvPr/>
        </p:nvCxnSpPr>
        <p:spPr>
          <a:xfrm>
            <a:off x="5792259" y="1024138"/>
            <a:ext cx="0" cy="568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" name="Picture 1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90"/>
            <a:ext cx="2322837" cy="5656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06" y="2557249"/>
            <a:ext cx="1497134" cy="10454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95143" y="643658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2" descr="C:\Users\User\Documents\MIHAS 2020\malaysia-book-of-records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97" y="1690657"/>
            <a:ext cx="1258160" cy="6668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865" y="1208029"/>
            <a:ext cx="3895543" cy="1406723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927100" y="2953985"/>
            <a:ext cx="3773854" cy="1275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t"/>
          <a:lstStyle/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-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2017 : “Largest</a:t>
            </a:r>
            <a:r>
              <a:rPr kumimoji="0" lang="en-GB" b="1" i="1" u="none" strike="noStrike" kern="1200" cap="none" spc="-7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Halal Trade Fair </a:t>
            </a:r>
          </a:p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-7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in Malaysia” by </a:t>
            </a:r>
          </a:p>
          <a:p>
            <a:pPr marL="0" marR="0" lvl="0" indent="0" algn="ctr" defTabSz="1071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-7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Malaysia Book of Records</a:t>
            </a:r>
            <a:endParaRPr kumimoji="0" lang="en-GB" b="1" i="1" u="none" strike="noStrike" kern="1200" cap="none" spc="-7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48984" y="2725559"/>
            <a:ext cx="4550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spc="-70" dirty="0">
                <a:latin typeface="Century Gothic" panose="020B0502020202020204" pitchFamily="34" charset="0"/>
                <a:cs typeface="Arial" panose="020B0604020202020204" pitchFamily="34" charset="0"/>
              </a:rPr>
              <a:t>2019 : “The Best Malaysia Iconic Event” </a:t>
            </a:r>
            <a:r>
              <a:rPr lang="en-GB" b="1" i="1" spc="-7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@ </a:t>
            </a:r>
          </a:p>
          <a:p>
            <a:pPr lvl="0"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spc="-7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Malaysia Business Events Award (MBEA)</a:t>
            </a:r>
          </a:p>
          <a:p>
            <a:pPr lvl="0"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spc="-7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by Malaysian Association of Convention </a:t>
            </a:r>
          </a:p>
          <a:p>
            <a:pPr lvl="0" algn="ctr" defTabSz="1071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spc="-7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and Exhibition Organisers (MACEOS)</a:t>
            </a:r>
            <a:endParaRPr lang="en-US" b="1" i="1" spc="-7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mihas Malaysia book of record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55" y="3877217"/>
            <a:ext cx="2126191" cy="28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H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9" y="3706456"/>
            <a:ext cx="2027808" cy="13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MIH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48" y="5178834"/>
            <a:ext cx="2683240" cy="14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7" t="2870" r="957" b="-2870"/>
          <a:stretch/>
        </p:blipFill>
        <p:spPr>
          <a:xfrm>
            <a:off x="8079768" y="3925887"/>
            <a:ext cx="2174778" cy="28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669" y="1610910"/>
            <a:ext cx="2627086" cy="524709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 flipV="1">
            <a:off x="63500" y="958140"/>
            <a:ext cx="11925300" cy="30163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" y="403603"/>
            <a:ext cx="12191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MIHAS 2020 in Brief</a:t>
            </a: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Hexagon 138"/>
          <p:cNvSpPr/>
          <p:nvPr/>
        </p:nvSpPr>
        <p:spPr>
          <a:xfrm>
            <a:off x="5772527" y="2097737"/>
            <a:ext cx="1448770" cy="1298145"/>
          </a:xfrm>
          <a:prstGeom prst="hexagon">
            <a:avLst/>
          </a:prstGeom>
          <a:noFill/>
          <a:ln w="38100">
            <a:solidFill>
              <a:srgbClr val="F15C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0" name="Straight Connector 159"/>
          <p:cNvCxnSpPr/>
          <p:nvPr/>
        </p:nvCxnSpPr>
        <p:spPr>
          <a:xfrm>
            <a:off x="5628136" y="1024138"/>
            <a:ext cx="0" cy="568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5835694" y="1333997"/>
            <a:ext cx="48451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CLUSTERS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315494" y="1075753"/>
            <a:ext cx="35364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-46891" y="1494212"/>
            <a:ext cx="5378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Show Days	:	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1 - 4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April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2020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	Trade Days	:	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1 -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April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2020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	Public Day	:	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4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April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2020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10299" y="2363291"/>
            <a:ext cx="35364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VENUE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96765" y="2778522"/>
            <a:ext cx="56041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Malaysia International Trade &amp; Exhibition Centre (MITEC)</a:t>
            </a:r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90"/>
            <a:ext cx="2322837" cy="5656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5" y="3131930"/>
            <a:ext cx="2860828" cy="22128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17" y="5008011"/>
            <a:ext cx="2556190" cy="17041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3204023"/>
            <a:ext cx="2336608" cy="1631683"/>
          </a:xfrm>
          <a:prstGeom prst="rect">
            <a:avLst/>
          </a:prstGeom>
        </p:spPr>
      </p:pic>
      <p:sp>
        <p:nvSpPr>
          <p:cNvPr id="40" name="Hexagon 39"/>
          <p:cNvSpPr/>
          <p:nvPr/>
        </p:nvSpPr>
        <p:spPr>
          <a:xfrm>
            <a:off x="10524199" y="4888145"/>
            <a:ext cx="1448770" cy="1298145"/>
          </a:xfrm>
          <a:prstGeom prst="hexagon">
            <a:avLst/>
          </a:prstGeom>
          <a:noFill/>
          <a:ln w="38100">
            <a:solidFill>
              <a:srgbClr val="F15C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554598" y="5888095"/>
            <a:ext cx="1445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5763879" y="4845633"/>
            <a:ext cx="1448770" cy="1298145"/>
          </a:xfrm>
          <a:prstGeom prst="hexagon">
            <a:avLst/>
          </a:prstGeom>
          <a:noFill/>
          <a:ln w="38100">
            <a:solidFill>
              <a:srgbClr val="F15C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63361" y="5748036"/>
            <a:ext cx="1445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92648" y="2145285"/>
            <a:ext cx="5697012" cy="4044235"/>
            <a:chOff x="5992648" y="2712213"/>
            <a:chExt cx="5697012" cy="4044235"/>
          </a:xfrm>
        </p:grpSpPr>
        <p:sp>
          <p:nvSpPr>
            <p:cNvPr id="140" name="Hexagon 139"/>
            <p:cNvSpPr/>
            <p:nvPr/>
          </p:nvSpPr>
          <p:spPr>
            <a:xfrm>
              <a:off x="9340872" y="3379696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Hexagon 140"/>
            <p:cNvSpPr/>
            <p:nvPr/>
          </p:nvSpPr>
          <p:spPr>
            <a:xfrm>
              <a:off x="8148957" y="2717803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Hexagon 141"/>
            <p:cNvSpPr/>
            <p:nvPr/>
          </p:nvSpPr>
          <p:spPr>
            <a:xfrm>
              <a:off x="6944572" y="3380070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Hexagon 142"/>
            <p:cNvSpPr/>
            <p:nvPr/>
          </p:nvSpPr>
          <p:spPr>
            <a:xfrm>
              <a:off x="8142722" y="4069534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Hexagon 143"/>
            <p:cNvSpPr/>
            <p:nvPr/>
          </p:nvSpPr>
          <p:spPr>
            <a:xfrm>
              <a:off x="9354463" y="4766199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Hexagon 144"/>
            <p:cNvSpPr/>
            <p:nvPr/>
          </p:nvSpPr>
          <p:spPr>
            <a:xfrm>
              <a:off x="6954480" y="4753562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8">
              <a:biLevel thresh="75000"/>
            </a:blip>
            <a:stretch>
              <a:fillRect/>
            </a:stretch>
          </p:blipFill>
          <p:spPr>
            <a:xfrm>
              <a:off x="6156052" y="2811014"/>
              <a:ext cx="669405" cy="567981"/>
            </a:xfrm>
            <a:prstGeom prst="rect">
              <a:avLst/>
            </a:prstGeom>
          </p:spPr>
        </p:pic>
        <p:sp>
          <p:nvSpPr>
            <p:cNvPr id="147" name="TextBox 146"/>
            <p:cNvSpPr txBox="1"/>
            <p:nvPr/>
          </p:nvSpPr>
          <p:spPr>
            <a:xfrm>
              <a:off x="6204229" y="3454897"/>
              <a:ext cx="573050" cy="285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F&amp;B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317010" y="3451087"/>
              <a:ext cx="1173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e-Commerce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9">
              <a:biLevel thresh="75000"/>
            </a:blip>
            <a:stretch>
              <a:fillRect/>
            </a:stretch>
          </p:blipFill>
          <p:spPr>
            <a:xfrm>
              <a:off x="9776814" y="3536334"/>
              <a:ext cx="670334" cy="586731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9751871" y="4183667"/>
              <a:ext cx="877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Finance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8181152" y="4955920"/>
              <a:ext cx="1445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Cosmetics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17406" y="3531320"/>
              <a:ext cx="606778" cy="606778"/>
            </a:xfrm>
            <a:prstGeom prst="rect">
              <a:avLst/>
            </a:prstGeom>
          </p:spPr>
        </p:pic>
        <p:sp>
          <p:nvSpPr>
            <p:cNvPr id="153" name="TextBox 152"/>
            <p:cNvSpPr txBox="1"/>
            <p:nvPr/>
          </p:nvSpPr>
          <p:spPr>
            <a:xfrm>
              <a:off x="6958247" y="4141083"/>
              <a:ext cx="144516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Pharmaceuticals</a:t>
              </a:r>
            </a:p>
          </p:txBody>
        </p:sp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36372" y="4121115"/>
              <a:ext cx="544807" cy="886825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74179" y="5058226"/>
              <a:ext cx="1032029" cy="516015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74811" y="4852448"/>
              <a:ext cx="812754" cy="695887"/>
            </a:xfrm>
            <a:prstGeom prst="rect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6937438" y="5561119"/>
              <a:ext cx="1445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Tourism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9386684" y="5621988"/>
              <a:ext cx="1445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Logistics</a:t>
              </a:r>
            </a:p>
          </p:txBody>
        </p:sp>
        <p:pic>
          <p:nvPicPr>
            <p:cNvPr id="159" name="Picture 2" descr="Image result for e-commerce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139" y="2712213"/>
              <a:ext cx="782406" cy="782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Hexagon 37"/>
            <p:cNvSpPr/>
            <p:nvPr/>
          </p:nvSpPr>
          <p:spPr>
            <a:xfrm>
              <a:off x="8151392" y="5428454"/>
              <a:ext cx="1448770" cy="1298145"/>
            </a:xfrm>
            <a:prstGeom prst="hexagon">
              <a:avLst/>
            </a:prstGeom>
            <a:noFill/>
            <a:ln w="38100">
              <a:solidFill>
                <a:srgbClr val="F15C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43965" y="6294783"/>
              <a:ext cx="1445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Modest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fashion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4108" y="5491686"/>
              <a:ext cx="729497" cy="804259"/>
            </a:xfrm>
            <a:prstGeom prst="rect">
              <a:avLst/>
            </a:prstGeom>
          </p:spPr>
        </p:pic>
        <p:pic>
          <p:nvPicPr>
            <p:cNvPr id="2050" name="Picture 2" descr="Image result for buku black whit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445" y="5640292"/>
              <a:ext cx="803467" cy="785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food technology black white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648" y="5375984"/>
              <a:ext cx="992546" cy="99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 descr="Image result for franchise black white"/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7" t="16455" r="22448" b="26123"/>
            <a:stretch/>
          </p:blipFill>
          <p:spPr bwMode="auto">
            <a:xfrm>
              <a:off x="10835578" y="2729294"/>
              <a:ext cx="854082" cy="10238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3" name="Hexagon 52"/>
          <p:cNvSpPr/>
          <p:nvPr/>
        </p:nvSpPr>
        <p:spPr>
          <a:xfrm>
            <a:off x="10521831" y="2151979"/>
            <a:ext cx="1448770" cy="1298145"/>
          </a:xfrm>
          <a:prstGeom prst="hexagon">
            <a:avLst/>
          </a:prstGeom>
          <a:noFill/>
          <a:ln w="38100">
            <a:solidFill>
              <a:srgbClr val="F15C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577079" y="3153274"/>
            <a:ext cx="1445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Franchise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0687EF9-1704-482E-A405-3BEAF666A51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" y="6181183"/>
            <a:ext cx="1189566" cy="6020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95143" y="643658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3BA55-7FE1-4D16-8565-C316892DF2BF}" type="slidenum">
              <a:rPr kumimoji="0" lang="en-MY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3155</TotalTime>
  <Words>976</Words>
  <Application>Microsoft Office PowerPoint</Application>
  <PresentationFormat>Widescreen</PresentationFormat>
  <Paragraphs>308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Yu Gothic UI Semibold</vt:lpstr>
      <vt:lpstr>Arial</vt:lpstr>
      <vt:lpstr>Arial</vt:lpstr>
      <vt:lpstr>Arial Narrow</vt:lpstr>
      <vt:lpstr>Arial Unicode MS</vt:lpstr>
      <vt:lpstr>Calibri</vt:lpstr>
      <vt:lpstr>Calibri Light</vt:lpstr>
      <vt:lpstr>Cambria Math</vt:lpstr>
      <vt:lpstr>Century Gothic</vt:lpstr>
      <vt:lpstr>Eras Demi ITC</vt:lpstr>
      <vt:lpstr>Helvetica Neue</vt:lpstr>
      <vt:lpstr>HelveticaNeueLT Std Lt</vt:lpstr>
      <vt:lpstr>Times New Roman</vt:lpstr>
      <vt:lpstr>Wingdings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AMIN AMIRUL ZAMAN BPEAP</dc:creator>
  <cp:lastModifiedBy>User</cp:lastModifiedBy>
  <cp:revision>182</cp:revision>
  <cp:lastPrinted>2020-01-20T06:42:01Z</cp:lastPrinted>
  <dcterms:created xsi:type="dcterms:W3CDTF">2019-12-29T23:30:49Z</dcterms:created>
  <dcterms:modified xsi:type="dcterms:W3CDTF">2020-01-20T06:47:25Z</dcterms:modified>
</cp:coreProperties>
</file>