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8600" y="3810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 h="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4010" y="383793"/>
            <a:ext cx="6871334" cy="270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117" y="1697545"/>
            <a:ext cx="8068945" cy="342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77706" y="6575258"/>
            <a:ext cx="284479" cy="22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Relationship Id="rId4" Type="http://schemas.openxmlformats.org/officeDocument/2006/relationships/image" Target="../media/image4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48.png"/><Relationship Id="rId4" Type="http://schemas.openxmlformats.org/officeDocument/2006/relationships/image" Target="../media/image5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2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5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48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2425" y="428688"/>
            <a:ext cx="8439150" cy="6153150"/>
            <a:chOff x="352425" y="428688"/>
            <a:chExt cx="8439150" cy="6153150"/>
          </a:xfrm>
        </p:grpSpPr>
        <p:sp>
          <p:nvSpPr>
            <p:cNvPr id="3" name="object 3" descr=""/>
            <p:cNvSpPr/>
            <p:nvPr/>
          </p:nvSpPr>
          <p:spPr>
            <a:xfrm>
              <a:off x="381000" y="457200"/>
              <a:ext cx="8382000" cy="6096000"/>
            </a:xfrm>
            <a:custGeom>
              <a:avLst/>
              <a:gdLst/>
              <a:ahLst/>
              <a:cxnLst/>
              <a:rect l="l" t="t" r="r" b="b"/>
              <a:pathLst>
                <a:path w="8382000" h="6096000">
                  <a:moveTo>
                    <a:pt x="8382000" y="0"/>
                  </a:moveTo>
                  <a:lnTo>
                    <a:pt x="0" y="0"/>
                  </a:lnTo>
                  <a:lnTo>
                    <a:pt x="0" y="6096000"/>
                  </a:lnTo>
                  <a:lnTo>
                    <a:pt x="8382000" y="60960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66712" y="442976"/>
              <a:ext cx="8410575" cy="6124575"/>
            </a:xfrm>
            <a:custGeom>
              <a:avLst/>
              <a:gdLst/>
              <a:ahLst/>
              <a:cxnLst/>
              <a:rect l="l" t="t" r="r" b="b"/>
              <a:pathLst>
                <a:path w="8410575" h="6124575">
                  <a:moveTo>
                    <a:pt x="14287" y="0"/>
                  </a:moveTo>
                  <a:lnTo>
                    <a:pt x="14287" y="6124511"/>
                  </a:lnTo>
                </a:path>
                <a:path w="8410575" h="6124575">
                  <a:moveTo>
                    <a:pt x="8396287" y="0"/>
                  </a:moveTo>
                  <a:lnTo>
                    <a:pt x="8396287" y="6124511"/>
                  </a:lnTo>
                </a:path>
                <a:path w="8410575" h="6124575">
                  <a:moveTo>
                    <a:pt x="0" y="14224"/>
                  </a:moveTo>
                  <a:lnTo>
                    <a:pt x="8410511" y="14224"/>
                  </a:lnTo>
                </a:path>
                <a:path w="8410575" h="6124575">
                  <a:moveTo>
                    <a:pt x="0" y="6110224"/>
                  </a:moveTo>
                  <a:lnTo>
                    <a:pt x="8410511" y="611022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2316607" y="5340451"/>
            <a:ext cx="4515485" cy="79438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400" b="1">
                <a:latin typeface="Arial"/>
                <a:cs typeface="Arial"/>
              </a:rPr>
              <a:t>DR.CAN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FUAT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GÜRLESEL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ct val="120000"/>
              </a:lnSpc>
            </a:pPr>
            <a:r>
              <a:rPr dirty="0" sz="1400" b="1">
                <a:latin typeface="Arial"/>
                <a:cs typeface="Arial"/>
              </a:rPr>
              <a:t>EKONOMİ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STRATEJİ</a:t>
            </a:r>
            <a:r>
              <a:rPr dirty="0" sz="1400" spc="2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DANIŞMANLIK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HİZMETLERİ </a:t>
            </a:r>
            <a:r>
              <a:rPr dirty="0" sz="1400" b="1">
                <a:latin typeface="Arial"/>
                <a:cs typeface="Arial"/>
              </a:rPr>
              <a:t>16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MAYIS </a:t>
            </a:r>
            <a:r>
              <a:rPr dirty="0" sz="1400" spc="-20" b="1"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371713"/>
            <a:ext cx="6629266" cy="31850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67056"/>
            <a:ext cx="1234440" cy="65836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64273" y="1295209"/>
            <a:ext cx="7955915" cy="3460115"/>
            <a:chOff x="664273" y="1295209"/>
            <a:chExt cx="7955915" cy="3460115"/>
          </a:xfrm>
        </p:grpSpPr>
        <p:sp>
          <p:nvSpPr>
            <p:cNvPr id="5" name="object 5" descr=""/>
            <p:cNvSpPr/>
            <p:nvPr/>
          </p:nvSpPr>
          <p:spPr>
            <a:xfrm>
              <a:off x="667512" y="1298448"/>
              <a:ext cx="7946390" cy="3453765"/>
            </a:xfrm>
            <a:custGeom>
              <a:avLst/>
              <a:gdLst/>
              <a:ahLst/>
              <a:cxnLst/>
              <a:rect l="l" t="t" r="r" b="b"/>
              <a:pathLst>
                <a:path w="7946390" h="3453765">
                  <a:moveTo>
                    <a:pt x="7946136" y="0"/>
                  </a:moveTo>
                  <a:lnTo>
                    <a:pt x="0" y="0"/>
                  </a:lnTo>
                  <a:lnTo>
                    <a:pt x="0" y="3453383"/>
                  </a:lnTo>
                  <a:lnTo>
                    <a:pt x="7946136" y="3453383"/>
                  </a:lnTo>
                  <a:lnTo>
                    <a:pt x="79461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9036" y="1299972"/>
              <a:ext cx="7946390" cy="3450590"/>
            </a:xfrm>
            <a:custGeom>
              <a:avLst/>
              <a:gdLst/>
              <a:ahLst/>
              <a:cxnLst/>
              <a:rect l="l" t="t" r="r" b="b"/>
              <a:pathLst>
                <a:path w="7946390" h="3450590">
                  <a:moveTo>
                    <a:pt x="0" y="2877311"/>
                  </a:moveTo>
                  <a:lnTo>
                    <a:pt x="7946136" y="2877311"/>
                  </a:lnTo>
                </a:path>
                <a:path w="7946390" h="3450590">
                  <a:moveTo>
                    <a:pt x="0" y="2301240"/>
                  </a:moveTo>
                  <a:lnTo>
                    <a:pt x="7946136" y="2301240"/>
                  </a:lnTo>
                </a:path>
                <a:path w="7946390" h="3450590">
                  <a:moveTo>
                    <a:pt x="0" y="1725167"/>
                  </a:moveTo>
                  <a:lnTo>
                    <a:pt x="7946136" y="1725167"/>
                  </a:lnTo>
                </a:path>
                <a:path w="7946390" h="3450590">
                  <a:moveTo>
                    <a:pt x="0" y="1149095"/>
                  </a:moveTo>
                  <a:lnTo>
                    <a:pt x="7946136" y="1149095"/>
                  </a:lnTo>
                </a:path>
                <a:path w="7946390" h="3450590">
                  <a:moveTo>
                    <a:pt x="0" y="576072"/>
                  </a:moveTo>
                  <a:lnTo>
                    <a:pt x="7946136" y="576072"/>
                  </a:lnTo>
                </a:path>
                <a:path w="7946390" h="3450590">
                  <a:moveTo>
                    <a:pt x="0" y="0"/>
                  </a:moveTo>
                  <a:lnTo>
                    <a:pt x="7946136" y="0"/>
                  </a:lnTo>
                </a:path>
                <a:path w="7946390" h="3450590">
                  <a:moveTo>
                    <a:pt x="0" y="3450335"/>
                  </a:moveTo>
                  <a:lnTo>
                    <a:pt x="7946136" y="345033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92468" y="1586484"/>
              <a:ext cx="1655445" cy="289560"/>
            </a:xfrm>
            <a:custGeom>
              <a:avLst/>
              <a:gdLst/>
              <a:ahLst/>
              <a:cxnLst/>
              <a:rect l="l" t="t" r="r" b="b"/>
              <a:pathLst>
                <a:path w="1655445" h="289560">
                  <a:moveTo>
                    <a:pt x="0" y="0"/>
                  </a:moveTo>
                  <a:lnTo>
                    <a:pt x="332231" y="0"/>
                  </a:lnTo>
                  <a:lnTo>
                    <a:pt x="664463" y="0"/>
                  </a:lnTo>
                  <a:lnTo>
                    <a:pt x="993648" y="0"/>
                  </a:lnTo>
                  <a:lnTo>
                    <a:pt x="1325879" y="143255"/>
                  </a:lnTo>
                  <a:lnTo>
                    <a:pt x="1655063" y="28956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3628" y="1586484"/>
              <a:ext cx="5958840" cy="3020695"/>
            </a:xfrm>
            <a:custGeom>
              <a:avLst/>
              <a:gdLst/>
              <a:ahLst/>
              <a:cxnLst/>
              <a:rect l="l" t="t" r="r" b="b"/>
              <a:pathLst>
                <a:path w="5958840" h="3020695">
                  <a:moveTo>
                    <a:pt x="0" y="3020567"/>
                  </a:moveTo>
                  <a:lnTo>
                    <a:pt x="332231" y="2877311"/>
                  </a:lnTo>
                  <a:lnTo>
                    <a:pt x="661416" y="2590799"/>
                  </a:lnTo>
                  <a:lnTo>
                    <a:pt x="993647" y="2157984"/>
                  </a:lnTo>
                  <a:lnTo>
                    <a:pt x="1325880" y="1725167"/>
                  </a:lnTo>
                  <a:lnTo>
                    <a:pt x="1655064" y="1295400"/>
                  </a:lnTo>
                  <a:lnTo>
                    <a:pt x="1987296" y="862583"/>
                  </a:lnTo>
                  <a:lnTo>
                    <a:pt x="2316479" y="576071"/>
                  </a:lnTo>
                  <a:lnTo>
                    <a:pt x="2648712" y="432815"/>
                  </a:lnTo>
                  <a:lnTo>
                    <a:pt x="2980944" y="289560"/>
                  </a:lnTo>
                  <a:lnTo>
                    <a:pt x="3310128" y="143255"/>
                  </a:lnTo>
                  <a:lnTo>
                    <a:pt x="3642360" y="143255"/>
                  </a:lnTo>
                  <a:lnTo>
                    <a:pt x="3974592" y="0"/>
                  </a:lnTo>
                  <a:lnTo>
                    <a:pt x="5629656" y="0"/>
                  </a:lnTo>
                  <a:lnTo>
                    <a:pt x="5958840" y="0"/>
                  </a:lnTo>
                </a:path>
              </a:pathLst>
            </a:custGeom>
            <a:ln w="285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861" y="4572571"/>
              <a:ext cx="70485" cy="7048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9093" y="4429315"/>
              <a:ext cx="70484" cy="704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8277" y="4142803"/>
              <a:ext cx="70484" cy="704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509" y="3709987"/>
              <a:ext cx="70484" cy="7048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2741" y="3277171"/>
              <a:ext cx="70484" cy="7048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1925" y="2847403"/>
              <a:ext cx="70485" cy="7048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157" y="2414587"/>
              <a:ext cx="70485" cy="7048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3341" y="2128075"/>
              <a:ext cx="70484" cy="7048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5573" y="1984819"/>
              <a:ext cx="70485" cy="704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7805" y="1841563"/>
              <a:ext cx="70485" cy="704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6989" y="1695259"/>
              <a:ext cx="70485" cy="7048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9221" y="1695259"/>
              <a:ext cx="70485" cy="7048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1453" y="1552003"/>
              <a:ext cx="70485" cy="7048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0637" y="1552003"/>
              <a:ext cx="70485" cy="7048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2869" y="1552003"/>
              <a:ext cx="70484" cy="7048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2053" y="1552003"/>
              <a:ext cx="70485" cy="704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4285" y="1552003"/>
              <a:ext cx="70485" cy="7048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6517" y="1552003"/>
              <a:ext cx="70485" cy="7048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55701" y="1552003"/>
              <a:ext cx="70484" cy="704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0981" y="1552765"/>
              <a:ext cx="70484" cy="7048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3213" y="1552765"/>
              <a:ext cx="70484" cy="7048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2397" y="1552765"/>
              <a:ext cx="70485" cy="7048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4629" y="1696021"/>
              <a:ext cx="70484" cy="7048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3813" y="1842325"/>
              <a:ext cx="70484" cy="70485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6390894" y="1197841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053198" y="1197841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384160" y="1197841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715504" y="1197841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046466" y="1341732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377808" y="1485623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37489" y="1179703"/>
            <a:ext cx="102870" cy="366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0" b="1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70026" y="4819612"/>
            <a:ext cx="153670" cy="4654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2021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Q4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01344" y="4821023"/>
            <a:ext cx="153670" cy="6350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MART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432077" y="4821808"/>
            <a:ext cx="154305" cy="659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MAYIS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763648" y="4821577"/>
            <a:ext cx="153670" cy="795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HAZİRAN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094991" y="4818742"/>
            <a:ext cx="153670" cy="805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TEMMUZ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425954" y="4820324"/>
            <a:ext cx="153670" cy="6311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EYLÜL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757297" y="4820174"/>
            <a:ext cx="153670" cy="6648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KASIM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088385" y="4820190"/>
            <a:ext cx="153670" cy="695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2022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ARALIK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419602" y="4822309"/>
            <a:ext cx="153670" cy="6648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ŞUBAT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750690" y="4821023"/>
            <a:ext cx="153670" cy="6350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MART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082033" y="4822160"/>
            <a:ext cx="153670" cy="659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MAYIS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412996" y="4821577"/>
            <a:ext cx="153670" cy="795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HAZİRAN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744339" y="4818742"/>
            <a:ext cx="153670" cy="805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TEMMUZ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075301" y="4820985"/>
            <a:ext cx="153670" cy="7880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EYLÜL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406644" y="4820094"/>
            <a:ext cx="153670" cy="7575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KASIM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50" b="1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737377" y="4820862"/>
            <a:ext cx="154305" cy="8528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60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ARALIK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13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068948" y="4820493"/>
            <a:ext cx="153670" cy="770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OCAK</a:t>
            </a:r>
            <a:r>
              <a:rPr dirty="0" sz="1000" spc="-25" b="1">
                <a:latin typeface="Calibri"/>
                <a:cs typeface="Calibri"/>
              </a:rPr>
              <a:t> 31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400291" y="4821875"/>
            <a:ext cx="153670" cy="791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MART</a:t>
            </a:r>
            <a:r>
              <a:rPr dirty="0" sz="1000" spc="-45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731254" y="4822800"/>
            <a:ext cx="153670" cy="7518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MAYIS</a:t>
            </a:r>
            <a:r>
              <a:rPr dirty="0" sz="1000" spc="-45" b="1">
                <a:latin typeface="Calibri"/>
                <a:cs typeface="Calibri"/>
              </a:rPr>
              <a:t> </a:t>
            </a:r>
            <a:r>
              <a:rPr dirty="0" sz="1000" spc="-50" b="1"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7062596" y="4821937"/>
            <a:ext cx="153670" cy="952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HAZİRAN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393685" y="4822552"/>
            <a:ext cx="153670" cy="9588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TEMMUZ</a:t>
            </a:r>
            <a:r>
              <a:rPr dirty="0" sz="1000" spc="-55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724902" y="4820985"/>
            <a:ext cx="153670" cy="7880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EYLÜL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055991" y="4820094"/>
            <a:ext cx="153670" cy="7575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KASIM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50" b="1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387333" y="4821418"/>
            <a:ext cx="153670" cy="85216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ARALIK</a:t>
            </a:r>
            <a:r>
              <a:rPr dirty="0" sz="1000" spc="-40" b="1">
                <a:latin typeface="Calibri"/>
                <a:cs typeface="Calibri"/>
              </a:rPr>
              <a:t> </a:t>
            </a:r>
            <a:r>
              <a:rPr dirty="0" sz="1000" spc="-25" b="1">
                <a:latin typeface="Calibri"/>
                <a:cs typeface="Calibri"/>
              </a:rPr>
              <a:t>18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185673" y="850138"/>
            <a:ext cx="8620760" cy="5219065"/>
            <a:chOff x="185673" y="850138"/>
            <a:chExt cx="8620760" cy="5219065"/>
          </a:xfrm>
        </p:grpSpPr>
        <p:sp>
          <p:nvSpPr>
            <p:cNvPr id="65" name="object 65" descr=""/>
            <p:cNvSpPr/>
            <p:nvPr/>
          </p:nvSpPr>
          <p:spPr>
            <a:xfrm>
              <a:off x="192023" y="856488"/>
              <a:ext cx="8608060" cy="5206365"/>
            </a:xfrm>
            <a:custGeom>
              <a:avLst/>
              <a:gdLst/>
              <a:ahLst/>
              <a:cxnLst/>
              <a:rect l="l" t="t" r="r" b="b"/>
              <a:pathLst>
                <a:path w="8608060" h="5206365">
                  <a:moveTo>
                    <a:pt x="0" y="5205984"/>
                  </a:moveTo>
                  <a:lnTo>
                    <a:pt x="8607552" y="5205984"/>
                  </a:lnTo>
                  <a:lnTo>
                    <a:pt x="8607552" y="0"/>
                  </a:lnTo>
                  <a:lnTo>
                    <a:pt x="0" y="0"/>
                  </a:lnTo>
                  <a:lnTo>
                    <a:pt x="0" y="5205984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997952" y="1950720"/>
              <a:ext cx="384175" cy="363220"/>
            </a:xfrm>
            <a:custGeom>
              <a:avLst/>
              <a:gdLst/>
              <a:ahLst/>
              <a:cxnLst/>
              <a:rect l="l" t="t" r="r" b="b"/>
              <a:pathLst>
                <a:path w="384175" h="363219">
                  <a:moveTo>
                    <a:pt x="288036" y="0"/>
                  </a:moveTo>
                  <a:lnTo>
                    <a:pt x="96012" y="0"/>
                  </a:lnTo>
                  <a:lnTo>
                    <a:pt x="96012" y="181355"/>
                  </a:lnTo>
                  <a:lnTo>
                    <a:pt x="0" y="181355"/>
                  </a:lnTo>
                  <a:lnTo>
                    <a:pt x="192024" y="362712"/>
                  </a:lnTo>
                  <a:lnTo>
                    <a:pt x="384048" y="181355"/>
                  </a:lnTo>
                  <a:lnTo>
                    <a:pt x="288036" y="18135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997952" y="1950720"/>
              <a:ext cx="384175" cy="363220"/>
            </a:xfrm>
            <a:custGeom>
              <a:avLst/>
              <a:gdLst/>
              <a:ahLst/>
              <a:cxnLst/>
              <a:rect l="l" t="t" r="r" b="b"/>
              <a:pathLst>
                <a:path w="384175" h="363219">
                  <a:moveTo>
                    <a:pt x="0" y="181355"/>
                  </a:moveTo>
                  <a:lnTo>
                    <a:pt x="96012" y="181355"/>
                  </a:lnTo>
                  <a:lnTo>
                    <a:pt x="96012" y="0"/>
                  </a:lnTo>
                  <a:lnTo>
                    <a:pt x="288036" y="0"/>
                  </a:lnTo>
                  <a:lnTo>
                    <a:pt x="288036" y="181355"/>
                  </a:lnTo>
                  <a:lnTo>
                    <a:pt x="384048" y="181355"/>
                  </a:lnTo>
                  <a:lnTo>
                    <a:pt x="192024" y="362712"/>
                  </a:lnTo>
                  <a:lnTo>
                    <a:pt x="0" y="18135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823464" y="148043"/>
            <a:ext cx="5233670" cy="97853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29870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ABD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MERKEZ</a:t>
            </a:r>
            <a:r>
              <a:rPr dirty="0" sz="1500" spc="-8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BANKASI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FAİZ</a:t>
            </a:r>
            <a:r>
              <a:rPr dirty="0" sz="1500" spc="-6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BEKLENTİLERİ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5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2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MERKEZ</a:t>
            </a:r>
            <a:r>
              <a:rPr dirty="0" sz="12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BANKAS</a:t>
            </a:r>
            <a:r>
              <a:rPr dirty="0" sz="1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FAİZ</a:t>
            </a: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ORANLARI</a:t>
            </a:r>
            <a:r>
              <a:rPr dirty="0" sz="12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YÜZDE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54939" y="6288059"/>
            <a:ext cx="2581910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KAYNAK: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ABD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MERKEZ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BANKASI,</a:t>
            </a:r>
            <a:r>
              <a:rPr dirty="0" sz="1000" spc="-20" b="1">
                <a:latin typeface="Arial"/>
                <a:cs typeface="Arial"/>
              </a:rPr>
              <a:t> MAYIS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8364981" y="6294813"/>
            <a:ext cx="28448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25">
                <a:latin typeface="Arial MT"/>
                <a:cs typeface="Arial MT"/>
              </a:rPr>
              <a:t>10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97535"/>
            <a:ext cx="877824" cy="54864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52665" y="1368361"/>
            <a:ext cx="7754620" cy="3615690"/>
            <a:chOff x="752665" y="1368361"/>
            <a:chExt cx="7754620" cy="3615690"/>
          </a:xfrm>
        </p:grpSpPr>
        <p:sp>
          <p:nvSpPr>
            <p:cNvPr id="5" name="object 5" descr=""/>
            <p:cNvSpPr/>
            <p:nvPr/>
          </p:nvSpPr>
          <p:spPr>
            <a:xfrm>
              <a:off x="755903" y="1374648"/>
              <a:ext cx="7745095" cy="3606165"/>
            </a:xfrm>
            <a:custGeom>
              <a:avLst/>
              <a:gdLst/>
              <a:ahLst/>
              <a:cxnLst/>
              <a:rect l="l" t="t" r="r" b="b"/>
              <a:pathLst>
                <a:path w="7745095" h="3606165">
                  <a:moveTo>
                    <a:pt x="7744968" y="0"/>
                  </a:moveTo>
                  <a:lnTo>
                    <a:pt x="0" y="0"/>
                  </a:lnTo>
                  <a:lnTo>
                    <a:pt x="0" y="3605783"/>
                  </a:lnTo>
                  <a:lnTo>
                    <a:pt x="7744968" y="3605783"/>
                  </a:lnTo>
                  <a:lnTo>
                    <a:pt x="774496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57427" y="1373124"/>
              <a:ext cx="7745095" cy="3606165"/>
            </a:xfrm>
            <a:custGeom>
              <a:avLst/>
              <a:gdLst/>
              <a:ahLst/>
              <a:cxnLst/>
              <a:rect l="l" t="t" r="r" b="b"/>
              <a:pathLst>
                <a:path w="7745095" h="3606165">
                  <a:moveTo>
                    <a:pt x="0" y="3206496"/>
                  </a:moveTo>
                  <a:lnTo>
                    <a:pt x="7744968" y="3206496"/>
                  </a:lnTo>
                </a:path>
                <a:path w="7745095" h="3606165">
                  <a:moveTo>
                    <a:pt x="0" y="2804160"/>
                  </a:moveTo>
                  <a:lnTo>
                    <a:pt x="7744968" y="2804160"/>
                  </a:lnTo>
                </a:path>
                <a:path w="7745095" h="3606165">
                  <a:moveTo>
                    <a:pt x="0" y="2404872"/>
                  </a:moveTo>
                  <a:lnTo>
                    <a:pt x="7744968" y="2404872"/>
                  </a:lnTo>
                </a:path>
                <a:path w="7745095" h="3606165">
                  <a:moveTo>
                    <a:pt x="0" y="2002536"/>
                  </a:moveTo>
                  <a:lnTo>
                    <a:pt x="7744968" y="2002536"/>
                  </a:lnTo>
                </a:path>
                <a:path w="7745095" h="3606165">
                  <a:moveTo>
                    <a:pt x="0" y="1603248"/>
                  </a:moveTo>
                  <a:lnTo>
                    <a:pt x="7744968" y="1603248"/>
                  </a:lnTo>
                </a:path>
                <a:path w="7745095" h="3606165">
                  <a:moveTo>
                    <a:pt x="0" y="1203960"/>
                  </a:moveTo>
                  <a:lnTo>
                    <a:pt x="7744968" y="1203960"/>
                  </a:lnTo>
                </a:path>
                <a:path w="7745095" h="3606165">
                  <a:moveTo>
                    <a:pt x="0" y="801624"/>
                  </a:moveTo>
                  <a:lnTo>
                    <a:pt x="7744968" y="801624"/>
                  </a:lnTo>
                </a:path>
                <a:path w="7745095" h="3606165">
                  <a:moveTo>
                    <a:pt x="0" y="402336"/>
                  </a:moveTo>
                  <a:lnTo>
                    <a:pt x="7744968" y="402336"/>
                  </a:lnTo>
                </a:path>
                <a:path w="7745095" h="3606165">
                  <a:moveTo>
                    <a:pt x="0" y="0"/>
                  </a:moveTo>
                  <a:lnTo>
                    <a:pt x="7744968" y="0"/>
                  </a:lnTo>
                </a:path>
                <a:path w="7745095" h="3606165">
                  <a:moveTo>
                    <a:pt x="0" y="3605783"/>
                  </a:moveTo>
                  <a:lnTo>
                    <a:pt x="7744968" y="360578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40307" y="1574292"/>
              <a:ext cx="7376159" cy="2804160"/>
            </a:xfrm>
            <a:custGeom>
              <a:avLst/>
              <a:gdLst/>
              <a:ahLst/>
              <a:cxnLst/>
              <a:rect l="l" t="t" r="r" b="b"/>
              <a:pathLst>
                <a:path w="7376159" h="2804160">
                  <a:moveTo>
                    <a:pt x="0" y="2804160"/>
                  </a:moveTo>
                  <a:lnTo>
                    <a:pt x="368807" y="2404872"/>
                  </a:lnTo>
                  <a:lnTo>
                    <a:pt x="737616" y="2404872"/>
                  </a:lnTo>
                  <a:lnTo>
                    <a:pt x="1106423" y="1801368"/>
                  </a:lnTo>
                  <a:lnTo>
                    <a:pt x="1475231" y="1402080"/>
                  </a:lnTo>
                  <a:lnTo>
                    <a:pt x="1844039" y="1002792"/>
                  </a:lnTo>
                  <a:lnTo>
                    <a:pt x="2212848" y="801624"/>
                  </a:lnTo>
                  <a:lnTo>
                    <a:pt x="2581655" y="600456"/>
                  </a:lnTo>
                  <a:lnTo>
                    <a:pt x="2950464" y="201168"/>
                  </a:lnTo>
                  <a:lnTo>
                    <a:pt x="3319271" y="0"/>
                  </a:lnTo>
                  <a:lnTo>
                    <a:pt x="3688079" y="0"/>
                  </a:lnTo>
                  <a:lnTo>
                    <a:pt x="4056888" y="0"/>
                  </a:lnTo>
                  <a:lnTo>
                    <a:pt x="6269736" y="0"/>
                  </a:lnTo>
                  <a:lnTo>
                    <a:pt x="6638544" y="201168"/>
                  </a:lnTo>
                  <a:lnTo>
                    <a:pt x="7007352" y="201168"/>
                  </a:lnTo>
                  <a:lnTo>
                    <a:pt x="7376160" y="399288"/>
                  </a:lnTo>
                </a:path>
              </a:pathLst>
            </a:custGeom>
            <a:ln w="2857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065" y="4343971"/>
              <a:ext cx="70484" cy="7048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3873" y="3944683"/>
              <a:ext cx="70484" cy="7048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681" y="3944683"/>
              <a:ext cx="70485" cy="7048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489" y="3341179"/>
              <a:ext cx="70485" cy="7048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0297" y="2941891"/>
              <a:ext cx="70484" cy="7048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9105" y="2542603"/>
              <a:ext cx="70484" cy="7048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7913" y="2341435"/>
              <a:ext cx="70485" cy="7048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6721" y="2140267"/>
              <a:ext cx="70485" cy="7048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5529" y="1740979"/>
              <a:ext cx="70485" cy="7048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4337" y="1539811"/>
              <a:ext cx="70485" cy="704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3145" y="1539811"/>
              <a:ext cx="70484" cy="704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1953" y="1539811"/>
              <a:ext cx="70485" cy="7048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0761" y="1539811"/>
              <a:ext cx="70485" cy="7048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9569" y="1539811"/>
              <a:ext cx="70484" cy="7048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8377" y="1539811"/>
              <a:ext cx="70485" cy="7048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7185" y="1539811"/>
              <a:ext cx="70484" cy="7048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5993" y="1539811"/>
              <a:ext cx="70485" cy="704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4801" y="1539811"/>
              <a:ext cx="70484" cy="7048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609" y="1740979"/>
              <a:ext cx="70484" cy="7048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2417" y="1740979"/>
              <a:ext cx="70485" cy="704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1225" y="1939099"/>
              <a:ext cx="70484" cy="70485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4188333" y="1183871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40067" y="1183871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508875" y="1384404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877936" y="1384404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5,00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246744" y="1584937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4,75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09143" y="1253997"/>
            <a:ext cx="219075" cy="381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3,5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latin typeface="Calibri"/>
                <a:cs typeface="Calibri"/>
              </a:rPr>
              <a:t>2,5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1,5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81887" y="5042427"/>
            <a:ext cx="141605" cy="7416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AĞUSTOS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250467" y="5040266"/>
            <a:ext cx="141605" cy="571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619758" y="5041874"/>
            <a:ext cx="141605" cy="532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EKİM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988566" y="5042022"/>
            <a:ext cx="141605" cy="5994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KASIM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357754" y="5040862"/>
            <a:ext cx="141605" cy="6286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ARALIK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26563" y="5042652"/>
            <a:ext cx="141605" cy="6013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ŞUBAT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095625" y="5041739"/>
            <a:ext cx="141605" cy="5740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464433" y="5042825"/>
            <a:ext cx="141605" cy="5956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33621" y="5039923"/>
            <a:ext cx="141605" cy="720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HAZİRAN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202429" y="5043065"/>
            <a:ext cx="141605" cy="8248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AĞUSTOS</a:t>
            </a:r>
            <a:r>
              <a:rPr dirty="0" sz="900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571491" y="5041435"/>
            <a:ext cx="141605" cy="7124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EYLÜL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940300" y="5040502"/>
            <a:ext cx="141605" cy="6845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KASIM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309361" y="5041062"/>
            <a:ext cx="141605" cy="770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ARALIK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678170" y="5042880"/>
            <a:ext cx="141605" cy="6845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ŞUBAT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047358" y="5041967"/>
            <a:ext cx="141605" cy="7150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MART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416166" y="5040451"/>
            <a:ext cx="141605" cy="6819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MAYIS</a:t>
            </a:r>
            <a:r>
              <a:rPr dirty="0" sz="900" spc="10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785229" y="5040948"/>
            <a:ext cx="141605" cy="86169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HAZİRAN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154036" y="5043065"/>
            <a:ext cx="141605" cy="8248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AĞUSTOS</a:t>
            </a:r>
            <a:r>
              <a:rPr dirty="0" sz="900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522616" y="5041252"/>
            <a:ext cx="141605" cy="7124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1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EYLÜL </a:t>
            </a:r>
            <a:r>
              <a:rPr dirty="0" sz="900" spc="-25" b="1"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892033" y="5040502"/>
            <a:ext cx="141605" cy="6845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KASIM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260842" y="5041062"/>
            <a:ext cx="141605" cy="770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ARALIK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902714" y="148043"/>
            <a:ext cx="6154420" cy="10242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21945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algn="ctr" marR="960755">
              <a:lnSpc>
                <a:spcPct val="100000"/>
              </a:lnSpc>
              <a:spcBef>
                <a:spcPts val="320"/>
              </a:spcBef>
            </a:pPr>
            <a:r>
              <a:rPr dirty="0" sz="1500" spc="-20" b="1">
                <a:latin typeface="Arial"/>
                <a:cs typeface="Arial"/>
              </a:rPr>
              <a:t>İNGİLTERE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MERKEZ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BANKASI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2024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FAİZ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BEKLENTİLERİ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500">
              <a:latin typeface="Arial"/>
              <a:cs typeface="Arial"/>
            </a:endParaRPr>
          </a:p>
          <a:p>
            <a:pPr algn="ctr" marR="958850">
              <a:lnSpc>
                <a:spcPct val="100000"/>
              </a:lnSpc>
            </a:pP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İNGİLTERE</a:t>
            </a:r>
            <a:r>
              <a:rPr dirty="0" sz="1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MERKEZ</a:t>
            </a:r>
            <a:r>
              <a:rPr dirty="0" sz="14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BANKASI</a:t>
            </a:r>
            <a:r>
              <a:rPr dirty="0" sz="1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POLİTİKA</a:t>
            </a:r>
            <a:r>
              <a:rPr dirty="0" sz="1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FAİZİ</a:t>
            </a:r>
            <a:r>
              <a:rPr dirty="0" sz="14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YÜZDE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225361" y="853249"/>
            <a:ext cx="8541385" cy="5163820"/>
            <a:chOff x="225361" y="853249"/>
            <a:chExt cx="8541385" cy="5163820"/>
          </a:xfrm>
        </p:grpSpPr>
        <p:sp>
          <p:nvSpPr>
            <p:cNvPr id="58" name="object 58" descr=""/>
            <p:cNvSpPr/>
            <p:nvPr/>
          </p:nvSpPr>
          <p:spPr>
            <a:xfrm>
              <a:off x="230124" y="858011"/>
              <a:ext cx="8531860" cy="5154295"/>
            </a:xfrm>
            <a:custGeom>
              <a:avLst/>
              <a:gdLst/>
              <a:ahLst/>
              <a:cxnLst/>
              <a:rect l="l" t="t" r="r" b="b"/>
              <a:pathLst>
                <a:path w="8531860" h="5154295">
                  <a:moveTo>
                    <a:pt x="0" y="5154167"/>
                  </a:moveTo>
                  <a:lnTo>
                    <a:pt x="8531352" y="5154167"/>
                  </a:lnTo>
                  <a:lnTo>
                    <a:pt x="8531352" y="0"/>
                  </a:lnTo>
                  <a:lnTo>
                    <a:pt x="0" y="0"/>
                  </a:lnTo>
                  <a:lnTo>
                    <a:pt x="0" y="51541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6200" y="2029967"/>
              <a:ext cx="445007" cy="396239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230530" y="6286536"/>
            <a:ext cx="2668270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KAYNAK: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BANK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ENGLAND,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2024</a:t>
            </a:r>
            <a:r>
              <a:rPr dirty="0" sz="1000" spc="-6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NİSAN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377173" y="6294813"/>
            <a:ext cx="25971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25">
                <a:latin typeface="Arial MT"/>
                <a:cs typeface="Arial MT"/>
              </a:rPr>
              <a:t>11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99082" y="148043"/>
            <a:ext cx="6285865" cy="7448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322954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74752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ÇİN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EKONOMİSİ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2024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500" b="1">
                <a:latin typeface="Arial"/>
                <a:cs typeface="Arial"/>
              </a:rPr>
              <a:t>EKONOMİ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BÜYÜYOR,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DEFLASYON,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ZAYIF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YUAN,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AGRESİF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İHRACAT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11836" y="6478523"/>
            <a:ext cx="8705215" cy="15240"/>
          </a:xfrm>
          <a:custGeom>
            <a:avLst/>
            <a:gdLst/>
            <a:ahLst/>
            <a:cxnLst/>
            <a:rect l="l" t="t" r="r" b="b"/>
            <a:pathLst>
              <a:path w="8705215" h="15239">
                <a:moveTo>
                  <a:pt x="0" y="0"/>
                </a:moveTo>
                <a:lnTo>
                  <a:pt x="8705088" y="1523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504681" y="6500571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12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95275" y="950531"/>
            <a:ext cx="4094479" cy="2661920"/>
            <a:chOff x="295275" y="950531"/>
            <a:chExt cx="4094479" cy="26619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014" y="1037844"/>
              <a:ext cx="3904322" cy="24377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00037" y="955294"/>
              <a:ext cx="4084954" cy="2652395"/>
            </a:xfrm>
            <a:custGeom>
              <a:avLst/>
              <a:gdLst/>
              <a:ahLst/>
              <a:cxnLst/>
              <a:rect l="l" t="t" r="r" b="b"/>
              <a:pathLst>
                <a:path w="4084954" h="2652395">
                  <a:moveTo>
                    <a:pt x="0" y="2652141"/>
                  </a:moveTo>
                  <a:lnTo>
                    <a:pt x="4084701" y="2652141"/>
                  </a:lnTo>
                  <a:lnTo>
                    <a:pt x="4084701" y="0"/>
                  </a:lnTo>
                  <a:lnTo>
                    <a:pt x="0" y="0"/>
                  </a:lnTo>
                  <a:lnTo>
                    <a:pt x="0" y="26521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577651" y="953579"/>
            <a:ext cx="4155440" cy="2658745"/>
            <a:chOff x="4577651" y="953579"/>
            <a:chExt cx="4155440" cy="265874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5937" y="1059737"/>
              <a:ext cx="3880480" cy="242711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82414" y="958341"/>
              <a:ext cx="4145915" cy="2649220"/>
            </a:xfrm>
            <a:custGeom>
              <a:avLst/>
              <a:gdLst/>
              <a:ahLst/>
              <a:cxnLst/>
              <a:rect l="l" t="t" r="r" b="b"/>
              <a:pathLst>
                <a:path w="4145915" h="2649220">
                  <a:moveTo>
                    <a:pt x="0" y="2649092"/>
                  </a:moveTo>
                  <a:lnTo>
                    <a:pt x="4145661" y="2649092"/>
                  </a:lnTo>
                  <a:lnTo>
                    <a:pt x="4145661" y="0"/>
                  </a:lnTo>
                  <a:lnTo>
                    <a:pt x="0" y="0"/>
                  </a:lnTo>
                  <a:lnTo>
                    <a:pt x="0" y="2649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124968"/>
            <a:ext cx="1088136" cy="548639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4589843" y="3748659"/>
            <a:ext cx="4158615" cy="2649855"/>
            <a:chOff x="4589843" y="3748659"/>
            <a:chExt cx="4158615" cy="2649855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1" y="3758184"/>
              <a:ext cx="4139184" cy="263042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594605" y="3753421"/>
              <a:ext cx="4149090" cy="2640330"/>
            </a:xfrm>
            <a:custGeom>
              <a:avLst/>
              <a:gdLst/>
              <a:ahLst/>
              <a:cxnLst/>
              <a:rect l="l" t="t" r="r" b="b"/>
              <a:pathLst>
                <a:path w="4149090" h="2640329">
                  <a:moveTo>
                    <a:pt x="0" y="2639949"/>
                  </a:moveTo>
                  <a:lnTo>
                    <a:pt x="4148709" y="2639949"/>
                  </a:lnTo>
                  <a:lnTo>
                    <a:pt x="4148709" y="0"/>
                  </a:lnTo>
                  <a:lnTo>
                    <a:pt x="0" y="0"/>
                  </a:lnTo>
                  <a:lnTo>
                    <a:pt x="0" y="26399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95275" y="3709034"/>
            <a:ext cx="4094479" cy="2658745"/>
            <a:chOff x="295275" y="3709034"/>
            <a:chExt cx="4094479" cy="2658745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3718559"/>
              <a:ext cx="4075176" cy="263956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00037" y="3713797"/>
              <a:ext cx="4084954" cy="2649220"/>
            </a:xfrm>
            <a:custGeom>
              <a:avLst/>
              <a:gdLst/>
              <a:ahLst/>
              <a:cxnLst/>
              <a:rect l="l" t="t" r="r" b="b"/>
              <a:pathLst>
                <a:path w="4084954" h="2649220">
                  <a:moveTo>
                    <a:pt x="0" y="2649092"/>
                  </a:moveTo>
                  <a:lnTo>
                    <a:pt x="4084701" y="2649092"/>
                  </a:lnTo>
                  <a:lnTo>
                    <a:pt x="4084701" y="0"/>
                  </a:lnTo>
                  <a:lnTo>
                    <a:pt x="0" y="0"/>
                  </a:lnTo>
                  <a:lnTo>
                    <a:pt x="0" y="2649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96744" y="148043"/>
            <a:ext cx="566039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72542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spc="-35" b="1">
                <a:latin typeface="Arial"/>
                <a:cs typeface="Arial"/>
              </a:rPr>
              <a:t>DÜNYA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EKONOMİSİ</a:t>
            </a:r>
            <a:r>
              <a:rPr dirty="0" sz="1500" spc="-10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2024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BÜYÜME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BEKLENTİLERİ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46876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 h="0">
                <a:moveTo>
                  <a:pt x="0" y="0"/>
                </a:moveTo>
                <a:lnTo>
                  <a:pt x="857097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90381" y="6278067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13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2250" y="770255"/>
          <a:ext cx="8623300" cy="5212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9245"/>
                <a:gridCol w="1894839"/>
                <a:gridCol w="1894840"/>
                <a:gridCol w="1894840"/>
              </a:tblGrid>
              <a:tr h="507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2023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GERÇEKLEŞME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TAHMİNİ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TAHMİN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DÜNYA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3,0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GELİŞMİŞ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ÜLKELER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ABD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EURO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BÖLGESİ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AVRUPA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BİRLİĞİ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ALMANYA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0,3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JAPONYA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BİRLEŞİK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KRALLIK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4,3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0,5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DİĞER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GELİŞMİŞ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ÜLKELER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GELİŞEN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ÜLKELER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4,1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4,3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4,2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ASYA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ÜLKELERİ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4,5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5,6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5,2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ÇİN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5,2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4,6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HİNDİSTAN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7,2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7,8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6,8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ORTA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DOĞU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AVRUPA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RUSYA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1,2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ORTA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DOĞU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5,5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1,9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ORTA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ASYA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KAFKASLAR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5,6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SAHRA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AFRİKA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4,0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KUZEY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AFRİKA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5,5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201269" y="6289040"/>
            <a:ext cx="4282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KAYNAK: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IMF,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WORLD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ECONOMIC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OUTLOOK,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2024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NİSAN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88392"/>
            <a:ext cx="1313688" cy="6187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03423" y="148043"/>
            <a:ext cx="555371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61874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spc="-35" b="1">
                <a:latin typeface="Arial"/>
                <a:cs typeface="Arial"/>
              </a:rPr>
              <a:t>DÜNYA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TİCARETİ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2024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BÜYÜME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BEKLENTİLERİ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46876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 h="0">
                <a:moveTo>
                  <a:pt x="0" y="0"/>
                </a:moveTo>
                <a:lnTo>
                  <a:pt x="857097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90381" y="6278067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1269" y="6289040"/>
            <a:ext cx="36118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KAYNAK: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DÜNYA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TİCARET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ÖRGÜTÜ,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2024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NİSAN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22250" y="755650"/>
          <a:ext cx="8623300" cy="528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285"/>
                <a:gridCol w="1553844"/>
                <a:gridCol w="1524635"/>
                <a:gridCol w="1524635"/>
                <a:gridCol w="1524634"/>
              </a:tblGrid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TAHMİN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DÜNYA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MAL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İHRACATI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MİLYAR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DOLAR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22.321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24.943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23.784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24.640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399415">
                        <a:lnSpc>
                          <a:spcPct val="1071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MİKTAR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OLARAK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BÜYÜME 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9,6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3,0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1,2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2,6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60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114300">
                        <a:lnSpc>
                          <a:spcPct val="1071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DEĞER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(ABD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DOLARI)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OLARAK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BÜYÜME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26,2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11,7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5,0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3,6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ORTALAMA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İHRAÇ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BİRİM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45" b="1">
                          <a:latin typeface="Calibri"/>
                          <a:cs typeface="Calibri"/>
                        </a:rPr>
                        <a:t>FİYATI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DEĞİŞİMİ</a:t>
                      </a:r>
                      <a:r>
                        <a:rPr dirty="0" sz="14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15,0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8,4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3,7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1,0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45719"/>
            <a:ext cx="1222248" cy="6705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10688" y="148043"/>
            <a:ext cx="534670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1095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EURO</a:t>
            </a:r>
            <a:r>
              <a:rPr dirty="0" sz="1500" spc="-6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DOLAR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PARİTESİNDE</a:t>
            </a:r>
            <a:r>
              <a:rPr dirty="0" sz="1500" spc="-6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GERİLEME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70103"/>
            <a:ext cx="1225296" cy="61569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95275" y="892683"/>
            <a:ext cx="6191250" cy="5149215"/>
            <a:chOff x="295275" y="892683"/>
            <a:chExt cx="6191250" cy="514921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407" y="1020587"/>
              <a:ext cx="6032296" cy="497194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00037" y="897445"/>
              <a:ext cx="6181725" cy="5139690"/>
            </a:xfrm>
            <a:custGeom>
              <a:avLst/>
              <a:gdLst/>
              <a:ahLst/>
              <a:cxnLst/>
              <a:rect l="l" t="t" r="r" b="b"/>
              <a:pathLst>
                <a:path w="6181725" h="5139690">
                  <a:moveTo>
                    <a:pt x="0" y="5139309"/>
                  </a:moveTo>
                  <a:lnTo>
                    <a:pt x="6181725" y="5139309"/>
                  </a:lnTo>
                  <a:lnTo>
                    <a:pt x="6181725" y="0"/>
                  </a:lnTo>
                  <a:lnTo>
                    <a:pt x="0" y="0"/>
                  </a:lnTo>
                  <a:lnTo>
                    <a:pt x="0" y="5139309"/>
                  </a:lnTo>
                  <a:close/>
                </a:path>
                <a:path w="6181725" h="5139690">
                  <a:moveTo>
                    <a:pt x="82486" y="3447478"/>
                  </a:moveTo>
                  <a:lnTo>
                    <a:pt x="5721286" y="344747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546850" y="903097"/>
          <a:ext cx="2298700" cy="5158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</a:tblGrid>
              <a:tr h="916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9695" marR="85090" indent="-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ABD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EKONOMİSİ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EURO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BÖLGESİNDEN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DAHA</a:t>
                      </a:r>
                      <a:r>
                        <a:rPr dirty="0" sz="12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HIZLI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BÜYÜYOR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493520"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PARİTEDE</a:t>
                      </a:r>
                      <a:r>
                        <a:rPr dirty="0" sz="12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YILLIK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ORTALAMA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1,11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(+/-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6,7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ARALIKTA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HAREKET)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48590" marR="133985" indent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AMB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HAZİRAN/ABD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MERKEZ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BANKASI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EYLÜL İNDİRİM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PARİTE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1,04/1,05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16305">
                <a:tc>
                  <a:txBody>
                    <a:bodyPr/>
                    <a:lstStyle/>
                    <a:p>
                      <a:pPr algn="ctr" marL="234315" marR="222250" indent="12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AMB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3/4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İNDİRİM,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ABD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MERKEZ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BANKASI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FAİZ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İNDİRMEZ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İSE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PARİTE</a:t>
                      </a:r>
                      <a:r>
                        <a:rPr dirty="0" sz="12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1/1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15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59410" marR="3492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UZUN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VADELİ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EURO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POZİSYONLARI BOZULUYOR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16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TRUMP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ETKİSİ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AB’YE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YAPTIRIMLAR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8364981" y="6294813"/>
            <a:ext cx="28448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25"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48767"/>
            <a:ext cx="1429512" cy="66446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19075" y="1179194"/>
            <a:ext cx="8477250" cy="4862830"/>
            <a:chOff x="219075" y="1179194"/>
            <a:chExt cx="8477250" cy="4862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820" y="1319115"/>
              <a:ext cx="8249564" cy="46756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23837" y="1183957"/>
              <a:ext cx="8467725" cy="4853305"/>
            </a:xfrm>
            <a:custGeom>
              <a:avLst/>
              <a:gdLst/>
              <a:ahLst/>
              <a:cxnLst/>
              <a:rect l="l" t="t" r="r" b="b"/>
              <a:pathLst>
                <a:path w="8467725" h="4853305">
                  <a:moveTo>
                    <a:pt x="0" y="4852797"/>
                  </a:moveTo>
                  <a:lnTo>
                    <a:pt x="8467725" y="4852797"/>
                  </a:lnTo>
                  <a:lnTo>
                    <a:pt x="8467725" y="0"/>
                  </a:lnTo>
                  <a:lnTo>
                    <a:pt x="0" y="0"/>
                  </a:lnTo>
                  <a:lnTo>
                    <a:pt x="0" y="48527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265682" y="148043"/>
            <a:ext cx="6791325" cy="13525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856354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algn="ctr" marR="321945">
              <a:lnSpc>
                <a:spcPct val="100000"/>
              </a:lnSpc>
              <a:spcBef>
                <a:spcPts val="320"/>
              </a:spcBef>
            </a:pPr>
            <a:r>
              <a:rPr dirty="0" sz="1500" spc="-20" b="1">
                <a:latin typeface="Arial"/>
                <a:cs typeface="Arial"/>
              </a:rPr>
              <a:t>YASSI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ÇELİK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FİYATLARI</a:t>
            </a:r>
            <a:endParaRPr sz="1500">
              <a:latin typeface="Arial"/>
              <a:cs typeface="Arial"/>
            </a:endParaRPr>
          </a:p>
          <a:p>
            <a:pPr algn="ctr" marL="96520">
              <a:lnSpc>
                <a:spcPct val="100000"/>
              </a:lnSpc>
              <a:spcBef>
                <a:spcPts val="160"/>
              </a:spcBef>
            </a:pPr>
            <a:r>
              <a:rPr dirty="0" sz="1200" b="1">
                <a:latin typeface="Arial"/>
                <a:cs typeface="Arial"/>
              </a:rPr>
              <a:t>ÇİN’İN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AGRESİF</a:t>
            </a:r>
            <a:r>
              <a:rPr dirty="0" sz="1200" spc="-40" b="1">
                <a:latin typeface="Arial"/>
                <a:cs typeface="Arial"/>
              </a:rPr>
              <a:t> FİYAT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POLİTİKASI,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SINIRLI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TALEP,</a:t>
            </a:r>
            <a:endParaRPr sz="1200">
              <a:latin typeface="Arial"/>
              <a:cs typeface="Arial"/>
            </a:endParaRPr>
          </a:p>
          <a:p>
            <a:pPr algn="ctr" marR="322580">
              <a:lnSpc>
                <a:spcPct val="100000"/>
              </a:lnSpc>
              <a:spcBef>
                <a:spcPts val="140"/>
              </a:spcBef>
            </a:pPr>
            <a:r>
              <a:rPr dirty="0" sz="1200" spc="-10" b="1">
                <a:latin typeface="Arial"/>
                <a:cs typeface="Arial"/>
              </a:rPr>
              <a:t>BATI’NIN </a:t>
            </a:r>
            <a:r>
              <a:rPr dirty="0" sz="1200" spc="-25" b="1">
                <a:latin typeface="Arial"/>
                <a:cs typeface="Arial"/>
              </a:rPr>
              <a:t>RUSYA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ÇİN’E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DÖNÜK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YAPTIRIMLARI,</a:t>
            </a:r>
            <a:r>
              <a:rPr dirty="0" sz="1200" spc="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TEKNİK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SEVİYELER (725/945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DOLAR)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Arial"/>
              <a:cs typeface="Arial"/>
            </a:endParaRPr>
          </a:p>
          <a:p>
            <a:pPr algn="ctr" marL="123825">
              <a:lnSpc>
                <a:spcPct val="100000"/>
              </a:lnSpc>
            </a:pPr>
            <a:r>
              <a:rPr dirty="0" sz="1400" spc="-50" b="1">
                <a:latin typeface="Arial"/>
                <a:cs typeface="Arial"/>
              </a:rPr>
              <a:t>AVRUPA </a:t>
            </a:r>
            <a:r>
              <a:rPr dirty="0" sz="1400" b="1">
                <a:latin typeface="Arial"/>
                <a:cs typeface="Arial"/>
              </a:rPr>
              <a:t>SICAK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YASSI </a:t>
            </a:r>
            <a:r>
              <a:rPr dirty="0" sz="1400" b="1">
                <a:latin typeface="Arial"/>
                <a:cs typeface="Arial"/>
              </a:rPr>
              <a:t>ÇELİK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FİYATLARI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DOLAR/TON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364981" y="6294813"/>
            <a:ext cx="28448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25"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60960"/>
            <a:ext cx="1255776" cy="55168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64273" y="1816417"/>
            <a:ext cx="7964805" cy="4258310"/>
            <a:chOff x="664273" y="1816417"/>
            <a:chExt cx="7964805" cy="4258310"/>
          </a:xfrm>
        </p:grpSpPr>
        <p:sp>
          <p:nvSpPr>
            <p:cNvPr id="5" name="object 5" descr=""/>
            <p:cNvSpPr/>
            <p:nvPr/>
          </p:nvSpPr>
          <p:spPr>
            <a:xfrm>
              <a:off x="669036" y="1821179"/>
              <a:ext cx="7955280" cy="3447415"/>
            </a:xfrm>
            <a:custGeom>
              <a:avLst/>
              <a:gdLst/>
              <a:ahLst/>
              <a:cxnLst/>
              <a:rect l="l" t="t" r="r" b="b"/>
              <a:pathLst>
                <a:path w="7955280" h="3447415">
                  <a:moveTo>
                    <a:pt x="0" y="2874264"/>
                  </a:moveTo>
                  <a:lnTo>
                    <a:pt x="7955280" y="2874264"/>
                  </a:lnTo>
                </a:path>
                <a:path w="7955280" h="3447415">
                  <a:moveTo>
                    <a:pt x="0" y="2298192"/>
                  </a:moveTo>
                  <a:lnTo>
                    <a:pt x="7955280" y="2298192"/>
                  </a:lnTo>
                </a:path>
                <a:path w="7955280" h="3447415">
                  <a:moveTo>
                    <a:pt x="0" y="1725168"/>
                  </a:moveTo>
                  <a:lnTo>
                    <a:pt x="7955280" y="1725168"/>
                  </a:lnTo>
                </a:path>
                <a:path w="7955280" h="3447415">
                  <a:moveTo>
                    <a:pt x="0" y="1149096"/>
                  </a:moveTo>
                  <a:lnTo>
                    <a:pt x="7955280" y="1149096"/>
                  </a:lnTo>
                </a:path>
                <a:path w="7955280" h="3447415">
                  <a:moveTo>
                    <a:pt x="0" y="576072"/>
                  </a:moveTo>
                  <a:lnTo>
                    <a:pt x="7955280" y="576072"/>
                  </a:lnTo>
                </a:path>
                <a:path w="7955280" h="3447415">
                  <a:moveTo>
                    <a:pt x="7688580" y="0"/>
                  </a:moveTo>
                  <a:lnTo>
                    <a:pt x="7955280" y="0"/>
                  </a:lnTo>
                </a:path>
                <a:path w="7955280" h="3447415">
                  <a:moveTo>
                    <a:pt x="0" y="0"/>
                  </a:moveTo>
                  <a:lnTo>
                    <a:pt x="7185660" y="0"/>
                  </a:lnTo>
                </a:path>
                <a:path w="7955280" h="3447415">
                  <a:moveTo>
                    <a:pt x="121920" y="0"/>
                  </a:moveTo>
                  <a:lnTo>
                    <a:pt x="121920" y="3447288"/>
                  </a:lnTo>
                </a:path>
                <a:path w="7955280" h="3447415">
                  <a:moveTo>
                    <a:pt x="243839" y="0"/>
                  </a:moveTo>
                  <a:lnTo>
                    <a:pt x="243839" y="3447288"/>
                  </a:lnTo>
                </a:path>
                <a:path w="7955280" h="3447415">
                  <a:moveTo>
                    <a:pt x="365760" y="0"/>
                  </a:moveTo>
                  <a:lnTo>
                    <a:pt x="365760" y="3447288"/>
                  </a:lnTo>
                </a:path>
                <a:path w="7955280" h="3447415">
                  <a:moveTo>
                    <a:pt x="487680" y="0"/>
                  </a:moveTo>
                  <a:lnTo>
                    <a:pt x="487680" y="3447288"/>
                  </a:lnTo>
                </a:path>
                <a:path w="7955280" h="3447415">
                  <a:moveTo>
                    <a:pt x="612648" y="0"/>
                  </a:moveTo>
                  <a:lnTo>
                    <a:pt x="612648" y="3447288"/>
                  </a:lnTo>
                </a:path>
                <a:path w="7955280" h="3447415">
                  <a:moveTo>
                    <a:pt x="734568" y="0"/>
                  </a:moveTo>
                  <a:lnTo>
                    <a:pt x="734568" y="3447288"/>
                  </a:lnTo>
                </a:path>
                <a:path w="7955280" h="3447415">
                  <a:moveTo>
                    <a:pt x="856488" y="0"/>
                  </a:moveTo>
                  <a:lnTo>
                    <a:pt x="856488" y="3447288"/>
                  </a:lnTo>
                </a:path>
                <a:path w="7955280" h="3447415">
                  <a:moveTo>
                    <a:pt x="978407" y="0"/>
                  </a:moveTo>
                  <a:lnTo>
                    <a:pt x="978407" y="3447288"/>
                  </a:lnTo>
                </a:path>
                <a:path w="7955280" h="3447415">
                  <a:moveTo>
                    <a:pt x="1100327" y="0"/>
                  </a:moveTo>
                  <a:lnTo>
                    <a:pt x="1100327" y="3447288"/>
                  </a:lnTo>
                </a:path>
                <a:path w="7955280" h="3447415">
                  <a:moveTo>
                    <a:pt x="1222247" y="0"/>
                  </a:moveTo>
                  <a:lnTo>
                    <a:pt x="1222247" y="3447288"/>
                  </a:lnTo>
                </a:path>
                <a:path w="7955280" h="3447415">
                  <a:moveTo>
                    <a:pt x="1347215" y="0"/>
                  </a:moveTo>
                  <a:lnTo>
                    <a:pt x="1347215" y="3447288"/>
                  </a:lnTo>
                </a:path>
                <a:path w="7955280" h="3447415">
                  <a:moveTo>
                    <a:pt x="1469136" y="0"/>
                  </a:moveTo>
                  <a:lnTo>
                    <a:pt x="1469136" y="3447288"/>
                  </a:lnTo>
                </a:path>
                <a:path w="7955280" h="3447415">
                  <a:moveTo>
                    <a:pt x="1591056" y="0"/>
                  </a:moveTo>
                  <a:lnTo>
                    <a:pt x="1591056" y="3447288"/>
                  </a:lnTo>
                </a:path>
                <a:path w="7955280" h="3447415">
                  <a:moveTo>
                    <a:pt x="1712976" y="0"/>
                  </a:moveTo>
                  <a:lnTo>
                    <a:pt x="1712976" y="3447288"/>
                  </a:lnTo>
                </a:path>
                <a:path w="7955280" h="3447415">
                  <a:moveTo>
                    <a:pt x="1834895" y="0"/>
                  </a:moveTo>
                  <a:lnTo>
                    <a:pt x="1834895" y="3447288"/>
                  </a:lnTo>
                </a:path>
                <a:path w="7955280" h="3447415">
                  <a:moveTo>
                    <a:pt x="1956815" y="0"/>
                  </a:moveTo>
                  <a:lnTo>
                    <a:pt x="1956815" y="3447288"/>
                  </a:lnTo>
                </a:path>
                <a:path w="7955280" h="3447415">
                  <a:moveTo>
                    <a:pt x="2078736" y="0"/>
                  </a:moveTo>
                  <a:lnTo>
                    <a:pt x="2078736" y="3447288"/>
                  </a:lnTo>
                </a:path>
                <a:path w="7955280" h="3447415">
                  <a:moveTo>
                    <a:pt x="2203704" y="0"/>
                  </a:moveTo>
                  <a:lnTo>
                    <a:pt x="2203704" y="3447288"/>
                  </a:lnTo>
                </a:path>
                <a:path w="7955280" h="3447415">
                  <a:moveTo>
                    <a:pt x="2325624" y="0"/>
                  </a:moveTo>
                  <a:lnTo>
                    <a:pt x="2325624" y="3447288"/>
                  </a:lnTo>
                </a:path>
                <a:path w="7955280" h="3447415">
                  <a:moveTo>
                    <a:pt x="2447544" y="0"/>
                  </a:moveTo>
                  <a:lnTo>
                    <a:pt x="2447544" y="3447288"/>
                  </a:lnTo>
                </a:path>
                <a:path w="7955280" h="3447415">
                  <a:moveTo>
                    <a:pt x="2569464" y="0"/>
                  </a:moveTo>
                  <a:lnTo>
                    <a:pt x="2569464" y="3447288"/>
                  </a:lnTo>
                </a:path>
                <a:path w="7955280" h="3447415">
                  <a:moveTo>
                    <a:pt x="2691384" y="0"/>
                  </a:moveTo>
                  <a:lnTo>
                    <a:pt x="2691384" y="3447288"/>
                  </a:lnTo>
                </a:path>
                <a:path w="7955280" h="3447415">
                  <a:moveTo>
                    <a:pt x="2813304" y="0"/>
                  </a:moveTo>
                  <a:lnTo>
                    <a:pt x="2813304" y="3447288"/>
                  </a:lnTo>
                </a:path>
                <a:path w="7955280" h="3447415">
                  <a:moveTo>
                    <a:pt x="2935224" y="0"/>
                  </a:moveTo>
                  <a:lnTo>
                    <a:pt x="2935224" y="3447288"/>
                  </a:lnTo>
                </a:path>
                <a:path w="7955280" h="3447415">
                  <a:moveTo>
                    <a:pt x="3060191" y="0"/>
                  </a:moveTo>
                  <a:lnTo>
                    <a:pt x="3060191" y="3447288"/>
                  </a:lnTo>
                </a:path>
                <a:path w="7955280" h="3447415">
                  <a:moveTo>
                    <a:pt x="3182112" y="0"/>
                  </a:moveTo>
                  <a:lnTo>
                    <a:pt x="3182112" y="3447288"/>
                  </a:lnTo>
                </a:path>
                <a:path w="7955280" h="3447415">
                  <a:moveTo>
                    <a:pt x="3304031" y="0"/>
                  </a:moveTo>
                  <a:lnTo>
                    <a:pt x="3304031" y="3447288"/>
                  </a:lnTo>
                </a:path>
                <a:path w="7955280" h="3447415">
                  <a:moveTo>
                    <a:pt x="3425952" y="0"/>
                  </a:moveTo>
                  <a:lnTo>
                    <a:pt x="3425952" y="3447288"/>
                  </a:lnTo>
                </a:path>
                <a:path w="7955280" h="3447415">
                  <a:moveTo>
                    <a:pt x="3547872" y="0"/>
                  </a:moveTo>
                  <a:lnTo>
                    <a:pt x="3547872" y="3447288"/>
                  </a:lnTo>
                </a:path>
                <a:path w="7955280" h="3447415">
                  <a:moveTo>
                    <a:pt x="3669791" y="0"/>
                  </a:moveTo>
                  <a:lnTo>
                    <a:pt x="3669791" y="3447288"/>
                  </a:lnTo>
                </a:path>
                <a:path w="7955280" h="3447415">
                  <a:moveTo>
                    <a:pt x="3794760" y="0"/>
                  </a:moveTo>
                  <a:lnTo>
                    <a:pt x="3794760" y="3447288"/>
                  </a:lnTo>
                </a:path>
                <a:path w="7955280" h="3447415">
                  <a:moveTo>
                    <a:pt x="3916679" y="0"/>
                  </a:moveTo>
                  <a:lnTo>
                    <a:pt x="3916679" y="3447288"/>
                  </a:lnTo>
                </a:path>
                <a:path w="7955280" h="3447415">
                  <a:moveTo>
                    <a:pt x="4038600" y="0"/>
                  </a:moveTo>
                  <a:lnTo>
                    <a:pt x="4038600" y="3447288"/>
                  </a:lnTo>
                </a:path>
                <a:path w="7955280" h="3447415">
                  <a:moveTo>
                    <a:pt x="4160519" y="0"/>
                  </a:moveTo>
                  <a:lnTo>
                    <a:pt x="4160519" y="3447288"/>
                  </a:lnTo>
                </a:path>
                <a:path w="7955280" h="3447415">
                  <a:moveTo>
                    <a:pt x="4282440" y="0"/>
                  </a:moveTo>
                  <a:lnTo>
                    <a:pt x="4282440" y="3447288"/>
                  </a:lnTo>
                </a:path>
                <a:path w="7955280" h="3447415">
                  <a:moveTo>
                    <a:pt x="4404360" y="0"/>
                  </a:moveTo>
                  <a:lnTo>
                    <a:pt x="4404360" y="3447288"/>
                  </a:lnTo>
                </a:path>
                <a:path w="7955280" h="3447415">
                  <a:moveTo>
                    <a:pt x="4526280" y="0"/>
                  </a:moveTo>
                  <a:lnTo>
                    <a:pt x="4526280" y="3447288"/>
                  </a:lnTo>
                </a:path>
                <a:path w="7955280" h="3447415">
                  <a:moveTo>
                    <a:pt x="4651248" y="0"/>
                  </a:moveTo>
                  <a:lnTo>
                    <a:pt x="4651248" y="3447288"/>
                  </a:lnTo>
                </a:path>
                <a:path w="7955280" h="3447415">
                  <a:moveTo>
                    <a:pt x="4773168" y="0"/>
                  </a:moveTo>
                  <a:lnTo>
                    <a:pt x="4773168" y="3447288"/>
                  </a:lnTo>
                </a:path>
                <a:path w="7955280" h="3447415">
                  <a:moveTo>
                    <a:pt x="4895088" y="0"/>
                  </a:moveTo>
                  <a:lnTo>
                    <a:pt x="4895088" y="3447288"/>
                  </a:lnTo>
                </a:path>
                <a:path w="7955280" h="3447415">
                  <a:moveTo>
                    <a:pt x="5017008" y="0"/>
                  </a:moveTo>
                  <a:lnTo>
                    <a:pt x="5017008" y="3447288"/>
                  </a:lnTo>
                </a:path>
                <a:path w="7955280" h="3447415">
                  <a:moveTo>
                    <a:pt x="5138928" y="0"/>
                  </a:moveTo>
                  <a:lnTo>
                    <a:pt x="5138928" y="3447288"/>
                  </a:lnTo>
                </a:path>
                <a:path w="7955280" h="3447415">
                  <a:moveTo>
                    <a:pt x="5260848" y="0"/>
                  </a:moveTo>
                  <a:lnTo>
                    <a:pt x="5260848" y="3447288"/>
                  </a:lnTo>
                </a:path>
                <a:path w="7955280" h="3447415">
                  <a:moveTo>
                    <a:pt x="5385816" y="0"/>
                  </a:moveTo>
                  <a:lnTo>
                    <a:pt x="5385816" y="3447288"/>
                  </a:lnTo>
                </a:path>
                <a:path w="7955280" h="3447415">
                  <a:moveTo>
                    <a:pt x="5507736" y="0"/>
                  </a:moveTo>
                  <a:lnTo>
                    <a:pt x="5507736" y="3447288"/>
                  </a:lnTo>
                </a:path>
                <a:path w="7955280" h="3447415">
                  <a:moveTo>
                    <a:pt x="5629656" y="0"/>
                  </a:moveTo>
                  <a:lnTo>
                    <a:pt x="5629656" y="3447288"/>
                  </a:lnTo>
                </a:path>
                <a:path w="7955280" h="3447415">
                  <a:moveTo>
                    <a:pt x="5751576" y="0"/>
                  </a:moveTo>
                  <a:lnTo>
                    <a:pt x="5751576" y="3447288"/>
                  </a:lnTo>
                </a:path>
                <a:path w="7955280" h="3447415">
                  <a:moveTo>
                    <a:pt x="5873495" y="0"/>
                  </a:moveTo>
                  <a:lnTo>
                    <a:pt x="5873495" y="3447288"/>
                  </a:lnTo>
                </a:path>
                <a:path w="7955280" h="3447415">
                  <a:moveTo>
                    <a:pt x="5995416" y="0"/>
                  </a:moveTo>
                  <a:lnTo>
                    <a:pt x="5995416" y="3447288"/>
                  </a:lnTo>
                </a:path>
                <a:path w="7955280" h="3447415">
                  <a:moveTo>
                    <a:pt x="6117336" y="0"/>
                  </a:moveTo>
                  <a:lnTo>
                    <a:pt x="6117336" y="3447288"/>
                  </a:lnTo>
                </a:path>
                <a:path w="7955280" h="3447415">
                  <a:moveTo>
                    <a:pt x="6242304" y="0"/>
                  </a:moveTo>
                  <a:lnTo>
                    <a:pt x="6242304" y="3447288"/>
                  </a:lnTo>
                </a:path>
                <a:path w="7955280" h="3447415">
                  <a:moveTo>
                    <a:pt x="6364223" y="0"/>
                  </a:moveTo>
                  <a:lnTo>
                    <a:pt x="6364223" y="3447288"/>
                  </a:lnTo>
                </a:path>
                <a:path w="7955280" h="3447415">
                  <a:moveTo>
                    <a:pt x="6486144" y="0"/>
                  </a:moveTo>
                  <a:lnTo>
                    <a:pt x="6486144" y="3447288"/>
                  </a:lnTo>
                </a:path>
                <a:path w="7955280" h="3447415">
                  <a:moveTo>
                    <a:pt x="6608064" y="0"/>
                  </a:moveTo>
                  <a:lnTo>
                    <a:pt x="6608064" y="3447288"/>
                  </a:lnTo>
                </a:path>
                <a:path w="7955280" h="3447415">
                  <a:moveTo>
                    <a:pt x="6729984" y="0"/>
                  </a:moveTo>
                  <a:lnTo>
                    <a:pt x="6729984" y="3447288"/>
                  </a:lnTo>
                </a:path>
                <a:path w="7955280" h="3447415">
                  <a:moveTo>
                    <a:pt x="6851904" y="0"/>
                  </a:moveTo>
                  <a:lnTo>
                    <a:pt x="6851904" y="3447288"/>
                  </a:lnTo>
                </a:path>
                <a:path w="7955280" h="3447415">
                  <a:moveTo>
                    <a:pt x="6973824" y="0"/>
                  </a:moveTo>
                  <a:lnTo>
                    <a:pt x="6973824" y="3447288"/>
                  </a:lnTo>
                </a:path>
                <a:path w="7955280" h="3447415">
                  <a:moveTo>
                    <a:pt x="7098792" y="0"/>
                  </a:moveTo>
                  <a:lnTo>
                    <a:pt x="7098792" y="3447288"/>
                  </a:lnTo>
                </a:path>
                <a:path w="7955280" h="3447415">
                  <a:moveTo>
                    <a:pt x="7220712" y="120396"/>
                  </a:moveTo>
                  <a:lnTo>
                    <a:pt x="7220712" y="3447288"/>
                  </a:lnTo>
                </a:path>
                <a:path w="7955280" h="3447415">
                  <a:moveTo>
                    <a:pt x="7342632" y="120396"/>
                  </a:moveTo>
                  <a:lnTo>
                    <a:pt x="7342632" y="3447288"/>
                  </a:lnTo>
                </a:path>
                <a:path w="7955280" h="3447415">
                  <a:moveTo>
                    <a:pt x="7464552" y="120396"/>
                  </a:moveTo>
                  <a:lnTo>
                    <a:pt x="7464552" y="3447288"/>
                  </a:lnTo>
                </a:path>
                <a:path w="7955280" h="3447415">
                  <a:moveTo>
                    <a:pt x="7586472" y="120396"/>
                  </a:moveTo>
                  <a:lnTo>
                    <a:pt x="7586472" y="3447288"/>
                  </a:lnTo>
                </a:path>
                <a:path w="7955280" h="3447415">
                  <a:moveTo>
                    <a:pt x="7708392" y="0"/>
                  </a:moveTo>
                  <a:lnTo>
                    <a:pt x="7708392" y="3447288"/>
                  </a:lnTo>
                </a:path>
                <a:path w="7955280" h="3447415">
                  <a:moveTo>
                    <a:pt x="7833360" y="0"/>
                  </a:moveTo>
                  <a:lnTo>
                    <a:pt x="7833360" y="3447288"/>
                  </a:lnTo>
                </a:path>
                <a:path w="7955280" h="3447415">
                  <a:moveTo>
                    <a:pt x="7955280" y="0"/>
                  </a:moveTo>
                  <a:lnTo>
                    <a:pt x="7955280" y="34472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9036" y="1821179"/>
              <a:ext cx="7955280" cy="4251960"/>
            </a:xfrm>
            <a:custGeom>
              <a:avLst/>
              <a:gdLst/>
              <a:ahLst/>
              <a:cxnLst/>
              <a:rect l="l" t="t" r="r" b="b"/>
              <a:pathLst>
                <a:path w="7955280" h="4251960">
                  <a:moveTo>
                    <a:pt x="0" y="3447288"/>
                  </a:moveTo>
                  <a:lnTo>
                    <a:pt x="0" y="0"/>
                  </a:lnTo>
                </a:path>
                <a:path w="7955280" h="4251960">
                  <a:moveTo>
                    <a:pt x="0" y="3447288"/>
                  </a:moveTo>
                  <a:lnTo>
                    <a:pt x="7955280" y="3447288"/>
                  </a:lnTo>
                </a:path>
                <a:path w="7955280" h="4251960">
                  <a:moveTo>
                    <a:pt x="0" y="3447288"/>
                  </a:moveTo>
                  <a:lnTo>
                    <a:pt x="0" y="4029456"/>
                  </a:lnTo>
                </a:path>
                <a:path w="7955280" h="4251960">
                  <a:moveTo>
                    <a:pt x="1469136" y="3447288"/>
                  </a:moveTo>
                  <a:lnTo>
                    <a:pt x="1469136" y="4029456"/>
                  </a:lnTo>
                </a:path>
                <a:path w="7955280" h="4251960">
                  <a:moveTo>
                    <a:pt x="2935224" y="3447288"/>
                  </a:moveTo>
                  <a:lnTo>
                    <a:pt x="2935224" y="4029456"/>
                  </a:lnTo>
                </a:path>
                <a:path w="7955280" h="4251960">
                  <a:moveTo>
                    <a:pt x="4404360" y="3447288"/>
                  </a:moveTo>
                  <a:lnTo>
                    <a:pt x="4404360" y="4029456"/>
                  </a:lnTo>
                </a:path>
                <a:path w="7955280" h="4251960">
                  <a:moveTo>
                    <a:pt x="5873495" y="3447288"/>
                  </a:moveTo>
                  <a:lnTo>
                    <a:pt x="5873495" y="4029456"/>
                  </a:lnTo>
                </a:path>
                <a:path w="7955280" h="4251960">
                  <a:moveTo>
                    <a:pt x="7342632" y="3447288"/>
                  </a:moveTo>
                  <a:lnTo>
                    <a:pt x="7342632" y="4029456"/>
                  </a:lnTo>
                </a:path>
                <a:path w="7955280" h="4251960">
                  <a:moveTo>
                    <a:pt x="7955280" y="3447288"/>
                  </a:moveTo>
                  <a:lnTo>
                    <a:pt x="7955280" y="4029456"/>
                  </a:lnTo>
                </a:path>
                <a:path w="7955280" h="4251960">
                  <a:moveTo>
                    <a:pt x="0" y="4029456"/>
                  </a:moveTo>
                  <a:lnTo>
                    <a:pt x="0" y="4251960"/>
                  </a:lnTo>
                </a:path>
                <a:path w="7955280" h="4251960">
                  <a:moveTo>
                    <a:pt x="1469136" y="4029456"/>
                  </a:moveTo>
                  <a:lnTo>
                    <a:pt x="1469136" y="4251960"/>
                  </a:lnTo>
                </a:path>
                <a:path w="7955280" h="4251960">
                  <a:moveTo>
                    <a:pt x="2935224" y="4029456"/>
                  </a:moveTo>
                  <a:lnTo>
                    <a:pt x="2935224" y="4251960"/>
                  </a:lnTo>
                </a:path>
                <a:path w="7955280" h="4251960">
                  <a:moveTo>
                    <a:pt x="4404360" y="4029456"/>
                  </a:moveTo>
                  <a:lnTo>
                    <a:pt x="4404360" y="4251960"/>
                  </a:lnTo>
                </a:path>
                <a:path w="7955280" h="4251960">
                  <a:moveTo>
                    <a:pt x="5873495" y="4029456"/>
                  </a:moveTo>
                  <a:lnTo>
                    <a:pt x="5873495" y="4251960"/>
                  </a:lnTo>
                </a:path>
                <a:path w="7955280" h="4251960">
                  <a:moveTo>
                    <a:pt x="7342632" y="4029456"/>
                  </a:moveTo>
                  <a:lnTo>
                    <a:pt x="7342632" y="4251960"/>
                  </a:lnTo>
                </a:path>
                <a:path w="7955280" h="4251960">
                  <a:moveTo>
                    <a:pt x="7955280" y="4029456"/>
                  </a:moveTo>
                  <a:lnTo>
                    <a:pt x="7955280" y="425196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7448" y="2288539"/>
              <a:ext cx="7854950" cy="1549400"/>
            </a:xfrm>
            <a:custGeom>
              <a:avLst/>
              <a:gdLst/>
              <a:ahLst/>
              <a:cxnLst/>
              <a:rect l="l" t="t" r="r" b="b"/>
              <a:pathLst>
                <a:path w="7854950" h="1549400">
                  <a:moveTo>
                    <a:pt x="1479143" y="1257300"/>
                  </a:moveTo>
                  <a:lnTo>
                    <a:pt x="1363192" y="1257300"/>
                  </a:lnTo>
                  <a:lnTo>
                    <a:pt x="1474190" y="1270000"/>
                  </a:lnTo>
                  <a:lnTo>
                    <a:pt x="1590141" y="1371600"/>
                  </a:lnTo>
                  <a:lnTo>
                    <a:pt x="1714601" y="1511300"/>
                  </a:lnTo>
                  <a:lnTo>
                    <a:pt x="1848840" y="1549400"/>
                  </a:lnTo>
                  <a:lnTo>
                    <a:pt x="1881892" y="1536700"/>
                  </a:lnTo>
                  <a:lnTo>
                    <a:pt x="1847824" y="1536700"/>
                  </a:lnTo>
                  <a:lnTo>
                    <a:pt x="1721840" y="1498600"/>
                  </a:lnTo>
                  <a:lnTo>
                    <a:pt x="1599158" y="1358900"/>
                  </a:lnTo>
                  <a:lnTo>
                    <a:pt x="1479143" y="1257300"/>
                  </a:lnTo>
                  <a:close/>
                </a:path>
                <a:path w="7854950" h="1549400">
                  <a:moveTo>
                    <a:pt x="3439642" y="76200"/>
                  </a:moveTo>
                  <a:lnTo>
                    <a:pt x="3321659" y="304800"/>
                  </a:lnTo>
                  <a:lnTo>
                    <a:pt x="3199104" y="406400"/>
                  </a:lnTo>
                  <a:lnTo>
                    <a:pt x="3077565" y="558800"/>
                  </a:lnTo>
                  <a:lnTo>
                    <a:pt x="2954756" y="698500"/>
                  </a:lnTo>
                  <a:lnTo>
                    <a:pt x="2830296" y="762000"/>
                  </a:lnTo>
                  <a:lnTo>
                    <a:pt x="2708757" y="965200"/>
                  </a:lnTo>
                  <a:lnTo>
                    <a:pt x="2584297" y="1066800"/>
                  </a:lnTo>
                  <a:lnTo>
                    <a:pt x="2461615" y="1066800"/>
                  </a:lnTo>
                  <a:lnTo>
                    <a:pt x="2340457" y="1130300"/>
                  </a:lnTo>
                  <a:lnTo>
                    <a:pt x="2220188" y="1168400"/>
                  </a:lnTo>
                  <a:lnTo>
                    <a:pt x="2099411" y="1333500"/>
                  </a:lnTo>
                  <a:lnTo>
                    <a:pt x="1973300" y="1485900"/>
                  </a:lnTo>
                  <a:lnTo>
                    <a:pt x="1847824" y="1536700"/>
                  </a:lnTo>
                  <a:lnTo>
                    <a:pt x="1881892" y="1536700"/>
                  </a:lnTo>
                  <a:lnTo>
                    <a:pt x="1981047" y="1498600"/>
                  </a:lnTo>
                  <a:lnTo>
                    <a:pt x="2109444" y="1346200"/>
                  </a:lnTo>
                  <a:lnTo>
                    <a:pt x="2228189" y="1168400"/>
                  </a:lnTo>
                  <a:lnTo>
                    <a:pt x="2345156" y="1143000"/>
                  </a:lnTo>
                  <a:lnTo>
                    <a:pt x="2464790" y="1079500"/>
                  </a:lnTo>
                  <a:lnTo>
                    <a:pt x="2589123" y="1079500"/>
                  </a:lnTo>
                  <a:lnTo>
                    <a:pt x="2718536" y="965200"/>
                  </a:lnTo>
                  <a:lnTo>
                    <a:pt x="2839186" y="774700"/>
                  </a:lnTo>
                  <a:lnTo>
                    <a:pt x="2962630" y="711200"/>
                  </a:lnTo>
                  <a:lnTo>
                    <a:pt x="3087344" y="571500"/>
                  </a:lnTo>
                  <a:lnTo>
                    <a:pt x="3208121" y="419100"/>
                  </a:lnTo>
                  <a:lnTo>
                    <a:pt x="3331692" y="317500"/>
                  </a:lnTo>
                  <a:lnTo>
                    <a:pt x="3442055" y="101600"/>
                  </a:lnTo>
                  <a:lnTo>
                    <a:pt x="3459115" y="101600"/>
                  </a:lnTo>
                  <a:lnTo>
                    <a:pt x="3439642" y="76200"/>
                  </a:lnTo>
                  <a:close/>
                </a:path>
                <a:path w="7854950" h="1549400">
                  <a:moveTo>
                    <a:pt x="1489176" y="1231900"/>
                  </a:moveTo>
                  <a:lnTo>
                    <a:pt x="1358620" y="1231900"/>
                  </a:lnTo>
                  <a:lnTo>
                    <a:pt x="1484223" y="1244600"/>
                  </a:lnTo>
                  <a:lnTo>
                    <a:pt x="1608048" y="1346200"/>
                  </a:lnTo>
                  <a:lnTo>
                    <a:pt x="1729206" y="1498600"/>
                  </a:lnTo>
                  <a:lnTo>
                    <a:pt x="1846935" y="1524000"/>
                  </a:lnTo>
                  <a:lnTo>
                    <a:pt x="1876558" y="1511300"/>
                  </a:lnTo>
                  <a:lnTo>
                    <a:pt x="1846046" y="1511300"/>
                  </a:lnTo>
                  <a:lnTo>
                    <a:pt x="1736445" y="1485900"/>
                  </a:lnTo>
                  <a:lnTo>
                    <a:pt x="1617065" y="1333500"/>
                  </a:lnTo>
                  <a:lnTo>
                    <a:pt x="1489176" y="1231900"/>
                  </a:lnTo>
                  <a:close/>
                </a:path>
                <a:path w="7854950" h="1549400">
                  <a:moveTo>
                    <a:pt x="3434816" y="25400"/>
                  </a:moveTo>
                  <a:lnTo>
                    <a:pt x="3301466" y="292100"/>
                  </a:lnTo>
                  <a:lnTo>
                    <a:pt x="3181197" y="393700"/>
                  </a:lnTo>
                  <a:lnTo>
                    <a:pt x="3058134" y="546100"/>
                  </a:lnTo>
                  <a:lnTo>
                    <a:pt x="2939008" y="685800"/>
                  </a:lnTo>
                  <a:lnTo>
                    <a:pt x="2812516" y="736600"/>
                  </a:lnTo>
                  <a:lnTo>
                    <a:pt x="2689326" y="939800"/>
                  </a:lnTo>
                  <a:lnTo>
                    <a:pt x="2574899" y="1041400"/>
                  </a:lnTo>
                  <a:lnTo>
                    <a:pt x="2455392" y="1041400"/>
                  </a:lnTo>
                  <a:lnTo>
                    <a:pt x="2331059" y="1104900"/>
                  </a:lnTo>
                  <a:lnTo>
                    <a:pt x="2204313" y="1143000"/>
                  </a:lnTo>
                  <a:lnTo>
                    <a:pt x="2079218" y="1320800"/>
                  </a:lnTo>
                  <a:lnTo>
                    <a:pt x="1957679" y="1460500"/>
                  </a:lnTo>
                  <a:lnTo>
                    <a:pt x="1846046" y="1511300"/>
                  </a:lnTo>
                  <a:lnTo>
                    <a:pt x="1876558" y="1511300"/>
                  </a:lnTo>
                  <a:lnTo>
                    <a:pt x="1965426" y="1473200"/>
                  </a:lnTo>
                  <a:lnTo>
                    <a:pt x="2089251" y="1333500"/>
                  </a:lnTo>
                  <a:lnTo>
                    <a:pt x="2212314" y="1155700"/>
                  </a:lnTo>
                  <a:lnTo>
                    <a:pt x="2335758" y="1117600"/>
                  </a:lnTo>
                  <a:lnTo>
                    <a:pt x="2458567" y="1054100"/>
                  </a:lnTo>
                  <a:lnTo>
                    <a:pt x="2579598" y="1054100"/>
                  </a:lnTo>
                  <a:lnTo>
                    <a:pt x="2699105" y="952500"/>
                  </a:lnTo>
                  <a:lnTo>
                    <a:pt x="2821406" y="749300"/>
                  </a:lnTo>
                  <a:lnTo>
                    <a:pt x="2946882" y="685800"/>
                  </a:lnTo>
                  <a:lnTo>
                    <a:pt x="3067913" y="546100"/>
                  </a:lnTo>
                  <a:lnTo>
                    <a:pt x="3190214" y="393700"/>
                  </a:lnTo>
                  <a:lnTo>
                    <a:pt x="3311499" y="304800"/>
                  </a:lnTo>
                  <a:lnTo>
                    <a:pt x="3437229" y="50800"/>
                  </a:lnTo>
                  <a:lnTo>
                    <a:pt x="3454447" y="50800"/>
                  </a:lnTo>
                  <a:lnTo>
                    <a:pt x="3434816" y="25400"/>
                  </a:lnTo>
                  <a:close/>
                </a:path>
                <a:path w="7854950" h="1549400">
                  <a:moveTo>
                    <a:pt x="766271" y="1295400"/>
                  </a:moveTo>
                  <a:lnTo>
                    <a:pt x="743559" y="1295400"/>
                  </a:lnTo>
                  <a:lnTo>
                    <a:pt x="865225" y="1371600"/>
                  </a:lnTo>
                  <a:lnTo>
                    <a:pt x="928535" y="1358900"/>
                  </a:lnTo>
                  <a:lnTo>
                    <a:pt x="867765" y="1358900"/>
                  </a:lnTo>
                  <a:lnTo>
                    <a:pt x="766271" y="1295400"/>
                  </a:lnTo>
                  <a:close/>
                </a:path>
                <a:path w="7854950" h="1549400">
                  <a:moveTo>
                    <a:pt x="991209" y="1333500"/>
                  </a:moveTo>
                  <a:lnTo>
                    <a:pt x="867765" y="1358900"/>
                  </a:lnTo>
                  <a:lnTo>
                    <a:pt x="928535" y="1358900"/>
                  </a:lnTo>
                  <a:lnTo>
                    <a:pt x="991844" y="1346200"/>
                  </a:lnTo>
                  <a:lnTo>
                    <a:pt x="1113637" y="1346200"/>
                  </a:lnTo>
                  <a:lnTo>
                    <a:pt x="991209" y="1333500"/>
                  </a:lnTo>
                  <a:close/>
                </a:path>
                <a:path w="7854950" h="1549400">
                  <a:moveTo>
                    <a:pt x="1360906" y="1244600"/>
                  </a:moveTo>
                  <a:lnTo>
                    <a:pt x="1236954" y="1308100"/>
                  </a:lnTo>
                  <a:lnTo>
                    <a:pt x="1113637" y="1346200"/>
                  </a:lnTo>
                  <a:lnTo>
                    <a:pt x="991844" y="1346200"/>
                  </a:lnTo>
                  <a:lnTo>
                    <a:pt x="1115034" y="1358900"/>
                  </a:lnTo>
                  <a:lnTo>
                    <a:pt x="1241399" y="1320800"/>
                  </a:lnTo>
                  <a:lnTo>
                    <a:pt x="1363192" y="1257300"/>
                  </a:lnTo>
                  <a:lnTo>
                    <a:pt x="1479143" y="1257300"/>
                  </a:lnTo>
                  <a:lnTo>
                    <a:pt x="1360906" y="1244600"/>
                  </a:lnTo>
                  <a:close/>
                </a:path>
                <a:path w="7854950" h="1549400">
                  <a:moveTo>
                    <a:pt x="775106" y="1270000"/>
                  </a:moveTo>
                  <a:lnTo>
                    <a:pt x="748258" y="1270000"/>
                  </a:lnTo>
                  <a:lnTo>
                    <a:pt x="870305" y="1333500"/>
                  </a:lnTo>
                  <a:lnTo>
                    <a:pt x="990701" y="1320800"/>
                  </a:lnTo>
                  <a:lnTo>
                    <a:pt x="872845" y="1320800"/>
                  </a:lnTo>
                  <a:lnTo>
                    <a:pt x="775106" y="1270000"/>
                  </a:lnTo>
                  <a:close/>
                </a:path>
                <a:path w="7854950" h="1549400">
                  <a:moveTo>
                    <a:pt x="1356334" y="1219200"/>
                  </a:moveTo>
                  <a:lnTo>
                    <a:pt x="1228191" y="1282700"/>
                  </a:lnTo>
                  <a:lnTo>
                    <a:pt x="1110716" y="1320800"/>
                  </a:lnTo>
                  <a:lnTo>
                    <a:pt x="990701" y="1320800"/>
                  </a:lnTo>
                  <a:lnTo>
                    <a:pt x="1112113" y="1333500"/>
                  </a:lnTo>
                  <a:lnTo>
                    <a:pt x="1232636" y="1295400"/>
                  </a:lnTo>
                  <a:lnTo>
                    <a:pt x="1358620" y="1231900"/>
                  </a:lnTo>
                  <a:lnTo>
                    <a:pt x="1489176" y="1231900"/>
                  </a:lnTo>
                  <a:lnTo>
                    <a:pt x="1356334" y="1219200"/>
                  </a:lnTo>
                  <a:close/>
                </a:path>
                <a:path w="7854950" h="1549400">
                  <a:moveTo>
                    <a:pt x="389514" y="1155700"/>
                  </a:moveTo>
                  <a:lnTo>
                    <a:pt x="370547" y="1155700"/>
                  </a:lnTo>
                  <a:lnTo>
                    <a:pt x="493153" y="1270000"/>
                  </a:lnTo>
                  <a:lnTo>
                    <a:pt x="623544" y="1320800"/>
                  </a:lnTo>
                  <a:lnTo>
                    <a:pt x="683552" y="1308100"/>
                  </a:lnTo>
                  <a:lnTo>
                    <a:pt x="624687" y="1308100"/>
                  </a:lnTo>
                  <a:lnTo>
                    <a:pt x="499897" y="1257300"/>
                  </a:lnTo>
                  <a:lnTo>
                    <a:pt x="389514" y="1155700"/>
                  </a:lnTo>
                  <a:close/>
                </a:path>
                <a:path w="7854950" h="1549400">
                  <a:moveTo>
                    <a:pt x="990066" y="1308100"/>
                  </a:moveTo>
                  <a:lnTo>
                    <a:pt x="872845" y="1320800"/>
                  </a:lnTo>
                  <a:lnTo>
                    <a:pt x="1110716" y="1320800"/>
                  </a:lnTo>
                  <a:lnTo>
                    <a:pt x="990066" y="1308100"/>
                  </a:lnTo>
                  <a:close/>
                </a:path>
                <a:path w="7854950" h="1549400">
                  <a:moveTo>
                    <a:pt x="745972" y="1282700"/>
                  </a:moveTo>
                  <a:lnTo>
                    <a:pt x="624687" y="1308100"/>
                  </a:lnTo>
                  <a:lnTo>
                    <a:pt x="683552" y="1308100"/>
                  </a:lnTo>
                  <a:lnTo>
                    <a:pt x="743559" y="1295400"/>
                  </a:lnTo>
                  <a:lnTo>
                    <a:pt x="766271" y="1295400"/>
                  </a:lnTo>
                  <a:lnTo>
                    <a:pt x="745972" y="1282700"/>
                  </a:lnTo>
                  <a:close/>
                </a:path>
                <a:path w="7854950" h="1549400">
                  <a:moveTo>
                    <a:pt x="375716" y="1143000"/>
                  </a:moveTo>
                  <a:lnTo>
                    <a:pt x="257390" y="1143000"/>
                  </a:lnTo>
                  <a:lnTo>
                    <a:pt x="137667" y="1181100"/>
                  </a:lnTo>
                  <a:lnTo>
                    <a:pt x="16725" y="1282700"/>
                  </a:lnTo>
                  <a:lnTo>
                    <a:pt x="25095" y="1295400"/>
                  </a:lnTo>
                  <a:lnTo>
                    <a:pt x="144068" y="1193800"/>
                  </a:lnTo>
                  <a:lnTo>
                    <a:pt x="259410" y="1155700"/>
                  </a:lnTo>
                  <a:lnTo>
                    <a:pt x="389514" y="1155700"/>
                  </a:lnTo>
                  <a:lnTo>
                    <a:pt x="375716" y="1143000"/>
                  </a:lnTo>
                  <a:close/>
                </a:path>
                <a:path w="7854950" h="1549400">
                  <a:moveTo>
                    <a:pt x="398788" y="1130300"/>
                  </a:moveTo>
                  <a:lnTo>
                    <a:pt x="380885" y="1130300"/>
                  </a:lnTo>
                  <a:lnTo>
                    <a:pt x="506653" y="1257300"/>
                  </a:lnTo>
                  <a:lnTo>
                    <a:pt x="625703" y="1295400"/>
                  </a:lnTo>
                  <a:lnTo>
                    <a:pt x="686981" y="1282700"/>
                  </a:lnTo>
                  <a:lnTo>
                    <a:pt x="626846" y="1282700"/>
                  </a:lnTo>
                  <a:lnTo>
                    <a:pt x="513397" y="1244600"/>
                  </a:lnTo>
                  <a:lnTo>
                    <a:pt x="398788" y="1130300"/>
                  </a:lnTo>
                  <a:close/>
                </a:path>
                <a:path w="7854950" h="1549400">
                  <a:moveTo>
                    <a:pt x="386054" y="1117600"/>
                  </a:moveTo>
                  <a:lnTo>
                    <a:pt x="253364" y="1117600"/>
                  </a:lnTo>
                  <a:lnTo>
                    <a:pt x="124866" y="1155700"/>
                  </a:lnTo>
                  <a:lnTo>
                    <a:pt x="0" y="1270000"/>
                  </a:lnTo>
                  <a:lnTo>
                    <a:pt x="8369" y="1282700"/>
                  </a:lnTo>
                  <a:lnTo>
                    <a:pt x="131267" y="1168400"/>
                  </a:lnTo>
                  <a:lnTo>
                    <a:pt x="255384" y="1130300"/>
                  </a:lnTo>
                  <a:lnTo>
                    <a:pt x="398788" y="1130300"/>
                  </a:lnTo>
                  <a:lnTo>
                    <a:pt x="386054" y="1117600"/>
                  </a:lnTo>
                  <a:close/>
                </a:path>
                <a:path w="7854950" h="1549400">
                  <a:moveTo>
                    <a:pt x="750671" y="1257300"/>
                  </a:moveTo>
                  <a:lnTo>
                    <a:pt x="626846" y="1282700"/>
                  </a:lnTo>
                  <a:lnTo>
                    <a:pt x="686981" y="1282700"/>
                  </a:lnTo>
                  <a:lnTo>
                    <a:pt x="748258" y="1270000"/>
                  </a:lnTo>
                  <a:lnTo>
                    <a:pt x="775106" y="1270000"/>
                  </a:lnTo>
                  <a:lnTo>
                    <a:pt x="750671" y="1257300"/>
                  </a:lnTo>
                  <a:close/>
                </a:path>
                <a:path w="7854950" h="1549400">
                  <a:moveTo>
                    <a:pt x="4723485" y="63500"/>
                  </a:moveTo>
                  <a:lnTo>
                    <a:pt x="4668240" y="63500"/>
                  </a:lnTo>
                  <a:lnTo>
                    <a:pt x="4773523" y="88900"/>
                  </a:lnTo>
                  <a:lnTo>
                    <a:pt x="4892522" y="304800"/>
                  </a:lnTo>
                  <a:lnTo>
                    <a:pt x="5012791" y="406400"/>
                  </a:lnTo>
                  <a:lnTo>
                    <a:pt x="5142204" y="850900"/>
                  </a:lnTo>
                  <a:lnTo>
                    <a:pt x="5169179" y="825500"/>
                  </a:lnTo>
                  <a:lnTo>
                    <a:pt x="5148427" y="825500"/>
                  </a:lnTo>
                  <a:lnTo>
                    <a:pt x="5023967" y="393700"/>
                  </a:lnTo>
                  <a:lnTo>
                    <a:pt x="4902555" y="292100"/>
                  </a:lnTo>
                  <a:lnTo>
                    <a:pt x="4781651" y="76200"/>
                  </a:lnTo>
                  <a:lnTo>
                    <a:pt x="4723485" y="63500"/>
                  </a:lnTo>
                  <a:close/>
                </a:path>
                <a:path w="7854950" h="1549400">
                  <a:moveTo>
                    <a:pt x="5274538" y="698500"/>
                  </a:moveTo>
                  <a:lnTo>
                    <a:pt x="5148427" y="825500"/>
                  </a:lnTo>
                  <a:lnTo>
                    <a:pt x="5169179" y="825500"/>
                  </a:lnTo>
                  <a:lnTo>
                    <a:pt x="5277078" y="723900"/>
                  </a:lnTo>
                  <a:lnTo>
                    <a:pt x="5323154" y="723900"/>
                  </a:lnTo>
                  <a:lnTo>
                    <a:pt x="5274538" y="698500"/>
                  </a:lnTo>
                  <a:close/>
                </a:path>
                <a:path w="7854950" h="1549400">
                  <a:moveTo>
                    <a:pt x="4728565" y="38100"/>
                  </a:moveTo>
                  <a:lnTo>
                    <a:pt x="4662271" y="38100"/>
                  </a:lnTo>
                  <a:lnTo>
                    <a:pt x="4789779" y="63500"/>
                  </a:lnTo>
                  <a:lnTo>
                    <a:pt x="4912715" y="292100"/>
                  </a:lnTo>
                  <a:lnTo>
                    <a:pt x="5035143" y="393700"/>
                  </a:lnTo>
                  <a:lnTo>
                    <a:pt x="5154523" y="812800"/>
                  </a:lnTo>
                  <a:lnTo>
                    <a:pt x="5178044" y="787400"/>
                  </a:lnTo>
                  <a:lnTo>
                    <a:pt x="5160746" y="787400"/>
                  </a:lnTo>
                  <a:lnTo>
                    <a:pt x="5046319" y="381000"/>
                  </a:lnTo>
                  <a:lnTo>
                    <a:pt x="4922748" y="279400"/>
                  </a:lnTo>
                  <a:lnTo>
                    <a:pt x="4797907" y="50800"/>
                  </a:lnTo>
                  <a:lnTo>
                    <a:pt x="4728565" y="38100"/>
                  </a:lnTo>
                  <a:close/>
                </a:path>
                <a:path w="7854950" h="1549400">
                  <a:moveTo>
                    <a:pt x="5323154" y="723900"/>
                  </a:moveTo>
                  <a:lnTo>
                    <a:pt x="5277078" y="723900"/>
                  </a:lnTo>
                  <a:lnTo>
                    <a:pt x="5391632" y="774700"/>
                  </a:lnTo>
                  <a:lnTo>
                    <a:pt x="5525998" y="812800"/>
                  </a:lnTo>
                  <a:lnTo>
                    <a:pt x="5538851" y="800100"/>
                  </a:lnTo>
                  <a:lnTo>
                    <a:pt x="5522188" y="800100"/>
                  </a:lnTo>
                  <a:lnTo>
                    <a:pt x="5396077" y="762000"/>
                  </a:lnTo>
                  <a:lnTo>
                    <a:pt x="5323154" y="723900"/>
                  </a:lnTo>
                  <a:close/>
                </a:path>
                <a:path w="7854950" h="1549400">
                  <a:moveTo>
                    <a:pt x="5888329" y="393700"/>
                  </a:moveTo>
                  <a:lnTo>
                    <a:pt x="5768949" y="584200"/>
                  </a:lnTo>
                  <a:lnTo>
                    <a:pt x="5646267" y="673100"/>
                  </a:lnTo>
                  <a:lnTo>
                    <a:pt x="5522188" y="800100"/>
                  </a:lnTo>
                  <a:lnTo>
                    <a:pt x="5538851" y="800100"/>
                  </a:lnTo>
                  <a:lnTo>
                    <a:pt x="5654522" y="685800"/>
                  </a:lnTo>
                  <a:lnTo>
                    <a:pt x="5778474" y="596900"/>
                  </a:lnTo>
                  <a:lnTo>
                    <a:pt x="5892901" y="406400"/>
                  </a:lnTo>
                  <a:lnTo>
                    <a:pt x="5911951" y="406400"/>
                  </a:lnTo>
                  <a:lnTo>
                    <a:pt x="5888329" y="393700"/>
                  </a:lnTo>
                  <a:close/>
                </a:path>
                <a:path w="7854950" h="1549400">
                  <a:moveTo>
                    <a:pt x="5269712" y="673100"/>
                  </a:moveTo>
                  <a:lnTo>
                    <a:pt x="5160746" y="787400"/>
                  </a:lnTo>
                  <a:lnTo>
                    <a:pt x="5178044" y="787400"/>
                  </a:lnTo>
                  <a:lnTo>
                    <a:pt x="5272125" y="685800"/>
                  </a:lnTo>
                  <a:lnTo>
                    <a:pt x="5292276" y="685800"/>
                  </a:lnTo>
                  <a:lnTo>
                    <a:pt x="5269712" y="673100"/>
                  </a:lnTo>
                  <a:close/>
                </a:path>
                <a:path w="7854950" h="1549400">
                  <a:moveTo>
                    <a:pt x="5292276" y="685800"/>
                  </a:moveTo>
                  <a:lnTo>
                    <a:pt x="5272125" y="685800"/>
                  </a:lnTo>
                  <a:lnTo>
                    <a:pt x="5400649" y="749300"/>
                  </a:lnTo>
                  <a:lnTo>
                    <a:pt x="5518378" y="787400"/>
                  </a:lnTo>
                  <a:lnTo>
                    <a:pt x="5544992" y="762000"/>
                  </a:lnTo>
                  <a:lnTo>
                    <a:pt x="5514568" y="762000"/>
                  </a:lnTo>
                  <a:lnTo>
                    <a:pt x="5405094" y="749300"/>
                  </a:lnTo>
                  <a:lnTo>
                    <a:pt x="5292276" y="685800"/>
                  </a:lnTo>
                  <a:close/>
                </a:path>
                <a:path w="7854950" h="1549400">
                  <a:moveTo>
                    <a:pt x="5879185" y="355600"/>
                  </a:moveTo>
                  <a:lnTo>
                    <a:pt x="5749772" y="571500"/>
                  </a:lnTo>
                  <a:lnTo>
                    <a:pt x="5629884" y="660400"/>
                  </a:lnTo>
                  <a:lnTo>
                    <a:pt x="5514568" y="762000"/>
                  </a:lnTo>
                  <a:lnTo>
                    <a:pt x="5544992" y="762000"/>
                  </a:lnTo>
                  <a:lnTo>
                    <a:pt x="5638139" y="673100"/>
                  </a:lnTo>
                  <a:lnTo>
                    <a:pt x="5759297" y="571500"/>
                  </a:lnTo>
                  <a:lnTo>
                    <a:pt x="5883757" y="368300"/>
                  </a:lnTo>
                  <a:lnTo>
                    <a:pt x="5901431" y="368300"/>
                  </a:lnTo>
                  <a:lnTo>
                    <a:pt x="5879185" y="355600"/>
                  </a:lnTo>
                  <a:close/>
                </a:path>
                <a:path w="7854950" h="1549400">
                  <a:moveTo>
                    <a:pt x="6128105" y="444500"/>
                  </a:moveTo>
                  <a:lnTo>
                    <a:pt x="6006439" y="457200"/>
                  </a:lnTo>
                  <a:lnTo>
                    <a:pt x="6124422" y="457200"/>
                  </a:lnTo>
                  <a:lnTo>
                    <a:pt x="6242405" y="546100"/>
                  </a:lnTo>
                  <a:lnTo>
                    <a:pt x="6375247" y="685800"/>
                  </a:lnTo>
                  <a:lnTo>
                    <a:pt x="6405784" y="660400"/>
                  </a:lnTo>
                  <a:lnTo>
                    <a:pt x="6376263" y="660400"/>
                  </a:lnTo>
                  <a:lnTo>
                    <a:pt x="6250660" y="533400"/>
                  </a:lnTo>
                  <a:lnTo>
                    <a:pt x="6128105" y="444500"/>
                  </a:lnTo>
                  <a:close/>
                </a:path>
                <a:path w="7854950" h="1549400">
                  <a:moveTo>
                    <a:pt x="6621246" y="406400"/>
                  </a:moveTo>
                  <a:lnTo>
                    <a:pt x="6503390" y="558800"/>
                  </a:lnTo>
                  <a:lnTo>
                    <a:pt x="6376263" y="660400"/>
                  </a:lnTo>
                  <a:lnTo>
                    <a:pt x="6405784" y="660400"/>
                  </a:lnTo>
                  <a:lnTo>
                    <a:pt x="6512661" y="571500"/>
                  </a:lnTo>
                  <a:lnTo>
                    <a:pt x="6622643" y="419100"/>
                  </a:lnTo>
                  <a:lnTo>
                    <a:pt x="6634313" y="419100"/>
                  </a:lnTo>
                  <a:lnTo>
                    <a:pt x="6621246" y="406400"/>
                  </a:lnTo>
                  <a:close/>
                </a:path>
                <a:path w="7854950" h="1549400">
                  <a:moveTo>
                    <a:pt x="6135344" y="419100"/>
                  </a:moveTo>
                  <a:lnTo>
                    <a:pt x="6012662" y="431800"/>
                  </a:lnTo>
                  <a:lnTo>
                    <a:pt x="6131661" y="431800"/>
                  </a:lnTo>
                  <a:lnTo>
                    <a:pt x="6259042" y="520700"/>
                  </a:lnTo>
                  <a:lnTo>
                    <a:pt x="6377279" y="647700"/>
                  </a:lnTo>
                  <a:lnTo>
                    <a:pt x="6391868" y="635000"/>
                  </a:lnTo>
                  <a:lnTo>
                    <a:pt x="6378295" y="635000"/>
                  </a:lnTo>
                  <a:lnTo>
                    <a:pt x="6267297" y="508000"/>
                  </a:lnTo>
                  <a:lnTo>
                    <a:pt x="6135344" y="419100"/>
                  </a:lnTo>
                  <a:close/>
                </a:path>
                <a:path w="7854950" h="1549400">
                  <a:moveTo>
                    <a:pt x="6634313" y="419100"/>
                  </a:moveTo>
                  <a:lnTo>
                    <a:pt x="6622643" y="419100"/>
                  </a:lnTo>
                  <a:lnTo>
                    <a:pt x="6731482" y="533400"/>
                  </a:lnTo>
                  <a:lnTo>
                    <a:pt x="6856577" y="584200"/>
                  </a:lnTo>
                  <a:lnTo>
                    <a:pt x="6993737" y="647700"/>
                  </a:lnTo>
                  <a:lnTo>
                    <a:pt x="7006234" y="635000"/>
                  </a:lnTo>
                  <a:lnTo>
                    <a:pt x="6990816" y="635000"/>
                  </a:lnTo>
                  <a:lnTo>
                    <a:pt x="6861784" y="571500"/>
                  </a:lnTo>
                  <a:lnTo>
                    <a:pt x="6738848" y="520700"/>
                  </a:lnTo>
                  <a:lnTo>
                    <a:pt x="6634313" y="419100"/>
                  </a:lnTo>
                  <a:close/>
                </a:path>
                <a:path w="7854950" h="1549400">
                  <a:moveTo>
                    <a:pt x="6618579" y="368300"/>
                  </a:moveTo>
                  <a:lnTo>
                    <a:pt x="6484721" y="546100"/>
                  </a:lnTo>
                  <a:lnTo>
                    <a:pt x="6378295" y="635000"/>
                  </a:lnTo>
                  <a:lnTo>
                    <a:pt x="6391868" y="635000"/>
                  </a:lnTo>
                  <a:lnTo>
                    <a:pt x="6493992" y="546100"/>
                  </a:lnTo>
                  <a:lnTo>
                    <a:pt x="6619976" y="381000"/>
                  </a:lnTo>
                  <a:lnTo>
                    <a:pt x="6632079" y="381000"/>
                  </a:lnTo>
                  <a:lnTo>
                    <a:pt x="6618579" y="368300"/>
                  </a:lnTo>
                  <a:close/>
                </a:path>
                <a:path w="7854950" h="1549400">
                  <a:moveTo>
                    <a:pt x="7113752" y="508000"/>
                  </a:moveTo>
                  <a:lnTo>
                    <a:pt x="6990816" y="635000"/>
                  </a:lnTo>
                  <a:lnTo>
                    <a:pt x="7006234" y="635000"/>
                  </a:lnTo>
                  <a:lnTo>
                    <a:pt x="7118705" y="520700"/>
                  </a:lnTo>
                  <a:lnTo>
                    <a:pt x="7233386" y="520700"/>
                  </a:lnTo>
                  <a:lnTo>
                    <a:pt x="7113752" y="508000"/>
                  </a:lnTo>
                  <a:close/>
                </a:path>
                <a:path w="7854950" h="1549400">
                  <a:moveTo>
                    <a:pt x="6632079" y="381000"/>
                  </a:moveTo>
                  <a:lnTo>
                    <a:pt x="6619976" y="381000"/>
                  </a:lnTo>
                  <a:lnTo>
                    <a:pt x="6746214" y="508000"/>
                  </a:lnTo>
                  <a:lnTo>
                    <a:pt x="6867118" y="558800"/>
                  </a:lnTo>
                  <a:lnTo>
                    <a:pt x="6987895" y="622300"/>
                  </a:lnTo>
                  <a:lnTo>
                    <a:pt x="6999998" y="609600"/>
                  </a:lnTo>
                  <a:lnTo>
                    <a:pt x="6985101" y="609600"/>
                  </a:lnTo>
                  <a:lnTo>
                    <a:pt x="6872325" y="546100"/>
                  </a:lnTo>
                  <a:lnTo>
                    <a:pt x="6753580" y="495300"/>
                  </a:lnTo>
                  <a:lnTo>
                    <a:pt x="6632079" y="381000"/>
                  </a:lnTo>
                  <a:close/>
                </a:path>
                <a:path w="7854950" h="1549400">
                  <a:moveTo>
                    <a:pt x="7103973" y="482600"/>
                  </a:moveTo>
                  <a:lnTo>
                    <a:pt x="6985101" y="609600"/>
                  </a:lnTo>
                  <a:lnTo>
                    <a:pt x="6999998" y="609600"/>
                  </a:lnTo>
                  <a:lnTo>
                    <a:pt x="7108926" y="495300"/>
                  </a:lnTo>
                  <a:lnTo>
                    <a:pt x="7232751" y="495300"/>
                  </a:lnTo>
                  <a:lnTo>
                    <a:pt x="7103973" y="482600"/>
                  </a:lnTo>
                  <a:close/>
                </a:path>
                <a:path w="7854950" h="1549400">
                  <a:moveTo>
                    <a:pt x="7395946" y="508000"/>
                  </a:moveTo>
                  <a:lnTo>
                    <a:pt x="7353528" y="508000"/>
                  </a:lnTo>
                  <a:lnTo>
                    <a:pt x="7481290" y="558800"/>
                  </a:lnTo>
                  <a:lnTo>
                    <a:pt x="7511065" y="533400"/>
                  </a:lnTo>
                  <a:lnTo>
                    <a:pt x="7478496" y="533400"/>
                  </a:lnTo>
                  <a:lnTo>
                    <a:pt x="7395946" y="508000"/>
                  </a:lnTo>
                  <a:close/>
                </a:path>
                <a:path w="7854950" h="1549400">
                  <a:moveTo>
                    <a:pt x="7354671" y="495300"/>
                  </a:moveTo>
                  <a:lnTo>
                    <a:pt x="7233386" y="520700"/>
                  </a:lnTo>
                  <a:lnTo>
                    <a:pt x="7118705" y="520700"/>
                  </a:lnTo>
                  <a:lnTo>
                    <a:pt x="7233767" y="533400"/>
                  </a:lnTo>
                  <a:lnTo>
                    <a:pt x="7353528" y="508000"/>
                  </a:lnTo>
                  <a:lnTo>
                    <a:pt x="7395946" y="508000"/>
                  </a:lnTo>
                  <a:lnTo>
                    <a:pt x="7354671" y="495300"/>
                  </a:lnTo>
                  <a:close/>
                </a:path>
                <a:path w="7854950" h="1549400">
                  <a:moveTo>
                    <a:pt x="7854543" y="25400"/>
                  </a:moveTo>
                  <a:lnTo>
                    <a:pt x="7848828" y="25400"/>
                  </a:lnTo>
                  <a:lnTo>
                    <a:pt x="7726146" y="88900"/>
                  </a:lnTo>
                  <a:lnTo>
                    <a:pt x="7604480" y="431800"/>
                  </a:lnTo>
                  <a:lnTo>
                    <a:pt x="7478496" y="533400"/>
                  </a:lnTo>
                  <a:lnTo>
                    <a:pt x="7511065" y="533400"/>
                  </a:lnTo>
                  <a:lnTo>
                    <a:pt x="7615275" y="444500"/>
                  </a:lnTo>
                  <a:lnTo>
                    <a:pt x="7736433" y="88900"/>
                  </a:lnTo>
                  <a:lnTo>
                    <a:pt x="7854543" y="25400"/>
                  </a:lnTo>
                  <a:close/>
                </a:path>
                <a:path w="7854950" h="1549400">
                  <a:moveTo>
                    <a:pt x="7395523" y="482600"/>
                  </a:moveTo>
                  <a:lnTo>
                    <a:pt x="7355687" y="482600"/>
                  </a:lnTo>
                  <a:lnTo>
                    <a:pt x="7475702" y="520700"/>
                  </a:lnTo>
                  <a:lnTo>
                    <a:pt x="7490434" y="508000"/>
                  </a:lnTo>
                  <a:lnTo>
                    <a:pt x="7472908" y="508000"/>
                  </a:lnTo>
                  <a:lnTo>
                    <a:pt x="7395523" y="482600"/>
                  </a:lnTo>
                  <a:close/>
                </a:path>
                <a:path w="7854950" h="1549400">
                  <a:moveTo>
                    <a:pt x="7356830" y="469900"/>
                  </a:moveTo>
                  <a:lnTo>
                    <a:pt x="7232751" y="495300"/>
                  </a:lnTo>
                  <a:lnTo>
                    <a:pt x="7108926" y="495300"/>
                  </a:lnTo>
                  <a:lnTo>
                    <a:pt x="7233132" y="508000"/>
                  </a:lnTo>
                  <a:lnTo>
                    <a:pt x="7355687" y="482600"/>
                  </a:lnTo>
                  <a:lnTo>
                    <a:pt x="7395523" y="482600"/>
                  </a:lnTo>
                  <a:lnTo>
                    <a:pt x="7356830" y="469900"/>
                  </a:lnTo>
                  <a:close/>
                </a:path>
                <a:path w="7854950" h="1549400">
                  <a:moveTo>
                    <a:pt x="7837271" y="0"/>
                  </a:moveTo>
                  <a:lnTo>
                    <a:pt x="7705445" y="63500"/>
                  </a:lnTo>
                  <a:lnTo>
                    <a:pt x="7582763" y="419100"/>
                  </a:lnTo>
                  <a:lnTo>
                    <a:pt x="7472908" y="508000"/>
                  </a:lnTo>
                  <a:lnTo>
                    <a:pt x="7490434" y="508000"/>
                  </a:lnTo>
                  <a:lnTo>
                    <a:pt x="7593558" y="419100"/>
                  </a:lnTo>
                  <a:lnTo>
                    <a:pt x="7715732" y="76200"/>
                  </a:lnTo>
                  <a:lnTo>
                    <a:pt x="7842986" y="12700"/>
                  </a:lnTo>
                  <a:lnTo>
                    <a:pt x="7837271" y="0"/>
                  </a:lnTo>
                  <a:close/>
                </a:path>
                <a:path w="7854950" h="1549400">
                  <a:moveTo>
                    <a:pt x="5911951" y="406400"/>
                  </a:moveTo>
                  <a:lnTo>
                    <a:pt x="5892901" y="406400"/>
                  </a:lnTo>
                  <a:lnTo>
                    <a:pt x="6003264" y="469900"/>
                  </a:lnTo>
                  <a:lnTo>
                    <a:pt x="6124422" y="457200"/>
                  </a:lnTo>
                  <a:lnTo>
                    <a:pt x="6006439" y="457200"/>
                  </a:lnTo>
                  <a:lnTo>
                    <a:pt x="5911951" y="406400"/>
                  </a:lnTo>
                  <a:close/>
                </a:path>
                <a:path w="7854950" h="1549400">
                  <a:moveTo>
                    <a:pt x="5901431" y="368300"/>
                  </a:moveTo>
                  <a:lnTo>
                    <a:pt x="5883757" y="368300"/>
                  </a:lnTo>
                  <a:lnTo>
                    <a:pt x="6009487" y="444500"/>
                  </a:lnTo>
                  <a:lnTo>
                    <a:pt x="6131661" y="431800"/>
                  </a:lnTo>
                  <a:lnTo>
                    <a:pt x="6012662" y="431800"/>
                  </a:lnTo>
                  <a:lnTo>
                    <a:pt x="5901431" y="368300"/>
                  </a:lnTo>
                  <a:close/>
                </a:path>
                <a:path w="7854950" h="1549400">
                  <a:moveTo>
                    <a:pt x="3459115" y="101600"/>
                  </a:moveTo>
                  <a:lnTo>
                    <a:pt x="3442055" y="101600"/>
                  </a:lnTo>
                  <a:lnTo>
                    <a:pt x="3548481" y="228600"/>
                  </a:lnTo>
                  <a:lnTo>
                    <a:pt x="3676751" y="292100"/>
                  </a:lnTo>
                  <a:lnTo>
                    <a:pt x="3804513" y="317500"/>
                  </a:lnTo>
                  <a:lnTo>
                    <a:pt x="3937228" y="330200"/>
                  </a:lnTo>
                  <a:lnTo>
                    <a:pt x="3948219" y="317500"/>
                  </a:lnTo>
                  <a:lnTo>
                    <a:pt x="3931894" y="317500"/>
                  </a:lnTo>
                  <a:lnTo>
                    <a:pt x="3806418" y="304800"/>
                  </a:lnTo>
                  <a:lnTo>
                    <a:pt x="3680434" y="279400"/>
                  </a:lnTo>
                  <a:lnTo>
                    <a:pt x="3556482" y="228600"/>
                  </a:lnTo>
                  <a:lnTo>
                    <a:pt x="3459115" y="101600"/>
                  </a:lnTo>
                  <a:close/>
                </a:path>
                <a:path w="7854950" h="1549400">
                  <a:moveTo>
                    <a:pt x="4053433" y="165100"/>
                  </a:moveTo>
                  <a:lnTo>
                    <a:pt x="3931894" y="317500"/>
                  </a:lnTo>
                  <a:lnTo>
                    <a:pt x="3948219" y="317500"/>
                  </a:lnTo>
                  <a:lnTo>
                    <a:pt x="4058132" y="190500"/>
                  </a:lnTo>
                  <a:lnTo>
                    <a:pt x="4131919" y="190500"/>
                  </a:lnTo>
                  <a:lnTo>
                    <a:pt x="4053433" y="165100"/>
                  </a:lnTo>
                  <a:close/>
                </a:path>
                <a:path w="7854950" h="1549400">
                  <a:moveTo>
                    <a:pt x="3454447" y="50800"/>
                  </a:moveTo>
                  <a:lnTo>
                    <a:pt x="3437229" y="50800"/>
                  </a:lnTo>
                  <a:lnTo>
                    <a:pt x="3564356" y="215900"/>
                  </a:lnTo>
                  <a:lnTo>
                    <a:pt x="3684244" y="266700"/>
                  </a:lnTo>
                  <a:lnTo>
                    <a:pt x="3808196" y="292100"/>
                  </a:lnTo>
                  <a:lnTo>
                    <a:pt x="3926560" y="304800"/>
                  </a:lnTo>
                  <a:lnTo>
                    <a:pt x="3936741" y="292100"/>
                  </a:lnTo>
                  <a:lnTo>
                    <a:pt x="3921226" y="292100"/>
                  </a:lnTo>
                  <a:lnTo>
                    <a:pt x="3810101" y="279400"/>
                  </a:lnTo>
                  <a:lnTo>
                    <a:pt x="3687927" y="254000"/>
                  </a:lnTo>
                  <a:lnTo>
                    <a:pt x="3572230" y="203200"/>
                  </a:lnTo>
                  <a:lnTo>
                    <a:pt x="3454447" y="50800"/>
                  </a:lnTo>
                  <a:close/>
                </a:path>
                <a:path w="7854950" h="1549400">
                  <a:moveTo>
                    <a:pt x="4044035" y="139700"/>
                  </a:moveTo>
                  <a:lnTo>
                    <a:pt x="3921226" y="292100"/>
                  </a:lnTo>
                  <a:lnTo>
                    <a:pt x="3936741" y="292100"/>
                  </a:lnTo>
                  <a:lnTo>
                    <a:pt x="4048734" y="152400"/>
                  </a:lnTo>
                  <a:lnTo>
                    <a:pt x="4088993" y="152400"/>
                  </a:lnTo>
                  <a:lnTo>
                    <a:pt x="4044035" y="139700"/>
                  </a:lnTo>
                  <a:close/>
                </a:path>
                <a:path w="7854950" h="1549400">
                  <a:moveTo>
                    <a:pt x="4131919" y="190500"/>
                  </a:moveTo>
                  <a:lnTo>
                    <a:pt x="4058132" y="190500"/>
                  </a:lnTo>
                  <a:lnTo>
                    <a:pt x="4167225" y="203200"/>
                  </a:lnTo>
                  <a:lnTo>
                    <a:pt x="4296003" y="266700"/>
                  </a:lnTo>
                  <a:lnTo>
                    <a:pt x="4317466" y="254000"/>
                  </a:lnTo>
                  <a:lnTo>
                    <a:pt x="4295368" y="254000"/>
                  </a:lnTo>
                  <a:lnTo>
                    <a:pt x="4171162" y="203200"/>
                  </a:lnTo>
                  <a:lnTo>
                    <a:pt x="4131919" y="190500"/>
                  </a:lnTo>
                  <a:close/>
                </a:path>
                <a:path w="7854950" h="1549400">
                  <a:moveTo>
                    <a:pt x="4665319" y="50800"/>
                  </a:moveTo>
                  <a:lnTo>
                    <a:pt x="4544796" y="139700"/>
                  </a:lnTo>
                  <a:lnTo>
                    <a:pt x="4419574" y="177800"/>
                  </a:lnTo>
                  <a:lnTo>
                    <a:pt x="4295368" y="254000"/>
                  </a:lnTo>
                  <a:lnTo>
                    <a:pt x="4317466" y="254000"/>
                  </a:lnTo>
                  <a:lnTo>
                    <a:pt x="4424781" y="190500"/>
                  </a:lnTo>
                  <a:lnTo>
                    <a:pt x="4550638" y="152400"/>
                  </a:lnTo>
                  <a:lnTo>
                    <a:pt x="4668240" y="63500"/>
                  </a:lnTo>
                  <a:lnTo>
                    <a:pt x="4723485" y="63500"/>
                  </a:lnTo>
                  <a:lnTo>
                    <a:pt x="4665319" y="50800"/>
                  </a:lnTo>
                  <a:close/>
                </a:path>
                <a:path w="7854950" h="1549400">
                  <a:moveTo>
                    <a:pt x="4088993" y="152400"/>
                  </a:moveTo>
                  <a:lnTo>
                    <a:pt x="4048734" y="152400"/>
                  </a:lnTo>
                  <a:lnTo>
                    <a:pt x="4174972" y="190500"/>
                  </a:lnTo>
                  <a:lnTo>
                    <a:pt x="4294606" y="241300"/>
                  </a:lnTo>
                  <a:lnTo>
                    <a:pt x="4334484" y="215900"/>
                  </a:lnTo>
                  <a:lnTo>
                    <a:pt x="4293971" y="215900"/>
                  </a:lnTo>
                  <a:lnTo>
                    <a:pt x="4178909" y="177800"/>
                  </a:lnTo>
                  <a:lnTo>
                    <a:pt x="4088993" y="152400"/>
                  </a:lnTo>
                  <a:close/>
                </a:path>
                <a:path w="7854950" h="1549400">
                  <a:moveTo>
                    <a:pt x="4659223" y="25400"/>
                  </a:moveTo>
                  <a:lnTo>
                    <a:pt x="4533112" y="114300"/>
                  </a:lnTo>
                  <a:lnTo>
                    <a:pt x="4409033" y="152400"/>
                  </a:lnTo>
                  <a:lnTo>
                    <a:pt x="4293971" y="215900"/>
                  </a:lnTo>
                  <a:lnTo>
                    <a:pt x="4334484" y="215900"/>
                  </a:lnTo>
                  <a:lnTo>
                    <a:pt x="4414240" y="165100"/>
                  </a:lnTo>
                  <a:lnTo>
                    <a:pt x="4538954" y="127000"/>
                  </a:lnTo>
                  <a:lnTo>
                    <a:pt x="4662271" y="38100"/>
                  </a:lnTo>
                  <a:lnTo>
                    <a:pt x="4728565" y="38100"/>
                  </a:lnTo>
                  <a:lnTo>
                    <a:pt x="4659223" y="254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56092" y="1830323"/>
              <a:ext cx="207645" cy="466725"/>
            </a:xfrm>
            <a:custGeom>
              <a:avLst/>
              <a:gdLst/>
              <a:ahLst/>
              <a:cxnLst/>
              <a:rect l="l" t="t" r="r" b="b"/>
              <a:pathLst>
                <a:path w="207645" h="466725">
                  <a:moveTo>
                    <a:pt x="207263" y="466343"/>
                  </a:moveTo>
                  <a:lnTo>
                    <a:pt x="57911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854695" y="1716023"/>
            <a:ext cx="502920" cy="2260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4605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15"/>
              </a:spcBef>
            </a:pPr>
            <a:r>
              <a:rPr dirty="0" sz="1200" spc="-10" b="1">
                <a:solidFill>
                  <a:srgbClr val="404040"/>
                </a:solidFill>
                <a:latin typeface="Calibri"/>
                <a:cs typeface="Calibri"/>
              </a:rPr>
              <a:t>10.350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2048" y="5177409"/>
            <a:ext cx="8445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50" b="1"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8312" y="4602226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8312" y="4027423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8312" y="3451936"/>
            <a:ext cx="257175" cy="1651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00" spc="-20" b="1"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18312" y="287743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8000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0400" y="2302510"/>
            <a:ext cx="31496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10" b="1">
                <a:latin typeface="Calibri"/>
                <a:cs typeface="Calibri"/>
              </a:rPr>
              <a:t>10000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0400" y="1727454"/>
            <a:ext cx="31496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10" b="1">
                <a:latin typeface="Calibri"/>
                <a:cs typeface="Calibri"/>
              </a:rPr>
              <a:t>12000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0128" y="5330661"/>
            <a:ext cx="141605" cy="296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OCAK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5416" y="5330135"/>
            <a:ext cx="141605" cy="317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60170" y="5331525"/>
            <a:ext cx="141605" cy="339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04873" y="5331404"/>
            <a:ext cx="141605" cy="467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649983" y="5331830"/>
            <a:ext cx="141605" cy="312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894713" y="5330751"/>
            <a:ext cx="141605" cy="343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KASIM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139441" y="5331010"/>
            <a:ext cx="141605" cy="296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OCAK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84298" y="5330135"/>
            <a:ext cx="141605" cy="317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629280" y="5331525"/>
            <a:ext cx="141605" cy="339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874010" y="5331404"/>
            <a:ext cx="141605" cy="467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118866" y="5331830"/>
            <a:ext cx="141605" cy="312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63366" y="5330612"/>
            <a:ext cx="141605" cy="343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KASIM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608577" y="5331010"/>
            <a:ext cx="141605" cy="296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OCAK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53434" y="5330135"/>
            <a:ext cx="141605" cy="317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098163" y="5331525"/>
            <a:ext cx="141605" cy="339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343146" y="5331404"/>
            <a:ext cx="141605" cy="467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588002" y="5331830"/>
            <a:ext cx="141605" cy="312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832730" y="5330751"/>
            <a:ext cx="141605" cy="343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KASIM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77459" y="5331010"/>
            <a:ext cx="141605" cy="296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OCAK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322570" y="5330135"/>
            <a:ext cx="141605" cy="317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567298" y="5331525"/>
            <a:ext cx="141605" cy="339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812027" y="5331404"/>
            <a:ext cx="141605" cy="467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056528" y="5331775"/>
            <a:ext cx="141605" cy="312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301866" y="5330751"/>
            <a:ext cx="141605" cy="343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KASIM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546595" y="5331010"/>
            <a:ext cx="141605" cy="296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OCAK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791325" y="5356043"/>
            <a:ext cx="141605" cy="317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036434" y="5331525"/>
            <a:ext cx="141605" cy="339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281164" y="5331404"/>
            <a:ext cx="141605" cy="467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525893" y="5331830"/>
            <a:ext cx="141605" cy="312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770621" y="5330751"/>
            <a:ext cx="141605" cy="343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KASIM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015731" y="5331010"/>
            <a:ext cx="141605" cy="296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OCAK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260460" y="5356043"/>
            <a:ext cx="141605" cy="3175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505190" y="5333122"/>
            <a:ext cx="141605" cy="5251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MAYIS(13)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274825" y="590864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743961" y="590864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212716" y="590864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681853" y="590864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150989" y="590864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191627" y="5908649"/>
            <a:ext cx="25717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2024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23950" y="148043"/>
            <a:ext cx="7699375" cy="160274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197985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algn="ctr" marR="33274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BAKIR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FİYATLARI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1200" b="1">
                <a:latin typeface="Arial"/>
                <a:cs typeface="Arial"/>
              </a:rPr>
              <a:t>ÇİN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İZABE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KAPASİTESİNDE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%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10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AZALTMA,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TALEPTE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TOPARLANMA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İŞARETLERİ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(PMI+ÇİN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STOK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ALIMI)</a:t>
            </a:r>
            <a:endParaRPr sz="1200">
              <a:latin typeface="Arial"/>
              <a:cs typeface="Arial"/>
            </a:endParaRPr>
          </a:p>
          <a:p>
            <a:pPr algn="ctr" marR="530225">
              <a:lnSpc>
                <a:spcPct val="100000"/>
              </a:lnSpc>
              <a:spcBef>
                <a:spcPts val="140"/>
              </a:spcBef>
            </a:pPr>
            <a:r>
              <a:rPr dirty="0" sz="1200" b="1">
                <a:latin typeface="Arial"/>
                <a:cs typeface="Arial"/>
              </a:rPr>
              <a:t>ÇİN’E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RUSYA’YA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DÖNÜK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YAPTIRIMLAR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(YASAKLAR),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UZUN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VADELİ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ARZ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ENDİŞELERİ</a:t>
            </a:r>
            <a:endParaRPr sz="1200">
              <a:latin typeface="Arial"/>
              <a:cs typeface="Arial"/>
            </a:endParaRPr>
          </a:p>
          <a:p>
            <a:pPr algn="ctr" marR="550545">
              <a:lnSpc>
                <a:spcPct val="100000"/>
              </a:lnSpc>
              <a:spcBef>
                <a:spcPts val="150"/>
              </a:spcBef>
            </a:pPr>
            <a:r>
              <a:rPr dirty="0" sz="1200" b="1">
                <a:latin typeface="Arial"/>
                <a:cs typeface="Arial"/>
              </a:rPr>
              <a:t>(TEKNİK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SEVİYELER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8.350/9.460/10.450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DOLAR)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1200">
              <a:latin typeface="Arial"/>
              <a:cs typeface="Arial"/>
            </a:endParaRPr>
          </a:p>
          <a:p>
            <a:pPr marL="1930400">
              <a:lnSpc>
                <a:spcPct val="100000"/>
              </a:lnSpc>
            </a:pPr>
            <a:r>
              <a:rPr dirty="0" sz="1800" spc="100" b="1">
                <a:latin typeface="Calibri"/>
                <a:cs typeface="Calibri"/>
              </a:rPr>
              <a:t>BAKIR</a:t>
            </a:r>
            <a:r>
              <a:rPr dirty="0" sz="1800" spc="350" b="1">
                <a:latin typeface="Calibri"/>
                <a:cs typeface="Calibri"/>
              </a:rPr>
              <a:t> </a:t>
            </a:r>
            <a:r>
              <a:rPr dirty="0" sz="1800" spc="85" b="1">
                <a:latin typeface="Calibri"/>
                <a:cs typeface="Calibri"/>
              </a:rPr>
              <a:t>FİYATLARI</a:t>
            </a:r>
            <a:r>
              <a:rPr dirty="0" sz="1800" spc="409" b="1">
                <a:latin typeface="Calibri"/>
                <a:cs typeface="Calibri"/>
              </a:rPr>
              <a:t> </a:t>
            </a:r>
            <a:r>
              <a:rPr dirty="0" sz="1800" spc="100" b="1">
                <a:latin typeface="Calibri"/>
                <a:cs typeface="Calibri"/>
              </a:rPr>
              <a:t>DOLAR/TON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185737" y="1374457"/>
            <a:ext cx="8580755" cy="4740275"/>
            <a:chOff x="185737" y="1374457"/>
            <a:chExt cx="8580755" cy="4740275"/>
          </a:xfrm>
        </p:grpSpPr>
        <p:sp>
          <p:nvSpPr>
            <p:cNvPr id="58" name="object 58" descr=""/>
            <p:cNvSpPr/>
            <p:nvPr/>
          </p:nvSpPr>
          <p:spPr>
            <a:xfrm>
              <a:off x="190500" y="1379219"/>
              <a:ext cx="8571230" cy="4730750"/>
            </a:xfrm>
            <a:custGeom>
              <a:avLst/>
              <a:gdLst/>
              <a:ahLst/>
              <a:cxnLst/>
              <a:rect l="l" t="t" r="r" b="b"/>
              <a:pathLst>
                <a:path w="8571230" h="4730750">
                  <a:moveTo>
                    <a:pt x="0" y="4730496"/>
                  </a:moveTo>
                  <a:lnTo>
                    <a:pt x="8570976" y="4730496"/>
                  </a:lnTo>
                  <a:lnTo>
                    <a:pt x="8570976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27887" y="2410967"/>
              <a:ext cx="8058150" cy="0"/>
            </a:xfrm>
            <a:custGeom>
              <a:avLst/>
              <a:gdLst/>
              <a:ahLst/>
              <a:cxnLst/>
              <a:rect l="l" t="t" r="r" b="b"/>
              <a:pathLst>
                <a:path w="8058150" h="0">
                  <a:moveTo>
                    <a:pt x="0" y="0"/>
                  </a:moveTo>
                  <a:lnTo>
                    <a:pt x="805815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8364981" y="6294813"/>
            <a:ext cx="28448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25"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8600" y="381000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 h="0">
                <a:moveTo>
                  <a:pt x="0" y="0"/>
                </a:moveTo>
                <a:lnTo>
                  <a:pt x="85725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799079" y="148043"/>
            <a:ext cx="525780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32283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ENERJİ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30" b="1">
                <a:latin typeface="Arial"/>
                <a:cs typeface="Arial"/>
              </a:rPr>
              <a:t>FİYATLARINDA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GELİŞMELER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8767"/>
            <a:ext cx="1411224" cy="6736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" y="1071958"/>
            <a:ext cx="4283901" cy="354505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8701" y="982725"/>
            <a:ext cx="4352925" cy="36671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212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R="27876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DOĞAL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GAZ</a:t>
            </a:r>
            <a:r>
              <a:rPr dirty="0" sz="1400" spc="-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AVRUPA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(EUR/MWh)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1072380"/>
            <a:ext cx="3951712" cy="356278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795773" y="982725"/>
            <a:ext cx="4011929" cy="36855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3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R="24765">
              <a:lnSpc>
                <a:spcPct val="100000"/>
              </a:lnSpc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(ELEKTRİK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ALMANYA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EUR/MWh)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64981" y="6294813"/>
            <a:ext cx="28448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25">
                <a:latin typeface="Arial MT"/>
                <a:cs typeface="Arial MT"/>
              </a:r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11983" y="148043"/>
            <a:ext cx="564515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71018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JEOPOLİTİK</a:t>
            </a:r>
            <a:r>
              <a:rPr dirty="0" sz="1500" spc="-10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RİSKLER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VE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NAVLUN </a:t>
            </a:r>
            <a:r>
              <a:rPr dirty="0" sz="1500" spc="-10" b="1">
                <a:latin typeface="Arial"/>
                <a:cs typeface="Arial"/>
              </a:rPr>
              <a:t>GELİŞMELERİ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496811"/>
            <a:ext cx="8592820" cy="27940"/>
          </a:xfrm>
          <a:custGeom>
            <a:avLst/>
            <a:gdLst/>
            <a:ahLst/>
            <a:cxnLst/>
            <a:rect l="l" t="t" r="r" b="b"/>
            <a:pathLst>
              <a:path w="8592820" h="27940">
                <a:moveTo>
                  <a:pt x="0" y="27431"/>
                </a:moveTo>
                <a:lnTo>
                  <a:pt x="859231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487918" y="6527698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19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3631"/>
            <a:ext cx="1615439" cy="73152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95275" y="1002347"/>
            <a:ext cx="4210050" cy="4493895"/>
            <a:chOff x="295275" y="1002347"/>
            <a:chExt cx="4210050" cy="449389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011936"/>
              <a:ext cx="4191000" cy="447446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00037" y="1007110"/>
              <a:ext cx="4200525" cy="4484370"/>
            </a:xfrm>
            <a:custGeom>
              <a:avLst/>
              <a:gdLst/>
              <a:ahLst/>
              <a:cxnLst/>
              <a:rect l="l" t="t" r="r" b="b"/>
              <a:pathLst>
                <a:path w="4200525" h="4484370">
                  <a:moveTo>
                    <a:pt x="0" y="4483989"/>
                  </a:moveTo>
                  <a:lnTo>
                    <a:pt x="4200525" y="4483989"/>
                  </a:lnTo>
                  <a:lnTo>
                    <a:pt x="4200525" y="0"/>
                  </a:lnTo>
                  <a:lnTo>
                    <a:pt x="0" y="0"/>
                  </a:lnTo>
                  <a:lnTo>
                    <a:pt x="0" y="44839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638611" y="1002347"/>
            <a:ext cx="4133850" cy="4493895"/>
            <a:chOff x="4638611" y="1002347"/>
            <a:chExt cx="4133850" cy="449389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611" y="1190914"/>
              <a:ext cx="3843669" cy="409093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643373" y="1007110"/>
              <a:ext cx="4124325" cy="4484370"/>
            </a:xfrm>
            <a:custGeom>
              <a:avLst/>
              <a:gdLst/>
              <a:ahLst/>
              <a:cxnLst/>
              <a:rect l="l" t="t" r="r" b="b"/>
              <a:pathLst>
                <a:path w="4124325" h="4484370">
                  <a:moveTo>
                    <a:pt x="0" y="4483989"/>
                  </a:moveTo>
                  <a:lnTo>
                    <a:pt x="4124325" y="4483989"/>
                  </a:lnTo>
                  <a:lnTo>
                    <a:pt x="4124325" y="0"/>
                  </a:lnTo>
                  <a:lnTo>
                    <a:pt x="0" y="0"/>
                  </a:lnTo>
                  <a:lnTo>
                    <a:pt x="0" y="44839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273300" y="1435100"/>
              <a:ext cx="4749800" cy="3073400"/>
            </a:xfrm>
            <a:custGeom>
              <a:avLst/>
              <a:gdLst/>
              <a:ahLst/>
              <a:cxnLst/>
              <a:rect l="l" t="t" r="r" b="b"/>
              <a:pathLst>
                <a:path w="4749800" h="3073400">
                  <a:moveTo>
                    <a:pt x="4744084" y="0"/>
                  </a:moveTo>
                  <a:lnTo>
                    <a:pt x="5714" y="0"/>
                  </a:lnTo>
                  <a:lnTo>
                    <a:pt x="0" y="5714"/>
                  </a:lnTo>
                  <a:lnTo>
                    <a:pt x="0" y="3067685"/>
                  </a:lnTo>
                  <a:lnTo>
                    <a:pt x="5714" y="3073400"/>
                  </a:lnTo>
                  <a:lnTo>
                    <a:pt x="4744084" y="3073400"/>
                  </a:lnTo>
                  <a:lnTo>
                    <a:pt x="4749800" y="3067685"/>
                  </a:lnTo>
                  <a:lnTo>
                    <a:pt x="4749800" y="3064891"/>
                  </a:lnTo>
                  <a:lnTo>
                    <a:pt x="10413" y="3064891"/>
                  </a:lnTo>
                  <a:lnTo>
                    <a:pt x="8508" y="3062986"/>
                  </a:lnTo>
                  <a:lnTo>
                    <a:pt x="8508" y="10413"/>
                  </a:lnTo>
                  <a:lnTo>
                    <a:pt x="10413" y="8509"/>
                  </a:lnTo>
                  <a:lnTo>
                    <a:pt x="4749800" y="8509"/>
                  </a:lnTo>
                  <a:lnTo>
                    <a:pt x="4749800" y="5714"/>
                  </a:lnTo>
                  <a:lnTo>
                    <a:pt x="4744084" y="0"/>
                  </a:lnTo>
                  <a:close/>
                </a:path>
                <a:path w="4749800" h="3073400">
                  <a:moveTo>
                    <a:pt x="4749800" y="8509"/>
                  </a:moveTo>
                  <a:lnTo>
                    <a:pt x="4739385" y="8509"/>
                  </a:lnTo>
                  <a:lnTo>
                    <a:pt x="4741291" y="10413"/>
                  </a:lnTo>
                  <a:lnTo>
                    <a:pt x="4741291" y="3062986"/>
                  </a:lnTo>
                  <a:lnTo>
                    <a:pt x="4739385" y="3064891"/>
                  </a:lnTo>
                  <a:lnTo>
                    <a:pt x="4749800" y="3064891"/>
                  </a:lnTo>
                  <a:lnTo>
                    <a:pt x="4749800" y="8509"/>
                  </a:lnTo>
                  <a:close/>
                </a:path>
                <a:path w="4749800" h="3073400">
                  <a:moveTo>
                    <a:pt x="4732908" y="16890"/>
                  </a:moveTo>
                  <a:lnTo>
                    <a:pt x="16891" y="16890"/>
                  </a:lnTo>
                  <a:lnTo>
                    <a:pt x="16891" y="3056509"/>
                  </a:lnTo>
                  <a:lnTo>
                    <a:pt x="4732908" y="3056509"/>
                  </a:lnTo>
                  <a:lnTo>
                    <a:pt x="4732908" y="3048000"/>
                  </a:lnTo>
                  <a:lnTo>
                    <a:pt x="25400" y="3048000"/>
                  </a:lnTo>
                  <a:lnTo>
                    <a:pt x="25400" y="25400"/>
                  </a:lnTo>
                  <a:lnTo>
                    <a:pt x="4732908" y="25400"/>
                  </a:lnTo>
                  <a:lnTo>
                    <a:pt x="4732908" y="16890"/>
                  </a:lnTo>
                  <a:close/>
                </a:path>
                <a:path w="4749800" h="3073400">
                  <a:moveTo>
                    <a:pt x="4732908" y="25400"/>
                  </a:moveTo>
                  <a:lnTo>
                    <a:pt x="4724400" y="25400"/>
                  </a:lnTo>
                  <a:lnTo>
                    <a:pt x="4724400" y="3048000"/>
                  </a:lnTo>
                  <a:lnTo>
                    <a:pt x="4732908" y="3048000"/>
                  </a:lnTo>
                  <a:lnTo>
                    <a:pt x="4732908" y="25400"/>
                  </a:lnTo>
                  <a:close/>
                </a:path>
              </a:pathLst>
            </a:custGeom>
            <a:solidFill>
              <a:srgbClr val="88A3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6032" y="1292352"/>
              <a:ext cx="1295400" cy="4754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1097" y="2114550"/>
            <a:ext cx="4063365" cy="6343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0"/>
              </a:spcBef>
            </a:pPr>
            <a:r>
              <a:rPr dirty="0" sz="2000" spc="-35">
                <a:solidFill>
                  <a:srgbClr val="FF0000"/>
                </a:solidFill>
              </a:rPr>
              <a:t>DÜNYA</a:t>
            </a:r>
            <a:r>
              <a:rPr dirty="0" sz="2000" spc="-90">
                <a:solidFill>
                  <a:srgbClr val="FF0000"/>
                </a:solidFill>
              </a:rPr>
              <a:t> </a:t>
            </a:r>
            <a:r>
              <a:rPr dirty="0" sz="2000">
                <a:solidFill>
                  <a:srgbClr val="FF0000"/>
                </a:solidFill>
              </a:rPr>
              <a:t>EKONOMİSİ</a:t>
            </a:r>
            <a:r>
              <a:rPr dirty="0" sz="2000" spc="-90">
                <a:solidFill>
                  <a:srgbClr val="FF0000"/>
                </a:solidFill>
              </a:rPr>
              <a:t> </a:t>
            </a:r>
            <a:r>
              <a:rPr dirty="0" sz="2000">
                <a:solidFill>
                  <a:srgbClr val="FF0000"/>
                </a:solidFill>
              </a:rPr>
              <a:t>VE</a:t>
            </a:r>
            <a:r>
              <a:rPr dirty="0" sz="2000" spc="-50">
                <a:solidFill>
                  <a:srgbClr val="FF0000"/>
                </a:solidFill>
              </a:rPr>
              <a:t> </a:t>
            </a:r>
            <a:r>
              <a:rPr dirty="0" sz="2000" spc="-10">
                <a:solidFill>
                  <a:srgbClr val="FF0000"/>
                </a:solidFill>
              </a:rPr>
              <a:t>TİCARETİ </a:t>
            </a:r>
            <a:r>
              <a:rPr dirty="0" sz="2000">
                <a:solidFill>
                  <a:srgbClr val="FF0000"/>
                </a:solidFill>
              </a:rPr>
              <a:t>GELİŞMELER</a:t>
            </a:r>
            <a:r>
              <a:rPr dirty="0" sz="2000" spc="-70">
                <a:solidFill>
                  <a:srgbClr val="FF0000"/>
                </a:solidFill>
              </a:rPr>
              <a:t> </a:t>
            </a:r>
            <a:r>
              <a:rPr dirty="0" sz="2000">
                <a:solidFill>
                  <a:srgbClr val="FF0000"/>
                </a:solidFill>
              </a:rPr>
              <a:t>VE</a:t>
            </a:r>
            <a:r>
              <a:rPr dirty="0" sz="2000" spc="-70">
                <a:solidFill>
                  <a:srgbClr val="FF0000"/>
                </a:solidFill>
              </a:rPr>
              <a:t> </a:t>
            </a:r>
            <a:r>
              <a:rPr dirty="0" sz="2000" spc="-10">
                <a:solidFill>
                  <a:srgbClr val="FF0000"/>
                </a:solidFill>
              </a:rPr>
              <a:t>ÖNGÖRÜLER</a:t>
            </a:r>
            <a:endParaRPr sz="20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1232" y="3102864"/>
            <a:ext cx="1905000" cy="11704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4800" y="12192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990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90600" y="2286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97100" y="1435100"/>
              <a:ext cx="4978400" cy="2997200"/>
            </a:xfrm>
            <a:custGeom>
              <a:avLst/>
              <a:gdLst/>
              <a:ahLst/>
              <a:cxnLst/>
              <a:rect l="l" t="t" r="r" b="b"/>
              <a:pathLst>
                <a:path w="4978400" h="2997200">
                  <a:moveTo>
                    <a:pt x="4972684" y="0"/>
                  </a:moveTo>
                  <a:lnTo>
                    <a:pt x="5714" y="0"/>
                  </a:lnTo>
                  <a:lnTo>
                    <a:pt x="0" y="5714"/>
                  </a:lnTo>
                  <a:lnTo>
                    <a:pt x="0" y="2991485"/>
                  </a:lnTo>
                  <a:lnTo>
                    <a:pt x="5714" y="2997200"/>
                  </a:lnTo>
                  <a:lnTo>
                    <a:pt x="4972684" y="2997200"/>
                  </a:lnTo>
                  <a:lnTo>
                    <a:pt x="4978400" y="2991485"/>
                  </a:lnTo>
                  <a:lnTo>
                    <a:pt x="4978400" y="2988691"/>
                  </a:lnTo>
                  <a:lnTo>
                    <a:pt x="10413" y="2988691"/>
                  </a:lnTo>
                  <a:lnTo>
                    <a:pt x="8508" y="2986786"/>
                  </a:lnTo>
                  <a:lnTo>
                    <a:pt x="8508" y="10413"/>
                  </a:lnTo>
                  <a:lnTo>
                    <a:pt x="10413" y="8509"/>
                  </a:lnTo>
                  <a:lnTo>
                    <a:pt x="4978400" y="8509"/>
                  </a:lnTo>
                  <a:lnTo>
                    <a:pt x="4978400" y="5714"/>
                  </a:lnTo>
                  <a:lnTo>
                    <a:pt x="4972684" y="0"/>
                  </a:lnTo>
                  <a:close/>
                </a:path>
                <a:path w="4978400" h="2997200">
                  <a:moveTo>
                    <a:pt x="4978400" y="8509"/>
                  </a:moveTo>
                  <a:lnTo>
                    <a:pt x="4967985" y="8509"/>
                  </a:lnTo>
                  <a:lnTo>
                    <a:pt x="4969891" y="10413"/>
                  </a:lnTo>
                  <a:lnTo>
                    <a:pt x="4969891" y="2986786"/>
                  </a:lnTo>
                  <a:lnTo>
                    <a:pt x="4967985" y="2988691"/>
                  </a:lnTo>
                  <a:lnTo>
                    <a:pt x="4978400" y="2988691"/>
                  </a:lnTo>
                  <a:lnTo>
                    <a:pt x="4978400" y="8509"/>
                  </a:lnTo>
                  <a:close/>
                </a:path>
                <a:path w="4978400" h="2997200">
                  <a:moveTo>
                    <a:pt x="4961508" y="16890"/>
                  </a:moveTo>
                  <a:lnTo>
                    <a:pt x="16891" y="16890"/>
                  </a:lnTo>
                  <a:lnTo>
                    <a:pt x="16891" y="2980309"/>
                  </a:lnTo>
                  <a:lnTo>
                    <a:pt x="4961508" y="2980309"/>
                  </a:lnTo>
                  <a:lnTo>
                    <a:pt x="4961508" y="2971800"/>
                  </a:lnTo>
                  <a:lnTo>
                    <a:pt x="25400" y="2971800"/>
                  </a:lnTo>
                  <a:lnTo>
                    <a:pt x="25400" y="25400"/>
                  </a:lnTo>
                  <a:lnTo>
                    <a:pt x="4961508" y="25400"/>
                  </a:lnTo>
                  <a:lnTo>
                    <a:pt x="4961508" y="16890"/>
                  </a:lnTo>
                  <a:close/>
                </a:path>
                <a:path w="4978400" h="2997200">
                  <a:moveTo>
                    <a:pt x="4961508" y="25400"/>
                  </a:moveTo>
                  <a:lnTo>
                    <a:pt x="4953000" y="25400"/>
                  </a:lnTo>
                  <a:lnTo>
                    <a:pt x="4953000" y="2971800"/>
                  </a:lnTo>
                  <a:lnTo>
                    <a:pt x="4961508" y="2971800"/>
                  </a:lnTo>
                  <a:lnTo>
                    <a:pt x="4961508" y="25400"/>
                  </a:lnTo>
                  <a:close/>
                </a:path>
              </a:pathLst>
            </a:custGeom>
            <a:solidFill>
              <a:srgbClr val="88A3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6032" y="1292352"/>
              <a:ext cx="1295400" cy="4754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15233" y="2084273"/>
            <a:ext cx="334708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571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</a:rPr>
              <a:t>TÜRKİYE</a:t>
            </a:r>
            <a:r>
              <a:rPr dirty="0" sz="2400" spc="-55">
                <a:solidFill>
                  <a:srgbClr val="FF0000"/>
                </a:solidFill>
              </a:rPr>
              <a:t> </a:t>
            </a:r>
            <a:r>
              <a:rPr dirty="0" sz="2400" spc="-10">
                <a:solidFill>
                  <a:srgbClr val="FF0000"/>
                </a:solidFill>
              </a:rPr>
              <a:t>EKONOMİSİ </a:t>
            </a:r>
            <a:r>
              <a:rPr dirty="0" sz="2400">
                <a:solidFill>
                  <a:srgbClr val="FF0000"/>
                </a:solidFill>
              </a:rPr>
              <a:t>2024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GELİŞMELERİ</a:t>
            </a:r>
            <a:r>
              <a:rPr dirty="0" sz="2400" spc="-65">
                <a:solidFill>
                  <a:srgbClr val="FF0000"/>
                </a:solidFill>
              </a:rPr>
              <a:t> </a:t>
            </a:r>
            <a:r>
              <a:rPr dirty="0" sz="2400" spc="-25">
                <a:solidFill>
                  <a:srgbClr val="FF0000"/>
                </a:solidFill>
              </a:rPr>
              <a:t>VE </a:t>
            </a:r>
            <a:r>
              <a:rPr dirty="0" sz="2400" spc="-10">
                <a:solidFill>
                  <a:srgbClr val="FF0000"/>
                </a:solidFill>
              </a:rPr>
              <a:t>ÖNGÖRÜLERİ</a:t>
            </a:r>
            <a:endParaRPr sz="2400"/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7055" y="3261359"/>
            <a:ext cx="1676400" cy="10058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7911" y="149744"/>
            <a:ext cx="5459095" cy="772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52412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80518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YEREL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SEÇİMLER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SONRASI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b="1">
                <a:latin typeface="Arial"/>
                <a:cs typeface="Arial"/>
              </a:rPr>
              <a:t>EKONOMİ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PROGRAMINDA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BEKLENTİLER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6280" y="5574791"/>
            <a:ext cx="426720" cy="493775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48881" y="984250"/>
          <a:ext cx="8564245" cy="530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0130"/>
                <a:gridCol w="7435215"/>
              </a:tblGrid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EKONOMİ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YÖNETİMİ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DEVAM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EDİYOR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56410" marR="1284605" indent="-46990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PROGRAM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YEREL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SEÇİMLER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ÖNCESİ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GÜVEN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KAYBETTİ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YENİDEN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GÜVEN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SAĞLANMAYA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ÇALIŞILIYOR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SIKI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POLİTİKASI SÜRECEK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YENİ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ÖNLEMLER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BEKLENİYOR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MALİYE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POLİTİKASI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ALANINDA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SIKILAŞMA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YAPISAL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REFORMLAR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YENİDEN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DIŞ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KAYNAK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GİRİŞİ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REZERV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ARTIŞI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58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TL’YE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YENİDEN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GÜVEN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DÖVİZDEN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TL’YE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DÖNÜŞ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" y="82296"/>
            <a:ext cx="1319784" cy="819912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97911" y="149744"/>
            <a:ext cx="5459095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52412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10" b="1">
                <a:latin typeface="Arial"/>
                <a:cs typeface="Arial"/>
              </a:rPr>
              <a:t>PROGRAM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AŞAMALARI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(İYİMSER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SENARYO)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140207"/>
            <a:ext cx="1371600" cy="545592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2250" y="880872"/>
          <a:ext cx="8623300" cy="4998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471805">
                <a:tc gridSpan="4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PROGRAMIN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AŞAMALARI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09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149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NİSAN-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MAYIS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183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HAZİRAN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TEMMUZ-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EYLÜL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704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EKİM-ARALIK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816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İLAVE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SIKILAŞMA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ÖNLEMLERİ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01930" marR="1936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PROGRAMA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GÜVEN TESİSİ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25145" marR="51562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ENFLASYON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ZİRVEDE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78460" marR="363855" indent="-444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YAPISAL REFORMLARDA ADIMLAR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RİSK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PRİMİ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DÜŞÜŞÜ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4150" marR="178435" indent="194945">
                        <a:lnSpc>
                          <a:spcPct val="2001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YABANCI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GİRİŞİ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GRİ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LİSTEDEN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ÇIKIŞ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TL’YE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YENİDEN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GÜVEN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REZERVLERDE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ARTIŞ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01320" marR="38417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ENFLASYONDA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DÜŞÜŞ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7810" marR="24892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CARİ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AÇIKTA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HIZLI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DÜŞÜŞ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4685" marR="317500" indent="-32956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BEKLENTİLERDE İYİLEŞME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YENİ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NOTU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ARTIŞLARI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POZİTİF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DÖNEM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3089" y="140752"/>
            <a:ext cx="6297930" cy="72199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258820">
              <a:lnSpc>
                <a:spcPct val="100000"/>
              </a:lnSpc>
              <a:spcBef>
                <a:spcPts val="38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027430">
              <a:lnSpc>
                <a:spcPct val="100000"/>
              </a:lnSpc>
              <a:spcBef>
                <a:spcPts val="345"/>
              </a:spcBef>
            </a:pPr>
            <a:r>
              <a:rPr dirty="0" sz="1400" spc="-10" b="1">
                <a:latin typeface="Arial"/>
                <a:cs typeface="Arial"/>
              </a:rPr>
              <a:t>ENFLASYONLA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MÜCADELE</a:t>
            </a:r>
            <a:r>
              <a:rPr dirty="0" sz="1400" spc="2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ANA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HEDEF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b="1">
                <a:latin typeface="Arial"/>
                <a:cs typeface="Arial"/>
              </a:rPr>
              <a:t>ENFLASYON </a:t>
            </a:r>
            <a:r>
              <a:rPr dirty="0" sz="1400" spc="-25" b="1">
                <a:latin typeface="Arial"/>
                <a:cs typeface="Arial"/>
              </a:rPr>
              <a:t>MAYIS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AYINDA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ZİRVEDE,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SONRASINDA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DÜŞÜŞ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BEKLENTİSİ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97179" y="6332220"/>
            <a:ext cx="8476615" cy="36830"/>
          </a:xfrm>
          <a:custGeom>
            <a:avLst/>
            <a:gdLst/>
            <a:ahLst/>
            <a:cxnLst/>
            <a:rect l="l" t="t" r="r" b="b"/>
            <a:pathLst>
              <a:path w="8476615" h="36829">
                <a:moveTo>
                  <a:pt x="0" y="0"/>
                </a:moveTo>
                <a:lnTo>
                  <a:pt x="8476488" y="365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9247"/>
            <a:ext cx="1539239" cy="80162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19075" y="829055"/>
            <a:ext cx="8553450" cy="5313045"/>
            <a:chOff x="219075" y="829055"/>
            <a:chExt cx="8553450" cy="531304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6280" y="5574791"/>
              <a:ext cx="426720" cy="49377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235952" y="829055"/>
              <a:ext cx="838200" cy="323215"/>
            </a:xfrm>
            <a:custGeom>
              <a:avLst/>
              <a:gdLst/>
              <a:ahLst/>
              <a:cxnLst/>
              <a:rect l="l" t="t" r="r" b="b"/>
              <a:pathLst>
                <a:path w="838200" h="323215">
                  <a:moveTo>
                    <a:pt x="83820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838200" y="323088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066900"/>
              <a:ext cx="8522635" cy="50656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23837" y="1062037"/>
              <a:ext cx="8543925" cy="5075555"/>
            </a:xfrm>
            <a:custGeom>
              <a:avLst/>
              <a:gdLst/>
              <a:ahLst/>
              <a:cxnLst/>
              <a:rect l="l" t="t" r="r" b="b"/>
              <a:pathLst>
                <a:path w="8543925" h="5075555">
                  <a:moveTo>
                    <a:pt x="0" y="5075301"/>
                  </a:moveTo>
                  <a:lnTo>
                    <a:pt x="8543925" y="5075301"/>
                  </a:lnTo>
                  <a:lnTo>
                    <a:pt x="8543925" y="0"/>
                  </a:lnTo>
                  <a:lnTo>
                    <a:pt x="0" y="0"/>
                  </a:lnTo>
                  <a:lnTo>
                    <a:pt x="0" y="507530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23494" y="6364325"/>
            <a:ext cx="132842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Arial MT"/>
                <a:cs typeface="Arial MT"/>
              </a:rPr>
              <a:t>KAYNAK: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TCMB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87473" y="149744"/>
            <a:ext cx="6169660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234690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50" b="1">
                <a:latin typeface="Arial"/>
                <a:cs typeface="Arial"/>
              </a:rPr>
              <a:t>PARA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POLİTİKASINDA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BEKLENEN</a:t>
            </a:r>
            <a:r>
              <a:rPr dirty="0" sz="1600" spc="-10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İLAVE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ÖNLEMLER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22250" y="850900"/>
          <a:ext cx="8623300" cy="530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6400800"/>
              </a:tblGrid>
              <a:tr h="816610">
                <a:tc>
                  <a:txBody>
                    <a:bodyPr/>
                    <a:lstStyle/>
                    <a:p>
                      <a:pPr marL="567690" marR="257810" indent="-302260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MERKEZ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BANKASI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ORANI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1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YÜZDE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POLİTİKA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FAİZİ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(İLAVE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ARTIŞI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?)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MEVDUAT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ZORUNLU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KARŞILIKLAR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TL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DÖVİZ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MEVDUAT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KARŞILIKLARINDA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ARTIŞ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TL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LİKİDİTESİNİN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AZALTILMASI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LİKİDİTE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ÇEKMEK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İÇİN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YENİ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ARAÇLAR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DEPO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ALIM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İHALELERİ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4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BİREYSEL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KREDİLER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BÜYÜMEDE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YENİ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SINIRLAR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GELEBİLİR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KARTLARI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DÜZENLEME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BİREYSEL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KARTLARINDA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DÜZENLEME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(BANKALARA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TALİMATLAR</a:t>
                      </a:r>
                      <a:r>
                        <a:rPr dirty="0" sz="14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VERİLİYOR)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marL="555625" marR="347980" indent="-20129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İHRACAT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DÖVİZİ BOZDURMA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30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ORANI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DEVAM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EDECEK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76200"/>
            <a:ext cx="1121664" cy="57302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39165">
              <a:lnSpc>
                <a:spcPct val="100000"/>
              </a:lnSpc>
              <a:spcBef>
                <a:spcPts val="105"/>
              </a:spcBef>
            </a:pPr>
            <a:r>
              <a:rPr dirty="0"/>
              <a:t>TCMB</a:t>
            </a:r>
            <a:r>
              <a:rPr dirty="0" spc="-114"/>
              <a:t> </a:t>
            </a:r>
            <a:r>
              <a:rPr dirty="0" spc="-10"/>
              <a:t>POLİTİKA</a:t>
            </a:r>
            <a:r>
              <a:rPr dirty="0" spc="-100"/>
              <a:t> </a:t>
            </a:r>
            <a:r>
              <a:rPr dirty="0" spc="-10"/>
              <a:t>FAİZİ</a:t>
            </a:r>
            <a:r>
              <a:rPr dirty="0" spc="-30"/>
              <a:t> </a:t>
            </a:r>
            <a:r>
              <a:rPr dirty="0" spc="-20"/>
              <a:t>(İLAVE</a:t>
            </a:r>
            <a:r>
              <a:rPr dirty="0" spc="-30"/>
              <a:t> </a:t>
            </a:r>
            <a:r>
              <a:rPr dirty="0" spc="-20"/>
              <a:t>FAİZ</a:t>
            </a:r>
            <a:r>
              <a:rPr dirty="0" spc="-55"/>
              <a:t> </a:t>
            </a:r>
            <a:r>
              <a:rPr dirty="0"/>
              <a:t>ARTIŞI</a:t>
            </a:r>
            <a:r>
              <a:rPr dirty="0" spc="-10"/>
              <a:t> </a:t>
            </a:r>
            <a:r>
              <a:rPr dirty="0" spc="-25"/>
              <a:t>?)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380988"/>
            <a:ext cx="8476615" cy="36830"/>
          </a:xfrm>
          <a:custGeom>
            <a:avLst/>
            <a:gdLst/>
            <a:ahLst/>
            <a:cxnLst/>
            <a:rect l="l" t="t" r="r" b="b"/>
            <a:pathLst>
              <a:path w="8476615" h="36829">
                <a:moveTo>
                  <a:pt x="0" y="0"/>
                </a:moveTo>
                <a:lnTo>
                  <a:pt x="8476488" y="365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94488"/>
            <a:ext cx="1152144" cy="591311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8779764" y="613714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45719"/>
                </a:moveTo>
                <a:lnTo>
                  <a:pt x="45720" y="45719"/>
                </a:lnTo>
                <a:lnTo>
                  <a:pt x="45720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517969" y="1042416"/>
            <a:ext cx="8108315" cy="4118610"/>
            <a:chOff x="517969" y="1042416"/>
            <a:chExt cx="8108315" cy="4118610"/>
          </a:xfrm>
        </p:grpSpPr>
        <p:sp>
          <p:nvSpPr>
            <p:cNvPr id="8" name="object 8" descr=""/>
            <p:cNvSpPr/>
            <p:nvPr/>
          </p:nvSpPr>
          <p:spPr>
            <a:xfrm>
              <a:off x="521207" y="1203960"/>
              <a:ext cx="8098790" cy="3953510"/>
            </a:xfrm>
            <a:custGeom>
              <a:avLst/>
              <a:gdLst/>
              <a:ahLst/>
              <a:cxnLst/>
              <a:rect l="l" t="t" r="r" b="b"/>
              <a:pathLst>
                <a:path w="8098790" h="3953510">
                  <a:moveTo>
                    <a:pt x="8098535" y="0"/>
                  </a:moveTo>
                  <a:lnTo>
                    <a:pt x="0" y="0"/>
                  </a:lnTo>
                  <a:lnTo>
                    <a:pt x="0" y="3953255"/>
                  </a:lnTo>
                  <a:lnTo>
                    <a:pt x="8098535" y="3953255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2731" y="1202436"/>
              <a:ext cx="8098790" cy="3953510"/>
            </a:xfrm>
            <a:custGeom>
              <a:avLst/>
              <a:gdLst/>
              <a:ahLst/>
              <a:cxnLst/>
              <a:rect l="l" t="t" r="r" b="b"/>
              <a:pathLst>
                <a:path w="8098790" h="3953510">
                  <a:moveTo>
                    <a:pt x="0" y="3557016"/>
                  </a:moveTo>
                  <a:lnTo>
                    <a:pt x="8098536" y="3557016"/>
                  </a:lnTo>
                </a:path>
                <a:path w="8098790" h="3953510">
                  <a:moveTo>
                    <a:pt x="0" y="3163824"/>
                  </a:moveTo>
                  <a:lnTo>
                    <a:pt x="8098536" y="3163824"/>
                  </a:lnTo>
                </a:path>
                <a:path w="8098790" h="3953510">
                  <a:moveTo>
                    <a:pt x="0" y="2767584"/>
                  </a:moveTo>
                  <a:lnTo>
                    <a:pt x="8098536" y="2767584"/>
                  </a:lnTo>
                </a:path>
                <a:path w="8098790" h="3953510">
                  <a:moveTo>
                    <a:pt x="0" y="2371343"/>
                  </a:moveTo>
                  <a:lnTo>
                    <a:pt x="8098536" y="2371343"/>
                  </a:lnTo>
                </a:path>
                <a:path w="8098790" h="3953510">
                  <a:moveTo>
                    <a:pt x="0" y="1978152"/>
                  </a:moveTo>
                  <a:lnTo>
                    <a:pt x="8098536" y="1978152"/>
                  </a:lnTo>
                </a:path>
                <a:path w="8098790" h="3953510">
                  <a:moveTo>
                    <a:pt x="0" y="1581912"/>
                  </a:moveTo>
                  <a:lnTo>
                    <a:pt x="8098536" y="1581912"/>
                  </a:lnTo>
                </a:path>
                <a:path w="8098790" h="3953510">
                  <a:moveTo>
                    <a:pt x="0" y="1185672"/>
                  </a:moveTo>
                  <a:lnTo>
                    <a:pt x="8098536" y="1185672"/>
                  </a:lnTo>
                </a:path>
                <a:path w="8098790" h="3953510">
                  <a:moveTo>
                    <a:pt x="0" y="792479"/>
                  </a:moveTo>
                  <a:lnTo>
                    <a:pt x="8098536" y="792479"/>
                  </a:lnTo>
                </a:path>
                <a:path w="8098790" h="3953510">
                  <a:moveTo>
                    <a:pt x="0" y="396239"/>
                  </a:moveTo>
                  <a:lnTo>
                    <a:pt x="7731252" y="396239"/>
                  </a:lnTo>
                </a:path>
                <a:path w="8098790" h="3953510">
                  <a:moveTo>
                    <a:pt x="7956804" y="396239"/>
                  </a:moveTo>
                  <a:lnTo>
                    <a:pt x="8098536" y="396239"/>
                  </a:lnTo>
                </a:path>
                <a:path w="8098790" h="3953510">
                  <a:moveTo>
                    <a:pt x="0" y="0"/>
                  </a:moveTo>
                  <a:lnTo>
                    <a:pt x="5637276" y="0"/>
                  </a:lnTo>
                </a:path>
                <a:path w="8098790" h="3953510">
                  <a:moveTo>
                    <a:pt x="5862828" y="0"/>
                  </a:moveTo>
                  <a:lnTo>
                    <a:pt x="6213348" y="0"/>
                  </a:lnTo>
                </a:path>
                <a:path w="8098790" h="3953510">
                  <a:moveTo>
                    <a:pt x="6438900" y="0"/>
                  </a:moveTo>
                  <a:lnTo>
                    <a:pt x="6719316" y="0"/>
                  </a:lnTo>
                </a:path>
                <a:path w="8098790" h="3953510">
                  <a:moveTo>
                    <a:pt x="6944868" y="0"/>
                  </a:moveTo>
                  <a:lnTo>
                    <a:pt x="7225284" y="0"/>
                  </a:lnTo>
                </a:path>
                <a:path w="8098790" h="3953510">
                  <a:moveTo>
                    <a:pt x="7450836" y="0"/>
                  </a:moveTo>
                  <a:lnTo>
                    <a:pt x="8098536" y="0"/>
                  </a:lnTo>
                </a:path>
                <a:path w="8098790" h="3953510">
                  <a:moveTo>
                    <a:pt x="0" y="3953255"/>
                  </a:moveTo>
                  <a:lnTo>
                    <a:pt x="8098536" y="395325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35396" y="1598676"/>
              <a:ext cx="1015365" cy="396240"/>
            </a:xfrm>
            <a:custGeom>
              <a:avLst/>
              <a:gdLst/>
              <a:ahLst/>
              <a:cxnLst/>
              <a:rect l="l" t="t" r="r" b="b"/>
              <a:pathLst>
                <a:path w="1015365" h="396239">
                  <a:moveTo>
                    <a:pt x="0" y="396239"/>
                  </a:moveTo>
                  <a:lnTo>
                    <a:pt x="505967" y="0"/>
                  </a:lnTo>
                </a:path>
                <a:path w="1015365" h="396239">
                  <a:moveTo>
                    <a:pt x="505967" y="0"/>
                  </a:moveTo>
                  <a:lnTo>
                    <a:pt x="1014983" y="0"/>
                  </a:lnTo>
                </a:path>
              </a:pathLst>
            </a:custGeom>
            <a:ln w="2857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5715" y="1598676"/>
              <a:ext cx="7592695" cy="3279775"/>
            </a:xfrm>
            <a:custGeom>
              <a:avLst/>
              <a:gdLst/>
              <a:ahLst/>
              <a:cxnLst/>
              <a:rect l="l" t="t" r="r" b="b"/>
              <a:pathLst>
                <a:path w="7592695" h="3279775">
                  <a:moveTo>
                    <a:pt x="0" y="3279648"/>
                  </a:moveTo>
                  <a:lnTo>
                    <a:pt x="505968" y="3279648"/>
                  </a:lnTo>
                  <a:lnTo>
                    <a:pt x="1011935" y="2767584"/>
                  </a:lnTo>
                  <a:lnTo>
                    <a:pt x="1517904" y="2569464"/>
                  </a:lnTo>
                  <a:lnTo>
                    <a:pt x="2023872" y="1975103"/>
                  </a:lnTo>
                  <a:lnTo>
                    <a:pt x="2529840" y="1581912"/>
                  </a:lnTo>
                  <a:lnTo>
                    <a:pt x="3035808" y="1185672"/>
                  </a:lnTo>
                  <a:lnTo>
                    <a:pt x="3541776" y="789432"/>
                  </a:lnTo>
                  <a:lnTo>
                    <a:pt x="4047744" y="594360"/>
                  </a:lnTo>
                  <a:lnTo>
                    <a:pt x="4553712" y="396239"/>
                  </a:lnTo>
                  <a:lnTo>
                    <a:pt x="5059680" y="396239"/>
                  </a:lnTo>
                </a:path>
                <a:path w="7592695" h="3279775">
                  <a:moveTo>
                    <a:pt x="6074664" y="0"/>
                  </a:moveTo>
                  <a:lnTo>
                    <a:pt x="6580632" y="0"/>
                  </a:lnTo>
                  <a:lnTo>
                    <a:pt x="7086600" y="0"/>
                  </a:lnTo>
                  <a:lnTo>
                    <a:pt x="7592567" y="396239"/>
                  </a:lnTo>
                </a:path>
              </a:pathLst>
            </a:custGeom>
            <a:ln w="285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143" y="4844224"/>
              <a:ext cx="70484" cy="7048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6111" y="4844224"/>
              <a:ext cx="70434" cy="7048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028" y="4332160"/>
              <a:ext cx="70484" cy="7048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7996" y="4134040"/>
              <a:ext cx="70485" cy="7048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3964" y="3539680"/>
              <a:ext cx="70485" cy="7048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9932" y="3146488"/>
              <a:ext cx="70484" cy="704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5900" y="2750248"/>
              <a:ext cx="70485" cy="704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1868" y="2354008"/>
              <a:ext cx="70485" cy="7048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7836" y="2158936"/>
              <a:ext cx="70485" cy="7048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3804" y="1960816"/>
              <a:ext cx="70485" cy="7048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9772" y="1960816"/>
              <a:ext cx="70485" cy="7048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0724" y="1564576"/>
              <a:ext cx="70485" cy="7048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6692" y="1564576"/>
              <a:ext cx="70485" cy="704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2660" y="1960816"/>
              <a:ext cx="70484" cy="7048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312408" y="156972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79" y="0"/>
                  </a:moveTo>
                  <a:lnTo>
                    <a:pt x="18591" y="2387"/>
                  </a:lnTo>
                  <a:lnTo>
                    <a:pt x="8905" y="8905"/>
                  </a:lnTo>
                  <a:lnTo>
                    <a:pt x="2387" y="18591"/>
                  </a:lnTo>
                  <a:lnTo>
                    <a:pt x="0" y="30479"/>
                  </a:lnTo>
                  <a:lnTo>
                    <a:pt x="2387" y="42368"/>
                  </a:lnTo>
                  <a:lnTo>
                    <a:pt x="8905" y="52054"/>
                  </a:lnTo>
                  <a:lnTo>
                    <a:pt x="18591" y="58572"/>
                  </a:lnTo>
                  <a:lnTo>
                    <a:pt x="30479" y="60959"/>
                  </a:lnTo>
                  <a:lnTo>
                    <a:pt x="42368" y="58572"/>
                  </a:lnTo>
                  <a:lnTo>
                    <a:pt x="52054" y="52054"/>
                  </a:lnTo>
                  <a:lnTo>
                    <a:pt x="58572" y="42368"/>
                  </a:lnTo>
                  <a:lnTo>
                    <a:pt x="60959" y="30479"/>
                  </a:lnTo>
                  <a:lnTo>
                    <a:pt x="58572" y="18591"/>
                  </a:lnTo>
                  <a:lnTo>
                    <a:pt x="52054" y="8905"/>
                  </a:lnTo>
                  <a:lnTo>
                    <a:pt x="42368" y="23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312408" y="156972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59" y="30479"/>
                  </a:moveTo>
                  <a:lnTo>
                    <a:pt x="58572" y="42368"/>
                  </a:lnTo>
                  <a:lnTo>
                    <a:pt x="52054" y="52054"/>
                  </a:lnTo>
                  <a:lnTo>
                    <a:pt x="42368" y="58572"/>
                  </a:lnTo>
                  <a:lnTo>
                    <a:pt x="30479" y="60959"/>
                  </a:lnTo>
                  <a:lnTo>
                    <a:pt x="18591" y="58572"/>
                  </a:lnTo>
                  <a:lnTo>
                    <a:pt x="8905" y="52054"/>
                  </a:lnTo>
                  <a:lnTo>
                    <a:pt x="2387" y="42368"/>
                  </a:lnTo>
                  <a:lnTo>
                    <a:pt x="0" y="30479"/>
                  </a:lnTo>
                  <a:lnTo>
                    <a:pt x="2387" y="18591"/>
                  </a:lnTo>
                  <a:lnTo>
                    <a:pt x="8905" y="8905"/>
                  </a:lnTo>
                  <a:lnTo>
                    <a:pt x="18591" y="2387"/>
                  </a:lnTo>
                  <a:lnTo>
                    <a:pt x="30479" y="0"/>
                  </a:lnTo>
                  <a:lnTo>
                    <a:pt x="42368" y="2387"/>
                  </a:lnTo>
                  <a:lnTo>
                    <a:pt x="52054" y="8905"/>
                  </a:lnTo>
                  <a:lnTo>
                    <a:pt x="58572" y="18591"/>
                  </a:lnTo>
                  <a:lnTo>
                    <a:pt x="60959" y="30479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6661" y="1564957"/>
              <a:ext cx="70484" cy="7048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271260" y="1391412"/>
              <a:ext cx="70485" cy="207645"/>
            </a:xfrm>
            <a:custGeom>
              <a:avLst/>
              <a:gdLst/>
              <a:ahLst/>
              <a:cxnLst/>
              <a:rect l="l" t="t" r="r" b="b"/>
              <a:pathLst>
                <a:path w="70485" h="207644">
                  <a:moveTo>
                    <a:pt x="70103" y="20726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160008" y="1042416"/>
              <a:ext cx="226060" cy="347980"/>
            </a:xfrm>
            <a:custGeom>
              <a:avLst/>
              <a:gdLst/>
              <a:ahLst/>
              <a:cxnLst/>
              <a:rect l="l" t="t" r="r" b="b"/>
              <a:pathLst>
                <a:path w="226060" h="347980">
                  <a:moveTo>
                    <a:pt x="225551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225551" y="34747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6200902" y="1070740"/>
            <a:ext cx="177800" cy="294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6736080" y="1182624"/>
            <a:ext cx="226060" cy="347980"/>
          </a:xfrm>
          <a:custGeom>
            <a:avLst/>
            <a:gdLst/>
            <a:ahLst/>
            <a:cxnLst/>
            <a:rect l="l" t="t" r="r" b="b"/>
            <a:pathLst>
              <a:path w="226059" h="347980">
                <a:moveTo>
                  <a:pt x="225551" y="0"/>
                </a:moveTo>
                <a:lnTo>
                  <a:pt x="0" y="0"/>
                </a:lnTo>
                <a:lnTo>
                  <a:pt x="0" y="347472"/>
                </a:lnTo>
                <a:lnTo>
                  <a:pt x="225551" y="347472"/>
                </a:lnTo>
                <a:lnTo>
                  <a:pt x="2255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777126" y="1209191"/>
            <a:ext cx="178435" cy="294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7242047" y="1182624"/>
            <a:ext cx="226060" cy="347980"/>
          </a:xfrm>
          <a:custGeom>
            <a:avLst/>
            <a:gdLst/>
            <a:ahLst/>
            <a:cxnLst/>
            <a:rect l="l" t="t" r="r" b="b"/>
            <a:pathLst>
              <a:path w="226059" h="347980">
                <a:moveTo>
                  <a:pt x="225551" y="0"/>
                </a:moveTo>
                <a:lnTo>
                  <a:pt x="0" y="0"/>
                </a:lnTo>
                <a:lnTo>
                  <a:pt x="0" y="347472"/>
                </a:lnTo>
                <a:lnTo>
                  <a:pt x="225551" y="347472"/>
                </a:lnTo>
                <a:lnTo>
                  <a:pt x="2255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7283957" y="1209424"/>
            <a:ext cx="177800" cy="294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7748016" y="1182624"/>
            <a:ext cx="226060" cy="347980"/>
          </a:xfrm>
          <a:custGeom>
            <a:avLst/>
            <a:gdLst/>
            <a:ahLst/>
            <a:cxnLst/>
            <a:rect l="l" t="t" r="r" b="b"/>
            <a:pathLst>
              <a:path w="226059" h="347980">
                <a:moveTo>
                  <a:pt x="225551" y="0"/>
                </a:moveTo>
                <a:lnTo>
                  <a:pt x="0" y="0"/>
                </a:lnTo>
                <a:lnTo>
                  <a:pt x="0" y="347472"/>
                </a:lnTo>
                <a:lnTo>
                  <a:pt x="225551" y="347472"/>
                </a:lnTo>
                <a:lnTo>
                  <a:pt x="2255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7790180" y="1209424"/>
            <a:ext cx="177800" cy="294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50,0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8253983" y="1575816"/>
            <a:ext cx="226060" cy="347980"/>
          </a:xfrm>
          <a:custGeom>
            <a:avLst/>
            <a:gdLst/>
            <a:ahLst/>
            <a:cxnLst/>
            <a:rect l="l" t="t" r="r" b="b"/>
            <a:pathLst>
              <a:path w="226059" h="347980">
                <a:moveTo>
                  <a:pt x="225551" y="0"/>
                </a:moveTo>
                <a:lnTo>
                  <a:pt x="0" y="0"/>
                </a:lnTo>
                <a:lnTo>
                  <a:pt x="0" y="347472"/>
                </a:lnTo>
                <a:lnTo>
                  <a:pt x="225551" y="347472"/>
                </a:lnTo>
                <a:lnTo>
                  <a:pt x="2255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8296402" y="1605029"/>
            <a:ext cx="177800" cy="294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45,0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13461" y="1083945"/>
            <a:ext cx="180340" cy="4162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10895" y="5227350"/>
            <a:ext cx="153670" cy="3625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NİSAN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217167" y="5227404"/>
            <a:ext cx="153670" cy="3727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MAYIS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723389" y="5226875"/>
            <a:ext cx="153670" cy="5092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HAZİRAN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229992" y="5254892"/>
            <a:ext cx="153670" cy="516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TEMMUZ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736341" y="5225008"/>
            <a:ext cx="153670" cy="5365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AĞUSTOS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242563" y="5225568"/>
            <a:ext cx="153670" cy="3448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EYLÜL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748785" y="5226103"/>
            <a:ext cx="153670" cy="3022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20" b="1">
                <a:latin typeface="Calibri"/>
                <a:cs typeface="Calibri"/>
              </a:rPr>
              <a:t>EKİM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255134" y="5225088"/>
            <a:ext cx="153670" cy="378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10" b="1">
                <a:latin typeface="Calibri"/>
                <a:cs typeface="Calibri"/>
              </a:rPr>
              <a:t>KASIM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761738" y="5225218"/>
            <a:ext cx="153670" cy="695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ARALIK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267959" y="5227315"/>
            <a:ext cx="153670" cy="6108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OCAK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774182" y="5227692"/>
            <a:ext cx="153670" cy="6648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ŞUBAT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280530" y="5226461"/>
            <a:ext cx="153670" cy="6343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MART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786753" y="5225467"/>
            <a:ext cx="153670" cy="6515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NİSAN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293355" y="5226961"/>
            <a:ext cx="153670" cy="795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HAZİRAN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799578" y="5225733"/>
            <a:ext cx="153670" cy="6311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EYLÜL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305927" y="5225218"/>
            <a:ext cx="153670" cy="695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ARALIK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205740" y="797051"/>
            <a:ext cx="8513445" cy="5386070"/>
          </a:xfrm>
          <a:custGeom>
            <a:avLst/>
            <a:gdLst/>
            <a:ahLst/>
            <a:cxnLst/>
            <a:rect l="l" t="t" r="r" b="b"/>
            <a:pathLst>
              <a:path w="8513445" h="5386070">
                <a:moveTo>
                  <a:pt x="0" y="5385816"/>
                </a:moveTo>
                <a:lnTo>
                  <a:pt x="8513064" y="5385816"/>
                </a:lnTo>
                <a:lnTo>
                  <a:pt x="8513064" y="0"/>
                </a:lnTo>
                <a:lnTo>
                  <a:pt x="0" y="0"/>
                </a:lnTo>
                <a:lnTo>
                  <a:pt x="0" y="538581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3628390" y="875792"/>
            <a:ext cx="211836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TCMB</a:t>
            </a:r>
            <a:r>
              <a:rPr dirty="0" sz="14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POLİTİKA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FAİZİ</a:t>
            </a:r>
            <a:r>
              <a:rPr dirty="0" sz="1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YÜZDE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23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52650" y="149744"/>
            <a:ext cx="5904230" cy="772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969260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20193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KREDİ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BÜYÜMELERİ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TEKRAR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HAREKETLENDİ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spc="-10" b="1">
                <a:latin typeface="Arial"/>
                <a:cs typeface="Arial"/>
              </a:rPr>
              <a:t>İLAVE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ÖNLEMLER</a:t>
            </a:r>
            <a:r>
              <a:rPr dirty="0" sz="1600" spc="-1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ALINABİLİR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(%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25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ARTIŞ </a:t>
            </a:r>
            <a:r>
              <a:rPr dirty="0" sz="1400" spc="-10" b="1">
                <a:latin typeface="Arial"/>
                <a:cs typeface="Arial"/>
              </a:rPr>
              <a:t>HEDEFİ)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92036" y="6327646"/>
            <a:ext cx="8505190" cy="426720"/>
            <a:chOff x="292036" y="6327646"/>
            <a:chExt cx="8505190" cy="426720"/>
          </a:xfrm>
        </p:grpSpPr>
        <p:sp>
          <p:nvSpPr>
            <p:cNvPr id="4" name="object 4" descr=""/>
            <p:cNvSpPr/>
            <p:nvPr/>
          </p:nvSpPr>
          <p:spPr>
            <a:xfrm>
              <a:off x="306324" y="6490715"/>
              <a:ext cx="8476615" cy="33655"/>
            </a:xfrm>
            <a:custGeom>
              <a:avLst/>
              <a:gdLst/>
              <a:ahLst/>
              <a:cxnLst/>
              <a:rect l="l" t="t" r="r" b="b"/>
              <a:pathLst>
                <a:path w="8476615" h="33654">
                  <a:moveTo>
                    <a:pt x="0" y="0"/>
                  </a:moveTo>
                  <a:lnTo>
                    <a:pt x="8476488" y="3352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304" y="6327646"/>
              <a:ext cx="1002792" cy="42671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70103"/>
            <a:ext cx="1219200" cy="7680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" y="1197863"/>
            <a:ext cx="4495800" cy="430377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4608" y="1219200"/>
            <a:ext cx="3916680" cy="427634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38124" y="6532814"/>
            <a:ext cx="1014094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KAYNAK: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BDDK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26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</a:pPr>
            <a:r>
              <a:rPr dirty="0"/>
              <a:t>KREDİ</a:t>
            </a:r>
            <a:r>
              <a:rPr dirty="0" spc="-65"/>
              <a:t> </a:t>
            </a:r>
            <a:r>
              <a:rPr dirty="0"/>
              <a:t>VE</a:t>
            </a:r>
            <a:r>
              <a:rPr dirty="0" spc="-45"/>
              <a:t> </a:t>
            </a:r>
            <a:r>
              <a:rPr dirty="0" spc="-20"/>
              <a:t>MEVDUAT</a:t>
            </a:r>
            <a:r>
              <a:rPr dirty="0" spc="-50"/>
              <a:t> </a:t>
            </a:r>
            <a:r>
              <a:rPr dirty="0" spc="-10"/>
              <a:t>FAİZLERİ</a:t>
            </a:r>
            <a:r>
              <a:rPr dirty="0"/>
              <a:t> EN</a:t>
            </a:r>
            <a:r>
              <a:rPr dirty="0" spc="-105"/>
              <a:t> </a:t>
            </a:r>
            <a:r>
              <a:rPr dirty="0"/>
              <a:t>YÜKSEK</a:t>
            </a:r>
            <a:r>
              <a:rPr dirty="0" spc="-60"/>
              <a:t> </a:t>
            </a:r>
            <a:r>
              <a:rPr dirty="0" spc="-10"/>
              <a:t>SEVİYELERİNDE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036" y="6327646"/>
            <a:ext cx="8505190" cy="426720"/>
            <a:chOff x="292036" y="6327646"/>
            <a:chExt cx="8505190" cy="426720"/>
          </a:xfrm>
        </p:grpSpPr>
        <p:sp>
          <p:nvSpPr>
            <p:cNvPr id="5" name="object 5" descr=""/>
            <p:cNvSpPr/>
            <p:nvPr/>
          </p:nvSpPr>
          <p:spPr>
            <a:xfrm>
              <a:off x="306324" y="6490715"/>
              <a:ext cx="8476615" cy="33655"/>
            </a:xfrm>
            <a:custGeom>
              <a:avLst/>
              <a:gdLst/>
              <a:ahLst/>
              <a:cxnLst/>
              <a:rect l="l" t="t" r="r" b="b"/>
              <a:pathLst>
                <a:path w="8476615" h="33654">
                  <a:moveTo>
                    <a:pt x="0" y="0"/>
                  </a:moveTo>
                  <a:lnTo>
                    <a:pt x="8476488" y="3352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304" y="6327646"/>
              <a:ext cx="1002792" cy="426718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70103"/>
            <a:ext cx="1219200" cy="76809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960119"/>
            <a:ext cx="8552688" cy="522427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38124" y="6532814"/>
            <a:ext cx="1014094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KAYNAK: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BDDK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4488" y="149744"/>
            <a:ext cx="5422900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8729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35" b="1">
                <a:latin typeface="Arial"/>
                <a:cs typeface="Arial"/>
              </a:rPr>
              <a:t>PİYASA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FAİZ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ORANLARI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ZİRVELERDE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380988"/>
            <a:ext cx="8476615" cy="36830"/>
          </a:xfrm>
          <a:custGeom>
            <a:avLst/>
            <a:gdLst/>
            <a:ahLst/>
            <a:cxnLst/>
            <a:rect l="l" t="t" r="r" b="b"/>
            <a:pathLst>
              <a:path w="8476615" h="36829">
                <a:moveTo>
                  <a:pt x="0" y="0"/>
                </a:moveTo>
                <a:lnTo>
                  <a:pt x="8476488" y="365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" y="94488"/>
            <a:ext cx="1152144" cy="591311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60692" y="790320"/>
          <a:ext cx="8564245" cy="537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2105"/>
                <a:gridCol w="1560195"/>
                <a:gridCol w="2021839"/>
                <a:gridCol w="2021839"/>
              </a:tblGrid>
              <a:tr h="53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86105" marR="377190" indent="-2012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HAZİRAN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81355" marR="6692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ARALIK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37235" marR="7283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NİSAN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EXİMBANK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TCMB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REESKONT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FAİZİ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9,0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25,93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25,93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EXİMBANK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TL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FAİZİ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12,0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45,0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54,0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6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TCMB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REESKONT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FAİZİ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9,5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43,25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50,75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TCMB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AVANS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FAİZİ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10,0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44,25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51,75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KONUT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KREDİSİ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ORANI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14,0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40,0-42,0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42,0-44,0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BCH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ORANI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15,0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55,0-58,0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62,0-65,0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4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KARTI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AKDİ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AYLIK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AZAMİ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1,36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3,66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4,25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KARTI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GECİKME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FAİZİ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AYLIK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AZAMİ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1,45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3,96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4,55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1073785" marR="250825" indent="-817244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KARTI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NAKİT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ÇEKİM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AYLIK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1,59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5,00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5,00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91439"/>
            <a:ext cx="1380744" cy="54864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90381" y="6278067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29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3313" y="1212913"/>
            <a:ext cx="8025765" cy="4042410"/>
            <a:chOff x="603313" y="1212913"/>
            <a:chExt cx="8025765" cy="4042410"/>
          </a:xfrm>
        </p:grpSpPr>
        <p:sp>
          <p:nvSpPr>
            <p:cNvPr id="6" name="object 6" descr=""/>
            <p:cNvSpPr/>
            <p:nvPr/>
          </p:nvSpPr>
          <p:spPr>
            <a:xfrm>
              <a:off x="606552" y="1219199"/>
              <a:ext cx="8016240" cy="4032885"/>
            </a:xfrm>
            <a:custGeom>
              <a:avLst/>
              <a:gdLst/>
              <a:ahLst/>
              <a:cxnLst/>
              <a:rect l="l" t="t" r="r" b="b"/>
              <a:pathLst>
                <a:path w="8016240" h="4032885">
                  <a:moveTo>
                    <a:pt x="8016240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8016240" y="4032504"/>
                  </a:lnTo>
                  <a:lnTo>
                    <a:pt x="80162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8076" y="1217675"/>
              <a:ext cx="8016240" cy="3529965"/>
            </a:xfrm>
            <a:custGeom>
              <a:avLst/>
              <a:gdLst/>
              <a:ahLst/>
              <a:cxnLst/>
              <a:rect l="l" t="t" r="r" b="b"/>
              <a:pathLst>
                <a:path w="8016240" h="3529965">
                  <a:moveTo>
                    <a:pt x="0" y="3529584"/>
                  </a:moveTo>
                  <a:lnTo>
                    <a:pt x="528827" y="3529584"/>
                  </a:lnTo>
                </a:path>
                <a:path w="8016240" h="3529965">
                  <a:moveTo>
                    <a:pt x="1013460" y="3529584"/>
                  </a:moveTo>
                  <a:lnTo>
                    <a:pt x="1144524" y="3529584"/>
                  </a:lnTo>
                </a:path>
                <a:path w="8016240" h="3529965">
                  <a:moveTo>
                    <a:pt x="1629156" y="3529584"/>
                  </a:moveTo>
                  <a:lnTo>
                    <a:pt x="1760220" y="3529584"/>
                  </a:lnTo>
                </a:path>
                <a:path w="8016240" h="3529965">
                  <a:moveTo>
                    <a:pt x="2244852" y="3529584"/>
                  </a:moveTo>
                  <a:lnTo>
                    <a:pt x="2375916" y="3529584"/>
                  </a:lnTo>
                </a:path>
                <a:path w="8016240" h="3529965">
                  <a:moveTo>
                    <a:pt x="2860548" y="3529584"/>
                  </a:moveTo>
                  <a:lnTo>
                    <a:pt x="2991612" y="3529584"/>
                  </a:lnTo>
                </a:path>
                <a:path w="8016240" h="3529965">
                  <a:moveTo>
                    <a:pt x="3476244" y="3529584"/>
                  </a:moveTo>
                  <a:lnTo>
                    <a:pt x="4536948" y="3529584"/>
                  </a:lnTo>
                </a:path>
                <a:path w="8016240" h="3529965">
                  <a:moveTo>
                    <a:pt x="5021580" y="3529584"/>
                  </a:moveTo>
                  <a:lnTo>
                    <a:pt x="5152644" y="3529584"/>
                  </a:lnTo>
                </a:path>
                <a:path w="8016240" h="3529965">
                  <a:moveTo>
                    <a:pt x="5637276" y="3529584"/>
                  </a:moveTo>
                  <a:lnTo>
                    <a:pt x="5768340" y="3529584"/>
                  </a:lnTo>
                </a:path>
                <a:path w="8016240" h="3529965">
                  <a:moveTo>
                    <a:pt x="6252972" y="3529584"/>
                  </a:moveTo>
                  <a:lnTo>
                    <a:pt x="6384035" y="3529584"/>
                  </a:lnTo>
                </a:path>
                <a:path w="8016240" h="3529965">
                  <a:moveTo>
                    <a:pt x="6868668" y="3529584"/>
                  </a:moveTo>
                  <a:lnTo>
                    <a:pt x="6999732" y="3529584"/>
                  </a:lnTo>
                </a:path>
                <a:path w="8016240" h="3529965">
                  <a:moveTo>
                    <a:pt x="7484364" y="3529584"/>
                  </a:moveTo>
                  <a:lnTo>
                    <a:pt x="8016240" y="3529584"/>
                  </a:lnTo>
                </a:path>
                <a:path w="8016240" h="3529965">
                  <a:moveTo>
                    <a:pt x="0" y="3026664"/>
                  </a:moveTo>
                  <a:lnTo>
                    <a:pt x="528827" y="3026664"/>
                  </a:lnTo>
                </a:path>
                <a:path w="8016240" h="3529965">
                  <a:moveTo>
                    <a:pt x="1013460" y="3026664"/>
                  </a:moveTo>
                  <a:lnTo>
                    <a:pt x="1144524" y="3026664"/>
                  </a:lnTo>
                </a:path>
                <a:path w="8016240" h="3529965">
                  <a:moveTo>
                    <a:pt x="1629156" y="3026664"/>
                  </a:moveTo>
                  <a:lnTo>
                    <a:pt x="1760220" y="3026664"/>
                  </a:lnTo>
                </a:path>
                <a:path w="8016240" h="3529965">
                  <a:moveTo>
                    <a:pt x="2244852" y="3026664"/>
                  </a:moveTo>
                  <a:lnTo>
                    <a:pt x="2375916" y="3026664"/>
                  </a:lnTo>
                </a:path>
                <a:path w="8016240" h="3529965">
                  <a:moveTo>
                    <a:pt x="2860548" y="3026664"/>
                  </a:moveTo>
                  <a:lnTo>
                    <a:pt x="2991612" y="3026664"/>
                  </a:lnTo>
                </a:path>
                <a:path w="8016240" h="3529965">
                  <a:moveTo>
                    <a:pt x="3476244" y="3026664"/>
                  </a:moveTo>
                  <a:lnTo>
                    <a:pt x="4536948" y="3026664"/>
                  </a:lnTo>
                </a:path>
                <a:path w="8016240" h="3529965">
                  <a:moveTo>
                    <a:pt x="5021580" y="3026664"/>
                  </a:moveTo>
                  <a:lnTo>
                    <a:pt x="5152644" y="3026664"/>
                  </a:lnTo>
                </a:path>
                <a:path w="8016240" h="3529965">
                  <a:moveTo>
                    <a:pt x="5637276" y="3026664"/>
                  </a:moveTo>
                  <a:lnTo>
                    <a:pt x="5768340" y="3026664"/>
                  </a:lnTo>
                </a:path>
                <a:path w="8016240" h="3529965">
                  <a:moveTo>
                    <a:pt x="6252972" y="3026664"/>
                  </a:moveTo>
                  <a:lnTo>
                    <a:pt x="6384035" y="3026664"/>
                  </a:lnTo>
                </a:path>
                <a:path w="8016240" h="3529965">
                  <a:moveTo>
                    <a:pt x="6868668" y="3026664"/>
                  </a:moveTo>
                  <a:lnTo>
                    <a:pt x="6999732" y="3026664"/>
                  </a:lnTo>
                </a:path>
                <a:path w="8016240" h="3529965">
                  <a:moveTo>
                    <a:pt x="7484364" y="3026664"/>
                  </a:moveTo>
                  <a:lnTo>
                    <a:pt x="8016240" y="3026664"/>
                  </a:lnTo>
                </a:path>
                <a:path w="8016240" h="3529965">
                  <a:moveTo>
                    <a:pt x="0" y="2520696"/>
                  </a:moveTo>
                  <a:lnTo>
                    <a:pt x="528827" y="2520696"/>
                  </a:lnTo>
                </a:path>
                <a:path w="8016240" h="3529965">
                  <a:moveTo>
                    <a:pt x="1013460" y="2520696"/>
                  </a:moveTo>
                  <a:lnTo>
                    <a:pt x="1144524" y="2520696"/>
                  </a:lnTo>
                </a:path>
                <a:path w="8016240" h="3529965">
                  <a:moveTo>
                    <a:pt x="1629156" y="2520696"/>
                  </a:moveTo>
                  <a:lnTo>
                    <a:pt x="1760220" y="2520696"/>
                  </a:lnTo>
                </a:path>
                <a:path w="8016240" h="3529965">
                  <a:moveTo>
                    <a:pt x="2244852" y="2520696"/>
                  </a:moveTo>
                  <a:lnTo>
                    <a:pt x="2375916" y="2520696"/>
                  </a:lnTo>
                </a:path>
                <a:path w="8016240" h="3529965">
                  <a:moveTo>
                    <a:pt x="2860548" y="2520696"/>
                  </a:moveTo>
                  <a:lnTo>
                    <a:pt x="2991612" y="2520696"/>
                  </a:lnTo>
                </a:path>
                <a:path w="8016240" h="3529965">
                  <a:moveTo>
                    <a:pt x="3476244" y="2520696"/>
                  </a:moveTo>
                  <a:lnTo>
                    <a:pt x="4536948" y="2520696"/>
                  </a:lnTo>
                </a:path>
                <a:path w="8016240" h="3529965">
                  <a:moveTo>
                    <a:pt x="5021580" y="2520696"/>
                  </a:moveTo>
                  <a:lnTo>
                    <a:pt x="5152644" y="2520696"/>
                  </a:lnTo>
                </a:path>
                <a:path w="8016240" h="3529965">
                  <a:moveTo>
                    <a:pt x="5637276" y="2520696"/>
                  </a:moveTo>
                  <a:lnTo>
                    <a:pt x="5768340" y="2520696"/>
                  </a:lnTo>
                </a:path>
                <a:path w="8016240" h="3529965">
                  <a:moveTo>
                    <a:pt x="6252972" y="2520696"/>
                  </a:moveTo>
                  <a:lnTo>
                    <a:pt x="6384035" y="2520696"/>
                  </a:lnTo>
                </a:path>
                <a:path w="8016240" h="3529965">
                  <a:moveTo>
                    <a:pt x="6868668" y="2520696"/>
                  </a:moveTo>
                  <a:lnTo>
                    <a:pt x="6999732" y="2520696"/>
                  </a:lnTo>
                </a:path>
                <a:path w="8016240" h="3529965">
                  <a:moveTo>
                    <a:pt x="7484364" y="2520696"/>
                  </a:moveTo>
                  <a:lnTo>
                    <a:pt x="8016240" y="2520696"/>
                  </a:lnTo>
                </a:path>
                <a:path w="8016240" h="3529965">
                  <a:moveTo>
                    <a:pt x="0" y="2017776"/>
                  </a:moveTo>
                  <a:lnTo>
                    <a:pt x="528827" y="2017776"/>
                  </a:lnTo>
                </a:path>
                <a:path w="8016240" h="3529965">
                  <a:moveTo>
                    <a:pt x="1013460" y="2017776"/>
                  </a:moveTo>
                  <a:lnTo>
                    <a:pt x="1144524" y="2017776"/>
                  </a:lnTo>
                </a:path>
                <a:path w="8016240" h="3529965">
                  <a:moveTo>
                    <a:pt x="1629156" y="2017776"/>
                  </a:moveTo>
                  <a:lnTo>
                    <a:pt x="1760220" y="2017776"/>
                  </a:lnTo>
                </a:path>
                <a:path w="8016240" h="3529965">
                  <a:moveTo>
                    <a:pt x="2244852" y="2017776"/>
                  </a:moveTo>
                  <a:lnTo>
                    <a:pt x="2375916" y="2017776"/>
                  </a:lnTo>
                </a:path>
                <a:path w="8016240" h="3529965">
                  <a:moveTo>
                    <a:pt x="2860548" y="2017776"/>
                  </a:moveTo>
                  <a:lnTo>
                    <a:pt x="2991612" y="2017776"/>
                  </a:lnTo>
                </a:path>
                <a:path w="8016240" h="3529965">
                  <a:moveTo>
                    <a:pt x="3476244" y="2017776"/>
                  </a:moveTo>
                  <a:lnTo>
                    <a:pt x="4536948" y="2017776"/>
                  </a:lnTo>
                </a:path>
                <a:path w="8016240" h="3529965">
                  <a:moveTo>
                    <a:pt x="5021580" y="2017776"/>
                  </a:moveTo>
                  <a:lnTo>
                    <a:pt x="5152644" y="2017776"/>
                  </a:lnTo>
                </a:path>
                <a:path w="8016240" h="3529965">
                  <a:moveTo>
                    <a:pt x="5637276" y="2017776"/>
                  </a:moveTo>
                  <a:lnTo>
                    <a:pt x="5768340" y="2017776"/>
                  </a:lnTo>
                </a:path>
                <a:path w="8016240" h="3529965">
                  <a:moveTo>
                    <a:pt x="6252972" y="2017776"/>
                  </a:moveTo>
                  <a:lnTo>
                    <a:pt x="6384035" y="2017776"/>
                  </a:lnTo>
                </a:path>
                <a:path w="8016240" h="3529965">
                  <a:moveTo>
                    <a:pt x="6868668" y="2017776"/>
                  </a:moveTo>
                  <a:lnTo>
                    <a:pt x="6999732" y="2017776"/>
                  </a:lnTo>
                </a:path>
                <a:path w="8016240" h="3529965">
                  <a:moveTo>
                    <a:pt x="7484364" y="2017776"/>
                  </a:moveTo>
                  <a:lnTo>
                    <a:pt x="8016240" y="2017776"/>
                  </a:lnTo>
                </a:path>
                <a:path w="8016240" h="3529965">
                  <a:moveTo>
                    <a:pt x="0" y="1511808"/>
                  </a:moveTo>
                  <a:lnTo>
                    <a:pt x="528827" y="1511808"/>
                  </a:lnTo>
                </a:path>
                <a:path w="8016240" h="3529965">
                  <a:moveTo>
                    <a:pt x="1013460" y="1511808"/>
                  </a:moveTo>
                  <a:lnTo>
                    <a:pt x="1144524" y="1511808"/>
                  </a:lnTo>
                </a:path>
                <a:path w="8016240" h="3529965">
                  <a:moveTo>
                    <a:pt x="1629156" y="1511808"/>
                  </a:moveTo>
                  <a:lnTo>
                    <a:pt x="1760220" y="1511808"/>
                  </a:lnTo>
                </a:path>
                <a:path w="8016240" h="3529965">
                  <a:moveTo>
                    <a:pt x="2244852" y="1511808"/>
                  </a:moveTo>
                  <a:lnTo>
                    <a:pt x="4536948" y="1511808"/>
                  </a:lnTo>
                </a:path>
                <a:path w="8016240" h="3529965">
                  <a:moveTo>
                    <a:pt x="5021580" y="1511808"/>
                  </a:moveTo>
                  <a:lnTo>
                    <a:pt x="5152644" y="1511808"/>
                  </a:lnTo>
                </a:path>
                <a:path w="8016240" h="3529965">
                  <a:moveTo>
                    <a:pt x="5637276" y="1511808"/>
                  </a:moveTo>
                  <a:lnTo>
                    <a:pt x="5768340" y="1511808"/>
                  </a:lnTo>
                </a:path>
                <a:path w="8016240" h="3529965">
                  <a:moveTo>
                    <a:pt x="6252972" y="1511808"/>
                  </a:moveTo>
                  <a:lnTo>
                    <a:pt x="6384035" y="1511808"/>
                  </a:lnTo>
                </a:path>
                <a:path w="8016240" h="3529965">
                  <a:moveTo>
                    <a:pt x="6868668" y="1511808"/>
                  </a:moveTo>
                  <a:lnTo>
                    <a:pt x="8016240" y="1511808"/>
                  </a:lnTo>
                </a:path>
                <a:path w="8016240" h="3529965">
                  <a:moveTo>
                    <a:pt x="0" y="1008888"/>
                  </a:moveTo>
                  <a:lnTo>
                    <a:pt x="1144524" y="1008888"/>
                  </a:lnTo>
                </a:path>
                <a:path w="8016240" h="3529965">
                  <a:moveTo>
                    <a:pt x="1629156" y="1008888"/>
                  </a:moveTo>
                  <a:lnTo>
                    <a:pt x="1760220" y="1008888"/>
                  </a:lnTo>
                </a:path>
                <a:path w="8016240" h="3529965">
                  <a:moveTo>
                    <a:pt x="2244852" y="1008888"/>
                  </a:moveTo>
                  <a:lnTo>
                    <a:pt x="5152644" y="1008888"/>
                  </a:lnTo>
                </a:path>
                <a:path w="8016240" h="3529965">
                  <a:moveTo>
                    <a:pt x="5637276" y="1008888"/>
                  </a:moveTo>
                  <a:lnTo>
                    <a:pt x="5768340" y="1008888"/>
                  </a:lnTo>
                </a:path>
                <a:path w="8016240" h="3529965">
                  <a:moveTo>
                    <a:pt x="6252972" y="1008888"/>
                  </a:moveTo>
                  <a:lnTo>
                    <a:pt x="8016240" y="1008888"/>
                  </a:lnTo>
                </a:path>
                <a:path w="8016240" h="3529965">
                  <a:moveTo>
                    <a:pt x="0" y="505968"/>
                  </a:moveTo>
                  <a:lnTo>
                    <a:pt x="8016240" y="505968"/>
                  </a:lnTo>
                </a:path>
                <a:path w="8016240" h="3529965">
                  <a:moveTo>
                    <a:pt x="0" y="0"/>
                  </a:moveTo>
                  <a:lnTo>
                    <a:pt x="8016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36904" y="2478023"/>
              <a:ext cx="4493260" cy="2773680"/>
            </a:xfrm>
            <a:custGeom>
              <a:avLst/>
              <a:gdLst/>
              <a:ahLst/>
              <a:cxnLst/>
              <a:rect l="l" t="t" r="r" b="b"/>
              <a:pathLst>
                <a:path w="4493260" h="2773679">
                  <a:moveTo>
                    <a:pt x="484632" y="152400"/>
                  </a:moveTo>
                  <a:lnTo>
                    <a:pt x="0" y="152400"/>
                  </a:lnTo>
                  <a:lnTo>
                    <a:pt x="0" y="2773680"/>
                  </a:lnTo>
                  <a:lnTo>
                    <a:pt x="484632" y="2773680"/>
                  </a:lnTo>
                  <a:lnTo>
                    <a:pt x="484632" y="152400"/>
                  </a:lnTo>
                  <a:close/>
                </a:path>
                <a:path w="4493260" h="2773679">
                  <a:moveTo>
                    <a:pt x="4492752" y="0"/>
                  </a:moveTo>
                  <a:lnTo>
                    <a:pt x="4008120" y="0"/>
                  </a:lnTo>
                  <a:lnTo>
                    <a:pt x="4008120" y="2773680"/>
                  </a:lnTo>
                  <a:lnTo>
                    <a:pt x="4492752" y="2773680"/>
                  </a:lnTo>
                  <a:lnTo>
                    <a:pt x="449275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752600" y="1874519"/>
              <a:ext cx="4493260" cy="3377565"/>
            </a:xfrm>
            <a:custGeom>
              <a:avLst/>
              <a:gdLst/>
              <a:ahLst/>
              <a:cxnLst/>
              <a:rect l="l" t="t" r="r" b="b"/>
              <a:pathLst>
                <a:path w="4493260" h="3377565">
                  <a:moveTo>
                    <a:pt x="484632" y="100584"/>
                  </a:moveTo>
                  <a:lnTo>
                    <a:pt x="0" y="100584"/>
                  </a:lnTo>
                  <a:lnTo>
                    <a:pt x="0" y="3377184"/>
                  </a:lnTo>
                  <a:lnTo>
                    <a:pt x="484632" y="3377184"/>
                  </a:lnTo>
                  <a:lnTo>
                    <a:pt x="484632" y="100584"/>
                  </a:lnTo>
                  <a:close/>
                </a:path>
                <a:path w="4493260" h="3377565">
                  <a:moveTo>
                    <a:pt x="4492752" y="0"/>
                  </a:moveTo>
                  <a:lnTo>
                    <a:pt x="4008120" y="0"/>
                  </a:lnTo>
                  <a:lnTo>
                    <a:pt x="4008120" y="3377184"/>
                  </a:lnTo>
                  <a:lnTo>
                    <a:pt x="4492752" y="3377184"/>
                  </a:lnTo>
                  <a:lnTo>
                    <a:pt x="44927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68296" y="1722119"/>
              <a:ext cx="4493260" cy="3529965"/>
            </a:xfrm>
            <a:custGeom>
              <a:avLst/>
              <a:gdLst/>
              <a:ahLst/>
              <a:cxnLst/>
              <a:rect l="l" t="t" r="r" b="b"/>
              <a:pathLst>
                <a:path w="4493259" h="3529965">
                  <a:moveTo>
                    <a:pt x="484632" y="252984"/>
                  </a:moveTo>
                  <a:lnTo>
                    <a:pt x="0" y="252984"/>
                  </a:lnTo>
                  <a:lnTo>
                    <a:pt x="0" y="3529584"/>
                  </a:lnTo>
                  <a:lnTo>
                    <a:pt x="484632" y="3529584"/>
                  </a:lnTo>
                  <a:lnTo>
                    <a:pt x="484632" y="252984"/>
                  </a:lnTo>
                  <a:close/>
                </a:path>
                <a:path w="4493259" h="3529965">
                  <a:moveTo>
                    <a:pt x="4492752" y="0"/>
                  </a:moveTo>
                  <a:lnTo>
                    <a:pt x="4008120" y="0"/>
                  </a:lnTo>
                  <a:lnTo>
                    <a:pt x="4008120" y="3529584"/>
                  </a:lnTo>
                  <a:lnTo>
                    <a:pt x="4492752" y="3529584"/>
                  </a:lnTo>
                  <a:lnTo>
                    <a:pt x="449275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83992" y="2478023"/>
              <a:ext cx="4493260" cy="2773680"/>
            </a:xfrm>
            <a:custGeom>
              <a:avLst/>
              <a:gdLst/>
              <a:ahLst/>
              <a:cxnLst/>
              <a:rect l="l" t="t" r="r" b="b"/>
              <a:pathLst>
                <a:path w="4493259" h="2773679">
                  <a:moveTo>
                    <a:pt x="484632" y="252984"/>
                  </a:moveTo>
                  <a:lnTo>
                    <a:pt x="0" y="252984"/>
                  </a:lnTo>
                  <a:lnTo>
                    <a:pt x="0" y="2773680"/>
                  </a:lnTo>
                  <a:lnTo>
                    <a:pt x="484632" y="2773680"/>
                  </a:lnTo>
                  <a:lnTo>
                    <a:pt x="484632" y="252984"/>
                  </a:lnTo>
                  <a:close/>
                </a:path>
                <a:path w="4493259" h="2773679">
                  <a:moveTo>
                    <a:pt x="4492752" y="0"/>
                  </a:moveTo>
                  <a:lnTo>
                    <a:pt x="4008120" y="0"/>
                  </a:lnTo>
                  <a:lnTo>
                    <a:pt x="4008120" y="2773680"/>
                  </a:lnTo>
                  <a:lnTo>
                    <a:pt x="4492752" y="2773680"/>
                  </a:lnTo>
                  <a:lnTo>
                    <a:pt x="449275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99688" y="2731007"/>
              <a:ext cx="4493260" cy="2520950"/>
            </a:xfrm>
            <a:custGeom>
              <a:avLst/>
              <a:gdLst/>
              <a:ahLst/>
              <a:cxnLst/>
              <a:rect l="l" t="t" r="r" b="b"/>
              <a:pathLst>
                <a:path w="4493259" h="2520950">
                  <a:moveTo>
                    <a:pt x="484632" y="252984"/>
                  </a:moveTo>
                  <a:lnTo>
                    <a:pt x="0" y="252984"/>
                  </a:lnTo>
                  <a:lnTo>
                    <a:pt x="0" y="2520696"/>
                  </a:lnTo>
                  <a:lnTo>
                    <a:pt x="484632" y="2520696"/>
                  </a:lnTo>
                  <a:lnTo>
                    <a:pt x="484632" y="252984"/>
                  </a:lnTo>
                  <a:close/>
                </a:path>
                <a:path w="4493259" h="2520950">
                  <a:moveTo>
                    <a:pt x="4492752" y="0"/>
                  </a:moveTo>
                  <a:lnTo>
                    <a:pt x="4008120" y="0"/>
                  </a:lnTo>
                  <a:lnTo>
                    <a:pt x="4008120" y="2520696"/>
                  </a:lnTo>
                  <a:lnTo>
                    <a:pt x="4492752" y="2520696"/>
                  </a:lnTo>
                  <a:lnTo>
                    <a:pt x="449275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08076" y="5250179"/>
              <a:ext cx="8016240" cy="0"/>
            </a:xfrm>
            <a:custGeom>
              <a:avLst/>
              <a:gdLst/>
              <a:ahLst/>
              <a:cxnLst/>
              <a:rect l="l" t="t" r="r" b="b"/>
              <a:pathLst>
                <a:path w="8016240" h="0">
                  <a:moveTo>
                    <a:pt x="0" y="0"/>
                  </a:moveTo>
                  <a:lnTo>
                    <a:pt x="80162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290066" y="2368372"/>
            <a:ext cx="17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52927" y="2231326"/>
            <a:ext cx="2908300" cy="24701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 algn="r" marR="288290">
              <a:lnSpc>
                <a:spcPts val="1430"/>
              </a:lnSpc>
            </a:pPr>
            <a:r>
              <a:rPr dirty="0" sz="1200" spc="-25" b="1"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05761" y="1713103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15025" y="1611833"/>
            <a:ext cx="1784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521457" y="1713103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531102" y="146100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37154" y="2469337"/>
            <a:ext cx="17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146797" y="2217546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765550" y="2721990"/>
            <a:ext cx="165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762493" y="2469337"/>
            <a:ext cx="177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8500" y="3115513"/>
            <a:ext cx="180340" cy="2226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200" spc="-25" b="1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8500" y="261162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8500" y="210718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8500" y="160274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98500" y="1098550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95829" y="5331714"/>
            <a:ext cx="831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MEVDUAT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345682" y="5331714"/>
            <a:ext cx="551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KREDİ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701545" y="148043"/>
            <a:ext cx="6640830" cy="10242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42011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spc="-20" b="1">
                <a:latin typeface="Arial"/>
                <a:cs typeface="Arial"/>
              </a:rPr>
              <a:t>MEVDUAT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VE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KREDİ</a:t>
            </a:r>
            <a:r>
              <a:rPr dirty="0" sz="1500" spc="-10" b="1">
                <a:latin typeface="Arial"/>
                <a:cs typeface="Arial"/>
              </a:rPr>
              <a:t> FAİZLERİ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NASIL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GELİŞECEK?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(İYİMSER</a:t>
            </a:r>
            <a:r>
              <a:rPr dirty="0" sz="1500" spc="-10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SENARYO)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500">
              <a:latin typeface="Arial"/>
              <a:cs typeface="Arial"/>
            </a:endParaRPr>
          </a:p>
          <a:p>
            <a:pPr marL="1445895">
              <a:lnSpc>
                <a:spcPct val="100000"/>
              </a:lnSpc>
            </a:pPr>
            <a:r>
              <a:rPr dirty="0" sz="1400" spc="-25" b="1">
                <a:latin typeface="Calibri"/>
                <a:cs typeface="Calibri"/>
              </a:rPr>
              <a:t>MEVDUAT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VE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KREDİ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FAİZLERİ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2024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706623" y="5705855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3" y="0"/>
                </a:moveTo>
                <a:lnTo>
                  <a:pt x="0" y="0"/>
                </a:lnTo>
                <a:lnTo>
                  <a:pt x="0" y="82296"/>
                </a:lnTo>
                <a:lnTo>
                  <a:pt x="85343" y="82296"/>
                </a:lnTo>
                <a:lnTo>
                  <a:pt x="853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2816479" y="5629147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3291840" y="5705855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6"/>
                </a:lnTo>
                <a:lnTo>
                  <a:pt x="85344" y="82296"/>
                </a:lnTo>
                <a:lnTo>
                  <a:pt x="8534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3401314" y="5629147"/>
            <a:ext cx="550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2024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4093464" y="5705855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4202429" y="5629147"/>
            <a:ext cx="550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2024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4892040" y="5705855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6"/>
                </a:lnTo>
                <a:lnTo>
                  <a:pt x="85344" y="82296"/>
                </a:lnTo>
                <a:lnTo>
                  <a:pt x="8534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5003419" y="5629147"/>
            <a:ext cx="550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2024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5693664" y="5705855"/>
            <a:ext cx="85725" cy="82550"/>
          </a:xfrm>
          <a:custGeom>
            <a:avLst/>
            <a:gdLst/>
            <a:ahLst/>
            <a:cxnLst/>
            <a:rect l="l" t="t" r="r" b="b"/>
            <a:pathLst>
              <a:path w="85725" h="82550">
                <a:moveTo>
                  <a:pt x="85344" y="0"/>
                </a:moveTo>
                <a:lnTo>
                  <a:pt x="0" y="0"/>
                </a:lnTo>
                <a:lnTo>
                  <a:pt x="0" y="82296"/>
                </a:lnTo>
                <a:lnTo>
                  <a:pt x="85344" y="82296"/>
                </a:lnTo>
                <a:lnTo>
                  <a:pt x="8534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5804408" y="5629147"/>
            <a:ext cx="550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2024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230124" y="858011"/>
            <a:ext cx="8531860" cy="5096510"/>
          </a:xfrm>
          <a:custGeom>
            <a:avLst/>
            <a:gdLst/>
            <a:ahLst/>
            <a:cxnLst/>
            <a:rect l="l" t="t" r="r" b="b"/>
            <a:pathLst>
              <a:path w="8531860" h="5096510">
                <a:moveTo>
                  <a:pt x="0" y="5096256"/>
                </a:moveTo>
                <a:lnTo>
                  <a:pt x="8531352" y="5096256"/>
                </a:lnTo>
                <a:lnTo>
                  <a:pt x="8531352" y="0"/>
                </a:lnTo>
                <a:lnTo>
                  <a:pt x="0" y="0"/>
                </a:lnTo>
                <a:lnTo>
                  <a:pt x="0" y="50962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45509" y="380746"/>
            <a:ext cx="2736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2020-2023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GELİŞMELERİ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93547" y="6246876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 h="0">
                <a:moveTo>
                  <a:pt x="0" y="0"/>
                </a:moveTo>
                <a:lnTo>
                  <a:pt x="857097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487918" y="6278067"/>
            <a:ext cx="1238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0"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22250" y="831850"/>
          <a:ext cx="8661400" cy="5077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0"/>
                <a:gridCol w="7086600"/>
              </a:tblGrid>
              <a:tr h="1269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2020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SALGIN,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YENİ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NORMAL,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TEDARİK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ZİNCİRLERİNDE</a:t>
                      </a:r>
                      <a:r>
                        <a:rPr dirty="0" sz="16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KIRILMA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69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2021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BÜYÜK</a:t>
                      </a:r>
                      <a:r>
                        <a:rPr dirty="0" sz="16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GERİ</a:t>
                      </a:r>
                      <a:r>
                        <a:rPr dirty="0" sz="16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DÖNÜŞ,</a:t>
                      </a:r>
                      <a:r>
                        <a:rPr dirty="0" sz="16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İNTİKAM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TÜKETİMİ,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TEDARİK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SIKINTILARI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69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1718310">
                        <a:lnSpc>
                          <a:spcPct val="100000"/>
                        </a:lnSpc>
                      </a:pPr>
                      <a:r>
                        <a:rPr dirty="0" sz="1600" spc="-45" b="1">
                          <a:latin typeface="Arial"/>
                          <a:cs typeface="Arial"/>
                        </a:rPr>
                        <a:t>SAVAŞ,</a:t>
                      </a:r>
                      <a:r>
                        <a:rPr dirty="0" sz="16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JEOPOLİTİK</a:t>
                      </a:r>
                      <a:r>
                        <a:rPr dirty="0" sz="16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KIRILMA,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ENERJİ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GIDA</a:t>
                      </a:r>
                      <a:r>
                        <a:rPr dirty="0" sz="16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KRİZİ,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YÜKSEK</a:t>
                      </a:r>
                      <a:r>
                        <a:rPr dirty="0" sz="16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ENERJİ</a:t>
                      </a:r>
                      <a:r>
                        <a:rPr dirty="0" sz="16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FİYATLARI,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YAŞAM</a:t>
                      </a:r>
                      <a:r>
                        <a:rPr dirty="0" sz="16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MALİYETİ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KRİZİ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YEŞİL</a:t>
                      </a:r>
                      <a:r>
                        <a:rPr dirty="0" sz="16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DİJİTAL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DÖNÜŞÜM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69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YÜKSEK</a:t>
                      </a:r>
                      <a:r>
                        <a:rPr dirty="0" sz="1600" spc="-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ENFLASYON,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SIKI</a:t>
                      </a:r>
                      <a:r>
                        <a:rPr dirty="0" sz="16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6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POLİTİKALARI,</a:t>
                      </a:r>
                      <a:r>
                        <a:rPr dirty="0" sz="16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KÜRESEL</a:t>
                      </a:r>
                      <a:r>
                        <a:rPr dirty="0" sz="1600" spc="-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AYRIŞMA,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JEOPOLİTİK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RİSKLER,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KÜRESEL</a:t>
                      </a:r>
                      <a:r>
                        <a:rPr dirty="0" sz="16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YAVAŞLAMA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4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39"/>
            <a:ext cx="1322832" cy="65227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08351" y="149744"/>
            <a:ext cx="5748655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81368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MALİYE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POLİTİKASI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BEKLENEN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İLAVE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ÖNLEMLER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03106" y="6558483"/>
            <a:ext cx="220979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60108" y="816228"/>
          <a:ext cx="8685530" cy="5329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1330"/>
                <a:gridCol w="6845300"/>
              </a:tblGrid>
              <a:tr h="1286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63550" marR="457200" indent="787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KAMUDA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TASARRUF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İLK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PAKET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AÇIKLANDI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30530" marR="97155" indent="-3232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KAMU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İHALE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YASASI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DEĞİŞECEK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93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KAMU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ALIMLARI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TASARRUF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ODAKLI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YAPILACAK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DEPREM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BÖLGESİ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HARCAMALARI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940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DEVAM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EDECEK;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1,2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TRİLYON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TL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KDV</a:t>
                      </a:r>
                      <a:r>
                        <a:rPr dirty="0" sz="12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ALT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SINIRI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YÜKSELTİLECEK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BAZI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SEKTÖRLERDEKİ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YÜZDE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ORANLAR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YÜZDE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20’YE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ÇIKACAK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TEKSTİL+HAZIR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GİYİM+MOBİLYA+AYAKKABI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ÖTV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SEÇİLMİŞ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ÜRÜNLERDE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ARTIŞ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BEKLENTİSİ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VERGİ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İSTİSNALARI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64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MEVCUT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İSTİSNALAR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İNCELENİYOR,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AZALTILACAK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KRİPTO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PARA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YASASI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94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PİYASALAR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KURALLI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KAYITLI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 HALE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GELECEK/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VERGİ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YOK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0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83845" marR="276860" indent="4114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KİRA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SÖZLEŞMELERİ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TÜM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KİRA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SÖZLEŞMELERİ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E-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DEVLET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ÜZERİNDEN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YAPILACAK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8460" indent="-28638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YÜZDE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KİRA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ARTIŞI</a:t>
                      </a:r>
                      <a:r>
                        <a:rPr dirty="0" sz="1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SINIRI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KALKACAK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74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KAMU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PERSONELİ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101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REFORM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PAKETİ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HAZIRLANIYOR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74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KAMU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GELİRLERİ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6385">
                        <a:lnSpc>
                          <a:spcPct val="100000"/>
                        </a:lnSpc>
                        <a:spcBef>
                          <a:spcPts val="1015"/>
                        </a:spcBef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KAYIT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DIŞI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İLE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ETKİN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MÜCADELE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7056"/>
            <a:ext cx="1295400" cy="67970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41295" y="383793"/>
            <a:ext cx="513651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latin typeface="Arial"/>
                <a:cs typeface="Arial"/>
              </a:rPr>
              <a:t>MALİYE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POLİTİKASI;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KAMU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TASARRUF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ÖNLEMLERİ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5971"/>
            <a:ext cx="268414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b="1">
                <a:latin typeface="Calibri"/>
                <a:cs typeface="Calibri"/>
              </a:rPr>
              <a:t>EKONOMİ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VE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STRATEJİ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DANIŞMANLIK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HİZMETLERİ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657970" y="6558788"/>
            <a:ext cx="16573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latin typeface="Arial MT"/>
                <a:cs typeface="Arial MT"/>
              </a:rPr>
              <a:t>31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7056"/>
            <a:ext cx="1295400" cy="6797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955" y="969092"/>
            <a:ext cx="8564026" cy="51303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68017" y="149744"/>
            <a:ext cx="6389370" cy="772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45376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603885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YURTDIŞI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FİNANSMANDA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GELİŞME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BEKLENTİLERİ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600" b="1">
                <a:latin typeface="Arial"/>
                <a:cs typeface="Arial"/>
              </a:rPr>
              <a:t>TÜRKİYE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2024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YILINDA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DIŞ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FİNANSMAN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SIKINTISI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YAŞAMAZ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03106" y="6558483"/>
            <a:ext cx="220979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22250" y="915797"/>
          <a:ext cx="8623300" cy="540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6705600"/>
              </a:tblGrid>
              <a:tr h="1261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5245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KÖRFEZ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ÜLKELERİ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DEPREM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KREDİSİ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EXİMBANK’A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KAYNAK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ALINMAYACAK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PROJE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FİNANSMANI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3-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marL="473075" marR="463550" indent="7874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KÖRFEZ ÜLKELERİ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9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SATIN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ALMA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ORTAKLIKLAR</a:t>
                      </a:r>
                      <a:r>
                        <a:rPr dirty="0" sz="14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90880">
                <a:tc>
                  <a:txBody>
                    <a:bodyPr/>
                    <a:lstStyle/>
                    <a:p>
                      <a:pPr marL="765810" marR="177800" indent="-58229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400" spc="-40" b="1">
                          <a:latin typeface="Arial"/>
                          <a:cs typeface="Arial"/>
                        </a:rPr>
                        <a:t>DÜNYA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BANKASI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VB.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953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DEPREM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PROJE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ODAKLI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KAYNAK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GİRİŞİ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10-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400" spc="3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 marL="436245" marR="430530" indent="16446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BANKA KREDİLERİ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BANKALARIN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 YURTDIŞI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KULLANIMI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İLAVE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5-6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SERMAYE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PİYASALARI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ÖZEL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SEKTÖR+BANKALAR+KAMU</a:t>
                      </a:r>
                      <a:r>
                        <a:rPr dirty="0" sz="14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TAHVİL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İHRAÇLARI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PORTFÖY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YATIRIMLARI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HİSSE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SENEDİ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TAHVİL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YATIRIMLARI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4-5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9151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ÖZEL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FİNANSMAN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ÖZEL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SEKTÖR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SATIN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ALMALARI+ORTAKLIKLARI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3-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MİLYAR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DOLAR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1" y="131063"/>
            <a:ext cx="1237488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2567" y="149744"/>
            <a:ext cx="5544820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60921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KUR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KORUMALI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MEVDUATLARIN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TASFİYESİ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0103"/>
            <a:ext cx="1371600" cy="76809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52984" y="1002791"/>
            <a:ext cx="8488680" cy="5255260"/>
            <a:chOff x="252984" y="1002791"/>
            <a:chExt cx="8488680" cy="5255260"/>
          </a:xfrm>
        </p:grpSpPr>
        <p:sp>
          <p:nvSpPr>
            <p:cNvPr id="6" name="object 6" descr=""/>
            <p:cNvSpPr/>
            <p:nvPr/>
          </p:nvSpPr>
          <p:spPr>
            <a:xfrm>
              <a:off x="8624315" y="6140195"/>
              <a:ext cx="109855" cy="104139"/>
            </a:xfrm>
            <a:custGeom>
              <a:avLst/>
              <a:gdLst/>
              <a:ahLst/>
              <a:cxnLst/>
              <a:rect l="l" t="t" r="r" b="b"/>
              <a:pathLst>
                <a:path w="109854" h="104139">
                  <a:moveTo>
                    <a:pt x="0" y="103631"/>
                  </a:moveTo>
                  <a:lnTo>
                    <a:pt x="109727" y="103631"/>
                  </a:lnTo>
                  <a:lnTo>
                    <a:pt x="109727" y="0"/>
                  </a:lnTo>
                  <a:lnTo>
                    <a:pt x="0" y="0"/>
                  </a:lnTo>
                  <a:lnTo>
                    <a:pt x="0" y="1036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4" y="1002791"/>
              <a:ext cx="8488680" cy="525475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31724" y="6581149"/>
            <a:ext cx="11957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KAYNAK: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TCMB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dirty="0"/>
              <a:t>DÖVİZ</a:t>
            </a:r>
            <a:r>
              <a:rPr dirty="0" spc="-70"/>
              <a:t> </a:t>
            </a:r>
            <a:r>
              <a:rPr dirty="0" spc="-20"/>
              <a:t>TEVİDAT</a:t>
            </a:r>
            <a:r>
              <a:rPr dirty="0" spc="-25"/>
              <a:t> </a:t>
            </a:r>
            <a:r>
              <a:rPr dirty="0" spc="-10"/>
              <a:t>HESAPLARINDA</a:t>
            </a:r>
            <a:r>
              <a:rPr dirty="0" spc="-50"/>
              <a:t> </a:t>
            </a:r>
            <a:r>
              <a:rPr dirty="0"/>
              <a:t>KADEMELİ</a:t>
            </a:r>
            <a:r>
              <a:rPr dirty="0" spc="-60"/>
              <a:t> </a:t>
            </a:r>
            <a:r>
              <a:rPr dirty="0"/>
              <a:t>DÜŞÜŞ</a:t>
            </a:r>
            <a:r>
              <a:rPr dirty="0" spc="-75"/>
              <a:t> </a:t>
            </a:r>
            <a:r>
              <a:rPr dirty="0" spc="-10"/>
              <a:t>BEKLENİYOR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0103"/>
            <a:ext cx="1371600" cy="76809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61809" y="1478089"/>
            <a:ext cx="7785100" cy="3780154"/>
            <a:chOff x="761809" y="1478089"/>
            <a:chExt cx="7785100" cy="3780154"/>
          </a:xfrm>
        </p:grpSpPr>
        <p:sp>
          <p:nvSpPr>
            <p:cNvPr id="7" name="object 7" descr=""/>
            <p:cNvSpPr/>
            <p:nvPr/>
          </p:nvSpPr>
          <p:spPr>
            <a:xfrm>
              <a:off x="765048" y="1481328"/>
              <a:ext cx="7775575" cy="3773804"/>
            </a:xfrm>
            <a:custGeom>
              <a:avLst/>
              <a:gdLst/>
              <a:ahLst/>
              <a:cxnLst/>
              <a:rect l="l" t="t" r="r" b="b"/>
              <a:pathLst>
                <a:path w="7775575" h="3773804">
                  <a:moveTo>
                    <a:pt x="7775448" y="0"/>
                  </a:moveTo>
                  <a:lnTo>
                    <a:pt x="0" y="0"/>
                  </a:lnTo>
                  <a:lnTo>
                    <a:pt x="0" y="3773424"/>
                  </a:lnTo>
                  <a:lnTo>
                    <a:pt x="7775448" y="3773424"/>
                  </a:lnTo>
                  <a:lnTo>
                    <a:pt x="77754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66572" y="1482852"/>
              <a:ext cx="7775575" cy="3301365"/>
            </a:xfrm>
            <a:custGeom>
              <a:avLst/>
              <a:gdLst/>
              <a:ahLst/>
              <a:cxnLst/>
              <a:rect l="l" t="t" r="r" b="b"/>
              <a:pathLst>
                <a:path w="7775575" h="3301365">
                  <a:moveTo>
                    <a:pt x="0" y="3300984"/>
                  </a:moveTo>
                  <a:lnTo>
                    <a:pt x="394716" y="3300984"/>
                  </a:lnTo>
                </a:path>
                <a:path w="7775575" h="3301365">
                  <a:moveTo>
                    <a:pt x="754380" y="3300984"/>
                  </a:moveTo>
                  <a:lnTo>
                    <a:pt x="848868" y="3300984"/>
                  </a:lnTo>
                </a:path>
                <a:path w="7775575" h="3301365">
                  <a:moveTo>
                    <a:pt x="1208532" y="3300984"/>
                  </a:moveTo>
                  <a:lnTo>
                    <a:pt x="1306067" y="3300984"/>
                  </a:lnTo>
                </a:path>
                <a:path w="7775575" h="3301365">
                  <a:moveTo>
                    <a:pt x="1665732" y="3300984"/>
                  </a:moveTo>
                  <a:lnTo>
                    <a:pt x="1763267" y="3300984"/>
                  </a:lnTo>
                </a:path>
                <a:path w="7775575" h="3301365">
                  <a:moveTo>
                    <a:pt x="2122932" y="3300984"/>
                  </a:moveTo>
                  <a:lnTo>
                    <a:pt x="2220467" y="3300984"/>
                  </a:lnTo>
                </a:path>
                <a:path w="7775575" h="3301365">
                  <a:moveTo>
                    <a:pt x="2580131" y="3300984"/>
                  </a:moveTo>
                  <a:lnTo>
                    <a:pt x="2677667" y="3300984"/>
                  </a:lnTo>
                </a:path>
                <a:path w="7775575" h="3301365">
                  <a:moveTo>
                    <a:pt x="3037331" y="3300984"/>
                  </a:moveTo>
                  <a:lnTo>
                    <a:pt x="3134867" y="3300984"/>
                  </a:lnTo>
                </a:path>
                <a:path w="7775575" h="3301365">
                  <a:moveTo>
                    <a:pt x="3494531" y="3300984"/>
                  </a:moveTo>
                  <a:lnTo>
                    <a:pt x="4280916" y="3300984"/>
                  </a:lnTo>
                </a:path>
                <a:path w="7775575" h="3301365">
                  <a:moveTo>
                    <a:pt x="4640580" y="3300984"/>
                  </a:moveTo>
                  <a:lnTo>
                    <a:pt x="4738116" y="3300984"/>
                  </a:lnTo>
                </a:path>
                <a:path w="7775575" h="3301365">
                  <a:moveTo>
                    <a:pt x="5097780" y="3300984"/>
                  </a:moveTo>
                  <a:lnTo>
                    <a:pt x="5195316" y="3300984"/>
                  </a:lnTo>
                </a:path>
                <a:path w="7775575" h="3301365">
                  <a:moveTo>
                    <a:pt x="5554980" y="3300984"/>
                  </a:moveTo>
                  <a:lnTo>
                    <a:pt x="5652516" y="3300984"/>
                  </a:lnTo>
                </a:path>
                <a:path w="7775575" h="3301365">
                  <a:moveTo>
                    <a:pt x="6012180" y="3300984"/>
                  </a:moveTo>
                  <a:lnTo>
                    <a:pt x="6106668" y="3300984"/>
                  </a:lnTo>
                </a:path>
                <a:path w="7775575" h="3301365">
                  <a:moveTo>
                    <a:pt x="6466332" y="3300984"/>
                  </a:moveTo>
                  <a:lnTo>
                    <a:pt x="6563868" y="3300984"/>
                  </a:lnTo>
                </a:path>
                <a:path w="7775575" h="3301365">
                  <a:moveTo>
                    <a:pt x="6923532" y="3300984"/>
                  </a:moveTo>
                  <a:lnTo>
                    <a:pt x="7021068" y="3300984"/>
                  </a:lnTo>
                </a:path>
                <a:path w="7775575" h="3301365">
                  <a:moveTo>
                    <a:pt x="7380732" y="3300984"/>
                  </a:moveTo>
                  <a:lnTo>
                    <a:pt x="7775448" y="3300984"/>
                  </a:lnTo>
                </a:path>
                <a:path w="7775575" h="3301365">
                  <a:moveTo>
                    <a:pt x="0" y="2828544"/>
                  </a:moveTo>
                  <a:lnTo>
                    <a:pt x="394716" y="2828544"/>
                  </a:lnTo>
                </a:path>
                <a:path w="7775575" h="3301365">
                  <a:moveTo>
                    <a:pt x="754380" y="2828544"/>
                  </a:moveTo>
                  <a:lnTo>
                    <a:pt x="848868" y="2828544"/>
                  </a:lnTo>
                </a:path>
                <a:path w="7775575" h="3301365">
                  <a:moveTo>
                    <a:pt x="1208532" y="2828544"/>
                  </a:moveTo>
                  <a:lnTo>
                    <a:pt x="1306067" y="2828544"/>
                  </a:lnTo>
                </a:path>
                <a:path w="7775575" h="3301365">
                  <a:moveTo>
                    <a:pt x="1665732" y="2828544"/>
                  </a:moveTo>
                  <a:lnTo>
                    <a:pt x="1763267" y="2828544"/>
                  </a:lnTo>
                </a:path>
                <a:path w="7775575" h="3301365">
                  <a:moveTo>
                    <a:pt x="2122932" y="2828544"/>
                  </a:moveTo>
                  <a:lnTo>
                    <a:pt x="2220467" y="2828544"/>
                  </a:lnTo>
                </a:path>
                <a:path w="7775575" h="3301365">
                  <a:moveTo>
                    <a:pt x="2580131" y="2828544"/>
                  </a:moveTo>
                  <a:lnTo>
                    <a:pt x="2677667" y="2828544"/>
                  </a:lnTo>
                </a:path>
                <a:path w="7775575" h="3301365">
                  <a:moveTo>
                    <a:pt x="3037331" y="2828544"/>
                  </a:moveTo>
                  <a:lnTo>
                    <a:pt x="3134867" y="2828544"/>
                  </a:lnTo>
                </a:path>
                <a:path w="7775575" h="3301365">
                  <a:moveTo>
                    <a:pt x="3494531" y="2828544"/>
                  </a:moveTo>
                  <a:lnTo>
                    <a:pt x="4280916" y="2828544"/>
                  </a:lnTo>
                </a:path>
                <a:path w="7775575" h="3301365">
                  <a:moveTo>
                    <a:pt x="4640580" y="2828544"/>
                  </a:moveTo>
                  <a:lnTo>
                    <a:pt x="4738116" y="2828544"/>
                  </a:lnTo>
                </a:path>
                <a:path w="7775575" h="3301365">
                  <a:moveTo>
                    <a:pt x="5097780" y="2828544"/>
                  </a:moveTo>
                  <a:lnTo>
                    <a:pt x="5195316" y="2828544"/>
                  </a:lnTo>
                </a:path>
                <a:path w="7775575" h="3301365">
                  <a:moveTo>
                    <a:pt x="5554980" y="2828544"/>
                  </a:moveTo>
                  <a:lnTo>
                    <a:pt x="5652516" y="2828544"/>
                  </a:lnTo>
                </a:path>
                <a:path w="7775575" h="3301365">
                  <a:moveTo>
                    <a:pt x="6012180" y="2828544"/>
                  </a:moveTo>
                  <a:lnTo>
                    <a:pt x="6106668" y="2828544"/>
                  </a:lnTo>
                </a:path>
                <a:path w="7775575" h="3301365">
                  <a:moveTo>
                    <a:pt x="6466332" y="2828544"/>
                  </a:moveTo>
                  <a:lnTo>
                    <a:pt x="6563868" y="2828544"/>
                  </a:lnTo>
                </a:path>
                <a:path w="7775575" h="3301365">
                  <a:moveTo>
                    <a:pt x="6923532" y="2828544"/>
                  </a:moveTo>
                  <a:lnTo>
                    <a:pt x="7021068" y="2828544"/>
                  </a:lnTo>
                </a:path>
                <a:path w="7775575" h="3301365">
                  <a:moveTo>
                    <a:pt x="7380732" y="2828544"/>
                  </a:moveTo>
                  <a:lnTo>
                    <a:pt x="7775448" y="2828544"/>
                  </a:lnTo>
                </a:path>
                <a:path w="7775575" h="3301365">
                  <a:moveTo>
                    <a:pt x="0" y="2356104"/>
                  </a:moveTo>
                  <a:lnTo>
                    <a:pt x="394716" y="2356104"/>
                  </a:lnTo>
                </a:path>
                <a:path w="7775575" h="3301365">
                  <a:moveTo>
                    <a:pt x="754380" y="2356104"/>
                  </a:moveTo>
                  <a:lnTo>
                    <a:pt x="848868" y="2356104"/>
                  </a:lnTo>
                </a:path>
                <a:path w="7775575" h="3301365">
                  <a:moveTo>
                    <a:pt x="1208532" y="2356104"/>
                  </a:moveTo>
                  <a:lnTo>
                    <a:pt x="1306067" y="2356104"/>
                  </a:lnTo>
                </a:path>
                <a:path w="7775575" h="3301365">
                  <a:moveTo>
                    <a:pt x="1665732" y="2356104"/>
                  </a:moveTo>
                  <a:lnTo>
                    <a:pt x="1763267" y="2356104"/>
                  </a:lnTo>
                </a:path>
                <a:path w="7775575" h="3301365">
                  <a:moveTo>
                    <a:pt x="2122932" y="2356104"/>
                  </a:moveTo>
                  <a:lnTo>
                    <a:pt x="2220467" y="2356104"/>
                  </a:lnTo>
                </a:path>
                <a:path w="7775575" h="3301365">
                  <a:moveTo>
                    <a:pt x="2580131" y="2356104"/>
                  </a:moveTo>
                  <a:lnTo>
                    <a:pt x="2677667" y="2356104"/>
                  </a:lnTo>
                </a:path>
                <a:path w="7775575" h="3301365">
                  <a:moveTo>
                    <a:pt x="3037331" y="2356104"/>
                  </a:moveTo>
                  <a:lnTo>
                    <a:pt x="3134867" y="2356104"/>
                  </a:lnTo>
                </a:path>
                <a:path w="7775575" h="3301365">
                  <a:moveTo>
                    <a:pt x="3494531" y="2356104"/>
                  </a:moveTo>
                  <a:lnTo>
                    <a:pt x="4280916" y="2356104"/>
                  </a:lnTo>
                </a:path>
                <a:path w="7775575" h="3301365">
                  <a:moveTo>
                    <a:pt x="4640580" y="2356104"/>
                  </a:moveTo>
                  <a:lnTo>
                    <a:pt x="4738116" y="2356104"/>
                  </a:lnTo>
                </a:path>
                <a:path w="7775575" h="3301365">
                  <a:moveTo>
                    <a:pt x="5097780" y="2356104"/>
                  </a:moveTo>
                  <a:lnTo>
                    <a:pt x="5195316" y="2356104"/>
                  </a:lnTo>
                </a:path>
                <a:path w="7775575" h="3301365">
                  <a:moveTo>
                    <a:pt x="5554980" y="2356104"/>
                  </a:moveTo>
                  <a:lnTo>
                    <a:pt x="5652516" y="2356104"/>
                  </a:lnTo>
                </a:path>
                <a:path w="7775575" h="3301365">
                  <a:moveTo>
                    <a:pt x="6012180" y="2356104"/>
                  </a:moveTo>
                  <a:lnTo>
                    <a:pt x="6106668" y="2356104"/>
                  </a:lnTo>
                </a:path>
                <a:path w="7775575" h="3301365">
                  <a:moveTo>
                    <a:pt x="6466332" y="2356104"/>
                  </a:moveTo>
                  <a:lnTo>
                    <a:pt x="6563868" y="2356104"/>
                  </a:lnTo>
                </a:path>
                <a:path w="7775575" h="3301365">
                  <a:moveTo>
                    <a:pt x="6923532" y="2356104"/>
                  </a:moveTo>
                  <a:lnTo>
                    <a:pt x="7021068" y="2356104"/>
                  </a:lnTo>
                </a:path>
                <a:path w="7775575" h="3301365">
                  <a:moveTo>
                    <a:pt x="7380732" y="2356104"/>
                  </a:moveTo>
                  <a:lnTo>
                    <a:pt x="7775448" y="2356104"/>
                  </a:lnTo>
                </a:path>
                <a:path w="7775575" h="3301365">
                  <a:moveTo>
                    <a:pt x="0" y="1886712"/>
                  </a:moveTo>
                  <a:lnTo>
                    <a:pt x="394716" y="1886712"/>
                  </a:lnTo>
                </a:path>
                <a:path w="7775575" h="3301365">
                  <a:moveTo>
                    <a:pt x="754380" y="1886712"/>
                  </a:moveTo>
                  <a:lnTo>
                    <a:pt x="848868" y="1886712"/>
                  </a:lnTo>
                </a:path>
                <a:path w="7775575" h="3301365">
                  <a:moveTo>
                    <a:pt x="1208532" y="1886712"/>
                  </a:moveTo>
                  <a:lnTo>
                    <a:pt x="1306067" y="1886712"/>
                  </a:lnTo>
                </a:path>
                <a:path w="7775575" h="3301365">
                  <a:moveTo>
                    <a:pt x="1665732" y="1886712"/>
                  </a:moveTo>
                  <a:lnTo>
                    <a:pt x="1763267" y="1886712"/>
                  </a:lnTo>
                </a:path>
                <a:path w="7775575" h="3301365">
                  <a:moveTo>
                    <a:pt x="2122932" y="1886712"/>
                  </a:moveTo>
                  <a:lnTo>
                    <a:pt x="2220467" y="1886712"/>
                  </a:lnTo>
                </a:path>
                <a:path w="7775575" h="3301365">
                  <a:moveTo>
                    <a:pt x="2580131" y="1886712"/>
                  </a:moveTo>
                  <a:lnTo>
                    <a:pt x="2677667" y="1886712"/>
                  </a:lnTo>
                </a:path>
                <a:path w="7775575" h="3301365">
                  <a:moveTo>
                    <a:pt x="3037331" y="1886712"/>
                  </a:moveTo>
                  <a:lnTo>
                    <a:pt x="3134867" y="1886712"/>
                  </a:lnTo>
                </a:path>
                <a:path w="7775575" h="3301365">
                  <a:moveTo>
                    <a:pt x="3494531" y="1886712"/>
                  </a:moveTo>
                  <a:lnTo>
                    <a:pt x="4280916" y="1886712"/>
                  </a:lnTo>
                </a:path>
                <a:path w="7775575" h="3301365">
                  <a:moveTo>
                    <a:pt x="4640580" y="1886712"/>
                  </a:moveTo>
                  <a:lnTo>
                    <a:pt x="7775448" y="1886712"/>
                  </a:lnTo>
                </a:path>
                <a:path w="7775575" h="3301365">
                  <a:moveTo>
                    <a:pt x="0" y="1414272"/>
                  </a:moveTo>
                  <a:lnTo>
                    <a:pt x="394716" y="1414272"/>
                  </a:lnTo>
                </a:path>
                <a:path w="7775575" h="3301365">
                  <a:moveTo>
                    <a:pt x="754380" y="1414272"/>
                  </a:moveTo>
                  <a:lnTo>
                    <a:pt x="848868" y="1414272"/>
                  </a:lnTo>
                </a:path>
                <a:path w="7775575" h="3301365">
                  <a:moveTo>
                    <a:pt x="1208532" y="1414272"/>
                  </a:moveTo>
                  <a:lnTo>
                    <a:pt x="1306067" y="1414272"/>
                  </a:lnTo>
                </a:path>
                <a:path w="7775575" h="3301365">
                  <a:moveTo>
                    <a:pt x="1665732" y="1414272"/>
                  </a:moveTo>
                  <a:lnTo>
                    <a:pt x="1763267" y="1414272"/>
                  </a:lnTo>
                </a:path>
                <a:path w="7775575" h="3301365">
                  <a:moveTo>
                    <a:pt x="2122932" y="1414272"/>
                  </a:moveTo>
                  <a:lnTo>
                    <a:pt x="2220467" y="1414272"/>
                  </a:lnTo>
                </a:path>
                <a:path w="7775575" h="3301365">
                  <a:moveTo>
                    <a:pt x="2580131" y="1414272"/>
                  </a:moveTo>
                  <a:lnTo>
                    <a:pt x="2677667" y="1414272"/>
                  </a:lnTo>
                </a:path>
                <a:path w="7775575" h="3301365">
                  <a:moveTo>
                    <a:pt x="3037331" y="1414272"/>
                  </a:moveTo>
                  <a:lnTo>
                    <a:pt x="3134867" y="1414272"/>
                  </a:lnTo>
                </a:path>
                <a:path w="7775575" h="3301365">
                  <a:moveTo>
                    <a:pt x="3494531" y="1414272"/>
                  </a:moveTo>
                  <a:lnTo>
                    <a:pt x="7775448" y="1414272"/>
                  </a:lnTo>
                </a:path>
                <a:path w="7775575" h="3301365">
                  <a:moveTo>
                    <a:pt x="0" y="941832"/>
                  </a:moveTo>
                  <a:lnTo>
                    <a:pt x="394716" y="941832"/>
                  </a:lnTo>
                </a:path>
                <a:path w="7775575" h="3301365">
                  <a:moveTo>
                    <a:pt x="754380" y="941832"/>
                  </a:moveTo>
                  <a:lnTo>
                    <a:pt x="7775448" y="941832"/>
                  </a:lnTo>
                </a:path>
                <a:path w="7775575" h="3301365">
                  <a:moveTo>
                    <a:pt x="0" y="469392"/>
                  </a:moveTo>
                  <a:lnTo>
                    <a:pt x="394716" y="469392"/>
                  </a:lnTo>
                </a:path>
                <a:path w="7775575" h="3301365">
                  <a:moveTo>
                    <a:pt x="754380" y="469392"/>
                  </a:moveTo>
                  <a:lnTo>
                    <a:pt x="7775448" y="469392"/>
                  </a:lnTo>
                </a:path>
                <a:path w="7775575" h="3301365">
                  <a:moveTo>
                    <a:pt x="0" y="0"/>
                  </a:moveTo>
                  <a:lnTo>
                    <a:pt x="7775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61288" y="1801367"/>
              <a:ext cx="4246245" cy="3453765"/>
            </a:xfrm>
            <a:custGeom>
              <a:avLst/>
              <a:gdLst/>
              <a:ahLst/>
              <a:cxnLst/>
              <a:rect l="l" t="t" r="r" b="b"/>
              <a:pathLst>
                <a:path w="4246245" h="3453765">
                  <a:moveTo>
                    <a:pt x="359664" y="0"/>
                  </a:moveTo>
                  <a:lnTo>
                    <a:pt x="0" y="0"/>
                  </a:lnTo>
                  <a:lnTo>
                    <a:pt x="0" y="3453384"/>
                  </a:lnTo>
                  <a:lnTo>
                    <a:pt x="359664" y="3453384"/>
                  </a:lnTo>
                  <a:lnTo>
                    <a:pt x="359664" y="0"/>
                  </a:lnTo>
                  <a:close/>
                </a:path>
                <a:path w="4246245" h="3453765">
                  <a:moveTo>
                    <a:pt x="4245864" y="1301496"/>
                  </a:moveTo>
                  <a:lnTo>
                    <a:pt x="3886200" y="1301496"/>
                  </a:lnTo>
                  <a:lnTo>
                    <a:pt x="3886200" y="3453384"/>
                  </a:lnTo>
                  <a:lnTo>
                    <a:pt x="4245864" y="3453384"/>
                  </a:lnTo>
                  <a:lnTo>
                    <a:pt x="4245864" y="130149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15440" y="2514599"/>
              <a:ext cx="4249420" cy="2740660"/>
            </a:xfrm>
            <a:custGeom>
              <a:avLst/>
              <a:gdLst/>
              <a:ahLst/>
              <a:cxnLst/>
              <a:rect l="l" t="t" r="r" b="b"/>
              <a:pathLst>
                <a:path w="4249420" h="2740660">
                  <a:moveTo>
                    <a:pt x="359664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359664" y="2740152"/>
                  </a:lnTo>
                  <a:lnTo>
                    <a:pt x="359664" y="0"/>
                  </a:lnTo>
                  <a:close/>
                </a:path>
                <a:path w="4249420" h="2740660">
                  <a:moveTo>
                    <a:pt x="4248912" y="954024"/>
                  </a:moveTo>
                  <a:lnTo>
                    <a:pt x="3889248" y="954024"/>
                  </a:lnTo>
                  <a:lnTo>
                    <a:pt x="3889248" y="2740152"/>
                  </a:lnTo>
                  <a:lnTo>
                    <a:pt x="4248912" y="2740152"/>
                  </a:lnTo>
                  <a:lnTo>
                    <a:pt x="4248912" y="95402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72640" y="2761487"/>
              <a:ext cx="4249420" cy="2493645"/>
            </a:xfrm>
            <a:custGeom>
              <a:avLst/>
              <a:gdLst/>
              <a:ahLst/>
              <a:cxnLst/>
              <a:rect l="l" t="t" r="r" b="b"/>
              <a:pathLst>
                <a:path w="4249420" h="2493645">
                  <a:moveTo>
                    <a:pt x="359664" y="0"/>
                  </a:moveTo>
                  <a:lnTo>
                    <a:pt x="0" y="0"/>
                  </a:lnTo>
                  <a:lnTo>
                    <a:pt x="0" y="2493264"/>
                  </a:lnTo>
                  <a:lnTo>
                    <a:pt x="359664" y="2493264"/>
                  </a:lnTo>
                  <a:lnTo>
                    <a:pt x="359664" y="0"/>
                  </a:lnTo>
                  <a:close/>
                </a:path>
                <a:path w="4249420" h="2493645">
                  <a:moveTo>
                    <a:pt x="4248912" y="835152"/>
                  </a:moveTo>
                  <a:lnTo>
                    <a:pt x="3889248" y="835152"/>
                  </a:lnTo>
                  <a:lnTo>
                    <a:pt x="3889248" y="2493264"/>
                  </a:lnTo>
                  <a:lnTo>
                    <a:pt x="4248912" y="2493264"/>
                  </a:lnTo>
                  <a:lnTo>
                    <a:pt x="4248912" y="83515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29840" y="2831591"/>
              <a:ext cx="4249420" cy="2423160"/>
            </a:xfrm>
            <a:custGeom>
              <a:avLst/>
              <a:gdLst/>
              <a:ahLst/>
              <a:cxnLst/>
              <a:rect l="l" t="t" r="r" b="b"/>
              <a:pathLst>
                <a:path w="4249420" h="2423160">
                  <a:moveTo>
                    <a:pt x="359664" y="0"/>
                  </a:moveTo>
                  <a:lnTo>
                    <a:pt x="0" y="0"/>
                  </a:lnTo>
                  <a:lnTo>
                    <a:pt x="0" y="2423160"/>
                  </a:lnTo>
                  <a:lnTo>
                    <a:pt x="359664" y="2423160"/>
                  </a:lnTo>
                  <a:lnTo>
                    <a:pt x="359664" y="0"/>
                  </a:lnTo>
                  <a:close/>
                </a:path>
                <a:path w="4249420" h="2423160">
                  <a:moveTo>
                    <a:pt x="4248912" y="746760"/>
                  </a:moveTo>
                  <a:lnTo>
                    <a:pt x="3889248" y="746760"/>
                  </a:lnTo>
                  <a:lnTo>
                    <a:pt x="3889248" y="2423160"/>
                  </a:lnTo>
                  <a:lnTo>
                    <a:pt x="4248912" y="2423160"/>
                  </a:lnTo>
                  <a:lnTo>
                    <a:pt x="4248912" y="74676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987040" y="2852927"/>
              <a:ext cx="4246245" cy="2402205"/>
            </a:xfrm>
            <a:custGeom>
              <a:avLst/>
              <a:gdLst/>
              <a:ahLst/>
              <a:cxnLst/>
              <a:rect l="l" t="t" r="r" b="b"/>
              <a:pathLst>
                <a:path w="4246245" h="2402204">
                  <a:moveTo>
                    <a:pt x="359664" y="0"/>
                  </a:moveTo>
                  <a:lnTo>
                    <a:pt x="0" y="0"/>
                  </a:lnTo>
                  <a:lnTo>
                    <a:pt x="0" y="2401824"/>
                  </a:lnTo>
                  <a:lnTo>
                    <a:pt x="359664" y="2401824"/>
                  </a:lnTo>
                  <a:lnTo>
                    <a:pt x="359664" y="0"/>
                  </a:lnTo>
                  <a:close/>
                </a:path>
                <a:path w="4246245" h="2402204">
                  <a:moveTo>
                    <a:pt x="4245864" y="655320"/>
                  </a:moveTo>
                  <a:lnTo>
                    <a:pt x="3886200" y="655320"/>
                  </a:lnTo>
                  <a:lnTo>
                    <a:pt x="3886200" y="2401824"/>
                  </a:lnTo>
                  <a:lnTo>
                    <a:pt x="4245864" y="2401824"/>
                  </a:lnTo>
                  <a:lnTo>
                    <a:pt x="4245864" y="65532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44240" y="2624327"/>
              <a:ext cx="4246245" cy="2630805"/>
            </a:xfrm>
            <a:custGeom>
              <a:avLst/>
              <a:gdLst/>
              <a:ahLst/>
              <a:cxnLst/>
              <a:rect l="l" t="t" r="r" b="b"/>
              <a:pathLst>
                <a:path w="4246245" h="2630804">
                  <a:moveTo>
                    <a:pt x="359664" y="0"/>
                  </a:moveTo>
                  <a:lnTo>
                    <a:pt x="0" y="0"/>
                  </a:lnTo>
                  <a:lnTo>
                    <a:pt x="0" y="2630424"/>
                  </a:lnTo>
                  <a:lnTo>
                    <a:pt x="359664" y="2630424"/>
                  </a:lnTo>
                  <a:lnTo>
                    <a:pt x="359664" y="0"/>
                  </a:lnTo>
                  <a:close/>
                </a:path>
                <a:path w="4246245" h="2630804">
                  <a:moveTo>
                    <a:pt x="4245864" y="929640"/>
                  </a:moveTo>
                  <a:lnTo>
                    <a:pt x="3886200" y="929640"/>
                  </a:lnTo>
                  <a:lnTo>
                    <a:pt x="3886200" y="2630424"/>
                  </a:lnTo>
                  <a:lnTo>
                    <a:pt x="4245864" y="2630424"/>
                  </a:lnTo>
                  <a:lnTo>
                    <a:pt x="4245864" y="92964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01440" y="2737103"/>
              <a:ext cx="4246245" cy="2517775"/>
            </a:xfrm>
            <a:custGeom>
              <a:avLst/>
              <a:gdLst/>
              <a:ahLst/>
              <a:cxnLst/>
              <a:rect l="l" t="t" r="r" b="b"/>
              <a:pathLst>
                <a:path w="4246245" h="2517775">
                  <a:moveTo>
                    <a:pt x="359664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359664" y="2517648"/>
                  </a:lnTo>
                  <a:lnTo>
                    <a:pt x="359664" y="0"/>
                  </a:lnTo>
                  <a:close/>
                </a:path>
                <a:path w="4246245" h="2517775">
                  <a:moveTo>
                    <a:pt x="4245864" y="963168"/>
                  </a:moveTo>
                  <a:lnTo>
                    <a:pt x="3886200" y="963168"/>
                  </a:lnTo>
                  <a:lnTo>
                    <a:pt x="3886200" y="2517648"/>
                  </a:lnTo>
                  <a:lnTo>
                    <a:pt x="4245864" y="2517648"/>
                  </a:lnTo>
                  <a:lnTo>
                    <a:pt x="4245864" y="963168"/>
                  </a:lnTo>
                  <a:close/>
                </a:path>
              </a:pathLst>
            </a:custGeom>
            <a:solidFill>
              <a:srgbClr val="2C4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66572" y="5253228"/>
              <a:ext cx="7775575" cy="0"/>
            </a:xfrm>
            <a:custGeom>
              <a:avLst/>
              <a:gdLst/>
              <a:ahLst/>
              <a:cxnLst/>
              <a:rect l="l" t="t" r="r" b="b"/>
              <a:pathLst>
                <a:path w="7775575" h="0">
                  <a:moveTo>
                    <a:pt x="0" y="0"/>
                  </a:moveTo>
                  <a:lnTo>
                    <a:pt x="77754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082032" y="2841116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91,3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74038" y="2254122"/>
            <a:ext cx="447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116,20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499353" y="3207461"/>
            <a:ext cx="3714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75,75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956172" y="3337686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70,26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412738" y="3318205"/>
            <a:ext cx="3721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71,06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05583" y="2500376"/>
            <a:ext cx="1411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105,75 </a:t>
            </a:r>
            <a:r>
              <a:rPr dirty="0" baseline="-25462" sz="1800" spc="-15" b="1">
                <a:latin typeface="Calibri"/>
                <a:cs typeface="Calibri"/>
              </a:rPr>
              <a:t>102,81</a:t>
            </a:r>
            <a:r>
              <a:rPr dirty="0" baseline="-25462" sz="1800" spc="-30" b="1">
                <a:latin typeface="Calibri"/>
                <a:cs typeface="Calibri"/>
              </a:rPr>
              <a:t> </a:t>
            </a:r>
            <a:r>
              <a:rPr dirty="0" baseline="-34722" sz="1800" spc="-15" b="1">
                <a:latin typeface="Calibri"/>
                <a:cs typeface="Calibri"/>
              </a:rPr>
              <a:t>101,84</a:t>
            </a:r>
            <a:endParaRPr baseline="-34722"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69683" y="3248405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74,04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401314" y="2364485"/>
            <a:ext cx="447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111,51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326630" y="3293109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72,14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58259" y="2476246"/>
            <a:ext cx="447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106,77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783448" y="3441319"/>
            <a:ext cx="371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65,86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7911" y="3720795"/>
            <a:ext cx="180340" cy="1624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57911" y="324954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0796" y="2777744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0796" y="2306192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80796" y="1362278"/>
            <a:ext cx="1143635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160</a:t>
            </a:r>
            <a:endParaRPr sz="1200">
              <a:latin typeface="Calibri"/>
              <a:cs typeface="Calibri"/>
            </a:endParaRPr>
          </a:p>
          <a:p>
            <a:pPr marL="785495">
              <a:lnSpc>
                <a:spcPts val="1415"/>
              </a:lnSpc>
            </a:pPr>
            <a:r>
              <a:rPr dirty="0" sz="1200" spc="-20" b="1">
                <a:latin typeface="Calibri"/>
                <a:cs typeface="Calibri"/>
              </a:rPr>
              <a:t>146,5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200" spc="-25" b="1"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146554" y="5334761"/>
            <a:ext cx="1093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GERÇEK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KİŞİ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DTH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106795" y="5334761"/>
            <a:ext cx="983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TÜZEL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KİŞİ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DTH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929889" y="1162938"/>
            <a:ext cx="31464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10" b="1">
                <a:latin typeface="Calibri"/>
                <a:cs typeface="Calibri"/>
              </a:rPr>
              <a:t>DÖVİZ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TEVDİAT</a:t>
            </a:r>
            <a:r>
              <a:rPr dirty="0" sz="1400" spc="-10" b="1">
                <a:latin typeface="Calibri"/>
                <a:cs typeface="Calibri"/>
              </a:rPr>
              <a:t> HESAPLARI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40" b="1">
                <a:latin typeface="Calibri"/>
                <a:cs typeface="Calibri"/>
              </a:rPr>
              <a:t>MİLYAR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DOLAR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560831" y="5977128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6200" y="0"/>
                </a:moveTo>
                <a:lnTo>
                  <a:pt x="0" y="0"/>
                </a:lnTo>
                <a:lnTo>
                  <a:pt x="0" y="79248"/>
                </a:lnTo>
                <a:lnTo>
                  <a:pt x="76200" y="79248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688589" y="5907430"/>
            <a:ext cx="93471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17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ARALIK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1703832" y="5977128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6200" y="0"/>
                </a:moveTo>
                <a:lnTo>
                  <a:pt x="0" y="0"/>
                </a:lnTo>
                <a:lnTo>
                  <a:pt x="0" y="79248"/>
                </a:lnTo>
                <a:lnTo>
                  <a:pt x="76200" y="79248"/>
                </a:lnTo>
                <a:lnTo>
                  <a:pt x="762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831285" y="5907430"/>
            <a:ext cx="93471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30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ARALIK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2843783" y="597712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2974285" y="5907430"/>
            <a:ext cx="8978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26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MAYIS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3950208" y="5977128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6200" y="0"/>
                </a:moveTo>
                <a:lnTo>
                  <a:pt x="0" y="0"/>
                </a:lnTo>
                <a:lnTo>
                  <a:pt x="0" y="79248"/>
                </a:lnTo>
                <a:lnTo>
                  <a:pt x="76200" y="79248"/>
                </a:lnTo>
                <a:lnTo>
                  <a:pt x="762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4078931" y="5907430"/>
            <a:ext cx="1074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18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AĞUSTOS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5230367" y="597712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5361757" y="5907430"/>
            <a:ext cx="93471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29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ARALIK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6406896" y="5977128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6200" y="0"/>
                </a:moveTo>
                <a:lnTo>
                  <a:pt x="0" y="0"/>
                </a:lnTo>
                <a:lnTo>
                  <a:pt x="0" y="79248"/>
                </a:lnTo>
                <a:lnTo>
                  <a:pt x="76200" y="79248"/>
                </a:lnTo>
                <a:lnTo>
                  <a:pt x="762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6535873" y="5907430"/>
            <a:ext cx="8705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29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MART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7482840" y="5977128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76200" y="0"/>
                </a:moveTo>
                <a:lnTo>
                  <a:pt x="0" y="0"/>
                </a:lnTo>
                <a:lnTo>
                  <a:pt x="0" y="79248"/>
                </a:lnTo>
                <a:lnTo>
                  <a:pt x="76200" y="79248"/>
                </a:lnTo>
                <a:lnTo>
                  <a:pt x="76200" y="0"/>
                </a:lnTo>
                <a:close/>
              </a:path>
            </a:pathLst>
          </a:custGeom>
          <a:solidFill>
            <a:srgbClr val="2C4D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7612705" y="5907430"/>
            <a:ext cx="8978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10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MAYIS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20" b="1">
                <a:latin typeface="Calibri"/>
                <a:cs typeface="Calibri"/>
              </a:rPr>
              <a:t>2024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230124" y="1086611"/>
            <a:ext cx="8549640" cy="5257800"/>
          </a:xfrm>
          <a:custGeom>
            <a:avLst/>
            <a:gdLst/>
            <a:ahLst/>
            <a:cxnLst/>
            <a:rect l="l" t="t" r="r" b="b"/>
            <a:pathLst>
              <a:path w="8549640" h="5257800">
                <a:moveTo>
                  <a:pt x="0" y="5257800"/>
                </a:moveTo>
                <a:lnTo>
                  <a:pt x="8549640" y="5257800"/>
                </a:lnTo>
                <a:lnTo>
                  <a:pt x="854964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331724" y="6581149"/>
            <a:ext cx="11957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KAYNAK: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TCMB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61085">
              <a:lnSpc>
                <a:spcPct val="100000"/>
              </a:lnSpc>
              <a:spcBef>
                <a:spcPts val="105"/>
              </a:spcBef>
            </a:pPr>
            <a:r>
              <a:rPr dirty="0"/>
              <a:t>PORTFÖY</a:t>
            </a:r>
            <a:r>
              <a:rPr dirty="0" spc="-90"/>
              <a:t> </a:t>
            </a:r>
            <a:r>
              <a:rPr dirty="0"/>
              <a:t>GİRİŞLERİ</a:t>
            </a:r>
            <a:r>
              <a:rPr dirty="0" spc="-110"/>
              <a:t> </a:t>
            </a:r>
            <a:r>
              <a:rPr dirty="0"/>
              <a:t>YENİDEN</a:t>
            </a:r>
            <a:r>
              <a:rPr dirty="0" spc="-85"/>
              <a:t> </a:t>
            </a:r>
            <a:r>
              <a:rPr dirty="0" spc="-10"/>
              <a:t>BAŞLADI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0103"/>
            <a:ext cx="1371600" cy="76809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40473" y="1359217"/>
            <a:ext cx="7977505" cy="4066540"/>
            <a:chOff x="740473" y="1359217"/>
            <a:chExt cx="7977505" cy="4066540"/>
          </a:xfrm>
        </p:grpSpPr>
        <p:sp>
          <p:nvSpPr>
            <p:cNvPr id="7" name="object 7" descr=""/>
            <p:cNvSpPr/>
            <p:nvPr/>
          </p:nvSpPr>
          <p:spPr>
            <a:xfrm>
              <a:off x="746760" y="1362456"/>
              <a:ext cx="7967980" cy="4060190"/>
            </a:xfrm>
            <a:custGeom>
              <a:avLst/>
              <a:gdLst/>
              <a:ahLst/>
              <a:cxnLst/>
              <a:rect l="l" t="t" r="r" b="b"/>
              <a:pathLst>
                <a:path w="7967980" h="4060190">
                  <a:moveTo>
                    <a:pt x="7967472" y="0"/>
                  </a:moveTo>
                  <a:lnTo>
                    <a:pt x="0" y="0"/>
                  </a:lnTo>
                  <a:lnTo>
                    <a:pt x="0" y="4059936"/>
                  </a:lnTo>
                  <a:lnTo>
                    <a:pt x="7967472" y="4059936"/>
                  </a:lnTo>
                  <a:lnTo>
                    <a:pt x="79674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45236" y="1363980"/>
              <a:ext cx="7967980" cy="4057015"/>
            </a:xfrm>
            <a:custGeom>
              <a:avLst/>
              <a:gdLst/>
              <a:ahLst/>
              <a:cxnLst/>
              <a:rect l="l" t="t" r="r" b="b"/>
              <a:pathLst>
                <a:path w="7967980" h="4057015">
                  <a:moveTo>
                    <a:pt x="0" y="4056888"/>
                  </a:moveTo>
                  <a:lnTo>
                    <a:pt x="7967472" y="4056888"/>
                  </a:lnTo>
                </a:path>
                <a:path w="7967980" h="4057015">
                  <a:moveTo>
                    <a:pt x="0" y="3605784"/>
                  </a:moveTo>
                  <a:lnTo>
                    <a:pt x="7967472" y="3605784"/>
                  </a:lnTo>
                </a:path>
                <a:path w="7967980" h="4057015">
                  <a:moveTo>
                    <a:pt x="0" y="2703576"/>
                  </a:moveTo>
                  <a:lnTo>
                    <a:pt x="7967472" y="2703576"/>
                  </a:lnTo>
                </a:path>
                <a:path w="7967980" h="4057015">
                  <a:moveTo>
                    <a:pt x="0" y="2252472"/>
                  </a:moveTo>
                  <a:lnTo>
                    <a:pt x="7967472" y="2252472"/>
                  </a:lnTo>
                </a:path>
                <a:path w="7967980" h="4057015">
                  <a:moveTo>
                    <a:pt x="0" y="1801368"/>
                  </a:moveTo>
                  <a:lnTo>
                    <a:pt x="7967472" y="1801368"/>
                  </a:lnTo>
                </a:path>
                <a:path w="7967980" h="4057015">
                  <a:moveTo>
                    <a:pt x="0" y="1353312"/>
                  </a:moveTo>
                  <a:lnTo>
                    <a:pt x="7967472" y="1353312"/>
                  </a:lnTo>
                </a:path>
                <a:path w="7967980" h="4057015">
                  <a:moveTo>
                    <a:pt x="0" y="902208"/>
                  </a:moveTo>
                  <a:lnTo>
                    <a:pt x="7967472" y="902208"/>
                  </a:lnTo>
                </a:path>
                <a:path w="7967980" h="4057015">
                  <a:moveTo>
                    <a:pt x="0" y="451104"/>
                  </a:moveTo>
                  <a:lnTo>
                    <a:pt x="7967472" y="451104"/>
                  </a:lnTo>
                </a:path>
                <a:path w="7967980" h="4057015">
                  <a:moveTo>
                    <a:pt x="0" y="0"/>
                  </a:moveTo>
                  <a:lnTo>
                    <a:pt x="7967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83336" y="4520183"/>
              <a:ext cx="5870575" cy="372110"/>
            </a:xfrm>
            <a:custGeom>
              <a:avLst/>
              <a:gdLst/>
              <a:ahLst/>
              <a:cxnLst/>
              <a:rect l="l" t="t" r="r" b="b"/>
              <a:pathLst>
                <a:path w="5870575" h="372110">
                  <a:moveTo>
                    <a:pt x="36576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36576" y="371856"/>
                  </a:lnTo>
                  <a:lnTo>
                    <a:pt x="36576" y="0"/>
                  </a:lnTo>
                  <a:close/>
                </a:path>
                <a:path w="5870575" h="372110">
                  <a:moveTo>
                    <a:pt x="259080" y="0"/>
                  </a:moveTo>
                  <a:lnTo>
                    <a:pt x="225552" y="0"/>
                  </a:lnTo>
                  <a:lnTo>
                    <a:pt x="225552" y="307848"/>
                  </a:lnTo>
                  <a:lnTo>
                    <a:pt x="259080" y="307848"/>
                  </a:lnTo>
                  <a:lnTo>
                    <a:pt x="259080" y="0"/>
                  </a:lnTo>
                  <a:close/>
                </a:path>
                <a:path w="5870575" h="372110">
                  <a:moveTo>
                    <a:pt x="710184" y="12"/>
                  </a:moveTo>
                  <a:lnTo>
                    <a:pt x="673608" y="12"/>
                  </a:lnTo>
                  <a:lnTo>
                    <a:pt x="673608" y="27432"/>
                  </a:lnTo>
                  <a:lnTo>
                    <a:pt x="710184" y="27432"/>
                  </a:lnTo>
                  <a:lnTo>
                    <a:pt x="710184" y="12"/>
                  </a:lnTo>
                  <a:close/>
                </a:path>
                <a:path w="5870575" h="372110">
                  <a:moveTo>
                    <a:pt x="822947" y="0"/>
                  </a:moveTo>
                  <a:lnTo>
                    <a:pt x="786384" y="0"/>
                  </a:lnTo>
                  <a:lnTo>
                    <a:pt x="786384" y="219456"/>
                  </a:lnTo>
                  <a:lnTo>
                    <a:pt x="822947" y="219456"/>
                  </a:lnTo>
                  <a:lnTo>
                    <a:pt x="822947" y="0"/>
                  </a:lnTo>
                  <a:close/>
                </a:path>
                <a:path w="5870575" h="372110">
                  <a:moveTo>
                    <a:pt x="1045464" y="0"/>
                  </a:moveTo>
                  <a:lnTo>
                    <a:pt x="1011936" y="0"/>
                  </a:lnTo>
                  <a:lnTo>
                    <a:pt x="1011936" y="124968"/>
                  </a:lnTo>
                  <a:lnTo>
                    <a:pt x="1045464" y="124968"/>
                  </a:lnTo>
                  <a:lnTo>
                    <a:pt x="1045464" y="0"/>
                  </a:lnTo>
                  <a:close/>
                </a:path>
                <a:path w="5870575" h="372110">
                  <a:moveTo>
                    <a:pt x="1158240" y="0"/>
                  </a:moveTo>
                  <a:lnTo>
                    <a:pt x="1121664" y="0"/>
                  </a:lnTo>
                  <a:lnTo>
                    <a:pt x="1121664" y="173736"/>
                  </a:lnTo>
                  <a:lnTo>
                    <a:pt x="1158240" y="173736"/>
                  </a:lnTo>
                  <a:lnTo>
                    <a:pt x="1158240" y="0"/>
                  </a:lnTo>
                  <a:close/>
                </a:path>
                <a:path w="5870575" h="372110">
                  <a:moveTo>
                    <a:pt x="1271016" y="12"/>
                  </a:moveTo>
                  <a:lnTo>
                    <a:pt x="1234440" y="12"/>
                  </a:lnTo>
                  <a:lnTo>
                    <a:pt x="1234440" y="82296"/>
                  </a:lnTo>
                  <a:lnTo>
                    <a:pt x="1271016" y="82296"/>
                  </a:lnTo>
                  <a:lnTo>
                    <a:pt x="1271016" y="12"/>
                  </a:lnTo>
                  <a:close/>
                </a:path>
                <a:path w="5870575" h="372110">
                  <a:moveTo>
                    <a:pt x="1383792" y="0"/>
                  </a:moveTo>
                  <a:lnTo>
                    <a:pt x="1347216" y="0"/>
                  </a:lnTo>
                  <a:lnTo>
                    <a:pt x="1347216" y="51816"/>
                  </a:lnTo>
                  <a:lnTo>
                    <a:pt x="1383792" y="51816"/>
                  </a:lnTo>
                  <a:lnTo>
                    <a:pt x="1383792" y="0"/>
                  </a:lnTo>
                  <a:close/>
                </a:path>
                <a:path w="5870575" h="372110">
                  <a:moveTo>
                    <a:pt x="1831848" y="12"/>
                  </a:moveTo>
                  <a:lnTo>
                    <a:pt x="1795272" y="12"/>
                  </a:lnTo>
                  <a:lnTo>
                    <a:pt x="1795272" y="100584"/>
                  </a:lnTo>
                  <a:lnTo>
                    <a:pt x="1831848" y="100584"/>
                  </a:lnTo>
                  <a:lnTo>
                    <a:pt x="1831848" y="12"/>
                  </a:lnTo>
                  <a:close/>
                </a:path>
                <a:path w="5870575" h="372110">
                  <a:moveTo>
                    <a:pt x="1944611" y="12"/>
                  </a:moveTo>
                  <a:lnTo>
                    <a:pt x="1908048" y="12"/>
                  </a:lnTo>
                  <a:lnTo>
                    <a:pt x="1908048" y="103632"/>
                  </a:lnTo>
                  <a:lnTo>
                    <a:pt x="1944611" y="103632"/>
                  </a:lnTo>
                  <a:lnTo>
                    <a:pt x="1944611" y="12"/>
                  </a:lnTo>
                  <a:close/>
                </a:path>
                <a:path w="5870575" h="372110">
                  <a:moveTo>
                    <a:pt x="2057400" y="0"/>
                  </a:moveTo>
                  <a:lnTo>
                    <a:pt x="2020824" y="0"/>
                  </a:lnTo>
                  <a:lnTo>
                    <a:pt x="2020824" y="152400"/>
                  </a:lnTo>
                  <a:lnTo>
                    <a:pt x="2057400" y="152400"/>
                  </a:lnTo>
                  <a:lnTo>
                    <a:pt x="2057400" y="0"/>
                  </a:lnTo>
                  <a:close/>
                </a:path>
                <a:path w="5870575" h="372110">
                  <a:moveTo>
                    <a:pt x="2167128" y="0"/>
                  </a:moveTo>
                  <a:lnTo>
                    <a:pt x="2133600" y="0"/>
                  </a:lnTo>
                  <a:lnTo>
                    <a:pt x="2133600" y="21336"/>
                  </a:lnTo>
                  <a:lnTo>
                    <a:pt x="2167128" y="21336"/>
                  </a:lnTo>
                  <a:lnTo>
                    <a:pt x="2167128" y="0"/>
                  </a:lnTo>
                  <a:close/>
                </a:path>
                <a:path w="5870575" h="372110">
                  <a:moveTo>
                    <a:pt x="2279904" y="12"/>
                  </a:moveTo>
                  <a:lnTo>
                    <a:pt x="2246376" y="12"/>
                  </a:lnTo>
                  <a:lnTo>
                    <a:pt x="2246376" y="329184"/>
                  </a:lnTo>
                  <a:lnTo>
                    <a:pt x="2279904" y="329184"/>
                  </a:lnTo>
                  <a:lnTo>
                    <a:pt x="2279904" y="12"/>
                  </a:lnTo>
                  <a:close/>
                </a:path>
                <a:path w="5870575" h="372110">
                  <a:moveTo>
                    <a:pt x="2392667" y="0"/>
                  </a:moveTo>
                  <a:lnTo>
                    <a:pt x="2359152" y="0"/>
                  </a:lnTo>
                  <a:lnTo>
                    <a:pt x="2359152" y="48768"/>
                  </a:lnTo>
                  <a:lnTo>
                    <a:pt x="2392667" y="48768"/>
                  </a:lnTo>
                  <a:lnTo>
                    <a:pt x="2392667" y="0"/>
                  </a:lnTo>
                  <a:close/>
                </a:path>
                <a:path w="5870575" h="372110">
                  <a:moveTo>
                    <a:pt x="3514344" y="12"/>
                  </a:moveTo>
                  <a:lnTo>
                    <a:pt x="3480816" y="12"/>
                  </a:lnTo>
                  <a:lnTo>
                    <a:pt x="3480816" y="82296"/>
                  </a:lnTo>
                  <a:lnTo>
                    <a:pt x="3514344" y="82296"/>
                  </a:lnTo>
                  <a:lnTo>
                    <a:pt x="3514344" y="12"/>
                  </a:lnTo>
                  <a:close/>
                </a:path>
                <a:path w="5870575" h="372110">
                  <a:moveTo>
                    <a:pt x="3739883" y="0"/>
                  </a:moveTo>
                  <a:lnTo>
                    <a:pt x="3703320" y="0"/>
                  </a:lnTo>
                  <a:lnTo>
                    <a:pt x="3703320" y="326136"/>
                  </a:lnTo>
                  <a:lnTo>
                    <a:pt x="3739883" y="326136"/>
                  </a:lnTo>
                  <a:lnTo>
                    <a:pt x="3739883" y="0"/>
                  </a:lnTo>
                  <a:close/>
                </a:path>
                <a:path w="5870575" h="372110">
                  <a:moveTo>
                    <a:pt x="3965448" y="12"/>
                  </a:moveTo>
                  <a:lnTo>
                    <a:pt x="3928872" y="12"/>
                  </a:lnTo>
                  <a:lnTo>
                    <a:pt x="3928872" y="27432"/>
                  </a:lnTo>
                  <a:lnTo>
                    <a:pt x="3965448" y="27432"/>
                  </a:lnTo>
                  <a:lnTo>
                    <a:pt x="3965448" y="12"/>
                  </a:lnTo>
                  <a:close/>
                </a:path>
                <a:path w="5870575" h="372110">
                  <a:moveTo>
                    <a:pt x="4075176" y="0"/>
                  </a:moveTo>
                  <a:lnTo>
                    <a:pt x="4041648" y="0"/>
                  </a:lnTo>
                  <a:lnTo>
                    <a:pt x="4041648" y="173736"/>
                  </a:lnTo>
                  <a:lnTo>
                    <a:pt x="4075176" y="173736"/>
                  </a:lnTo>
                  <a:lnTo>
                    <a:pt x="4075176" y="0"/>
                  </a:lnTo>
                  <a:close/>
                </a:path>
                <a:path w="5870575" h="372110">
                  <a:moveTo>
                    <a:pt x="4300728" y="0"/>
                  </a:moveTo>
                  <a:lnTo>
                    <a:pt x="4264152" y="0"/>
                  </a:lnTo>
                  <a:lnTo>
                    <a:pt x="4264152" y="42672"/>
                  </a:lnTo>
                  <a:lnTo>
                    <a:pt x="4300728" y="42672"/>
                  </a:lnTo>
                  <a:lnTo>
                    <a:pt x="4300728" y="0"/>
                  </a:lnTo>
                  <a:close/>
                </a:path>
                <a:path w="5870575" h="372110">
                  <a:moveTo>
                    <a:pt x="4413504" y="0"/>
                  </a:moveTo>
                  <a:lnTo>
                    <a:pt x="4376928" y="0"/>
                  </a:lnTo>
                  <a:lnTo>
                    <a:pt x="4376928" y="240792"/>
                  </a:lnTo>
                  <a:lnTo>
                    <a:pt x="4413504" y="240792"/>
                  </a:lnTo>
                  <a:lnTo>
                    <a:pt x="4413504" y="0"/>
                  </a:lnTo>
                  <a:close/>
                </a:path>
                <a:path w="5870575" h="372110">
                  <a:moveTo>
                    <a:pt x="4526280" y="12"/>
                  </a:moveTo>
                  <a:lnTo>
                    <a:pt x="4489704" y="12"/>
                  </a:lnTo>
                  <a:lnTo>
                    <a:pt x="4489704" y="12192"/>
                  </a:lnTo>
                  <a:lnTo>
                    <a:pt x="4526280" y="12192"/>
                  </a:lnTo>
                  <a:lnTo>
                    <a:pt x="4526280" y="12"/>
                  </a:lnTo>
                  <a:close/>
                </a:path>
                <a:path w="5870575" h="372110">
                  <a:moveTo>
                    <a:pt x="4635995" y="12"/>
                  </a:moveTo>
                  <a:lnTo>
                    <a:pt x="4602480" y="12"/>
                  </a:lnTo>
                  <a:lnTo>
                    <a:pt x="4602480" y="91440"/>
                  </a:lnTo>
                  <a:lnTo>
                    <a:pt x="4635995" y="91440"/>
                  </a:lnTo>
                  <a:lnTo>
                    <a:pt x="4635995" y="12"/>
                  </a:lnTo>
                  <a:close/>
                </a:path>
                <a:path w="5870575" h="372110">
                  <a:moveTo>
                    <a:pt x="4748771" y="12"/>
                  </a:moveTo>
                  <a:lnTo>
                    <a:pt x="4715256" y="12"/>
                  </a:lnTo>
                  <a:lnTo>
                    <a:pt x="4715256" y="64008"/>
                  </a:lnTo>
                  <a:lnTo>
                    <a:pt x="4748771" y="64008"/>
                  </a:lnTo>
                  <a:lnTo>
                    <a:pt x="4748771" y="12"/>
                  </a:lnTo>
                  <a:close/>
                </a:path>
                <a:path w="5870575" h="372110">
                  <a:moveTo>
                    <a:pt x="5870435" y="0"/>
                  </a:moveTo>
                  <a:lnTo>
                    <a:pt x="5836920" y="0"/>
                  </a:lnTo>
                  <a:lnTo>
                    <a:pt x="5836920" y="316992"/>
                  </a:lnTo>
                  <a:lnTo>
                    <a:pt x="5870435" y="316992"/>
                  </a:lnTo>
                  <a:lnTo>
                    <a:pt x="587043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955536" y="4520183"/>
              <a:ext cx="597535" cy="104139"/>
            </a:xfrm>
            <a:custGeom>
              <a:avLst/>
              <a:gdLst/>
              <a:ahLst/>
              <a:cxnLst/>
              <a:rect l="l" t="t" r="r" b="b"/>
              <a:pathLst>
                <a:path w="597534" h="104139">
                  <a:moveTo>
                    <a:pt x="36576" y="12"/>
                  </a:moveTo>
                  <a:lnTo>
                    <a:pt x="0" y="12"/>
                  </a:lnTo>
                  <a:lnTo>
                    <a:pt x="0" y="24384"/>
                  </a:lnTo>
                  <a:lnTo>
                    <a:pt x="36576" y="24384"/>
                  </a:lnTo>
                  <a:lnTo>
                    <a:pt x="36576" y="12"/>
                  </a:lnTo>
                  <a:close/>
                </a:path>
                <a:path w="597534" h="104139">
                  <a:moveTo>
                    <a:pt x="484632" y="0"/>
                  </a:moveTo>
                  <a:lnTo>
                    <a:pt x="451104" y="0"/>
                  </a:lnTo>
                  <a:lnTo>
                    <a:pt x="451104" y="85344"/>
                  </a:lnTo>
                  <a:lnTo>
                    <a:pt x="484632" y="85344"/>
                  </a:lnTo>
                  <a:lnTo>
                    <a:pt x="484632" y="0"/>
                  </a:lnTo>
                  <a:close/>
                </a:path>
                <a:path w="597534" h="104139">
                  <a:moveTo>
                    <a:pt x="597408" y="12"/>
                  </a:moveTo>
                  <a:lnTo>
                    <a:pt x="560832" y="12"/>
                  </a:lnTo>
                  <a:lnTo>
                    <a:pt x="560832" y="103632"/>
                  </a:lnTo>
                  <a:lnTo>
                    <a:pt x="597408" y="103632"/>
                  </a:lnTo>
                  <a:lnTo>
                    <a:pt x="597408" y="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629144" y="4520183"/>
              <a:ext cx="710565" cy="497205"/>
            </a:xfrm>
            <a:custGeom>
              <a:avLst/>
              <a:gdLst/>
              <a:ahLst/>
              <a:cxnLst/>
              <a:rect l="l" t="t" r="r" b="b"/>
              <a:pathLst>
                <a:path w="710565" h="497204">
                  <a:moveTo>
                    <a:pt x="36576" y="0"/>
                  </a:moveTo>
                  <a:lnTo>
                    <a:pt x="0" y="0"/>
                  </a:lnTo>
                  <a:lnTo>
                    <a:pt x="0" y="496824"/>
                  </a:lnTo>
                  <a:lnTo>
                    <a:pt x="36576" y="496824"/>
                  </a:lnTo>
                  <a:lnTo>
                    <a:pt x="36576" y="0"/>
                  </a:lnTo>
                  <a:close/>
                </a:path>
                <a:path w="710565" h="497204">
                  <a:moveTo>
                    <a:pt x="149352" y="12"/>
                  </a:moveTo>
                  <a:lnTo>
                    <a:pt x="112776" y="12"/>
                  </a:lnTo>
                  <a:lnTo>
                    <a:pt x="112776" y="204216"/>
                  </a:lnTo>
                  <a:lnTo>
                    <a:pt x="149352" y="204216"/>
                  </a:lnTo>
                  <a:lnTo>
                    <a:pt x="149352" y="12"/>
                  </a:lnTo>
                  <a:close/>
                </a:path>
                <a:path w="710565" h="497204">
                  <a:moveTo>
                    <a:pt x="710184" y="0"/>
                  </a:moveTo>
                  <a:lnTo>
                    <a:pt x="673608" y="0"/>
                  </a:lnTo>
                  <a:lnTo>
                    <a:pt x="673608" y="60960"/>
                  </a:lnTo>
                  <a:lnTo>
                    <a:pt x="710184" y="60960"/>
                  </a:lnTo>
                  <a:lnTo>
                    <a:pt x="7101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6112" y="1871471"/>
              <a:ext cx="7778750" cy="2688590"/>
            </a:xfrm>
            <a:custGeom>
              <a:avLst/>
              <a:gdLst/>
              <a:ahLst/>
              <a:cxnLst/>
              <a:rect l="l" t="t" r="r" b="b"/>
              <a:pathLst>
                <a:path w="7778750" h="2688590">
                  <a:moveTo>
                    <a:pt x="36576" y="2511552"/>
                  </a:moveTo>
                  <a:lnTo>
                    <a:pt x="0" y="2511552"/>
                  </a:lnTo>
                  <a:lnTo>
                    <a:pt x="0" y="2648712"/>
                  </a:lnTo>
                  <a:lnTo>
                    <a:pt x="36576" y="2648712"/>
                  </a:lnTo>
                  <a:lnTo>
                    <a:pt x="36576" y="2511552"/>
                  </a:lnTo>
                  <a:close/>
                </a:path>
                <a:path w="7778750" h="2688590">
                  <a:moveTo>
                    <a:pt x="259080" y="2639568"/>
                  </a:moveTo>
                  <a:lnTo>
                    <a:pt x="225552" y="2639568"/>
                  </a:lnTo>
                  <a:lnTo>
                    <a:pt x="225552" y="2648712"/>
                  </a:lnTo>
                  <a:lnTo>
                    <a:pt x="259080" y="2648712"/>
                  </a:lnTo>
                  <a:lnTo>
                    <a:pt x="259080" y="2639568"/>
                  </a:lnTo>
                  <a:close/>
                </a:path>
                <a:path w="7778750" h="2688590">
                  <a:moveTo>
                    <a:pt x="371856" y="2526792"/>
                  </a:moveTo>
                  <a:lnTo>
                    <a:pt x="338328" y="2526792"/>
                  </a:lnTo>
                  <a:lnTo>
                    <a:pt x="338328" y="2648712"/>
                  </a:lnTo>
                  <a:lnTo>
                    <a:pt x="371856" y="2648712"/>
                  </a:lnTo>
                  <a:lnTo>
                    <a:pt x="371856" y="2526792"/>
                  </a:lnTo>
                  <a:close/>
                </a:path>
                <a:path w="7778750" h="2688590">
                  <a:moveTo>
                    <a:pt x="484632" y="2538984"/>
                  </a:moveTo>
                  <a:lnTo>
                    <a:pt x="448056" y="2538984"/>
                  </a:lnTo>
                  <a:lnTo>
                    <a:pt x="448056" y="2648712"/>
                  </a:lnTo>
                  <a:lnTo>
                    <a:pt x="484632" y="2648712"/>
                  </a:lnTo>
                  <a:lnTo>
                    <a:pt x="484632" y="2538984"/>
                  </a:lnTo>
                  <a:close/>
                </a:path>
                <a:path w="7778750" h="2688590">
                  <a:moveTo>
                    <a:pt x="819912" y="2438400"/>
                  </a:moveTo>
                  <a:lnTo>
                    <a:pt x="786384" y="2438400"/>
                  </a:lnTo>
                  <a:lnTo>
                    <a:pt x="786384" y="2648712"/>
                  </a:lnTo>
                  <a:lnTo>
                    <a:pt x="819912" y="2648712"/>
                  </a:lnTo>
                  <a:lnTo>
                    <a:pt x="819912" y="2438400"/>
                  </a:lnTo>
                  <a:close/>
                </a:path>
                <a:path w="7778750" h="2688590">
                  <a:moveTo>
                    <a:pt x="1380744" y="2648712"/>
                  </a:moveTo>
                  <a:lnTo>
                    <a:pt x="1347216" y="2648712"/>
                  </a:lnTo>
                  <a:lnTo>
                    <a:pt x="1347216" y="2688336"/>
                  </a:lnTo>
                  <a:lnTo>
                    <a:pt x="1380744" y="2688336"/>
                  </a:lnTo>
                  <a:lnTo>
                    <a:pt x="1380744" y="2648712"/>
                  </a:lnTo>
                  <a:close/>
                </a:path>
                <a:path w="7778750" h="2688590">
                  <a:moveTo>
                    <a:pt x="1493520" y="2493264"/>
                  </a:moveTo>
                  <a:lnTo>
                    <a:pt x="1459992" y="2493264"/>
                  </a:lnTo>
                  <a:lnTo>
                    <a:pt x="1459992" y="2648712"/>
                  </a:lnTo>
                  <a:lnTo>
                    <a:pt x="1493520" y="2648712"/>
                  </a:lnTo>
                  <a:lnTo>
                    <a:pt x="1493520" y="2493264"/>
                  </a:lnTo>
                  <a:close/>
                </a:path>
                <a:path w="7778750" h="2688590">
                  <a:moveTo>
                    <a:pt x="1606296" y="2639568"/>
                  </a:moveTo>
                  <a:lnTo>
                    <a:pt x="1572768" y="2639568"/>
                  </a:lnTo>
                  <a:lnTo>
                    <a:pt x="1572768" y="2648712"/>
                  </a:lnTo>
                  <a:lnTo>
                    <a:pt x="1606296" y="2648712"/>
                  </a:lnTo>
                  <a:lnTo>
                    <a:pt x="1606296" y="2639568"/>
                  </a:lnTo>
                  <a:close/>
                </a:path>
                <a:path w="7778750" h="2688590">
                  <a:moveTo>
                    <a:pt x="2392667" y="2389632"/>
                  </a:moveTo>
                  <a:lnTo>
                    <a:pt x="2356091" y="2389632"/>
                  </a:lnTo>
                  <a:lnTo>
                    <a:pt x="2356091" y="2648712"/>
                  </a:lnTo>
                  <a:lnTo>
                    <a:pt x="2392667" y="2648712"/>
                  </a:lnTo>
                  <a:lnTo>
                    <a:pt x="2392667" y="2389632"/>
                  </a:lnTo>
                  <a:close/>
                </a:path>
                <a:path w="7778750" h="2688590">
                  <a:moveTo>
                    <a:pt x="2505456" y="2343912"/>
                  </a:moveTo>
                  <a:lnTo>
                    <a:pt x="2468880" y="2343912"/>
                  </a:lnTo>
                  <a:lnTo>
                    <a:pt x="2468880" y="2648712"/>
                  </a:lnTo>
                  <a:lnTo>
                    <a:pt x="2505456" y="2648712"/>
                  </a:lnTo>
                  <a:lnTo>
                    <a:pt x="2505456" y="2343912"/>
                  </a:lnTo>
                  <a:close/>
                </a:path>
                <a:path w="7778750" h="2688590">
                  <a:moveTo>
                    <a:pt x="2618232" y="2270760"/>
                  </a:moveTo>
                  <a:lnTo>
                    <a:pt x="2581656" y="2270760"/>
                  </a:lnTo>
                  <a:lnTo>
                    <a:pt x="2581656" y="2648712"/>
                  </a:lnTo>
                  <a:lnTo>
                    <a:pt x="2618232" y="2648712"/>
                  </a:lnTo>
                  <a:lnTo>
                    <a:pt x="2618232" y="2270760"/>
                  </a:lnTo>
                  <a:close/>
                </a:path>
                <a:path w="7778750" h="2688590">
                  <a:moveTo>
                    <a:pt x="2727960" y="2511552"/>
                  </a:moveTo>
                  <a:lnTo>
                    <a:pt x="2694432" y="2511552"/>
                  </a:lnTo>
                  <a:lnTo>
                    <a:pt x="2694432" y="2648712"/>
                  </a:lnTo>
                  <a:lnTo>
                    <a:pt x="2727960" y="2648712"/>
                  </a:lnTo>
                  <a:lnTo>
                    <a:pt x="2727960" y="2511552"/>
                  </a:lnTo>
                  <a:close/>
                </a:path>
                <a:path w="7778750" h="2688590">
                  <a:moveTo>
                    <a:pt x="2840736" y="2386584"/>
                  </a:moveTo>
                  <a:lnTo>
                    <a:pt x="2807208" y="2386584"/>
                  </a:lnTo>
                  <a:lnTo>
                    <a:pt x="2807208" y="2648712"/>
                  </a:lnTo>
                  <a:lnTo>
                    <a:pt x="2840736" y="2648712"/>
                  </a:lnTo>
                  <a:lnTo>
                    <a:pt x="2840736" y="2386584"/>
                  </a:lnTo>
                  <a:close/>
                </a:path>
                <a:path w="7778750" h="2688590">
                  <a:moveTo>
                    <a:pt x="2953512" y="2542032"/>
                  </a:moveTo>
                  <a:lnTo>
                    <a:pt x="2916936" y="2542032"/>
                  </a:lnTo>
                  <a:lnTo>
                    <a:pt x="2916936" y="2648712"/>
                  </a:lnTo>
                  <a:lnTo>
                    <a:pt x="2953512" y="2648712"/>
                  </a:lnTo>
                  <a:lnTo>
                    <a:pt x="2953512" y="2542032"/>
                  </a:lnTo>
                  <a:close/>
                </a:path>
                <a:path w="7778750" h="2688590">
                  <a:moveTo>
                    <a:pt x="3066288" y="2538984"/>
                  </a:moveTo>
                  <a:lnTo>
                    <a:pt x="3029712" y="2538984"/>
                  </a:lnTo>
                  <a:lnTo>
                    <a:pt x="3029712" y="2648712"/>
                  </a:lnTo>
                  <a:lnTo>
                    <a:pt x="3066288" y="2648712"/>
                  </a:lnTo>
                  <a:lnTo>
                    <a:pt x="3066288" y="2538984"/>
                  </a:lnTo>
                  <a:close/>
                </a:path>
                <a:path w="7778750" h="2688590">
                  <a:moveTo>
                    <a:pt x="3179064" y="2493264"/>
                  </a:moveTo>
                  <a:lnTo>
                    <a:pt x="3142488" y="2493264"/>
                  </a:lnTo>
                  <a:lnTo>
                    <a:pt x="3142488" y="2648712"/>
                  </a:lnTo>
                  <a:lnTo>
                    <a:pt x="3179064" y="2648712"/>
                  </a:lnTo>
                  <a:lnTo>
                    <a:pt x="3179064" y="2493264"/>
                  </a:lnTo>
                  <a:close/>
                </a:path>
                <a:path w="7778750" h="2688590">
                  <a:moveTo>
                    <a:pt x="3288792" y="2508504"/>
                  </a:moveTo>
                  <a:lnTo>
                    <a:pt x="3255264" y="2508504"/>
                  </a:lnTo>
                  <a:lnTo>
                    <a:pt x="3255264" y="2648712"/>
                  </a:lnTo>
                  <a:lnTo>
                    <a:pt x="3288792" y="2648712"/>
                  </a:lnTo>
                  <a:lnTo>
                    <a:pt x="3288792" y="2508504"/>
                  </a:lnTo>
                  <a:close/>
                </a:path>
                <a:path w="7778750" h="2688590">
                  <a:moveTo>
                    <a:pt x="3514344" y="2353056"/>
                  </a:moveTo>
                  <a:lnTo>
                    <a:pt x="3480816" y="2353056"/>
                  </a:lnTo>
                  <a:lnTo>
                    <a:pt x="3480816" y="2648712"/>
                  </a:lnTo>
                  <a:lnTo>
                    <a:pt x="3514344" y="2648712"/>
                  </a:lnTo>
                  <a:lnTo>
                    <a:pt x="3514344" y="2353056"/>
                  </a:lnTo>
                  <a:close/>
                </a:path>
                <a:path w="7778750" h="2688590">
                  <a:moveTo>
                    <a:pt x="3739896" y="2087880"/>
                  </a:moveTo>
                  <a:lnTo>
                    <a:pt x="3703320" y="2087880"/>
                  </a:lnTo>
                  <a:lnTo>
                    <a:pt x="3703320" y="2648712"/>
                  </a:lnTo>
                  <a:lnTo>
                    <a:pt x="3739896" y="2648712"/>
                  </a:lnTo>
                  <a:lnTo>
                    <a:pt x="3739896" y="2087880"/>
                  </a:lnTo>
                  <a:close/>
                </a:path>
                <a:path w="7778750" h="2688590">
                  <a:moveTo>
                    <a:pt x="4075176" y="2505456"/>
                  </a:moveTo>
                  <a:lnTo>
                    <a:pt x="4041648" y="2505456"/>
                  </a:lnTo>
                  <a:lnTo>
                    <a:pt x="4041648" y="2648712"/>
                  </a:lnTo>
                  <a:lnTo>
                    <a:pt x="4075176" y="2648712"/>
                  </a:lnTo>
                  <a:lnTo>
                    <a:pt x="4075176" y="2505456"/>
                  </a:lnTo>
                  <a:close/>
                </a:path>
                <a:path w="7778750" h="2688590">
                  <a:moveTo>
                    <a:pt x="4748784" y="2151888"/>
                  </a:moveTo>
                  <a:lnTo>
                    <a:pt x="4715256" y="2151888"/>
                  </a:lnTo>
                  <a:lnTo>
                    <a:pt x="4715256" y="2648712"/>
                  </a:lnTo>
                  <a:lnTo>
                    <a:pt x="4748784" y="2648712"/>
                  </a:lnTo>
                  <a:lnTo>
                    <a:pt x="4748784" y="2151888"/>
                  </a:lnTo>
                  <a:close/>
                </a:path>
                <a:path w="7778750" h="2688590">
                  <a:moveTo>
                    <a:pt x="4861560" y="2520696"/>
                  </a:moveTo>
                  <a:lnTo>
                    <a:pt x="4824984" y="2520696"/>
                  </a:lnTo>
                  <a:lnTo>
                    <a:pt x="4824984" y="2648712"/>
                  </a:lnTo>
                  <a:lnTo>
                    <a:pt x="4861560" y="2648712"/>
                  </a:lnTo>
                  <a:lnTo>
                    <a:pt x="4861560" y="2520696"/>
                  </a:lnTo>
                  <a:close/>
                </a:path>
                <a:path w="7778750" h="2688590">
                  <a:moveTo>
                    <a:pt x="4974336" y="1581912"/>
                  </a:moveTo>
                  <a:lnTo>
                    <a:pt x="4937760" y="1581912"/>
                  </a:lnTo>
                  <a:lnTo>
                    <a:pt x="4937760" y="2648712"/>
                  </a:lnTo>
                  <a:lnTo>
                    <a:pt x="4974336" y="2648712"/>
                  </a:lnTo>
                  <a:lnTo>
                    <a:pt x="4974336" y="1581912"/>
                  </a:lnTo>
                  <a:close/>
                </a:path>
                <a:path w="7778750" h="2688590">
                  <a:moveTo>
                    <a:pt x="5087112" y="2371344"/>
                  </a:moveTo>
                  <a:lnTo>
                    <a:pt x="5050536" y="2371344"/>
                  </a:lnTo>
                  <a:lnTo>
                    <a:pt x="5050536" y="2648712"/>
                  </a:lnTo>
                  <a:lnTo>
                    <a:pt x="5087112" y="2648712"/>
                  </a:lnTo>
                  <a:lnTo>
                    <a:pt x="5087112" y="2371344"/>
                  </a:lnTo>
                  <a:close/>
                </a:path>
                <a:path w="7778750" h="2688590">
                  <a:moveTo>
                    <a:pt x="5196840" y="2170176"/>
                  </a:moveTo>
                  <a:lnTo>
                    <a:pt x="5163312" y="2170176"/>
                  </a:lnTo>
                  <a:lnTo>
                    <a:pt x="5163312" y="2648712"/>
                  </a:lnTo>
                  <a:lnTo>
                    <a:pt x="5196840" y="2648712"/>
                  </a:lnTo>
                  <a:lnTo>
                    <a:pt x="5196840" y="2170176"/>
                  </a:lnTo>
                  <a:close/>
                </a:path>
                <a:path w="7778750" h="2688590">
                  <a:moveTo>
                    <a:pt x="5309616" y="1331976"/>
                  </a:moveTo>
                  <a:lnTo>
                    <a:pt x="5276088" y="1331976"/>
                  </a:lnTo>
                  <a:lnTo>
                    <a:pt x="5276088" y="2648712"/>
                  </a:lnTo>
                  <a:lnTo>
                    <a:pt x="5309616" y="2648712"/>
                  </a:lnTo>
                  <a:lnTo>
                    <a:pt x="5309616" y="1331976"/>
                  </a:lnTo>
                  <a:close/>
                </a:path>
                <a:path w="7778750" h="2688590">
                  <a:moveTo>
                    <a:pt x="5422392" y="1761744"/>
                  </a:moveTo>
                  <a:lnTo>
                    <a:pt x="5385816" y="1761744"/>
                  </a:lnTo>
                  <a:lnTo>
                    <a:pt x="5385816" y="2648712"/>
                  </a:lnTo>
                  <a:lnTo>
                    <a:pt x="5422392" y="2648712"/>
                  </a:lnTo>
                  <a:lnTo>
                    <a:pt x="5422392" y="1761744"/>
                  </a:lnTo>
                  <a:close/>
                </a:path>
                <a:path w="7778750" h="2688590">
                  <a:moveTo>
                    <a:pt x="5535168" y="2490216"/>
                  </a:moveTo>
                  <a:lnTo>
                    <a:pt x="5498592" y="2490216"/>
                  </a:lnTo>
                  <a:lnTo>
                    <a:pt x="5498592" y="2648712"/>
                  </a:lnTo>
                  <a:lnTo>
                    <a:pt x="5535168" y="2648712"/>
                  </a:lnTo>
                  <a:lnTo>
                    <a:pt x="5535168" y="2490216"/>
                  </a:lnTo>
                  <a:close/>
                </a:path>
                <a:path w="7778750" h="2688590">
                  <a:moveTo>
                    <a:pt x="5647944" y="2596896"/>
                  </a:moveTo>
                  <a:lnTo>
                    <a:pt x="5611368" y="2596896"/>
                  </a:lnTo>
                  <a:lnTo>
                    <a:pt x="5611368" y="2648712"/>
                  </a:lnTo>
                  <a:lnTo>
                    <a:pt x="5647944" y="2648712"/>
                  </a:lnTo>
                  <a:lnTo>
                    <a:pt x="5647944" y="2596896"/>
                  </a:lnTo>
                  <a:close/>
                </a:path>
                <a:path w="7778750" h="2688590">
                  <a:moveTo>
                    <a:pt x="5870448" y="2106168"/>
                  </a:moveTo>
                  <a:lnTo>
                    <a:pt x="5836920" y="2106168"/>
                  </a:lnTo>
                  <a:lnTo>
                    <a:pt x="5836920" y="2648712"/>
                  </a:lnTo>
                  <a:lnTo>
                    <a:pt x="5870448" y="2648712"/>
                  </a:lnTo>
                  <a:lnTo>
                    <a:pt x="5870448" y="2106168"/>
                  </a:lnTo>
                  <a:close/>
                </a:path>
                <a:path w="7778750" h="2688590">
                  <a:moveTo>
                    <a:pt x="5983224" y="2514600"/>
                  </a:moveTo>
                  <a:lnTo>
                    <a:pt x="5949696" y="2514600"/>
                  </a:lnTo>
                  <a:lnTo>
                    <a:pt x="5949696" y="2648712"/>
                  </a:lnTo>
                  <a:lnTo>
                    <a:pt x="5983224" y="2648712"/>
                  </a:lnTo>
                  <a:lnTo>
                    <a:pt x="5983224" y="2514600"/>
                  </a:lnTo>
                  <a:close/>
                </a:path>
                <a:path w="7778750" h="2688590">
                  <a:moveTo>
                    <a:pt x="6208776" y="2517648"/>
                  </a:moveTo>
                  <a:lnTo>
                    <a:pt x="6172200" y="2517648"/>
                  </a:lnTo>
                  <a:lnTo>
                    <a:pt x="6172200" y="2648712"/>
                  </a:lnTo>
                  <a:lnTo>
                    <a:pt x="6208776" y="2648712"/>
                  </a:lnTo>
                  <a:lnTo>
                    <a:pt x="6208776" y="2517648"/>
                  </a:lnTo>
                  <a:close/>
                </a:path>
                <a:path w="7778750" h="2688590">
                  <a:moveTo>
                    <a:pt x="6321552" y="2602992"/>
                  </a:moveTo>
                  <a:lnTo>
                    <a:pt x="6284976" y="2602992"/>
                  </a:lnTo>
                  <a:lnTo>
                    <a:pt x="6284976" y="2648712"/>
                  </a:lnTo>
                  <a:lnTo>
                    <a:pt x="6321552" y="2648712"/>
                  </a:lnTo>
                  <a:lnTo>
                    <a:pt x="6321552" y="2602992"/>
                  </a:lnTo>
                  <a:close/>
                </a:path>
                <a:path w="7778750" h="2688590">
                  <a:moveTo>
                    <a:pt x="6431280" y="2584704"/>
                  </a:moveTo>
                  <a:lnTo>
                    <a:pt x="6397752" y="2584704"/>
                  </a:lnTo>
                  <a:lnTo>
                    <a:pt x="6397752" y="2648712"/>
                  </a:lnTo>
                  <a:lnTo>
                    <a:pt x="6431280" y="2648712"/>
                  </a:lnTo>
                  <a:lnTo>
                    <a:pt x="6431280" y="2584704"/>
                  </a:lnTo>
                  <a:close/>
                </a:path>
                <a:path w="7778750" h="2688590">
                  <a:moveTo>
                    <a:pt x="6992112" y="2377440"/>
                  </a:moveTo>
                  <a:lnTo>
                    <a:pt x="6958584" y="2377440"/>
                  </a:lnTo>
                  <a:lnTo>
                    <a:pt x="6958584" y="2648712"/>
                  </a:lnTo>
                  <a:lnTo>
                    <a:pt x="6992112" y="2648712"/>
                  </a:lnTo>
                  <a:lnTo>
                    <a:pt x="6992112" y="2377440"/>
                  </a:lnTo>
                  <a:close/>
                </a:path>
                <a:path w="7778750" h="2688590">
                  <a:moveTo>
                    <a:pt x="7104888" y="2301240"/>
                  </a:moveTo>
                  <a:lnTo>
                    <a:pt x="7071360" y="2301240"/>
                  </a:lnTo>
                  <a:lnTo>
                    <a:pt x="7071360" y="2648712"/>
                  </a:lnTo>
                  <a:lnTo>
                    <a:pt x="7104888" y="2648712"/>
                  </a:lnTo>
                  <a:lnTo>
                    <a:pt x="7104888" y="2301240"/>
                  </a:lnTo>
                  <a:close/>
                </a:path>
                <a:path w="7778750" h="2688590">
                  <a:moveTo>
                    <a:pt x="7217664" y="2139696"/>
                  </a:moveTo>
                  <a:lnTo>
                    <a:pt x="7184136" y="2139696"/>
                  </a:lnTo>
                  <a:lnTo>
                    <a:pt x="7184136" y="2648712"/>
                  </a:lnTo>
                  <a:lnTo>
                    <a:pt x="7217664" y="2648712"/>
                  </a:lnTo>
                  <a:lnTo>
                    <a:pt x="7217664" y="2139696"/>
                  </a:lnTo>
                  <a:close/>
                </a:path>
                <a:path w="7778750" h="2688590">
                  <a:moveTo>
                    <a:pt x="7330440" y="2462784"/>
                  </a:moveTo>
                  <a:lnTo>
                    <a:pt x="7293864" y="2462784"/>
                  </a:lnTo>
                  <a:lnTo>
                    <a:pt x="7293864" y="2648712"/>
                  </a:lnTo>
                  <a:lnTo>
                    <a:pt x="7330440" y="2648712"/>
                  </a:lnTo>
                  <a:lnTo>
                    <a:pt x="7330440" y="2462784"/>
                  </a:lnTo>
                  <a:close/>
                </a:path>
                <a:path w="7778750" h="2688590">
                  <a:moveTo>
                    <a:pt x="7555992" y="1737360"/>
                  </a:moveTo>
                  <a:lnTo>
                    <a:pt x="7519416" y="1737360"/>
                  </a:lnTo>
                  <a:lnTo>
                    <a:pt x="7519416" y="2648712"/>
                  </a:lnTo>
                  <a:lnTo>
                    <a:pt x="7555992" y="2648712"/>
                  </a:lnTo>
                  <a:lnTo>
                    <a:pt x="7555992" y="1737360"/>
                  </a:lnTo>
                  <a:close/>
                </a:path>
                <a:path w="7778750" h="2688590">
                  <a:moveTo>
                    <a:pt x="7665720" y="1591056"/>
                  </a:moveTo>
                  <a:lnTo>
                    <a:pt x="7632192" y="1591056"/>
                  </a:lnTo>
                  <a:lnTo>
                    <a:pt x="7632192" y="2648712"/>
                  </a:lnTo>
                  <a:lnTo>
                    <a:pt x="7665720" y="2648712"/>
                  </a:lnTo>
                  <a:lnTo>
                    <a:pt x="7665720" y="1591056"/>
                  </a:lnTo>
                  <a:close/>
                </a:path>
                <a:path w="7778750" h="2688590">
                  <a:moveTo>
                    <a:pt x="7778496" y="0"/>
                  </a:moveTo>
                  <a:lnTo>
                    <a:pt x="7744968" y="0"/>
                  </a:lnTo>
                  <a:lnTo>
                    <a:pt x="7744968" y="2648712"/>
                  </a:lnTo>
                  <a:lnTo>
                    <a:pt x="7778496" y="2648712"/>
                  </a:lnTo>
                  <a:lnTo>
                    <a:pt x="77784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45236" y="4518659"/>
              <a:ext cx="7967980" cy="0"/>
            </a:xfrm>
            <a:custGeom>
              <a:avLst/>
              <a:gdLst/>
              <a:ahLst/>
              <a:cxnLst/>
              <a:rect l="l" t="t" r="r" b="b"/>
              <a:pathLst>
                <a:path w="7967980" h="0">
                  <a:moveTo>
                    <a:pt x="0" y="0"/>
                  </a:moveTo>
                  <a:lnTo>
                    <a:pt x="79674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42594" y="4956406"/>
            <a:ext cx="141605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413,7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54760" y="4032227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152,7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66927" y="4892144"/>
            <a:ext cx="141605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342,4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79398" y="4046832"/>
            <a:ext cx="365760" cy="4038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900" spc="-20" b="1">
                <a:latin typeface="Calibri"/>
                <a:cs typeface="Calibri"/>
              </a:rPr>
              <a:t>10,5</a:t>
            </a:r>
            <a:endParaRPr sz="900">
              <a:latin typeface="Calibri"/>
              <a:cs typeface="Calibri"/>
            </a:endParaRPr>
          </a:p>
          <a:p>
            <a:pPr marL="127635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136,4</a:t>
            </a:r>
            <a:endParaRPr sz="900">
              <a:latin typeface="Calibri"/>
              <a:cs typeface="Calibri"/>
            </a:endParaRPr>
          </a:p>
          <a:p>
            <a:pPr marL="113030">
              <a:lnSpc>
                <a:spcPts val="980"/>
              </a:lnSpc>
            </a:pPr>
            <a:r>
              <a:rPr dirty="0" sz="900" spc="-10" b="1">
                <a:latin typeface="Calibri"/>
                <a:cs typeface="Calibri"/>
              </a:rPr>
              <a:t>120,3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416177" y="4611728"/>
            <a:ext cx="253365" cy="516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61620">
              <a:lnSpc>
                <a:spcPts val="8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30,0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80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243,9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40585" y="3959964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232,7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752980" y="4623285"/>
            <a:ext cx="590550" cy="460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89535">
              <a:lnSpc>
                <a:spcPts val="8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138,9</a:t>
            </a:r>
            <a:endParaRPr sz="900">
              <a:latin typeface="Calibri"/>
              <a:cs typeface="Calibri"/>
            </a:endParaRPr>
          </a:p>
          <a:p>
            <a:pPr algn="r" marR="140970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194,4</a:t>
            </a:r>
            <a:endParaRPr sz="900">
              <a:latin typeface="Calibri"/>
              <a:cs typeface="Calibri"/>
            </a:endParaRPr>
          </a:p>
          <a:p>
            <a:pPr algn="r" marR="49530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92,1</a:t>
            </a:r>
            <a:endParaRPr sz="900">
              <a:latin typeface="Calibri"/>
              <a:cs typeface="Calibri"/>
            </a:endParaRPr>
          </a:p>
          <a:p>
            <a:pPr algn="r" marR="19050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58,8</a:t>
            </a:r>
            <a:endParaRPr sz="900">
              <a:latin typeface="Calibri"/>
              <a:cs typeface="Calibri"/>
            </a:endParaRPr>
          </a:p>
          <a:p>
            <a:pPr algn="r" marR="5080">
              <a:lnSpc>
                <a:spcPts val="980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42,8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14194" y="4014320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172,6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26588" y="4277591"/>
            <a:ext cx="141605" cy="1727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5" b="1">
                <a:latin typeface="Calibri"/>
                <a:cs typeface="Calibri"/>
              </a:rPr>
              <a:t>9,1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538729" y="4606140"/>
            <a:ext cx="702945" cy="632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41300">
              <a:lnSpc>
                <a:spcPts val="8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112,6</a:t>
            </a:r>
            <a:endParaRPr sz="900">
              <a:latin typeface="Calibri"/>
              <a:cs typeface="Calibri"/>
            </a:endParaRPr>
          </a:p>
          <a:p>
            <a:pPr marL="239395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114,7</a:t>
            </a:r>
            <a:endParaRPr sz="900">
              <a:latin typeface="Calibri"/>
              <a:cs typeface="Calibri"/>
            </a:endParaRPr>
          </a:p>
          <a:p>
            <a:pPr marL="189230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169,8</a:t>
            </a:r>
            <a:endParaRPr sz="900">
              <a:latin typeface="Calibri"/>
              <a:cs typeface="Calibri"/>
            </a:endParaRPr>
          </a:p>
          <a:p>
            <a:pPr marL="377825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24,1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366,1</a:t>
            </a:r>
            <a:endParaRPr sz="900">
              <a:latin typeface="Calibri"/>
              <a:cs typeface="Calibri"/>
            </a:endParaRPr>
          </a:p>
          <a:p>
            <a:pPr marL="350520">
              <a:lnSpc>
                <a:spcPts val="980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54,0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12338" y="3792705"/>
            <a:ext cx="1039494" cy="5600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63830">
              <a:lnSpc>
                <a:spcPts val="865"/>
              </a:lnSpc>
            </a:pPr>
            <a:r>
              <a:rPr dirty="0" sz="900" spc="-10" b="1">
                <a:latin typeface="Calibri"/>
                <a:cs typeface="Calibri"/>
              </a:rPr>
              <a:t>285,3</a:t>
            </a:r>
            <a:endParaRPr sz="900">
              <a:latin typeface="Calibri"/>
              <a:cs typeface="Calibri"/>
            </a:endParaRPr>
          </a:p>
          <a:p>
            <a:pPr marL="210185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336,9</a:t>
            </a:r>
            <a:endParaRPr sz="900">
              <a:latin typeface="Calibri"/>
              <a:cs typeface="Calibri"/>
            </a:endParaRPr>
          </a:p>
          <a:p>
            <a:pPr marL="283845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418,2</a:t>
            </a:r>
            <a:endParaRPr sz="900">
              <a:latin typeface="Calibri"/>
              <a:cs typeface="Calibri"/>
            </a:endParaRPr>
          </a:p>
          <a:p>
            <a:pPr marL="43180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152,1</a:t>
            </a:r>
            <a:endParaRPr sz="900">
              <a:latin typeface="Calibri"/>
              <a:cs typeface="Calibri"/>
            </a:endParaRPr>
          </a:p>
          <a:p>
            <a:pPr marL="168910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291,1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117,7</a:t>
            </a:r>
            <a:endParaRPr sz="900">
              <a:latin typeface="Calibri"/>
              <a:cs typeface="Calibri"/>
            </a:endParaRPr>
          </a:p>
          <a:p>
            <a:pPr marL="15875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121,6</a:t>
            </a:r>
            <a:endParaRPr sz="900">
              <a:latin typeface="Calibri"/>
              <a:cs typeface="Calibri"/>
            </a:endParaRPr>
          </a:p>
          <a:p>
            <a:pPr marL="60325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170,6</a:t>
            </a:r>
            <a:endParaRPr sz="900">
              <a:latin typeface="Calibri"/>
              <a:cs typeface="Calibri"/>
            </a:endParaRPr>
          </a:p>
          <a:p>
            <a:pPr marL="45085">
              <a:lnSpc>
                <a:spcPts val="980"/>
              </a:lnSpc>
            </a:pPr>
            <a:r>
              <a:rPr dirty="0" sz="900" spc="-10" b="1">
                <a:latin typeface="Calibri"/>
                <a:cs typeface="Calibri"/>
              </a:rPr>
              <a:t>154,1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222750" y="4666592"/>
            <a:ext cx="141605" cy="267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90,9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335017" y="3876144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325,7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47159" y="4909162"/>
            <a:ext cx="141605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361,5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59071" y="3608963"/>
            <a:ext cx="141605" cy="2889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621,7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671821" y="4612617"/>
            <a:ext cx="253365" cy="4692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13995">
              <a:lnSpc>
                <a:spcPts val="8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31,1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80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192,1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895875" y="4027809"/>
            <a:ext cx="141605" cy="2889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157,6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008626" y="4596488"/>
            <a:ext cx="590550" cy="554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67335">
              <a:lnSpc>
                <a:spcPts val="8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48,9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268,9</a:t>
            </a:r>
            <a:endParaRPr sz="900">
              <a:latin typeface="Calibri"/>
              <a:cs typeface="Calibri"/>
            </a:endParaRPr>
          </a:p>
          <a:p>
            <a:pPr marL="299085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13,2</a:t>
            </a:r>
            <a:endParaRPr sz="900">
              <a:latin typeface="Calibri"/>
              <a:cs typeface="Calibri"/>
            </a:endParaRPr>
          </a:p>
          <a:p>
            <a:pPr algn="r" marR="84455">
              <a:lnSpc>
                <a:spcPts val="8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103,4</a:t>
            </a:r>
            <a:endParaRPr sz="900">
              <a:latin typeface="Calibri"/>
              <a:cs typeface="Calibri"/>
            </a:endParaRPr>
          </a:p>
          <a:p>
            <a:pPr algn="r" marR="58419">
              <a:lnSpc>
                <a:spcPts val="980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72,9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569711" y="3673452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550,4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682234" y="4041752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142,4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794375" y="3017896"/>
            <a:ext cx="141605" cy="3765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1.180,7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906515" y="3693010"/>
            <a:ext cx="254000" cy="4870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900" spc="-10" b="1">
                <a:latin typeface="Calibri"/>
                <a:cs typeface="Calibri"/>
              </a:rPr>
              <a:t>308,4</a:t>
            </a:r>
            <a:endParaRPr sz="900">
              <a:latin typeface="Calibri"/>
              <a:cs typeface="Calibri"/>
            </a:endParaRPr>
          </a:p>
          <a:p>
            <a:pPr marL="211454">
              <a:lnSpc>
                <a:spcPts val="985"/>
              </a:lnSpc>
            </a:pPr>
            <a:r>
              <a:rPr dirty="0" sz="900" spc="-10" b="1">
                <a:latin typeface="Calibri"/>
                <a:cs typeface="Calibri"/>
              </a:rPr>
              <a:t>528,6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6131178" y="2766182"/>
            <a:ext cx="141605" cy="3765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1.459,7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243320" y="3282419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983,6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55841" y="4012161"/>
            <a:ext cx="253365" cy="3949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18745">
              <a:lnSpc>
                <a:spcPts val="865"/>
              </a:lnSpc>
            </a:pPr>
            <a:r>
              <a:rPr dirty="0" sz="900" spc="-10" b="1">
                <a:latin typeface="Calibri"/>
                <a:cs typeface="Calibri"/>
              </a:rPr>
              <a:t>175,1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80"/>
              </a:lnSpc>
            </a:pPr>
            <a:r>
              <a:rPr dirty="0" sz="900" spc="-20" b="1">
                <a:latin typeface="Calibri"/>
                <a:cs typeface="Calibri"/>
              </a:rPr>
              <a:t>58,7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580123" y="4900272"/>
            <a:ext cx="141605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351,7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692036" y="3626554"/>
            <a:ext cx="141605" cy="289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601,5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804786" y="4035275"/>
            <a:ext cx="141605" cy="2882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149,3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916928" y="4609823"/>
            <a:ext cx="141605" cy="267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28,1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029068" y="4038958"/>
            <a:ext cx="366395" cy="3759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99695">
              <a:lnSpc>
                <a:spcPts val="865"/>
              </a:lnSpc>
            </a:pPr>
            <a:r>
              <a:rPr dirty="0" sz="900" spc="-10" b="1">
                <a:latin typeface="Calibri"/>
                <a:cs typeface="Calibri"/>
              </a:rPr>
              <a:t>145,4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885"/>
              </a:lnSpc>
            </a:pPr>
            <a:r>
              <a:rPr dirty="0" sz="900" spc="-20" b="1">
                <a:latin typeface="Calibri"/>
                <a:cs typeface="Calibri"/>
              </a:rPr>
              <a:t>50,0</a:t>
            </a:r>
            <a:endParaRPr sz="900">
              <a:latin typeface="Calibri"/>
              <a:cs typeface="Calibri"/>
            </a:endParaRPr>
          </a:p>
          <a:p>
            <a:pPr marL="31115">
              <a:lnSpc>
                <a:spcPts val="980"/>
              </a:lnSpc>
            </a:pPr>
            <a:r>
              <a:rPr dirty="0" sz="900" spc="-20" b="1">
                <a:latin typeface="Calibri"/>
                <a:cs typeface="Calibri"/>
              </a:rPr>
              <a:t>71,2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365872" y="4669259"/>
            <a:ext cx="254000" cy="3441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5080">
              <a:lnSpc>
                <a:spcPts val="8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93,9</a:t>
            </a:r>
            <a:endParaRPr sz="900">
              <a:latin typeface="Calibri"/>
              <a:cs typeface="Calibri"/>
            </a:endParaRPr>
          </a:p>
          <a:p>
            <a:pPr algn="r" marR="23495">
              <a:lnSpc>
                <a:spcPts val="98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116,4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590535" y="5081120"/>
            <a:ext cx="141605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552,0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702677" y="4786607"/>
            <a:ext cx="141605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10" b="1">
                <a:latin typeface="Calibri"/>
                <a:cs typeface="Calibri"/>
              </a:rPr>
              <a:t>225,7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815198" y="3660218"/>
            <a:ext cx="478155" cy="6121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97790">
              <a:lnSpc>
                <a:spcPts val="865"/>
              </a:lnSpc>
            </a:pPr>
            <a:r>
              <a:rPr dirty="0" sz="900" spc="-10" b="1">
                <a:latin typeface="Calibri"/>
                <a:cs typeface="Calibri"/>
              </a:rPr>
              <a:t>300,4</a:t>
            </a:r>
            <a:endParaRPr sz="900">
              <a:latin typeface="Calibri"/>
              <a:cs typeface="Calibri"/>
            </a:endParaRPr>
          </a:p>
          <a:p>
            <a:pPr marL="172085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383,3</a:t>
            </a:r>
            <a:endParaRPr sz="900">
              <a:latin typeface="Calibri"/>
              <a:cs typeface="Calibri"/>
            </a:endParaRPr>
          </a:p>
          <a:p>
            <a:pPr marL="335280">
              <a:lnSpc>
                <a:spcPts val="885"/>
              </a:lnSpc>
            </a:pPr>
            <a:r>
              <a:rPr dirty="0" sz="900" spc="-10" b="1">
                <a:latin typeface="Calibri"/>
                <a:cs typeface="Calibri"/>
              </a:rPr>
              <a:t>564,0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85"/>
              </a:lnSpc>
            </a:pPr>
            <a:r>
              <a:rPr dirty="0" sz="900" spc="-10" b="1">
                <a:latin typeface="Calibri"/>
                <a:cs typeface="Calibri"/>
              </a:rPr>
              <a:t>206,2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264143" y="4646399"/>
            <a:ext cx="141605" cy="267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68,7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376284" y="3024627"/>
            <a:ext cx="254000" cy="5245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900" spc="-10" b="1">
                <a:latin typeface="Calibri"/>
                <a:cs typeface="Calibri"/>
              </a:rPr>
              <a:t>1.009,4</a:t>
            </a:r>
            <a:endParaRPr sz="900">
              <a:latin typeface="Calibri"/>
              <a:cs typeface="Calibri"/>
            </a:endParaRPr>
          </a:p>
          <a:p>
            <a:pPr marL="160020">
              <a:lnSpc>
                <a:spcPts val="985"/>
              </a:lnSpc>
            </a:pPr>
            <a:r>
              <a:rPr dirty="0" sz="900" spc="-10" b="1">
                <a:latin typeface="Calibri"/>
                <a:cs typeface="Calibri"/>
              </a:rPr>
              <a:t>1.173,1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600947" y="1434714"/>
            <a:ext cx="141605" cy="3765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10" b="1">
                <a:latin typeface="Calibri"/>
                <a:cs typeface="Calibri"/>
              </a:rPr>
              <a:t>2.934,9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60375" y="1268729"/>
            <a:ext cx="293370" cy="42252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3500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2500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1500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latin typeface="Calibri"/>
                <a:cs typeface="Calibri"/>
              </a:rPr>
              <a:t>500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9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900" spc="-25" b="1">
                <a:latin typeface="Calibri"/>
                <a:cs typeface="Calibri"/>
              </a:rPr>
              <a:t>-500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900" spc="-25" b="1">
                <a:latin typeface="Calibri"/>
                <a:cs typeface="Calibri"/>
              </a:rPr>
              <a:t>-</a:t>
            </a:r>
            <a:r>
              <a:rPr dirty="0" sz="900" spc="-20" b="1"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54329" y="5465597"/>
            <a:ext cx="7972425" cy="6946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04470">
              <a:lnSpc>
                <a:spcPts val="760"/>
              </a:lnSpc>
            </a:pPr>
            <a:r>
              <a:rPr dirty="0" sz="700" b="1">
                <a:latin typeface="Calibri"/>
                <a:cs typeface="Calibri"/>
              </a:rPr>
              <a:t>6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13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20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27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6637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3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10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50"/>
              </a:spcBef>
            </a:pPr>
            <a:r>
              <a:rPr dirty="0" sz="700" b="1">
                <a:latin typeface="Calibri"/>
                <a:cs typeface="Calibri"/>
              </a:rPr>
              <a:t>17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24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3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MART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10 </a:t>
            </a:r>
            <a:r>
              <a:rPr dirty="0" sz="700" spc="-10" b="1">
                <a:latin typeface="Calibri"/>
                <a:cs typeface="Calibri"/>
              </a:rPr>
              <a:t>MART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50"/>
              </a:spcBef>
            </a:pPr>
            <a:r>
              <a:rPr dirty="0" sz="700" b="1">
                <a:latin typeface="Calibri"/>
                <a:cs typeface="Calibri"/>
              </a:rPr>
              <a:t>17 </a:t>
            </a:r>
            <a:r>
              <a:rPr dirty="0" sz="700" spc="-10" b="1">
                <a:latin typeface="Calibri"/>
                <a:cs typeface="Calibri"/>
              </a:rPr>
              <a:t>MART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24 </a:t>
            </a:r>
            <a:r>
              <a:rPr dirty="0" sz="700" spc="-10" b="1">
                <a:latin typeface="Calibri"/>
                <a:cs typeface="Calibri"/>
              </a:rPr>
              <a:t>MART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31 </a:t>
            </a:r>
            <a:r>
              <a:rPr dirty="0" sz="700" spc="-10" b="1">
                <a:latin typeface="Calibri"/>
                <a:cs typeface="Calibri"/>
              </a:rPr>
              <a:t>MART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7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14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21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28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5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MAYIS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12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MAYIS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18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MAYIS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26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MAYIS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</a:t>
            </a:r>
            <a:r>
              <a:rPr dirty="0" sz="700" spc="-3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HAZİRAN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9</a:t>
            </a:r>
            <a:r>
              <a:rPr dirty="0" sz="700" spc="-3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HAZİRAN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16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HAZİRAN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23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HAZİRAN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27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HAZİRAN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7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TEMMUZ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14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TEMMUZ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21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TEMMUZ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dirty="0" sz="700" b="1">
                <a:latin typeface="Calibri"/>
                <a:cs typeface="Calibri"/>
              </a:rPr>
              <a:t>28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TEMMUZ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4</a:t>
            </a:r>
            <a:r>
              <a:rPr dirty="0" sz="700" spc="-3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AĞUSTOS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11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AĞUSTOS</a:t>
            </a:r>
            <a:r>
              <a:rPr dirty="0" sz="70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18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AĞUSTOS</a:t>
            </a:r>
            <a:r>
              <a:rPr dirty="0" sz="70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25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AĞUSTOS</a:t>
            </a:r>
            <a:r>
              <a:rPr dirty="0" sz="70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9177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EYLÜL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9177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8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EYLÜL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15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EYLÜL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22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EYLÜL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29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EYLÜL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6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EKİM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7589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13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EKİM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17589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20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EKİM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17589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27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EKİM</a:t>
            </a:r>
            <a:r>
              <a:rPr dirty="0" sz="700" spc="-20" b="1">
                <a:latin typeface="Calibri"/>
                <a:cs typeface="Calibri"/>
              </a:rPr>
              <a:t> 2023</a:t>
            </a:r>
            <a:endParaRPr sz="70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3</a:t>
            </a:r>
            <a:r>
              <a:rPr dirty="0" sz="700" spc="-10" b="1">
                <a:latin typeface="Calibri"/>
                <a:cs typeface="Calibri"/>
              </a:rPr>
              <a:t> KASIM2023</a:t>
            </a:r>
            <a:endParaRPr sz="700">
              <a:latin typeface="Calibri"/>
              <a:cs typeface="Calibri"/>
            </a:endParaRPr>
          </a:p>
          <a:p>
            <a:pPr marL="123189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10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KASIM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3189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17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KASIM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23189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24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KASIM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ARALKIK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8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ARALIK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15</a:t>
            </a:r>
            <a:r>
              <a:rPr dirty="0" sz="700" spc="15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ARALIK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22</a:t>
            </a:r>
            <a:r>
              <a:rPr dirty="0" sz="700" spc="15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ARALIK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29</a:t>
            </a:r>
            <a:r>
              <a:rPr dirty="0" sz="700" spc="15" b="1">
                <a:latin typeface="Calibri"/>
                <a:cs typeface="Calibri"/>
              </a:rPr>
              <a:t> </a:t>
            </a:r>
            <a:r>
              <a:rPr dirty="0" sz="700" spc="-10" b="1">
                <a:latin typeface="Calibri"/>
                <a:cs typeface="Calibri"/>
              </a:rPr>
              <a:t>ARALIK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endParaRPr sz="700">
              <a:latin typeface="Calibri"/>
              <a:cs typeface="Calibri"/>
            </a:endParaRPr>
          </a:p>
          <a:p>
            <a:pPr marL="20447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5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12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19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593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26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OCAK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6637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6637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9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16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23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ŞUBAT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MART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8859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8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MART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15 </a:t>
            </a:r>
            <a:r>
              <a:rPr dirty="0" sz="700" spc="-10" b="1">
                <a:latin typeface="Calibri"/>
                <a:cs typeface="Calibri"/>
              </a:rPr>
              <a:t>MART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22 </a:t>
            </a:r>
            <a:r>
              <a:rPr dirty="0" sz="700" spc="-10" b="1">
                <a:latin typeface="Calibri"/>
                <a:cs typeface="Calibri"/>
              </a:rPr>
              <a:t>MART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29 </a:t>
            </a:r>
            <a:r>
              <a:rPr dirty="0" sz="700" spc="-10" b="1">
                <a:latin typeface="Calibri"/>
                <a:cs typeface="Calibri"/>
              </a:rPr>
              <a:t>MART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5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9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19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32715">
              <a:lnSpc>
                <a:spcPct val="100000"/>
              </a:lnSpc>
              <a:spcBef>
                <a:spcPts val="40"/>
              </a:spcBef>
            </a:pPr>
            <a:r>
              <a:rPr dirty="0" sz="700" b="1">
                <a:latin typeface="Calibri"/>
                <a:cs typeface="Calibri"/>
              </a:rPr>
              <a:t>26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NİSAN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70815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3</a:t>
            </a:r>
            <a:r>
              <a:rPr dirty="0" sz="700" spc="-2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MAYIS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 marL="125730">
              <a:lnSpc>
                <a:spcPct val="100000"/>
              </a:lnSpc>
              <a:spcBef>
                <a:spcPts val="45"/>
              </a:spcBef>
            </a:pPr>
            <a:r>
              <a:rPr dirty="0" sz="700" b="1">
                <a:latin typeface="Calibri"/>
                <a:cs typeface="Calibri"/>
              </a:rPr>
              <a:t>10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MAYIS</a:t>
            </a:r>
            <a:r>
              <a:rPr dirty="0" sz="700" spc="-2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111754" y="968451"/>
            <a:ext cx="292100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>
                <a:latin typeface="Calibri"/>
                <a:cs typeface="Calibri"/>
              </a:rPr>
              <a:t>PORTFÖY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HAREKETLERİ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MİLYON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DOLAR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291084" y="891539"/>
            <a:ext cx="8562340" cy="5355590"/>
          </a:xfrm>
          <a:custGeom>
            <a:avLst/>
            <a:gdLst/>
            <a:ahLst/>
            <a:cxnLst/>
            <a:rect l="l" t="t" r="r" b="b"/>
            <a:pathLst>
              <a:path w="8562340" h="5355590">
                <a:moveTo>
                  <a:pt x="0" y="5355336"/>
                </a:moveTo>
                <a:lnTo>
                  <a:pt x="8561832" y="5355336"/>
                </a:lnTo>
                <a:lnTo>
                  <a:pt x="8561832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331724" y="6581149"/>
            <a:ext cx="11957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KAYNAK: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TCMB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75282" y="149744"/>
            <a:ext cx="6181725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24675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25" b="1">
                <a:latin typeface="Arial"/>
                <a:cs typeface="Arial"/>
              </a:rPr>
              <a:t>YABANCILARIN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SWAP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İŞLEMLERİ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YENİDEN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ARTIYOR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0103"/>
            <a:ext cx="1371600" cy="76809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8534400" cy="522427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31724" y="6581149"/>
            <a:ext cx="11957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KAYNAK: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TCMB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872" y="360967"/>
            <a:ext cx="4530090" cy="561975"/>
          </a:xfrm>
          <a:prstGeom prst="rect"/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/>
              <a:t>TCMB</a:t>
            </a:r>
            <a:r>
              <a:rPr dirty="0" spc="-15"/>
              <a:t> </a:t>
            </a:r>
            <a:r>
              <a:rPr dirty="0"/>
              <a:t>DÖVİZ</a:t>
            </a:r>
            <a:r>
              <a:rPr dirty="0" spc="-5"/>
              <a:t> </a:t>
            </a:r>
            <a:r>
              <a:rPr dirty="0" spc="-10"/>
              <a:t>REZERVLERİ</a:t>
            </a:r>
            <a:r>
              <a:rPr dirty="0" spc="-70"/>
              <a:t> </a:t>
            </a:r>
            <a:r>
              <a:rPr dirty="0" spc="-10"/>
              <a:t>YENİDEN</a:t>
            </a:r>
            <a:r>
              <a:rPr dirty="0" spc="-110"/>
              <a:t> </a:t>
            </a:r>
            <a:r>
              <a:rPr dirty="0" spc="-10"/>
              <a:t>ARTIYOR</a:t>
            </a:r>
          </a:p>
          <a:p>
            <a:pPr algn="ctr" marR="43180">
              <a:lnSpc>
                <a:spcPct val="100000"/>
              </a:lnSpc>
              <a:spcBef>
                <a:spcPts val="195"/>
              </a:spcBef>
            </a:pPr>
            <a:r>
              <a:rPr dirty="0"/>
              <a:t>TCMB</a:t>
            </a:r>
            <a:r>
              <a:rPr dirty="0" spc="-114"/>
              <a:t> </a:t>
            </a:r>
            <a:r>
              <a:rPr dirty="0" spc="-10"/>
              <a:t>PİYASADAN</a:t>
            </a:r>
            <a:r>
              <a:rPr dirty="0"/>
              <a:t> DÖVİZ</a:t>
            </a:r>
            <a:r>
              <a:rPr dirty="0" spc="-110"/>
              <a:t> </a:t>
            </a:r>
            <a:r>
              <a:rPr dirty="0" spc="-10"/>
              <a:t>ALIYOR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0103"/>
            <a:ext cx="1295400" cy="69189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59079" y="990600"/>
            <a:ext cx="8553450" cy="5304155"/>
            <a:chOff x="259079" y="990600"/>
            <a:chExt cx="8553450" cy="5304155"/>
          </a:xfrm>
        </p:grpSpPr>
        <p:sp>
          <p:nvSpPr>
            <p:cNvPr id="7" name="object 7" descr=""/>
            <p:cNvSpPr/>
            <p:nvPr/>
          </p:nvSpPr>
          <p:spPr>
            <a:xfrm>
              <a:off x="8685275" y="6243828"/>
              <a:ext cx="121920" cy="45720"/>
            </a:xfrm>
            <a:custGeom>
              <a:avLst/>
              <a:gdLst/>
              <a:ahLst/>
              <a:cxnLst/>
              <a:rect l="l" t="t" r="r" b="b"/>
              <a:pathLst>
                <a:path w="121920" h="45720">
                  <a:moveTo>
                    <a:pt x="76200" y="45720"/>
                  </a:moveTo>
                  <a:lnTo>
                    <a:pt x="121920" y="45720"/>
                  </a:lnTo>
                  <a:lnTo>
                    <a:pt x="121920" y="0"/>
                  </a:lnTo>
                  <a:lnTo>
                    <a:pt x="76200" y="0"/>
                  </a:lnTo>
                  <a:lnTo>
                    <a:pt x="76200" y="45720"/>
                  </a:lnTo>
                  <a:close/>
                </a:path>
                <a:path w="121920" h="45720">
                  <a:moveTo>
                    <a:pt x="0" y="45720"/>
                  </a:moveTo>
                  <a:lnTo>
                    <a:pt x="76200" y="4572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9079" y="990600"/>
              <a:ext cx="8476615" cy="5285740"/>
            </a:xfrm>
            <a:custGeom>
              <a:avLst/>
              <a:gdLst/>
              <a:ahLst/>
              <a:cxnLst/>
              <a:rect l="l" t="t" r="r" b="b"/>
              <a:pathLst>
                <a:path w="8476615" h="5285740">
                  <a:moveTo>
                    <a:pt x="8476488" y="0"/>
                  </a:moveTo>
                  <a:lnTo>
                    <a:pt x="0" y="0"/>
                  </a:lnTo>
                  <a:lnTo>
                    <a:pt x="0" y="5285232"/>
                  </a:lnTo>
                  <a:lnTo>
                    <a:pt x="8476488" y="5285232"/>
                  </a:lnTo>
                  <a:lnTo>
                    <a:pt x="8476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6279" y="1146047"/>
              <a:ext cx="7879080" cy="4295140"/>
            </a:xfrm>
            <a:custGeom>
              <a:avLst/>
              <a:gdLst/>
              <a:ahLst/>
              <a:cxnLst/>
              <a:rect l="l" t="t" r="r" b="b"/>
              <a:pathLst>
                <a:path w="7879080" h="4295140">
                  <a:moveTo>
                    <a:pt x="7879080" y="0"/>
                  </a:moveTo>
                  <a:lnTo>
                    <a:pt x="0" y="0"/>
                  </a:lnTo>
                  <a:lnTo>
                    <a:pt x="0" y="4294632"/>
                  </a:lnTo>
                  <a:lnTo>
                    <a:pt x="7879080" y="4294632"/>
                  </a:lnTo>
                  <a:lnTo>
                    <a:pt x="78790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4756" y="1147571"/>
              <a:ext cx="7879080" cy="3340735"/>
            </a:xfrm>
            <a:custGeom>
              <a:avLst/>
              <a:gdLst/>
              <a:ahLst/>
              <a:cxnLst/>
              <a:rect l="l" t="t" r="r" b="b"/>
              <a:pathLst>
                <a:path w="7879080" h="3340735">
                  <a:moveTo>
                    <a:pt x="0" y="3340607"/>
                  </a:moveTo>
                  <a:lnTo>
                    <a:pt x="358140" y="3340607"/>
                  </a:lnTo>
                </a:path>
                <a:path w="7879080" h="3340735">
                  <a:moveTo>
                    <a:pt x="684276" y="3340607"/>
                  </a:moveTo>
                  <a:lnTo>
                    <a:pt x="772668" y="3340607"/>
                  </a:lnTo>
                </a:path>
                <a:path w="7879080" h="3340735">
                  <a:moveTo>
                    <a:pt x="1098804" y="3340607"/>
                  </a:moveTo>
                  <a:lnTo>
                    <a:pt x="1187195" y="3340607"/>
                  </a:lnTo>
                </a:path>
                <a:path w="7879080" h="3340735">
                  <a:moveTo>
                    <a:pt x="1513332" y="3340607"/>
                  </a:moveTo>
                  <a:lnTo>
                    <a:pt x="1598676" y="3340607"/>
                  </a:lnTo>
                </a:path>
                <a:path w="7879080" h="3340735">
                  <a:moveTo>
                    <a:pt x="1924812" y="3340607"/>
                  </a:moveTo>
                  <a:lnTo>
                    <a:pt x="2013204" y="3340607"/>
                  </a:lnTo>
                </a:path>
                <a:path w="7879080" h="3340735">
                  <a:moveTo>
                    <a:pt x="2339340" y="3340607"/>
                  </a:moveTo>
                  <a:lnTo>
                    <a:pt x="2427732" y="3340607"/>
                  </a:lnTo>
                </a:path>
                <a:path w="7879080" h="3340735">
                  <a:moveTo>
                    <a:pt x="2753868" y="3340607"/>
                  </a:moveTo>
                  <a:lnTo>
                    <a:pt x="2842260" y="3340607"/>
                  </a:lnTo>
                </a:path>
                <a:path w="7879080" h="3340735">
                  <a:moveTo>
                    <a:pt x="3168396" y="3340607"/>
                  </a:moveTo>
                  <a:lnTo>
                    <a:pt x="3256788" y="3340607"/>
                  </a:lnTo>
                </a:path>
                <a:path w="7879080" h="3340735">
                  <a:moveTo>
                    <a:pt x="3582924" y="3340607"/>
                  </a:moveTo>
                  <a:lnTo>
                    <a:pt x="5125211" y="3340607"/>
                  </a:lnTo>
                </a:path>
                <a:path w="7879080" h="3340735">
                  <a:moveTo>
                    <a:pt x="5451348" y="3340607"/>
                  </a:moveTo>
                  <a:lnTo>
                    <a:pt x="5954268" y="3340607"/>
                  </a:lnTo>
                </a:path>
                <a:path w="7879080" h="3340735">
                  <a:moveTo>
                    <a:pt x="6280404" y="3340607"/>
                  </a:moveTo>
                  <a:lnTo>
                    <a:pt x="6368796" y="3340607"/>
                  </a:lnTo>
                </a:path>
                <a:path w="7879080" h="3340735">
                  <a:moveTo>
                    <a:pt x="6694932" y="3340607"/>
                  </a:moveTo>
                  <a:lnTo>
                    <a:pt x="7197852" y="3340607"/>
                  </a:lnTo>
                </a:path>
                <a:path w="7879080" h="3340735">
                  <a:moveTo>
                    <a:pt x="7523988" y="3340607"/>
                  </a:moveTo>
                  <a:lnTo>
                    <a:pt x="7879080" y="3340607"/>
                  </a:lnTo>
                </a:path>
                <a:path w="7879080" h="3340735">
                  <a:moveTo>
                    <a:pt x="0" y="2862072"/>
                  </a:moveTo>
                  <a:lnTo>
                    <a:pt x="358140" y="2862072"/>
                  </a:lnTo>
                </a:path>
                <a:path w="7879080" h="3340735">
                  <a:moveTo>
                    <a:pt x="684276" y="2862072"/>
                  </a:moveTo>
                  <a:lnTo>
                    <a:pt x="772668" y="2862072"/>
                  </a:lnTo>
                </a:path>
                <a:path w="7879080" h="3340735">
                  <a:moveTo>
                    <a:pt x="1098804" y="2862072"/>
                  </a:moveTo>
                  <a:lnTo>
                    <a:pt x="1187195" y="2862072"/>
                  </a:lnTo>
                </a:path>
                <a:path w="7879080" h="3340735">
                  <a:moveTo>
                    <a:pt x="1513332" y="2862072"/>
                  </a:moveTo>
                  <a:lnTo>
                    <a:pt x="1598676" y="2862072"/>
                  </a:lnTo>
                </a:path>
                <a:path w="7879080" h="3340735">
                  <a:moveTo>
                    <a:pt x="1924812" y="2862072"/>
                  </a:moveTo>
                  <a:lnTo>
                    <a:pt x="2013204" y="2862072"/>
                  </a:lnTo>
                </a:path>
                <a:path w="7879080" h="3340735">
                  <a:moveTo>
                    <a:pt x="2339340" y="2862072"/>
                  </a:moveTo>
                  <a:lnTo>
                    <a:pt x="2427732" y="2862072"/>
                  </a:lnTo>
                </a:path>
                <a:path w="7879080" h="3340735">
                  <a:moveTo>
                    <a:pt x="2753868" y="2862072"/>
                  </a:moveTo>
                  <a:lnTo>
                    <a:pt x="2842260" y="2862072"/>
                  </a:lnTo>
                </a:path>
                <a:path w="7879080" h="3340735">
                  <a:moveTo>
                    <a:pt x="3168396" y="2862072"/>
                  </a:moveTo>
                  <a:lnTo>
                    <a:pt x="3256788" y="2862072"/>
                  </a:lnTo>
                </a:path>
                <a:path w="7879080" h="3340735">
                  <a:moveTo>
                    <a:pt x="3582924" y="2862072"/>
                  </a:moveTo>
                  <a:lnTo>
                    <a:pt x="7879080" y="2862072"/>
                  </a:lnTo>
                </a:path>
                <a:path w="7879080" h="3340735">
                  <a:moveTo>
                    <a:pt x="0" y="2386583"/>
                  </a:moveTo>
                  <a:lnTo>
                    <a:pt x="358140" y="2386583"/>
                  </a:lnTo>
                </a:path>
                <a:path w="7879080" h="3340735">
                  <a:moveTo>
                    <a:pt x="684276" y="2386583"/>
                  </a:moveTo>
                  <a:lnTo>
                    <a:pt x="772668" y="2386583"/>
                  </a:lnTo>
                </a:path>
                <a:path w="7879080" h="3340735">
                  <a:moveTo>
                    <a:pt x="1098804" y="2386583"/>
                  </a:moveTo>
                  <a:lnTo>
                    <a:pt x="1187195" y="2386583"/>
                  </a:lnTo>
                </a:path>
                <a:path w="7879080" h="3340735">
                  <a:moveTo>
                    <a:pt x="1513332" y="2386583"/>
                  </a:moveTo>
                  <a:lnTo>
                    <a:pt x="1598676" y="2386583"/>
                  </a:lnTo>
                </a:path>
                <a:path w="7879080" h="3340735">
                  <a:moveTo>
                    <a:pt x="1924812" y="2386583"/>
                  </a:moveTo>
                  <a:lnTo>
                    <a:pt x="2013204" y="2386583"/>
                  </a:lnTo>
                </a:path>
                <a:path w="7879080" h="3340735">
                  <a:moveTo>
                    <a:pt x="2339340" y="2386583"/>
                  </a:moveTo>
                  <a:lnTo>
                    <a:pt x="2427732" y="2386583"/>
                  </a:lnTo>
                </a:path>
                <a:path w="7879080" h="3340735">
                  <a:moveTo>
                    <a:pt x="2753868" y="2386583"/>
                  </a:moveTo>
                  <a:lnTo>
                    <a:pt x="2842260" y="2386583"/>
                  </a:lnTo>
                </a:path>
                <a:path w="7879080" h="3340735">
                  <a:moveTo>
                    <a:pt x="3168396" y="2386583"/>
                  </a:moveTo>
                  <a:lnTo>
                    <a:pt x="3256788" y="2386583"/>
                  </a:lnTo>
                </a:path>
                <a:path w="7879080" h="3340735">
                  <a:moveTo>
                    <a:pt x="3582924" y="2386583"/>
                  </a:moveTo>
                  <a:lnTo>
                    <a:pt x="7879080" y="2386583"/>
                  </a:lnTo>
                </a:path>
                <a:path w="7879080" h="3340735">
                  <a:moveTo>
                    <a:pt x="0" y="1908048"/>
                  </a:moveTo>
                  <a:lnTo>
                    <a:pt x="358140" y="1908048"/>
                  </a:lnTo>
                </a:path>
                <a:path w="7879080" h="3340735">
                  <a:moveTo>
                    <a:pt x="684276" y="1908048"/>
                  </a:moveTo>
                  <a:lnTo>
                    <a:pt x="772668" y="1908048"/>
                  </a:lnTo>
                </a:path>
                <a:path w="7879080" h="3340735">
                  <a:moveTo>
                    <a:pt x="1098804" y="1908048"/>
                  </a:moveTo>
                  <a:lnTo>
                    <a:pt x="1187195" y="1908048"/>
                  </a:lnTo>
                </a:path>
                <a:path w="7879080" h="3340735">
                  <a:moveTo>
                    <a:pt x="1513332" y="1908048"/>
                  </a:moveTo>
                  <a:lnTo>
                    <a:pt x="1598676" y="1908048"/>
                  </a:lnTo>
                </a:path>
                <a:path w="7879080" h="3340735">
                  <a:moveTo>
                    <a:pt x="1924812" y="1908048"/>
                  </a:moveTo>
                  <a:lnTo>
                    <a:pt x="2013204" y="1908048"/>
                  </a:lnTo>
                </a:path>
                <a:path w="7879080" h="3340735">
                  <a:moveTo>
                    <a:pt x="2339340" y="1908048"/>
                  </a:moveTo>
                  <a:lnTo>
                    <a:pt x="2427732" y="1908048"/>
                  </a:lnTo>
                </a:path>
                <a:path w="7879080" h="3340735">
                  <a:moveTo>
                    <a:pt x="2753868" y="1908048"/>
                  </a:moveTo>
                  <a:lnTo>
                    <a:pt x="2842260" y="1908048"/>
                  </a:lnTo>
                </a:path>
                <a:path w="7879080" h="3340735">
                  <a:moveTo>
                    <a:pt x="3168396" y="1908048"/>
                  </a:moveTo>
                  <a:lnTo>
                    <a:pt x="3256788" y="1908048"/>
                  </a:lnTo>
                </a:path>
                <a:path w="7879080" h="3340735">
                  <a:moveTo>
                    <a:pt x="3582924" y="1908048"/>
                  </a:moveTo>
                  <a:lnTo>
                    <a:pt x="7879080" y="1908048"/>
                  </a:lnTo>
                </a:path>
                <a:path w="7879080" h="3340735">
                  <a:moveTo>
                    <a:pt x="0" y="1429512"/>
                  </a:moveTo>
                  <a:lnTo>
                    <a:pt x="358140" y="1429512"/>
                  </a:lnTo>
                </a:path>
                <a:path w="7879080" h="3340735">
                  <a:moveTo>
                    <a:pt x="684276" y="1429512"/>
                  </a:moveTo>
                  <a:lnTo>
                    <a:pt x="1187195" y="1429512"/>
                  </a:lnTo>
                </a:path>
                <a:path w="7879080" h="3340735">
                  <a:moveTo>
                    <a:pt x="1513332" y="1429512"/>
                  </a:moveTo>
                  <a:lnTo>
                    <a:pt x="1598676" y="1429512"/>
                  </a:lnTo>
                </a:path>
                <a:path w="7879080" h="3340735">
                  <a:moveTo>
                    <a:pt x="1924812" y="1429512"/>
                  </a:moveTo>
                  <a:lnTo>
                    <a:pt x="2013204" y="1429512"/>
                  </a:lnTo>
                </a:path>
                <a:path w="7879080" h="3340735">
                  <a:moveTo>
                    <a:pt x="2339340" y="1429512"/>
                  </a:moveTo>
                  <a:lnTo>
                    <a:pt x="2427732" y="1429512"/>
                  </a:lnTo>
                </a:path>
                <a:path w="7879080" h="3340735">
                  <a:moveTo>
                    <a:pt x="2753868" y="1429512"/>
                  </a:moveTo>
                  <a:lnTo>
                    <a:pt x="2842260" y="1429512"/>
                  </a:lnTo>
                </a:path>
                <a:path w="7879080" h="3340735">
                  <a:moveTo>
                    <a:pt x="3168396" y="1429512"/>
                  </a:moveTo>
                  <a:lnTo>
                    <a:pt x="3256788" y="1429512"/>
                  </a:lnTo>
                </a:path>
                <a:path w="7879080" h="3340735">
                  <a:moveTo>
                    <a:pt x="3582924" y="1429512"/>
                  </a:moveTo>
                  <a:lnTo>
                    <a:pt x="7879080" y="1429512"/>
                  </a:lnTo>
                </a:path>
                <a:path w="7879080" h="3340735">
                  <a:moveTo>
                    <a:pt x="0" y="954024"/>
                  </a:moveTo>
                  <a:lnTo>
                    <a:pt x="1187195" y="954024"/>
                  </a:lnTo>
                </a:path>
                <a:path w="7879080" h="3340735">
                  <a:moveTo>
                    <a:pt x="1513332" y="954024"/>
                  </a:moveTo>
                  <a:lnTo>
                    <a:pt x="2013204" y="954024"/>
                  </a:lnTo>
                </a:path>
                <a:path w="7879080" h="3340735">
                  <a:moveTo>
                    <a:pt x="2339340" y="954024"/>
                  </a:moveTo>
                  <a:lnTo>
                    <a:pt x="2427732" y="954024"/>
                  </a:lnTo>
                </a:path>
                <a:path w="7879080" h="3340735">
                  <a:moveTo>
                    <a:pt x="2753868" y="954024"/>
                  </a:moveTo>
                  <a:lnTo>
                    <a:pt x="2842260" y="954024"/>
                  </a:lnTo>
                </a:path>
                <a:path w="7879080" h="3340735">
                  <a:moveTo>
                    <a:pt x="3168396" y="954024"/>
                  </a:moveTo>
                  <a:lnTo>
                    <a:pt x="3256788" y="954024"/>
                  </a:lnTo>
                </a:path>
                <a:path w="7879080" h="3340735">
                  <a:moveTo>
                    <a:pt x="3582924" y="954024"/>
                  </a:moveTo>
                  <a:lnTo>
                    <a:pt x="7879080" y="954024"/>
                  </a:lnTo>
                </a:path>
                <a:path w="7879080" h="3340735">
                  <a:moveTo>
                    <a:pt x="0" y="475488"/>
                  </a:moveTo>
                  <a:lnTo>
                    <a:pt x="2427732" y="475488"/>
                  </a:lnTo>
                </a:path>
                <a:path w="7879080" h="3340735">
                  <a:moveTo>
                    <a:pt x="2753868" y="475488"/>
                  </a:moveTo>
                  <a:lnTo>
                    <a:pt x="7879080" y="475488"/>
                  </a:lnTo>
                </a:path>
                <a:path w="7879080" h="3340735">
                  <a:moveTo>
                    <a:pt x="0" y="0"/>
                  </a:moveTo>
                  <a:lnTo>
                    <a:pt x="78790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72896" y="2185415"/>
              <a:ext cx="4264660" cy="2780030"/>
            </a:xfrm>
            <a:custGeom>
              <a:avLst/>
              <a:gdLst/>
              <a:ahLst/>
              <a:cxnLst/>
              <a:rect l="l" t="t" r="r" b="b"/>
              <a:pathLst>
                <a:path w="4264660" h="2780029">
                  <a:moveTo>
                    <a:pt x="326136" y="0"/>
                  </a:moveTo>
                  <a:lnTo>
                    <a:pt x="0" y="0"/>
                  </a:lnTo>
                  <a:lnTo>
                    <a:pt x="0" y="2779776"/>
                  </a:lnTo>
                  <a:lnTo>
                    <a:pt x="326136" y="2779776"/>
                  </a:lnTo>
                  <a:lnTo>
                    <a:pt x="326136" y="0"/>
                  </a:lnTo>
                  <a:close/>
                </a:path>
                <a:path w="4264660" h="2780029">
                  <a:moveTo>
                    <a:pt x="4264152" y="2481072"/>
                  </a:moveTo>
                  <a:lnTo>
                    <a:pt x="3938016" y="2481072"/>
                  </a:lnTo>
                  <a:lnTo>
                    <a:pt x="3938016" y="2779776"/>
                  </a:lnTo>
                  <a:lnTo>
                    <a:pt x="4264152" y="2779776"/>
                  </a:lnTo>
                  <a:lnTo>
                    <a:pt x="4264152" y="248107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87424" y="2618231"/>
              <a:ext cx="4264660" cy="2346960"/>
            </a:xfrm>
            <a:custGeom>
              <a:avLst/>
              <a:gdLst/>
              <a:ahLst/>
              <a:cxnLst/>
              <a:rect l="l" t="t" r="r" b="b"/>
              <a:pathLst>
                <a:path w="4264660" h="2346960">
                  <a:moveTo>
                    <a:pt x="326136" y="0"/>
                  </a:moveTo>
                  <a:lnTo>
                    <a:pt x="0" y="0"/>
                  </a:lnTo>
                  <a:lnTo>
                    <a:pt x="0" y="2346960"/>
                  </a:lnTo>
                  <a:lnTo>
                    <a:pt x="326136" y="2346960"/>
                  </a:lnTo>
                  <a:lnTo>
                    <a:pt x="326136" y="0"/>
                  </a:lnTo>
                  <a:close/>
                </a:path>
                <a:path w="4264660" h="2346960">
                  <a:moveTo>
                    <a:pt x="4264152" y="2185416"/>
                  </a:moveTo>
                  <a:lnTo>
                    <a:pt x="3938016" y="2185416"/>
                  </a:lnTo>
                  <a:lnTo>
                    <a:pt x="3938016" y="2346960"/>
                  </a:lnTo>
                  <a:lnTo>
                    <a:pt x="4264152" y="2346960"/>
                  </a:lnTo>
                  <a:lnTo>
                    <a:pt x="4264152" y="218541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01952" y="1892807"/>
              <a:ext cx="4264660" cy="3072765"/>
            </a:xfrm>
            <a:custGeom>
              <a:avLst/>
              <a:gdLst/>
              <a:ahLst/>
              <a:cxnLst/>
              <a:rect l="l" t="t" r="r" b="b"/>
              <a:pathLst>
                <a:path w="4264660" h="3072765">
                  <a:moveTo>
                    <a:pt x="326136" y="0"/>
                  </a:moveTo>
                  <a:lnTo>
                    <a:pt x="0" y="0"/>
                  </a:lnTo>
                  <a:lnTo>
                    <a:pt x="0" y="3072384"/>
                  </a:lnTo>
                  <a:lnTo>
                    <a:pt x="326136" y="3072384"/>
                  </a:lnTo>
                  <a:lnTo>
                    <a:pt x="326136" y="0"/>
                  </a:lnTo>
                  <a:close/>
                </a:path>
                <a:path w="4264660" h="3072765">
                  <a:moveTo>
                    <a:pt x="4264152" y="2414016"/>
                  </a:moveTo>
                  <a:lnTo>
                    <a:pt x="3938016" y="2414016"/>
                  </a:lnTo>
                  <a:lnTo>
                    <a:pt x="3938016" y="3072384"/>
                  </a:lnTo>
                  <a:lnTo>
                    <a:pt x="4264152" y="3072384"/>
                  </a:lnTo>
                  <a:lnTo>
                    <a:pt x="4264152" y="2414016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3432" y="2566415"/>
              <a:ext cx="4267200" cy="2533015"/>
            </a:xfrm>
            <a:custGeom>
              <a:avLst/>
              <a:gdLst/>
              <a:ahLst/>
              <a:cxnLst/>
              <a:rect l="l" t="t" r="r" b="b"/>
              <a:pathLst>
                <a:path w="4267200" h="2533015">
                  <a:moveTo>
                    <a:pt x="326136" y="0"/>
                  </a:moveTo>
                  <a:lnTo>
                    <a:pt x="0" y="0"/>
                  </a:lnTo>
                  <a:lnTo>
                    <a:pt x="0" y="2398776"/>
                  </a:lnTo>
                  <a:lnTo>
                    <a:pt x="326136" y="2398776"/>
                  </a:lnTo>
                  <a:lnTo>
                    <a:pt x="326136" y="0"/>
                  </a:lnTo>
                  <a:close/>
                </a:path>
                <a:path w="4267200" h="2533015">
                  <a:moveTo>
                    <a:pt x="4267187" y="2398776"/>
                  </a:moveTo>
                  <a:lnTo>
                    <a:pt x="3941064" y="2398776"/>
                  </a:lnTo>
                  <a:lnTo>
                    <a:pt x="3941064" y="2532888"/>
                  </a:lnTo>
                  <a:lnTo>
                    <a:pt x="4267187" y="2532888"/>
                  </a:lnTo>
                  <a:lnTo>
                    <a:pt x="4267187" y="2398776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727960" y="1969007"/>
              <a:ext cx="4267200" cy="2996565"/>
            </a:xfrm>
            <a:custGeom>
              <a:avLst/>
              <a:gdLst/>
              <a:ahLst/>
              <a:cxnLst/>
              <a:rect l="l" t="t" r="r" b="b"/>
              <a:pathLst>
                <a:path w="4267200" h="2996565">
                  <a:moveTo>
                    <a:pt x="326136" y="0"/>
                  </a:moveTo>
                  <a:lnTo>
                    <a:pt x="0" y="0"/>
                  </a:lnTo>
                  <a:lnTo>
                    <a:pt x="0" y="2996184"/>
                  </a:lnTo>
                  <a:lnTo>
                    <a:pt x="326136" y="2996184"/>
                  </a:lnTo>
                  <a:lnTo>
                    <a:pt x="326136" y="0"/>
                  </a:lnTo>
                  <a:close/>
                </a:path>
                <a:path w="4267200" h="2996565">
                  <a:moveTo>
                    <a:pt x="4267200" y="2423160"/>
                  </a:moveTo>
                  <a:lnTo>
                    <a:pt x="3941064" y="2423160"/>
                  </a:lnTo>
                  <a:lnTo>
                    <a:pt x="3941064" y="2996184"/>
                  </a:lnTo>
                  <a:lnTo>
                    <a:pt x="4267200" y="2996184"/>
                  </a:lnTo>
                  <a:lnTo>
                    <a:pt x="4267200" y="242316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42488" y="1493519"/>
              <a:ext cx="4267200" cy="3472179"/>
            </a:xfrm>
            <a:custGeom>
              <a:avLst/>
              <a:gdLst/>
              <a:ahLst/>
              <a:cxnLst/>
              <a:rect l="l" t="t" r="r" b="b"/>
              <a:pathLst>
                <a:path w="4267200" h="3472179">
                  <a:moveTo>
                    <a:pt x="326136" y="0"/>
                  </a:moveTo>
                  <a:lnTo>
                    <a:pt x="0" y="0"/>
                  </a:lnTo>
                  <a:lnTo>
                    <a:pt x="0" y="3471672"/>
                  </a:lnTo>
                  <a:lnTo>
                    <a:pt x="326136" y="3471684"/>
                  </a:lnTo>
                  <a:lnTo>
                    <a:pt x="326136" y="0"/>
                  </a:lnTo>
                  <a:close/>
                </a:path>
                <a:path w="4267200" h="3472179">
                  <a:moveTo>
                    <a:pt x="4267200" y="2551176"/>
                  </a:moveTo>
                  <a:lnTo>
                    <a:pt x="3941064" y="2551176"/>
                  </a:lnTo>
                  <a:lnTo>
                    <a:pt x="3941064" y="3471672"/>
                  </a:lnTo>
                  <a:lnTo>
                    <a:pt x="4267200" y="3471672"/>
                  </a:lnTo>
                  <a:lnTo>
                    <a:pt x="4267200" y="2551176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57016" y="2026919"/>
              <a:ext cx="4267200" cy="2938780"/>
            </a:xfrm>
            <a:custGeom>
              <a:avLst/>
              <a:gdLst/>
              <a:ahLst/>
              <a:cxnLst/>
              <a:rect l="l" t="t" r="r" b="b"/>
              <a:pathLst>
                <a:path w="4267200" h="2938779">
                  <a:moveTo>
                    <a:pt x="326136" y="0"/>
                  </a:moveTo>
                  <a:lnTo>
                    <a:pt x="0" y="0"/>
                  </a:lnTo>
                  <a:lnTo>
                    <a:pt x="0" y="2938272"/>
                  </a:lnTo>
                  <a:lnTo>
                    <a:pt x="326136" y="2938272"/>
                  </a:lnTo>
                  <a:lnTo>
                    <a:pt x="326136" y="0"/>
                  </a:lnTo>
                  <a:close/>
                </a:path>
                <a:path w="4267200" h="2938779">
                  <a:moveTo>
                    <a:pt x="4267200" y="2566416"/>
                  </a:moveTo>
                  <a:lnTo>
                    <a:pt x="3941064" y="2566416"/>
                  </a:lnTo>
                  <a:lnTo>
                    <a:pt x="3941064" y="2938272"/>
                  </a:lnTo>
                  <a:lnTo>
                    <a:pt x="4267200" y="2938272"/>
                  </a:lnTo>
                  <a:lnTo>
                    <a:pt x="4267200" y="2566416"/>
                  </a:lnTo>
                  <a:close/>
                </a:path>
              </a:pathLst>
            </a:custGeom>
            <a:solidFill>
              <a:srgbClr val="2C4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971544" y="1758695"/>
              <a:ext cx="4267200" cy="3206750"/>
            </a:xfrm>
            <a:custGeom>
              <a:avLst/>
              <a:gdLst/>
              <a:ahLst/>
              <a:cxnLst/>
              <a:rect l="l" t="t" r="r" b="b"/>
              <a:pathLst>
                <a:path w="4267200" h="3206750">
                  <a:moveTo>
                    <a:pt x="326136" y="0"/>
                  </a:moveTo>
                  <a:lnTo>
                    <a:pt x="0" y="0"/>
                  </a:lnTo>
                  <a:lnTo>
                    <a:pt x="0" y="3206496"/>
                  </a:lnTo>
                  <a:lnTo>
                    <a:pt x="326136" y="3206496"/>
                  </a:lnTo>
                  <a:lnTo>
                    <a:pt x="326136" y="0"/>
                  </a:lnTo>
                  <a:close/>
                </a:path>
                <a:path w="4267200" h="3206750">
                  <a:moveTo>
                    <a:pt x="4267200" y="2468880"/>
                  </a:moveTo>
                  <a:lnTo>
                    <a:pt x="3941064" y="2468880"/>
                  </a:lnTo>
                  <a:lnTo>
                    <a:pt x="3941064" y="3206496"/>
                  </a:lnTo>
                  <a:lnTo>
                    <a:pt x="4267200" y="3206496"/>
                  </a:lnTo>
                  <a:lnTo>
                    <a:pt x="4267200" y="2468880"/>
                  </a:lnTo>
                  <a:close/>
                </a:path>
              </a:pathLst>
            </a:custGeom>
            <a:solidFill>
              <a:srgbClr val="772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14756" y="4963667"/>
              <a:ext cx="7879080" cy="0"/>
            </a:xfrm>
            <a:custGeom>
              <a:avLst/>
              <a:gdLst/>
              <a:ahLst/>
              <a:cxnLst/>
              <a:rect l="l" t="t" r="r" b="b"/>
              <a:pathLst>
                <a:path w="7879080" h="0">
                  <a:moveTo>
                    <a:pt x="0" y="0"/>
                  </a:moveTo>
                  <a:lnTo>
                    <a:pt x="78790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050442" y="1924050"/>
            <a:ext cx="37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116,5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28057" y="4406265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12,5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01266" y="2358390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98,3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482209" y="4544695"/>
            <a:ext cx="218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6,7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879219" y="1629866"/>
            <a:ext cx="3708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128,8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56859" y="4048125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27,5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417564" y="5100828"/>
            <a:ext cx="3175" cy="131445"/>
          </a:xfrm>
          <a:custGeom>
            <a:avLst/>
            <a:gdLst/>
            <a:ahLst/>
            <a:cxnLst/>
            <a:rect l="l" t="t" r="r" b="b"/>
            <a:pathLst>
              <a:path w="3175" h="131445">
                <a:moveTo>
                  <a:pt x="3048" y="0"/>
                </a:moveTo>
                <a:lnTo>
                  <a:pt x="0" y="131064"/>
                </a:lnTo>
              </a:path>
            </a:pathLst>
          </a:custGeom>
          <a:ln w="952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293366" y="2305939"/>
            <a:ext cx="37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404040"/>
                </a:solidFill>
                <a:latin typeface="Calibri"/>
                <a:cs typeface="Calibri"/>
              </a:rPr>
              <a:t>100,5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707894" y="1709165"/>
            <a:ext cx="37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125,5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685533" y="4131055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24,0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122167" y="1233042"/>
            <a:ext cx="37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145,5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100061" y="3783329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38,6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536441" y="1766442"/>
            <a:ext cx="37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123,1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514335" y="4334636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15,5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950970" y="1496695"/>
            <a:ext cx="370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134,4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928609" y="3967733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30,9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59765" y="5323713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83819" y="484644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06400" y="4369054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06400" y="3891788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06400" y="2936875"/>
            <a:ext cx="177800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29285" y="2459482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29285" y="1982215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29285" y="1504950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29285" y="1027557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160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21208" y="5943600"/>
            <a:ext cx="7157084" cy="70485"/>
            <a:chOff x="521208" y="5943600"/>
            <a:chExt cx="7157084" cy="70485"/>
          </a:xfrm>
        </p:grpSpPr>
        <p:sp>
          <p:nvSpPr>
            <p:cNvPr id="46" name="object 46" descr=""/>
            <p:cNvSpPr/>
            <p:nvPr/>
          </p:nvSpPr>
          <p:spPr>
            <a:xfrm>
              <a:off x="521208" y="5943600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09" h="70485">
                  <a:moveTo>
                    <a:pt x="67056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67056" y="70103"/>
                  </a:lnTo>
                  <a:lnTo>
                    <a:pt x="6705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530096" y="594360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648712" y="594360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4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4" y="70103"/>
                  </a:lnTo>
                  <a:lnTo>
                    <a:pt x="7010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657600" y="594360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703063" y="594360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5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650992" y="5943600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67055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67055" y="70103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659879" y="594360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2C4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607808" y="594360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701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0103" y="70103"/>
                  </a:lnTo>
                  <a:lnTo>
                    <a:pt x="70103" y="0"/>
                  </a:lnTo>
                  <a:close/>
                </a:path>
              </a:pathLst>
            </a:custGeom>
            <a:solidFill>
              <a:srgbClr val="772C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634723" y="5132593"/>
            <a:ext cx="7972425" cy="92583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algn="ctr" marL="67310">
              <a:lnSpc>
                <a:spcPct val="100000"/>
              </a:lnSpc>
              <a:spcBef>
                <a:spcPts val="910"/>
              </a:spcBef>
              <a:tabLst>
                <a:tab pos="5651500" algn="l"/>
                <a:tab pos="7945755" algn="l"/>
              </a:tabLst>
            </a:pPr>
            <a:r>
              <a:rPr dirty="0" u="sng" sz="1200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1200" spc="-10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-</a:t>
            </a:r>
            <a:r>
              <a:rPr dirty="0" u="sng" sz="1200" spc="-25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5,7</a:t>
            </a:r>
            <a:r>
              <a:rPr dirty="0" u="sng" sz="1200" b="1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endParaRPr sz="1200">
              <a:latin typeface="Calibri"/>
              <a:cs typeface="Calibri"/>
            </a:endParaRPr>
          </a:p>
          <a:p>
            <a:pPr algn="ctr" marL="32384">
              <a:lnSpc>
                <a:spcPct val="100000"/>
              </a:lnSpc>
              <a:spcBef>
                <a:spcPts val="695"/>
              </a:spcBef>
              <a:tabLst>
                <a:tab pos="4013835" algn="l"/>
              </a:tabLst>
            </a:pPr>
            <a:r>
              <a:rPr dirty="0" sz="1000" b="1">
                <a:latin typeface="Calibri"/>
                <a:cs typeface="Calibri"/>
              </a:rPr>
              <a:t>BRÜT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DÖVİZ </a:t>
            </a:r>
            <a:r>
              <a:rPr dirty="0" sz="1000" spc="-10" b="1">
                <a:latin typeface="Calibri"/>
                <a:cs typeface="Calibri"/>
              </a:rPr>
              <a:t>REZERVİ</a:t>
            </a:r>
            <a:r>
              <a:rPr dirty="0" sz="1000" b="1">
                <a:latin typeface="Calibri"/>
                <a:cs typeface="Calibri"/>
              </a:rPr>
              <a:t>	NET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DÖVİZ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REZERVİ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22350" algn="l"/>
                <a:tab pos="2140585" algn="l"/>
                <a:tab pos="3150870" algn="l"/>
                <a:tab pos="4197985" algn="l"/>
                <a:tab pos="5144135" algn="l"/>
                <a:tab pos="6153785" algn="l"/>
                <a:tab pos="7103745" algn="l"/>
              </a:tabLst>
            </a:pPr>
            <a:r>
              <a:rPr dirty="0" sz="1000" b="1">
                <a:latin typeface="Calibri"/>
                <a:cs typeface="Calibri"/>
              </a:rPr>
              <a:t>17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ARALIK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2021</a:t>
            </a:r>
            <a:r>
              <a:rPr dirty="0" sz="1000" b="1">
                <a:latin typeface="Calibri"/>
                <a:cs typeface="Calibri"/>
              </a:rPr>
              <a:t>	22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TEMMUZ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2022</a:t>
            </a:r>
            <a:r>
              <a:rPr dirty="0" sz="1000" b="1">
                <a:latin typeface="Calibri"/>
                <a:cs typeface="Calibri"/>
              </a:rPr>
              <a:t>	30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ARALIK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2022</a:t>
            </a:r>
            <a:r>
              <a:rPr dirty="0" sz="1000" b="1">
                <a:latin typeface="Calibri"/>
                <a:cs typeface="Calibri"/>
              </a:rPr>
              <a:t>	2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HAZİRAN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2023</a:t>
            </a:r>
            <a:r>
              <a:rPr dirty="0" sz="1000" b="1">
                <a:latin typeface="Calibri"/>
                <a:cs typeface="Calibri"/>
              </a:rPr>
              <a:t>	22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EYLÜL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2023</a:t>
            </a:r>
            <a:r>
              <a:rPr dirty="0" sz="1000" b="1">
                <a:latin typeface="Calibri"/>
                <a:cs typeface="Calibri"/>
              </a:rPr>
              <a:t>	22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ARALIK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2023</a:t>
            </a:r>
            <a:r>
              <a:rPr dirty="0" sz="1000" b="1">
                <a:latin typeface="Calibri"/>
                <a:cs typeface="Calibri"/>
              </a:rPr>
              <a:t>	29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MART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2024</a:t>
            </a:r>
            <a:r>
              <a:rPr dirty="0" sz="1000" b="1">
                <a:latin typeface="Calibri"/>
                <a:cs typeface="Calibri"/>
              </a:rPr>
              <a:t>	10</a:t>
            </a:r>
            <a:r>
              <a:rPr dirty="0" sz="1000" spc="-2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MAYIS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2024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260604" y="992124"/>
            <a:ext cx="8473440" cy="5285740"/>
          </a:xfrm>
          <a:custGeom>
            <a:avLst/>
            <a:gdLst/>
            <a:ahLst/>
            <a:cxnLst/>
            <a:rect l="l" t="t" r="r" b="b"/>
            <a:pathLst>
              <a:path w="8473440" h="5285740">
                <a:moveTo>
                  <a:pt x="0" y="5285232"/>
                </a:moveTo>
                <a:lnTo>
                  <a:pt x="8473440" y="5285232"/>
                </a:lnTo>
                <a:lnTo>
                  <a:pt x="8473440" y="0"/>
                </a:lnTo>
                <a:lnTo>
                  <a:pt x="0" y="0"/>
                </a:lnTo>
                <a:lnTo>
                  <a:pt x="0" y="52852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331724" y="6581149"/>
            <a:ext cx="11957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KAYNAK: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TCMB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SWAP</a:t>
            </a:r>
            <a:r>
              <a:rPr dirty="0" spc="-40"/>
              <a:t> </a:t>
            </a:r>
            <a:r>
              <a:rPr dirty="0" spc="-10"/>
              <a:t>HESAPLARI</a:t>
            </a:r>
            <a:r>
              <a:rPr dirty="0" spc="30"/>
              <a:t> </a:t>
            </a:r>
            <a:r>
              <a:rPr dirty="0"/>
              <a:t>HARİÇ</a:t>
            </a:r>
            <a:r>
              <a:rPr dirty="0" spc="30"/>
              <a:t> </a:t>
            </a:r>
            <a:r>
              <a:rPr dirty="0"/>
              <a:t>TCMB</a:t>
            </a:r>
            <a:r>
              <a:rPr dirty="0" spc="-50"/>
              <a:t> </a:t>
            </a:r>
            <a:r>
              <a:rPr dirty="0"/>
              <a:t>NET</a:t>
            </a:r>
            <a:r>
              <a:rPr dirty="0" spc="-40"/>
              <a:t> </a:t>
            </a:r>
            <a:r>
              <a:rPr dirty="0"/>
              <a:t>DÖVİZ</a:t>
            </a:r>
            <a:r>
              <a:rPr dirty="0" spc="-65"/>
              <a:t> </a:t>
            </a:r>
            <a:r>
              <a:rPr dirty="0" spc="-10"/>
              <a:t>REZERVLERİ</a:t>
            </a:r>
            <a:r>
              <a:rPr dirty="0" spc="-90"/>
              <a:t> </a:t>
            </a:r>
            <a:r>
              <a:rPr dirty="0" spc="-10"/>
              <a:t>İYİLEŞİYOR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70103"/>
            <a:ext cx="1295400" cy="69189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649033" y="1536001"/>
            <a:ext cx="8162925" cy="4758690"/>
            <a:chOff x="649033" y="1536001"/>
            <a:chExt cx="8162925" cy="4758690"/>
          </a:xfrm>
        </p:grpSpPr>
        <p:sp>
          <p:nvSpPr>
            <p:cNvPr id="7" name="object 7" descr=""/>
            <p:cNvSpPr/>
            <p:nvPr/>
          </p:nvSpPr>
          <p:spPr>
            <a:xfrm>
              <a:off x="8685276" y="6243828"/>
              <a:ext cx="121920" cy="45720"/>
            </a:xfrm>
            <a:custGeom>
              <a:avLst/>
              <a:gdLst/>
              <a:ahLst/>
              <a:cxnLst/>
              <a:rect l="l" t="t" r="r" b="b"/>
              <a:pathLst>
                <a:path w="121920" h="45720">
                  <a:moveTo>
                    <a:pt x="76200" y="45720"/>
                  </a:moveTo>
                  <a:lnTo>
                    <a:pt x="121920" y="45720"/>
                  </a:lnTo>
                  <a:lnTo>
                    <a:pt x="121920" y="0"/>
                  </a:lnTo>
                  <a:lnTo>
                    <a:pt x="76200" y="0"/>
                  </a:lnTo>
                  <a:lnTo>
                    <a:pt x="76200" y="45720"/>
                  </a:lnTo>
                  <a:close/>
                </a:path>
                <a:path w="121920" h="45720">
                  <a:moveTo>
                    <a:pt x="0" y="45720"/>
                  </a:moveTo>
                  <a:lnTo>
                    <a:pt x="76200" y="4572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2271" y="1542287"/>
              <a:ext cx="8016240" cy="4563110"/>
            </a:xfrm>
            <a:custGeom>
              <a:avLst/>
              <a:gdLst/>
              <a:ahLst/>
              <a:cxnLst/>
              <a:rect l="l" t="t" r="r" b="b"/>
              <a:pathLst>
                <a:path w="8016240" h="4563110">
                  <a:moveTo>
                    <a:pt x="8016240" y="0"/>
                  </a:moveTo>
                  <a:lnTo>
                    <a:pt x="0" y="0"/>
                  </a:lnTo>
                  <a:lnTo>
                    <a:pt x="0" y="4562856"/>
                  </a:lnTo>
                  <a:lnTo>
                    <a:pt x="8016240" y="4562856"/>
                  </a:lnTo>
                  <a:lnTo>
                    <a:pt x="80162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3795" y="2193036"/>
              <a:ext cx="8016240" cy="3910965"/>
            </a:xfrm>
            <a:custGeom>
              <a:avLst/>
              <a:gdLst/>
              <a:ahLst/>
              <a:cxnLst/>
              <a:rect l="l" t="t" r="r" b="b"/>
              <a:pathLst>
                <a:path w="8016240" h="3910965">
                  <a:moveTo>
                    <a:pt x="0" y="3910584"/>
                  </a:moveTo>
                  <a:lnTo>
                    <a:pt x="8016239" y="3910584"/>
                  </a:lnTo>
                </a:path>
                <a:path w="8016240" h="3910965">
                  <a:moveTo>
                    <a:pt x="0" y="3258312"/>
                  </a:moveTo>
                  <a:lnTo>
                    <a:pt x="4466844" y="3258312"/>
                  </a:lnTo>
                </a:path>
                <a:path w="8016240" h="3910965">
                  <a:moveTo>
                    <a:pt x="4884420" y="3258312"/>
                  </a:moveTo>
                  <a:lnTo>
                    <a:pt x="8016239" y="3258312"/>
                  </a:lnTo>
                </a:path>
                <a:path w="8016240" h="3910965">
                  <a:moveTo>
                    <a:pt x="0" y="2606040"/>
                  </a:moveTo>
                  <a:lnTo>
                    <a:pt x="4466844" y="2606040"/>
                  </a:lnTo>
                </a:path>
                <a:path w="8016240" h="3910965">
                  <a:moveTo>
                    <a:pt x="4884420" y="2606040"/>
                  </a:moveTo>
                  <a:lnTo>
                    <a:pt x="8016239" y="2606040"/>
                  </a:lnTo>
                </a:path>
                <a:path w="8016240" h="3910965">
                  <a:moveTo>
                    <a:pt x="0" y="1956815"/>
                  </a:moveTo>
                  <a:lnTo>
                    <a:pt x="1793748" y="1956815"/>
                  </a:lnTo>
                </a:path>
                <a:path w="8016240" h="3910965">
                  <a:moveTo>
                    <a:pt x="2214372" y="1956815"/>
                  </a:moveTo>
                  <a:lnTo>
                    <a:pt x="3128772" y="1956815"/>
                  </a:lnTo>
                </a:path>
                <a:path w="8016240" h="3910965">
                  <a:moveTo>
                    <a:pt x="3549395" y="1956815"/>
                  </a:moveTo>
                  <a:lnTo>
                    <a:pt x="4466844" y="1956815"/>
                  </a:lnTo>
                </a:path>
                <a:path w="8016240" h="3910965">
                  <a:moveTo>
                    <a:pt x="4884420" y="1956815"/>
                  </a:moveTo>
                  <a:lnTo>
                    <a:pt x="8016239" y="1956815"/>
                  </a:lnTo>
                </a:path>
                <a:path w="8016240" h="3910965">
                  <a:moveTo>
                    <a:pt x="0" y="1304543"/>
                  </a:moveTo>
                  <a:lnTo>
                    <a:pt x="458723" y="1304543"/>
                  </a:lnTo>
                </a:path>
                <a:path w="8016240" h="3910965">
                  <a:moveTo>
                    <a:pt x="876300" y="1304543"/>
                  </a:moveTo>
                  <a:lnTo>
                    <a:pt x="1793748" y="1304543"/>
                  </a:lnTo>
                </a:path>
                <a:path w="8016240" h="3910965">
                  <a:moveTo>
                    <a:pt x="2214372" y="1304543"/>
                  </a:moveTo>
                  <a:lnTo>
                    <a:pt x="3128772" y="1304543"/>
                  </a:lnTo>
                </a:path>
                <a:path w="8016240" h="3910965">
                  <a:moveTo>
                    <a:pt x="3549395" y="1304543"/>
                  </a:moveTo>
                  <a:lnTo>
                    <a:pt x="4466844" y="1304543"/>
                  </a:lnTo>
                </a:path>
                <a:path w="8016240" h="3910965">
                  <a:moveTo>
                    <a:pt x="4884420" y="1304543"/>
                  </a:moveTo>
                  <a:lnTo>
                    <a:pt x="5801868" y="1304543"/>
                  </a:lnTo>
                </a:path>
                <a:path w="8016240" h="3910965">
                  <a:moveTo>
                    <a:pt x="6219444" y="1304543"/>
                  </a:moveTo>
                  <a:lnTo>
                    <a:pt x="8016239" y="1304543"/>
                  </a:lnTo>
                </a:path>
                <a:path w="8016240" h="3910965">
                  <a:moveTo>
                    <a:pt x="0" y="652272"/>
                  </a:moveTo>
                  <a:lnTo>
                    <a:pt x="458723" y="652272"/>
                  </a:lnTo>
                </a:path>
                <a:path w="8016240" h="3910965">
                  <a:moveTo>
                    <a:pt x="876300" y="652272"/>
                  </a:moveTo>
                  <a:lnTo>
                    <a:pt x="1793748" y="652272"/>
                  </a:lnTo>
                </a:path>
                <a:path w="8016240" h="3910965">
                  <a:moveTo>
                    <a:pt x="2214372" y="652272"/>
                  </a:moveTo>
                  <a:lnTo>
                    <a:pt x="3128772" y="652272"/>
                  </a:lnTo>
                </a:path>
                <a:path w="8016240" h="3910965">
                  <a:moveTo>
                    <a:pt x="3549395" y="652272"/>
                  </a:moveTo>
                  <a:lnTo>
                    <a:pt x="4466844" y="652272"/>
                  </a:lnTo>
                </a:path>
                <a:path w="8016240" h="3910965">
                  <a:moveTo>
                    <a:pt x="4884420" y="652272"/>
                  </a:moveTo>
                  <a:lnTo>
                    <a:pt x="5801868" y="652272"/>
                  </a:lnTo>
                </a:path>
                <a:path w="8016240" h="3910965">
                  <a:moveTo>
                    <a:pt x="6219444" y="652272"/>
                  </a:moveTo>
                  <a:lnTo>
                    <a:pt x="7136892" y="652272"/>
                  </a:lnTo>
                </a:path>
                <a:path w="8016240" h="3910965">
                  <a:moveTo>
                    <a:pt x="7557515" y="652272"/>
                  </a:moveTo>
                  <a:lnTo>
                    <a:pt x="8016239" y="652272"/>
                  </a:lnTo>
                </a:path>
                <a:path w="8016240" h="3910965">
                  <a:moveTo>
                    <a:pt x="0" y="0"/>
                  </a:moveTo>
                  <a:lnTo>
                    <a:pt x="458723" y="0"/>
                  </a:lnTo>
                </a:path>
                <a:path w="8016240" h="3910965">
                  <a:moveTo>
                    <a:pt x="876300" y="0"/>
                  </a:moveTo>
                  <a:lnTo>
                    <a:pt x="1793748" y="0"/>
                  </a:lnTo>
                </a:path>
                <a:path w="8016240" h="3910965">
                  <a:moveTo>
                    <a:pt x="2214372" y="0"/>
                  </a:moveTo>
                  <a:lnTo>
                    <a:pt x="3128772" y="0"/>
                  </a:lnTo>
                </a:path>
                <a:path w="8016240" h="3910965">
                  <a:moveTo>
                    <a:pt x="3549395" y="0"/>
                  </a:moveTo>
                  <a:lnTo>
                    <a:pt x="4466844" y="0"/>
                  </a:lnTo>
                </a:path>
                <a:path w="8016240" h="3910965">
                  <a:moveTo>
                    <a:pt x="4884420" y="0"/>
                  </a:moveTo>
                  <a:lnTo>
                    <a:pt x="5801868" y="0"/>
                  </a:lnTo>
                </a:path>
                <a:path w="8016240" h="3910965">
                  <a:moveTo>
                    <a:pt x="6219444" y="0"/>
                  </a:moveTo>
                  <a:lnTo>
                    <a:pt x="7136892" y="0"/>
                  </a:lnTo>
                </a:path>
                <a:path w="8016240" h="3910965">
                  <a:moveTo>
                    <a:pt x="7557515" y="0"/>
                  </a:moveTo>
                  <a:lnTo>
                    <a:pt x="8016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12520" y="1542287"/>
              <a:ext cx="7099300" cy="4267200"/>
            </a:xfrm>
            <a:custGeom>
              <a:avLst/>
              <a:gdLst/>
              <a:ahLst/>
              <a:cxnLst/>
              <a:rect l="l" t="t" r="r" b="b"/>
              <a:pathLst>
                <a:path w="7099300" h="4267200">
                  <a:moveTo>
                    <a:pt x="417576" y="0"/>
                  </a:moveTo>
                  <a:lnTo>
                    <a:pt x="0" y="0"/>
                  </a:lnTo>
                  <a:lnTo>
                    <a:pt x="0" y="2526792"/>
                  </a:lnTo>
                  <a:lnTo>
                    <a:pt x="417576" y="2526792"/>
                  </a:lnTo>
                  <a:lnTo>
                    <a:pt x="417576" y="0"/>
                  </a:lnTo>
                  <a:close/>
                </a:path>
                <a:path w="7099300" h="4267200">
                  <a:moveTo>
                    <a:pt x="1755648" y="0"/>
                  </a:moveTo>
                  <a:lnTo>
                    <a:pt x="1335024" y="0"/>
                  </a:lnTo>
                  <a:lnTo>
                    <a:pt x="1335024" y="2919984"/>
                  </a:lnTo>
                  <a:lnTo>
                    <a:pt x="1755648" y="2919984"/>
                  </a:lnTo>
                  <a:lnTo>
                    <a:pt x="1755648" y="0"/>
                  </a:lnTo>
                  <a:close/>
                </a:path>
                <a:path w="7099300" h="4267200">
                  <a:moveTo>
                    <a:pt x="3090672" y="0"/>
                  </a:moveTo>
                  <a:lnTo>
                    <a:pt x="2670048" y="0"/>
                  </a:lnTo>
                  <a:lnTo>
                    <a:pt x="2670048" y="2657856"/>
                  </a:lnTo>
                  <a:lnTo>
                    <a:pt x="3090672" y="2657856"/>
                  </a:lnTo>
                  <a:lnTo>
                    <a:pt x="3090672" y="0"/>
                  </a:lnTo>
                  <a:close/>
                </a:path>
                <a:path w="7099300" h="4267200">
                  <a:moveTo>
                    <a:pt x="4425696" y="0"/>
                  </a:moveTo>
                  <a:lnTo>
                    <a:pt x="4008120" y="0"/>
                  </a:lnTo>
                  <a:lnTo>
                    <a:pt x="4008120" y="4267200"/>
                  </a:lnTo>
                  <a:lnTo>
                    <a:pt x="4425696" y="4267200"/>
                  </a:lnTo>
                  <a:lnTo>
                    <a:pt x="4425696" y="0"/>
                  </a:lnTo>
                  <a:close/>
                </a:path>
                <a:path w="7099300" h="4267200">
                  <a:moveTo>
                    <a:pt x="5760720" y="0"/>
                  </a:moveTo>
                  <a:lnTo>
                    <a:pt x="5343144" y="0"/>
                  </a:lnTo>
                  <a:lnTo>
                    <a:pt x="5343144" y="2526792"/>
                  </a:lnTo>
                  <a:lnTo>
                    <a:pt x="5760720" y="2526792"/>
                  </a:lnTo>
                  <a:lnTo>
                    <a:pt x="5760720" y="0"/>
                  </a:lnTo>
                  <a:close/>
                </a:path>
                <a:path w="7099300" h="4267200">
                  <a:moveTo>
                    <a:pt x="7098792" y="0"/>
                  </a:moveTo>
                  <a:lnTo>
                    <a:pt x="6678168" y="0"/>
                  </a:lnTo>
                  <a:lnTo>
                    <a:pt x="6678168" y="1536192"/>
                  </a:lnTo>
                  <a:lnTo>
                    <a:pt x="7098792" y="1536192"/>
                  </a:lnTo>
                  <a:lnTo>
                    <a:pt x="70987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53795" y="1540763"/>
              <a:ext cx="8016240" cy="0"/>
            </a:xfrm>
            <a:custGeom>
              <a:avLst/>
              <a:gdLst/>
              <a:ahLst/>
              <a:cxnLst/>
              <a:rect l="l" t="t" r="r" b="b"/>
              <a:pathLst>
                <a:path w="8016240" h="0">
                  <a:moveTo>
                    <a:pt x="0" y="0"/>
                  </a:moveTo>
                  <a:lnTo>
                    <a:pt x="8016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26337" y="4110608"/>
            <a:ext cx="3924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38,8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62529" y="4501641"/>
            <a:ext cx="39306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44,8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99078" y="4240479"/>
            <a:ext cx="393065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40,8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35371" y="5851652"/>
            <a:ext cx="3924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65,5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71665" y="4110608"/>
            <a:ext cx="3924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38,8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08214" y="3119374"/>
            <a:ext cx="39243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20" b="1">
                <a:latin typeface="Calibri"/>
                <a:cs typeface="Calibri"/>
              </a:rPr>
              <a:t>23,6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8500" y="5986373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8500" y="5333822"/>
            <a:ext cx="2279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8500" y="4682108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8500" y="4030217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98500" y="3377641"/>
            <a:ext cx="2279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98500" y="2725928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8500" y="2073909"/>
            <a:ext cx="227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35" b="1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22554" y="142201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74852" y="1273555"/>
            <a:ext cx="69596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latin typeface="Calibri"/>
                <a:cs typeface="Calibri"/>
              </a:rPr>
              <a:t>2023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ARALIK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595107" y="1273555"/>
            <a:ext cx="817244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3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</a:rPr>
              <a:t>10</a:t>
            </a:r>
            <a:r>
              <a:rPr dirty="0" sz="1000" spc="-3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MAYIS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352548" y="968451"/>
            <a:ext cx="4639310" cy="484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Calibri"/>
                <a:cs typeface="Calibri"/>
              </a:rPr>
              <a:t>SWAP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HARİÇ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TCMB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NET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DÖVİZ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REZERVİ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40" b="1">
                <a:latin typeface="Calibri"/>
                <a:cs typeface="Calibri"/>
              </a:rPr>
              <a:t>MİLYAR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DOLAR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321435" algn="l"/>
                <a:tab pos="2673985" algn="l"/>
                <a:tab pos="4002404" algn="l"/>
              </a:tabLst>
            </a:pPr>
            <a:r>
              <a:rPr dirty="0" sz="1000" b="1">
                <a:latin typeface="Calibri"/>
                <a:cs typeface="Calibri"/>
              </a:rPr>
              <a:t>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OCAK</a:t>
            </a:r>
            <a:r>
              <a:rPr dirty="0" sz="1000" b="1">
                <a:latin typeface="Calibri"/>
                <a:cs typeface="Calibri"/>
              </a:rPr>
              <a:t>	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ŞUBAT</a:t>
            </a:r>
            <a:r>
              <a:rPr dirty="0" sz="1000" b="1">
                <a:latin typeface="Calibri"/>
                <a:cs typeface="Calibri"/>
              </a:rPr>
              <a:t>	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20" b="1">
                <a:latin typeface="Calibri"/>
                <a:cs typeface="Calibri"/>
              </a:rPr>
              <a:t>MART</a:t>
            </a:r>
            <a:r>
              <a:rPr dirty="0" sz="1000" b="1">
                <a:latin typeface="Calibri"/>
                <a:cs typeface="Calibri"/>
              </a:rPr>
              <a:t>	2024</a:t>
            </a:r>
            <a:r>
              <a:rPr dirty="0" sz="1000" spc="-5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NİSAN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230124" y="891539"/>
            <a:ext cx="8577580" cy="5367655"/>
          </a:xfrm>
          <a:custGeom>
            <a:avLst/>
            <a:gdLst/>
            <a:ahLst/>
            <a:cxnLst/>
            <a:rect l="l" t="t" r="r" b="b"/>
            <a:pathLst>
              <a:path w="8577580" h="5367655">
                <a:moveTo>
                  <a:pt x="0" y="5367528"/>
                </a:moveTo>
                <a:lnTo>
                  <a:pt x="8577072" y="5367528"/>
                </a:lnTo>
                <a:lnTo>
                  <a:pt x="8577072" y="0"/>
                </a:lnTo>
                <a:lnTo>
                  <a:pt x="0" y="0"/>
                </a:lnTo>
                <a:lnTo>
                  <a:pt x="0" y="53675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331724" y="6581149"/>
            <a:ext cx="11957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10" b="1">
                <a:latin typeface="Arial"/>
                <a:cs typeface="Arial"/>
              </a:rPr>
              <a:t>KAYNAK: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TCMB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33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12775">
              <a:lnSpc>
                <a:spcPct val="100000"/>
              </a:lnSpc>
              <a:spcBef>
                <a:spcPts val="105"/>
              </a:spcBef>
            </a:pPr>
            <a:r>
              <a:rPr dirty="0"/>
              <a:t>TÜRKİYE</a:t>
            </a:r>
            <a:r>
              <a:rPr dirty="0" spc="-40"/>
              <a:t> </a:t>
            </a:r>
            <a:r>
              <a:rPr dirty="0"/>
              <a:t>RİSK</a:t>
            </a:r>
            <a:r>
              <a:rPr dirty="0" spc="-40"/>
              <a:t> </a:t>
            </a:r>
            <a:r>
              <a:rPr dirty="0"/>
              <a:t>PRİMİ</a:t>
            </a:r>
            <a:r>
              <a:rPr dirty="0" spc="-114"/>
              <a:t> </a:t>
            </a:r>
            <a:r>
              <a:rPr dirty="0"/>
              <a:t>YENİDEN</a:t>
            </a:r>
            <a:r>
              <a:rPr dirty="0" spc="-40"/>
              <a:t> </a:t>
            </a:r>
            <a:r>
              <a:rPr dirty="0"/>
              <a:t>300</a:t>
            </a:r>
            <a:r>
              <a:rPr dirty="0" spc="-45"/>
              <a:t> </a:t>
            </a:r>
            <a:r>
              <a:rPr dirty="0" spc="-10"/>
              <a:t>PUANIN</a:t>
            </a:r>
            <a:r>
              <a:rPr dirty="0" spc="-40"/>
              <a:t> </a:t>
            </a:r>
            <a:r>
              <a:rPr dirty="0" spc="-10"/>
              <a:t>ALTINDA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603106" y="6558483"/>
            <a:ext cx="220979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7432"/>
            <a:ext cx="1389888" cy="65836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618553" y="1170241"/>
            <a:ext cx="8114030" cy="5096510"/>
            <a:chOff x="618553" y="1170241"/>
            <a:chExt cx="8114030" cy="509651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799" y="5772912"/>
              <a:ext cx="426720" cy="4937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21792" y="1173479"/>
              <a:ext cx="7980045" cy="4173220"/>
            </a:xfrm>
            <a:custGeom>
              <a:avLst/>
              <a:gdLst/>
              <a:ahLst/>
              <a:cxnLst/>
              <a:rect l="l" t="t" r="r" b="b"/>
              <a:pathLst>
                <a:path w="7980045" h="4173220">
                  <a:moveTo>
                    <a:pt x="7979664" y="0"/>
                  </a:moveTo>
                  <a:lnTo>
                    <a:pt x="0" y="0"/>
                  </a:lnTo>
                  <a:lnTo>
                    <a:pt x="0" y="4172712"/>
                  </a:lnTo>
                  <a:lnTo>
                    <a:pt x="7979664" y="4172712"/>
                  </a:lnTo>
                  <a:lnTo>
                    <a:pt x="7979664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3316" y="1175003"/>
              <a:ext cx="7976870" cy="4170045"/>
            </a:xfrm>
            <a:custGeom>
              <a:avLst/>
              <a:gdLst/>
              <a:ahLst/>
              <a:cxnLst/>
              <a:rect l="l" t="t" r="r" b="b"/>
              <a:pathLst>
                <a:path w="7976870" h="4170045">
                  <a:moveTo>
                    <a:pt x="0" y="3706368"/>
                  </a:moveTo>
                  <a:lnTo>
                    <a:pt x="7976615" y="3706368"/>
                  </a:lnTo>
                </a:path>
                <a:path w="7976870" h="4170045">
                  <a:moveTo>
                    <a:pt x="0" y="0"/>
                  </a:moveTo>
                  <a:lnTo>
                    <a:pt x="7976615" y="0"/>
                  </a:lnTo>
                </a:path>
                <a:path w="7976870" h="4170045">
                  <a:moveTo>
                    <a:pt x="0" y="4169664"/>
                  </a:moveTo>
                  <a:lnTo>
                    <a:pt x="7976615" y="416966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6" y="1471104"/>
              <a:ext cx="7976615" cy="323735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61289" y="5264022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100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1289" y="4800345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200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1289" y="4336795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300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1289" y="3873245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400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1289" y="3409569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500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1289" y="2946019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600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1289" y="2482342"/>
            <a:ext cx="1809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700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1289" y="2018233"/>
            <a:ext cx="18097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 b="1">
                <a:latin typeface="Calibri"/>
                <a:cs typeface="Calibri"/>
              </a:rPr>
              <a:t>800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61289" y="1554556"/>
            <a:ext cx="180975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 b="1">
                <a:latin typeface="Calibri"/>
                <a:cs typeface="Calibri"/>
              </a:rPr>
              <a:t>900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9473" y="1091311"/>
            <a:ext cx="23304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0" b="1">
                <a:latin typeface="Calibri"/>
                <a:cs typeface="Calibri"/>
              </a:rPr>
              <a:t>1000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25398" y="5398582"/>
            <a:ext cx="7996555" cy="6235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7620">
              <a:lnSpc>
                <a:spcPts val="810"/>
              </a:lnSpc>
            </a:pPr>
            <a:r>
              <a:rPr dirty="0" sz="800" b="1">
                <a:latin typeface="Calibri"/>
                <a:cs typeface="Calibri"/>
              </a:rPr>
              <a:t>2019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ARALIK</a:t>
            </a:r>
            <a:endParaRPr sz="800">
              <a:latin typeface="Calibri"/>
              <a:cs typeface="Calibri"/>
            </a:endParaRPr>
          </a:p>
          <a:p>
            <a:pPr algn="r" marL="201295" marR="5080" indent="168275">
              <a:lnSpc>
                <a:spcPct val="90900"/>
              </a:lnSpc>
              <a:spcBef>
                <a:spcPts val="45"/>
              </a:spcBef>
            </a:pPr>
            <a:r>
              <a:rPr dirty="0" sz="800" spc="-20" b="1">
                <a:latin typeface="Calibri"/>
                <a:cs typeface="Calibri"/>
              </a:rPr>
              <a:t>OCAK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ŞUBAT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MART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NİSAN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(7)</a:t>
            </a:r>
            <a:endParaRPr sz="800">
              <a:latin typeface="Calibri"/>
              <a:cs typeface="Calibri"/>
            </a:endParaRPr>
          </a:p>
          <a:p>
            <a:pPr algn="r" marR="7620">
              <a:lnSpc>
                <a:spcPts val="830"/>
              </a:lnSpc>
            </a:pPr>
            <a:r>
              <a:rPr dirty="0" sz="800" b="1">
                <a:latin typeface="Calibri"/>
                <a:cs typeface="Calibri"/>
              </a:rPr>
              <a:t>NİSAN</a:t>
            </a:r>
            <a:r>
              <a:rPr dirty="0" sz="800" spc="-3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(13)</a:t>
            </a:r>
            <a:endParaRPr sz="800">
              <a:latin typeface="Calibri"/>
              <a:cs typeface="Calibri"/>
            </a:endParaRPr>
          </a:p>
          <a:p>
            <a:pPr algn="r" marR="5080">
              <a:lnSpc>
                <a:spcPts val="869"/>
              </a:lnSpc>
            </a:pPr>
            <a:r>
              <a:rPr dirty="0" sz="800" spc="-10" b="1">
                <a:latin typeface="Calibri"/>
                <a:cs typeface="Calibri"/>
              </a:rPr>
              <a:t>NİSAN</a:t>
            </a:r>
            <a:endParaRPr sz="800">
              <a:latin typeface="Calibri"/>
              <a:cs typeface="Calibri"/>
            </a:endParaRPr>
          </a:p>
          <a:p>
            <a:pPr algn="r" marR="6350">
              <a:lnSpc>
                <a:spcPts val="875"/>
              </a:lnSpc>
            </a:pPr>
            <a:r>
              <a:rPr dirty="0" sz="800" b="1">
                <a:latin typeface="Calibri"/>
                <a:cs typeface="Calibri"/>
              </a:rPr>
              <a:t>MAYIS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(11)</a:t>
            </a:r>
            <a:endParaRPr sz="800">
              <a:latin typeface="Calibri"/>
              <a:cs typeface="Calibri"/>
            </a:endParaRPr>
          </a:p>
          <a:p>
            <a:pPr algn="just" marL="179070" marR="6350" indent="129539">
              <a:lnSpc>
                <a:spcPct val="90900"/>
              </a:lnSpc>
              <a:spcBef>
                <a:spcPts val="40"/>
              </a:spcBef>
            </a:pPr>
            <a:r>
              <a:rPr dirty="0" sz="800" spc="-10" b="1">
                <a:latin typeface="Calibri"/>
                <a:cs typeface="Calibri"/>
              </a:rPr>
              <a:t>MAYIS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HAZİRAN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TEMMUZ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AĞUSTOS</a:t>
            </a:r>
            <a:endParaRPr sz="800">
              <a:latin typeface="Calibri"/>
              <a:cs typeface="Calibri"/>
            </a:endParaRPr>
          </a:p>
          <a:p>
            <a:pPr algn="r" marL="190500" marR="6350" indent="140970">
              <a:lnSpc>
                <a:spcPts val="869"/>
              </a:lnSpc>
              <a:spcBef>
                <a:spcPts val="15"/>
              </a:spcBef>
            </a:pPr>
            <a:r>
              <a:rPr dirty="0" sz="800" spc="-10" b="1">
                <a:latin typeface="Calibri"/>
                <a:cs typeface="Calibri"/>
              </a:rPr>
              <a:t>EYLÜL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EKİM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KASIM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(6)</a:t>
            </a:r>
            <a:endParaRPr sz="800">
              <a:latin typeface="Calibri"/>
              <a:cs typeface="Calibri"/>
            </a:endParaRPr>
          </a:p>
          <a:p>
            <a:pPr algn="r" marL="74295" marR="6985" indent="254000">
              <a:lnSpc>
                <a:spcPts val="869"/>
              </a:lnSpc>
              <a:spcBef>
                <a:spcPts val="10"/>
              </a:spcBef>
            </a:pPr>
            <a:r>
              <a:rPr dirty="0" sz="800" spc="-10" b="1">
                <a:latin typeface="Calibri"/>
                <a:cs typeface="Calibri"/>
              </a:rPr>
              <a:t>KASIM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2020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ARALIK</a:t>
            </a:r>
            <a:endParaRPr sz="800">
              <a:latin typeface="Calibri"/>
              <a:cs typeface="Calibri"/>
            </a:endParaRPr>
          </a:p>
          <a:p>
            <a:pPr algn="r" marL="213995" marR="6985" indent="155575">
              <a:lnSpc>
                <a:spcPts val="869"/>
              </a:lnSpc>
              <a:spcBef>
                <a:spcPts val="10"/>
              </a:spcBef>
            </a:pPr>
            <a:r>
              <a:rPr dirty="0" sz="800" spc="-20" b="1">
                <a:latin typeface="Calibri"/>
                <a:cs typeface="Calibri"/>
              </a:rPr>
              <a:t>OCAK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ŞUBAT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MART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(5)</a:t>
            </a:r>
            <a:endParaRPr sz="800">
              <a:latin typeface="Calibri"/>
              <a:cs typeface="Calibri"/>
            </a:endParaRPr>
          </a:p>
          <a:p>
            <a:pPr algn="r" marR="7620">
              <a:lnSpc>
                <a:spcPts val="819"/>
              </a:lnSpc>
            </a:pPr>
            <a:r>
              <a:rPr dirty="0" sz="800" b="1">
                <a:latin typeface="Calibri"/>
                <a:cs typeface="Calibri"/>
              </a:rPr>
              <a:t>MART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(19)</a:t>
            </a:r>
            <a:endParaRPr sz="800">
              <a:latin typeface="Calibri"/>
              <a:cs typeface="Calibri"/>
            </a:endParaRPr>
          </a:p>
          <a:p>
            <a:pPr algn="r" marR="7620">
              <a:lnSpc>
                <a:spcPts val="869"/>
              </a:lnSpc>
            </a:pPr>
            <a:r>
              <a:rPr dirty="0" sz="800" b="1">
                <a:latin typeface="Calibri"/>
                <a:cs typeface="Calibri"/>
              </a:rPr>
              <a:t>MART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(22)</a:t>
            </a:r>
            <a:endParaRPr sz="800">
              <a:latin typeface="Calibri"/>
              <a:cs typeface="Calibri"/>
            </a:endParaRPr>
          </a:p>
          <a:p>
            <a:pPr algn="r" marL="179070" marR="5080" indent="172720">
              <a:lnSpc>
                <a:spcPct val="90900"/>
              </a:lnSpc>
              <a:spcBef>
                <a:spcPts val="40"/>
              </a:spcBef>
            </a:pPr>
            <a:r>
              <a:rPr dirty="0" sz="800" spc="-20" b="1">
                <a:latin typeface="Calibri"/>
                <a:cs typeface="Calibri"/>
              </a:rPr>
              <a:t>MART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NİSAN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MAYIS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HAZİRAN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TEMMUZ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AĞUSTOS</a:t>
            </a:r>
            <a:endParaRPr sz="800">
              <a:latin typeface="Calibri"/>
              <a:cs typeface="Calibri"/>
            </a:endParaRPr>
          </a:p>
          <a:p>
            <a:pPr algn="r" marL="114300" marR="6350" indent="240665">
              <a:lnSpc>
                <a:spcPct val="90900"/>
              </a:lnSpc>
              <a:spcBef>
                <a:spcPts val="5"/>
              </a:spcBef>
            </a:pPr>
            <a:r>
              <a:rPr dirty="0" sz="800" spc="-10" b="1">
                <a:latin typeface="Calibri"/>
                <a:cs typeface="Calibri"/>
              </a:rPr>
              <a:t>EYLÜL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EKİM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KASIM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ARALIK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(20)</a:t>
            </a:r>
            <a:endParaRPr sz="800">
              <a:latin typeface="Calibri"/>
              <a:cs typeface="Calibri"/>
            </a:endParaRPr>
          </a:p>
          <a:p>
            <a:pPr algn="r" marR="6350">
              <a:lnSpc>
                <a:spcPts val="830"/>
              </a:lnSpc>
            </a:pPr>
            <a:r>
              <a:rPr dirty="0" sz="800" b="1">
                <a:latin typeface="Calibri"/>
                <a:cs typeface="Calibri"/>
              </a:rPr>
              <a:t>ARALIK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(22)</a:t>
            </a:r>
            <a:endParaRPr sz="800">
              <a:latin typeface="Calibri"/>
              <a:cs typeface="Calibri"/>
            </a:endParaRPr>
          </a:p>
          <a:p>
            <a:pPr algn="r" marR="7620">
              <a:lnSpc>
                <a:spcPts val="869"/>
              </a:lnSpc>
            </a:pPr>
            <a:r>
              <a:rPr dirty="0" sz="800" b="1">
                <a:latin typeface="Calibri"/>
                <a:cs typeface="Calibri"/>
              </a:rPr>
              <a:t>2021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ARALIK</a:t>
            </a:r>
            <a:endParaRPr sz="800">
              <a:latin typeface="Calibri"/>
              <a:cs typeface="Calibri"/>
            </a:endParaRPr>
          </a:p>
          <a:p>
            <a:pPr algn="r" marR="7620">
              <a:lnSpc>
                <a:spcPts val="875"/>
              </a:lnSpc>
            </a:pPr>
            <a:r>
              <a:rPr dirty="0" sz="800" b="1">
                <a:latin typeface="Calibri"/>
                <a:cs typeface="Calibri"/>
              </a:rPr>
              <a:t>OCAK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(7)</a:t>
            </a:r>
            <a:endParaRPr sz="800">
              <a:latin typeface="Calibri"/>
              <a:cs typeface="Calibri"/>
            </a:endParaRPr>
          </a:p>
          <a:p>
            <a:pPr algn="r" marR="6985">
              <a:lnSpc>
                <a:spcPts val="875"/>
              </a:lnSpc>
            </a:pPr>
            <a:r>
              <a:rPr dirty="0" sz="800" b="1">
                <a:latin typeface="Calibri"/>
                <a:cs typeface="Calibri"/>
              </a:rPr>
              <a:t>OCAK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(14)</a:t>
            </a:r>
            <a:endParaRPr sz="800">
              <a:latin typeface="Calibri"/>
              <a:cs typeface="Calibri"/>
            </a:endParaRPr>
          </a:p>
          <a:p>
            <a:pPr algn="just" marL="303530" marR="6985" indent="66040">
              <a:lnSpc>
                <a:spcPts val="869"/>
              </a:lnSpc>
              <a:spcBef>
                <a:spcPts val="60"/>
              </a:spcBef>
            </a:pPr>
            <a:r>
              <a:rPr dirty="0" sz="800" spc="-20" b="1">
                <a:latin typeface="Calibri"/>
                <a:cs typeface="Calibri"/>
              </a:rPr>
              <a:t>OCAK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ŞUBAT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MART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NİSAN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MAYIS</a:t>
            </a:r>
            <a:endParaRPr sz="800">
              <a:latin typeface="Calibri"/>
              <a:cs typeface="Calibri"/>
            </a:endParaRPr>
          </a:p>
          <a:p>
            <a:pPr algn="r" marL="27940" marR="5715" indent="5080">
              <a:lnSpc>
                <a:spcPct val="90900"/>
              </a:lnSpc>
            </a:pPr>
            <a:r>
              <a:rPr dirty="0" sz="800" b="1">
                <a:latin typeface="Calibri"/>
                <a:cs typeface="Calibri"/>
              </a:rPr>
              <a:t>HAZİRAN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(17)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HAZİRAN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TEMMUZ</a:t>
            </a:r>
            <a:r>
              <a:rPr dirty="0" sz="800" spc="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(14)</a:t>
            </a:r>
            <a:endParaRPr sz="800">
              <a:latin typeface="Calibri"/>
              <a:cs typeface="Calibri"/>
            </a:endParaRPr>
          </a:p>
          <a:p>
            <a:pPr algn="r" marR="5715">
              <a:lnSpc>
                <a:spcPts val="830"/>
              </a:lnSpc>
            </a:pPr>
            <a:r>
              <a:rPr dirty="0" sz="800" spc="-10" b="1">
                <a:latin typeface="Calibri"/>
                <a:cs typeface="Calibri"/>
              </a:rPr>
              <a:t>TEMMUZ</a:t>
            </a:r>
            <a:endParaRPr sz="800">
              <a:latin typeface="Calibri"/>
              <a:cs typeface="Calibri"/>
            </a:endParaRPr>
          </a:p>
          <a:p>
            <a:pPr algn="r" marR="5080">
              <a:lnSpc>
                <a:spcPts val="869"/>
              </a:lnSpc>
            </a:pPr>
            <a:r>
              <a:rPr dirty="0" sz="800" b="1">
                <a:latin typeface="Calibri"/>
                <a:cs typeface="Calibri"/>
              </a:rPr>
              <a:t>AĞUSTOS</a:t>
            </a:r>
            <a:r>
              <a:rPr dirty="0" sz="800" spc="-45" b="1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(4)</a:t>
            </a:r>
            <a:endParaRPr sz="800">
              <a:latin typeface="Calibri"/>
              <a:cs typeface="Calibri"/>
            </a:endParaRPr>
          </a:p>
          <a:p>
            <a:pPr algn="r" marR="8255">
              <a:lnSpc>
                <a:spcPts val="875"/>
              </a:lnSpc>
            </a:pPr>
            <a:r>
              <a:rPr dirty="0" sz="800" b="1">
                <a:latin typeface="Calibri"/>
                <a:cs typeface="Calibri"/>
              </a:rPr>
              <a:t>AĞUSTOS</a:t>
            </a:r>
            <a:r>
              <a:rPr dirty="0" sz="800" spc="-4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(12)</a:t>
            </a:r>
            <a:endParaRPr sz="800">
              <a:latin typeface="Calibri"/>
              <a:cs typeface="Calibri"/>
            </a:endParaRPr>
          </a:p>
          <a:p>
            <a:pPr algn="r" marL="179070" marR="8255" indent="-167005">
              <a:lnSpc>
                <a:spcPts val="869"/>
              </a:lnSpc>
              <a:spcBef>
                <a:spcPts val="60"/>
              </a:spcBef>
            </a:pPr>
            <a:r>
              <a:rPr dirty="0" sz="800" b="1">
                <a:latin typeface="Calibri"/>
                <a:cs typeface="Calibri"/>
              </a:rPr>
              <a:t>AĞUSTOS</a:t>
            </a:r>
            <a:r>
              <a:rPr dirty="0" sz="800" spc="-4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(24)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AĞUSTOS</a:t>
            </a:r>
            <a:endParaRPr sz="800">
              <a:latin typeface="Calibri"/>
              <a:cs typeface="Calibri"/>
            </a:endParaRPr>
          </a:p>
          <a:p>
            <a:pPr algn="r" marL="388620" marR="7620" indent="-57150">
              <a:lnSpc>
                <a:spcPts val="869"/>
              </a:lnSpc>
            </a:pPr>
            <a:r>
              <a:rPr dirty="0" sz="800" spc="-10" b="1">
                <a:latin typeface="Calibri"/>
                <a:cs typeface="Calibri"/>
              </a:rPr>
              <a:t>EYLÜL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EKİM</a:t>
            </a:r>
            <a:endParaRPr sz="800">
              <a:latin typeface="Calibri"/>
              <a:cs typeface="Calibri"/>
            </a:endParaRPr>
          </a:p>
          <a:p>
            <a:pPr algn="r" marL="74295" marR="6985" indent="254000">
              <a:lnSpc>
                <a:spcPts val="869"/>
              </a:lnSpc>
              <a:spcBef>
                <a:spcPts val="5"/>
              </a:spcBef>
            </a:pPr>
            <a:r>
              <a:rPr dirty="0" sz="800" spc="-10" b="1">
                <a:latin typeface="Calibri"/>
                <a:cs typeface="Calibri"/>
              </a:rPr>
              <a:t>KASIM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2022</a:t>
            </a:r>
            <a:r>
              <a:rPr dirty="0" sz="800" spc="-5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ARALIK</a:t>
            </a:r>
            <a:endParaRPr sz="800">
              <a:latin typeface="Calibri"/>
              <a:cs typeface="Calibri"/>
            </a:endParaRPr>
          </a:p>
          <a:p>
            <a:pPr algn="just" marL="326390" marR="6350" indent="43180">
              <a:lnSpc>
                <a:spcPts val="869"/>
              </a:lnSpc>
              <a:spcBef>
                <a:spcPts val="10"/>
              </a:spcBef>
            </a:pPr>
            <a:r>
              <a:rPr dirty="0" sz="800" spc="-20" b="1">
                <a:latin typeface="Calibri"/>
                <a:cs typeface="Calibri"/>
              </a:rPr>
              <a:t>OCAK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ŞUBAT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MART</a:t>
            </a:r>
            <a:endParaRPr sz="800">
              <a:latin typeface="Calibri"/>
              <a:cs typeface="Calibri"/>
            </a:endParaRPr>
          </a:p>
          <a:p>
            <a:pPr algn="r" marR="5080">
              <a:lnSpc>
                <a:spcPts val="819"/>
              </a:lnSpc>
            </a:pPr>
            <a:r>
              <a:rPr dirty="0" sz="800" spc="-10" b="1">
                <a:latin typeface="Calibri"/>
                <a:cs typeface="Calibri"/>
              </a:rPr>
              <a:t>NİSAN</a:t>
            </a:r>
            <a:endParaRPr sz="800">
              <a:latin typeface="Calibri"/>
              <a:cs typeface="Calibri"/>
            </a:endParaRPr>
          </a:p>
          <a:p>
            <a:pPr algn="r" marL="79375" marR="5080" indent="228600">
              <a:lnSpc>
                <a:spcPct val="90900"/>
              </a:lnSpc>
              <a:spcBef>
                <a:spcPts val="40"/>
              </a:spcBef>
            </a:pPr>
            <a:r>
              <a:rPr dirty="0" sz="800" spc="-10" b="1">
                <a:latin typeface="Calibri"/>
                <a:cs typeface="Calibri"/>
              </a:rPr>
              <a:t>MAYIS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HAZİRAN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TEMMUZ</a:t>
            </a:r>
            <a:r>
              <a:rPr dirty="0" sz="800" spc="5" b="1">
                <a:latin typeface="Calibri"/>
                <a:cs typeface="Calibri"/>
              </a:rPr>
              <a:t> </a:t>
            </a:r>
            <a:r>
              <a:rPr dirty="0" sz="800" spc="-25" b="1">
                <a:latin typeface="Calibri"/>
                <a:cs typeface="Calibri"/>
              </a:rPr>
              <a:t>(7)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TEMMUZ</a:t>
            </a:r>
            <a:endParaRPr sz="800">
              <a:latin typeface="Calibri"/>
              <a:cs typeface="Calibri"/>
            </a:endParaRPr>
          </a:p>
          <a:p>
            <a:pPr algn="r" marL="179070" marR="8255" indent="-167005">
              <a:lnSpc>
                <a:spcPts val="869"/>
              </a:lnSpc>
              <a:spcBef>
                <a:spcPts val="20"/>
              </a:spcBef>
            </a:pPr>
            <a:r>
              <a:rPr dirty="0" sz="800" b="1">
                <a:latin typeface="Calibri"/>
                <a:cs typeface="Calibri"/>
              </a:rPr>
              <a:t>AĞUSTOS</a:t>
            </a:r>
            <a:r>
              <a:rPr dirty="0" sz="800" spc="-4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(24)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AĞUSTOS</a:t>
            </a:r>
            <a:endParaRPr sz="800">
              <a:latin typeface="Calibri"/>
              <a:cs typeface="Calibri"/>
            </a:endParaRPr>
          </a:p>
          <a:p>
            <a:pPr algn="r" marL="305435" marR="7620" indent="26034">
              <a:lnSpc>
                <a:spcPts val="869"/>
              </a:lnSpc>
              <a:spcBef>
                <a:spcPts val="5"/>
              </a:spcBef>
            </a:pPr>
            <a:r>
              <a:rPr dirty="0" sz="800" spc="-10" b="1">
                <a:latin typeface="Calibri"/>
                <a:cs typeface="Calibri"/>
              </a:rPr>
              <a:t>EYLÜL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EKİM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KASIM</a:t>
            </a:r>
            <a:endParaRPr sz="800">
              <a:latin typeface="Calibri"/>
              <a:cs typeface="Calibri"/>
            </a:endParaRPr>
          </a:p>
          <a:p>
            <a:pPr algn="r" marR="7620">
              <a:lnSpc>
                <a:spcPts val="819"/>
              </a:lnSpc>
            </a:pPr>
            <a:r>
              <a:rPr dirty="0" sz="800" b="1">
                <a:latin typeface="Calibri"/>
                <a:cs typeface="Calibri"/>
              </a:rPr>
              <a:t>2023</a:t>
            </a:r>
            <a:r>
              <a:rPr dirty="0" sz="800" spc="-10" b="1">
                <a:latin typeface="Calibri"/>
                <a:cs typeface="Calibri"/>
              </a:rPr>
              <a:t> ARALIK</a:t>
            </a:r>
            <a:endParaRPr sz="800">
              <a:latin typeface="Calibri"/>
              <a:cs typeface="Calibri"/>
            </a:endParaRPr>
          </a:p>
          <a:p>
            <a:pPr algn="r" marL="141605" marR="6350" indent="204470">
              <a:lnSpc>
                <a:spcPts val="869"/>
              </a:lnSpc>
              <a:spcBef>
                <a:spcPts val="60"/>
              </a:spcBef>
            </a:pPr>
            <a:r>
              <a:rPr dirty="0" sz="800" spc="-20" b="1">
                <a:latin typeface="Calibri"/>
                <a:cs typeface="Calibri"/>
              </a:rPr>
              <a:t>OCAK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ŞUBAT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MART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NİSAN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MAYIS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(13)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37553" y="792289"/>
            <a:ext cx="8516620" cy="5386705"/>
            <a:chOff x="237553" y="792289"/>
            <a:chExt cx="8516620" cy="5386705"/>
          </a:xfrm>
        </p:grpSpPr>
        <p:sp>
          <p:nvSpPr>
            <p:cNvPr id="24" name="object 24" descr=""/>
            <p:cNvSpPr/>
            <p:nvPr/>
          </p:nvSpPr>
          <p:spPr>
            <a:xfrm>
              <a:off x="242315" y="797051"/>
              <a:ext cx="8507095" cy="5377180"/>
            </a:xfrm>
            <a:custGeom>
              <a:avLst/>
              <a:gdLst/>
              <a:ahLst/>
              <a:cxnLst/>
              <a:rect l="l" t="t" r="r" b="b"/>
              <a:pathLst>
                <a:path w="8507095" h="5377180">
                  <a:moveTo>
                    <a:pt x="0" y="5376672"/>
                  </a:moveTo>
                  <a:lnTo>
                    <a:pt x="8506968" y="5376672"/>
                  </a:lnTo>
                  <a:lnTo>
                    <a:pt x="8506968" y="0"/>
                  </a:lnTo>
                  <a:lnTo>
                    <a:pt x="0" y="0"/>
                  </a:lnTo>
                  <a:lnTo>
                    <a:pt x="0" y="53766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47" y="3051047"/>
              <a:ext cx="7943850" cy="13487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10767" y="3090672"/>
              <a:ext cx="7841615" cy="18415"/>
            </a:xfrm>
            <a:custGeom>
              <a:avLst/>
              <a:gdLst/>
              <a:ahLst/>
              <a:cxnLst/>
              <a:rect l="l" t="t" r="r" b="b"/>
              <a:pathLst>
                <a:path w="7841615" h="18414">
                  <a:moveTo>
                    <a:pt x="0" y="0"/>
                  </a:moveTo>
                  <a:lnTo>
                    <a:pt x="7841614" y="1828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822829" y="872489"/>
            <a:ext cx="390969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Calibri"/>
                <a:cs typeface="Calibri"/>
              </a:rPr>
              <a:t>TÜRKİYE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KREDİ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TAKAS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RİSK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PRİMİ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(CDS)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5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YIL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VADELİ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7160">
              <a:lnSpc>
                <a:spcPct val="100000"/>
              </a:lnSpc>
              <a:spcBef>
                <a:spcPts val="105"/>
              </a:spcBef>
            </a:pPr>
            <a:r>
              <a:rPr dirty="0" spc="-40"/>
              <a:t>DÜNYA</a:t>
            </a:r>
            <a:r>
              <a:rPr dirty="0" spc="-75"/>
              <a:t> </a:t>
            </a:r>
            <a:r>
              <a:rPr dirty="0"/>
              <a:t>EKONOMİSİNDE</a:t>
            </a:r>
            <a:r>
              <a:rPr dirty="0" spc="-95"/>
              <a:t> </a:t>
            </a:r>
            <a:r>
              <a:rPr dirty="0"/>
              <a:t>BÜYÜME</a:t>
            </a:r>
            <a:r>
              <a:rPr dirty="0" spc="-60"/>
              <a:t> </a:t>
            </a:r>
            <a:r>
              <a:rPr dirty="0"/>
              <a:t>GELİŞMELERİ</a:t>
            </a:r>
            <a:r>
              <a:rPr dirty="0" spc="-60"/>
              <a:t> </a:t>
            </a:r>
            <a:r>
              <a:rPr dirty="0" spc="-10"/>
              <a:t>2020-</a:t>
            </a:r>
            <a:r>
              <a:rPr dirty="0" spc="-20"/>
              <a:t>2023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332220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638793" y="6459728"/>
            <a:ext cx="1238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0"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0329" y="6318605"/>
            <a:ext cx="24993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KAYNAK: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IMF,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WORLD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BANK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DATABASE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121920"/>
            <a:ext cx="1533144" cy="600455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895921" y="1212913"/>
            <a:ext cx="7684770" cy="4023995"/>
            <a:chOff x="895921" y="1212913"/>
            <a:chExt cx="7684770" cy="4023995"/>
          </a:xfrm>
        </p:grpSpPr>
        <p:sp>
          <p:nvSpPr>
            <p:cNvPr id="9" name="object 9" descr=""/>
            <p:cNvSpPr/>
            <p:nvPr/>
          </p:nvSpPr>
          <p:spPr>
            <a:xfrm>
              <a:off x="899159" y="1216151"/>
              <a:ext cx="7678420" cy="4014470"/>
            </a:xfrm>
            <a:custGeom>
              <a:avLst/>
              <a:gdLst/>
              <a:ahLst/>
              <a:cxnLst/>
              <a:rect l="l" t="t" r="r" b="b"/>
              <a:pathLst>
                <a:path w="7678420" h="4014470">
                  <a:moveTo>
                    <a:pt x="7677911" y="0"/>
                  </a:moveTo>
                  <a:lnTo>
                    <a:pt x="0" y="0"/>
                  </a:lnTo>
                  <a:lnTo>
                    <a:pt x="0" y="4014216"/>
                  </a:lnTo>
                  <a:lnTo>
                    <a:pt x="7677911" y="4014216"/>
                  </a:lnTo>
                  <a:lnTo>
                    <a:pt x="767791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00683" y="1217675"/>
              <a:ext cx="7675245" cy="4014470"/>
            </a:xfrm>
            <a:custGeom>
              <a:avLst/>
              <a:gdLst/>
              <a:ahLst/>
              <a:cxnLst/>
              <a:rect l="l" t="t" r="r" b="b"/>
              <a:pathLst>
                <a:path w="7675245" h="4014470">
                  <a:moveTo>
                    <a:pt x="0" y="4014216"/>
                  </a:moveTo>
                  <a:lnTo>
                    <a:pt x="7674864" y="4014216"/>
                  </a:lnTo>
                </a:path>
                <a:path w="7675245" h="4014470">
                  <a:moveTo>
                    <a:pt x="0" y="3343655"/>
                  </a:moveTo>
                  <a:lnTo>
                    <a:pt x="7674864" y="3343655"/>
                  </a:lnTo>
                </a:path>
                <a:path w="7675245" h="4014470">
                  <a:moveTo>
                    <a:pt x="0" y="2676144"/>
                  </a:moveTo>
                  <a:lnTo>
                    <a:pt x="644652" y="2676144"/>
                  </a:lnTo>
                </a:path>
                <a:path w="7675245" h="4014470">
                  <a:moveTo>
                    <a:pt x="794004" y="2676144"/>
                  </a:moveTo>
                  <a:lnTo>
                    <a:pt x="7674864" y="2676144"/>
                  </a:lnTo>
                </a:path>
                <a:path w="7675245" h="4014470">
                  <a:moveTo>
                    <a:pt x="0" y="1338072"/>
                  </a:moveTo>
                  <a:lnTo>
                    <a:pt x="2561843" y="1338072"/>
                  </a:lnTo>
                </a:path>
                <a:path w="7675245" h="4014470">
                  <a:moveTo>
                    <a:pt x="2714243" y="1338072"/>
                  </a:moveTo>
                  <a:lnTo>
                    <a:pt x="3521964" y="1338072"/>
                  </a:lnTo>
                </a:path>
                <a:path w="7675245" h="4014470">
                  <a:moveTo>
                    <a:pt x="3674364" y="1338072"/>
                  </a:moveTo>
                  <a:lnTo>
                    <a:pt x="7674864" y="1338072"/>
                  </a:lnTo>
                </a:path>
                <a:path w="7675245" h="4014470">
                  <a:moveTo>
                    <a:pt x="0" y="667512"/>
                  </a:moveTo>
                  <a:lnTo>
                    <a:pt x="7674864" y="667512"/>
                  </a:lnTo>
                </a:path>
                <a:path w="7675245" h="4014470">
                  <a:moveTo>
                    <a:pt x="0" y="0"/>
                  </a:moveTo>
                  <a:lnTo>
                    <a:pt x="76748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83992" y="1898903"/>
              <a:ext cx="1591310" cy="1325880"/>
            </a:xfrm>
            <a:custGeom>
              <a:avLst/>
              <a:gdLst/>
              <a:ahLst/>
              <a:cxnLst/>
              <a:rect l="l" t="t" r="r" b="b"/>
              <a:pathLst>
                <a:path w="1591310" h="1325880">
                  <a:moveTo>
                    <a:pt x="149352" y="655320"/>
                  </a:moveTo>
                  <a:lnTo>
                    <a:pt x="0" y="655320"/>
                  </a:lnTo>
                  <a:lnTo>
                    <a:pt x="0" y="1325880"/>
                  </a:lnTo>
                  <a:lnTo>
                    <a:pt x="149352" y="1325880"/>
                  </a:lnTo>
                  <a:lnTo>
                    <a:pt x="149352" y="655320"/>
                  </a:lnTo>
                  <a:close/>
                </a:path>
                <a:path w="1591310" h="1325880">
                  <a:moveTo>
                    <a:pt x="630936" y="0"/>
                  </a:moveTo>
                  <a:lnTo>
                    <a:pt x="478536" y="0"/>
                  </a:lnTo>
                  <a:lnTo>
                    <a:pt x="478536" y="1325880"/>
                  </a:lnTo>
                  <a:lnTo>
                    <a:pt x="630936" y="1325880"/>
                  </a:lnTo>
                  <a:lnTo>
                    <a:pt x="630936" y="0"/>
                  </a:lnTo>
                  <a:close/>
                </a:path>
                <a:path w="1591310" h="1325880">
                  <a:moveTo>
                    <a:pt x="1109472" y="789432"/>
                  </a:moveTo>
                  <a:lnTo>
                    <a:pt x="960120" y="789432"/>
                  </a:lnTo>
                  <a:lnTo>
                    <a:pt x="960120" y="1325880"/>
                  </a:lnTo>
                  <a:lnTo>
                    <a:pt x="1109472" y="1325880"/>
                  </a:lnTo>
                  <a:lnTo>
                    <a:pt x="1109472" y="789432"/>
                  </a:lnTo>
                  <a:close/>
                </a:path>
                <a:path w="1591310" h="1325880">
                  <a:moveTo>
                    <a:pt x="1591056" y="643128"/>
                  </a:moveTo>
                  <a:lnTo>
                    <a:pt x="1438656" y="643128"/>
                  </a:lnTo>
                  <a:lnTo>
                    <a:pt x="1438656" y="1325880"/>
                  </a:lnTo>
                  <a:lnTo>
                    <a:pt x="1591056" y="1325880"/>
                  </a:lnTo>
                  <a:lnTo>
                    <a:pt x="1591056" y="64312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04232" y="2621292"/>
              <a:ext cx="1588135" cy="603885"/>
            </a:xfrm>
            <a:custGeom>
              <a:avLst/>
              <a:gdLst/>
              <a:ahLst/>
              <a:cxnLst/>
              <a:rect l="l" t="t" r="r" b="b"/>
              <a:pathLst>
                <a:path w="1588135" h="603885">
                  <a:moveTo>
                    <a:pt x="149352" y="0"/>
                  </a:moveTo>
                  <a:lnTo>
                    <a:pt x="0" y="0"/>
                  </a:lnTo>
                  <a:lnTo>
                    <a:pt x="0" y="603491"/>
                  </a:lnTo>
                  <a:lnTo>
                    <a:pt x="149352" y="603491"/>
                  </a:lnTo>
                  <a:lnTo>
                    <a:pt x="149352" y="0"/>
                  </a:lnTo>
                  <a:close/>
                </a:path>
                <a:path w="1588135" h="603885">
                  <a:moveTo>
                    <a:pt x="627875" y="201155"/>
                  </a:moveTo>
                  <a:lnTo>
                    <a:pt x="478536" y="201155"/>
                  </a:lnTo>
                  <a:lnTo>
                    <a:pt x="478536" y="603491"/>
                  </a:lnTo>
                  <a:lnTo>
                    <a:pt x="627875" y="603491"/>
                  </a:lnTo>
                  <a:lnTo>
                    <a:pt x="627875" y="201155"/>
                  </a:lnTo>
                  <a:close/>
                </a:path>
                <a:path w="1588135" h="603885">
                  <a:moveTo>
                    <a:pt x="1109472" y="213360"/>
                  </a:moveTo>
                  <a:lnTo>
                    <a:pt x="957072" y="213360"/>
                  </a:lnTo>
                  <a:lnTo>
                    <a:pt x="957072" y="603491"/>
                  </a:lnTo>
                  <a:lnTo>
                    <a:pt x="1109472" y="603491"/>
                  </a:lnTo>
                  <a:lnTo>
                    <a:pt x="1109472" y="213360"/>
                  </a:lnTo>
                  <a:close/>
                </a:path>
                <a:path w="1588135" h="603885">
                  <a:moveTo>
                    <a:pt x="1588008" y="335267"/>
                  </a:moveTo>
                  <a:lnTo>
                    <a:pt x="1438656" y="335267"/>
                  </a:lnTo>
                  <a:lnTo>
                    <a:pt x="1438656" y="603491"/>
                  </a:lnTo>
                  <a:lnTo>
                    <a:pt x="1588008" y="603491"/>
                  </a:lnTo>
                  <a:lnTo>
                    <a:pt x="1588008" y="33526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821424" y="2822447"/>
              <a:ext cx="1591310" cy="402590"/>
            </a:xfrm>
            <a:custGeom>
              <a:avLst/>
              <a:gdLst/>
              <a:ahLst/>
              <a:cxnLst/>
              <a:rect l="l" t="t" r="r" b="b"/>
              <a:pathLst>
                <a:path w="1591309" h="402589">
                  <a:moveTo>
                    <a:pt x="152400" y="51816"/>
                  </a:moveTo>
                  <a:lnTo>
                    <a:pt x="0" y="51816"/>
                  </a:lnTo>
                  <a:lnTo>
                    <a:pt x="0" y="402336"/>
                  </a:lnTo>
                  <a:lnTo>
                    <a:pt x="152400" y="402336"/>
                  </a:lnTo>
                  <a:lnTo>
                    <a:pt x="152400" y="51816"/>
                  </a:lnTo>
                  <a:close/>
                </a:path>
                <a:path w="1591309" h="402589">
                  <a:moveTo>
                    <a:pt x="630936" y="0"/>
                  </a:moveTo>
                  <a:lnTo>
                    <a:pt x="481584" y="0"/>
                  </a:lnTo>
                  <a:lnTo>
                    <a:pt x="481584" y="402336"/>
                  </a:lnTo>
                  <a:lnTo>
                    <a:pt x="630936" y="402336"/>
                  </a:lnTo>
                  <a:lnTo>
                    <a:pt x="630936" y="0"/>
                  </a:lnTo>
                  <a:close/>
                </a:path>
                <a:path w="1591309" h="402589">
                  <a:moveTo>
                    <a:pt x="1109472" y="27444"/>
                  </a:moveTo>
                  <a:lnTo>
                    <a:pt x="960120" y="27444"/>
                  </a:lnTo>
                  <a:lnTo>
                    <a:pt x="960120" y="402336"/>
                  </a:lnTo>
                  <a:lnTo>
                    <a:pt x="1109472" y="402336"/>
                  </a:lnTo>
                  <a:lnTo>
                    <a:pt x="1109472" y="27444"/>
                  </a:lnTo>
                  <a:close/>
                </a:path>
                <a:path w="1591309" h="402589">
                  <a:moveTo>
                    <a:pt x="1591056" y="213360"/>
                  </a:moveTo>
                  <a:lnTo>
                    <a:pt x="1438656" y="213360"/>
                  </a:lnTo>
                  <a:lnTo>
                    <a:pt x="1438656" y="402336"/>
                  </a:lnTo>
                  <a:lnTo>
                    <a:pt x="1591056" y="402336"/>
                  </a:lnTo>
                  <a:lnTo>
                    <a:pt x="1591056" y="2133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63752" y="2916935"/>
              <a:ext cx="1591310" cy="1618615"/>
            </a:xfrm>
            <a:custGeom>
              <a:avLst/>
              <a:gdLst/>
              <a:ahLst/>
              <a:cxnLst/>
              <a:rect l="l" t="t" r="r" b="b"/>
              <a:pathLst>
                <a:path w="1591310" h="1618614">
                  <a:moveTo>
                    <a:pt x="152400" y="307848"/>
                  </a:moveTo>
                  <a:lnTo>
                    <a:pt x="0" y="307848"/>
                  </a:lnTo>
                  <a:lnTo>
                    <a:pt x="0" y="908304"/>
                  </a:lnTo>
                  <a:lnTo>
                    <a:pt x="152400" y="908304"/>
                  </a:lnTo>
                  <a:lnTo>
                    <a:pt x="152400" y="307848"/>
                  </a:lnTo>
                  <a:close/>
                </a:path>
                <a:path w="1591310" h="1618614">
                  <a:moveTo>
                    <a:pt x="630936" y="307848"/>
                  </a:moveTo>
                  <a:lnTo>
                    <a:pt x="481584" y="307848"/>
                  </a:lnTo>
                  <a:lnTo>
                    <a:pt x="481584" y="1618488"/>
                  </a:lnTo>
                  <a:lnTo>
                    <a:pt x="630936" y="1618488"/>
                  </a:lnTo>
                  <a:lnTo>
                    <a:pt x="630936" y="307848"/>
                  </a:lnTo>
                  <a:close/>
                </a:path>
                <a:path w="1591310" h="1618614">
                  <a:moveTo>
                    <a:pt x="1109472" y="307848"/>
                  </a:moveTo>
                  <a:lnTo>
                    <a:pt x="960120" y="307848"/>
                  </a:lnTo>
                  <a:lnTo>
                    <a:pt x="960120" y="627888"/>
                  </a:lnTo>
                  <a:lnTo>
                    <a:pt x="1109472" y="627888"/>
                  </a:lnTo>
                  <a:lnTo>
                    <a:pt x="1109472" y="307848"/>
                  </a:lnTo>
                  <a:close/>
                </a:path>
                <a:path w="1591310" h="1618614">
                  <a:moveTo>
                    <a:pt x="1591056" y="0"/>
                  </a:moveTo>
                  <a:lnTo>
                    <a:pt x="1441704" y="0"/>
                  </a:lnTo>
                  <a:lnTo>
                    <a:pt x="1441704" y="307848"/>
                  </a:lnTo>
                  <a:lnTo>
                    <a:pt x="1591056" y="307848"/>
                  </a:lnTo>
                  <a:lnTo>
                    <a:pt x="1591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00683" y="3223259"/>
              <a:ext cx="7675245" cy="0"/>
            </a:xfrm>
            <a:custGeom>
              <a:avLst/>
              <a:gdLst/>
              <a:ahLst/>
              <a:cxnLst/>
              <a:rect l="l" t="t" r="r" b="b"/>
              <a:pathLst>
                <a:path w="7675245" h="0">
                  <a:moveTo>
                    <a:pt x="0" y="0"/>
                  </a:moveTo>
                  <a:lnTo>
                    <a:pt x="76748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059484" y="3868927"/>
            <a:ext cx="1733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15" b="1">
                <a:latin typeface="Calibri"/>
                <a:cs typeface="Calibri"/>
              </a:rPr>
              <a:t>-</a:t>
            </a:r>
            <a:r>
              <a:rPr dirty="0" sz="800" spc="-25" b="1">
                <a:latin typeface="Calibri"/>
                <a:cs typeface="Calibri"/>
              </a:rPr>
              <a:t>4,5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39494" y="4578476"/>
            <a:ext cx="1733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15" b="1">
                <a:latin typeface="Calibri"/>
                <a:cs typeface="Calibri"/>
              </a:rPr>
              <a:t>-</a:t>
            </a:r>
            <a:r>
              <a:rPr dirty="0" sz="800" spc="-25" b="1">
                <a:latin typeface="Calibri"/>
                <a:cs typeface="Calibri"/>
              </a:rPr>
              <a:t>9,8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19300" y="3587876"/>
            <a:ext cx="1733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15" b="1">
                <a:latin typeface="Calibri"/>
                <a:cs typeface="Calibri"/>
              </a:rPr>
              <a:t>-</a:t>
            </a:r>
            <a:r>
              <a:rPr dirty="0" sz="800" spc="-25" b="1">
                <a:latin typeface="Calibri"/>
                <a:cs typeface="Calibri"/>
              </a:rPr>
              <a:t>2,4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514600" y="2720086"/>
            <a:ext cx="1428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2,3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94405" y="2358644"/>
            <a:ext cx="1428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5,0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474465" y="1702688"/>
            <a:ext cx="1428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9,9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41826" y="2492756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4,0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421504" y="2345181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5,1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01565" y="2425700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4,5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81371" y="2626613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3,0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61430" y="2639949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2,9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341109" y="2760344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2,0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21169" y="2679649"/>
            <a:ext cx="156210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25" b="1">
                <a:latin typeface="Calibri"/>
                <a:cs typeface="Calibri"/>
              </a:rPr>
              <a:t>2,6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301230" y="2626613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3,0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781035" y="2653411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2,8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261095" y="2840862"/>
            <a:ext cx="15557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 b="1">
                <a:latin typeface="Calibri"/>
                <a:cs typeface="Calibri"/>
              </a:rPr>
              <a:t>1,4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0427" y="2495930"/>
            <a:ext cx="7215378" cy="1540002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428345" y="5113146"/>
            <a:ext cx="343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20" b="1">
                <a:latin typeface="Calibri"/>
                <a:cs typeface="Calibri"/>
              </a:rPr>
              <a:t>15,0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28345" y="4443729"/>
            <a:ext cx="343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20" b="1">
                <a:latin typeface="Calibri"/>
                <a:cs typeface="Calibri"/>
              </a:rPr>
              <a:t>10,0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5764" y="3773881"/>
            <a:ext cx="2673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-</a:t>
            </a: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52399" y="3104769"/>
            <a:ext cx="218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52399" y="2435478"/>
            <a:ext cx="2184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74980" y="1766061"/>
            <a:ext cx="297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10,0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74980" y="1096771"/>
            <a:ext cx="297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15,0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66596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46123" y="5317227"/>
            <a:ext cx="178435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026411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506472" y="5352262"/>
            <a:ext cx="177800" cy="550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2020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986277" y="5352262"/>
            <a:ext cx="177800" cy="550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466338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946016" y="5352262"/>
            <a:ext cx="177800" cy="550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426077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2021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906136" y="5352262"/>
            <a:ext cx="177800" cy="550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385942" y="5352262"/>
            <a:ext cx="177800" cy="5505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866002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345682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2022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825742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2023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305319" y="5317227"/>
            <a:ext cx="178435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2023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785607" y="5317514"/>
            <a:ext cx="177800" cy="551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2023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25" b="1">
                <a:latin typeface="Calibri"/>
                <a:cs typeface="Calibri"/>
              </a:rPr>
              <a:t>Q3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265668" y="5316709"/>
            <a:ext cx="177800" cy="6616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2023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Q4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0" b="1"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837179" y="926973"/>
            <a:ext cx="3931920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 b="1">
                <a:latin typeface="Calibri"/>
                <a:cs typeface="Calibri"/>
              </a:rPr>
              <a:t>DÜNYA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EKONOMİSİ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BÜYÜME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ÇEYREK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DÖNEM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YÜZDE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382524" y="858011"/>
            <a:ext cx="8379459" cy="5224780"/>
          </a:xfrm>
          <a:custGeom>
            <a:avLst/>
            <a:gdLst/>
            <a:ahLst/>
            <a:cxnLst/>
            <a:rect l="l" t="t" r="r" b="b"/>
            <a:pathLst>
              <a:path w="8379459" h="5224780">
                <a:moveTo>
                  <a:pt x="0" y="5224272"/>
                </a:moveTo>
                <a:lnTo>
                  <a:pt x="8378952" y="5224272"/>
                </a:lnTo>
                <a:lnTo>
                  <a:pt x="8378952" y="0"/>
                </a:lnTo>
                <a:lnTo>
                  <a:pt x="0" y="0"/>
                </a:lnTo>
                <a:lnTo>
                  <a:pt x="0" y="522427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49350">
              <a:lnSpc>
                <a:spcPct val="100000"/>
              </a:lnSpc>
              <a:spcBef>
                <a:spcPts val="105"/>
              </a:spcBef>
            </a:pPr>
            <a:r>
              <a:rPr dirty="0"/>
              <a:t>TÜRKİYE</a:t>
            </a:r>
            <a:r>
              <a:rPr dirty="0" spc="-70"/>
              <a:t> </a:t>
            </a:r>
            <a:r>
              <a:rPr dirty="0"/>
              <a:t>KREDİ</a:t>
            </a:r>
            <a:r>
              <a:rPr dirty="0" spc="-60"/>
              <a:t> </a:t>
            </a:r>
            <a:r>
              <a:rPr dirty="0" spc="-10"/>
              <a:t>NOTLARI</a:t>
            </a:r>
            <a:r>
              <a:rPr dirty="0" spc="-45"/>
              <a:t> </a:t>
            </a:r>
            <a:r>
              <a:rPr dirty="0" spc="-10"/>
              <a:t>ARTIYOR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603106" y="6558483"/>
            <a:ext cx="220979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76200"/>
            <a:ext cx="1274064" cy="60960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28600" y="990600"/>
            <a:ext cx="8552815" cy="5343525"/>
            <a:chOff x="228600" y="990600"/>
            <a:chExt cx="8552815" cy="534352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990600"/>
              <a:ext cx="8552688" cy="534314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2712" y="4724400"/>
              <a:ext cx="533400" cy="271780"/>
            </a:xfrm>
            <a:custGeom>
              <a:avLst/>
              <a:gdLst/>
              <a:ahLst/>
              <a:cxnLst/>
              <a:rect l="l" t="t" r="r" b="b"/>
              <a:pathLst>
                <a:path w="533400" h="271779">
                  <a:moveTo>
                    <a:pt x="397764" y="0"/>
                  </a:moveTo>
                  <a:lnTo>
                    <a:pt x="397764" y="67818"/>
                  </a:lnTo>
                  <a:lnTo>
                    <a:pt x="0" y="67818"/>
                  </a:lnTo>
                  <a:lnTo>
                    <a:pt x="0" y="203454"/>
                  </a:lnTo>
                  <a:lnTo>
                    <a:pt x="397764" y="203454"/>
                  </a:lnTo>
                  <a:lnTo>
                    <a:pt x="397764" y="271272"/>
                  </a:lnTo>
                  <a:lnTo>
                    <a:pt x="533400" y="135636"/>
                  </a:lnTo>
                  <a:lnTo>
                    <a:pt x="3977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2712" y="4724400"/>
              <a:ext cx="533400" cy="271780"/>
            </a:xfrm>
            <a:custGeom>
              <a:avLst/>
              <a:gdLst/>
              <a:ahLst/>
              <a:cxnLst/>
              <a:rect l="l" t="t" r="r" b="b"/>
              <a:pathLst>
                <a:path w="533400" h="271779">
                  <a:moveTo>
                    <a:pt x="0" y="67818"/>
                  </a:moveTo>
                  <a:lnTo>
                    <a:pt x="397764" y="67818"/>
                  </a:lnTo>
                  <a:lnTo>
                    <a:pt x="397764" y="0"/>
                  </a:lnTo>
                  <a:lnTo>
                    <a:pt x="533400" y="135636"/>
                  </a:lnTo>
                  <a:lnTo>
                    <a:pt x="397764" y="271272"/>
                  </a:lnTo>
                  <a:lnTo>
                    <a:pt x="397764" y="203454"/>
                  </a:lnTo>
                  <a:lnTo>
                    <a:pt x="0" y="203454"/>
                  </a:lnTo>
                  <a:lnTo>
                    <a:pt x="0" y="6781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05784" y="4285488"/>
              <a:ext cx="533400" cy="271780"/>
            </a:xfrm>
            <a:custGeom>
              <a:avLst/>
              <a:gdLst/>
              <a:ahLst/>
              <a:cxnLst/>
              <a:rect l="l" t="t" r="r" b="b"/>
              <a:pathLst>
                <a:path w="533400" h="271779">
                  <a:moveTo>
                    <a:pt x="397763" y="0"/>
                  </a:moveTo>
                  <a:lnTo>
                    <a:pt x="397763" y="67818"/>
                  </a:lnTo>
                  <a:lnTo>
                    <a:pt x="0" y="67818"/>
                  </a:lnTo>
                  <a:lnTo>
                    <a:pt x="0" y="203454"/>
                  </a:lnTo>
                  <a:lnTo>
                    <a:pt x="397763" y="203454"/>
                  </a:lnTo>
                  <a:lnTo>
                    <a:pt x="397763" y="271272"/>
                  </a:lnTo>
                  <a:lnTo>
                    <a:pt x="533400" y="135636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05784" y="4285488"/>
              <a:ext cx="533400" cy="271780"/>
            </a:xfrm>
            <a:custGeom>
              <a:avLst/>
              <a:gdLst/>
              <a:ahLst/>
              <a:cxnLst/>
              <a:rect l="l" t="t" r="r" b="b"/>
              <a:pathLst>
                <a:path w="533400" h="271779">
                  <a:moveTo>
                    <a:pt x="0" y="67818"/>
                  </a:moveTo>
                  <a:lnTo>
                    <a:pt x="397763" y="67818"/>
                  </a:lnTo>
                  <a:lnTo>
                    <a:pt x="397763" y="0"/>
                  </a:lnTo>
                  <a:lnTo>
                    <a:pt x="533400" y="135636"/>
                  </a:lnTo>
                  <a:lnTo>
                    <a:pt x="397763" y="271272"/>
                  </a:lnTo>
                  <a:lnTo>
                    <a:pt x="397763" y="203454"/>
                  </a:lnTo>
                  <a:lnTo>
                    <a:pt x="0" y="203454"/>
                  </a:lnTo>
                  <a:lnTo>
                    <a:pt x="0" y="6781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84248" y="4495800"/>
              <a:ext cx="533400" cy="271780"/>
            </a:xfrm>
            <a:custGeom>
              <a:avLst/>
              <a:gdLst/>
              <a:ahLst/>
              <a:cxnLst/>
              <a:rect l="l" t="t" r="r" b="b"/>
              <a:pathLst>
                <a:path w="533400" h="271779">
                  <a:moveTo>
                    <a:pt x="397763" y="0"/>
                  </a:moveTo>
                  <a:lnTo>
                    <a:pt x="397763" y="67818"/>
                  </a:lnTo>
                  <a:lnTo>
                    <a:pt x="0" y="67818"/>
                  </a:lnTo>
                  <a:lnTo>
                    <a:pt x="0" y="203454"/>
                  </a:lnTo>
                  <a:lnTo>
                    <a:pt x="397763" y="203454"/>
                  </a:lnTo>
                  <a:lnTo>
                    <a:pt x="397763" y="271272"/>
                  </a:lnTo>
                  <a:lnTo>
                    <a:pt x="533400" y="135636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84248" y="4495800"/>
              <a:ext cx="533400" cy="271780"/>
            </a:xfrm>
            <a:custGeom>
              <a:avLst/>
              <a:gdLst/>
              <a:ahLst/>
              <a:cxnLst/>
              <a:rect l="l" t="t" r="r" b="b"/>
              <a:pathLst>
                <a:path w="533400" h="271779">
                  <a:moveTo>
                    <a:pt x="0" y="67818"/>
                  </a:moveTo>
                  <a:lnTo>
                    <a:pt x="397763" y="67818"/>
                  </a:lnTo>
                  <a:lnTo>
                    <a:pt x="397763" y="0"/>
                  </a:lnTo>
                  <a:lnTo>
                    <a:pt x="533400" y="135636"/>
                  </a:lnTo>
                  <a:lnTo>
                    <a:pt x="397763" y="271272"/>
                  </a:lnTo>
                  <a:lnTo>
                    <a:pt x="397763" y="203454"/>
                  </a:lnTo>
                  <a:lnTo>
                    <a:pt x="0" y="203454"/>
                  </a:lnTo>
                  <a:lnTo>
                    <a:pt x="0" y="67818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24200" y="4590288"/>
              <a:ext cx="228600" cy="268605"/>
            </a:xfrm>
            <a:custGeom>
              <a:avLst/>
              <a:gdLst/>
              <a:ahLst/>
              <a:cxnLst/>
              <a:rect l="l" t="t" r="r" b="b"/>
              <a:pathLst>
                <a:path w="228600" h="268604">
                  <a:moveTo>
                    <a:pt x="114300" y="0"/>
                  </a:moveTo>
                  <a:lnTo>
                    <a:pt x="0" y="114300"/>
                  </a:lnTo>
                  <a:lnTo>
                    <a:pt x="57150" y="114300"/>
                  </a:lnTo>
                  <a:lnTo>
                    <a:pt x="57150" y="268224"/>
                  </a:lnTo>
                  <a:lnTo>
                    <a:pt x="171450" y="268224"/>
                  </a:lnTo>
                  <a:lnTo>
                    <a:pt x="171450" y="114300"/>
                  </a:lnTo>
                  <a:lnTo>
                    <a:pt x="2286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24200" y="4590288"/>
              <a:ext cx="228600" cy="268605"/>
            </a:xfrm>
            <a:custGeom>
              <a:avLst/>
              <a:gdLst/>
              <a:ahLst/>
              <a:cxnLst/>
              <a:rect l="l" t="t" r="r" b="b"/>
              <a:pathLst>
                <a:path w="228600" h="268604">
                  <a:moveTo>
                    <a:pt x="0" y="114300"/>
                  </a:moveTo>
                  <a:lnTo>
                    <a:pt x="114300" y="0"/>
                  </a:lnTo>
                  <a:lnTo>
                    <a:pt x="228600" y="114300"/>
                  </a:lnTo>
                  <a:lnTo>
                    <a:pt x="171450" y="114300"/>
                  </a:lnTo>
                  <a:lnTo>
                    <a:pt x="171450" y="268224"/>
                  </a:lnTo>
                  <a:lnTo>
                    <a:pt x="57150" y="268224"/>
                  </a:lnTo>
                  <a:lnTo>
                    <a:pt x="57150" y="114300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03064" y="4343400"/>
              <a:ext cx="228600" cy="524510"/>
            </a:xfrm>
            <a:custGeom>
              <a:avLst/>
              <a:gdLst/>
              <a:ahLst/>
              <a:cxnLst/>
              <a:rect l="l" t="t" r="r" b="b"/>
              <a:pathLst>
                <a:path w="228600" h="524510">
                  <a:moveTo>
                    <a:pt x="114300" y="0"/>
                  </a:moveTo>
                  <a:lnTo>
                    <a:pt x="0" y="114300"/>
                  </a:lnTo>
                  <a:lnTo>
                    <a:pt x="57150" y="114300"/>
                  </a:lnTo>
                  <a:lnTo>
                    <a:pt x="57150" y="524256"/>
                  </a:lnTo>
                  <a:lnTo>
                    <a:pt x="171450" y="524256"/>
                  </a:lnTo>
                  <a:lnTo>
                    <a:pt x="171450" y="114300"/>
                  </a:lnTo>
                  <a:lnTo>
                    <a:pt x="2286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703064" y="4343400"/>
              <a:ext cx="228600" cy="524510"/>
            </a:xfrm>
            <a:custGeom>
              <a:avLst/>
              <a:gdLst/>
              <a:ahLst/>
              <a:cxnLst/>
              <a:rect l="l" t="t" r="r" b="b"/>
              <a:pathLst>
                <a:path w="228600" h="524510">
                  <a:moveTo>
                    <a:pt x="0" y="114300"/>
                  </a:moveTo>
                  <a:lnTo>
                    <a:pt x="114300" y="0"/>
                  </a:lnTo>
                  <a:lnTo>
                    <a:pt x="228600" y="114300"/>
                  </a:lnTo>
                  <a:lnTo>
                    <a:pt x="171450" y="114300"/>
                  </a:lnTo>
                  <a:lnTo>
                    <a:pt x="171450" y="524256"/>
                  </a:lnTo>
                  <a:lnTo>
                    <a:pt x="57150" y="524256"/>
                  </a:lnTo>
                  <a:lnTo>
                    <a:pt x="57150" y="114300"/>
                  </a:lnTo>
                  <a:lnTo>
                    <a:pt x="0" y="114300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315200" y="2011680"/>
              <a:ext cx="1219200" cy="1112520"/>
            </a:xfrm>
            <a:custGeom>
              <a:avLst/>
              <a:gdLst/>
              <a:ahLst/>
              <a:cxnLst/>
              <a:rect l="l" t="t" r="r" b="b"/>
              <a:pathLst>
                <a:path w="1219200" h="1112520">
                  <a:moveTo>
                    <a:pt x="1219200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1219200" y="111252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15200" y="2011680"/>
              <a:ext cx="1219200" cy="1112520"/>
            </a:xfrm>
            <a:custGeom>
              <a:avLst/>
              <a:gdLst/>
              <a:ahLst/>
              <a:cxnLst/>
              <a:rect l="l" t="t" r="r" b="b"/>
              <a:pathLst>
                <a:path w="1219200" h="1112520">
                  <a:moveTo>
                    <a:pt x="0" y="1112520"/>
                  </a:moveTo>
                  <a:lnTo>
                    <a:pt x="1219200" y="111252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60705" y="6488074"/>
            <a:ext cx="327532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GÖRÜNÜM: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MOODYS,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S&amp;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P,</a:t>
            </a:r>
            <a:r>
              <a:rPr dirty="0" sz="1200" b="1">
                <a:latin typeface="Arial"/>
                <a:cs typeface="Arial"/>
              </a:rPr>
              <a:t> FITCH=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POZİTİF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327900" y="2278507"/>
            <a:ext cx="1193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3350" marR="122555" indent="444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YATIRIM </a:t>
            </a:r>
            <a:r>
              <a:rPr dirty="0" sz="1200" spc="-30" b="1">
                <a:latin typeface="Arial"/>
                <a:cs typeface="Arial"/>
              </a:rPr>
              <a:t>YAPILABİLİR </a:t>
            </a:r>
            <a:r>
              <a:rPr dirty="0" sz="1200" spc="-10" b="1">
                <a:latin typeface="Arial"/>
                <a:cs typeface="Arial"/>
              </a:rPr>
              <a:t>DÜZEY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7323835" y="4330700"/>
            <a:ext cx="1244600" cy="1137920"/>
            <a:chOff x="7323835" y="4330700"/>
            <a:chExt cx="1244600" cy="1137920"/>
          </a:xfrm>
        </p:grpSpPr>
        <p:sp>
          <p:nvSpPr>
            <p:cNvPr id="24" name="object 24" descr=""/>
            <p:cNvSpPr/>
            <p:nvPr/>
          </p:nvSpPr>
          <p:spPr>
            <a:xfrm>
              <a:off x="7336535" y="4343400"/>
              <a:ext cx="1219200" cy="1112520"/>
            </a:xfrm>
            <a:custGeom>
              <a:avLst/>
              <a:gdLst/>
              <a:ahLst/>
              <a:cxnLst/>
              <a:rect l="l" t="t" r="r" b="b"/>
              <a:pathLst>
                <a:path w="1219200" h="1112520">
                  <a:moveTo>
                    <a:pt x="1219200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1219200" y="111252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36535" y="4343400"/>
              <a:ext cx="1219200" cy="1112520"/>
            </a:xfrm>
            <a:custGeom>
              <a:avLst/>
              <a:gdLst/>
              <a:ahLst/>
              <a:cxnLst/>
              <a:rect l="l" t="t" r="r" b="b"/>
              <a:pathLst>
                <a:path w="1219200" h="1112520">
                  <a:moveTo>
                    <a:pt x="0" y="1112520"/>
                  </a:moveTo>
                  <a:lnTo>
                    <a:pt x="1219200" y="111252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349235" y="4612385"/>
            <a:ext cx="11938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0180" marR="156845" indent="254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YATIRIM </a:t>
            </a:r>
            <a:r>
              <a:rPr dirty="0" sz="1200" spc="-40" b="1">
                <a:latin typeface="Arial"/>
                <a:cs typeface="Arial"/>
              </a:rPr>
              <a:t>YAPILAMAZ </a:t>
            </a:r>
            <a:r>
              <a:rPr dirty="0" sz="1200" spc="-10" b="1">
                <a:latin typeface="Arial"/>
                <a:cs typeface="Arial"/>
              </a:rPr>
              <a:t>DÜZEY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55239" y="383793"/>
            <a:ext cx="409511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b="1">
                <a:latin typeface="Arial"/>
                <a:cs typeface="Arial"/>
              </a:rPr>
              <a:t>TÜRK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LİRASINDA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DEĞER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spc="-30" b="1">
                <a:latin typeface="Arial"/>
                <a:cs typeface="Arial"/>
              </a:rPr>
              <a:t>KAYBI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YAVAŞLADI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298691"/>
            <a:ext cx="8382000" cy="6350"/>
          </a:xfrm>
          <a:custGeom>
            <a:avLst/>
            <a:gdLst/>
            <a:ahLst/>
            <a:cxnLst/>
            <a:rect l="l" t="t" r="r" b="b"/>
            <a:pathLst>
              <a:path w="8382000" h="6350">
                <a:moveTo>
                  <a:pt x="0" y="6096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90381" y="6278067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41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5"/>
            <a:ext cx="1499615" cy="64617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95275" y="846963"/>
            <a:ext cx="8401050" cy="5271135"/>
            <a:chOff x="295275" y="846963"/>
            <a:chExt cx="8401050" cy="527113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" y="977681"/>
              <a:ext cx="8186420" cy="509011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00037" y="851725"/>
              <a:ext cx="8391525" cy="5261610"/>
            </a:xfrm>
            <a:custGeom>
              <a:avLst/>
              <a:gdLst/>
              <a:ahLst/>
              <a:cxnLst/>
              <a:rect l="l" t="t" r="r" b="b"/>
              <a:pathLst>
                <a:path w="8391525" h="5261610">
                  <a:moveTo>
                    <a:pt x="0" y="5261229"/>
                  </a:moveTo>
                  <a:lnTo>
                    <a:pt x="8391525" y="5261229"/>
                  </a:lnTo>
                  <a:lnTo>
                    <a:pt x="8391525" y="0"/>
                  </a:lnTo>
                  <a:lnTo>
                    <a:pt x="0" y="0"/>
                  </a:lnTo>
                  <a:lnTo>
                    <a:pt x="0" y="52612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05765">
              <a:lnSpc>
                <a:spcPct val="100000"/>
              </a:lnSpc>
              <a:spcBef>
                <a:spcPts val="105"/>
              </a:spcBef>
            </a:pPr>
            <a:r>
              <a:rPr dirty="0"/>
              <a:t>TCMB</a:t>
            </a:r>
            <a:r>
              <a:rPr dirty="0" spc="-85"/>
              <a:t> </a:t>
            </a:r>
            <a:r>
              <a:rPr dirty="0" spc="-45"/>
              <a:t>PİYASA</a:t>
            </a:r>
            <a:r>
              <a:rPr dirty="0" spc="-65"/>
              <a:t> </a:t>
            </a:r>
            <a:r>
              <a:rPr dirty="0" spc="-20"/>
              <a:t>KATILIMCILARI</a:t>
            </a:r>
            <a:r>
              <a:rPr dirty="0" spc="35"/>
              <a:t> </a:t>
            </a:r>
            <a:r>
              <a:rPr dirty="0" spc="-10"/>
              <a:t>NİSAN</a:t>
            </a:r>
            <a:r>
              <a:rPr dirty="0" spc="-65"/>
              <a:t> </a:t>
            </a:r>
            <a:r>
              <a:rPr dirty="0"/>
              <a:t>ANKETİ</a:t>
            </a:r>
            <a:r>
              <a:rPr dirty="0" spc="20"/>
              <a:t> </a:t>
            </a:r>
            <a:r>
              <a:rPr dirty="0" spc="-10"/>
              <a:t>BEKLENTİLERİ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603106" y="6558483"/>
            <a:ext cx="220979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5">
                <a:latin typeface="Arial MT"/>
                <a:cs typeface="Arial MT"/>
              </a:rPr>
              <a:t>42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22250" y="765301"/>
          <a:ext cx="8547100" cy="3799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3490"/>
                <a:gridCol w="1554480"/>
                <a:gridCol w="1554479"/>
                <a:gridCol w="1554479"/>
              </a:tblGrid>
              <a:tr h="1688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873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GÖSTERGELER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FİİLİ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SONU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TAHMİNİ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4980" marR="333375" indent="-128270">
                        <a:lnSpc>
                          <a:spcPct val="1071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2025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NİSAN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TAHMİN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TÜFE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ENFLASYON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68,50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44,16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35,17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TL/DOLAR</a:t>
                      </a:r>
                      <a:r>
                        <a:rPr dirty="0" sz="14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KURU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32,55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40,01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42,79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MERKEZ</a:t>
                      </a:r>
                      <a:r>
                        <a:rPr dirty="0" sz="1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BANKASI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FAİZİ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50,0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45,00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38,00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100584"/>
            <a:ext cx="1350264" cy="47548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38832" y="148043"/>
            <a:ext cx="5718175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783205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DÖVİZ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KURU</a:t>
            </a:r>
            <a:r>
              <a:rPr dirty="0" sz="1500" spc="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BEKLENTİLERİMİZ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VE</a:t>
            </a:r>
            <a:r>
              <a:rPr dirty="0" sz="1500" spc="1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GELİŞMELER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46876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 h="0">
                <a:moveTo>
                  <a:pt x="0" y="0"/>
                </a:moveTo>
                <a:lnTo>
                  <a:pt x="857097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90381" y="6278067"/>
            <a:ext cx="220979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" y="94488"/>
            <a:ext cx="1444752" cy="743711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22250" y="984250"/>
          <a:ext cx="86233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KURLAR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ARALIK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FİİLİ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MART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TAHMİN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4064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MART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FİİLİ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272415" marR="263525">
                        <a:lnSpc>
                          <a:spcPts val="2620"/>
                        </a:lnSpc>
                        <a:spcBef>
                          <a:spcPts val="219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HAZİRAN TAHMİN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306705" marR="294640" indent="-5715">
                        <a:lnSpc>
                          <a:spcPts val="2620"/>
                        </a:lnSpc>
                        <a:spcBef>
                          <a:spcPts val="219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EYLÜL 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TAHMİN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ARALIK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TAHMİN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TL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DOLAR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29,50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32,00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32,34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34,50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36,00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38,0/38,5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TL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EURO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32,45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35,0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34,87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36,60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37,80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39,9/40,4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EURO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DOLAR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1,10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1,08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1,08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1,06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1,05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1,05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5"/>
              </a:spcBef>
            </a:pPr>
            <a:r>
              <a:rPr dirty="0"/>
              <a:t>ASGARİ</a:t>
            </a:r>
            <a:r>
              <a:rPr dirty="0" spc="50"/>
              <a:t> </a:t>
            </a:r>
            <a:r>
              <a:rPr dirty="0"/>
              <a:t>ÜCRET</a:t>
            </a:r>
            <a:r>
              <a:rPr dirty="0" spc="-80"/>
              <a:t> </a:t>
            </a:r>
            <a:r>
              <a:rPr dirty="0"/>
              <a:t>VE</a:t>
            </a:r>
            <a:r>
              <a:rPr dirty="0" spc="-55"/>
              <a:t> </a:t>
            </a:r>
            <a:r>
              <a:rPr dirty="0"/>
              <a:t>ELEKTRİK</a:t>
            </a:r>
            <a:r>
              <a:rPr dirty="0" spc="-90"/>
              <a:t> </a:t>
            </a:r>
            <a:r>
              <a:rPr dirty="0" spc="-45"/>
              <a:t>FİYATLARINDA</a:t>
            </a:r>
            <a:r>
              <a:rPr dirty="0" spc="-65"/>
              <a:t> </a:t>
            </a:r>
            <a:r>
              <a:rPr dirty="0"/>
              <a:t>ARTIŞ</a:t>
            </a:r>
            <a:r>
              <a:rPr dirty="0" spc="30"/>
              <a:t> </a:t>
            </a:r>
            <a:r>
              <a:rPr dirty="0"/>
              <a:t>OLUR</a:t>
            </a:r>
            <a:r>
              <a:rPr dirty="0" spc="-70"/>
              <a:t> </a:t>
            </a:r>
            <a:r>
              <a:rPr dirty="0" spc="-25"/>
              <a:t>MU?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042416"/>
            <a:ext cx="4056888" cy="406298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027175"/>
            <a:ext cx="4343400" cy="40782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18288"/>
            <a:ext cx="1319784" cy="740664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1210" y="149744"/>
            <a:ext cx="5995670" cy="772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060700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40" b="1">
                <a:latin typeface="Arial"/>
                <a:cs typeface="Arial"/>
              </a:rPr>
              <a:t>ORTA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VADELİ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PROGRAM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HEDEFLERİ</a:t>
            </a:r>
            <a:r>
              <a:rPr dirty="0" sz="1600" spc="-10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VE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BEKLENTİLER</a:t>
            </a:r>
            <a:endParaRPr sz="16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190"/>
              </a:spcBef>
            </a:pPr>
            <a:r>
              <a:rPr dirty="0" sz="1600" b="1">
                <a:latin typeface="Arial"/>
                <a:cs typeface="Arial"/>
              </a:rPr>
              <a:t>PROGRAM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YENİ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ÖNLEMLER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İLE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UYGULANIRSA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3" y="140207"/>
            <a:ext cx="1371600" cy="545592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98450" y="990346"/>
          <a:ext cx="8547100" cy="525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3490"/>
                <a:gridCol w="1554480"/>
                <a:gridCol w="1554479"/>
                <a:gridCol w="1554479"/>
              </a:tblGrid>
              <a:tr h="907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2023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2024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PROGRAM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HEDEFİ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2024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TAHMİNİ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(ESDH)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TÜRK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LİRASI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DOLAR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KURU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YIL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SONU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29,50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42,00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38,0/38,5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GSYİH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BÜYÜME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YÜZDE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3,5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TOPLAM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TÜKETİM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BÜYÜME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10,8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3,6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3,0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TOPLAM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YATIRIMLAR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BÜYÜME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8,9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3,6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4,5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2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İHRACAT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MİLYAR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DOLAR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255,8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267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270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CARİ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İŞLEMLER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DENGESİ</a:t>
                      </a:r>
                      <a:r>
                        <a:rPr dirty="0" sz="12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MİLYAR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DOLAR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45,2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34,7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26,0/-28,0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1965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BÜTÇE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DENGESİ/GSYİH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5,2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6,4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6,0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TÜFE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YILSONU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YÜZDE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65,0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38,0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42-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İŞSİZLİK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ORANI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YÜZDE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10,1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10,3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10,5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44801" y="149744"/>
            <a:ext cx="6212205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27723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REEL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KESİM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SIKILAŞTIRMAYA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KADAR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DAYANABİLİR?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90715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44386" y="908050"/>
          <a:ext cx="8564245" cy="542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7637145"/>
              </a:tblGrid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YÜKSEK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MALİYET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ARTIŞLARI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(+YENİ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ÜCRET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ENERJİ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FİYAT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ARTIŞLARI)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7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İÇ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TALEPTE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YAVAŞLAMA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DIŞ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TALEPTE</a:t>
                      </a:r>
                      <a:r>
                        <a:rPr dirty="0" sz="1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DURGUNLUK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İHRACAT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REKABETİNDE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ZORLANMA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(MALİYET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ARTIŞI+TL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DEĞERİ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UYUMSUZLUĞU)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FİNANSMANA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ERİŞİMDE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DARALMA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YÜKSEK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KARLILIKLARDA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DÜŞÜŞ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0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KONKORDATO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 VE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İFLASLARDA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ARTIŞ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4007"/>
            <a:ext cx="1371600" cy="697992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08351" y="149744"/>
            <a:ext cx="5748655" cy="5048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813685">
              <a:lnSpc>
                <a:spcPct val="100000"/>
              </a:lnSpc>
              <a:spcBef>
                <a:spcPts val="31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latin typeface="Arial"/>
                <a:cs typeface="Arial"/>
              </a:rPr>
              <a:t>13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MAYIS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TARİHİNE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KADAR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ALINAN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KARARLAR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06324" y="6478523"/>
            <a:ext cx="8476615" cy="33655"/>
          </a:xfrm>
          <a:custGeom>
            <a:avLst/>
            <a:gdLst/>
            <a:ahLst/>
            <a:cxnLst/>
            <a:rect l="l" t="t" r="r" b="b"/>
            <a:pathLst>
              <a:path w="8476615" h="33654">
                <a:moveTo>
                  <a:pt x="0" y="0"/>
                </a:moveTo>
                <a:lnTo>
                  <a:pt x="8476488" y="3352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22250" y="755650"/>
          <a:ext cx="8623300" cy="540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  <a:gridCol w="7239000"/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GIDA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RESTAURANT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SEKTÖRÜNDE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PUAN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KDV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ARTIŞI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ENFLASYON MUHASEBESİ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İLK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ÇEYREK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DÖNEM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UYGULANMAYACAK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426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BANKALARIN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ZORUNLU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KARLIŞIKLARINA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ÖDENEN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ORANI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KKM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İÇİN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YÜZDE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30’A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YÜKSELTİLDİ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TL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MEVDUAT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İÇİN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YÜZDE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40’A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YÜKSELTİLDİ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54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79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MEVDUAT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FAİZLERİNDE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STOPAJ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ORANLARI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ARTTIRILDI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79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BANKALARA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TALİMAT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VERİLDİ;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BANKALAR</a:t>
                      </a:r>
                      <a:r>
                        <a:rPr dirty="0" sz="14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BİREYSEL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KARTI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VE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KREDİ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LİMİTLERİNİ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AZALTIYOR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HANE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HALKLARINA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SAĞLANAN</a:t>
                      </a:r>
                      <a:r>
                        <a:rPr dirty="0" sz="1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DOĞALGAZ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FATURA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DESTEĞİ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SONA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ERDİ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400" spc="-50" b="1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BANKALAR</a:t>
                      </a:r>
                      <a:r>
                        <a:rPr dirty="0" sz="140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İÇİN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MENKUL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KIYMET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TESİSİ</a:t>
                      </a:r>
                      <a:r>
                        <a:rPr dirty="0" sz="1400" spc="3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DÜZENLEMESİ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KALDIRILDI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85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76200"/>
            <a:ext cx="1121664" cy="57302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pc="-25"/>
              <a:t>44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1000" y="4572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 h="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81000" y="647700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 h="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060" y="1418071"/>
            <a:ext cx="2889389" cy="116179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741170" y="5592267"/>
            <a:ext cx="5738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EKONOMİ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STRATEJİ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DANIŞMANLIK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HİZMETLERİ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50798" y="5870121"/>
            <a:ext cx="7516495" cy="5740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dirty="0" sz="1200" b="1">
                <a:latin typeface="Arial"/>
                <a:cs typeface="Arial"/>
              </a:rPr>
              <a:t>SERGÜL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SOKAK,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SARAL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SİTESİ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C.BLOK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D.10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GAYRETTEPE-</a:t>
            </a:r>
            <a:r>
              <a:rPr dirty="0" sz="1200" b="1">
                <a:latin typeface="Arial"/>
                <a:cs typeface="Arial"/>
              </a:rPr>
              <a:t>BEŞİKTAŞ</a:t>
            </a:r>
            <a:r>
              <a:rPr dirty="0" sz="1200" spc="3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İSTANBUL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TEL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0212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352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87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www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.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.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com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.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tr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47264" y="148043"/>
            <a:ext cx="530987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374900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spc="-35" b="1">
                <a:latin typeface="Arial"/>
                <a:cs typeface="Arial"/>
              </a:rPr>
              <a:t>DÜNYA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TİCARETİ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GELİŞMELERİ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2020-</a:t>
            </a:r>
            <a:r>
              <a:rPr dirty="0" sz="1500" spc="-20" b="1">
                <a:latin typeface="Arial"/>
                <a:cs typeface="Arial"/>
              </a:rPr>
              <a:t>2023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46876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 h="0">
                <a:moveTo>
                  <a:pt x="0" y="0"/>
                </a:moveTo>
                <a:lnTo>
                  <a:pt x="857097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487918" y="6278067"/>
            <a:ext cx="1238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0"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1269" y="6289040"/>
            <a:ext cx="36118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KAYNAK: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DÜNYA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TİCARET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ÖRGÜTÜ,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2024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NİSAN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22250" y="755650"/>
          <a:ext cx="8623300" cy="5284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030"/>
                <a:gridCol w="1548130"/>
                <a:gridCol w="1548130"/>
                <a:gridCol w="1518920"/>
                <a:gridCol w="1518920"/>
              </a:tblGrid>
              <a:tr h="643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DÜNYA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MAL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İHRACATI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400" spc="-40" b="1">
                          <a:latin typeface="Calibri"/>
                          <a:cs typeface="Calibri"/>
                        </a:rPr>
                        <a:t>MİLYAR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DOLAR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17.645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22.321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24.943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23.784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391160">
                        <a:lnSpc>
                          <a:spcPct val="1071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MİKTAR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OLARAK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BÜYÜME 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4,5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9,6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3,0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1,2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60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 marR="106045">
                        <a:lnSpc>
                          <a:spcPct val="1071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DEĞER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(ABD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DOLARI)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OLARAK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BÜYÜME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7,2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26,2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11,7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5,0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ORTALAMA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İHRAÇ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BİRİM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45" b="1">
                          <a:latin typeface="Calibri"/>
                          <a:cs typeface="Calibri"/>
                        </a:rPr>
                        <a:t>FİYATI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DEĞİŞİMİ</a:t>
                      </a:r>
                      <a:r>
                        <a:rPr dirty="0" sz="14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YÜZDE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2,6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15,0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 b="1">
                          <a:latin typeface="Calibri"/>
                          <a:cs typeface="Calibri"/>
                        </a:rPr>
                        <a:t>8,4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3,7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19"/>
            <a:ext cx="1371600" cy="6979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097915">
              <a:lnSpc>
                <a:spcPct val="100000"/>
              </a:lnSpc>
              <a:spcBef>
                <a:spcPts val="110"/>
              </a:spcBef>
            </a:pPr>
            <a:r>
              <a:rPr dirty="0" sz="1500" spc="-35"/>
              <a:t>DÜNYA</a:t>
            </a:r>
            <a:r>
              <a:rPr dirty="0" sz="1500" spc="-60"/>
              <a:t> </a:t>
            </a:r>
            <a:r>
              <a:rPr dirty="0" sz="1500"/>
              <a:t>MAL</a:t>
            </a:r>
            <a:r>
              <a:rPr dirty="0" sz="1500" spc="-85"/>
              <a:t> </a:t>
            </a:r>
            <a:r>
              <a:rPr dirty="0" sz="1500"/>
              <a:t>TİCARETİ</a:t>
            </a:r>
            <a:r>
              <a:rPr dirty="0" sz="1500" spc="-40"/>
              <a:t> </a:t>
            </a:r>
            <a:r>
              <a:rPr dirty="0" sz="1500" spc="-10"/>
              <a:t>GERÇEKLEŞMELERİ</a:t>
            </a:r>
            <a:endParaRPr sz="1500"/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06324" y="6298691"/>
            <a:ext cx="8382000" cy="6350"/>
          </a:xfrm>
          <a:custGeom>
            <a:avLst/>
            <a:gdLst/>
            <a:ahLst/>
            <a:cxnLst/>
            <a:rect l="l" t="t" r="r" b="b"/>
            <a:pathLst>
              <a:path w="8382000" h="6350">
                <a:moveTo>
                  <a:pt x="0" y="6096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487918" y="6278067"/>
            <a:ext cx="1238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0"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2968" y="6385661"/>
            <a:ext cx="2039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KAYNAK: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WTO,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2024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NİSAN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0798" y="867282"/>
            <a:ext cx="735647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MAL</a:t>
            </a:r>
            <a:r>
              <a:rPr dirty="0" sz="14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TİCARETİ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BÜYÜME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MİKTAR</a:t>
            </a: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dirty="0" sz="14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YÜZDE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BİR</a:t>
            </a:r>
            <a:r>
              <a:rPr dirty="0" sz="1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ÖNCEKİ</a:t>
            </a:r>
            <a:r>
              <a:rPr dirty="0" sz="1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YILIN</a:t>
            </a:r>
            <a:r>
              <a:rPr dirty="0" sz="1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AYNI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DÖNEMİNE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GÖRE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" y="70103"/>
            <a:ext cx="1738791" cy="710145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03504" y="1700783"/>
            <a:ext cx="7983220" cy="3429000"/>
            <a:chOff x="603504" y="1700783"/>
            <a:chExt cx="7983220" cy="342900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" y="1700783"/>
              <a:ext cx="7982711" cy="34290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343912" y="2161031"/>
              <a:ext cx="5697220" cy="2700655"/>
            </a:xfrm>
            <a:custGeom>
              <a:avLst/>
              <a:gdLst/>
              <a:ahLst/>
              <a:cxnLst/>
              <a:rect l="l" t="t" r="r" b="b"/>
              <a:pathLst>
                <a:path w="5697220" h="2700654">
                  <a:moveTo>
                    <a:pt x="109728" y="1597152"/>
                  </a:moveTo>
                  <a:lnTo>
                    <a:pt x="0" y="1597152"/>
                  </a:lnTo>
                  <a:lnTo>
                    <a:pt x="0" y="1822704"/>
                  </a:lnTo>
                  <a:lnTo>
                    <a:pt x="109728" y="1822704"/>
                  </a:lnTo>
                  <a:lnTo>
                    <a:pt x="109728" y="1597152"/>
                  </a:lnTo>
                  <a:close/>
                </a:path>
                <a:path w="5697220" h="2700654">
                  <a:moveTo>
                    <a:pt x="509016" y="1597152"/>
                  </a:moveTo>
                  <a:lnTo>
                    <a:pt x="399288" y="1597152"/>
                  </a:lnTo>
                  <a:lnTo>
                    <a:pt x="399288" y="2700528"/>
                  </a:lnTo>
                  <a:lnTo>
                    <a:pt x="509016" y="2700528"/>
                  </a:lnTo>
                  <a:lnTo>
                    <a:pt x="509016" y="1597152"/>
                  </a:lnTo>
                  <a:close/>
                </a:path>
                <a:path w="5697220" h="2700654">
                  <a:moveTo>
                    <a:pt x="908291" y="1597152"/>
                  </a:moveTo>
                  <a:lnTo>
                    <a:pt x="798576" y="1597152"/>
                  </a:lnTo>
                  <a:lnTo>
                    <a:pt x="798576" y="1822704"/>
                  </a:lnTo>
                  <a:lnTo>
                    <a:pt x="908291" y="1822704"/>
                  </a:lnTo>
                  <a:lnTo>
                    <a:pt x="908291" y="1597152"/>
                  </a:lnTo>
                  <a:close/>
                </a:path>
                <a:path w="5697220" h="2700654">
                  <a:moveTo>
                    <a:pt x="2106168" y="0"/>
                  </a:moveTo>
                  <a:lnTo>
                    <a:pt x="1996440" y="0"/>
                  </a:lnTo>
                  <a:lnTo>
                    <a:pt x="1996440" y="1597152"/>
                  </a:lnTo>
                  <a:lnTo>
                    <a:pt x="2106168" y="1597152"/>
                  </a:lnTo>
                  <a:lnTo>
                    <a:pt x="2106168" y="0"/>
                  </a:lnTo>
                  <a:close/>
                </a:path>
                <a:path w="5697220" h="2700654">
                  <a:moveTo>
                    <a:pt x="2505456" y="1170432"/>
                  </a:moveTo>
                  <a:lnTo>
                    <a:pt x="2395728" y="1170432"/>
                  </a:lnTo>
                  <a:lnTo>
                    <a:pt x="2395728" y="1597152"/>
                  </a:lnTo>
                  <a:lnTo>
                    <a:pt x="2505456" y="1597152"/>
                  </a:lnTo>
                  <a:lnTo>
                    <a:pt x="2505456" y="1170432"/>
                  </a:lnTo>
                  <a:close/>
                </a:path>
                <a:path w="5697220" h="2700654">
                  <a:moveTo>
                    <a:pt x="2901696" y="1207008"/>
                  </a:moveTo>
                  <a:lnTo>
                    <a:pt x="2795016" y="1207008"/>
                  </a:lnTo>
                  <a:lnTo>
                    <a:pt x="2795016" y="1597152"/>
                  </a:lnTo>
                  <a:lnTo>
                    <a:pt x="2901696" y="1597152"/>
                  </a:lnTo>
                  <a:lnTo>
                    <a:pt x="2901696" y="1207008"/>
                  </a:lnTo>
                  <a:close/>
                </a:path>
                <a:path w="5697220" h="2700654">
                  <a:moveTo>
                    <a:pt x="3300984" y="1335024"/>
                  </a:moveTo>
                  <a:lnTo>
                    <a:pt x="3194304" y="1335024"/>
                  </a:lnTo>
                  <a:lnTo>
                    <a:pt x="3194304" y="1597152"/>
                  </a:lnTo>
                  <a:lnTo>
                    <a:pt x="3300984" y="1597152"/>
                  </a:lnTo>
                  <a:lnTo>
                    <a:pt x="3300984" y="1335024"/>
                  </a:lnTo>
                  <a:close/>
                </a:path>
                <a:path w="5697220" h="2700654">
                  <a:moveTo>
                    <a:pt x="4099560" y="1426476"/>
                  </a:moveTo>
                  <a:lnTo>
                    <a:pt x="3992880" y="1426476"/>
                  </a:lnTo>
                  <a:lnTo>
                    <a:pt x="3992880" y="1597152"/>
                  </a:lnTo>
                  <a:lnTo>
                    <a:pt x="4099560" y="1597152"/>
                  </a:lnTo>
                  <a:lnTo>
                    <a:pt x="4099560" y="1426476"/>
                  </a:lnTo>
                  <a:close/>
                </a:path>
                <a:path w="5697220" h="2700654">
                  <a:moveTo>
                    <a:pt x="5696712" y="1597152"/>
                  </a:moveTo>
                  <a:lnTo>
                    <a:pt x="5586984" y="1597152"/>
                  </a:lnTo>
                  <a:lnTo>
                    <a:pt x="5586984" y="1844040"/>
                  </a:lnTo>
                  <a:lnTo>
                    <a:pt x="5696712" y="1844040"/>
                  </a:lnTo>
                  <a:lnTo>
                    <a:pt x="5696712" y="1597152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597217" y="1697545"/>
          <a:ext cx="8068945" cy="342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9415"/>
                <a:gridCol w="399415"/>
                <a:gridCol w="399414"/>
                <a:gridCol w="399415"/>
                <a:gridCol w="399415"/>
                <a:gridCol w="144780"/>
                <a:gridCol w="109855"/>
                <a:gridCol w="144780"/>
                <a:gridCol w="399414"/>
                <a:gridCol w="399414"/>
                <a:gridCol w="144780"/>
                <a:gridCol w="109854"/>
                <a:gridCol w="144779"/>
                <a:gridCol w="144779"/>
                <a:gridCol w="109854"/>
                <a:gridCol w="144779"/>
                <a:gridCol w="144779"/>
                <a:gridCol w="109854"/>
                <a:gridCol w="144779"/>
                <a:gridCol w="144779"/>
                <a:gridCol w="106679"/>
                <a:gridCol w="147954"/>
                <a:gridCol w="399414"/>
                <a:gridCol w="144779"/>
                <a:gridCol w="106679"/>
                <a:gridCol w="144779"/>
                <a:gridCol w="399414"/>
                <a:gridCol w="399414"/>
                <a:gridCol w="399414"/>
                <a:gridCol w="399415"/>
                <a:gridCol w="399415"/>
                <a:gridCol w="399415"/>
              </a:tblGrid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ts val="940"/>
                        </a:lnSpc>
                        <a:spcBef>
                          <a:spcPts val="5"/>
                        </a:spcBef>
                      </a:pPr>
                      <a:r>
                        <a:rPr dirty="0" sz="1200" spc="-20" b="1">
                          <a:latin typeface="Calibri"/>
                          <a:cs typeface="Calibri"/>
                        </a:rPr>
                        <a:t>23,3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6,2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ts val="1210"/>
                        </a:lnSpc>
                        <a:spcBef>
                          <a:spcPts val="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3,8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5,1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890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461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835"/>
                        </a:lnSpc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2,5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0,6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1,2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3589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0,6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461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4F81BC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93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3,3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93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3,3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09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3,6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16,1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635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305206" y="1598422"/>
            <a:ext cx="194945" cy="36087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5"/>
              </a:spcBef>
            </a:pPr>
            <a:r>
              <a:rPr dirty="0" sz="1000" spc="-25" b="1"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1000" spc="-25" b="1">
                <a:latin typeface="Calibri"/>
                <a:cs typeface="Calibri"/>
              </a:rPr>
              <a:t>25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1000" spc="-25" b="1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1000" spc="-25" b="1"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1000" spc="-25" b="1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0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000" spc="-50" b="1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0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00" spc="-50" b="1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-</a:t>
            </a:r>
            <a:r>
              <a:rPr dirty="0" sz="1000" spc="-50" b="1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-</a:t>
            </a:r>
            <a:r>
              <a:rPr dirty="0" sz="1000" spc="-25" b="1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0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Calibri"/>
                <a:cs typeface="Calibri"/>
              </a:rPr>
              <a:t>-</a:t>
            </a:r>
            <a:r>
              <a:rPr dirty="0" sz="1000" spc="-25" b="1"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0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000" b="1">
                <a:latin typeface="Calibri"/>
                <a:cs typeface="Calibri"/>
              </a:rPr>
              <a:t>-</a:t>
            </a:r>
            <a:r>
              <a:rPr dirty="0" sz="1000" spc="-25" b="1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3508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2019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42491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2019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41780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2019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41067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2019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40355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2020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39389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2020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38677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2020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37965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2020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937253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2021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36160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2021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735448" y="5216571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2021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34736" y="5216571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2021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534025" y="5216571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933059" y="5216571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332346" y="5216571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731634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2002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30922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529830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929118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328405" y="5190664"/>
            <a:ext cx="141605" cy="41973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Q4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153923" y="1193291"/>
            <a:ext cx="8601710" cy="4855845"/>
          </a:xfrm>
          <a:custGeom>
            <a:avLst/>
            <a:gdLst/>
            <a:ahLst/>
            <a:cxnLst/>
            <a:rect l="l" t="t" r="r" b="b"/>
            <a:pathLst>
              <a:path w="8601710" h="4855845">
                <a:moveTo>
                  <a:pt x="0" y="4855463"/>
                </a:moveTo>
                <a:lnTo>
                  <a:pt x="8601456" y="4855463"/>
                </a:lnTo>
                <a:lnTo>
                  <a:pt x="8601456" y="0"/>
                </a:lnTo>
                <a:lnTo>
                  <a:pt x="0" y="0"/>
                </a:lnTo>
                <a:lnTo>
                  <a:pt x="0" y="4855463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23592" y="148043"/>
            <a:ext cx="5733415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798445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b="1">
                <a:latin typeface="Arial"/>
                <a:cs typeface="Arial"/>
              </a:rPr>
              <a:t>KÜRESEL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EKONOMİDE</a:t>
            </a:r>
            <a:r>
              <a:rPr dirty="0" sz="1500" spc="-9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2024</a:t>
            </a:r>
            <a:r>
              <a:rPr dirty="0" sz="1500" spc="-10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ANA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SENARYOSU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46876"/>
            <a:ext cx="8571230" cy="0"/>
          </a:xfrm>
          <a:custGeom>
            <a:avLst/>
            <a:gdLst/>
            <a:ahLst/>
            <a:cxnLst/>
            <a:rect l="l" t="t" r="r" b="b"/>
            <a:pathLst>
              <a:path w="8571230" h="0">
                <a:moveTo>
                  <a:pt x="0" y="0"/>
                </a:moveTo>
                <a:lnTo>
                  <a:pt x="8570976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27431" y="923289"/>
          <a:ext cx="8662035" cy="515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0"/>
                <a:gridCol w="7086600"/>
              </a:tblGrid>
              <a:tr h="1030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ENFLASYON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0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 marR="413829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ENFLASYONLARDA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DÜŞÜŞ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FARKLI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ENFLASYON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EĞİLİMLERİ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30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MERKEZ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BANKALARI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MERKEZ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BANKALARI</a:t>
                      </a:r>
                      <a:r>
                        <a:rPr dirty="0" sz="14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POLİTİKALARINDA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GEVŞEME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BEKLENTİSİ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12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30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8905" marR="121285" indent="176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SIKI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PARA POLİTİKALARI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FAİZ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İNDİRİMLERİ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BEKLENTİLERİ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012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30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0045" marR="313055" indent="-43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EKONOMİ TİCARET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075" marR="2131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2024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Q1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YAVAŞ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ÇEYREK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İKİNCİ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ÇEYREK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DURAĞAN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YILIN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İKİNCİ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YARISINDA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TOPARLANMA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030605">
                <a:tc>
                  <a:txBody>
                    <a:bodyPr/>
                    <a:lstStyle/>
                    <a:p>
                      <a:pPr algn="ctr" marL="192405" marR="1879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JEOPOLİTİK,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SİYASİ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VE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EKONOMİK RİSKLER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dirty="0" sz="1400" spc="-45" b="1">
                          <a:latin typeface="Arial"/>
                          <a:cs typeface="Arial"/>
                        </a:rPr>
                        <a:t>ORTA-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DOĞU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spc="-45" b="1">
                          <a:latin typeface="Arial"/>
                          <a:cs typeface="Arial"/>
                        </a:rPr>
                        <a:t>RUSYA-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UKRAYNA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SEÇİMLER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400" spc="-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RUSYA,</a:t>
                      </a:r>
                      <a:r>
                        <a:rPr dirty="0" sz="1400" spc="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HİNDİSTAN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AB,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ABD,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İNGİLTERE)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36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91439"/>
            <a:ext cx="1322832" cy="65227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462518" y="6294813"/>
            <a:ext cx="18732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50">
                <a:latin typeface="Arial MT"/>
                <a:cs typeface="Arial MT"/>
              </a:rPr>
              <a:t>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56407" y="148043"/>
            <a:ext cx="5300980" cy="492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365375">
              <a:lnSpc>
                <a:spcPct val="100000"/>
              </a:lnSpc>
              <a:spcBef>
                <a:spcPts val="325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500" spc="-10" b="1">
                <a:latin typeface="Arial"/>
                <a:cs typeface="Arial"/>
              </a:rPr>
              <a:t>ENFLASYONLARDA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FARKLI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EĞİLİMLER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99694" y="706323"/>
            <a:ext cx="40036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EURO</a:t>
            </a:r>
            <a:r>
              <a:rPr dirty="0" sz="12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BÖLGESİ</a:t>
            </a:r>
            <a:r>
              <a:rPr dirty="0" sz="12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TÜKETİCİ</a:t>
            </a:r>
            <a:r>
              <a:rPr dirty="0" sz="12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ENFLASYON</a:t>
            </a:r>
            <a:r>
              <a:rPr dirty="0" sz="12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YILLIK</a:t>
            </a:r>
            <a:r>
              <a:rPr dirty="0" sz="12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YÜZDE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88128" y="678941"/>
            <a:ext cx="32721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ABD</a:t>
            </a:r>
            <a:r>
              <a:rPr dirty="0" sz="1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TÜKETİCİ</a:t>
            </a:r>
            <a:r>
              <a:rPr dirty="0" sz="12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ENFLASYONU</a:t>
            </a:r>
            <a:r>
              <a:rPr dirty="0" sz="12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YILLIK</a:t>
            </a:r>
            <a:r>
              <a:rPr dirty="0" sz="1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YÜZDE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72354" y="3480307"/>
            <a:ext cx="3747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İNGİLTERE</a:t>
            </a:r>
            <a:r>
              <a:rPr dirty="0" sz="12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TÜKETİCİ</a:t>
            </a:r>
            <a:r>
              <a:rPr dirty="0" sz="1200" spc="-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ENFLASYONU</a:t>
            </a:r>
            <a:r>
              <a:rPr dirty="0" sz="12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YILLIK</a:t>
            </a:r>
            <a:r>
              <a:rPr dirty="0" sz="12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YÜZDE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8002" y="3518407"/>
            <a:ext cx="3683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ALMANYA</a:t>
            </a:r>
            <a:r>
              <a:rPr dirty="0" sz="12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TÜKETİCİ</a:t>
            </a:r>
            <a:r>
              <a:rPr dirty="0" sz="12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ENFLASYONU</a:t>
            </a:r>
            <a:r>
              <a:rPr dirty="0" sz="12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YILLIK</a:t>
            </a:r>
            <a:r>
              <a:rPr dirty="0" sz="12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YÜZDE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52" y="57911"/>
            <a:ext cx="1298448" cy="59131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894965" y="3799387"/>
            <a:ext cx="3820795" cy="2188845"/>
            <a:chOff x="4894965" y="3799387"/>
            <a:chExt cx="3820795" cy="218884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4965" y="3799387"/>
              <a:ext cx="3820322" cy="218836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6823" y="4861559"/>
              <a:ext cx="451103" cy="33528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728717" y="3753421"/>
            <a:ext cx="4045585" cy="22713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200">
              <a:latin typeface="Times New Roman"/>
              <a:cs typeface="Times New Roman"/>
            </a:endParaRPr>
          </a:p>
          <a:p>
            <a:pPr algn="r" marR="236220">
              <a:lnSpc>
                <a:spcPct val="100000"/>
              </a:lnSpc>
            </a:pPr>
            <a:r>
              <a:rPr dirty="0" sz="1200" spc="-25" b="1">
                <a:latin typeface="Arial"/>
                <a:cs typeface="Arial"/>
              </a:rPr>
              <a:t>3,2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82498" y="990155"/>
            <a:ext cx="4445000" cy="2436495"/>
            <a:chOff x="182498" y="990155"/>
            <a:chExt cx="4445000" cy="243649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051" y="1045521"/>
              <a:ext cx="4189658" cy="233924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87261" y="994917"/>
              <a:ext cx="4435475" cy="2426970"/>
            </a:xfrm>
            <a:custGeom>
              <a:avLst/>
              <a:gdLst/>
              <a:ahLst/>
              <a:cxnLst/>
              <a:rect l="l" t="t" r="r" b="b"/>
              <a:pathLst>
                <a:path w="4435475" h="2426970">
                  <a:moveTo>
                    <a:pt x="0" y="2426589"/>
                  </a:moveTo>
                  <a:lnTo>
                    <a:pt x="4435221" y="2426589"/>
                  </a:lnTo>
                  <a:lnTo>
                    <a:pt x="4435221" y="0"/>
                  </a:lnTo>
                  <a:lnTo>
                    <a:pt x="0" y="0"/>
                  </a:lnTo>
                  <a:lnTo>
                    <a:pt x="0" y="24265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5" y="2157983"/>
              <a:ext cx="451103" cy="33527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82498" y="3773042"/>
            <a:ext cx="4445000" cy="2280920"/>
            <a:chOff x="182498" y="3773042"/>
            <a:chExt cx="4445000" cy="228092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051" y="3823771"/>
              <a:ext cx="4189658" cy="218836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87261" y="3777805"/>
              <a:ext cx="4435475" cy="2271395"/>
            </a:xfrm>
            <a:custGeom>
              <a:avLst/>
              <a:gdLst/>
              <a:ahLst/>
              <a:cxnLst/>
              <a:rect l="l" t="t" r="r" b="b"/>
              <a:pathLst>
                <a:path w="4435475" h="2271395">
                  <a:moveTo>
                    <a:pt x="0" y="2271141"/>
                  </a:moveTo>
                  <a:lnTo>
                    <a:pt x="4435221" y="2271141"/>
                  </a:lnTo>
                  <a:lnTo>
                    <a:pt x="4435221" y="0"/>
                  </a:lnTo>
                  <a:lnTo>
                    <a:pt x="0" y="0"/>
                  </a:lnTo>
                  <a:lnTo>
                    <a:pt x="0" y="22711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5" y="4861559"/>
              <a:ext cx="451103" cy="335280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4708715" y="1014539"/>
            <a:ext cx="3987800" cy="2406015"/>
            <a:chOff x="4708715" y="1014539"/>
            <a:chExt cx="3987800" cy="2406015"/>
          </a:xfrm>
        </p:grpSpPr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3931" y="1069935"/>
              <a:ext cx="3762518" cy="230871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713478" y="1019302"/>
              <a:ext cx="3978275" cy="2396490"/>
            </a:xfrm>
            <a:custGeom>
              <a:avLst/>
              <a:gdLst/>
              <a:ahLst/>
              <a:cxnLst/>
              <a:rect l="l" t="t" r="r" b="b"/>
              <a:pathLst>
                <a:path w="3978275" h="2396490">
                  <a:moveTo>
                    <a:pt x="0" y="2396109"/>
                  </a:moveTo>
                  <a:lnTo>
                    <a:pt x="3978021" y="2396109"/>
                  </a:lnTo>
                  <a:lnTo>
                    <a:pt x="3978021" y="0"/>
                  </a:lnTo>
                  <a:lnTo>
                    <a:pt x="0" y="0"/>
                  </a:lnTo>
                  <a:lnTo>
                    <a:pt x="0" y="239610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67600" y="2795016"/>
              <a:ext cx="649605" cy="210820"/>
            </a:xfrm>
            <a:custGeom>
              <a:avLst/>
              <a:gdLst/>
              <a:ahLst/>
              <a:cxnLst/>
              <a:rect l="l" t="t" r="r" b="b"/>
              <a:pathLst>
                <a:path w="649604" h="210819">
                  <a:moveTo>
                    <a:pt x="324611" y="0"/>
                  </a:moveTo>
                  <a:lnTo>
                    <a:pt x="0" y="105156"/>
                  </a:lnTo>
                  <a:lnTo>
                    <a:pt x="162305" y="105156"/>
                  </a:lnTo>
                  <a:lnTo>
                    <a:pt x="162305" y="210312"/>
                  </a:lnTo>
                  <a:lnTo>
                    <a:pt x="486918" y="210312"/>
                  </a:lnTo>
                  <a:lnTo>
                    <a:pt x="486918" y="105156"/>
                  </a:lnTo>
                  <a:lnTo>
                    <a:pt x="649224" y="105156"/>
                  </a:lnTo>
                  <a:lnTo>
                    <a:pt x="32461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67600" y="2795016"/>
              <a:ext cx="649605" cy="210820"/>
            </a:xfrm>
            <a:custGeom>
              <a:avLst/>
              <a:gdLst/>
              <a:ahLst/>
              <a:cxnLst/>
              <a:rect l="l" t="t" r="r" b="b"/>
              <a:pathLst>
                <a:path w="649604" h="210819">
                  <a:moveTo>
                    <a:pt x="0" y="105156"/>
                  </a:moveTo>
                  <a:lnTo>
                    <a:pt x="324611" y="0"/>
                  </a:lnTo>
                  <a:lnTo>
                    <a:pt x="649224" y="105156"/>
                  </a:lnTo>
                  <a:lnTo>
                    <a:pt x="486918" y="105156"/>
                  </a:lnTo>
                  <a:lnTo>
                    <a:pt x="486918" y="210312"/>
                  </a:lnTo>
                  <a:lnTo>
                    <a:pt x="162305" y="210312"/>
                  </a:lnTo>
                  <a:lnTo>
                    <a:pt x="162305" y="105156"/>
                  </a:lnTo>
                  <a:lnTo>
                    <a:pt x="0" y="105156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462518" y="6294813"/>
            <a:ext cx="18732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50">
                <a:latin typeface="Arial MT"/>
                <a:cs typeface="Arial MT"/>
              </a:rPr>
              <a:t>7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927100">
              <a:lnSpc>
                <a:spcPct val="100000"/>
              </a:lnSpc>
              <a:spcBef>
                <a:spcPts val="110"/>
              </a:spcBef>
            </a:pPr>
            <a:r>
              <a:rPr dirty="0" sz="1500" spc="-50"/>
              <a:t>AVRUPA</a:t>
            </a:r>
            <a:r>
              <a:rPr dirty="0" sz="1500" spc="-70"/>
              <a:t> </a:t>
            </a:r>
            <a:r>
              <a:rPr dirty="0" sz="1500"/>
              <a:t>MERKEZ</a:t>
            </a:r>
            <a:r>
              <a:rPr dirty="0" sz="1500" spc="-90"/>
              <a:t> </a:t>
            </a:r>
            <a:r>
              <a:rPr dirty="0" sz="1500"/>
              <a:t>BANKASI</a:t>
            </a:r>
            <a:r>
              <a:rPr dirty="0" sz="1500" spc="-5"/>
              <a:t> </a:t>
            </a:r>
            <a:r>
              <a:rPr dirty="0" sz="1500" spc="-10"/>
              <a:t>FAİZ</a:t>
            </a:r>
            <a:r>
              <a:rPr dirty="0" sz="1500" spc="-65"/>
              <a:t> </a:t>
            </a:r>
            <a:r>
              <a:rPr dirty="0" sz="1500" spc="-10"/>
              <a:t>BEKLENTİLERİ</a:t>
            </a:r>
            <a:endParaRPr sz="1500"/>
          </a:p>
        </p:txBody>
      </p:sp>
      <p:sp>
        <p:nvSpPr>
          <p:cNvPr id="3" name="object 3" descr=""/>
          <p:cNvSpPr txBox="1"/>
          <p:nvPr/>
        </p:nvSpPr>
        <p:spPr>
          <a:xfrm>
            <a:off x="5109464" y="176530"/>
            <a:ext cx="29476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EKONOMİ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VE</a:t>
            </a:r>
            <a:r>
              <a:rPr dirty="0" sz="1100" spc="-1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STRATEJİ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DANIŞMANLIK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HİZMETLERİ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93547" y="6201155"/>
            <a:ext cx="8610600" cy="45720"/>
          </a:xfrm>
          <a:custGeom>
            <a:avLst/>
            <a:gdLst/>
            <a:ahLst/>
            <a:cxnLst/>
            <a:rect l="l" t="t" r="r" b="b"/>
            <a:pathLst>
              <a:path w="8610600" h="45720">
                <a:moveTo>
                  <a:pt x="0" y="45720"/>
                </a:moveTo>
                <a:lnTo>
                  <a:pt x="8610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23" y="106679"/>
            <a:ext cx="1350264" cy="68580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78929" y="1365313"/>
            <a:ext cx="8050530" cy="3737610"/>
            <a:chOff x="578929" y="1365313"/>
            <a:chExt cx="8050530" cy="3737610"/>
          </a:xfrm>
        </p:grpSpPr>
        <p:sp>
          <p:nvSpPr>
            <p:cNvPr id="7" name="object 7" descr=""/>
            <p:cNvSpPr/>
            <p:nvPr/>
          </p:nvSpPr>
          <p:spPr>
            <a:xfrm>
              <a:off x="582167" y="1371599"/>
              <a:ext cx="8041005" cy="3694429"/>
            </a:xfrm>
            <a:custGeom>
              <a:avLst/>
              <a:gdLst/>
              <a:ahLst/>
              <a:cxnLst/>
              <a:rect l="l" t="t" r="r" b="b"/>
              <a:pathLst>
                <a:path w="8041005" h="3694429">
                  <a:moveTo>
                    <a:pt x="8040624" y="0"/>
                  </a:moveTo>
                  <a:lnTo>
                    <a:pt x="0" y="0"/>
                  </a:lnTo>
                  <a:lnTo>
                    <a:pt x="0" y="3694176"/>
                  </a:lnTo>
                  <a:lnTo>
                    <a:pt x="8040624" y="3694176"/>
                  </a:lnTo>
                  <a:lnTo>
                    <a:pt x="80406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3691" y="1370075"/>
              <a:ext cx="8041005" cy="3697604"/>
            </a:xfrm>
            <a:custGeom>
              <a:avLst/>
              <a:gdLst/>
              <a:ahLst/>
              <a:cxnLst/>
              <a:rect l="l" t="t" r="r" b="b"/>
              <a:pathLst>
                <a:path w="8041005" h="3697604">
                  <a:moveTo>
                    <a:pt x="0" y="3325368"/>
                  </a:moveTo>
                  <a:lnTo>
                    <a:pt x="8040624" y="3325368"/>
                  </a:lnTo>
                </a:path>
                <a:path w="8041005" h="3697604">
                  <a:moveTo>
                    <a:pt x="0" y="2956560"/>
                  </a:moveTo>
                  <a:lnTo>
                    <a:pt x="8040624" y="2956560"/>
                  </a:lnTo>
                </a:path>
                <a:path w="8041005" h="3697604">
                  <a:moveTo>
                    <a:pt x="0" y="2587752"/>
                  </a:moveTo>
                  <a:lnTo>
                    <a:pt x="8040624" y="2587752"/>
                  </a:lnTo>
                </a:path>
                <a:path w="8041005" h="3697604">
                  <a:moveTo>
                    <a:pt x="0" y="2218944"/>
                  </a:moveTo>
                  <a:lnTo>
                    <a:pt x="8040624" y="2218944"/>
                  </a:lnTo>
                </a:path>
                <a:path w="8041005" h="3697604">
                  <a:moveTo>
                    <a:pt x="0" y="1847088"/>
                  </a:moveTo>
                  <a:lnTo>
                    <a:pt x="8040624" y="1847088"/>
                  </a:lnTo>
                </a:path>
                <a:path w="8041005" h="3697604">
                  <a:moveTo>
                    <a:pt x="0" y="1478279"/>
                  </a:moveTo>
                  <a:lnTo>
                    <a:pt x="8040624" y="1478279"/>
                  </a:lnTo>
                </a:path>
                <a:path w="8041005" h="3697604">
                  <a:moveTo>
                    <a:pt x="0" y="1109472"/>
                  </a:moveTo>
                  <a:lnTo>
                    <a:pt x="8040624" y="1109472"/>
                  </a:lnTo>
                </a:path>
                <a:path w="8041005" h="3697604">
                  <a:moveTo>
                    <a:pt x="0" y="740663"/>
                  </a:moveTo>
                  <a:lnTo>
                    <a:pt x="8040624" y="740663"/>
                  </a:lnTo>
                </a:path>
                <a:path w="8041005" h="3697604">
                  <a:moveTo>
                    <a:pt x="0" y="368808"/>
                  </a:moveTo>
                  <a:lnTo>
                    <a:pt x="8040624" y="368808"/>
                  </a:lnTo>
                </a:path>
                <a:path w="8041005" h="3697604">
                  <a:moveTo>
                    <a:pt x="0" y="0"/>
                  </a:moveTo>
                  <a:lnTo>
                    <a:pt x="8040624" y="0"/>
                  </a:lnTo>
                </a:path>
                <a:path w="8041005" h="3697604">
                  <a:moveTo>
                    <a:pt x="0" y="3697224"/>
                  </a:moveTo>
                  <a:lnTo>
                    <a:pt x="8040624" y="369722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54908" y="2110739"/>
              <a:ext cx="381000" cy="182880"/>
            </a:xfrm>
            <a:custGeom>
              <a:avLst/>
              <a:gdLst/>
              <a:ahLst/>
              <a:cxnLst/>
              <a:rect l="l" t="t" r="r" b="b"/>
              <a:pathLst>
                <a:path w="381000" h="182880">
                  <a:moveTo>
                    <a:pt x="0" y="182880"/>
                  </a:moveTo>
                  <a:lnTo>
                    <a:pt x="381000" y="0"/>
                  </a:lnTo>
                </a:path>
              </a:pathLst>
            </a:custGeom>
            <a:ln w="2857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35907" y="1924811"/>
              <a:ext cx="384175" cy="186055"/>
            </a:xfrm>
            <a:custGeom>
              <a:avLst/>
              <a:gdLst/>
              <a:ahLst/>
              <a:cxnLst/>
              <a:rect l="l" t="t" r="r" b="b"/>
              <a:pathLst>
                <a:path w="384175" h="186055">
                  <a:moveTo>
                    <a:pt x="0" y="185927"/>
                  </a:moveTo>
                  <a:lnTo>
                    <a:pt x="384047" y="0"/>
                  </a:lnTo>
                </a:path>
              </a:pathLst>
            </a:custGeom>
            <a:ln w="2857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19956" y="1738883"/>
              <a:ext cx="384175" cy="186055"/>
            </a:xfrm>
            <a:custGeom>
              <a:avLst/>
              <a:gdLst/>
              <a:ahLst/>
              <a:cxnLst/>
              <a:rect l="l" t="t" r="r" b="b"/>
              <a:pathLst>
                <a:path w="384175" h="186055">
                  <a:moveTo>
                    <a:pt x="0" y="185927"/>
                  </a:moveTo>
                  <a:lnTo>
                    <a:pt x="384048" y="0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04003" y="1738883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2857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985003" y="1738883"/>
              <a:ext cx="1149350" cy="0"/>
            </a:xfrm>
            <a:custGeom>
              <a:avLst/>
              <a:gdLst/>
              <a:ahLst/>
              <a:cxnLst/>
              <a:rect l="l" t="t" r="r" b="b"/>
              <a:pathLst>
                <a:path w="1149350" h="0">
                  <a:moveTo>
                    <a:pt x="0" y="0"/>
                  </a:moveTo>
                  <a:lnTo>
                    <a:pt x="384048" y="0"/>
                  </a:lnTo>
                  <a:lnTo>
                    <a:pt x="765048" y="0"/>
                  </a:lnTo>
                  <a:lnTo>
                    <a:pt x="1149096" y="0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134100" y="1738883"/>
              <a:ext cx="2298700" cy="741045"/>
            </a:xfrm>
            <a:custGeom>
              <a:avLst/>
              <a:gdLst/>
              <a:ahLst/>
              <a:cxnLst/>
              <a:rect l="l" t="t" r="r" b="b"/>
              <a:pathLst>
                <a:path w="2298700" h="741044">
                  <a:moveTo>
                    <a:pt x="0" y="0"/>
                  </a:moveTo>
                  <a:lnTo>
                    <a:pt x="384048" y="0"/>
                  </a:lnTo>
                  <a:lnTo>
                    <a:pt x="765048" y="185927"/>
                  </a:lnTo>
                  <a:lnTo>
                    <a:pt x="1149096" y="371855"/>
                  </a:lnTo>
                  <a:lnTo>
                    <a:pt x="1533144" y="554736"/>
                  </a:lnTo>
                  <a:lnTo>
                    <a:pt x="1914144" y="740663"/>
                  </a:lnTo>
                  <a:lnTo>
                    <a:pt x="2298192" y="740663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2667" y="2293619"/>
              <a:ext cx="2682240" cy="2773680"/>
            </a:xfrm>
            <a:custGeom>
              <a:avLst/>
              <a:gdLst/>
              <a:ahLst/>
              <a:cxnLst/>
              <a:rect l="l" t="t" r="r" b="b"/>
              <a:pathLst>
                <a:path w="2682240" h="2773679">
                  <a:moveTo>
                    <a:pt x="0" y="2773679"/>
                  </a:moveTo>
                  <a:lnTo>
                    <a:pt x="384047" y="2401823"/>
                  </a:lnTo>
                  <a:lnTo>
                    <a:pt x="768095" y="1850135"/>
                  </a:lnTo>
                  <a:lnTo>
                    <a:pt x="1149095" y="1295400"/>
                  </a:lnTo>
                  <a:lnTo>
                    <a:pt x="1533144" y="923543"/>
                  </a:lnTo>
                  <a:lnTo>
                    <a:pt x="1914144" y="554735"/>
                  </a:lnTo>
                  <a:lnTo>
                    <a:pt x="2298192" y="185927"/>
                  </a:lnTo>
                  <a:lnTo>
                    <a:pt x="2682240" y="0"/>
                  </a:lnTo>
                </a:path>
              </a:pathLst>
            </a:custGeom>
            <a:ln w="2857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901" y="5032438"/>
              <a:ext cx="70484" cy="7048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9949" y="4660582"/>
              <a:ext cx="70484" cy="704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3997" y="4108894"/>
              <a:ext cx="70484" cy="704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4997" y="3554158"/>
              <a:ext cx="70484" cy="7048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9045" y="3182302"/>
              <a:ext cx="70485" cy="7048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0045" y="2813494"/>
              <a:ext cx="70485" cy="7048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4093" y="2444686"/>
              <a:ext cx="70485" cy="7048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8141" y="2258758"/>
              <a:ext cx="70485" cy="7048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2189" y="2077021"/>
              <a:ext cx="70485" cy="704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6237" y="1891093"/>
              <a:ext cx="70485" cy="7048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0285" y="1705165"/>
              <a:ext cx="70485" cy="7048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51285" y="1705165"/>
              <a:ext cx="70485" cy="704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5333" y="1705165"/>
              <a:ext cx="70484" cy="7048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6333" y="1705165"/>
              <a:ext cx="70484" cy="7048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0381" y="1705165"/>
              <a:ext cx="70484" cy="7048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489191" y="1709927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480" y="0"/>
                  </a:moveTo>
                  <a:lnTo>
                    <a:pt x="18591" y="2387"/>
                  </a:lnTo>
                  <a:lnTo>
                    <a:pt x="8905" y="8905"/>
                  </a:lnTo>
                  <a:lnTo>
                    <a:pt x="2387" y="18591"/>
                  </a:lnTo>
                  <a:lnTo>
                    <a:pt x="0" y="30480"/>
                  </a:lnTo>
                  <a:lnTo>
                    <a:pt x="2387" y="42368"/>
                  </a:lnTo>
                  <a:lnTo>
                    <a:pt x="8905" y="52054"/>
                  </a:lnTo>
                  <a:lnTo>
                    <a:pt x="18591" y="58572"/>
                  </a:lnTo>
                  <a:lnTo>
                    <a:pt x="30480" y="60960"/>
                  </a:lnTo>
                  <a:lnTo>
                    <a:pt x="42368" y="58572"/>
                  </a:lnTo>
                  <a:lnTo>
                    <a:pt x="52054" y="52054"/>
                  </a:lnTo>
                  <a:lnTo>
                    <a:pt x="58572" y="42368"/>
                  </a:lnTo>
                  <a:lnTo>
                    <a:pt x="60960" y="30480"/>
                  </a:lnTo>
                  <a:lnTo>
                    <a:pt x="58572" y="18591"/>
                  </a:lnTo>
                  <a:lnTo>
                    <a:pt x="52054" y="8905"/>
                  </a:lnTo>
                  <a:lnTo>
                    <a:pt x="42368" y="2387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489191" y="1709927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60" y="30480"/>
                  </a:moveTo>
                  <a:lnTo>
                    <a:pt x="58572" y="42368"/>
                  </a:lnTo>
                  <a:lnTo>
                    <a:pt x="52054" y="52054"/>
                  </a:lnTo>
                  <a:lnTo>
                    <a:pt x="42368" y="58572"/>
                  </a:lnTo>
                  <a:lnTo>
                    <a:pt x="30480" y="60960"/>
                  </a:lnTo>
                  <a:lnTo>
                    <a:pt x="18591" y="58572"/>
                  </a:lnTo>
                  <a:lnTo>
                    <a:pt x="8905" y="52054"/>
                  </a:lnTo>
                  <a:lnTo>
                    <a:pt x="2387" y="42368"/>
                  </a:lnTo>
                  <a:lnTo>
                    <a:pt x="0" y="30480"/>
                  </a:lnTo>
                  <a:lnTo>
                    <a:pt x="2387" y="18591"/>
                  </a:lnTo>
                  <a:lnTo>
                    <a:pt x="8905" y="8905"/>
                  </a:lnTo>
                  <a:lnTo>
                    <a:pt x="18591" y="2387"/>
                  </a:lnTo>
                  <a:lnTo>
                    <a:pt x="30480" y="0"/>
                  </a:lnTo>
                  <a:lnTo>
                    <a:pt x="42368" y="2387"/>
                  </a:lnTo>
                  <a:lnTo>
                    <a:pt x="52054" y="8905"/>
                  </a:lnTo>
                  <a:lnTo>
                    <a:pt x="58572" y="18591"/>
                  </a:lnTo>
                  <a:lnTo>
                    <a:pt x="60960" y="30480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870191" y="1895855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479" y="0"/>
                  </a:moveTo>
                  <a:lnTo>
                    <a:pt x="18591" y="2387"/>
                  </a:lnTo>
                  <a:lnTo>
                    <a:pt x="8905" y="8905"/>
                  </a:lnTo>
                  <a:lnTo>
                    <a:pt x="2387" y="18591"/>
                  </a:lnTo>
                  <a:lnTo>
                    <a:pt x="0" y="30480"/>
                  </a:lnTo>
                  <a:lnTo>
                    <a:pt x="2387" y="42368"/>
                  </a:lnTo>
                  <a:lnTo>
                    <a:pt x="8905" y="52054"/>
                  </a:lnTo>
                  <a:lnTo>
                    <a:pt x="18591" y="58572"/>
                  </a:lnTo>
                  <a:lnTo>
                    <a:pt x="30479" y="60960"/>
                  </a:lnTo>
                  <a:lnTo>
                    <a:pt x="42368" y="58572"/>
                  </a:lnTo>
                  <a:lnTo>
                    <a:pt x="52054" y="52054"/>
                  </a:lnTo>
                  <a:lnTo>
                    <a:pt x="58572" y="42368"/>
                  </a:lnTo>
                  <a:lnTo>
                    <a:pt x="60959" y="30480"/>
                  </a:lnTo>
                  <a:lnTo>
                    <a:pt x="58572" y="18591"/>
                  </a:lnTo>
                  <a:lnTo>
                    <a:pt x="52054" y="8905"/>
                  </a:lnTo>
                  <a:lnTo>
                    <a:pt x="42368" y="23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870191" y="1895855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30480"/>
                  </a:moveTo>
                  <a:lnTo>
                    <a:pt x="58572" y="42368"/>
                  </a:lnTo>
                  <a:lnTo>
                    <a:pt x="52054" y="52054"/>
                  </a:lnTo>
                  <a:lnTo>
                    <a:pt x="42368" y="58572"/>
                  </a:lnTo>
                  <a:lnTo>
                    <a:pt x="30479" y="60960"/>
                  </a:lnTo>
                  <a:lnTo>
                    <a:pt x="18591" y="58572"/>
                  </a:lnTo>
                  <a:lnTo>
                    <a:pt x="8905" y="52054"/>
                  </a:lnTo>
                  <a:lnTo>
                    <a:pt x="2387" y="42368"/>
                  </a:lnTo>
                  <a:lnTo>
                    <a:pt x="0" y="30480"/>
                  </a:lnTo>
                  <a:lnTo>
                    <a:pt x="2387" y="18591"/>
                  </a:lnTo>
                  <a:lnTo>
                    <a:pt x="8905" y="8905"/>
                  </a:lnTo>
                  <a:lnTo>
                    <a:pt x="18591" y="2387"/>
                  </a:lnTo>
                  <a:lnTo>
                    <a:pt x="30479" y="0"/>
                  </a:lnTo>
                  <a:lnTo>
                    <a:pt x="42368" y="2387"/>
                  </a:lnTo>
                  <a:lnTo>
                    <a:pt x="52054" y="8905"/>
                  </a:lnTo>
                  <a:lnTo>
                    <a:pt x="58572" y="18591"/>
                  </a:lnTo>
                  <a:lnTo>
                    <a:pt x="60959" y="30480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254239" y="208178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0479" y="0"/>
                  </a:moveTo>
                  <a:lnTo>
                    <a:pt x="18591" y="2387"/>
                  </a:lnTo>
                  <a:lnTo>
                    <a:pt x="8905" y="8905"/>
                  </a:lnTo>
                  <a:lnTo>
                    <a:pt x="2387" y="18591"/>
                  </a:lnTo>
                  <a:lnTo>
                    <a:pt x="0" y="30479"/>
                  </a:lnTo>
                  <a:lnTo>
                    <a:pt x="2387" y="42368"/>
                  </a:lnTo>
                  <a:lnTo>
                    <a:pt x="8905" y="52054"/>
                  </a:lnTo>
                  <a:lnTo>
                    <a:pt x="18591" y="58572"/>
                  </a:lnTo>
                  <a:lnTo>
                    <a:pt x="30479" y="60960"/>
                  </a:lnTo>
                  <a:lnTo>
                    <a:pt x="42368" y="58572"/>
                  </a:lnTo>
                  <a:lnTo>
                    <a:pt x="52054" y="52054"/>
                  </a:lnTo>
                  <a:lnTo>
                    <a:pt x="58572" y="42368"/>
                  </a:lnTo>
                  <a:lnTo>
                    <a:pt x="60959" y="30479"/>
                  </a:lnTo>
                  <a:lnTo>
                    <a:pt x="58572" y="18591"/>
                  </a:lnTo>
                  <a:lnTo>
                    <a:pt x="52054" y="8905"/>
                  </a:lnTo>
                  <a:lnTo>
                    <a:pt x="42368" y="2387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54239" y="208178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30479"/>
                  </a:moveTo>
                  <a:lnTo>
                    <a:pt x="58572" y="42368"/>
                  </a:lnTo>
                  <a:lnTo>
                    <a:pt x="52054" y="52054"/>
                  </a:lnTo>
                  <a:lnTo>
                    <a:pt x="42368" y="58572"/>
                  </a:lnTo>
                  <a:lnTo>
                    <a:pt x="30479" y="60960"/>
                  </a:lnTo>
                  <a:lnTo>
                    <a:pt x="18591" y="58572"/>
                  </a:lnTo>
                  <a:lnTo>
                    <a:pt x="8905" y="52054"/>
                  </a:lnTo>
                  <a:lnTo>
                    <a:pt x="2387" y="42368"/>
                  </a:lnTo>
                  <a:lnTo>
                    <a:pt x="0" y="30479"/>
                  </a:lnTo>
                  <a:lnTo>
                    <a:pt x="2387" y="18591"/>
                  </a:lnTo>
                  <a:lnTo>
                    <a:pt x="8905" y="8905"/>
                  </a:lnTo>
                  <a:lnTo>
                    <a:pt x="18591" y="2387"/>
                  </a:lnTo>
                  <a:lnTo>
                    <a:pt x="30479" y="0"/>
                  </a:lnTo>
                  <a:lnTo>
                    <a:pt x="42368" y="2387"/>
                  </a:lnTo>
                  <a:lnTo>
                    <a:pt x="52054" y="8905"/>
                  </a:lnTo>
                  <a:lnTo>
                    <a:pt x="58572" y="18591"/>
                  </a:lnTo>
                  <a:lnTo>
                    <a:pt x="60959" y="30479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3525" y="2259901"/>
              <a:ext cx="70484" cy="7048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4525" y="2445829"/>
              <a:ext cx="70484" cy="7048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98573" y="2445829"/>
              <a:ext cx="70485" cy="70485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469380" y="1559051"/>
              <a:ext cx="841375" cy="551815"/>
            </a:xfrm>
            <a:custGeom>
              <a:avLst/>
              <a:gdLst/>
              <a:ahLst/>
              <a:cxnLst/>
              <a:rect l="l" t="t" r="r" b="b"/>
              <a:pathLst>
                <a:path w="841375" h="551814">
                  <a:moveTo>
                    <a:pt x="48768" y="179832"/>
                  </a:moveTo>
                  <a:lnTo>
                    <a:pt x="0" y="0"/>
                  </a:lnTo>
                </a:path>
                <a:path w="841375" h="551814">
                  <a:moveTo>
                    <a:pt x="429768" y="365760"/>
                  </a:moveTo>
                  <a:lnTo>
                    <a:pt x="460248" y="185927"/>
                  </a:lnTo>
                </a:path>
                <a:path w="841375" h="551814">
                  <a:moveTo>
                    <a:pt x="813816" y="551688"/>
                  </a:moveTo>
                  <a:lnTo>
                    <a:pt x="841248" y="344424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530597" y="1349352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4,50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398133" y="1238354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4,50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857263" y="1423059"/>
            <a:ext cx="178435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4,25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240651" y="1580797"/>
            <a:ext cx="177800" cy="2959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4,00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594854" y="1903707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3,75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977885" y="2088746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3,50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8360791" y="2088746"/>
            <a:ext cx="177800" cy="295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0" b="1">
                <a:latin typeface="Calibri"/>
                <a:cs typeface="Calibri"/>
              </a:rPr>
              <a:t>3,50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60400" y="1276349"/>
            <a:ext cx="230504" cy="38620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b="1">
                <a:latin typeface="Calibri"/>
                <a:cs typeface="Calibri"/>
              </a:rPr>
              <a:t>5,00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 b="1">
                <a:latin typeface="Calibri"/>
                <a:cs typeface="Calibri"/>
              </a:rPr>
              <a:t>4,50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4,00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 b="1">
                <a:latin typeface="Calibri"/>
                <a:cs typeface="Calibri"/>
              </a:rPr>
              <a:t>3,50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3,00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 b="1">
                <a:latin typeface="Calibri"/>
                <a:cs typeface="Calibri"/>
              </a:rPr>
              <a:t>2,50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2,00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 b="1">
                <a:latin typeface="Calibri"/>
                <a:cs typeface="Calibri"/>
              </a:rPr>
              <a:t>1,50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1,00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20" b="1">
                <a:latin typeface="Calibri"/>
                <a:cs typeface="Calibri"/>
              </a:rPr>
              <a:t>0,50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20" b="1">
                <a:latin typeface="Calibri"/>
                <a:cs typeface="Calibri"/>
              </a:rPr>
              <a:t>0,00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14552" y="5128385"/>
            <a:ext cx="141605" cy="2571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spc="-20" b="1"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97381" y="5128455"/>
            <a:ext cx="141605" cy="724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480566" y="5127016"/>
            <a:ext cx="141605" cy="5708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EYLÜL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863598" y="5128133"/>
            <a:ext cx="141605" cy="5321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EKİM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246502" y="5127425"/>
            <a:ext cx="141605" cy="6286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ARALIK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629661" y="5129215"/>
            <a:ext cx="141605" cy="6013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ŞUBAT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012211" y="5127716"/>
            <a:ext cx="141605" cy="5740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MART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395598" y="5126899"/>
            <a:ext cx="141605" cy="5981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MAYIS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778758" y="5126182"/>
            <a:ext cx="141605" cy="7207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HAZİRAN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161307" y="5128242"/>
            <a:ext cx="141605" cy="7251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TEMMUZ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544695" y="5127693"/>
            <a:ext cx="141605" cy="7124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EYLÜL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927853" y="5126612"/>
            <a:ext cx="141605" cy="67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EKİM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26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310632" y="5127625"/>
            <a:ext cx="141605" cy="770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2023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ARALIK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693790" y="5129188"/>
            <a:ext cx="141605" cy="6940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OCAK</a:t>
            </a:r>
            <a:r>
              <a:rPr dirty="0" sz="900" spc="-10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076950" y="5128225"/>
            <a:ext cx="141605" cy="6572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MART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6459727" y="5127221"/>
            <a:ext cx="141605" cy="7308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NİSAN </a:t>
            </a:r>
            <a:r>
              <a:rPr dirty="0" sz="900" spc="-25" b="1"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842886" y="5127206"/>
            <a:ext cx="141605" cy="8039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HAZİRAN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50" b="1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226045" y="5126704"/>
            <a:ext cx="141605" cy="86804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TEMMUZ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7608823" y="5127693"/>
            <a:ext cx="141605" cy="7124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EYLÜL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7991982" y="5126612"/>
            <a:ext cx="141605" cy="675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EKİM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8375142" y="5127625"/>
            <a:ext cx="141605" cy="7702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965"/>
              </a:lnSpc>
            </a:pPr>
            <a:r>
              <a:rPr dirty="0" sz="900" b="1">
                <a:latin typeface="Calibri"/>
                <a:cs typeface="Calibri"/>
              </a:rPr>
              <a:t>2024</a:t>
            </a:r>
            <a:r>
              <a:rPr dirty="0" sz="900" spc="-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ARALIK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25" b="1"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433317" y="976071"/>
            <a:ext cx="2084705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AMB</a:t>
            </a:r>
            <a:r>
              <a:rPr dirty="0" sz="14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FAİZ</a:t>
            </a:r>
            <a:r>
              <a:rPr dirty="0" sz="1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ORANLARI</a:t>
            </a:r>
            <a:r>
              <a:rPr dirty="0" sz="14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YÜZDE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185737" y="895921"/>
            <a:ext cx="8580755" cy="5170170"/>
            <a:chOff x="185737" y="895921"/>
            <a:chExt cx="8580755" cy="5170170"/>
          </a:xfrm>
        </p:grpSpPr>
        <p:sp>
          <p:nvSpPr>
            <p:cNvPr id="72" name="object 72" descr=""/>
            <p:cNvSpPr/>
            <p:nvPr/>
          </p:nvSpPr>
          <p:spPr>
            <a:xfrm>
              <a:off x="190500" y="900683"/>
              <a:ext cx="8571230" cy="5160645"/>
            </a:xfrm>
            <a:custGeom>
              <a:avLst/>
              <a:gdLst/>
              <a:ahLst/>
              <a:cxnLst/>
              <a:rect l="l" t="t" r="r" b="b"/>
              <a:pathLst>
                <a:path w="8571230" h="5160645">
                  <a:moveTo>
                    <a:pt x="0" y="5160264"/>
                  </a:moveTo>
                  <a:lnTo>
                    <a:pt x="8570976" y="5160264"/>
                  </a:lnTo>
                  <a:lnTo>
                    <a:pt x="8570976" y="0"/>
                  </a:lnTo>
                  <a:lnTo>
                    <a:pt x="0" y="0"/>
                  </a:lnTo>
                  <a:lnTo>
                    <a:pt x="0" y="51602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736080" y="2075687"/>
              <a:ext cx="381000" cy="363220"/>
            </a:xfrm>
            <a:custGeom>
              <a:avLst/>
              <a:gdLst/>
              <a:ahLst/>
              <a:cxnLst/>
              <a:rect l="l" t="t" r="r" b="b"/>
              <a:pathLst>
                <a:path w="381000" h="363219">
                  <a:moveTo>
                    <a:pt x="285750" y="0"/>
                  </a:moveTo>
                  <a:lnTo>
                    <a:pt x="95250" y="0"/>
                  </a:lnTo>
                  <a:lnTo>
                    <a:pt x="95250" y="181356"/>
                  </a:lnTo>
                  <a:lnTo>
                    <a:pt x="0" y="181356"/>
                  </a:lnTo>
                  <a:lnTo>
                    <a:pt x="190500" y="362712"/>
                  </a:lnTo>
                  <a:lnTo>
                    <a:pt x="381000" y="181356"/>
                  </a:lnTo>
                  <a:lnTo>
                    <a:pt x="285750" y="18135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736080" y="2075687"/>
              <a:ext cx="381000" cy="363220"/>
            </a:xfrm>
            <a:custGeom>
              <a:avLst/>
              <a:gdLst/>
              <a:ahLst/>
              <a:cxnLst/>
              <a:rect l="l" t="t" r="r" b="b"/>
              <a:pathLst>
                <a:path w="381000" h="363219">
                  <a:moveTo>
                    <a:pt x="0" y="181356"/>
                  </a:moveTo>
                  <a:lnTo>
                    <a:pt x="95250" y="181356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181356"/>
                  </a:lnTo>
                  <a:lnTo>
                    <a:pt x="381000" y="181356"/>
                  </a:lnTo>
                  <a:lnTo>
                    <a:pt x="190500" y="362712"/>
                  </a:lnTo>
                  <a:lnTo>
                    <a:pt x="0" y="181356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230530" y="6286536"/>
            <a:ext cx="3146425" cy="16891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"/>
                <a:cs typeface="Arial"/>
              </a:rPr>
              <a:t>KAYNAK: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AVRUPA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MERKEZ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BANKASI,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2024</a:t>
            </a:r>
            <a:r>
              <a:rPr dirty="0" sz="1000" spc="-7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NİSAN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8462518" y="6294813"/>
            <a:ext cx="18732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dirty="0" sz="1400" spc="-50">
                <a:latin typeface="Arial MT"/>
                <a:cs typeface="Arial MT"/>
              </a:rPr>
              <a:t>9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CAN FUAT GURLESEL</dc:creator>
  <dc:title>PowerPoint Presentation</dc:title>
  <dcterms:created xsi:type="dcterms:W3CDTF">2024-05-16T14:50:20Z</dcterms:created>
  <dcterms:modified xsi:type="dcterms:W3CDTF">2024-05-16T14:50:20Z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2024-05-16T00:00:00Z</vt:filetime>
  </property>
  <property fmtid="{D5CDD505-2E9C-101B-9397-08002B2CF9AE}" pid="5" name="Producer">
    <vt:lpwstr>Microsoft® PowerPoint® Microsoft 365 için</vt:lpwstr>
  </property>
</Properties>
</file>