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461" r:id="rId3"/>
    <p:sldId id="260" r:id="rId4"/>
    <p:sldId id="433" r:id="rId5"/>
    <p:sldId id="261" r:id="rId6"/>
    <p:sldId id="432" r:id="rId7"/>
    <p:sldId id="427" r:id="rId8"/>
    <p:sldId id="462" r:id="rId9"/>
    <p:sldId id="464" r:id="rId10"/>
    <p:sldId id="466" r:id="rId11"/>
    <p:sldId id="474" r:id="rId12"/>
    <p:sldId id="431" r:id="rId13"/>
    <p:sldId id="463" r:id="rId14"/>
    <p:sldId id="468" r:id="rId15"/>
    <p:sldId id="469" r:id="rId16"/>
    <p:sldId id="470" r:id="rId17"/>
    <p:sldId id="471" r:id="rId18"/>
    <p:sldId id="472" r:id="rId19"/>
    <p:sldId id="473" r:id="rId20"/>
    <p:sldId id="458" r:id="rId21"/>
    <p:sldId id="460" r:id="rId22"/>
    <p:sldId id="264" r:id="rId23"/>
  </p:sldIdLst>
  <p:sldSz cx="12192000" cy="6858000"/>
  <p:notesSz cx="6858000" cy="9144000"/>
  <p:custDataLst>
    <p:tags r:id="rId25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02B12-7F1C-4757-8B12-EFAA725848A0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5956A-2BF7-4B77-BE3E-0113C9A255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970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5956A-2BF7-4B77-BE3E-0113C9A255FE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3285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1148AA-5446-B016-9A22-CEEA34A8D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B42ED90-D2E1-282A-56B4-F73C4B74C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FEA9F16-A162-5E3D-16C8-61E03E3FD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5C632-44D2-42DE-8049-C18F3DDD3A9C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87DD9A0-615D-D7C9-AEB9-4DB965C6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496C72-A96F-63CC-4FF0-14E68CC3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71F3-E45B-4397-86BB-26C92BBB6D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4188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A7EB63-3B5E-1E3A-F322-CD6CC46C6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B8326EB-C8A1-DC56-6C83-AC004483B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B4081E9-50FD-7DEA-FAFB-E1442C72A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5C632-44D2-42DE-8049-C18F3DDD3A9C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11B90A1-0E00-A7BB-1742-9E0BB6D97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49851B2-EFF0-1ABF-AB61-BEA4BB861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71F3-E45B-4397-86BB-26C92BBB6D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483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FB03157-DF79-8413-B5C8-F4AE57438A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5216D9B-4267-1034-36F1-E9D2C63B4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B841D9E-FEBA-BCB1-5C89-9DCB783C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5C632-44D2-42DE-8049-C18F3DDD3A9C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99EDE36-96EB-694E-025D-D9B978119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0448F93-02FA-4703-85FD-ABFD02A50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71F3-E45B-4397-86BB-26C92BBB6D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97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A55986-B8CE-25F9-9E5E-2C68853D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FC0079B-82F9-9216-3A72-209C4AFE2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0566011-A4F5-CB65-2EF7-9D0A1EB9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5C632-44D2-42DE-8049-C18F3DDD3A9C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881A2FE-6B2B-6210-05C4-AAF12D016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9B34647-0ECF-689B-BCF0-43C15000D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71F3-E45B-4397-86BB-26C92BBB6D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967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F836D6-CACE-009C-85DD-2140CE9A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AB31CBD-C960-6900-9A55-2CC412D43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508020F-C24C-A3C9-B8DC-21F57612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5C632-44D2-42DE-8049-C18F3DDD3A9C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7369E3C-711C-DB7E-40CC-95F73A70C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4BBB266-4579-96DB-30B2-C735B8115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71F3-E45B-4397-86BB-26C92BBB6D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888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8BE72C7-D55A-76C4-E266-67CECFBCD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14E3C08-1B1C-82DA-82E8-FCD348D39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53BF463-EF40-33CE-FE58-BE287E3CC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3F9C6CC-BBEE-3A7A-1A30-FA2CFC2A6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5C632-44D2-42DE-8049-C18F3DDD3A9C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D4BEAE9-1162-05EE-27B8-EF74C5FC0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2A20455-CBB7-6743-130D-83909BFBB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71F3-E45B-4397-86BB-26C92BBB6D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9650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1630BB7-36E7-5CFB-B2AB-1948BD62E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156C06B-C189-52D6-ED9B-AAAB5BE5B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9ECEFAB-CB07-8C4E-9E78-D323DFCBB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A8C1FDB-95ED-7046-1BB9-22B8EE4FF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8E15A93-6EC2-3DD2-3749-C15028957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F43ADD5-AFD3-83D4-E0CB-FEA7103B1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5C632-44D2-42DE-8049-C18F3DDD3A9C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028A78F-03BE-267D-F3C4-D29FA6C22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EE128C38-4537-C7C0-9C93-767167D6D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71F3-E45B-4397-86BB-26C92BBB6D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6491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CAA59C2-6304-D2F3-2FE1-A6255F223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3794E892-D4F6-211F-AD5F-881489735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5C632-44D2-42DE-8049-C18F3DDD3A9C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E72F1D1-9209-A801-5B91-5E73E9FDC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F98C343-3136-BF18-9720-E61EDEC3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71F3-E45B-4397-86BB-26C92BBB6D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5609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CA23ECB-193D-DEE0-911B-312DBD8F9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5C632-44D2-42DE-8049-C18F3DDD3A9C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FCA76AF-9BBD-8E1E-484B-731D297CC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81F437B-D433-3B51-EE04-17EA960A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71F3-E45B-4397-86BB-26C92BBB6D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0359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C44D7A-3970-3F75-B7B9-B58294379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441939-5896-495F-FDA5-C72DD6899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50A6BB1-50EC-438F-BCF6-B71DDB042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16658C6-2790-CCEC-3862-C934D5637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5C632-44D2-42DE-8049-C18F3DDD3A9C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8F7C771-464D-0F5B-2542-CE3F164EA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E1E3C45-FA62-849D-8E9D-82E87FCA6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71F3-E45B-4397-86BB-26C92BBB6D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7869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BA5EEC-D9DA-7179-0F12-DD765F177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9B41A43-67E5-3A90-24DF-F62DD0EC5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409E9C0-58F7-DA3A-6DB5-4410CD122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217734A-E926-9018-B99E-4D342859E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5C632-44D2-42DE-8049-C18F3DDD3A9C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0E33018-A3F5-9283-D27A-C82AD7792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51C26AA-D279-551D-353B-BCF7463EA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171F3-E45B-4397-86BB-26C92BBB6D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03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05110759-7B78-F04A-5CB2-776604F2F3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41974877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08" imgH="408" progId="TCLayout.ActiveDocument.1">
                  <p:embed/>
                </p:oleObj>
              </mc:Choice>
              <mc:Fallback>
                <p:oleObj name="think-cell Slide" r:id="rId14" imgW="408" imgH="40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0E625BB-9F5C-BE3A-F423-DAD490660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5F87210-66F9-BA0D-E729-369C32A5F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C5ECB03-A1F1-6EE5-12AA-54F440AAB5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5C632-44D2-42DE-8049-C18F3DDD3A9C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72294BB-2EEF-EC7E-A9E4-0DA644D8F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6D8F780-5F05-EA6A-CD9C-16F2355C9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171F3-E45B-4397-86BB-26C92BBB6D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90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oleObject" Target="../embeddings/oleObject7.bin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.emf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6.jpe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7.pn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8.pn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1.jpg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2.jp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88B5D2EF-E688-44AB-C689-E6DFCDD68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38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1B596CA-44FB-1468-28B6-5B0013016EB2}"/>
              </a:ext>
            </a:extLst>
          </p:cNvPr>
          <p:cNvSpPr txBox="1"/>
          <p:nvPr/>
        </p:nvSpPr>
        <p:spPr>
          <a:xfrm>
            <a:off x="1194370" y="5232902"/>
            <a:ext cx="101593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dirty="0">
                <a:solidFill>
                  <a:schemeClr val="bg1"/>
                </a:solidFill>
                <a:cs typeface="Times New Roman" panose="02020603050405020304" pitchFamily="18" charset="0"/>
              </a:rPr>
              <a:t>44</a:t>
            </a:r>
            <a:r>
              <a:rPr lang="da-DK" sz="3600" b="0" i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.G</a:t>
            </a:r>
            <a:r>
              <a:rPr lang="tr-TR" sz="3600" b="0" i="0" dirty="0" err="1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rup</a:t>
            </a:r>
            <a:r>
              <a:rPr lang="tr-TR" sz="3600" b="0" i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tr-TR" sz="3600" dirty="0">
                <a:solidFill>
                  <a:schemeClr val="bg1"/>
                </a:solidFill>
                <a:cs typeface="Times New Roman" panose="02020603050405020304" pitchFamily="18" charset="0"/>
              </a:rPr>
              <a:t>Metal Aletler, Hırdavat ve Isı Cihazları Sanayii</a:t>
            </a:r>
            <a:endParaRPr lang="tr-TR" sz="3600" b="0" i="0" dirty="0">
              <a:solidFill>
                <a:schemeClr val="bg1"/>
              </a:solidFill>
              <a:effectLst/>
              <a:cs typeface="Times New Roman" panose="02020603050405020304" pitchFamily="18" charset="0"/>
            </a:endParaRPr>
          </a:p>
          <a:p>
            <a:pPr algn="ctr"/>
            <a:r>
              <a:rPr lang="tr-TR" sz="3600" b="0" i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Meslek Komitesi</a:t>
            </a:r>
            <a:endParaRPr lang="tr-TR" sz="36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2671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FDB3D7F-9621-83F2-7592-2D2080DBEC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FDB3D7F-9621-83F2-7592-2D2080DBE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: Köşeleri Yuvarlatılmış 1">
            <a:extLst>
              <a:ext uri="{FF2B5EF4-FFF2-40B4-BE49-F238E27FC236}">
                <a16:creationId xmlns:a16="http://schemas.microsoft.com/office/drawing/2014/main" id="{720BCCAC-5A63-CBA1-CD81-1121D989071C}"/>
              </a:ext>
            </a:extLst>
          </p:cNvPr>
          <p:cNvSpPr/>
          <p:nvPr/>
        </p:nvSpPr>
        <p:spPr>
          <a:xfrm>
            <a:off x="3806049" y="0"/>
            <a:ext cx="8385952" cy="889507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5" name="Grup 5">
            <a:extLst>
              <a:ext uri="{FF2B5EF4-FFF2-40B4-BE49-F238E27FC236}">
                <a16:creationId xmlns:a16="http://schemas.microsoft.com/office/drawing/2014/main" id="{EDC79059-32E5-410A-6E72-68D98953E33B}"/>
              </a:ext>
            </a:extLst>
          </p:cNvPr>
          <p:cNvGrpSpPr/>
          <p:nvPr/>
        </p:nvGrpSpPr>
        <p:grpSpPr>
          <a:xfrm>
            <a:off x="3735977" y="0"/>
            <a:ext cx="8456023" cy="889507"/>
            <a:chOff x="187618" y="3337406"/>
            <a:chExt cx="8198333" cy="889507"/>
          </a:xfrm>
        </p:grpSpPr>
        <p:sp>
          <p:nvSpPr>
            <p:cNvPr id="6" name="Dikdörtgen 10">
              <a:extLst>
                <a:ext uri="{FF2B5EF4-FFF2-40B4-BE49-F238E27FC236}">
                  <a16:creationId xmlns:a16="http://schemas.microsoft.com/office/drawing/2014/main" id="{51AB624E-A4D4-B0FF-AA28-8A50839D1A98}"/>
                </a:ext>
              </a:extLst>
            </p:cNvPr>
            <p:cNvSpPr/>
            <p:nvPr/>
          </p:nvSpPr>
          <p:spPr>
            <a:xfrm>
              <a:off x="1027380" y="3337406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Metin kutusu 11">
              <a:extLst>
                <a:ext uri="{FF2B5EF4-FFF2-40B4-BE49-F238E27FC236}">
                  <a16:creationId xmlns:a16="http://schemas.microsoft.com/office/drawing/2014/main" id="{FC108E23-1A54-9A9F-E175-3F01453C63A0}"/>
                </a:ext>
              </a:extLst>
            </p:cNvPr>
            <p:cNvSpPr txBox="1"/>
            <p:nvPr/>
          </p:nvSpPr>
          <p:spPr>
            <a:xfrm>
              <a:off x="187618" y="3337406"/>
              <a:ext cx="7196417" cy="889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pPr algn="r" defTabSz="977900">
                <a:spcBef>
                  <a:spcPct val="0"/>
                </a:spcBef>
                <a:spcAft>
                  <a:spcPct val="35000"/>
                </a:spcAft>
              </a:pPr>
              <a:r>
                <a:rPr lang="tr-TR" sz="3600" b="1" dirty="0">
                  <a:latin typeface="+mj-lt"/>
                  <a:cs typeface="Times New Roman" panose="02020603050405020304" pitchFamily="18" charset="0"/>
                </a:rPr>
                <a:t>ISO MEIP ARNAVUTKOY MTAL YÖNETİM KURULU TOPLANTISI – ALİ EREN</a:t>
              </a:r>
            </a:p>
          </p:txBody>
        </p:sp>
      </p:grpSp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2FEEECDE-E05F-B6FE-2775-6A610B14B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28" y="1998980"/>
            <a:ext cx="3222716" cy="4296954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845EAE-075E-A7D6-CC43-2B97DF6B5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34" y="1691277"/>
            <a:ext cx="6139543" cy="4604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B88FAC-7171-C84D-FE69-76A14CCB5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326" y="369160"/>
            <a:ext cx="985050" cy="15576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F3D278-FD99-CFAF-D971-A6F01BDC6606}"/>
              </a:ext>
            </a:extLst>
          </p:cNvPr>
          <p:cNvSpPr txBox="1"/>
          <p:nvPr/>
        </p:nvSpPr>
        <p:spPr>
          <a:xfrm>
            <a:off x="4178384" y="6382633"/>
            <a:ext cx="708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ARNAVUTKÖY MTAL öğrencilerinin hurdalardan yaptığı TÜRKİYE haritası </a:t>
            </a:r>
          </a:p>
        </p:txBody>
      </p:sp>
    </p:spTree>
    <p:extLst>
      <p:ext uri="{BB962C8B-B14F-4D97-AF65-F5344CB8AC3E}">
        <p14:creationId xmlns:p14="http://schemas.microsoft.com/office/powerpoint/2010/main" val="4237934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FDB3D7F-9621-83F2-7592-2D2080DBEC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FDB3D7F-9621-83F2-7592-2D2080DBE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: Köşeleri Yuvarlatılmış 1">
            <a:extLst>
              <a:ext uri="{FF2B5EF4-FFF2-40B4-BE49-F238E27FC236}">
                <a16:creationId xmlns:a16="http://schemas.microsoft.com/office/drawing/2014/main" id="{720BCCAC-5A63-CBA1-CD81-1121D989071C}"/>
              </a:ext>
            </a:extLst>
          </p:cNvPr>
          <p:cNvSpPr/>
          <p:nvPr/>
        </p:nvSpPr>
        <p:spPr>
          <a:xfrm>
            <a:off x="3806049" y="0"/>
            <a:ext cx="8385952" cy="889507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5" name="Grup 5">
            <a:extLst>
              <a:ext uri="{FF2B5EF4-FFF2-40B4-BE49-F238E27FC236}">
                <a16:creationId xmlns:a16="http://schemas.microsoft.com/office/drawing/2014/main" id="{EDC79059-32E5-410A-6E72-68D98953E33B}"/>
              </a:ext>
            </a:extLst>
          </p:cNvPr>
          <p:cNvGrpSpPr/>
          <p:nvPr/>
        </p:nvGrpSpPr>
        <p:grpSpPr>
          <a:xfrm>
            <a:off x="3735977" y="0"/>
            <a:ext cx="8456023" cy="889507"/>
            <a:chOff x="187618" y="3337406"/>
            <a:chExt cx="8198333" cy="889507"/>
          </a:xfrm>
        </p:grpSpPr>
        <p:sp>
          <p:nvSpPr>
            <p:cNvPr id="6" name="Dikdörtgen 10">
              <a:extLst>
                <a:ext uri="{FF2B5EF4-FFF2-40B4-BE49-F238E27FC236}">
                  <a16:creationId xmlns:a16="http://schemas.microsoft.com/office/drawing/2014/main" id="{51AB624E-A4D4-B0FF-AA28-8A50839D1A98}"/>
                </a:ext>
              </a:extLst>
            </p:cNvPr>
            <p:cNvSpPr/>
            <p:nvPr/>
          </p:nvSpPr>
          <p:spPr>
            <a:xfrm>
              <a:off x="1027380" y="3337406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Metin kutusu 11">
              <a:extLst>
                <a:ext uri="{FF2B5EF4-FFF2-40B4-BE49-F238E27FC236}">
                  <a16:creationId xmlns:a16="http://schemas.microsoft.com/office/drawing/2014/main" id="{FC108E23-1A54-9A9F-E175-3F01453C63A0}"/>
                </a:ext>
              </a:extLst>
            </p:cNvPr>
            <p:cNvSpPr txBox="1"/>
            <p:nvPr/>
          </p:nvSpPr>
          <p:spPr>
            <a:xfrm>
              <a:off x="187618" y="3337406"/>
              <a:ext cx="8016616" cy="889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pPr algn="r" defTabSz="977900">
                <a:spcBef>
                  <a:spcPct val="0"/>
                </a:spcBef>
                <a:spcAft>
                  <a:spcPct val="35000"/>
                </a:spcAft>
              </a:pPr>
              <a:r>
                <a:rPr lang="tr-TR" sz="3600" b="1" dirty="0">
                  <a:latin typeface="+mj-lt"/>
                  <a:cs typeface="Times New Roman" panose="02020603050405020304" pitchFamily="18" charset="0"/>
                </a:rPr>
                <a:t>ISO MEIP NAHİT MENTEŞE MTAL YÖNETİM KURULU TOPLANTISI – ALİ EREN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88FAC-7171-C84D-FE69-76A14CCB5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326" y="369160"/>
            <a:ext cx="985050" cy="1557611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E99F6035-7AE6-11E6-BC0F-588534AB0E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" r="-2" b="-2"/>
          <a:stretch/>
        </p:blipFill>
        <p:spPr bwMode="auto">
          <a:xfrm>
            <a:off x="182787" y="2396167"/>
            <a:ext cx="2827865" cy="373189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Resim 4">
            <a:extLst>
              <a:ext uri="{FF2B5EF4-FFF2-40B4-BE49-F238E27FC236}">
                <a16:creationId xmlns:a16="http://schemas.microsoft.com/office/drawing/2014/main" id="{DC3DEE19-4F84-5128-E248-29D386F57C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" r="-2" b="-2"/>
          <a:stretch/>
        </p:blipFill>
        <p:spPr>
          <a:xfrm>
            <a:off x="3180760" y="2396167"/>
            <a:ext cx="2827865" cy="3731891"/>
          </a:xfrm>
          <a:prstGeom prst="rect">
            <a:avLst/>
          </a:prstGeom>
        </p:spPr>
      </p:pic>
      <p:pic>
        <p:nvPicPr>
          <p:cNvPr id="10" name="Resim 3">
            <a:extLst>
              <a:ext uri="{FF2B5EF4-FFF2-40B4-BE49-F238E27FC236}">
                <a16:creationId xmlns:a16="http://schemas.microsoft.com/office/drawing/2014/main" id="{9299546A-7E4E-52FF-B4FB-21161D5696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" r="-2" b="-2"/>
          <a:stretch/>
        </p:blipFill>
        <p:spPr bwMode="auto">
          <a:xfrm>
            <a:off x="6178733" y="2396167"/>
            <a:ext cx="2827865" cy="373189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Resim 5">
            <a:extLst>
              <a:ext uri="{FF2B5EF4-FFF2-40B4-BE49-F238E27FC236}">
                <a16:creationId xmlns:a16="http://schemas.microsoft.com/office/drawing/2014/main" id="{E717375C-A19E-7F7D-29DC-2D1691848E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5" r="24924" b="-1"/>
          <a:stretch/>
        </p:blipFill>
        <p:spPr>
          <a:xfrm>
            <a:off x="9176706" y="2396167"/>
            <a:ext cx="2827865" cy="37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78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61526D21-0BA1-A530-DC84-FA6D102E3BD2}"/>
              </a:ext>
            </a:extLst>
          </p:cNvPr>
          <p:cNvSpPr/>
          <p:nvPr/>
        </p:nvSpPr>
        <p:spPr>
          <a:xfrm>
            <a:off x="3806049" y="0"/>
            <a:ext cx="8385952" cy="889507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5802E721-461C-6D31-FA4E-034A4B0A7CE5}"/>
              </a:ext>
            </a:extLst>
          </p:cNvPr>
          <p:cNvGrpSpPr/>
          <p:nvPr/>
        </p:nvGrpSpPr>
        <p:grpSpPr>
          <a:xfrm>
            <a:off x="3993667" y="0"/>
            <a:ext cx="8198333" cy="889507"/>
            <a:chOff x="187618" y="3337406"/>
            <a:chExt cx="8198333" cy="889507"/>
          </a:xfrm>
        </p:grpSpPr>
        <p:sp>
          <p:nvSpPr>
            <p:cNvPr id="11" name="Dikdörtgen 10">
              <a:extLst>
                <a:ext uri="{FF2B5EF4-FFF2-40B4-BE49-F238E27FC236}">
                  <a16:creationId xmlns:a16="http://schemas.microsoft.com/office/drawing/2014/main" id="{C83EA8D5-785C-DAF7-7C36-C3812003DF99}"/>
                </a:ext>
              </a:extLst>
            </p:cNvPr>
            <p:cNvSpPr/>
            <p:nvPr/>
          </p:nvSpPr>
          <p:spPr>
            <a:xfrm>
              <a:off x="1027380" y="3337406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Metin kutusu 11">
              <a:extLst>
                <a:ext uri="{FF2B5EF4-FFF2-40B4-BE49-F238E27FC236}">
                  <a16:creationId xmlns:a16="http://schemas.microsoft.com/office/drawing/2014/main" id="{CEE11B0B-B01B-E0D2-47B9-55743E2E8361}"/>
                </a:ext>
              </a:extLst>
            </p:cNvPr>
            <p:cNvSpPr txBox="1"/>
            <p:nvPr/>
          </p:nvSpPr>
          <p:spPr>
            <a:xfrm>
              <a:off x="187618" y="3337406"/>
              <a:ext cx="7196417" cy="889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pPr algn="r" defTabSz="977900">
                <a:spcBef>
                  <a:spcPct val="0"/>
                </a:spcBef>
                <a:spcAft>
                  <a:spcPct val="35000"/>
                </a:spcAft>
              </a:pPr>
              <a:r>
                <a:rPr lang="tr-TR" sz="3600" b="1" dirty="0">
                  <a:latin typeface="+mj-lt"/>
                  <a:cs typeface="Times New Roman" panose="02020603050405020304" pitchFamily="18" charset="0"/>
                </a:rPr>
                <a:t>İSO MESLEK ÇALIŞMA GRUPLARI</a:t>
              </a:r>
            </a:p>
          </p:txBody>
        </p:sp>
      </p:grpSp>
      <p:sp>
        <p:nvSpPr>
          <p:cNvPr id="19" name="Dikdörtgen 18" descr="Eğitim">
            <a:extLst>
              <a:ext uri="{FF2B5EF4-FFF2-40B4-BE49-F238E27FC236}">
                <a16:creationId xmlns:a16="http://schemas.microsoft.com/office/drawing/2014/main" id="{9B3E0D8D-6D85-D502-5FCE-9C9226BCDB89}"/>
              </a:ext>
            </a:extLst>
          </p:cNvPr>
          <p:cNvSpPr/>
          <p:nvPr/>
        </p:nvSpPr>
        <p:spPr>
          <a:xfrm>
            <a:off x="11540618" y="185271"/>
            <a:ext cx="489228" cy="489228"/>
          </a:xfrm>
          <a:prstGeom prst="rect">
            <a:avLst/>
          </a:prstGeom>
          <a:blipFill rotWithShape="1">
            <a:blip r:embed="rId2"/>
            <a:srcRect/>
            <a:stretch>
              <a:fillRect l="-2000" r="-2000"/>
            </a:stretch>
          </a:blip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AF30912A-2F9F-81C1-B7BC-9185B5F8D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135776"/>
              </p:ext>
            </p:extLst>
          </p:nvPr>
        </p:nvGraphicFramePr>
        <p:xfrm>
          <a:off x="979237" y="1790477"/>
          <a:ext cx="9458158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9079">
                  <a:extLst>
                    <a:ext uri="{9D8B030D-6E8A-4147-A177-3AD203B41FA5}">
                      <a16:colId xmlns:a16="http://schemas.microsoft.com/office/drawing/2014/main" val="3115258860"/>
                    </a:ext>
                  </a:extLst>
                </a:gridCol>
                <a:gridCol w="4729079">
                  <a:extLst>
                    <a:ext uri="{9D8B030D-6E8A-4147-A177-3AD203B41FA5}">
                      <a16:colId xmlns:a16="http://schemas.microsoft.com/office/drawing/2014/main" val="36607717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tr-TR" sz="3600" dirty="0"/>
                        <a:t>Konu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tr-TR" sz="3600" dirty="0"/>
                        <a:t>Meclis Üyemiz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150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tr-TR" sz="3600" noProof="0" dirty="0"/>
                        <a:t>Sanayinin Finansmanı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tr-TR" sz="3600" noProof="0" dirty="0" err="1"/>
                        <a:t>Aliosman</a:t>
                      </a:r>
                      <a:r>
                        <a:rPr lang="tr-TR" sz="3600" noProof="0" dirty="0"/>
                        <a:t> </a:t>
                      </a:r>
                      <a:r>
                        <a:rPr lang="tr-TR" sz="3600" noProof="0" dirty="0" err="1"/>
                        <a:t>Mertöz</a:t>
                      </a:r>
                      <a:endParaRPr lang="tr-TR" sz="3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982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tr-TR" sz="3600" noProof="0" dirty="0"/>
                        <a:t>Teknoloji, AR-GE, İnovasyon ve Dijitalleşme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tr-TR" sz="3600" noProof="0" dirty="0"/>
                        <a:t>Cemil </a:t>
                      </a:r>
                      <a:r>
                        <a:rPr lang="tr-TR" sz="3600" noProof="0" dirty="0" err="1"/>
                        <a:t>Tayman</a:t>
                      </a:r>
                      <a:endParaRPr lang="tr-TR" sz="3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303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10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FDB3D7F-9621-83F2-7592-2D2080DBEC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FDB3D7F-9621-83F2-7592-2D2080DBE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: Köşeleri Yuvarlatılmış 1">
            <a:extLst>
              <a:ext uri="{FF2B5EF4-FFF2-40B4-BE49-F238E27FC236}">
                <a16:creationId xmlns:a16="http://schemas.microsoft.com/office/drawing/2014/main" id="{720BCCAC-5A63-CBA1-CD81-1121D989071C}"/>
              </a:ext>
            </a:extLst>
          </p:cNvPr>
          <p:cNvSpPr/>
          <p:nvPr/>
        </p:nvSpPr>
        <p:spPr>
          <a:xfrm>
            <a:off x="3806049" y="0"/>
            <a:ext cx="8385952" cy="1568408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5" name="Grup 5">
            <a:extLst>
              <a:ext uri="{FF2B5EF4-FFF2-40B4-BE49-F238E27FC236}">
                <a16:creationId xmlns:a16="http://schemas.microsoft.com/office/drawing/2014/main" id="{EDC79059-32E5-410A-6E72-68D98953E33B}"/>
              </a:ext>
            </a:extLst>
          </p:cNvPr>
          <p:cNvGrpSpPr/>
          <p:nvPr/>
        </p:nvGrpSpPr>
        <p:grpSpPr>
          <a:xfrm>
            <a:off x="3993667" y="284614"/>
            <a:ext cx="8198333" cy="889507"/>
            <a:chOff x="187618" y="3337406"/>
            <a:chExt cx="8198333" cy="889507"/>
          </a:xfrm>
        </p:grpSpPr>
        <p:sp>
          <p:nvSpPr>
            <p:cNvPr id="6" name="Dikdörtgen 10">
              <a:extLst>
                <a:ext uri="{FF2B5EF4-FFF2-40B4-BE49-F238E27FC236}">
                  <a16:creationId xmlns:a16="http://schemas.microsoft.com/office/drawing/2014/main" id="{51AB624E-A4D4-B0FF-AA28-8A50839D1A98}"/>
                </a:ext>
              </a:extLst>
            </p:cNvPr>
            <p:cNvSpPr/>
            <p:nvPr/>
          </p:nvSpPr>
          <p:spPr>
            <a:xfrm>
              <a:off x="1027380" y="3337406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Metin kutusu 11">
              <a:extLst>
                <a:ext uri="{FF2B5EF4-FFF2-40B4-BE49-F238E27FC236}">
                  <a16:creationId xmlns:a16="http://schemas.microsoft.com/office/drawing/2014/main" id="{FC108E23-1A54-9A9F-E175-3F01453C63A0}"/>
                </a:ext>
              </a:extLst>
            </p:cNvPr>
            <p:cNvSpPr txBox="1"/>
            <p:nvPr/>
          </p:nvSpPr>
          <p:spPr>
            <a:xfrm>
              <a:off x="187618" y="3337406"/>
              <a:ext cx="7196417" cy="889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pPr algn="r" defTabSz="977900">
                <a:spcBef>
                  <a:spcPct val="0"/>
                </a:spcBef>
                <a:spcAft>
                  <a:spcPct val="35000"/>
                </a:spcAft>
              </a:pPr>
              <a:r>
                <a:rPr lang="tr-TR" sz="3600" b="1" dirty="0">
                  <a:latin typeface="+mj-lt"/>
                  <a:cs typeface="Times New Roman" panose="02020603050405020304" pitchFamily="18" charset="0"/>
                </a:rPr>
                <a:t>Ticaret Bakanlığı – İstanbul Sanayi Odası Meslek Komiteleri İstişare Toplantısı</a:t>
              </a:r>
            </a:p>
          </p:txBody>
        </p:sp>
      </p:grp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8CEC357-9B08-B833-ACF1-F0E1B9C82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64" y="1683464"/>
            <a:ext cx="2350342" cy="4178386"/>
          </a:xfrm>
          <a:prstGeom prst="rect">
            <a:avLst/>
          </a:prstGeom>
        </p:spPr>
      </p:pic>
      <p:pic>
        <p:nvPicPr>
          <p:cNvPr id="11" name="Picture 10" descr="A sign on a stand&#10;&#10;Description automatically generated">
            <a:extLst>
              <a:ext uri="{FF2B5EF4-FFF2-40B4-BE49-F238E27FC236}">
                <a16:creationId xmlns:a16="http://schemas.microsoft.com/office/drawing/2014/main" id="{34539501-7FAC-F57D-A2FC-5444B56B6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81" y="1683464"/>
            <a:ext cx="2350342" cy="417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25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FDB3D7F-9621-83F2-7592-2D2080DBEC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FDB3D7F-9621-83F2-7592-2D2080DBE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: Köşeleri Yuvarlatılmış 1">
            <a:extLst>
              <a:ext uri="{FF2B5EF4-FFF2-40B4-BE49-F238E27FC236}">
                <a16:creationId xmlns:a16="http://schemas.microsoft.com/office/drawing/2014/main" id="{720BCCAC-5A63-CBA1-CD81-1121D989071C}"/>
              </a:ext>
            </a:extLst>
          </p:cNvPr>
          <p:cNvSpPr/>
          <p:nvPr/>
        </p:nvSpPr>
        <p:spPr>
          <a:xfrm>
            <a:off x="3806048" y="284614"/>
            <a:ext cx="8385952" cy="1568408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5" name="Grup 5">
            <a:extLst>
              <a:ext uri="{FF2B5EF4-FFF2-40B4-BE49-F238E27FC236}">
                <a16:creationId xmlns:a16="http://schemas.microsoft.com/office/drawing/2014/main" id="{EDC79059-32E5-410A-6E72-68D98953E33B}"/>
              </a:ext>
            </a:extLst>
          </p:cNvPr>
          <p:cNvGrpSpPr/>
          <p:nvPr/>
        </p:nvGrpSpPr>
        <p:grpSpPr>
          <a:xfrm>
            <a:off x="4090557" y="284614"/>
            <a:ext cx="8101443" cy="1218747"/>
            <a:chOff x="284508" y="3337406"/>
            <a:chExt cx="8101443" cy="1218747"/>
          </a:xfrm>
        </p:grpSpPr>
        <p:sp>
          <p:nvSpPr>
            <p:cNvPr id="6" name="Dikdörtgen 10">
              <a:extLst>
                <a:ext uri="{FF2B5EF4-FFF2-40B4-BE49-F238E27FC236}">
                  <a16:creationId xmlns:a16="http://schemas.microsoft.com/office/drawing/2014/main" id="{51AB624E-A4D4-B0FF-AA28-8A50839D1A98}"/>
                </a:ext>
              </a:extLst>
            </p:cNvPr>
            <p:cNvSpPr/>
            <p:nvPr/>
          </p:nvSpPr>
          <p:spPr>
            <a:xfrm>
              <a:off x="1027380" y="3337406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Metin kutusu 11">
              <a:extLst>
                <a:ext uri="{FF2B5EF4-FFF2-40B4-BE49-F238E27FC236}">
                  <a16:creationId xmlns:a16="http://schemas.microsoft.com/office/drawing/2014/main" id="{FC108E23-1A54-9A9F-E175-3F01453C63A0}"/>
                </a:ext>
              </a:extLst>
            </p:cNvPr>
            <p:cNvSpPr txBox="1"/>
            <p:nvPr/>
          </p:nvSpPr>
          <p:spPr>
            <a:xfrm>
              <a:off x="284508" y="3666646"/>
              <a:ext cx="7196417" cy="889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pPr algn="l" fontAlgn="t"/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İSO ve ŞUTSO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Yapı</a:t>
              </a:r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 ve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İnşaat</a:t>
              </a:r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Komiteleri</a:t>
              </a:r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Ortak</a:t>
              </a:r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 Toplantı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Gerçek</a:t>
              </a:r>
              <a:r>
                <a:rPr lang="tr-TR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leş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tirdi</a:t>
              </a:r>
              <a:endParaRPr lang="en-GB" sz="3600" b="1" i="0" dirty="0">
                <a:solidFill>
                  <a:srgbClr val="1862AB"/>
                </a:solidFill>
                <a:effectLst/>
                <a:latin typeface="Trebuchet MS" panose="020B0603020202020204" pitchFamily="34" charset="0"/>
              </a:endParaRPr>
            </a:p>
          </p:txBody>
        </p:sp>
      </p:grpSp>
      <p:pic>
        <p:nvPicPr>
          <p:cNvPr id="1026" name="Picture 2" descr="manset_haber_01_04_44">
            <a:extLst>
              <a:ext uri="{FF2B5EF4-FFF2-40B4-BE49-F238E27FC236}">
                <a16:creationId xmlns:a16="http://schemas.microsoft.com/office/drawing/2014/main" id="{5C8E637E-2332-82E9-7F52-BDF2B0F2E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09" y="2094049"/>
            <a:ext cx="83820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040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FDB3D7F-9621-83F2-7592-2D2080DBEC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FDB3D7F-9621-83F2-7592-2D2080DBE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: Köşeleri Yuvarlatılmış 1">
            <a:extLst>
              <a:ext uri="{FF2B5EF4-FFF2-40B4-BE49-F238E27FC236}">
                <a16:creationId xmlns:a16="http://schemas.microsoft.com/office/drawing/2014/main" id="{720BCCAC-5A63-CBA1-CD81-1121D989071C}"/>
              </a:ext>
            </a:extLst>
          </p:cNvPr>
          <p:cNvSpPr/>
          <p:nvPr/>
        </p:nvSpPr>
        <p:spPr>
          <a:xfrm>
            <a:off x="3806048" y="284614"/>
            <a:ext cx="8385952" cy="1568408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5" name="Grup 5">
            <a:extLst>
              <a:ext uri="{FF2B5EF4-FFF2-40B4-BE49-F238E27FC236}">
                <a16:creationId xmlns:a16="http://schemas.microsoft.com/office/drawing/2014/main" id="{EDC79059-32E5-410A-6E72-68D98953E33B}"/>
              </a:ext>
            </a:extLst>
          </p:cNvPr>
          <p:cNvGrpSpPr/>
          <p:nvPr/>
        </p:nvGrpSpPr>
        <p:grpSpPr>
          <a:xfrm>
            <a:off x="4090557" y="284614"/>
            <a:ext cx="8101443" cy="1218747"/>
            <a:chOff x="284508" y="3337406"/>
            <a:chExt cx="8101443" cy="1218747"/>
          </a:xfrm>
        </p:grpSpPr>
        <p:sp>
          <p:nvSpPr>
            <p:cNvPr id="6" name="Dikdörtgen 10">
              <a:extLst>
                <a:ext uri="{FF2B5EF4-FFF2-40B4-BE49-F238E27FC236}">
                  <a16:creationId xmlns:a16="http://schemas.microsoft.com/office/drawing/2014/main" id="{51AB624E-A4D4-B0FF-AA28-8A50839D1A98}"/>
                </a:ext>
              </a:extLst>
            </p:cNvPr>
            <p:cNvSpPr/>
            <p:nvPr/>
          </p:nvSpPr>
          <p:spPr>
            <a:xfrm>
              <a:off x="1027380" y="3337406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Metin kutusu 11">
              <a:extLst>
                <a:ext uri="{FF2B5EF4-FFF2-40B4-BE49-F238E27FC236}">
                  <a16:creationId xmlns:a16="http://schemas.microsoft.com/office/drawing/2014/main" id="{FC108E23-1A54-9A9F-E175-3F01453C63A0}"/>
                </a:ext>
              </a:extLst>
            </p:cNvPr>
            <p:cNvSpPr txBox="1"/>
            <p:nvPr/>
          </p:nvSpPr>
          <p:spPr>
            <a:xfrm>
              <a:off x="284508" y="3666646"/>
              <a:ext cx="7196417" cy="889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pPr algn="l" fontAlgn="t"/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Metal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Aletler</a:t>
              </a:r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,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Hırdavat</a:t>
              </a:r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 ve Isı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Cihazları</a:t>
              </a:r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Sektörünün</a:t>
              </a:r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Dijital</a:t>
              </a:r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Dönüşümü</a:t>
              </a:r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 Ele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Alındı</a:t>
              </a:r>
              <a:endParaRPr lang="en-GB" sz="3600" b="1" i="0" dirty="0">
                <a:solidFill>
                  <a:srgbClr val="1862AB"/>
                </a:solidFill>
                <a:effectLst/>
                <a:latin typeface="Trebuchet MS" panose="020B0603020202020204" pitchFamily="34" charset="0"/>
              </a:endParaRPr>
            </a:p>
          </p:txBody>
        </p:sp>
      </p:grpSp>
      <p:pic>
        <p:nvPicPr>
          <p:cNvPr id="3076" name="Picture 4" descr="44_grup_manset_01">
            <a:extLst>
              <a:ext uri="{FF2B5EF4-FFF2-40B4-BE49-F238E27FC236}">
                <a16:creationId xmlns:a16="http://schemas.microsoft.com/office/drawing/2014/main" id="{91B2183C-4902-ECAB-275A-0E7E2EEB0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547" y="2263606"/>
            <a:ext cx="83820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6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FDB3D7F-9621-83F2-7592-2D2080DBEC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FDB3D7F-9621-83F2-7592-2D2080DBE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: Köşeleri Yuvarlatılmış 1">
            <a:extLst>
              <a:ext uri="{FF2B5EF4-FFF2-40B4-BE49-F238E27FC236}">
                <a16:creationId xmlns:a16="http://schemas.microsoft.com/office/drawing/2014/main" id="{720BCCAC-5A63-CBA1-CD81-1121D989071C}"/>
              </a:ext>
            </a:extLst>
          </p:cNvPr>
          <p:cNvSpPr/>
          <p:nvPr/>
        </p:nvSpPr>
        <p:spPr>
          <a:xfrm>
            <a:off x="3806048" y="72667"/>
            <a:ext cx="8385952" cy="1568408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5" name="Grup 5">
            <a:extLst>
              <a:ext uri="{FF2B5EF4-FFF2-40B4-BE49-F238E27FC236}">
                <a16:creationId xmlns:a16="http://schemas.microsoft.com/office/drawing/2014/main" id="{EDC79059-32E5-410A-6E72-68D98953E33B}"/>
              </a:ext>
            </a:extLst>
          </p:cNvPr>
          <p:cNvGrpSpPr/>
          <p:nvPr/>
        </p:nvGrpSpPr>
        <p:grpSpPr>
          <a:xfrm>
            <a:off x="4132947" y="72667"/>
            <a:ext cx="8059053" cy="1273248"/>
            <a:chOff x="326898" y="3337406"/>
            <a:chExt cx="8059053" cy="1273248"/>
          </a:xfrm>
        </p:grpSpPr>
        <p:sp>
          <p:nvSpPr>
            <p:cNvPr id="6" name="Dikdörtgen 10">
              <a:extLst>
                <a:ext uri="{FF2B5EF4-FFF2-40B4-BE49-F238E27FC236}">
                  <a16:creationId xmlns:a16="http://schemas.microsoft.com/office/drawing/2014/main" id="{51AB624E-A4D4-B0FF-AA28-8A50839D1A98}"/>
                </a:ext>
              </a:extLst>
            </p:cNvPr>
            <p:cNvSpPr/>
            <p:nvPr/>
          </p:nvSpPr>
          <p:spPr>
            <a:xfrm>
              <a:off x="1027380" y="3337406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Metin kutusu 11">
              <a:extLst>
                <a:ext uri="{FF2B5EF4-FFF2-40B4-BE49-F238E27FC236}">
                  <a16:creationId xmlns:a16="http://schemas.microsoft.com/office/drawing/2014/main" id="{FC108E23-1A54-9A9F-E175-3F01453C63A0}"/>
                </a:ext>
              </a:extLst>
            </p:cNvPr>
            <p:cNvSpPr txBox="1"/>
            <p:nvPr/>
          </p:nvSpPr>
          <p:spPr>
            <a:xfrm>
              <a:off x="326898" y="3721147"/>
              <a:ext cx="7196417" cy="889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pPr algn="l" fontAlgn="t"/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Yıldız</a:t>
              </a:r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 Teknik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Üniversitesi</a:t>
              </a:r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Makine</a:t>
              </a:r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Mühendisliği’ne</a:t>
              </a:r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 44.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Grup</a:t>
              </a:r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Meslek</a:t>
              </a:r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Komitesi</a:t>
              </a:r>
              <a:r>
                <a:rPr lang="en-GB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 </a:t>
              </a:r>
              <a:r>
                <a:rPr lang="en-GB" sz="3600" b="1" i="0" dirty="0" err="1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Ziyareti</a:t>
              </a:r>
              <a:endParaRPr lang="en-GB" sz="3600" b="1" i="0" dirty="0">
                <a:solidFill>
                  <a:srgbClr val="1862AB"/>
                </a:solidFill>
                <a:effectLst/>
                <a:latin typeface="Trebuchet MS" panose="020B0603020202020204" pitchFamily="34" charset="0"/>
              </a:endParaRPr>
            </a:p>
          </p:txBody>
        </p:sp>
      </p:grpSp>
      <p:pic>
        <p:nvPicPr>
          <p:cNvPr id="2050" name="Picture 2" descr="40_grup_manset">
            <a:extLst>
              <a:ext uri="{FF2B5EF4-FFF2-40B4-BE49-F238E27FC236}">
                <a16:creationId xmlns:a16="http://schemas.microsoft.com/office/drawing/2014/main" id="{C550579B-F8AD-3649-B72A-A5626237B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105" y="2348386"/>
            <a:ext cx="83820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036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FDB3D7F-9621-83F2-7592-2D2080DBEC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FDB3D7F-9621-83F2-7592-2D2080DBE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: Köşeleri Yuvarlatılmış 1">
            <a:extLst>
              <a:ext uri="{FF2B5EF4-FFF2-40B4-BE49-F238E27FC236}">
                <a16:creationId xmlns:a16="http://schemas.microsoft.com/office/drawing/2014/main" id="{720BCCAC-5A63-CBA1-CD81-1121D989071C}"/>
              </a:ext>
            </a:extLst>
          </p:cNvPr>
          <p:cNvSpPr/>
          <p:nvPr/>
        </p:nvSpPr>
        <p:spPr>
          <a:xfrm>
            <a:off x="3806048" y="284614"/>
            <a:ext cx="8385952" cy="1568408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5" name="Grup 5">
            <a:extLst>
              <a:ext uri="{FF2B5EF4-FFF2-40B4-BE49-F238E27FC236}">
                <a16:creationId xmlns:a16="http://schemas.microsoft.com/office/drawing/2014/main" id="{EDC79059-32E5-410A-6E72-68D98953E33B}"/>
              </a:ext>
            </a:extLst>
          </p:cNvPr>
          <p:cNvGrpSpPr/>
          <p:nvPr/>
        </p:nvGrpSpPr>
        <p:grpSpPr>
          <a:xfrm>
            <a:off x="4090557" y="284614"/>
            <a:ext cx="8101443" cy="1218747"/>
            <a:chOff x="284508" y="3337406"/>
            <a:chExt cx="8101443" cy="1218747"/>
          </a:xfrm>
        </p:grpSpPr>
        <p:sp>
          <p:nvSpPr>
            <p:cNvPr id="6" name="Dikdörtgen 10">
              <a:extLst>
                <a:ext uri="{FF2B5EF4-FFF2-40B4-BE49-F238E27FC236}">
                  <a16:creationId xmlns:a16="http://schemas.microsoft.com/office/drawing/2014/main" id="{51AB624E-A4D4-B0FF-AA28-8A50839D1A98}"/>
                </a:ext>
              </a:extLst>
            </p:cNvPr>
            <p:cNvSpPr/>
            <p:nvPr/>
          </p:nvSpPr>
          <p:spPr>
            <a:xfrm>
              <a:off x="1027380" y="3337406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Metin kutusu 11">
              <a:extLst>
                <a:ext uri="{FF2B5EF4-FFF2-40B4-BE49-F238E27FC236}">
                  <a16:creationId xmlns:a16="http://schemas.microsoft.com/office/drawing/2014/main" id="{FC108E23-1A54-9A9F-E175-3F01453C63A0}"/>
                </a:ext>
              </a:extLst>
            </p:cNvPr>
            <p:cNvSpPr txBox="1"/>
            <p:nvPr/>
          </p:nvSpPr>
          <p:spPr>
            <a:xfrm>
              <a:off x="284508" y="3666646"/>
              <a:ext cx="7196417" cy="889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r>
                <a:rPr lang="tr-TR" sz="3600" b="1" dirty="0">
                  <a:solidFill>
                    <a:srgbClr val="1862AB"/>
                  </a:solidFill>
                  <a:latin typeface="Trebuchet MS" panose="020B0603020202020204" pitchFamily="34" charset="0"/>
                </a:rPr>
                <a:t>Gelir İdaresi Başkanı ve Hazine Bakan Yardımcımız ile ISO Meslek Komiteleri Görüşme</a:t>
              </a:r>
              <a:endParaRPr lang="en-GB" sz="3600" b="1" dirty="0">
                <a:solidFill>
                  <a:srgbClr val="1862AB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4A061CF-05C8-ACF4-9876-467E80EA3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75" y="1935915"/>
            <a:ext cx="6334421" cy="4220308"/>
          </a:xfrm>
          <a:prstGeom prst="rect">
            <a:avLst/>
          </a:prstGeom>
        </p:spPr>
      </p:pic>
      <p:pic>
        <p:nvPicPr>
          <p:cNvPr id="10" name="Picture 9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164F9E7E-2F98-D0BD-1AC5-E86079BB4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2" y="2285876"/>
            <a:ext cx="4926167" cy="32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65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FDB3D7F-9621-83F2-7592-2D2080DBEC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FDB3D7F-9621-83F2-7592-2D2080DBE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: Köşeleri Yuvarlatılmış 1">
            <a:extLst>
              <a:ext uri="{FF2B5EF4-FFF2-40B4-BE49-F238E27FC236}">
                <a16:creationId xmlns:a16="http://schemas.microsoft.com/office/drawing/2014/main" id="{720BCCAC-5A63-CBA1-CD81-1121D989071C}"/>
              </a:ext>
            </a:extLst>
          </p:cNvPr>
          <p:cNvSpPr/>
          <p:nvPr/>
        </p:nvSpPr>
        <p:spPr>
          <a:xfrm>
            <a:off x="3806048" y="284614"/>
            <a:ext cx="8385952" cy="1568408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5" name="Grup 5">
            <a:extLst>
              <a:ext uri="{FF2B5EF4-FFF2-40B4-BE49-F238E27FC236}">
                <a16:creationId xmlns:a16="http://schemas.microsoft.com/office/drawing/2014/main" id="{EDC79059-32E5-410A-6E72-68D98953E33B}"/>
              </a:ext>
            </a:extLst>
          </p:cNvPr>
          <p:cNvGrpSpPr/>
          <p:nvPr/>
        </p:nvGrpSpPr>
        <p:grpSpPr>
          <a:xfrm>
            <a:off x="4090557" y="284614"/>
            <a:ext cx="8101443" cy="1218747"/>
            <a:chOff x="284508" y="3337406"/>
            <a:chExt cx="8101443" cy="1218747"/>
          </a:xfrm>
        </p:grpSpPr>
        <p:sp>
          <p:nvSpPr>
            <p:cNvPr id="6" name="Dikdörtgen 10">
              <a:extLst>
                <a:ext uri="{FF2B5EF4-FFF2-40B4-BE49-F238E27FC236}">
                  <a16:creationId xmlns:a16="http://schemas.microsoft.com/office/drawing/2014/main" id="{51AB624E-A4D4-B0FF-AA28-8A50839D1A98}"/>
                </a:ext>
              </a:extLst>
            </p:cNvPr>
            <p:cNvSpPr/>
            <p:nvPr/>
          </p:nvSpPr>
          <p:spPr>
            <a:xfrm>
              <a:off x="1027380" y="3337406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Metin kutusu 11">
              <a:extLst>
                <a:ext uri="{FF2B5EF4-FFF2-40B4-BE49-F238E27FC236}">
                  <a16:creationId xmlns:a16="http://schemas.microsoft.com/office/drawing/2014/main" id="{FC108E23-1A54-9A9F-E175-3F01453C63A0}"/>
                </a:ext>
              </a:extLst>
            </p:cNvPr>
            <p:cNvSpPr txBox="1"/>
            <p:nvPr/>
          </p:nvSpPr>
          <p:spPr>
            <a:xfrm>
              <a:off x="284508" y="3666646"/>
              <a:ext cx="7196417" cy="889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pPr algn="l" fontAlgn="t"/>
              <a:r>
                <a:rPr lang="tr-TR" sz="3600" b="1" i="0" dirty="0">
                  <a:solidFill>
                    <a:srgbClr val="1862AB"/>
                  </a:solidFill>
                  <a:effectLst/>
                  <a:latin typeface="Trebuchet MS" panose="020B0603020202020204" pitchFamily="34" charset="0"/>
                </a:rPr>
                <a:t>Merkez Bankası Başkanı ile ISO Meslek Komiteleri Görüşme</a:t>
              </a:r>
              <a:endParaRPr lang="en-GB" sz="3600" b="1" i="0" dirty="0">
                <a:solidFill>
                  <a:srgbClr val="1862AB"/>
                </a:solidFill>
                <a:effectLst/>
                <a:latin typeface="Trebuchet MS" panose="020B0603020202020204" pitchFamily="34" charset="0"/>
              </a:endParaRPr>
            </a:p>
          </p:txBody>
        </p:sp>
      </p:grp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ED27BFE-9896-322E-E2CF-9BF2755A8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91" y="2001386"/>
            <a:ext cx="6971739" cy="465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29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FDB3D7F-9621-83F2-7592-2D2080DBEC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FDB3D7F-9621-83F2-7592-2D2080DBE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: Köşeleri Yuvarlatılmış 1">
            <a:extLst>
              <a:ext uri="{FF2B5EF4-FFF2-40B4-BE49-F238E27FC236}">
                <a16:creationId xmlns:a16="http://schemas.microsoft.com/office/drawing/2014/main" id="{720BCCAC-5A63-CBA1-CD81-1121D989071C}"/>
              </a:ext>
            </a:extLst>
          </p:cNvPr>
          <p:cNvSpPr/>
          <p:nvPr/>
        </p:nvSpPr>
        <p:spPr>
          <a:xfrm>
            <a:off x="3806048" y="284614"/>
            <a:ext cx="8385952" cy="1568408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5" name="Grup 5">
            <a:extLst>
              <a:ext uri="{FF2B5EF4-FFF2-40B4-BE49-F238E27FC236}">
                <a16:creationId xmlns:a16="http://schemas.microsoft.com/office/drawing/2014/main" id="{EDC79059-32E5-410A-6E72-68D98953E33B}"/>
              </a:ext>
            </a:extLst>
          </p:cNvPr>
          <p:cNvGrpSpPr/>
          <p:nvPr/>
        </p:nvGrpSpPr>
        <p:grpSpPr>
          <a:xfrm>
            <a:off x="4090557" y="284614"/>
            <a:ext cx="8101443" cy="1218747"/>
            <a:chOff x="284508" y="3337406"/>
            <a:chExt cx="8101443" cy="1218747"/>
          </a:xfrm>
        </p:grpSpPr>
        <p:sp>
          <p:nvSpPr>
            <p:cNvPr id="6" name="Dikdörtgen 10">
              <a:extLst>
                <a:ext uri="{FF2B5EF4-FFF2-40B4-BE49-F238E27FC236}">
                  <a16:creationId xmlns:a16="http://schemas.microsoft.com/office/drawing/2014/main" id="{51AB624E-A4D4-B0FF-AA28-8A50839D1A98}"/>
                </a:ext>
              </a:extLst>
            </p:cNvPr>
            <p:cNvSpPr/>
            <p:nvPr/>
          </p:nvSpPr>
          <p:spPr>
            <a:xfrm>
              <a:off x="1027380" y="3337406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Metin kutusu 11">
              <a:extLst>
                <a:ext uri="{FF2B5EF4-FFF2-40B4-BE49-F238E27FC236}">
                  <a16:creationId xmlns:a16="http://schemas.microsoft.com/office/drawing/2014/main" id="{FC108E23-1A54-9A9F-E175-3F01453C63A0}"/>
                </a:ext>
              </a:extLst>
            </p:cNvPr>
            <p:cNvSpPr txBox="1"/>
            <p:nvPr/>
          </p:nvSpPr>
          <p:spPr>
            <a:xfrm>
              <a:off x="284508" y="3666646"/>
              <a:ext cx="7196417" cy="889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r>
                <a:rPr lang="tr-TR" sz="3600" b="1" dirty="0">
                  <a:solidFill>
                    <a:srgbClr val="1862AB"/>
                  </a:solidFill>
                  <a:latin typeface="Trebuchet MS" panose="020B0603020202020204" pitchFamily="34" charset="0"/>
                </a:rPr>
                <a:t>ISO Endüstriyel Tasarım ve Prototipleme Merkezi Ziyareti</a:t>
              </a:r>
              <a:endParaRPr lang="en-GB" sz="3600" b="1" dirty="0">
                <a:solidFill>
                  <a:srgbClr val="1862AB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3" name="Picture 2" descr="A group of men standing in a line&#10;&#10;Description automatically generated">
            <a:extLst>
              <a:ext uri="{FF2B5EF4-FFF2-40B4-BE49-F238E27FC236}">
                <a16:creationId xmlns:a16="http://schemas.microsoft.com/office/drawing/2014/main" id="{C852CA84-50B2-CDBF-2507-EBA9DEC37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72" y="1949738"/>
            <a:ext cx="3571142" cy="476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93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79C6215D-02B8-E4AF-AE07-CE3D775C62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38727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ikdörtgen: Köşeleri Yuvarlatılmış 12">
            <a:extLst>
              <a:ext uri="{FF2B5EF4-FFF2-40B4-BE49-F238E27FC236}">
                <a16:creationId xmlns:a16="http://schemas.microsoft.com/office/drawing/2014/main" id="{AD71DD28-29DE-F65E-F166-60110EB2CF2A}"/>
              </a:ext>
            </a:extLst>
          </p:cNvPr>
          <p:cNvSpPr/>
          <p:nvPr/>
        </p:nvSpPr>
        <p:spPr>
          <a:xfrm>
            <a:off x="3108960" y="0"/>
            <a:ext cx="9083040" cy="889507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13" name="Grup 14">
            <a:extLst>
              <a:ext uri="{FF2B5EF4-FFF2-40B4-BE49-F238E27FC236}">
                <a16:creationId xmlns:a16="http://schemas.microsoft.com/office/drawing/2014/main" id="{D3125505-3DFF-0B93-02D8-FE2A32665855}"/>
              </a:ext>
            </a:extLst>
          </p:cNvPr>
          <p:cNvGrpSpPr/>
          <p:nvPr/>
        </p:nvGrpSpPr>
        <p:grpSpPr>
          <a:xfrm>
            <a:off x="3233651" y="41612"/>
            <a:ext cx="8653160" cy="889507"/>
            <a:chOff x="1027380" y="1755"/>
            <a:chExt cx="7627589" cy="889507"/>
          </a:xfrm>
        </p:grpSpPr>
        <p:sp>
          <p:nvSpPr>
            <p:cNvPr id="14" name="Dikdörtgen 15">
              <a:extLst>
                <a:ext uri="{FF2B5EF4-FFF2-40B4-BE49-F238E27FC236}">
                  <a16:creationId xmlns:a16="http://schemas.microsoft.com/office/drawing/2014/main" id="{558100B6-5586-2B21-5332-08F936B80AE0}"/>
                </a:ext>
              </a:extLst>
            </p:cNvPr>
            <p:cNvSpPr/>
            <p:nvPr/>
          </p:nvSpPr>
          <p:spPr>
            <a:xfrm>
              <a:off x="1027380" y="1755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Metin kutusu 16">
              <a:extLst>
                <a:ext uri="{FF2B5EF4-FFF2-40B4-BE49-F238E27FC236}">
                  <a16:creationId xmlns:a16="http://schemas.microsoft.com/office/drawing/2014/main" id="{328764C6-975C-5C3A-0BE4-9C3BECC22C19}"/>
                </a:ext>
              </a:extLst>
            </p:cNvPr>
            <p:cNvSpPr txBox="1"/>
            <p:nvPr/>
          </p:nvSpPr>
          <p:spPr>
            <a:xfrm>
              <a:off x="1107640" y="47880"/>
              <a:ext cx="7547329" cy="70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pPr algn="r"/>
              <a:r>
                <a:rPr lang="tr-TR" sz="3600" b="1" dirty="0">
                  <a:solidFill>
                    <a:schemeClr val="tx1"/>
                  </a:solidFill>
                </a:rPr>
                <a:t>İSTANBUL SANAYİ ODASI TANITIM</a:t>
              </a:r>
            </a:p>
          </p:txBody>
        </p:sp>
      </p:grp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77F76CDF-F134-BD05-C512-728B748F01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779331"/>
              </p:ext>
            </p:extLst>
          </p:nvPr>
        </p:nvGraphicFramePr>
        <p:xfrm>
          <a:off x="3108960" y="2914650"/>
          <a:ext cx="14859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5" imgW="1485913" imgH="514350" progId="Package">
                  <p:embed/>
                </p:oleObj>
              </mc:Choice>
              <mc:Fallback>
                <p:oleObj name="Packager Shell Object" showAsIcon="1" r:id="rId5" imgW="1485913" imgH="51435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08960" y="2914650"/>
                        <a:ext cx="148590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6965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6E118BE-60A2-3FB2-74B8-8FEF9001394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44308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: Köşeleri Yuvarlatılmış 1">
            <a:extLst>
              <a:ext uri="{FF2B5EF4-FFF2-40B4-BE49-F238E27FC236}">
                <a16:creationId xmlns:a16="http://schemas.microsoft.com/office/drawing/2014/main" id="{6C7374DD-7A68-9FCD-C7BF-5270D2C13351}"/>
              </a:ext>
            </a:extLst>
          </p:cNvPr>
          <p:cNvSpPr/>
          <p:nvPr/>
        </p:nvSpPr>
        <p:spPr>
          <a:xfrm>
            <a:off x="3806049" y="90240"/>
            <a:ext cx="8385952" cy="889507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5" name="Grup 5">
            <a:extLst>
              <a:ext uri="{FF2B5EF4-FFF2-40B4-BE49-F238E27FC236}">
                <a16:creationId xmlns:a16="http://schemas.microsoft.com/office/drawing/2014/main" id="{3A203C66-AE6D-5CB8-41C2-D4CFE2D55982}"/>
              </a:ext>
            </a:extLst>
          </p:cNvPr>
          <p:cNvGrpSpPr/>
          <p:nvPr/>
        </p:nvGrpSpPr>
        <p:grpSpPr>
          <a:xfrm>
            <a:off x="3993667" y="90240"/>
            <a:ext cx="8198333" cy="889507"/>
            <a:chOff x="187618" y="3337406"/>
            <a:chExt cx="8198333" cy="889507"/>
          </a:xfrm>
        </p:grpSpPr>
        <p:sp>
          <p:nvSpPr>
            <p:cNvPr id="6" name="Dikdörtgen 10">
              <a:extLst>
                <a:ext uri="{FF2B5EF4-FFF2-40B4-BE49-F238E27FC236}">
                  <a16:creationId xmlns:a16="http://schemas.microsoft.com/office/drawing/2014/main" id="{7466C05F-94DF-337C-DA74-21DC785E82DE}"/>
                </a:ext>
              </a:extLst>
            </p:cNvPr>
            <p:cNvSpPr/>
            <p:nvPr/>
          </p:nvSpPr>
          <p:spPr>
            <a:xfrm>
              <a:off x="1027380" y="3337406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Metin kutusu 11">
              <a:extLst>
                <a:ext uri="{FF2B5EF4-FFF2-40B4-BE49-F238E27FC236}">
                  <a16:creationId xmlns:a16="http://schemas.microsoft.com/office/drawing/2014/main" id="{218D6437-AEEA-F58F-46B2-48C0CB5899EE}"/>
                </a:ext>
              </a:extLst>
            </p:cNvPr>
            <p:cNvSpPr txBox="1"/>
            <p:nvPr/>
          </p:nvSpPr>
          <p:spPr>
            <a:xfrm>
              <a:off x="187618" y="3337406"/>
              <a:ext cx="7196417" cy="889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pPr algn="r" defTabSz="977900">
                <a:spcBef>
                  <a:spcPct val="0"/>
                </a:spcBef>
                <a:spcAft>
                  <a:spcPct val="35000"/>
                </a:spcAft>
              </a:pPr>
              <a:r>
                <a:rPr lang="tr-TR" sz="3600" b="1" dirty="0">
                  <a:latin typeface="+mj-lt"/>
                  <a:cs typeface="Times New Roman" panose="02020603050405020304" pitchFamily="18" charset="0"/>
                </a:rPr>
                <a:t>Neler Yapabiliriz?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EE0F904-99F1-2848-E25C-8C86DDFFF46F}"/>
              </a:ext>
            </a:extLst>
          </p:cNvPr>
          <p:cNvSpPr txBox="1"/>
          <p:nvPr/>
        </p:nvSpPr>
        <p:spPr>
          <a:xfrm>
            <a:off x="878305" y="1130567"/>
            <a:ext cx="10894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Bu Süreçte Temkinli İyimserliğimizi Koruyup Risklere Karşı Tedbirleri Almamız Yerinde Olur: </a:t>
            </a:r>
            <a:endParaRPr lang="en-GB" sz="2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FACA93-0A23-2F4A-7BD8-2A4FC999FD6E}"/>
              </a:ext>
            </a:extLst>
          </p:cNvPr>
          <p:cNvSpPr/>
          <p:nvPr/>
        </p:nvSpPr>
        <p:spPr>
          <a:xfrm>
            <a:off x="731858" y="2296734"/>
            <a:ext cx="10937930" cy="769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NAKİT RİSKİ + FAİZ RİSKİ + KREDİ RİSKİ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91D844-C3A3-BE80-4D72-217264EAC7E5}"/>
              </a:ext>
            </a:extLst>
          </p:cNvPr>
          <p:cNvSpPr/>
          <p:nvPr/>
        </p:nvSpPr>
        <p:spPr>
          <a:xfrm>
            <a:off x="1213034" y="3229065"/>
            <a:ext cx="10225136" cy="160161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Zorlu ekonomik koşullar =&gt; İyi risk yönetimi =&gt; Fırsatlar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Riske karşı önlem &amp; Temkinli İYİMSERLİK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ISO’nun sağladığı tüm eğitimleri ve yönlendirmeleri takip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92C362-D518-504E-370D-22E6E6A21349}"/>
              </a:ext>
            </a:extLst>
          </p:cNvPr>
          <p:cNvSpPr/>
          <p:nvPr/>
        </p:nvSpPr>
        <p:spPr>
          <a:xfrm>
            <a:off x="731858" y="4926931"/>
            <a:ext cx="119714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İhracat Teşvikleri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90868C-AE11-0E54-B3D3-2B878C761DE7}"/>
              </a:ext>
            </a:extLst>
          </p:cNvPr>
          <p:cNvSpPr/>
          <p:nvPr/>
        </p:nvSpPr>
        <p:spPr>
          <a:xfrm>
            <a:off x="2460395" y="4926931"/>
            <a:ext cx="119714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Dahilde İzin İşleme Belgesi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3F876A-C99E-D93D-A395-D9D70907B7CB}"/>
              </a:ext>
            </a:extLst>
          </p:cNvPr>
          <p:cNvSpPr/>
          <p:nvPr/>
        </p:nvSpPr>
        <p:spPr>
          <a:xfrm>
            <a:off x="4234858" y="4926931"/>
            <a:ext cx="119714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Yatırım Teşvikleri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7E07A4-DA0F-B3CB-E349-69AF1544C0DF}"/>
              </a:ext>
            </a:extLst>
          </p:cNvPr>
          <p:cNvSpPr/>
          <p:nvPr/>
        </p:nvSpPr>
        <p:spPr>
          <a:xfrm>
            <a:off x="5909253" y="4926931"/>
            <a:ext cx="119714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İSO Eğitimleri Takip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BFD0BB-EC7E-BF7F-00A9-0969D2E5F2DC}"/>
              </a:ext>
            </a:extLst>
          </p:cNvPr>
          <p:cNvSpPr/>
          <p:nvPr/>
        </p:nvSpPr>
        <p:spPr>
          <a:xfrm>
            <a:off x="7535521" y="4926931"/>
            <a:ext cx="119714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Hedef Pazarlara ulaşmak 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2F0F3B-C63F-3785-76CD-C71EB4BD4312}"/>
              </a:ext>
            </a:extLst>
          </p:cNvPr>
          <p:cNvSpPr/>
          <p:nvPr/>
        </p:nvSpPr>
        <p:spPr>
          <a:xfrm>
            <a:off x="9133844" y="4926931"/>
            <a:ext cx="119714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Enerji Verimliliği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C18271-AB47-8211-0452-FCE7289D43ED}"/>
              </a:ext>
            </a:extLst>
          </p:cNvPr>
          <p:cNvSpPr/>
          <p:nvPr/>
        </p:nvSpPr>
        <p:spPr>
          <a:xfrm>
            <a:off x="10653963" y="4926931"/>
            <a:ext cx="130457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Dijitalleşme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3088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88B5D2EF-E688-44AB-C689-E6DFCDD68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0"/>
            <a:ext cx="12191238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1B596CA-44FB-1468-28B6-5B0013016EB2}"/>
              </a:ext>
            </a:extLst>
          </p:cNvPr>
          <p:cNvSpPr txBox="1"/>
          <p:nvPr/>
        </p:nvSpPr>
        <p:spPr>
          <a:xfrm>
            <a:off x="4842293" y="5232902"/>
            <a:ext cx="28634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0" i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tr-TR" sz="3600" dirty="0">
                <a:solidFill>
                  <a:schemeClr val="bg1"/>
                </a:solidFill>
                <a:cs typeface="Times New Roman" panose="02020603050405020304" pitchFamily="18" charset="0"/>
              </a:rPr>
              <a:t>TEŞEKKÜRLER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344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1CADC71F-BCF3-DAFE-1BF8-662FF066F0B2}"/>
              </a:ext>
            </a:extLst>
          </p:cNvPr>
          <p:cNvSpPr/>
          <p:nvPr/>
        </p:nvSpPr>
        <p:spPr>
          <a:xfrm>
            <a:off x="3108960" y="0"/>
            <a:ext cx="9083040" cy="889507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15" name="Grup 14">
            <a:extLst>
              <a:ext uri="{FF2B5EF4-FFF2-40B4-BE49-F238E27FC236}">
                <a16:creationId xmlns:a16="http://schemas.microsoft.com/office/drawing/2014/main" id="{38A04305-F4A2-5EE5-9F69-F4D6CECA09A7}"/>
              </a:ext>
            </a:extLst>
          </p:cNvPr>
          <p:cNvGrpSpPr/>
          <p:nvPr/>
        </p:nvGrpSpPr>
        <p:grpSpPr>
          <a:xfrm>
            <a:off x="3233651" y="41612"/>
            <a:ext cx="8653160" cy="889507"/>
            <a:chOff x="1027380" y="1755"/>
            <a:chExt cx="7627589" cy="889507"/>
          </a:xfrm>
        </p:grpSpPr>
        <p:sp>
          <p:nvSpPr>
            <p:cNvPr id="16" name="Dikdörtgen 15">
              <a:extLst>
                <a:ext uri="{FF2B5EF4-FFF2-40B4-BE49-F238E27FC236}">
                  <a16:creationId xmlns:a16="http://schemas.microsoft.com/office/drawing/2014/main" id="{991E59FC-BAC3-D46C-CF41-CC315C35CA7E}"/>
                </a:ext>
              </a:extLst>
            </p:cNvPr>
            <p:cNvSpPr/>
            <p:nvPr/>
          </p:nvSpPr>
          <p:spPr>
            <a:xfrm>
              <a:off x="1027380" y="1755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Metin kutusu 16">
              <a:extLst>
                <a:ext uri="{FF2B5EF4-FFF2-40B4-BE49-F238E27FC236}">
                  <a16:creationId xmlns:a16="http://schemas.microsoft.com/office/drawing/2014/main" id="{FBA2CC10-FD2B-AF97-0D51-4B50B8042740}"/>
                </a:ext>
              </a:extLst>
            </p:cNvPr>
            <p:cNvSpPr txBox="1"/>
            <p:nvPr/>
          </p:nvSpPr>
          <p:spPr>
            <a:xfrm>
              <a:off x="1107640" y="47880"/>
              <a:ext cx="7547329" cy="70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pPr algn="r"/>
              <a:r>
                <a:rPr lang="tr-TR" sz="3600" b="1" dirty="0">
                  <a:solidFill>
                    <a:schemeClr val="tx1"/>
                  </a:solidFill>
                </a:rPr>
                <a:t>Meslek Komitelerinin Görevleri</a:t>
              </a: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41D2A15D-C52D-42F4-81F8-E4F87BB7475D}"/>
              </a:ext>
            </a:extLst>
          </p:cNvPr>
          <p:cNvSpPr/>
          <p:nvPr/>
        </p:nvSpPr>
        <p:spPr>
          <a:xfrm>
            <a:off x="801904" y="1344562"/>
            <a:ext cx="10588191" cy="528238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tr-TR" dirty="0">
              <a:solidFill>
                <a:schemeClr val="accent6">
                  <a:lumMod val="75000"/>
                </a:schemeClr>
              </a:solidFill>
            </a:endParaRPr>
          </a:p>
          <a:p>
            <a:pPr lvl="0">
              <a:spcAft>
                <a:spcPts val="300"/>
              </a:spcAft>
              <a:tabLst>
                <a:tab pos="228600" algn="l"/>
              </a:tabLst>
            </a:pPr>
            <a:endParaRPr lang="tr-TR" sz="2200" dirty="0">
              <a:solidFill>
                <a:schemeClr val="tx1"/>
              </a:solidFill>
            </a:endParaRPr>
          </a:p>
          <a:p>
            <a:pPr indent="-342900" algn="just">
              <a:spcAft>
                <a:spcPts val="3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tr-TR" sz="2400" dirty="0">
                <a:solidFill>
                  <a:schemeClr val="tx1"/>
                </a:solidFill>
              </a:rPr>
              <a:t>Meslekleri ile ilgili incelemeler yapmak, yararlı ve gerekli gördükleri tedbirleri görüşülmek üzere yönetim kuruluna teklif etmek.</a:t>
            </a:r>
          </a:p>
          <a:p>
            <a:pPr algn="just">
              <a:spcAft>
                <a:spcPts val="300"/>
              </a:spcAft>
              <a:tabLst>
                <a:tab pos="228600" algn="l"/>
              </a:tabLst>
            </a:pPr>
            <a:endParaRPr lang="tr-TR" sz="2400" dirty="0">
              <a:solidFill>
                <a:schemeClr val="tx1"/>
              </a:solidFill>
            </a:endParaRPr>
          </a:p>
          <a:p>
            <a:pPr lvl="0" indent="-342900" algn="just">
              <a:spcAft>
                <a:spcPts val="3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tr-TR" sz="2400" dirty="0">
                <a:solidFill>
                  <a:schemeClr val="tx1"/>
                </a:solidFill>
              </a:rPr>
              <a:t>Mesleklerine ait işler hakkında, meclis veya yönetim kurulu tarafından bilgi istenmesi halinde, bu konuda araştırma yapmak ve istemi cevaplandırmak.</a:t>
            </a:r>
          </a:p>
          <a:p>
            <a:pPr algn="ctr">
              <a:spcAft>
                <a:spcPts val="300"/>
              </a:spcAft>
            </a:pPr>
            <a:endParaRPr lang="tr-TR" dirty="0">
              <a:solidFill>
                <a:schemeClr val="tx1"/>
              </a:solidFill>
            </a:endParaRPr>
          </a:p>
          <a:p>
            <a:pPr algn="ctr"/>
            <a:endParaRPr lang="tr-TR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tr-TR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tr-T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76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2022C-8170-B670-7A87-AE211598C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58" y="1232451"/>
            <a:ext cx="6211287" cy="2852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1CC743-A90B-6016-6BBF-69C667209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606" y="1232451"/>
            <a:ext cx="4083212" cy="4631635"/>
          </a:xfrm>
          <a:prstGeom prst="rect">
            <a:avLst/>
          </a:prstGeom>
        </p:spPr>
      </p:pic>
      <p:sp>
        <p:nvSpPr>
          <p:cNvPr id="11" name="Metin kutusu 6">
            <a:extLst>
              <a:ext uri="{FF2B5EF4-FFF2-40B4-BE49-F238E27FC236}">
                <a16:creationId xmlns:a16="http://schemas.microsoft.com/office/drawing/2014/main" id="{01A9FFD6-5059-499B-B49A-C8DAACCE980D}"/>
              </a:ext>
            </a:extLst>
          </p:cNvPr>
          <p:cNvSpPr txBox="1"/>
          <p:nvPr/>
        </p:nvSpPr>
        <p:spPr>
          <a:xfrm>
            <a:off x="332458" y="4302110"/>
            <a:ext cx="60975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4000" b="1" dirty="0"/>
              <a:t>7 Meslek </a:t>
            </a:r>
          </a:p>
          <a:p>
            <a:pPr algn="ctr"/>
            <a:r>
              <a:rPr lang="tr-TR" sz="4000" b="1" dirty="0"/>
              <a:t>Komitesi Üyesi </a:t>
            </a:r>
          </a:p>
        </p:txBody>
      </p:sp>
    </p:spTree>
    <p:extLst>
      <p:ext uri="{BB962C8B-B14F-4D97-AF65-F5344CB8AC3E}">
        <p14:creationId xmlns:p14="http://schemas.microsoft.com/office/powerpoint/2010/main" val="376624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1CADC71F-BCF3-DAFE-1BF8-662FF066F0B2}"/>
              </a:ext>
            </a:extLst>
          </p:cNvPr>
          <p:cNvSpPr/>
          <p:nvPr/>
        </p:nvSpPr>
        <p:spPr>
          <a:xfrm>
            <a:off x="3108960" y="0"/>
            <a:ext cx="9083040" cy="889507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15" name="Grup 14">
            <a:extLst>
              <a:ext uri="{FF2B5EF4-FFF2-40B4-BE49-F238E27FC236}">
                <a16:creationId xmlns:a16="http://schemas.microsoft.com/office/drawing/2014/main" id="{38A04305-F4A2-5EE5-9F69-F4D6CECA09A7}"/>
              </a:ext>
            </a:extLst>
          </p:cNvPr>
          <p:cNvGrpSpPr/>
          <p:nvPr/>
        </p:nvGrpSpPr>
        <p:grpSpPr>
          <a:xfrm>
            <a:off x="3233651" y="41612"/>
            <a:ext cx="8653160" cy="889507"/>
            <a:chOff x="1027380" y="1755"/>
            <a:chExt cx="7627589" cy="889507"/>
          </a:xfrm>
        </p:grpSpPr>
        <p:sp>
          <p:nvSpPr>
            <p:cNvPr id="16" name="Dikdörtgen 15">
              <a:extLst>
                <a:ext uri="{FF2B5EF4-FFF2-40B4-BE49-F238E27FC236}">
                  <a16:creationId xmlns:a16="http://schemas.microsoft.com/office/drawing/2014/main" id="{991E59FC-BAC3-D46C-CF41-CC315C35CA7E}"/>
                </a:ext>
              </a:extLst>
            </p:cNvPr>
            <p:cNvSpPr/>
            <p:nvPr/>
          </p:nvSpPr>
          <p:spPr>
            <a:xfrm>
              <a:off x="1027380" y="1755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Metin kutusu 16">
              <a:extLst>
                <a:ext uri="{FF2B5EF4-FFF2-40B4-BE49-F238E27FC236}">
                  <a16:creationId xmlns:a16="http://schemas.microsoft.com/office/drawing/2014/main" id="{FBA2CC10-FD2B-AF97-0D51-4B50B8042740}"/>
                </a:ext>
              </a:extLst>
            </p:cNvPr>
            <p:cNvSpPr txBox="1"/>
            <p:nvPr/>
          </p:nvSpPr>
          <p:spPr>
            <a:xfrm>
              <a:off x="1107640" y="47880"/>
              <a:ext cx="7547329" cy="70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pPr algn="r"/>
              <a:r>
                <a:rPr lang="tr-TR" sz="3600" b="1" dirty="0">
                  <a:solidFill>
                    <a:schemeClr val="tx1"/>
                  </a:solidFill>
                </a:rPr>
                <a:t>SAYFAMIZ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ACA5A0-6124-D257-8AB6-A16879F8E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47" y="1436038"/>
            <a:ext cx="5862166" cy="4906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02B5A-EA26-C111-4B83-474209F46924}"/>
              </a:ext>
            </a:extLst>
          </p:cNvPr>
          <p:cNvSpPr txBox="1"/>
          <p:nvPr/>
        </p:nvSpPr>
        <p:spPr>
          <a:xfrm>
            <a:off x="556219" y="1018856"/>
            <a:ext cx="6097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https://www.iso.org.tr/meslek-komiteleri/44-grup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64ABBC-0262-272D-6B2F-941E96D00847}"/>
              </a:ext>
            </a:extLst>
          </p:cNvPr>
          <p:cNvSpPr/>
          <p:nvPr/>
        </p:nvSpPr>
        <p:spPr>
          <a:xfrm>
            <a:off x="5056816" y="2405670"/>
            <a:ext cx="1478997" cy="19085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k: Aşağı 7">
            <a:extLst>
              <a:ext uri="{FF2B5EF4-FFF2-40B4-BE49-F238E27FC236}">
                <a16:creationId xmlns:a16="http://schemas.microsoft.com/office/drawing/2014/main" id="{0CDC4DEF-D09E-D67B-5779-599DEB74228E}"/>
              </a:ext>
            </a:extLst>
          </p:cNvPr>
          <p:cNvSpPr/>
          <p:nvPr/>
        </p:nvSpPr>
        <p:spPr>
          <a:xfrm rot="16200000">
            <a:off x="6650882" y="2954985"/>
            <a:ext cx="484632" cy="46339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01CD8B-3E41-E3DE-83D3-3C9330F40B34}"/>
              </a:ext>
            </a:extLst>
          </p:cNvPr>
          <p:cNvSpPr txBox="1"/>
          <p:nvPr/>
        </p:nvSpPr>
        <p:spPr>
          <a:xfrm>
            <a:off x="7186708" y="2725018"/>
            <a:ext cx="1773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ISO Eğitimlerini yakından takip edebilirsiniz. 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049C53-1533-F287-D0A7-FB7D241CEF7F}"/>
              </a:ext>
            </a:extLst>
          </p:cNvPr>
          <p:cNvSpPr/>
          <p:nvPr/>
        </p:nvSpPr>
        <p:spPr>
          <a:xfrm>
            <a:off x="5056815" y="4405126"/>
            <a:ext cx="1478997" cy="5412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k: Aşağı 7">
            <a:extLst>
              <a:ext uri="{FF2B5EF4-FFF2-40B4-BE49-F238E27FC236}">
                <a16:creationId xmlns:a16="http://schemas.microsoft.com/office/drawing/2014/main" id="{5043BC63-26DB-07CF-EDA1-F84601D51395}"/>
              </a:ext>
            </a:extLst>
          </p:cNvPr>
          <p:cNvSpPr/>
          <p:nvPr/>
        </p:nvSpPr>
        <p:spPr>
          <a:xfrm rot="16200000">
            <a:off x="6650883" y="4324867"/>
            <a:ext cx="484632" cy="46339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3C6DA1-3A68-76FA-213E-4BCD0FE008FC}"/>
              </a:ext>
            </a:extLst>
          </p:cNvPr>
          <p:cNvSpPr txBox="1"/>
          <p:nvPr/>
        </p:nvSpPr>
        <p:spPr>
          <a:xfrm>
            <a:off x="7186707" y="4094900"/>
            <a:ext cx="1773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Soru ve Önerilerinizi bizlere bildirebilirsiniz.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8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39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reeform: Shape 41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50" name="Freeform: Shape 43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1" name="Freeform: Shape 45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4E98051-8EE8-4557-A22F-D7F1F9674B1E}"/>
              </a:ext>
            </a:extLst>
          </p:cNvPr>
          <p:cNvSpPr txBox="1"/>
          <p:nvPr/>
        </p:nvSpPr>
        <p:spPr>
          <a:xfrm>
            <a:off x="197745" y="1521238"/>
            <a:ext cx="40216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4000" b="1" dirty="0"/>
              <a:t>582 firma</a:t>
            </a:r>
          </a:p>
        </p:txBody>
      </p:sp>
      <p:sp>
        <p:nvSpPr>
          <p:cNvPr id="8" name="Ok: Aşağı 7">
            <a:extLst>
              <a:ext uri="{FF2B5EF4-FFF2-40B4-BE49-F238E27FC236}">
                <a16:creationId xmlns:a16="http://schemas.microsoft.com/office/drawing/2014/main" id="{98D0B7D3-9CB5-C564-6CFF-5C93AC1EFD27}"/>
              </a:ext>
            </a:extLst>
          </p:cNvPr>
          <p:cNvSpPr/>
          <p:nvPr/>
        </p:nvSpPr>
        <p:spPr>
          <a:xfrm>
            <a:off x="1792386" y="2550933"/>
            <a:ext cx="484632" cy="46339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6">
            <a:extLst>
              <a:ext uri="{FF2B5EF4-FFF2-40B4-BE49-F238E27FC236}">
                <a16:creationId xmlns:a16="http://schemas.microsoft.com/office/drawing/2014/main" id="{82E356D5-4AF8-CEC4-BC37-C0891850E6A6}"/>
              </a:ext>
            </a:extLst>
          </p:cNvPr>
          <p:cNvSpPr txBox="1"/>
          <p:nvPr/>
        </p:nvSpPr>
        <p:spPr>
          <a:xfrm>
            <a:off x="-42431" y="3308684"/>
            <a:ext cx="43576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4000" b="1" dirty="0"/>
              <a:t>Farklı uzmanlık alanlarında şirketler</a:t>
            </a: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1689A08C-A46F-5C1A-AF37-029D16CA030F}"/>
              </a:ext>
            </a:extLst>
          </p:cNvPr>
          <p:cNvSpPr/>
          <p:nvPr/>
        </p:nvSpPr>
        <p:spPr>
          <a:xfrm>
            <a:off x="4761076" y="1005267"/>
            <a:ext cx="2608187" cy="21460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25 AYRI NACE KODU </a:t>
            </a:r>
            <a:endParaRPr lang="en-GB" dirty="0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96628DCE-1FA0-2974-6191-E957A064A702}"/>
              </a:ext>
            </a:extLst>
          </p:cNvPr>
          <p:cNvSpPr/>
          <p:nvPr/>
        </p:nvSpPr>
        <p:spPr>
          <a:xfrm>
            <a:off x="4355335" y="3525253"/>
            <a:ext cx="3324116" cy="21460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246 İHRACATÇI ŞİRKET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31A02E-D816-5251-B0C6-3D6696412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961" y="3270925"/>
            <a:ext cx="3981747" cy="3338492"/>
          </a:xfrm>
          <a:prstGeom prst="rect">
            <a:avLst/>
          </a:prstGeom>
        </p:spPr>
      </p:pic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20A52BDE-0373-7963-6ADD-48EF94CCE786}"/>
              </a:ext>
            </a:extLst>
          </p:cNvPr>
          <p:cNvSpPr/>
          <p:nvPr/>
        </p:nvSpPr>
        <p:spPr>
          <a:xfrm>
            <a:off x="8092874" y="931119"/>
            <a:ext cx="3324116" cy="21460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12 SEKTÖREL BAĞLANTI</a:t>
            </a:r>
            <a:endParaRPr lang="en-GB" dirty="0"/>
          </a:p>
        </p:txBody>
      </p:sp>
      <p:sp>
        <p:nvSpPr>
          <p:cNvPr id="19" name="Dikdörtgen 15">
            <a:extLst>
              <a:ext uri="{FF2B5EF4-FFF2-40B4-BE49-F238E27FC236}">
                <a16:creationId xmlns:a16="http://schemas.microsoft.com/office/drawing/2014/main" id="{F0919932-8362-4CC6-1F70-E09F613B7BE6}"/>
              </a:ext>
            </a:extLst>
          </p:cNvPr>
          <p:cNvSpPr/>
          <p:nvPr/>
        </p:nvSpPr>
        <p:spPr>
          <a:xfrm>
            <a:off x="3233651" y="41612"/>
            <a:ext cx="8347971" cy="889507"/>
          </a:xfrm>
          <a:prstGeom prst="rect">
            <a:avLst/>
          </a:pr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1" name="Dikdörtgen: Köşeleri Yuvarlatılmış 12">
            <a:extLst>
              <a:ext uri="{FF2B5EF4-FFF2-40B4-BE49-F238E27FC236}">
                <a16:creationId xmlns:a16="http://schemas.microsoft.com/office/drawing/2014/main" id="{04FF826A-E9B6-5E4B-7E06-7010AB8C2622}"/>
              </a:ext>
            </a:extLst>
          </p:cNvPr>
          <p:cNvSpPr/>
          <p:nvPr/>
        </p:nvSpPr>
        <p:spPr>
          <a:xfrm>
            <a:off x="1596094" y="0"/>
            <a:ext cx="10595906" cy="889507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22" name="Grup 14">
            <a:extLst>
              <a:ext uri="{FF2B5EF4-FFF2-40B4-BE49-F238E27FC236}">
                <a16:creationId xmlns:a16="http://schemas.microsoft.com/office/drawing/2014/main" id="{9E8C62A1-88D1-C5BF-4C0E-91B898AD0C45}"/>
              </a:ext>
            </a:extLst>
          </p:cNvPr>
          <p:cNvGrpSpPr/>
          <p:nvPr/>
        </p:nvGrpSpPr>
        <p:grpSpPr>
          <a:xfrm>
            <a:off x="1196698" y="41612"/>
            <a:ext cx="10690113" cy="889507"/>
            <a:chOff x="577264" y="1755"/>
            <a:chExt cx="8077705" cy="889507"/>
          </a:xfrm>
        </p:grpSpPr>
        <p:sp>
          <p:nvSpPr>
            <p:cNvPr id="23" name="Dikdörtgen 15">
              <a:extLst>
                <a:ext uri="{FF2B5EF4-FFF2-40B4-BE49-F238E27FC236}">
                  <a16:creationId xmlns:a16="http://schemas.microsoft.com/office/drawing/2014/main" id="{7E846509-77AB-06F8-B426-6326D678ACF4}"/>
                </a:ext>
              </a:extLst>
            </p:cNvPr>
            <p:cNvSpPr/>
            <p:nvPr/>
          </p:nvSpPr>
          <p:spPr>
            <a:xfrm>
              <a:off x="1027380" y="1755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Metin kutusu 16">
              <a:extLst>
                <a:ext uri="{FF2B5EF4-FFF2-40B4-BE49-F238E27FC236}">
                  <a16:creationId xmlns:a16="http://schemas.microsoft.com/office/drawing/2014/main" id="{723751FB-243D-6A75-7B75-36A83F3D3D15}"/>
                </a:ext>
              </a:extLst>
            </p:cNvPr>
            <p:cNvSpPr txBox="1"/>
            <p:nvPr/>
          </p:nvSpPr>
          <p:spPr>
            <a:xfrm>
              <a:off x="577264" y="47880"/>
              <a:ext cx="8077705" cy="70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pPr algn="r"/>
              <a:r>
                <a:rPr lang="tr-TR" sz="3600" b="1" dirty="0">
                  <a:solidFill>
                    <a:schemeClr val="tx1"/>
                  </a:solidFill>
                </a:rPr>
                <a:t>TÜRKİYE EKONOMİSİ İÇİN ÇOK ÖNEMLİ BİR GRUBUZ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829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61526D21-0BA1-A530-DC84-FA6D102E3BD2}"/>
              </a:ext>
            </a:extLst>
          </p:cNvPr>
          <p:cNvSpPr/>
          <p:nvPr/>
        </p:nvSpPr>
        <p:spPr>
          <a:xfrm>
            <a:off x="770021" y="3092116"/>
            <a:ext cx="10483517" cy="889507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5802E721-461C-6D31-FA4E-034A4B0A7CE5}"/>
              </a:ext>
            </a:extLst>
          </p:cNvPr>
          <p:cNvGrpSpPr/>
          <p:nvPr/>
        </p:nvGrpSpPr>
        <p:grpSpPr>
          <a:xfrm>
            <a:off x="1091866" y="3043989"/>
            <a:ext cx="10008268" cy="889507"/>
            <a:chOff x="-3142367" y="3337406"/>
            <a:chExt cx="11528318" cy="889507"/>
          </a:xfrm>
        </p:grpSpPr>
        <p:sp>
          <p:nvSpPr>
            <p:cNvPr id="11" name="Dikdörtgen 10">
              <a:extLst>
                <a:ext uri="{FF2B5EF4-FFF2-40B4-BE49-F238E27FC236}">
                  <a16:creationId xmlns:a16="http://schemas.microsoft.com/office/drawing/2014/main" id="{C83EA8D5-785C-DAF7-7C36-C3812003DF99}"/>
                </a:ext>
              </a:extLst>
            </p:cNvPr>
            <p:cNvSpPr/>
            <p:nvPr/>
          </p:nvSpPr>
          <p:spPr>
            <a:xfrm>
              <a:off x="1027380" y="3337406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Metin kutusu 11">
              <a:extLst>
                <a:ext uri="{FF2B5EF4-FFF2-40B4-BE49-F238E27FC236}">
                  <a16:creationId xmlns:a16="http://schemas.microsoft.com/office/drawing/2014/main" id="{CEE11B0B-B01B-E0D2-47B9-55743E2E8361}"/>
                </a:ext>
              </a:extLst>
            </p:cNvPr>
            <p:cNvSpPr txBox="1"/>
            <p:nvPr/>
          </p:nvSpPr>
          <p:spPr>
            <a:xfrm>
              <a:off x="-3142367" y="3337406"/>
              <a:ext cx="10526402" cy="889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pPr algn="r" defTabSz="977900">
                <a:spcBef>
                  <a:spcPct val="0"/>
                </a:spcBef>
                <a:spcAft>
                  <a:spcPct val="35000"/>
                </a:spcAft>
              </a:pPr>
              <a:r>
                <a:rPr lang="tr-TR" sz="3600" b="1" dirty="0">
                  <a:latin typeface="+mj-lt"/>
                  <a:cs typeface="Times New Roman" panose="02020603050405020304" pitchFamily="18" charset="0"/>
                </a:rPr>
                <a:t>KOMİTEMİZ İÇİN YÜRÜTTÜĞÜMÜZ FAALİYETLER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2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61526D21-0BA1-A530-DC84-FA6D102E3BD2}"/>
              </a:ext>
            </a:extLst>
          </p:cNvPr>
          <p:cNvSpPr/>
          <p:nvPr/>
        </p:nvSpPr>
        <p:spPr>
          <a:xfrm>
            <a:off x="3806049" y="0"/>
            <a:ext cx="8385952" cy="889507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5802E721-461C-6D31-FA4E-034A4B0A7CE5}"/>
              </a:ext>
            </a:extLst>
          </p:cNvPr>
          <p:cNvGrpSpPr/>
          <p:nvPr/>
        </p:nvGrpSpPr>
        <p:grpSpPr>
          <a:xfrm>
            <a:off x="3993667" y="0"/>
            <a:ext cx="8198333" cy="889507"/>
            <a:chOff x="187618" y="3337406"/>
            <a:chExt cx="8198333" cy="889507"/>
          </a:xfrm>
        </p:grpSpPr>
        <p:sp>
          <p:nvSpPr>
            <p:cNvPr id="11" name="Dikdörtgen 10">
              <a:extLst>
                <a:ext uri="{FF2B5EF4-FFF2-40B4-BE49-F238E27FC236}">
                  <a16:creationId xmlns:a16="http://schemas.microsoft.com/office/drawing/2014/main" id="{C83EA8D5-785C-DAF7-7C36-C3812003DF99}"/>
                </a:ext>
              </a:extLst>
            </p:cNvPr>
            <p:cNvSpPr/>
            <p:nvPr/>
          </p:nvSpPr>
          <p:spPr>
            <a:xfrm>
              <a:off x="1027380" y="3337406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Metin kutusu 11">
              <a:extLst>
                <a:ext uri="{FF2B5EF4-FFF2-40B4-BE49-F238E27FC236}">
                  <a16:creationId xmlns:a16="http://schemas.microsoft.com/office/drawing/2014/main" id="{CEE11B0B-B01B-E0D2-47B9-55743E2E8361}"/>
                </a:ext>
              </a:extLst>
            </p:cNvPr>
            <p:cNvSpPr txBox="1"/>
            <p:nvPr/>
          </p:nvSpPr>
          <p:spPr>
            <a:xfrm>
              <a:off x="187618" y="3337406"/>
              <a:ext cx="7196417" cy="889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pPr algn="r" defTabSz="977900">
                <a:spcBef>
                  <a:spcPct val="0"/>
                </a:spcBef>
                <a:spcAft>
                  <a:spcPct val="35000"/>
                </a:spcAft>
              </a:pPr>
              <a:r>
                <a:rPr lang="tr-TR" sz="3600" b="1" dirty="0">
                  <a:latin typeface="+mj-lt"/>
                  <a:cs typeface="Times New Roman" panose="02020603050405020304" pitchFamily="18" charset="0"/>
                </a:rPr>
                <a:t>Mesleki Eğitim İşbirliği Projesi</a:t>
              </a:r>
            </a:p>
          </p:txBody>
        </p:sp>
      </p:grpSp>
      <p:sp>
        <p:nvSpPr>
          <p:cNvPr id="19" name="Dikdörtgen 18" descr="Eğitim">
            <a:extLst>
              <a:ext uri="{FF2B5EF4-FFF2-40B4-BE49-F238E27FC236}">
                <a16:creationId xmlns:a16="http://schemas.microsoft.com/office/drawing/2014/main" id="{9B3E0D8D-6D85-D502-5FCE-9C9226BCDB89}"/>
              </a:ext>
            </a:extLst>
          </p:cNvPr>
          <p:cNvSpPr/>
          <p:nvPr/>
        </p:nvSpPr>
        <p:spPr>
          <a:xfrm>
            <a:off x="11540618" y="185271"/>
            <a:ext cx="489228" cy="489228"/>
          </a:xfrm>
          <a:prstGeom prst="rect">
            <a:avLst/>
          </a:prstGeom>
          <a:blipFill rotWithShape="1">
            <a:blip r:embed="rId2"/>
            <a:srcRect/>
            <a:stretch>
              <a:fillRect l="-2000" r="-2000"/>
            </a:stretch>
          </a:blip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pic>
        <p:nvPicPr>
          <p:cNvPr id="66" name="Resim 65">
            <a:extLst>
              <a:ext uri="{FF2B5EF4-FFF2-40B4-BE49-F238E27FC236}">
                <a16:creationId xmlns:a16="http://schemas.microsoft.com/office/drawing/2014/main" id="{C1463C8C-5A5C-1B50-1073-7FDFB37D0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3253" r="3253"/>
          <a:stretch/>
        </p:blipFill>
        <p:spPr>
          <a:xfrm>
            <a:off x="1008826" y="798825"/>
            <a:ext cx="9797580" cy="56473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05050450-7DBF-CDD2-A651-3660B2EA2D5E}"/>
              </a:ext>
            </a:extLst>
          </p:cNvPr>
          <p:cNvSpPr/>
          <p:nvPr/>
        </p:nvSpPr>
        <p:spPr>
          <a:xfrm>
            <a:off x="1977775" y="4206147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6E5EB4B-5511-77A0-626C-7496F5E44E6F}"/>
              </a:ext>
            </a:extLst>
          </p:cNvPr>
          <p:cNvSpPr/>
          <p:nvPr/>
        </p:nvSpPr>
        <p:spPr>
          <a:xfrm>
            <a:off x="7972327" y="5596446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Dikdörtgen 70">
            <a:extLst>
              <a:ext uri="{FF2B5EF4-FFF2-40B4-BE49-F238E27FC236}">
                <a16:creationId xmlns:a16="http://schemas.microsoft.com/office/drawing/2014/main" id="{039A144D-233B-651F-8229-FAC29A03E008}"/>
              </a:ext>
            </a:extLst>
          </p:cNvPr>
          <p:cNvSpPr/>
          <p:nvPr/>
        </p:nvSpPr>
        <p:spPr>
          <a:xfrm rot="16200000" flipV="1">
            <a:off x="4735033" y="4643964"/>
            <a:ext cx="113750" cy="287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endParaRPr lang="fi-FI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ogle San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B323625-23D1-8829-AE84-43B969C665B9}"/>
              </a:ext>
            </a:extLst>
          </p:cNvPr>
          <p:cNvSpPr/>
          <p:nvPr/>
        </p:nvSpPr>
        <p:spPr>
          <a:xfrm>
            <a:off x="5604436" y="4310699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5CA68D1-D5F8-739B-9847-9BA789764A32}"/>
              </a:ext>
            </a:extLst>
          </p:cNvPr>
          <p:cNvSpPr/>
          <p:nvPr/>
        </p:nvSpPr>
        <p:spPr>
          <a:xfrm>
            <a:off x="5652297" y="4824135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9E449BA-71C9-DDC8-8439-FA30B09E49E8}"/>
              </a:ext>
            </a:extLst>
          </p:cNvPr>
          <p:cNvSpPr/>
          <p:nvPr/>
        </p:nvSpPr>
        <p:spPr>
          <a:xfrm>
            <a:off x="4171943" y="3962715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C19628E-27AB-1A75-BE6D-FFB880E8596F}"/>
              </a:ext>
            </a:extLst>
          </p:cNvPr>
          <p:cNvSpPr/>
          <p:nvPr/>
        </p:nvSpPr>
        <p:spPr>
          <a:xfrm>
            <a:off x="3570850" y="4768271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382C6CC6-A959-163D-6300-967F5B118E10}"/>
              </a:ext>
            </a:extLst>
          </p:cNvPr>
          <p:cNvSpPr/>
          <p:nvPr/>
        </p:nvSpPr>
        <p:spPr>
          <a:xfrm>
            <a:off x="7093822" y="5106845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EA394BE-262B-4499-F23F-3E4303D1FCD6}"/>
              </a:ext>
            </a:extLst>
          </p:cNvPr>
          <p:cNvSpPr/>
          <p:nvPr/>
        </p:nvSpPr>
        <p:spPr>
          <a:xfrm>
            <a:off x="4712848" y="4206147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EEE9026-A28E-15DF-AB4C-60B85C18C057}"/>
              </a:ext>
            </a:extLst>
          </p:cNvPr>
          <p:cNvSpPr/>
          <p:nvPr/>
        </p:nvSpPr>
        <p:spPr>
          <a:xfrm>
            <a:off x="3887089" y="3931602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C41596C-4252-D5D9-E84C-1506B3C01788}"/>
              </a:ext>
            </a:extLst>
          </p:cNvPr>
          <p:cNvSpPr/>
          <p:nvPr/>
        </p:nvSpPr>
        <p:spPr>
          <a:xfrm>
            <a:off x="4966686" y="4293968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56E01C5-B8D7-1AAD-3E13-4891DE515962}"/>
              </a:ext>
            </a:extLst>
          </p:cNvPr>
          <p:cNvSpPr/>
          <p:nvPr/>
        </p:nvSpPr>
        <p:spPr>
          <a:xfrm>
            <a:off x="4382977" y="4288888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F40B7F1-A6E4-D896-724D-F7998784AE8E}"/>
              </a:ext>
            </a:extLst>
          </p:cNvPr>
          <p:cNvSpPr/>
          <p:nvPr/>
        </p:nvSpPr>
        <p:spPr>
          <a:xfrm>
            <a:off x="5819795" y="4648493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1C0E02B-C5F9-050B-883A-AEB364F51FBD}"/>
              </a:ext>
            </a:extLst>
          </p:cNvPr>
          <p:cNvSpPr/>
          <p:nvPr/>
        </p:nvSpPr>
        <p:spPr>
          <a:xfrm>
            <a:off x="5106346" y="5056601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F2E10DD-2180-25BF-EF5F-5B4C2F2599B0}"/>
              </a:ext>
            </a:extLst>
          </p:cNvPr>
          <p:cNvSpPr/>
          <p:nvPr/>
        </p:nvSpPr>
        <p:spPr>
          <a:xfrm>
            <a:off x="4888490" y="4736314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5FB5605-8A2C-89C7-DCFB-8B233993BC92}"/>
              </a:ext>
            </a:extLst>
          </p:cNvPr>
          <p:cNvSpPr/>
          <p:nvPr/>
        </p:nvSpPr>
        <p:spPr>
          <a:xfrm>
            <a:off x="5174956" y="4597097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403A3CF-B788-984B-1F72-EE8E9D53CE63}"/>
              </a:ext>
            </a:extLst>
          </p:cNvPr>
          <p:cNvSpPr/>
          <p:nvPr/>
        </p:nvSpPr>
        <p:spPr>
          <a:xfrm>
            <a:off x="7647277" y="5439566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7815522-D515-42F3-3C4F-5C9295D0891A}"/>
              </a:ext>
            </a:extLst>
          </p:cNvPr>
          <p:cNvSpPr/>
          <p:nvPr/>
        </p:nvSpPr>
        <p:spPr>
          <a:xfrm>
            <a:off x="6629264" y="4736314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CF7BD79-153D-A89C-43BF-8785CD0A211C}"/>
              </a:ext>
            </a:extLst>
          </p:cNvPr>
          <p:cNvSpPr/>
          <p:nvPr/>
        </p:nvSpPr>
        <p:spPr>
          <a:xfrm>
            <a:off x="7072274" y="4744155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F8E0061-3673-729B-B67F-B6A8AF949205}"/>
              </a:ext>
            </a:extLst>
          </p:cNvPr>
          <p:cNvSpPr/>
          <p:nvPr/>
        </p:nvSpPr>
        <p:spPr>
          <a:xfrm>
            <a:off x="6442335" y="4919797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6DE8A94D-199C-7811-847C-E3BA79206214}"/>
              </a:ext>
            </a:extLst>
          </p:cNvPr>
          <p:cNvSpPr/>
          <p:nvPr/>
        </p:nvSpPr>
        <p:spPr>
          <a:xfrm>
            <a:off x="3073697" y="4087549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23C2896-F694-2FFE-08EF-9C740A817981}"/>
              </a:ext>
            </a:extLst>
          </p:cNvPr>
          <p:cNvSpPr/>
          <p:nvPr/>
        </p:nvSpPr>
        <p:spPr>
          <a:xfrm>
            <a:off x="3429615" y="3921519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4CF8F1A-C097-E23D-C644-B05F3C885F5B}"/>
              </a:ext>
            </a:extLst>
          </p:cNvPr>
          <p:cNvSpPr/>
          <p:nvPr/>
        </p:nvSpPr>
        <p:spPr>
          <a:xfrm>
            <a:off x="3161518" y="4486341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D03470E-DF71-FAEC-68FD-C191BBDD45ED}"/>
              </a:ext>
            </a:extLst>
          </p:cNvPr>
          <p:cNvSpPr/>
          <p:nvPr/>
        </p:nvSpPr>
        <p:spPr>
          <a:xfrm>
            <a:off x="3558640" y="4495356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CFC64211-3197-1D9D-62FB-ECE033EDB260}"/>
              </a:ext>
            </a:extLst>
          </p:cNvPr>
          <p:cNvSpPr/>
          <p:nvPr/>
        </p:nvSpPr>
        <p:spPr>
          <a:xfrm>
            <a:off x="3993667" y="4293968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14F2B27-6BD3-2AB4-A4A9-A9327EE6E92D}"/>
              </a:ext>
            </a:extLst>
          </p:cNvPr>
          <p:cNvSpPr/>
          <p:nvPr/>
        </p:nvSpPr>
        <p:spPr>
          <a:xfrm>
            <a:off x="4081488" y="4656334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3D10E242-B634-5DF5-AD7D-73EB1103D3EF}"/>
              </a:ext>
            </a:extLst>
          </p:cNvPr>
          <p:cNvSpPr/>
          <p:nvPr/>
        </p:nvSpPr>
        <p:spPr>
          <a:xfrm>
            <a:off x="4252703" y="4950451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6CBD87F9-F553-E926-6C5E-9176200DC54C}"/>
              </a:ext>
            </a:extLst>
          </p:cNvPr>
          <p:cNvSpPr/>
          <p:nvPr/>
        </p:nvSpPr>
        <p:spPr>
          <a:xfrm>
            <a:off x="4512710" y="4736314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60654FD-FD5C-FE21-1679-3E7484999444}"/>
              </a:ext>
            </a:extLst>
          </p:cNvPr>
          <p:cNvSpPr/>
          <p:nvPr/>
        </p:nvSpPr>
        <p:spPr>
          <a:xfrm>
            <a:off x="5246214" y="4831976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2924651B-ADDC-0558-2612-E60E2B5565B1}"/>
              </a:ext>
            </a:extLst>
          </p:cNvPr>
          <p:cNvSpPr/>
          <p:nvPr/>
        </p:nvSpPr>
        <p:spPr>
          <a:xfrm>
            <a:off x="5483097" y="4501582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FC39C181-5585-19D8-8AE8-4C6CFC9ECA24}"/>
              </a:ext>
            </a:extLst>
          </p:cNvPr>
          <p:cNvSpPr/>
          <p:nvPr/>
        </p:nvSpPr>
        <p:spPr>
          <a:xfrm>
            <a:off x="6833885" y="5321613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0BE2D776-AA9B-D3BA-06C8-1AFF418144E7}"/>
              </a:ext>
            </a:extLst>
          </p:cNvPr>
          <p:cNvSpPr/>
          <p:nvPr/>
        </p:nvSpPr>
        <p:spPr>
          <a:xfrm>
            <a:off x="6769218" y="4942610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F12A66A4-5025-8994-8030-4920AD846D98}"/>
              </a:ext>
            </a:extLst>
          </p:cNvPr>
          <p:cNvSpPr/>
          <p:nvPr/>
        </p:nvSpPr>
        <p:spPr>
          <a:xfrm>
            <a:off x="7069657" y="5508625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87E68F64-6E9F-ED04-D141-B6A28F98DACA}"/>
              </a:ext>
            </a:extLst>
          </p:cNvPr>
          <p:cNvSpPr/>
          <p:nvPr/>
        </p:nvSpPr>
        <p:spPr>
          <a:xfrm>
            <a:off x="7412916" y="5596446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D22C9A2-032C-A2A5-AA59-FBBD07D6B03E}"/>
              </a:ext>
            </a:extLst>
          </p:cNvPr>
          <p:cNvSpPr/>
          <p:nvPr/>
        </p:nvSpPr>
        <p:spPr>
          <a:xfrm>
            <a:off x="7345005" y="5023236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94D972FE-E6D6-D737-2DD2-A710E25687CE}"/>
              </a:ext>
            </a:extLst>
          </p:cNvPr>
          <p:cNvSpPr/>
          <p:nvPr/>
        </p:nvSpPr>
        <p:spPr>
          <a:xfrm>
            <a:off x="7559456" y="5771737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BE3AECFA-07C0-133B-6455-03091DBCACD1}"/>
              </a:ext>
            </a:extLst>
          </p:cNvPr>
          <p:cNvSpPr/>
          <p:nvPr/>
        </p:nvSpPr>
        <p:spPr>
          <a:xfrm>
            <a:off x="5181658" y="4263191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59332DD-A314-A50E-2F99-B93EE8A14F80}"/>
              </a:ext>
            </a:extLst>
          </p:cNvPr>
          <p:cNvSpPr/>
          <p:nvPr/>
        </p:nvSpPr>
        <p:spPr>
          <a:xfrm>
            <a:off x="4897514" y="3984974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7FC089B0-19A6-2623-FB37-85526E731A9C}"/>
              </a:ext>
            </a:extLst>
          </p:cNvPr>
          <p:cNvSpPr/>
          <p:nvPr/>
        </p:nvSpPr>
        <p:spPr>
          <a:xfrm>
            <a:off x="6461663" y="4474726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0C445264-12F4-023B-6897-7BCA7440A740}"/>
              </a:ext>
            </a:extLst>
          </p:cNvPr>
          <p:cNvSpPr/>
          <p:nvPr/>
        </p:nvSpPr>
        <p:spPr>
          <a:xfrm>
            <a:off x="7559456" y="5176279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9CBF4AC5-85BA-2C30-4883-CD8A4A14FD3B}"/>
              </a:ext>
            </a:extLst>
          </p:cNvPr>
          <p:cNvSpPr/>
          <p:nvPr/>
        </p:nvSpPr>
        <p:spPr>
          <a:xfrm>
            <a:off x="5079914" y="4094485"/>
            <a:ext cx="175642" cy="17564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6" name="Metin kutusu 125">
            <a:extLst>
              <a:ext uri="{FF2B5EF4-FFF2-40B4-BE49-F238E27FC236}">
                <a16:creationId xmlns:a16="http://schemas.microsoft.com/office/drawing/2014/main" id="{990A6172-9753-5D96-9132-4AE24BF7F189}"/>
              </a:ext>
            </a:extLst>
          </p:cNvPr>
          <p:cNvSpPr txBox="1"/>
          <p:nvPr/>
        </p:nvSpPr>
        <p:spPr>
          <a:xfrm>
            <a:off x="677810" y="5409434"/>
            <a:ext cx="4577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solidFill>
                  <a:srgbClr val="C00000"/>
                </a:solidFill>
              </a:rPr>
              <a:t>Alibeyköy MTAL </a:t>
            </a:r>
          </a:p>
          <a:p>
            <a:r>
              <a:rPr lang="tr-TR" b="1" dirty="0">
                <a:solidFill>
                  <a:srgbClr val="C00000"/>
                </a:solidFill>
              </a:rPr>
              <a:t>Nahit Menteşe MTAL </a:t>
            </a:r>
            <a:endParaRPr lang="tr-TR" sz="1800" b="1" dirty="0">
              <a:solidFill>
                <a:srgbClr val="C00000"/>
              </a:solidFill>
            </a:endParaRPr>
          </a:p>
          <a:p>
            <a:r>
              <a:rPr lang="tr-TR" sz="1800" b="1" dirty="0">
                <a:solidFill>
                  <a:srgbClr val="C00000"/>
                </a:solidFill>
              </a:rPr>
              <a:t>ALİ EREN</a:t>
            </a:r>
            <a:endParaRPr lang="tr-TR" dirty="0"/>
          </a:p>
        </p:txBody>
      </p:sp>
      <p:sp>
        <p:nvSpPr>
          <p:cNvPr id="127" name="Metin kutusu 126">
            <a:extLst>
              <a:ext uri="{FF2B5EF4-FFF2-40B4-BE49-F238E27FC236}">
                <a16:creationId xmlns:a16="http://schemas.microsoft.com/office/drawing/2014/main" id="{1153AF1A-10A6-944C-C9AC-B14CE2F101F9}"/>
              </a:ext>
            </a:extLst>
          </p:cNvPr>
          <p:cNvSpPr txBox="1"/>
          <p:nvPr/>
        </p:nvSpPr>
        <p:spPr>
          <a:xfrm>
            <a:off x="6549484" y="1287075"/>
            <a:ext cx="505930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r-TR" sz="2000" b="1" dirty="0">
                <a:solidFill>
                  <a:srgbClr val="C00000"/>
                </a:solidFill>
              </a:rPr>
              <a:t>AMAÇ </a:t>
            </a:r>
          </a:p>
          <a:p>
            <a:pPr algn="r"/>
            <a:r>
              <a:rPr lang="tr-TR" sz="1800" b="0" kern="12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* Okullara nitelikli öğrencileri çekmek</a:t>
            </a:r>
          </a:p>
          <a:p>
            <a:pPr algn="r"/>
            <a:r>
              <a:rPr lang="tr-TR" sz="1800" b="0" kern="12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* Öğrencileri </a:t>
            </a:r>
            <a:r>
              <a:rPr lang="tr-TR" sz="1800" b="1" kern="12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okulda</a:t>
            </a:r>
            <a:r>
              <a:rPr lang="tr-TR" sz="1800" b="0" kern="12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ve </a:t>
            </a:r>
            <a:r>
              <a:rPr lang="tr-TR" sz="1800" b="1" kern="12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işyerinde</a:t>
            </a:r>
            <a:r>
              <a:rPr lang="tr-TR" sz="1800" b="0" kern="12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800" b="1" kern="12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istihdam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800" b="1" kern="12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odaklı </a:t>
            </a:r>
            <a:r>
              <a:rPr lang="tr-TR" sz="1800" b="0" kern="12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olarak yetiştirmek</a:t>
            </a:r>
          </a:p>
          <a:p>
            <a:pPr algn="r"/>
            <a:r>
              <a:rPr lang="tr-TR" b="0" kern="12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* Mezunların </a:t>
            </a:r>
            <a:r>
              <a:rPr lang="tr-TR" b="1" kern="12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alanlarında sürdürülebilir şekilde nitelikli istihdamının </a:t>
            </a:r>
            <a:r>
              <a:rPr lang="tr-TR" b="0" kern="12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sağlanmasına katkıda bulunmak</a:t>
            </a:r>
          </a:p>
        </p:txBody>
      </p:sp>
      <p:sp>
        <p:nvSpPr>
          <p:cNvPr id="3" name="Metin kutusu 125">
            <a:extLst>
              <a:ext uri="{FF2B5EF4-FFF2-40B4-BE49-F238E27FC236}">
                <a16:creationId xmlns:a16="http://schemas.microsoft.com/office/drawing/2014/main" id="{929572F2-BBE4-4A85-49DB-A72C98DD163A}"/>
              </a:ext>
            </a:extLst>
          </p:cNvPr>
          <p:cNvSpPr txBox="1"/>
          <p:nvPr/>
        </p:nvSpPr>
        <p:spPr>
          <a:xfrm>
            <a:off x="3250410" y="5368415"/>
            <a:ext cx="4577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Avcılar MTAL</a:t>
            </a:r>
            <a:endParaRPr lang="tr-TR" sz="1800" b="1" dirty="0">
              <a:solidFill>
                <a:srgbClr val="C00000"/>
              </a:solidFill>
            </a:endParaRPr>
          </a:p>
          <a:p>
            <a:r>
              <a:rPr lang="tr-TR" sz="1800" b="1" dirty="0">
                <a:solidFill>
                  <a:srgbClr val="C00000"/>
                </a:solidFill>
              </a:rPr>
              <a:t>CEMİL TAYMAN</a:t>
            </a:r>
            <a:endParaRPr lang="tr-TR" dirty="0"/>
          </a:p>
        </p:txBody>
      </p:sp>
      <p:sp>
        <p:nvSpPr>
          <p:cNvPr id="4" name="Metin kutusu 125">
            <a:extLst>
              <a:ext uri="{FF2B5EF4-FFF2-40B4-BE49-F238E27FC236}">
                <a16:creationId xmlns:a16="http://schemas.microsoft.com/office/drawing/2014/main" id="{BBE083F2-E4C9-CE8A-5EE4-36ABAF670ECF}"/>
              </a:ext>
            </a:extLst>
          </p:cNvPr>
          <p:cNvSpPr txBox="1"/>
          <p:nvPr/>
        </p:nvSpPr>
        <p:spPr>
          <a:xfrm>
            <a:off x="8894301" y="5322540"/>
            <a:ext cx="2911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Alibeyköy MTAL</a:t>
            </a:r>
            <a:endParaRPr lang="tr-TR" sz="1800" b="1" dirty="0">
              <a:solidFill>
                <a:srgbClr val="C00000"/>
              </a:solidFill>
            </a:endParaRPr>
          </a:p>
          <a:p>
            <a:r>
              <a:rPr lang="tr-TR" sz="1800" b="1" dirty="0">
                <a:solidFill>
                  <a:srgbClr val="C00000"/>
                </a:solidFill>
              </a:rPr>
              <a:t>SÜLEYMAN SEDAT YAPAR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206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FDB3D7F-9621-83F2-7592-2D2080DBEC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2230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: Köşeleri Yuvarlatılmış 1">
            <a:extLst>
              <a:ext uri="{FF2B5EF4-FFF2-40B4-BE49-F238E27FC236}">
                <a16:creationId xmlns:a16="http://schemas.microsoft.com/office/drawing/2014/main" id="{720BCCAC-5A63-CBA1-CD81-1121D989071C}"/>
              </a:ext>
            </a:extLst>
          </p:cNvPr>
          <p:cNvSpPr/>
          <p:nvPr/>
        </p:nvSpPr>
        <p:spPr>
          <a:xfrm>
            <a:off x="3806049" y="0"/>
            <a:ext cx="8385952" cy="889507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5" name="Grup 5">
            <a:extLst>
              <a:ext uri="{FF2B5EF4-FFF2-40B4-BE49-F238E27FC236}">
                <a16:creationId xmlns:a16="http://schemas.microsoft.com/office/drawing/2014/main" id="{EDC79059-32E5-410A-6E72-68D98953E33B}"/>
              </a:ext>
            </a:extLst>
          </p:cNvPr>
          <p:cNvGrpSpPr/>
          <p:nvPr/>
        </p:nvGrpSpPr>
        <p:grpSpPr>
          <a:xfrm>
            <a:off x="3993667" y="0"/>
            <a:ext cx="8198333" cy="889507"/>
            <a:chOff x="187618" y="3337406"/>
            <a:chExt cx="8198333" cy="889507"/>
          </a:xfrm>
        </p:grpSpPr>
        <p:sp>
          <p:nvSpPr>
            <p:cNvPr id="6" name="Dikdörtgen 10">
              <a:extLst>
                <a:ext uri="{FF2B5EF4-FFF2-40B4-BE49-F238E27FC236}">
                  <a16:creationId xmlns:a16="http://schemas.microsoft.com/office/drawing/2014/main" id="{51AB624E-A4D4-B0FF-AA28-8A50839D1A98}"/>
                </a:ext>
              </a:extLst>
            </p:cNvPr>
            <p:cNvSpPr/>
            <p:nvPr/>
          </p:nvSpPr>
          <p:spPr>
            <a:xfrm>
              <a:off x="1027380" y="3337406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Metin kutusu 11">
              <a:extLst>
                <a:ext uri="{FF2B5EF4-FFF2-40B4-BE49-F238E27FC236}">
                  <a16:creationId xmlns:a16="http://schemas.microsoft.com/office/drawing/2014/main" id="{FC108E23-1A54-9A9F-E175-3F01453C63A0}"/>
                </a:ext>
              </a:extLst>
            </p:cNvPr>
            <p:cNvSpPr txBox="1"/>
            <p:nvPr/>
          </p:nvSpPr>
          <p:spPr>
            <a:xfrm>
              <a:off x="187618" y="3337406"/>
              <a:ext cx="7196417" cy="889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pPr algn="r" defTabSz="977900">
                <a:spcBef>
                  <a:spcPct val="0"/>
                </a:spcBef>
                <a:spcAft>
                  <a:spcPct val="35000"/>
                </a:spcAft>
              </a:pPr>
              <a:r>
                <a:rPr lang="tr-TR" sz="3600" b="1" dirty="0">
                  <a:latin typeface="+mj-lt"/>
                  <a:cs typeface="Times New Roman" panose="02020603050405020304" pitchFamily="18" charset="0"/>
                </a:rPr>
                <a:t>ISO MEIP Alibeyköy </a:t>
              </a:r>
              <a:r>
                <a:rPr lang="tr-TR" sz="3600" b="1" dirty="0" err="1">
                  <a:latin typeface="+mj-lt"/>
                  <a:cs typeface="Times New Roman" panose="02020603050405020304" pitchFamily="18" charset="0"/>
                </a:rPr>
                <a:t>End</a:t>
              </a:r>
              <a:r>
                <a:rPr lang="tr-TR" sz="3600" b="1" dirty="0">
                  <a:latin typeface="+mj-lt"/>
                  <a:cs typeface="Times New Roman" panose="02020603050405020304" pitchFamily="18" charset="0"/>
                </a:rPr>
                <a:t>. Meslek Lisesi Yaparlar AŞ Ziyareti ve İşbirliği</a:t>
              </a:r>
            </a:p>
          </p:txBody>
        </p:sp>
      </p:grpSp>
      <p:pic>
        <p:nvPicPr>
          <p:cNvPr id="12" name="Picture 11" descr="A group of people in safety vests and helmets posing for a photo&#10;&#10;Description automatically generated">
            <a:extLst>
              <a:ext uri="{FF2B5EF4-FFF2-40B4-BE49-F238E27FC236}">
                <a16:creationId xmlns:a16="http://schemas.microsoft.com/office/drawing/2014/main" id="{6C4252D8-409F-8BD4-705D-1F12F4DC4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54" y="2573643"/>
            <a:ext cx="5143246" cy="3857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0685E6-01E3-6E4F-3A53-1A23843BC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671" y="683119"/>
            <a:ext cx="1601040" cy="1783149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C34BCFB-6514-FD34-7883-FD6926DA6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709" y="3624293"/>
            <a:ext cx="5736573" cy="234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85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FDB3D7F-9621-83F2-7592-2D2080DBEC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FDB3D7F-9621-83F2-7592-2D2080DBE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: Köşeleri Yuvarlatılmış 1">
            <a:extLst>
              <a:ext uri="{FF2B5EF4-FFF2-40B4-BE49-F238E27FC236}">
                <a16:creationId xmlns:a16="http://schemas.microsoft.com/office/drawing/2014/main" id="{720BCCAC-5A63-CBA1-CD81-1121D989071C}"/>
              </a:ext>
            </a:extLst>
          </p:cNvPr>
          <p:cNvSpPr/>
          <p:nvPr/>
        </p:nvSpPr>
        <p:spPr>
          <a:xfrm>
            <a:off x="3806049" y="0"/>
            <a:ext cx="8385952" cy="889507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5" name="Grup 5">
            <a:extLst>
              <a:ext uri="{FF2B5EF4-FFF2-40B4-BE49-F238E27FC236}">
                <a16:creationId xmlns:a16="http://schemas.microsoft.com/office/drawing/2014/main" id="{EDC79059-32E5-410A-6E72-68D98953E33B}"/>
              </a:ext>
            </a:extLst>
          </p:cNvPr>
          <p:cNvGrpSpPr/>
          <p:nvPr/>
        </p:nvGrpSpPr>
        <p:grpSpPr>
          <a:xfrm>
            <a:off x="3993667" y="0"/>
            <a:ext cx="8198333" cy="889507"/>
            <a:chOff x="187618" y="3337406"/>
            <a:chExt cx="8198333" cy="889507"/>
          </a:xfrm>
        </p:grpSpPr>
        <p:sp>
          <p:nvSpPr>
            <p:cNvPr id="6" name="Dikdörtgen 10">
              <a:extLst>
                <a:ext uri="{FF2B5EF4-FFF2-40B4-BE49-F238E27FC236}">
                  <a16:creationId xmlns:a16="http://schemas.microsoft.com/office/drawing/2014/main" id="{51AB624E-A4D4-B0FF-AA28-8A50839D1A98}"/>
                </a:ext>
              </a:extLst>
            </p:cNvPr>
            <p:cNvSpPr/>
            <p:nvPr/>
          </p:nvSpPr>
          <p:spPr>
            <a:xfrm>
              <a:off x="1027380" y="3337406"/>
              <a:ext cx="7358571" cy="889507"/>
            </a:xfrm>
            <a:prstGeom prst="rect">
              <a:avLst/>
            </a:pr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Metin kutusu 11">
              <a:extLst>
                <a:ext uri="{FF2B5EF4-FFF2-40B4-BE49-F238E27FC236}">
                  <a16:creationId xmlns:a16="http://schemas.microsoft.com/office/drawing/2014/main" id="{FC108E23-1A54-9A9F-E175-3F01453C63A0}"/>
                </a:ext>
              </a:extLst>
            </p:cNvPr>
            <p:cNvSpPr txBox="1"/>
            <p:nvPr/>
          </p:nvSpPr>
          <p:spPr>
            <a:xfrm>
              <a:off x="187618" y="3337406"/>
              <a:ext cx="7196417" cy="889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140" tIns="94140" rIns="94140" bIns="94140" numCol="1" spcCol="1270" anchor="ctr" anchorCtr="0">
              <a:noAutofit/>
            </a:bodyPr>
            <a:lstStyle/>
            <a:p>
              <a:pPr algn="r" defTabSz="977900">
                <a:spcBef>
                  <a:spcPct val="0"/>
                </a:spcBef>
                <a:spcAft>
                  <a:spcPct val="35000"/>
                </a:spcAft>
              </a:pPr>
              <a:r>
                <a:rPr lang="tr-TR" sz="3600" b="1" dirty="0">
                  <a:latin typeface="+mj-lt"/>
                  <a:cs typeface="Times New Roman" panose="02020603050405020304" pitchFamily="18" charset="0"/>
                </a:rPr>
                <a:t>ISO MEIP AVCILAR MTAL CETA FORM A.Ş üretim tesislerini ziyaret ettiler</a:t>
              </a:r>
            </a:p>
          </p:txBody>
        </p:sp>
      </p:grpSp>
      <p:pic>
        <p:nvPicPr>
          <p:cNvPr id="10" name="Picture 9" descr="A group of people in green vests&#10;&#10;Description automatically generated">
            <a:extLst>
              <a:ext uri="{FF2B5EF4-FFF2-40B4-BE49-F238E27FC236}">
                <a16:creationId xmlns:a16="http://schemas.microsoft.com/office/drawing/2014/main" id="{5178A9C5-D0A5-9A4B-24F1-529928022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57" y="1443144"/>
            <a:ext cx="5663514" cy="2548581"/>
          </a:xfrm>
          <a:prstGeom prst="rect">
            <a:avLst/>
          </a:prstGeom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F69C739E-8AD4-D5F9-2515-D3FF415BC9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57" y="4119731"/>
            <a:ext cx="5185955" cy="2333680"/>
          </a:xfrm>
          <a:prstGeom prst="rect">
            <a:avLst/>
          </a:prstGeom>
        </p:spPr>
      </p:pic>
      <p:pic>
        <p:nvPicPr>
          <p:cNvPr id="16" name="Picture 1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1DCABC8-321C-C59F-0F5E-422A94C80E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6" y="2717434"/>
            <a:ext cx="4981303" cy="37359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02BF42-574C-862E-ABA8-440A31FC8E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8198" y="1041116"/>
            <a:ext cx="1226705" cy="155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663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3095</TotalTime>
  <Words>373</Words>
  <Application>Microsoft Office PowerPoint</Application>
  <PresentationFormat>Widescreen</PresentationFormat>
  <Paragraphs>71</Paragraphs>
  <Slides>22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Google Sans</vt:lpstr>
      <vt:lpstr>Trebuchet MS</vt:lpstr>
      <vt:lpstr>Wingdings</vt:lpstr>
      <vt:lpstr>Office Teması</vt:lpstr>
      <vt:lpstr>think-cell Slide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Sezer HOŞGÖR</dc:creator>
  <cp:lastModifiedBy>Eren, Hasan Melih</cp:lastModifiedBy>
  <cp:revision>75</cp:revision>
  <dcterms:created xsi:type="dcterms:W3CDTF">2022-11-09T09:02:43Z</dcterms:created>
  <dcterms:modified xsi:type="dcterms:W3CDTF">2024-05-29T14:39:50Z</dcterms:modified>
</cp:coreProperties>
</file>