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sldIdLst>
    <p:sldId id="256" r:id="rId2"/>
    <p:sldId id="288" r:id="rId3"/>
    <p:sldId id="280" r:id="rId4"/>
    <p:sldId id="281" r:id="rId5"/>
    <p:sldId id="282" r:id="rId6"/>
    <p:sldId id="283" r:id="rId7"/>
    <p:sldId id="284" r:id="rId8"/>
    <p:sldId id="285" r:id="rId9"/>
    <p:sldId id="286" r:id="rId10"/>
    <p:sldId id="287" r:id="rId11"/>
    <p:sldId id="289" r:id="rId12"/>
    <p:sldId id="306" r:id="rId13"/>
    <p:sldId id="307" r:id="rId14"/>
    <p:sldId id="257" r:id="rId15"/>
    <p:sldId id="258" r:id="rId16"/>
    <p:sldId id="259" r:id="rId17"/>
    <p:sldId id="260" r:id="rId18"/>
    <p:sldId id="261" r:id="rId19"/>
    <p:sldId id="262" r:id="rId20"/>
    <p:sldId id="270" r:id="rId21"/>
    <p:sldId id="272" r:id="rId22"/>
    <p:sldId id="264" r:id="rId23"/>
    <p:sldId id="265" r:id="rId24"/>
    <p:sldId id="266" r:id="rId25"/>
    <p:sldId id="267" r:id="rId26"/>
    <p:sldId id="268" r:id="rId27"/>
    <p:sldId id="269" r:id="rId28"/>
    <p:sldId id="271" r:id="rId29"/>
    <p:sldId id="275" r:id="rId30"/>
    <p:sldId id="276" r:id="rId31"/>
    <p:sldId id="277" r:id="rId32"/>
    <p:sldId id="278" r:id="rId33"/>
    <p:sldId id="279" r:id="rId34"/>
    <p:sldId id="273" r:id="rId35"/>
    <p:sldId id="274"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32"/>
    <p:restoredTop sz="94648"/>
  </p:normalViewPr>
  <p:slideViewPr>
    <p:cSldViewPr snapToGrid="0" snapToObjects="1">
      <p:cViewPr varScale="1">
        <p:scale>
          <a:sx n="105" d="100"/>
          <a:sy n="105" d="100"/>
        </p:scale>
        <p:origin x="224" y="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0C84E8-A4CD-EA4E-B2A1-6A8EEFB0D035}" type="datetimeFigureOut">
              <a:rPr lang="tr-TR" smtClean="0"/>
              <a:t>30.05.2024</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5FAFCA-A788-004B-8238-D3A4318AED0A}" type="slidenum">
              <a:rPr lang="tr-TR" smtClean="0"/>
              <a:t>‹#›</a:t>
            </a:fld>
            <a:endParaRPr lang="tr-TR"/>
          </a:p>
        </p:txBody>
      </p:sp>
    </p:spTree>
    <p:extLst>
      <p:ext uri="{BB962C8B-B14F-4D97-AF65-F5344CB8AC3E}">
        <p14:creationId xmlns:p14="http://schemas.microsoft.com/office/powerpoint/2010/main" val="1928382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B5FAFCA-A788-004B-8238-D3A4318AED0A}" type="slidenum">
              <a:rPr lang="tr-TR" smtClean="0"/>
              <a:t>11</a:t>
            </a:fld>
            <a:endParaRPr lang="tr-TR"/>
          </a:p>
        </p:txBody>
      </p:sp>
    </p:spTree>
    <p:extLst>
      <p:ext uri="{BB962C8B-B14F-4D97-AF65-F5344CB8AC3E}">
        <p14:creationId xmlns:p14="http://schemas.microsoft.com/office/powerpoint/2010/main" val="27257879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a:t>Asıl başlık stili için tıklayın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5/30/24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a:t>Resmi yer tutucuya sürükleyin veya eklemek için simgeye tıklayın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a:t>Asıl başlık stili için tıklayın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a:t>Asıl başlık stili için tıklayın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a:t>Asıl başlık stili için tıklayın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a:t>Asıl başlık stili için tıklayın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Ana metin stillerini düzenlemek için tıklayın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Ana metin stillerini düzenlemek için tıklayın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Ana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5/30/24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a:t>Asıl başlık stili için tıklayın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Resmi yer tutucuya sürükleyin veya eklemek için simgeye tıklayın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Ana metin stillerini düzenlemek için tıklayın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Resmi yer tutucuya sürükleyin veya eklemek için simgeye tıklayın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Ana metin stillerini düzenlemek için tıklayın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Resmi yer tutucuya sürükleyin veya eklemek için simgeye tıklayın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Ana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5/30/24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a:t>Asıl başlık stili için tıklayın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idx="1"/>
          </p:nvPr>
        </p:nvSpPr>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a:t>Asıl başlık stili için tıklayın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a:t>Asıl başlık stili için tıklayın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4" name="Content Placeholder 3"/>
          <p:cNvSpPr>
            <a:spLocks noGrp="1"/>
          </p:cNvSpPr>
          <p:nvPr>
            <p:ph sz="half" idx="2"/>
          </p:nvPr>
        </p:nvSpPr>
        <p:spPr>
          <a:xfrm>
            <a:off x="1141410" y="3073397"/>
            <a:ext cx="4878391" cy="2717801"/>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6" name="Content Placeholder 5"/>
          <p:cNvSpPr>
            <a:spLocks noGrp="1"/>
          </p:cNvSpPr>
          <p:nvPr>
            <p:ph sz="quarter" idx="4"/>
          </p:nvPr>
        </p:nvSpPr>
        <p:spPr>
          <a:xfrm>
            <a:off x="6172200" y="3073397"/>
            <a:ext cx="4875210" cy="2717801"/>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5/30/24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5/30/24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a:t>Asıl başlık stili için tıklayın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Resmi yer tutucuya sürükleyin veya eklemek için simgeye tıklayın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5/30/24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876424" y="1141413"/>
            <a:ext cx="8791575" cy="2387600"/>
          </a:xfrm>
        </p:spPr>
        <p:txBody>
          <a:bodyPr/>
          <a:lstStyle/>
          <a:p>
            <a:r>
              <a:rPr lang="tr-TR" cap="none" dirty="0">
                <a:latin typeface="Arial" charset="0"/>
                <a:ea typeface="Arial" charset="0"/>
                <a:cs typeface="Arial" charset="0"/>
              </a:rPr>
              <a:t>Markalaşmanın Önemi Ve Turquality</a:t>
            </a:r>
          </a:p>
        </p:txBody>
      </p:sp>
      <p:sp>
        <p:nvSpPr>
          <p:cNvPr id="3" name="Alt Konu Başlığı 2"/>
          <p:cNvSpPr>
            <a:spLocks noGrp="1"/>
          </p:cNvSpPr>
          <p:nvPr>
            <p:ph type="subTitle" idx="1"/>
          </p:nvPr>
        </p:nvSpPr>
        <p:spPr>
          <a:xfrm>
            <a:off x="1946762" y="3936146"/>
            <a:ext cx="8791575" cy="1655762"/>
          </a:xfrm>
        </p:spPr>
        <p:txBody>
          <a:bodyPr>
            <a:normAutofit/>
          </a:bodyPr>
          <a:lstStyle/>
          <a:p>
            <a:r>
              <a:rPr lang="tr-TR" sz="3200" cap="none" dirty="0">
                <a:solidFill>
                  <a:schemeClr val="tx1"/>
                </a:solidFill>
              </a:rPr>
              <a:t>Prof. Dr. Emrah Cengiz</a:t>
            </a:r>
          </a:p>
        </p:txBody>
      </p:sp>
    </p:spTree>
    <p:extLst>
      <p:ext uri="{BB962C8B-B14F-4D97-AF65-F5344CB8AC3E}">
        <p14:creationId xmlns:p14="http://schemas.microsoft.com/office/powerpoint/2010/main" val="1183306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5400" cap="none" dirty="0"/>
              <a:t>6. </a:t>
            </a:r>
            <a:r>
              <a:rPr lang="tr-TR" sz="5400" b="1" cap="none" dirty="0"/>
              <a:t>İş Büyümesi Ve Genişleme</a:t>
            </a:r>
            <a:endParaRPr lang="tr-TR" sz="5400" cap="none" dirty="0"/>
          </a:p>
        </p:txBody>
      </p:sp>
      <p:sp>
        <p:nvSpPr>
          <p:cNvPr id="3" name="İçerik Yer Tutucusu 2"/>
          <p:cNvSpPr>
            <a:spLocks noGrp="1"/>
          </p:cNvSpPr>
          <p:nvPr>
            <p:ph idx="1"/>
          </p:nvPr>
        </p:nvSpPr>
        <p:spPr/>
        <p:txBody>
          <a:bodyPr>
            <a:normAutofit/>
          </a:bodyPr>
          <a:lstStyle/>
          <a:p>
            <a:pPr algn="ctr"/>
            <a:r>
              <a:rPr lang="tr-TR" sz="4000" b="1" dirty="0"/>
              <a:t>Yeni Pazarlar</a:t>
            </a:r>
            <a:endParaRPr lang="tr-TR" sz="4000" dirty="0"/>
          </a:p>
          <a:p>
            <a:pPr algn="ctr"/>
            <a:r>
              <a:rPr lang="tr-TR" sz="4000" b="1" dirty="0"/>
              <a:t>Ortaklıklar ve İşbirlikleri</a:t>
            </a:r>
            <a:endParaRPr lang="tr-TR" sz="4000" dirty="0"/>
          </a:p>
        </p:txBody>
      </p:sp>
    </p:spTree>
    <p:extLst>
      <p:ext uri="{BB962C8B-B14F-4D97-AF65-F5344CB8AC3E}">
        <p14:creationId xmlns:p14="http://schemas.microsoft.com/office/powerpoint/2010/main" val="2222593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32859" y="1994723"/>
            <a:ext cx="7974621" cy="1478570"/>
          </a:xfrm>
        </p:spPr>
        <p:txBody>
          <a:bodyPr>
            <a:normAutofit fontScale="90000"/>
          </a:bodyPr>
          <a:lstStyle/>
          <a:p>
            <a:pPr algn="ctr"/>
            <a:r>
              <a:rPr lang="tr-TR" sz="5400" cap="none" dirty="0"/>
              <a:t>Türkiye’nin</a:t>
            </a:r>
            <a:r>
              <a:rPr lang="tr-TR" sz="4800" cap="none" dirty="0"/>
              <a:t> Markası</a:t>
            </a:r>
            <a:br>
              <a:rPr lang="tr-TR" sz="4800" dirty="0"/>
            </a:br>
            <a:r>
              <a:rPr lang="tr-TR" sz="4800" dirty="0"/>
              <a:t>TURQUALITY®</a:t>
            </a:r>
          </a:p>
        </p:txBody>
      </p:sp>
      <p:sp>
        <p:nvSpPr>
          <p:cNvPr id="4" name="Dikdörtgen 3"/>
          <p:cNvSpPr/>
          <p:nvPr/>
        </p:nvSpPr>
        <p:spPr>
          <a:xfrm>
            <a:off x="1815156" y="4092362"/>
            <a:ext cx="8157298" cy="830997"/>
          </a:xfrm>
          <a:prstGeom prst="rect">
            <a:avLst/>
          </a:prstGeom>
        </p:spPr>
        <p:txBody>
          <a:bodyPr wrap="none">
            <a:spAutoFit/>
          </a:bodyPr>
          <a:lstStyle/>
          <a:p>
            <a:r>
              <a:rPr lang="tr-TR" sz="4800" dirty="0"/>
              <a:t>TURQUALITY® Destek Programı </a:t>
            </a:r>
          </a:p>
        </p:txBody>
      </p:sp>
    </p:spTree>
    <p:extLst>
      <p:ext uri="{BB962C8B-B14F-4D97-AF65-F5344CB8AC3E}">
        <p14:creationId xmlns:p14="http://schemas.microsoft.com/office/powerpoint/2010/main" val="925751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E0ECDC-F51B-E6FB-1D02-059C8CE74B77}"/>
              </a:ext>
            </a:extLst>
          </p:cNvPr>
          <p:cNvSpPr>
            <a:spLocks noGrp="1"/>
          </p:cNvSpPr>
          <p:nvPr>
            <p:ph type="title"/>
          </p:nvPr>
        </p:nvSpPr>
        <p:spPr/>
        <p:txBody>
          <a:bodyPr/>
          <a:lstStyle/>
          <a:p>
            <a:r>
              <a:rPr lang="tr-TR" b="1" dirty="0">
                <a:solidFill>
                  <a:srgbClr val="212529"/>
                </a:solidFill>
                <a:highlight>
                  <a:srgbClr val="FFFFFF"/>
                </a:highlight>
                <a:latin typeface="Outfit"/>
              </a:rPr>
              <a:t>TURQUALITY® Nedir?</a:t>
            </a:r>
            <a:endParaRPr lang="tr-TR" dirty="0"/>
          </a:p>
        </p:txBody>
      </p:sp>
      <p:sp>
        <p:nvSpPr>
          <p:cNvPr id="3" name="İçerik Yer Tutucusu 2">
            <a:extLst>
              <a:ext uri="{FF2B5EF4-FFF2-40B4-BE49-F238E27FC236}">
                <a16:creationId xmlns:a16="http://schemas.microsoft.com/office/drawing/2014/main" id="{AA135D65-773C-ABF5-5924-30F76E3C124F}"/>
              </a:ext>
            </a:extLst>
          </p:cNvPr>
          <p:cNvSpPr>
            <a:spLocks noGrp="1"/>
          </p:cNvSpPr>
          <p:nvPr>
            <p:ph idx="1"/>
          </p:nvPr>
        </p:nvSpPr>
        <p:spPr>
          <a:noFill/>
        </p:spPr>
        <p:txBody>
          <a:bodyPr>
            <a:normAutofit lnSpcReduction="10000"/>
          </a:bodyPr>
          <a:lstStyle/>
          <a:p>
            <a:pPr algn="just"/>
            <a:r>
              <a:rPr lang="tr-TR" b="0" i="0" dirty="0">
                <a:solidFill>
                  <a:srgbClr val="212529"/>
                </a:solidFill>
                <a:effectLst/>
                <a:highlight>
                  <a:srgbClr val="FFFFFF"/>
                </a:highlight>
                <a:latin typeface="Outfit"/>
              </a:rPr>
              <a:t>ülkemizin rekabet avantajını elinde bulundurduğu ve markalaşma potansiyeli olan ürün gruplarına sahip firmalarımızın, üretimlerinden pazarlamalarına, satışlarından satış sonrası hizmetlerine kadar bütün süreçleri kapsayacak şekilde yönetsel bilgi birikimi, kurumsallaşma ve gelişimlerini sağlayarak uluslararası pazarlarda kendi markalarıyla global bir oyuncu olabilmeleri ve söz konusu markalar aracılığıyla olumlu Türk malı imajının oluşturulması ve yerleştirilmesi amacıyla oluşturulmuş devlet destekli ilk ve tek </a:t>
            </a:r>
            <a:r>
              <a:rPr lang="tr-TR" b="1" i="0" dirty="0">
                <a:solidFill>
                  <a:srgbClr val="212529"/>
                </a:solidFill>
                <a:effectLst/>
                <a:highlight>
                  <a:srgbClr val="FFFFFF"/>
                </a:highlight>
                <a:latin typeface="Outfit"/>
              </a:rPr>
              <a:t>MARKALAŞMA</a:t>
            </a:r>
            <a:r>
              <a:rPr lang="tr-TR" b="0" i="0" dirty="0">
                <a:solidFill>
                  <a:srgbClr val="212529"/>
                </a:solidFill>
                <a:effectLst/>
                <a:highlight>
                  <a:srgbClr val="FFFFFF"/>
                </a:highlight>
                <a:latin typeface="Outfit"/>
              </a:rPr>
              <a:t> programıdır.</a:t>
            </a:r>
          </a:p>
          <a:p>
            <a:pPr algn="just"/>
            <a:endParaRPr lang="tr-TR" b="0" i="0" dirty="0">
              <a:solidFill>
                <a:srgbClr val="212529"/>
              </a:solidFill>
              <a:effectLst/>
              <a:highlight>
                <a:srgbClr val="FFFFFF"/>
              </a:highlight>
              <a:latin typeface="Outfit"/>
            </a:endParaRPr>
          </a:p>
          <a:p>
            <a:endParaRPr lang="tr-TR" dirty="0"/>
          </a:p>
        </p:txBody>
      </p:sp>
    </p:spTree>
    <p:extLst>
      <p:ext uri="{BB962C8B-B14F-4D97-AF65-F5344CB8AC3E}">
        <p14:creationId xmlns:p14="http://schemas.microsoft.com/office/powerpoint/2010/main" val="439349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6BE21D-288C-A51E-36FF-46CEFA28A52A}"/>
              </a:ext>
            </a:extLst>
          </p:cNvPr>
          <p:cNvSpPr>
            <a:spLocks noGrp="1"/>
          </p:cNvSpPr>
          <p:nvPr>
            <p:ph type="title"/>
          </p:nvPr>
        </p:nvSpPr>
        <p:spPr/>
        <p:txBody>
          <a:bodyPr/>
          <a:lstStyle/>
          <a:p>
            <a:r>
              <a:rPr lang="tr-TR" b="1" dirty="0">
                <a:solidFill>
                  <a:srgbClr val="212529"/>
                </a:solidFill>
                <a:highlight>
                  <a:srgbClr val="FFFFFF"/>
                </a:highlight>
                <a:latin typeface="Outfit"/>
              </a:rPr>
              <a:t>TURQUALITY® Nedir?</a:t>
            </a:r>
            <a:endParaRPr lang="tr-TR" dirty="0"/>
          </a:p>
        </p:txBody>
      </p:sp>
      <p:sp>
        <p:nvSpPr>
          <p:cNvPr id="3" name="İçerik Yer Tutucusu 2">
            <a:extLst>
              <a:ext uri="{FF2B5EF4-FFF2-40B4-BE49-F238E27FC236}">
                <a16:creationId xmlns:a16="http://schemas.microsoft.com/office/drawing/2014/main" id="{FC7A517A-ED29-B7A6-1A36-ACB8416DF8F8}"/>
              </a:ext>
            </a:extLst>
          </p:cNvPr>
          <p:cNvSpPr>
            <a:spLocks noGrp="1"/>
          </p:cNvSpPr>
          <p:nvPr>
            <p:ph idx="1"/>
          </p:nvPr>
        </p:nvSpPr>
        <p:spPr/>
        <p:txBody>
          <a:bodyPr/>
          <a:lstStyle/>
          <a:p>
            <a:r>
              <a:rPr lang="tr-TR" b="1" i="0" dirty="0">
                <a:solidFill>
                  <a:srgbClr val="212529"/>
                </a:solidFill>
                <a:effectLst/>
                <a:highlight>
                  <a:srgbClr val="FFFFFF"/>
                </a:highlight>
                <a:latin typeface="Outfit"/>
              </a:rPr>
              <a:t>TURQUALITY®</a:t>
            </a:r>
            <a:r>
              <a:rPr lang="tr-TR" b="0" i="0" dirty="0">
                <a:solidFill>
                  <a:srgbClr val="212529"/>
                </a:solidFill>
                <a:effectLst/>
                <a:highlight>
                  <a:srgbClr val="FFFFFF"/>
                </a:highlight>
                <a:latin typeface="Outfit"/>
              </a:rPr>
              <a:t> Programının odağında, klasik ihracat desteklerinden farklı olarak salt ihracatı artırmak yerine firmaların ’’MARKALAŞMA’’ hedeflerine katkıda bulunmak yer alıyor.</a:t>
            </a:r>
          </a:p>
          <a:p>
            <a:endParaRPr lang="tr-TR" dirty="0"/>
          </a:p>
        </p:txBody>
      </p:sp>
    </p:spTree>
    <p:extLst>
      <p:ext uri="{BB962C8B-B14F-4D97-AF65-F5344CB8AC3E}">
        <p14:creationId xmlns:p14="http://schemas.microsoft.com/office/powerpoint/2010/main" val="1843279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Marka Destek Programı</a:t>
            </a:r>
            <a:endParaRPr lang="tr-TR" cap="none" dirty="0">
              <a:latin typeface="Arial" charset="0"/>
              <a:ea typeface="Arial" charset="0"/>
              <a:cs typeface="Arial" charset="0"/>
            </a:endParaRPr>
          </a:p>
        </p:txBody>
      </p:sp>
      <p:sp>
        <p:nvSpPr>
          <p:cNvPr id="3" name="İçerik Yer Tutucusu 2"/>
          <p:cNvSpPr>
            <a:spLocks noGrp="1"/>
          </p:cNvSpPr>
          <p:nvPr>
            <p:ph idx="1"/>
          </p:nvPr>
        </p:nvSpPr>
        <p:spPr/>
        <p:txBody>
          <a:bodyPr>
            <a:noAutofit/>
          </a:bodyPr>
          <a:lstStyle/>
          <a:p>
            <a:r>
              <a:rPr lang="tr-TR" dirty="0"/>
              <a:t> Ülkemizin dünya çapında markalaşma potansiyeli olan markalarına ait ürün gruplarının geliştirilmesinden pazarlamasına, satışından satış sonrası verilen hizmetlere kadar bütün süreçlerinin desteklenmesi ve böylece program kapsamındaki Türk markalarının konumlandırılması, konumlarının güçlendirilmesi ve bu markaların uluslararası pazarlara çıkışlarının hızlandırılması ile uluslararası pazarlarda olumlu Türk markası imajının oluşturulması, yerleştirilmesi ve yaygınlaştırılması amacıyla destek kapsamına alınan markaları </a:t>
            </a:r>
            <a:r>
              <a:rPr lang="tr-TR" u="sng" dirty="0"/>
              <a:t>TURQUALITY® destek programına hazırlayan destek programını, </a:t>
            </a:r>
          </a:p>
        </p:txBody>
      </p:sp>
    </p:spTree>
    <p:extLst>
      <p:ext uri="{BB962C8B-B14F-4D97-AF65-F5344CB8AC3E}">
        <p14:creationId xmlns:p14="http://schemas.microsoft.com/office/powerpoint/2010/main" val="1949198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TURQUALITY® </a:t>
            </a:r>
            <a:r>
              <a:rPr lang="tr-TR" cap="none" dirty="0"/>
              <a:t>Destek Programı</a:t>
            </a:r>
            <a:r>
              <a:rPr lang="tr-TR" dirty="0"/>
              <a:t> </a:t>
            </a:r>
            <a:endParaRPr lang="tr-TR" dirty="0">
              <a:latin typeface="Arial" charset="0"/>
              <a:ea typeface="Arial" charset="0"/>
              <a:cs typeface="Arial" charset="0"/>
            </a:endParaRPr>
          </a:p>
        </p:txBody>
      </p:sp>
      <p:sp>
        <p:nvSpPr>
          <p:cNvPr id="3" name="İçerik Yer Tutucusu 2"/>
          <p:cNvSpPr>
            <a:spLocks noGrp="1"/>
          </p:cNvSpPr>
          <p:nvPr>
            <p:ph idx="1"/>
          </p:nvPr>
        </p:nvSpPr>
        <p:spPr/>
        <p:txBody>
          <a:bodyPr>
            <a:normAutofit lnSpcReduction="10000"/>
          </a:bodyPr>
          <a:lstStyle/>
          <a:p>
            <a:r>
              <a:rPr lang="tr-TR" dirty="0"/>
              <a:t>Ülkemizin dünya çapında markalaşma potansiyeli olan markalarına ait ürün gruplarının geliştirilmesinden pazarlamasına, satışından satış sonrası verilen hizmetlere kadar bütün süreçlerinin desteklenmesi ve böylece program kapsamındaki Türk markalarının konumlandırılması, konumlarının güçlendirilmesi ve bu markaların uluslararası pazarlara çıkışlarının hızlandırılması ile uluslararası pazarlarda olumlu Türk markası imajının oluşturulması, yerleştirilmesi ve yaygınlaştırılmasını amaçlayan destek programını, </a:t>
            </a:r>
          </a:p>
        </p:txBody>
      </p:sp>
    </p:spTree>
    <p:extLst>
      <p:ext uri="{BB962C8B-B14F-4D97-AF65-F5344CB8AC3E}">
        <p14:creationId xmlns:p14="http://schemas.microsoft.com/office/powerpoint/2010/main" val="504082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Marka Destek Programı</a:t>
            </a:r>
            <a:endParaRPr lang="tr-TR" dirty="0">
              <a:latin typeface="Arial" charset="0"/>
              <a:ea typeface="Arial" charset="0"/>
              <a:cs typeface="Arial" charset="0"/>
            </a:endParaRPr>
          </a:p>
        </p:txBody>
      </p:sp>
      <p:sp>
        <p:nvSpPr>
          <p:cNvPr id="3" name="İçerik Yer Tutucusu 2"/>
          <p:cNvSpPr>
            <a:spLocks noGrp="1"/>
          </p:cNvSpPr>
          <p:nvPr>
            <p:ph idx="1"/>
          </p:nvPr>
        </p:nvSpPr>
        <p:spPr/>
        <p:txBody>
          <a:bodyPr/>
          <a:lstStyle/>
          <a:p>
            <a:r>
              <a:rPr lang="tr-TR" dirty="0"/>
              <a:t>Marka destek programı kapsamına alınan şirketlerin patent, faydalı model, endüstriyel tasarım tescili, pazara giriş belgesi, ruhsatlandırma, istihdam, danışmanlık giderleri ile destek kapsamına alınan markalı ürünlerine ilişkin gelişim yol haritası çalışmaları, yurt dışı marka tescil/yenileme/koruma, pazar araştırması çalışması ve raporları, klinik test işlemleri, tanıtım, fuar, depolama hizmeti, birim kira/temel kurulum/konsept mimari çalışma ve </a:t>
            </a:r>
            <a:r>
              <a:rPr lang="tr-TR" dirty="0" err="1"/>
              <a:t>franchise</a:t>
            </a:r>
            <a:r>
              <a:rPr lang="tr-TR" dirty="0"/>
              <a:t> giderleri 4 yıl süresince %50 oranında desteklenir. </a:t>
            </a:r>
          </a:p>
          <a:p>
            <a:endParaRPr lang="tr-TR" dirty="0"/>
          </a:p>
        </p:txBody>
      </p:sp>
    </p:spTree>
    <p:extLst>
      <p:ext uri="{BB962C8B-B14F-4D97-AF65-F5344CB8AC3E}">
        <p14:creationId xmlns:p14="http://schemas.microsoft.com/office/powerpoint/2010/main" val="26051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TURQUALITY® </a:t>
            </a:r>
            <a:r>
              <a:rPr lang="tr-TR" cap="none" dirty="0"/>
              <a:t>Destek Programı</a:t>
            </a:r>
            <a:endParaRPr lang="tr-TR" dirty="0">
              <a:latin typeface="Arial" charset="0"/>
              <a:ea typeface="Arial" charset="0"/>
              <a:cs typeface="Arial" charset="0"/>
            </a:endParaRPr>
          </a:p>
        </p:txBody>
      </p:sp>
      <p:sp>
        <p:nvSpPr>
          <p:cNvPr id="3" name="İçerik Yer Tutucusu 2"/>
          <p:cNvSpPr>
            <a:spLocks noGrp="1"/>
          </p:cNvSpPr>
          <p:nvPr>
            <p:ph idx="1"/>
          </p:nvPr>
        </p:nvSpPr>
        <p:spPr/>
        <p:txBody>
          <a:bodyPr/>
          <a:lstStyle/>
          <a:p>
            <a:r>
              <a:rPr lang="tr-TR" dirty="0"/>
              <a:t>TURQUALITY® destek programı kapsamına alınan şirketlerin patent, faydalı model, endüstriyel tasarım tescili, pazara giriş belgesi, ruhsatlandırma, istihdam, danışmanlık giderleri ile destek kapsamına alınan markalı ürünlerine ilişkin gelişim yol haritası çalışmaları, yurt dışı marka tescil/yenileme/koruma, pazar araştırması çalışması ve raporları, klinik test işlemleri, tanıtım, fuar, depolama hizmeti ve birim kira/temel kurulum/konsept mimari çalışma ve </a:t>
            </a:r>
            <a:r>
              <a:rPr lang="tr-TR" dirty="0" err="1"/>
              <a:t>franchise</a:t>
            </a:r>
            <a:r>
              <a:rPr lang="tr-TR" dirty="0"/>
              <a:t> giderleri %50 oranında desteklenir. </a:t>
            </a:r>
          </a:p>
          <a:p>
            <a:endParaRPr lang="tr-TR" dirty="0"/>
          </a:p>
        </p:txBody>
      </p:sp>
    </p:spTree>
    <p:extLst>
      <p:ext uri="{BB962C8B-B14F-4D97-AF65-F5344CB8AC3E}">
        <p14:creationId xmlns:p14="http://schemas.microsoft.com/office/powerpoint/2010/main" val="1073007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TURQUALITY® </a:t>
            </a:r>
            <a:r>
              <a:rPr lang="tr-TR" cap="none" dirty="0"/>
              <a:t>Destek Programı</a:t>
            </a:r>
            <a:endParaRPr lang="tr-TR" dirty="0">
              <a:latin typeface="Arial" charset="0"/>
              <a:ea typeface="Arial" charset="0"/>
              <a:cs typeface="Arial" charset="0"/>
            </a:endParaRPr>
          </a:p>
        </p:txBody>
      </p:sp>
      <p:sp>
        <p:nvSpPr>
          <p:cNvPr id="3" name="İçerik Yer Tutucusu 2"/>
          <p:cNvSpPr>
            <a:spLocks noGrp="1"/>
          </p:cNvSpPr>
          <p:nvPr>
            <p:ph idx="1"/>
          </p:nvPr>
        </p:nvSpPr>
        <p:spPr/>
        <p:txBody>
          <a:bodyPr/>
          <a:lstStyle/>
          <a:p>
            <a:r>
              <a:rPr lang="tr-TR" dirty="0"/>
              <a:t>TURQUALITY® destek programı kapsamına alınan şirketlerin/markaların hedef pazarlara yönelik faaliyetlerine ilişkin giderleri, her bir hedef pazar için 5 yıl süreyle desteklenir. </a:t>
            </a:r>
          </a:p>
          <a:p>
            <a:endParaRPr lang="tr-TR" dirty="0"/>
          </a:p>
          <a:p>
            <a:endParaRPr lang="tr-TR" dirty="0"/>
          </a:p>
        </p:txBody>
      </p:sp>
    </p:spTree>
    <p:extLst>
      <p:ext uri="{BB962C8B-B14F-4D97-AF65-F5344CB8AC3E}">
        <p14:creationId xmlns:p14="http://schemas.microsoft.com/office/powerpoint/2010/main" val="1485485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TURQUALITY® </a:t>
            </a:r>
            <a:r>
              <a:rPr lang="tr-TR" cap="none" dirty="0"/>
              <a:t>Destek Programı</a:t>
            </a:r>
            <a:endParaRPr lang="tr-TR" dirty="0">
              <a:latin typeface="Arial" charset="0"/>
              <a:ea typeface="Arial" charset="0"/>
              <a:cs typeface="Arial" charset="0"/>
            </a:endParaRPr>
          </a:p>
        </p:txBody>
      </p:sp>
      <p:sp>
        <p:nvSpPr>
          <p:cNvPr id="3" name="İçerik Yer Tutucusu 2"/>
          <p:cNvSpPr>
            <a:spLocks noGrp="1"/>
          </p:cNvSpPr>
          <p:nvPr>
            <p:ph idx="1"/>
          </p:nvPr>
        </p:nvSpPr>
        <p:spPr/>
        <p:txBody>
          <a:bodyPr/>
          <a:lstStyle/>
          <a:p>
            <a:r>
              <a:rPr lang="tr-TR" dirty="0"/>
              <a:t>Marka destek programı kapsamında desteklenen şirketlerin/markaların, destek süresi içinde veya bitiminde TURQUALITY® destek programı kapsamına alınmaları halinde, bu şirketler Marka Destek Programı kapsamında desteklendikleri toplam süre mahsup edilmek suretiyle yararlanır. </a:t>
            </a:r>
          </a:p>
          <a:p>
            <a:endParaRPr lang="tr-TR" dirty="0"/>
          </a:p>
        </p:txBody>
      </p:sp>
    </p:spTree>
    <p:extLst>
      <p:ext uri="{BB962C8B-B14F-4D97-AF65-F5344CB8AC3E}">
        <p14:creationId xmlns:p14="http://schemas.microsoft.com/office/powerpoint/2010/main" val="833862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400" b="1" cap="none" dirty="0"/>
              <a:t>Markalamalı mı </a:t>
            </a:r>
            <a:br>
              <a:rPr lang="tr-TR" sz="4400" b="1" cap="none" dirty="0"/>
            </a:br>
            <a:r>
              <a:rPr lang="tr-TR" sz="4400" b="1" cap="none" dirty="0"/>
              <a:t>Markalamamalı mı?</a:t>
            </a:r>
          </a:p>
        </p:txBody>
      </p:sp>
      <p:sp>
        <p:nvSpPr>
          <p:cNvPr id="3" name="İçerik Yer Tutucusu 2"/>
          <p:cNvSpPr>
            <a:spLocks noGrp="1"/>
          </p:cNvSpPr>
          <p:nvPr>
            <p:ph idx="1"/>
          </p:nvPr>
        </p:nvSpPr>
        <p:spPr/>
        <p:txBody>
          <a:bodyPr>
            <a:normAutofit/>
          </a:bodyPr>
          <a:lstStyle/>
          <a:p>
            <a:r>
              <a:rPr lang="tr-TR" b="1" dirty="0"/>
              <a:t>Markalamalı</a:t>
            </a:r>
            <a:r>
              <a:rPr lang="tr-TR" dirty="0"/>
              <a:t>: Markalaşma genellikle uzun vadeli başarı ve sürdürülebilir büyüme, müşteri bağlılığı için kritik bir strateji olarak kabul edilir. </a:t>
            </a:r>
          </a:p>
          <a:p>
            <a:endParaRPr lang="tr-TR" dirty="0"/>
          </a:p>
          <a:p>
            <a:r>
              <a:rPr lang="tr-TR" b="1" dirty="0"/>
              <a:t>Markalamamalı</a:t>
            </a:r>
            <a:r>
              <a:rPr lang="tr-TR" dirty="0"/>
              <a:t>: Bazı durumlarda, özellikle çok spesifik niş sektörlerde veya B2B alanında, OEM veya markasız ürün üretimi makul olabilir. Ancak, bu durumlarda bile marka bilinirliği ve itibarının genellikle daha karlı ve sürdürülebilir olduğu göz ardı edilmemelidir.</a:t>
            </a:r>
          </a:p>
        </p:txBody>
      </p:sp>
    </p:spTree>
    <p:extLst>
      <p:ext uri="{BB962C8B-B14F-4D97-AF65-F5344CB8AC3E}">
        <p14:creationId xmlns:p14="http://schemas.microsoft.com/office/powerpoint/2010/main" val="14776758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41413" y="294668"/>
            <a:ext cx="9905998" cy="1478570"/>
          </a:xfrm>
        </p:spPr>
        <p:txBody>
          <a:bodyPr/>
          <a:lstStyle/>
          <a:p>
            <a:pPr algn="ctr"/>
            <a:r>
              <a:rPr lang="tr-TR" cap="none" dirty="0">
                <a:latin typeface="Arial" charset="0"/>
                <a:ea typeface="Arial" charset="0"/>
                <a:cs typeface="Arial" charset="0"/>
              </a:rPr>
              <a:t>Şirketlere Yönelik Destekler  </a:t>
            </a:r>
            <a:endParaRPr lang="tr-TR" dirty="0"/>
          </a:p>
        </p:txBody>
      </p:sp>
      <p:sp>
        <p:nvSpPr>
          <p:cNvPr id="3" name="İçerik Yer Tutucusu 2"/>
          <p:cNvSpPr>
            <a:spLocks noGrp="1"/>
          </p:cNvSpPr>
          <p:nvPr>
            <p:ph sz="half" idx="1"/>
          </p:nvPr>
        </p:nvSpPr>
        <p:spPr>
          <a:xfrm>
            <a:off x="1065210" y="1773238"/>
            <a:ext cx="4878389" cy="3541714"/>
          </a:xfrm>
        </p:spPr>
        <p:txBody>
          <a:bodyPr>
            <a:noAutofit/>
          </a:bodyPr>
          <a:lstStyle/>
          <a:p>
            <a:r>
              <a:rPr lang="tr-TR" sz="1700" b="1" dirty="0">
                <a:latin typeface="Arial" charset="0"/>
                <a:ea typeface="Arial" charset="0"/>
                <a:cs typeface="Arial" charset="0"/>
              </a:rPr>
              <a:t>Pazara giriş belgesi desteği </a:t>
            </a:r>
            <a:endParaRPr lang="tr-TR" sz="1700" dirty="0">
              <a:latin typeface="Arial" charset="0"/>
              <a:ea typeface="Arial" charset="0"/>
              <a:cs typeface="Arial" charset="0"/>
            </a:endParaRPr>
          </a:p>
          <a:p>
            <a:r>
              <a:rPr lang="tr-TR" sz="1700" b="1" dirty="0">
                <a:latin typeface="Arial" charset="0"/>
                <a:ea typeface="Arial" charset="0"/>
                <a:cs typeface="Arial" charset="0"/>
              </a:rPr>
              <a:t>Yurt dışı marka tescil desteği </a:t>
            </a:r>
            <a:endParaRPr lang="tr-TR" sz="1700" dirty="0">
              <a:latin typeface="Arial" charset="0"/>
              <a:ea typeface="Arial" charset="0"/>
              <a:cs typeface="Arial" charset="0"/>
            </a:endParaRPr>
          </a:p>
          <a:p>
            <a:r>
              <a:rPr lang="tr-TR" sz="1700" b="1" dirty="0">
                <a:latin typeface="Arial" charset="0"/>
                <a:ea typeface="Arial" charset="0"/>
                <a:cs typeface="Arial" charset="0"/>
              </a:rPr>
              <a:t>Pazara giriş projesi hazırlama desteği </a:t>
            </a:r>
            <a:endParaRPr lang="tr-TR" sz="1700" dirty="0">
              <a:latin typeface="Arial" charset="0"/>
              <a:ea typeface="Arial" charset="0"/>
              <a:cs typeface="Arial" charset="0"/>
            </a:endParaRPr>
          </a:p>
          <a:p>
            <a:r>
              <a:rPr lang="tr-TR" sz="1700" b="1" dirty="0">
                <a:latin typeface="Arial" charset="0"/>
                <a:ea typeface="Arial" charset="0"/>
                <a:cs typeface="Arial" charset="0"/>
              </a:rPr>
              <a:t>Yurt dışı pazar araştırması desteği </a:t>
            </a:r>
            <a:endParaRPr lang="tr-TR" sz="1700" dirty="0">
              <a:latin typeface="Arial" charset="0"/>
              <a:ea typeface="Arial" charset="0"/>
              <a:cs typeface="Arial" charset="0"/>
            </a:endParaRPr>
          </a:p>
          <a:p>
            <a:r>
              <a:rPr lang="tr-TR" sz="1700" b="1" dirty="0">
                <a:latin typeface="Arial" charset="0"/>
                <a:ea typeface="Arial" charset="0"/>
                <a:cs typeface="Arial" charset="0"/>
              </a:rPr>
              <a:t>Yurt dışı fuar desteği </a:t>
            </a:r>
            <a:endParaRPr lang="tr-TR" sz="1700" dirty="0">
              <a:latin typeface="Arial" charset="0"/>
              <a:ea typeface="Arial" charset="0"/>
              <a:cs typeface="Arial" charset="0"/>
            </a:endParaRPr>
          </a:p>
          <a:p>
            <a:r>
              <a:rPr lang="tr-TR" sz="1700" b="1" dirty="0">
                <a:latin typeface="Arial" charset="0"/>
                <a:ea typeface="Arial" charset="0"/>
                <a:cs typeface="Arial" charset="0"/>
              </a:rPr>
              <a:t>Yurt içi fuar desteği</a:t>
            </a:r>
          </a:p>
          <a:p>
            <a:r>
              <a:rPr lang="tr-TR" sz="1700" b="1" dirty="0">
                <a:latin typeface="Arial" charset="0"/>
                <a:ea typeface="Arial" charset="0"/>
                <a:cs typeface="Arial" charset="0"/>
              </a:rPr>
              <a:t>Küresel tedarik zinciri desteği </a:t>
            </a:r>
            <a:endParaRPr lang="tr-TR" sz="1700" dirty="0">
              <a:latin typeface="Arial" charset="0"/>
              <a:ea typeface="Arial" charset="0"/>
              <a:cs typeface="Arial" charset="0"/>
            </a:endParaRPr>
          </a:p>
          <a:p>
            <a:r>
              <a:rPr lang="tr-TR" sz="1700" b="1" dirty="0">
                <a:latin typeface="Arial" charset="0"/>
                <a:ea typeface="Arial" charset="0"/>
                <a:cs typeface="Arial" charset="0"/>
              </a:rPr>
              <a:t>Birim kira desteği </a:t>
            </a:r>
            <a:endParaRPr lang="tr-TR" sz="1700" dirty="0">
              <a:latin typeface="Arial" charset="0"/>
              <a:ea typeface="Arial" charset="0"/>
              <a:cs typeface="Arial" charset="0"/>
            </a:endParaRPr>
          </a:p>
          <a:p>
            <a:r>
              <a:rPr lang="tr-TR" sz="1700" b="1" dirty="0">
                <a:latin typeface="Arial" charset="0"/>
                <a:ea typeface="Arial" charset="0"/>
                <a:cs typeface="Arial" charset="0"/>
              </a:rPr>
              <a:t>Tanıtım desteği </a:t>
            </a:r>
          </a:p>
          <a:p>
            <a:r>
              <a:rPr lang="tr-TR" sz="1700" b="1" dirty="0">
                <a:latin typeface="Arial" charset="0"/>
                <a:ea typeface="Arial" charset="0"/>
                <a:cs typeface="Arial" charset="0"/>
              </a:rPr>
              <a:t>Şirket ve marka alım desteği</a:t>
            </a:r>
          </a:p>
          <a:p>
            <a:endParaRPr lang="tr-TR" sz="1700" dirty="0">
              <a:latin typeface="Arial" charset="0"/>
              <a:ea typeface="Arial" charset="0"/>
              <a:cs typeface="Arial" charset="0"/>
            </a:endParaRPr>
          </a:p>
        </p:txBody>
      </p:sp>
      <p:sp>
        <p:nvSpPr>
          <p:cNvPr id="4" name="İçerik Yer Tutucusu 3"/>
          <p:cNvSpPr>
            <a:spLocks noGrp="1"/>
          </p:cNvSpPr>
          <p:nvPr>
            <p:ph sz="half" idx="2"/>
          </p:nvPr>
        </p:nvSpPr>
        <p:spPr>
          <a:xfrm>
            <a:off x="6094412" y="1773238"/>
            <a:ext cx="4875211" cy="3541714"/>
          </a:xfrm>
        </p:spPr>
        <p:txBody>
          <a:bodyPr>
            <a:noAutofit/>
          </a:bodyPr>
          <a:lstStyle/>
          <a:p>
            <a:r>
              <a:rPr lang="tr-TR" sz="1700" b="1" dirty="0">
                <a:latin typeface="Arial" charset="0"/>
                <a:ea typeface="Arial" charset="0"/>
                <a:cs typeface="Arial" charset="0"/>
              </a:rPr>
              <a:t>Küresel tedarik zinciri desteği </a:t>
            </a:r>
          </a:p>
          <a:p>
            <a:r>
              <a:rPr lang="tr-TR" sz="1700" b="1" dirty="0">
                <a:latin typeface="Arial" charset="0"/>
                <a:ea typeface="Arial" charset="0"/>
                <a:cs typeface="Arial" charset="0"/>
              </a:rPr>
              <a:t>Birim kira desteği </a:t>
            </a:r>
            <a:endParaRPr lang="tr-TR" sz="1700" dirty="0">
              <a:latin typeface="Arial" charset="0"/>
              <a:ea typeface="Arial" charset="0"/>
              <a:cs typeface="Arial" charset="0"/>
            </a:endParaRPr>
          </a:p>
          <a:p>
            <a:r>
              <a:rPr lang="tr-TR" sz="1700" b="1" dirty="0">
                <a:latin typeface="Arial" charset="0"/>
                <a:ea typeface="Arial" charset="0"/>
                <a:cs typeface="Arial" charset="0"/>
              </a:rPr>
              <a:t>Tanıtım desteği </a:t>
            </a:r>
            <a:endParaRPr lang="tr-TR" sz="1700" dirty="0">
              <a:latin typeface="Arial" charset="0"/>
              <a:ea typeface="Arial" charset="0"/>
              <a:cs typeface="Arial" charset="0"/>
            </a:endParaRPr>
          </a:p>
          <a:p>
            <a:r>
              <a:rPr lang="tr-TR" sz="1700" b="1" dirty="0">
                <a:latin typeface="Arial" charset="0"/>
                <a:ea typeface="Arial" charset="0"/>
                <a:cs typeface="Arial" charset="0"/>
              </a:rPr>
              <a:t>Yeşil mutabakata uyum projesi desteği </a:t>
            </a:r>
          </a:p>
          <a:p>
            <a:r>
              <a:rPr lang="tr-TR" sz="1700" b="1" dirty="0">
                <a:latin typeface="Arial" charset="0"/>
                <a:ea typeface="Arial" charset="0"/>
                <a:cs typeface="Arial" charset="0"/>
              </a:rPr>
              <a:t>Eximbank’ın uyguladığı faiz oranı ile CIRR arasındaki farkın desteklenmesi ve Eximbank ihracat kredi sigortası tazmin desteği </a:t>
            </a:r>
            <a:endParaRPr lang="tr-TR" sz="1700" dirty="0">
              <a:latin typeface="Arial" charset="0"/>
              <a:ea typeface="Arial" charset="0"/>
              <a:cs typeface="Arial" charset="0"/>
            </a:endParaRPr>
          </a:p>
          <a:p>
            <a:r>
              <a:rPr lang="tr-TR" sz="1700" b="1" dirty="0">
                <a:latin typeface="Arial" charset="0"/>
                <a:ea typeface="Arial" charset="0"/>
                <a:cs typeface="Arial" charset="0"/>
              </a:rPr>
              <a:t>Tasarımcı şirket ve tasarım ofisi desteği </a:t>
            </a:r>
            <a:endParaRPr lang="tr-TR" sz="1700" dirty="0">
              <a:latin typeface="Arial" charset="0"/>
              <a:ea typeface="Arial" charset="0"/>
              <a:cs typeface="Arial" charset="0"/>
            </a:endParaRPr>
          </a:p>
          <a:p>
            <a:r>
              <a:rPr lang="tr-TR" sz="1700" b="1" dirty="0">
                <a:latin typeface="Arial" charset="0"/>
                <a:ea typeface="Arial" charset="0"/>
                <a:cs typeface="Arial" charset="0"/>
              </a:rPr>
              <a:t>Gemi ve yat sektöründe faaliyet gösteren şirketlere tasarım desteği </a:t>
            </a:r>
            <a:endParaRPr lang="tr-TR" sz="1700" dirty="0">
              <a:latin typeface="Arial" charset="0"/>
              <a:ea typeface="Arial" charset="0"/>
              <a:cs typeface="Arial" charset="0"/>
            </a:endParaRPr>
          </a:p>
          <a:p>
            <a:r>
              <a:rPr lang="tr-TR" sz="1700" b="1" dirty="0">
                <a:latin typeface="Arial" charset="0"/>
                <a:ea typeface="Arial" charset="0"/>
                <a:cs typeface="Arial" charset="0"/>
              </a:rPr>
              <a:t>Çok kanallı zincir mağaza desteği </a:t>
            </a:r>
            <a:endParaRPr lang="tr-TR" sz="1700" dirty="0">
              <a:latin typeface="Arial" charset="0"/>
              <a:ea typeface="Arial" charset="0"/>
              <a:cs typeface="Arial" charset="0"/>
            </a:endParaRPr>
          </a:p>
          <a:p>
            <a:endParaRPr lang="tr-TR" sz="1700" dirty="0">
              <a:latin typeface="Arial" charset="0"/>
              <a:ea typeface="Arial" charset="0"/>
              <a:cs typeface="Arial" charset="0"/>
            </a:endParaRPr>
          </a:p>
        </p:txBody>
      </p:sp>
    </p:spTree>
    <p:extLst>
      <p:ext uri="{BB962C8B-B14F-4D97-AF65-F5344CB8AC3E}">
        <p14:creationId xmlns:p14="http://schemas.microsoft.com/office/powerpoint/2010/main" val="2133870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0762" y="333375"/>
            <a:ext cx="4700588" cy="6267450"/>
          </a:xfrm>
          <a:prstGeom prst="rect">
            <a:avLst/>
          </a:prstGeom>
        </p:spPr>
      </p:pic>
    </p:spTree>
    <p:extLst>
      <p:ext uri="{BB962C8B-B14F-4D97-AF65-F5344CB8AC3E}">
        <p14:creationId xmlns:p14="http://schemas.microsoft.com/office/powerpoint/2010/main" val="1323661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cap="none" dirty="0">
                <a:latin typeface="Arial" charset="0"/>
                <a:ea typeface="Arial" charset="0"/>
                <a:cs typeface="Arial" charset="0"/>
              </a:rPr>
              <a:t>Destek Kapsamına Alınma - Başvuru şartları </a:t>
            </a:r>
            <a:br>
              <a:rPr lang="tr-TR" b="1" cap="none" dirty="0">
                <a:latin typeface="Arial" charset="0"/>
                <a:ea typeface="Arial" charset="0"/>
                <a:cs typeface="Arial" charset="0"/>
              </a:rPr>
            </a:br>
            <a:br>
              <a:rPr lang="tr-TR" cap="none" dirty="0">
                <a:latin typeface="Arial" charset="0"/>
                <a:ea typeface="Arial" charset="0"/>
                <a:cs typeface="Arial" charset="0"/>
              </a:rPr>
            </a:br>
            <a:endParaRPr lang="tr-TR" cap="none" dirty="0">
              <a:latin typeface="Arial" charset="0"/>
              <a:ea typeface="Arial" charset="0"/>
              <a:cs typeface="Arial" charset="0"/>
            </a:endParaRPr>
          </a:p>
        </p:txBody>
      </p:sp>
      <p:sp>
        <p:nvSpPr>
          <p:cNvPr id="3" name="İçerik Yer Tutucusu 2"/>
          <p:cNvSpPr>
            <a:spLocks noGrp="1"/>
          </p:cNvSpPr>
          <p:nvPr>
            <p:ph idx="1"/>
          </p:nvPr>
        </p:nvSpPr>
        <p:spPr/>
        <p:txBody>
          <a:bodyPr/>
          <a:lstStyle/>
          <a:p>
            <a:r>
              <a:rPr lang="tr-TR" dirty="0"/>
              <a:t>A) İhraç kayıtlı satışları ile organik bağı bulunan şirketleri dahil olmak üzere son üç takvim yılında ihracat yapmış olması şartıyla, destek kapsamına alınma başvurusu tarihi itibariyle son 3 yıllık ortalama ihracatının en az 3.000.000 ABD Doları tutarında olması, </a:t>
            </a:r>
          </a:p>
          <a:p>
            <a:endParaRPr lang="tr-TR" dirty="0"/>
          </a:p>
        </p:txBody>
      </p:sp>
    </p:spTree>
    <p:extLst>
      <p:ext uri="{BB962C8B-B14F-4D97-AF65-F5344CB8AC3E}">
        <p14:creationId xmlns:p14="http://schemas.microsoft.com/office/powerpoint/2010/main" val="83898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cap="none" dirty="0">
                <a:latin typeface="Arial" charset="0"/>
                <a:ea typeface="Arial" charset="0"/>
                <a:cs typeface="Arial" charset="0"/>
              </a:rPr>
              <a:t>Destek Kapsamına Alınma - Başvuru şartları </a:t>
            </a:r>
            <a:endParaRPr lang="tr-TR" sz="3200" dirty="0">
              <a:latin typeface="Arial" charset="0"/>
              <a:ea typeface="Arial" charset="0"/>
              <a:cs typeface="Arial" charset="0"/>
            </a:endParaRPr>
          </a:p>
        </p:txBody>
      </p:sp>
      <p:sp>
        <p:nvSpPr>
          <p:cNvPr id="3" name="İçerik Yer Tutucusu 2"/>
          <p:cNvSpPr>
            <a:spLocks noGrp="1"/>
          </p:cNvSpPr>
          <p:nvPr>
            <p:ph idx="1"/>
          </p:nvPr>
        </p:nvSpPr>
        <p:spPr/>
        <p:txBody>
          <a:bodyPr/>
          <a:lstStyle/>
          <a:p>
            <a:r>
              <a:rPr lang="tr-TR" dirty="0"/>
              <a:t>B) Başvuruda bulunulan markaya ilişkin başvuru tarihi itibarıyla en az 1 yıl önce alınmış yurt içi ile Madrid Uluslararası Marka Tescil Protokolüne taraf olan ülkelerden en az birinde en az 1 yıl önce alınmış yurt dışı tescillerinin bulunması, </a:t>
            </a:r>
          </a:p>
          <a:p>
            <a:r>
              <a:rPr lang="tr-TR" dirty="0"/>
              <a:t>C) Başvuruda bulunulan markaya ilişkin yurt içi tescil başvuru tarihinin yurt dışı tescil başvuru tarihinden önce veya aynı tarihte olması </a:t>
            </a:r>
          </a:p>
          <a:p>
            <a:endParaRPr lang="tr-TR" dirty="0"/>
          </a:p>
        </p:txBody>
      </p:sp>
    </p:spTree>
    <p:extLst>
      <p:ext uri="{BB962C8B-B14F-4D97-AF65-F5344CB8AC3E}">
        <p14:creationId xmlns:p14="http://schemas.microsoft.com/office/powerpoint/2010/main" val="1618961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cap="none" dirty="0">
                <a:latin typeface="Arial" charset="0"/>
                <a:ea typeface="Arial" charset="0"/>
                <a:cs typeface="Arial" charset="0"/>
              </a:rPr>
              <a:t>Destek Kapsamına Alınma - Başvuru şartları </a:t>
            </a:r>
            <a:endParaRPr lang="tr-TR" sz="3200" dirty="0">
              <a:latin typeface="Arial" charset="0"/>
              <a:ea typeface="Arial" charset="0"/>
              <a:cs typeface="Arial" charset="0"/>
            </a:endParaRPr>
          </a:p>
        </p:txBody>
      </p:sp>
      <p:sp>
        <p:nvSpPr>
          <p:cNvPr id="3" name="İçerik Yer Tutucusu 2"/>
          <p:cNvSpPr>
            <a:spLocks noGrp="1"/>
          </p:cNvSpPr>
          <p:nvPr>
            <p:ph idx="1"/>
          </p:nvPr>
        </p:nvSpPr>
        <p:spPr/>
        <p:txBody>
          <a:bodyPr/>
          <a:lstStyle/>
          <a:p>
            <a:r>
              <a:rPr lang="tr-TR" dirty="0"/>
              <a:t>Ç) Başvuruda bulunulan markaya ilişkin, yurt içi ve yurt dışı marka tescillerinin aynı şirket adına olması kaydıyla başvuru sahibi şirket, bu şirketle organik bağı olan yurt içinde yerleşik şirket, aynı holding/şirketler topluluğu bünyesinde yer alan diğer bir yurt içi şirket veya destek kapsamına alınan şirketin bağlı bulunduğu holding şirketi adına kayıtlı olması, </a:t>
            </a:r>
          </a:p>
          <a:p>
            <a:endParaRPr lang="tr-TR" dirty="0"/>
          </a:p>
        </p:txBody>
      </p:sp>
    </p:spTree>
    <p:extLst>
      <p:ext uri="{BB962C8B-B14F-4D97-AF65-F5344CB8AC3E}">
        <p14:creationId xmlns:p14="http://schemas.microsoft.com/office/powerpoint/2010/main" val="355878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cap="none" dirty="0">
                <a:latin typeface="Arial" charset="0"/>
                <a:ea typeface="Arial" charset="0"/>
                <a:cs typeface="Arial" charset="0"/>
              </a:rPr>
              <a:t>Destek Kapsamına Alınma - Başvuru şartları </a:t>
            </a:r>
            <a:endParaRPr lang="tr-TR" sz="3200" dirty="0">
              <a:latin typeface="Arial" charset="0"/>
              <a:ea typeface="Arial" charset="0"/>
              <a:cs typeface="Arial" charset="0"/>
            </a:endParaRPr>
          </a:p>
        </p:txBody>
      </p:sp>
      <p:sp>
        <p:nvSpPr>
          <p:cNvPr id="3" name="İçerik Yer Tutucusu 2"/>
          <p:cNvSpPr>
            <a:spLocks noGrp="1"/>
          </p:cNvSpPr>
          <p:nvPr>
            <p:ph idx="1"/>
          </p:nvPr>
        </p:nvSpPr>
        <p:spPr/>
        <p:txBody>
          <a:bodyPr/>
          <a:lstStyle/>
          <a:p>
            <a:r>
              <a:rPr lang="tr-TR" dirty="0"/>
              <a:t>D) Başvuruda bulunulan markada Türk malı/markası imajına zarar verecek/aykırı olacak ifade, sembol, şekil, işaret veya ülke, şehir, bölge isimlerinin kullanılmaması </a:t>
            </a:r>
          </a:p>
          <a:p>
            <a:endParaRPr lang="tr-TR" dirty="0"/>
          </a:p>
        </p:txBody>
      </p:sp>
    </p:spTree>
    <p:extLst>
      <p:ext uri="{BB962C8B-B14F-4D97-AF65-F5344CB8AC3E}">
        <p14:creationId xmlns:p14="http://schemas.microsoft.com/office/powerpoint/2010/main" val="433393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cap="none" dirty="0">
                <a:latin typeface="Arial" charset="0"/>
                <a:ea typeface="Arial" charset="0"/>
                <a:cs typeface="Arial" charset="0"/>
              </a:rPr>
              <a:t>Destek Kapsamına Alınma - Başvuru şartları </a:t>
            </a:r>
            <a:endParaRPr lang="tr-TR" sz="3200" dirty="0">
              <a:latin typeface="Arial" charset="0"/>
              <a:ea typeface="Arial" charset="0"/>
              <a:cs typeface="Arial" charset="0"/>
            </a:endParaRPr>
          </a:p>
        </p:txBody>
      </p:sp>
      <p:sp>
        <p:nvSpPr>
          <p:cNvPr id="3" name="İçerik Yer Tutucusu 2"/>
          <p:cNvSpPr>
            <a:spLocks noGrp="1"/>
          </p:cNvSpPr>
          <p:nvPr>
            <p:ph idx="1"/>
          </p:nvPr>
        </p:nvSpPr>
        <p:spPr/>
        <p:txBody>
          <a:bodyPr/>
          <a:lstStyle/>
          <a:p>
            <a:r>
              <a:rPr lang="tr-TR" dirty="0"/>
              <a:t>Başvuru yaptığı tarih itibarıyla son 1 yıl içerisinde en az 10.000.000 ABD Doları ihracat yapmış olan şirkette bu maddenin birinci fıkrasının (a) ve (b) bentlerinde belirtilen şartlar aranmaz. Söz konusu şirketin başvuruda bulunulan markaya ilişkin alınmış yurt içi ile Madrid Uluslararası Marka Tescil Protokolüne taraf olan ülkelerden en az birindeki yurt dışı tescilinin bulunması gerekir. </a:t>
            </a:r>
          </a:p>
          <a:p>
            <a:endParaRPr lang="tr-TR" dirty="0"/>
          </a:p>
        </p:txBody>
      </p:sp>
    </p:spTree>
    <p:extLst>
      <p:ext uri="{BB962C8B-B14F-4D97-AF65-F5344CB8AC3E}">
        <p14:creationId xmlns:p14="http://schemas.microsoft.com/office/powerpoint/2010/main" val="389106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4738" y="218467"/>
            <a:ext cx="9905998" cy="1478570"/>
          </a:xfrm>
        </p:spPr>
        <p:txBody>
          <a:bodyPr>
            <a:normAutofit/>
          </a:bodyPr>
          <a:lstStyle/>
          <a:p>
            <a:r>
              <a:rPr lang="tr-TR" sz="2800">
                <a:latin typeface="Arial" charset="0"/>
                <a:ea typeface="Arial" charset="0"/>
                <a:cs typeface="Arial" charset="0"/>
              </a:rPr>
              <a:t>EK-4</a:t>
            </a:r>
            <a:br>
              <a:rPr lang="tr-TR" sz="2800">
                <a:latin typeface="Arial" charset="0"/>
                <a:ea typeface="Arial" charset="0"/>
                <a:cs typeface="Arial" charset="0"/>
              </a:rPr>
            </a:br>
            <a:r>
              <a:rPr lang="tr-TR" sz="2800" cap="none">
                <a:latin typeface="Arial" charset="0"/>
                <a:ea typeface="Arial" charset="0"/>
                <a:cs typeface="Arial" charset="0"/>
              </a:rPr>
              <a:t>Başvuru </a:t>
            </a:r>
            <a:r>
              <a:rPr lang="tr-TR" sz="2800" cap="none" dirty="0">
                <a:latin typeface="Arial" charset="0"/>
                <a:ea typeface="Arial" charset="0"/>
                <a:cs typeface="Arial" charset="0"/>
              </a:rPr>
              <a:t>Belgeleri</a:t>
            </a:r>
          </a:p>
        </p:txBody>
      </p:sp>
      <p:sp>
        <p:nvSpPr>
          <p:cNvPr id="3" name="İçerik Yer Tutucusu 2"/>
          <p:cNvSpPr>
            <a:spLocks noGrp="1"/>
          </p:cNvSpPr>
          <p:nvPr>
            <p:ph idx="1"/>
          </p:nvPr>
        </p:nvSpPr>
        <p:spPr>
          <a:xfrm>
            <a:off x="779462" y="1697037"/>
            <a:ext cx="9905999" cy="4922838"/>
          </a:xfrm>
        </p:spPr>
        <p:txBody>
          <a:bodyPr>
            <a:noAutofit/>
          </a:bodyPr>
          <a:lstStyle/>
          <a:p>
            <a:r>
              <a:rPr lang="tr-TR" sz="2000" dirty="0"/>
              <a:t>1) Şirketin son sermaye yapısını gösterir Türkiye Ticaret Sicil Gazetesi/</a:t>
            </a:r>
            <a:r>
              <a:rPr lang="tr-TR" sz="2000" dirty="0" err="1"/>
              <a:t>hazirun</a:t>
            </a:r>
            <a:r>
              <a:rPr lang="tr-TR" sz="2000" dirty="0"/>
              <a:t> cetveli veya pay sahipleri listesi/çizelgesi </a:t>
            </a:r>
          </a:p>
          <a:p>
            <a:r>
              <a:rPr lang="tr-TR" sz="2000" dirty="0"/>
              <a:t>2) Sicil tasdiknamesi </a:t>
            </a:r>
          </a:p>
          <a:p>
            <a:r>
              <a:rPr lang="tr-TR" sz="2000" dirty="0"/>
              <a:t>3) Yurt içi marka tescil belgesi1 </a:t>
            </a:r>
          </a:p>
          <a:p>
            <a:r>
              <a:rPr lang="tr-TR" sz="2000" dirty="0"/>
              <a:t>4) Dünya Fikri Mülkiyet Örgütünün (WIPO) Madrid Uluslararası Marka Tescil Protokolüne taraf olan ülkelerden en az birinde tescil edilen yurt dışı marka tescil belgesi </a:t>
            </a:r>
          </a:p>
          <a:p>
            <a:r>
              <a:rPr lang="tr-TR" sz="2000" dirty="0"/>
              <a:t>5) Başvuruda beyan edilen ihracat tutarına ilişkin olarak, başvuru sahibi şirket ve varsa organik bağı bulunan diğer şirketlerin vergi kimlik numaraları ile organik bağı tevsik eden Türkiye Ticaret Sicili Gazetesi/</a:t>
            </a:r>
            <a:r>
              <a:rPr lang="tr-TR" sz="2000" dirty="0" err="1"/>
              <a:t>hazirun</a:t>
            </a:r>
            <a:r>
              <a:rPr lang="tr-TR" sz="2000" dirty="0"/>
              <a:t> cetveli veya pay sahipleri listesi/çizelgesi </a:t>
            </a:r>
          </a:p>
          <a:p>
            <a:r>
              <a:rPr lang="tr-TR" sz="2000" dirty="0"/>
              <a:t>6) Taahhütname (EK-4A) </a:t>
            </a:r>
          </a:p>
          <a:p>
            <a:r>
              <a:rPr lang="tr-TR" sz="2000" dirty="0"/>
              <a:t>7) Beyanname (EK-4B) </a:t>
            </a:r>
          </a:p>
        </p:txBody>
      </p:sp>
    </p:spTree>
    <p:extLst>
      <p:ext uri="{BB962C8B-B14F-4D97-AF65-F5344CB8AC3E}">
        <p14:creationId xmlns:p14="http://schemas.microsoft.com/office/powerpoint/2010/main" val="7951145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cap="none" dirty="0">
                <a:latin typeface="Arial" charset="0"/>
                <a:ea typeface="Arial" charset="0"/>
                <a:cs typeface="Arial" charset="0"/>
              </a:rPr>
              <a:t>EK-6</a:t>
            </a:r>
            <a:br>
              <a:rPr lang="tr-TR" sz="2800" cap="none" dirty="0">
                <a:latin typeface="Arial" charset="0"/>
                <a:ea typeface="Arial" charset="0"/>
                <a:cs typeface="Arial" charset="0"/>
              </a:rPr>
            </a:br>
            <a:r>
              <a:rPr lang="tr-TR" sz="2800" b="1" cap="none" dirty="0">
                <a:latin typeface="Arial" charset="0"/>
                <a:ea typeface="Arial" charset="0"/>
                <a:cs typeface="Arial" charset="0"/>
              </a:rPr>
              <a:t>Hedef Pazar Başvuru Formu</a:t>
            </a:r>
            <a:br>
              <a:rPr lang="tr-TR" sz="2800" cap="none" dirty="0">
                <a:latin typeface="Arial" charset="0"/>
                <a:ea typeface="Arial" charset="0"/>
                <a:cs typeface="Arial" charset="0"/>
              </a:rPr>
            </a:br>
            <a:endParaRPr lang="tr-TR" sz="2800" cap="none" dirty="0">
              <a:latin typeface="Arial" charset="0"/>
              <a:ea typeface="Arial" charset="0"/>
              <a:cs typeface="Arial" charset="0"/>
            </a:endParaRPr>
          </a:p>
        </p:txBody>
      </p:sp>
      <p:sp>
        <p:nvSpPr>
          <p:cNvPr id="3" name="İçerik Yer Tutucusu 2"/>
          <p:cNvSpPr>
            <a:spLocks noGrp="1"/>
          </p:cNvSpPr>
          <p:nvPr>
            <p:ph idx="1"/>
          </p:nvPr>
        </p:nvSpPr>
        <p:spPr>
          <a:xfrm>
            <a:off x="978574" y="1823602"/>
            <a:ext cx="9905999" cy="3541714"/>
          </a:xfrm>
        </p:spPr>
        <p:txBody>
          <a:bodyPr>
            <a:noAutofit/>
          </a:bodyPr>
          <a:lstStyle/>
          <a:p>
            <a:r>
              <a:rPr lang="tr-TR" sz="2000" b="1" dirty="0"/>
              <a:t>Destek Kapsamındaki Markanın Adı:</a:t>
            </a:r>
            <a:endParaRPr lang="tr-TR" sz="2000" dirty="0"/>
          </a:p>
          <a:p>
            <a:r>
              <a:rPr lang="tr-TR" sz="2000" b="1" dirty="0"/>
              <a:t>Destek Kapsamındaki Şirketin Unvanı:					</a:t>
            </a:r>
            <a:endParaRPr lang="tr-TR" sz="2000" dirty="0"/>
          </a:p>
          <a:p>
            <a:r>
              <a:rPr lang="tr-TR" sz="2000" b="1" dirty="0"/>
              <a:t>Markanın Yurtiçi Tescilinin/Tescil Başvurusunun Ait Olduğu Şirketin Unvanı:</a:t>
            </a:r>
            <a:endParaRPr lang="tr-TR" sz="2000" dirty="0"/>
          </a:p>
          <a:p>
            <a:r>
              <a:rPr lang="tr-TR" sz="2000" i="1" dirty="0"/>
              <a:t>(Yurtdışı marka tescilinin ya da marka tescil başvurusunun, destek kapsamındaki markanın yurtiçi marka tesciline sahip şirket adına olması gerekir.)</a:t>
            </a:r>
            <a:endParaRPr lang="tr-TR" sz="2000" dirty="0"/>
          </a:p>
          <a:p>
            <a:r>
              <a:rPr lang="tr-TR" sz="2000" b="1" dirty="0"/>
              <a:t>Bakanlık Onayına Sunulan Hedef Pazarlar: </a:t>
            </a:r>
            <a:endParaRPr lang="tr-TR" sz="2000" dirty="0"/>
          </a:p>
          <a:p>
            <a:pPr lvl="1"/>
            <a:r>
              <a:rPr lang="tr-TR" sz="1800" dirty="0"/>
              <a:t>Hedef Pazar 1</a:t>
            </a:r>
          </a:p>
          <a:p>
            <a:pPr lvl="1"/>
            <a:r>
              <a:rPr lang="tr-TR" sz="1800" dirty="0"/>
              <a:t>Hedef Pazar 2</a:t>
            </a:r>
          </a:p>
          <a:p>
            <a:pPr lvl="1"/>
            <a:r>
              <a:rPr lang="tr-TR" sz="1800" dirty="0"/>
              <a:t>Hedef Pazar3</a:t>
            </a:r>
          </a:p>
        </p:txBody>
      </p:sp>
    </p:spTree>
    <p:extLst>
      <p:ext uri="{BB962C8B-B14F-4D97-AF65-F5344CB8AC3E}">
        <p14:creationId xmlns:p14="http://schemas.microsoft.com/office/powerpoint/2010/main" val="16619347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41413" y="618518"/>
            <a:ext cx="9905998" cy="1095982"/>
          </a:xfrm>
        </p:spPr>
        <p:txBody>
          <a:bodyPr>
            <a:noAutofit/>
          </a:bodyPr>
          <a:lstStyle/>
          <a:p>
            <a:r>
              <a:rPr lang="tr-TR" sz="2800" b="1" cap="none" dirty="0">
                <a:latin typeface="Arial" charset="0"/>
                <a:ea typeface="Arial" charset="0"/>
                <a:cs typeface="Arial" charset="0"/>
              </a:rPr>
              <a:t>Bölüm 1: Hedef Pazardaki İlgili Sektöre İlişkin Bilgiler </a:t>
            </a:r>
            <a:br>
              <a:rPr lang="tr-TR" sz="2800" b="1" cap="none" dirty="0">
                <a:latin typeface="Arial" charset="0"/>
                <a:ea typeface="Arial" charset="0"/>
                <a:cs typeface="Arial" charset="0"/>
              </a:rPr>
            </a:br>
            <a:r>
              <a:rPr lang="tr-TR" sz="2800" i="1" cap="none" dirty="0">
                <a:latin typeface="Arial" charset="0"/>
                <a:ea typeface="Arial" charset="0"/>
                <a:cs typeface="Arial" charset="0"/>
              </a:rPr>
              <a:t>(En Güncel Verilerin Kullanılması Gerekir.)</a:t>
            </a:r>
            <a:endParaRPr lang="tr-TR" sz="2800" dirty="0">
              <a:latin typeface="Arial" charset="0"/>
              <a:ea typeface="Arial" charset="0"/>
              <a:cs typeface="Arial" charset="0"/>
            </a:endParaRPr>
          </a:p>
        </p:txBody>
      </p:sp>
      <p:sp>
        <p:nvSpPr>
          <p:cNvPr id="3" name="İçerik Yer Tutucusu 2"/>
          <p:cNvSpPr>
            <a:spLocks noGrp="1"/>
          </p:cNvSpPr>
          <p:nvPr>
            <p:ph idx="1"/>
          </p:nvPr>
        </p:nvSpPr>
        <p:spPr/>
        <p:txBody>
          <a:bodyPr>
            <a:noAutofit/>
          </a:bodyPr>
          <a:lstStyle/>
          <a:p>
            <a:pPr lvl="1"/>
            <a:r>
              <a:rPr lang="tr-TR" sz="2400" b="1" dirty="0"/>
              <a:t>Hedef Pazarda İlgili Sektöre İlişkin Üretim ve Dış Ticaret Verileri ve Analizi</a:t>
            </a:r>
            <a:endParaRPr lang="tr-TR" sz="2800" dirty="0"/>
          </a:p>
          <a:p>
            <a:pPr lvl="1"/>
            <a:r>
              <a:rPr lang="tr-TR" sz="2400" b="1" dirty="0"/>
              <a:t>Sektöre ve Ürüne İlişkin, Ülkemize ve diğer Ülkelere Yönelik Uygulanan Gümrük Vergileri ve Tarife Dışı Engeller</a:t>
            </a:r>
            <a:endParaRPr lang="tr-TR" sz="2800" dirty="0"/>
          </a:p>
          <a:p>
            <a:pPr lvl="1"/>
            <a:r>
              <a:rPr lang="tr-TR" sz="2400" b="1" dirty="0"/>
              <a:t>Hedef Pazarda İlgili Sektöre İlişkin Dağıtım Kanal Yapısı</a:t>
            </a:r>
            <a:endParaRPr lang="tr-TR" sz="2800" dirty="0"/>
          </a:p>
          <a:p>
            <a:pPr lvl="1"/>
            <a:r>
              <a:rPr lang="tr-TR" sz="2400" b="1" dirty="0"/>
              <a:t>Hedef Pazarda İlgili Sektöre İlişkin Eğilimler ve Pazara ilişkin Önemli olan Diğer Bilgiler</a:t>
            </a:r>
            <a:endParaRPr lang="tr-TR" sz="2400" dirty="0"/>
          </a:p>
        </p:txBody>
      </p:sp>
    </p:spTree>
    <p:extLst>
      <p:ext uri="{BB962C8B-B14F-4D97-AF65-F5344CB8AC3E}">
        <p14:creationId xmlns:p14="http://schemas.microsoft.com/office/powerpoint/2010/main" val="300304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3771" y="418493"/>
            <a:ext cx="9905998" cy="654403"/>
          </a:xfrm>
        </p:spPr>
        <p:txBody>
          <a:bodyPr/>
          <a:lstStyle/>
          <a:p>
            <a:pPr algn="ctr"/>
            <a:r>
              <a:rPr lang="tr-TR" b="1" dirty="0"/>
              <a:t>OEM Olmanın Sınırlılıkları</a:t>
            </a:r>
          </a:p>
        </p:txBody>
      </p:sp>
      <p:sp>
        <p:nvSpPr>
          <p:cNvPr id="3" name="İçerik Yer Tutucusu 2"/>
          <p:cNvSpPr>
            <a:spLocks noGrp="1"/>
          </p:cNvSpPr>
          <p:nvPr>
            <p:ph idx="1"/>
          </p:nvPr>
        </p:nvSpPr>
        <p:spPr>
          <a:xfrm>
            <a:off x="2630568" y="604711"/>
            <a:ext cx="8287657" cy="4662233"/>
          </a:xfrm>
        </p:spPr>
        <p:txBody>
          <a:bodyPr>
            <a:noAutofit/>
          </a:bodyPr>
          <a:lstStyle/>
          <a:p>
            <a:pPr marL="342900" indent="-342900">
              <a:buFont typeface="+mj-lt"/>
              <a:buAutoNum type="arabicPeriod"/>
            </a:pPr>
            <a:endParaRPr lang="tr-TR" sz="2800" dirty="0">
              <a:latin typeface="Arial" panose="020B0604020202020204" pitchFamily="34" charset="0"/>
              <a:cs typeface="Arial" panose="020B0604020202020204" pitchFamily="34" charset="0"/>
            </a:endParaRPr>
          </a:p>
          <a:p>
            <a:pPr marL="342900" indent="-342900">
              <a:buFont typeface="+mj-lt"/>
              <a:buAutoNum type="arabicPeriod"/>
            </a:pPr>
            <a:r>
              <a:rPr lang="tr-TR" sz="2800" dirty="0">
                <a:latin typeface="Arial" panose="020B0604020202020204" pitchFamily="34" charset="0"/>
                <a:cs typeface="Arial" panose="020B0604020202020204" pitchFamily="34" charset="0"/>
              </a:rPr>
              <a:t>Düşük Kar Marjları</a:t>
            </a:r>
          </a:p>
          <a:p>
            <a:pPr marL="342900" indent="-342900">
              <a:buFont typeface="+mj-lt"/>
              <a:buAutoNum type="arabicPeriod"/>
            </a:pPr>
            <a:r>
              <a:rPr lang="tr-TR" sz="2800" dirty="0">
                <a:latin typeface="Arial" panose="020B0604020202020204" pitchFamily="34" charset="0"/>
                <a:cs typeface="Arial" panose="020B0604020202020204" pitchFamily="34" charset="0"/>
              </a:rPr>
              <a:t>Pazarlama Kontrolü Eksikliği</a:t>
            </a:r>
          </a:p>
          <a:p>
            <a:pPr marL="342900" indent="-342900">
              <a:buFont typeface="+mj-lt"/>
              <a:buAutoNum type="arabicPeriod"/>
            </a:pPr>
            <a:r>
              <a:rPr lang="tr-TR" sz="2800" dirty="0">
                <a:latin typeface="Arial" panose="020B0604020202020204" pitchFamily="34" charset="0"/>
                <a:cs typeface="Arial" panose="020B0604020202020204" pitchFamily="34" charset="0"/>
              </a:rPr>
              <a:t>Ar-Ge Yatırımları ve Yenilik </a:t>
            </a:r>
          </a:p>
          <a:p>
            <a:pPr marL="342900" indent="-342900">
              <a:buFont typeface="+mj-lt"/>
              <a:buAutoNum type="arabicPeriod"/>
            </a:pPr>
            <a:r>
              <a:rPr lang="tr-TR" sz="2800" dirty="0">
                <a:latin typeface="Arial" panose="020B0604020202020204" pitchFamily="34" charset="0"/>
                <a:cs typeface="Arial" panose="020B0604020202020204" pitchFamily="34" charset="0"/>
              </a:rPr>
              <a:t>Bağımlılık ve Risk</a:t>
            </a:r>
          </a:p>
          <a:p>
            <a:pPr marL="342900" indent="-342900">
              <a:buFont typeface="+mj-lt"/>
              <a:buAutoNum type="arabicPeriod"/>
            </a:pPr>
            <a:r>
              <a:rPr lang="tr-TR" sz="2800" dirty="0">
                <a:latin typeface="Arial" panose="020B0604020202020204" pitchFamily="34" charset="0"/>
                <a:cs typeface="Arial" panose="020B0604020202020204" pitchFamily="34" charset="0"/>
              </a:rPr>
              <a:t>Tedarik Zinciri Zorlukları</a:t>
            </a:r>
          </a:p>
          <a:p>
            <a:pPr marL="342900" indent="-342900">
              <a:buFont typeface="+mj-lt"/>
              <a:buAutoNum type="arabicPeriod"/>
            </a:pPr>
            <a:r>
              <a:rPr lang="tr-TR" sz="2800" dirty="0">
                <a:solidFill>
                  <a:prstClr val="white"/>
                </a:solidFill>
                <a:latin typeface="Arial" panose="020B0604020202020204" pitchFamily="34" charset="0"/>
                <a:cs typeface="Arial" panose="020B0604020202020204" pitchFamily="34" charset="0"/>
              </a:rPr>
              <a:t>Fiyat Müzakereleri ve Sözleşmeler</a:t>
            </a:r>
          </a:p>
          <a:p>
            <a:pPr marL="342900" indent="-342900">
              <a:buFont typeface="+mj-lt"/>
              <a:buAutoNum type="arabicPeriod"/>
            </a:pPr>
            <a:r>
              <a:rPr lang="tr-TR" sz="2800" dirty="0">
                <a:solidFill>
                  <a:prstClr val="white"/>
                </a:solidFill>
                <a:latin typeface="Arial" panose="020B0604020202020204" pitchFamily="34" charset="0"/>
                <a:cs typeface="Arial" panose="020B0604020202020204" pitchFamily="34" charset="0"/>
              </a:rPr>
              <a:t>Pazar Değişikliklerine Uyum</a:t>
            </a:r>
            <a:endParaRPr lang="tr-TR" sz="2800" dirty="0">
              <a:latin typeface="Arial" panose="020B0604020202020204" pitchFamily="34" charset="0"/>
              <a:cs typeface="Arial" panose="020B0604020202020204" pitchFamily="34" charset="0"/>
            </a:endParaRPr>
          </a:p>
          <a:p>
            <a:pPr marL="342900" indent="-342900">
              <a:buFont typeface="+mj-lt"/>
              <a:buAutoNum type="arabicPeriod"/>
            </a:pPr>
            <a:r>
              <a:rPr lang="tr-TR" sz="2800" b="1" dirty="0">
                <a:latin typeface="Arial" panose="020B0604020202020204" pitchFamily="34" charset="0"/>
                <a:cs typeface="Arial" panose="020B0604020202020204" pitchFamily="34" charset="0"/>
              </a:rPr>
              <a:t>MARKA DEĞERİ OLUŞTURAMAMAK</a:t>
            </a:r>
          </a:p>
        </p:txBody>
      </p:sp>
    </p:spTree>
    <p:extLst>
      <p:ext uri="{BB962C8B-B14F-4D97-AF65-F5344CB8AC3E}">
        <p14:creationId xmlns:p14="http://schemas.microsoft.com/office/powerpoint/2010/main" val="27649467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cap="none" dirty="0">
                <a:latin typeface="Arial" charset="0"/>
                <a:ea typeface="Arial" charset="0"/>
                <a:cs typeface="Arial" charset="0"/>
              </a:rPr>
              <a:t>Bölüm 2: Hedef Pazar Seçim Kriterleri</a:t>
            </a:r>
            <a:endParaRPr lang="tr-TR" sz="2800" cap="none" dirty="0">
              <a:latin typeface="Arial" charset="0"/>
              <a:ea typeface="Arial" charset="0"/>
              <a:cs typeface="Arial" charset="0"/>
            </a:endParaRPr>
          </a:p>
        </p:txBody>
      </p:sp>
      <p:sp>
        <p:nvSpPr>
          <p:cNvPr id="3" name="İçerik Yer Tutucusu 2"/>
          <p:cNvSpPr>
            <a:spLocks noGrp="1"/>
          </p:cNvSpPr>
          <p:nvPr>
            <p:ph idx="1"/>
          </p:nvPr>
        </p:nvSpPr>
        <p:spPr/>
        <p:txBody>
          <a:bodyPr/>
          <a:lstStyle/>
          <a:p>
            <a:endParaRPr lang="tr-TR" dirty="0"/>
          </a:p>
          <a:p>
            <a:r>
              <a:rPr lang="tr-TR" i="1" dirty="0"/>
              <a:t>İlgili hedef Pazar seçilirken güncel veriler kapsamında hangi kriterlerin baz alınarak söz konusu pazarın seçildiği konusunda detaylı bilgi verilmesi gerekir.</a:t>
            </a:r>
            <a:endParaRPr lang="tr-TR" dirty="0"/>
          </a:p>
          <a:p>
            <a:endParaRPr lang="tr-TR" dirty="0"/>
          </a:p>
          <a:p>
            <a:endParaRPr lang="tr-TR" dirty="0"/>
          </a:p>
        </p:txBody>
      </p:sp>
    </p:spTree>
    <p:extLst>
      <p:ext uri="{BB962C8B-B14F-4D97-AF65-F5344CB8AC3E}">
        <p14:creationId xmlns:p14="http://schemas.microsoft.com/office/powerpoint/2010/main" val="16022717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41413" y="618518"/>
            <a:ext cx="10221912" cy="1478570"/>
          </a:xfrm>
        </p:spPr>
        <p:txBody>
          <a:bodyPr>
            <a:normAutofit/>
          </a:bodyPr>
          <a:lstStyle/>
          <a:p>
            <a:r>
              <a:rPr lang="tr-TR" sz="2800" b="1" cap="none" dirty="0">
                <a:latin typeface="Arial" charset="0"/>
                <a:ea typeface="Arial" charset="0"/>
                <a:cs typeface="Arial" charset="0"/>
              </a:rPr>
              <a:t>Bölüm 3: Hedef Pazarda Faaliyet Gösteren Rakiplerin </a:t>
            </a:r>
            <a:r>
              <a:rPr lang="tr-TR" sz="2800" b="1" cap="none">
                <a:latin typeface="Arial" charset="0"/>
                <a:ea typeface="Arial" charset="0"/>
                <a:cs typeface="Arial" charset="0"/>
              </a:rPr>
              <a:t>Analizi</a:t>
            </a:r>
            <a:r>
              <a:rPr lang="tr-TR" sz="2800" cap="none">
                <a:latin typeface="Arial" charset="0"/>
                <a:ea typeface="Arial" charset="0"/>
                <a:cs typeface="Arial" charset="0"/>
              </a:rPr>
              <a:t> </a:t>
            </a:r>
            <a:endParaRPr lang="tr-TR" sz="2800" dirty="0">
              <a:latin typeface="Arial" charset="0"/>
              <a:ea typeface="Arial" charset="0"/>
              <a:cs typeface="Arial" charset="0"/>
            </a:endParaRPr>
          </a:p>
        </p:txBody>
      </p:sp>
      <p:sp>
        <p:nvSpPr>
          <p:cNvPr id="3" name="İçerik Yer Tutucusu 2"/>
          <p:cNvSpPr>
            <a:spLocks noGrp="1"/>
          </p:cNvSpPr>
          <p:nvPr>
            <p:ph idx="1"/>
          </p:nvPr>
        </p:nvSpPr>
        <p:spPr/>
        <p:txBody>
          <a:bodyPr>
            <a:normAutofit fontScale="85000" lnSpcReduction="10000"/>
          </a:bodyPr>
          <a:lstStyle/>
          <a:p>
            <a:endParaRPr lang="tr-TR" dirty="0"/>
          </a:p>
          <a:p>
            <a:r>
              <a:rPr lang="tr-TR" b="1" dirty="0"/>
              <a:t>3.1. Hedef Pazarda Faaliyet Gösteren Rakiplere İlişkin Genel Durum</a:t>
            </a:r>
            <a:r>
              <a:rPr lang="tr-TR" i="1" dirty="0"/>
              <a:t> (pazar payları bazında bilgi verilmesi gerekmektedir)</a:t>
            </a:r>
            <a:endParaRPr lang="tr-TR" dirty="0"/>
          </a:p>
          <a:p>
            <a:endParaRPr lang="tr-TR" dirty="0"/>
          </a:p>
          <a:p>
            <a:r>
              <a:rPr lang="tr-TR" b="1" dirty="0"/>
              <a:t>3.2. Firma bazında Rakip Analizi </a:t>
            </a:r>
            <a:endParaRPr lang="tr-TR" dirty="0"/>
          </a:p>
          <a:p>
            <a:r>
              <a:rPr lang="tr-TR" dirty="0"/>
              <a:t>a) Rakip Firma 1 (rakip hakkında genel bilgi, hedef pazardaki faaliyetler, stratejileri vb.)</a:t>
            </a:r>
          </a:p>
          <a:p>
            <a:r>
              <a:rPr lang="tr-TR" dirty="0"/>
              <a:t>b) Rakip Firma 2 (rakip hakkında genel bilgi, hedef pazardaki faaliyetler, stratejileri vb.)</a:t>
            </a:r>
          </a:p>
          <a:p>
            <a:r>
              <a:rPr lang="tr-TR" dirty="0"/>
              <a:t>c) Rakip Firma 3 (rakip hakkında genel bilgi, hedef pazardaki faaliyetler, stratejileri vb.)</a:t>
            </a:r>
          </a:p>
          <a:p>
            <a:endParaRPr lang="tr-TR" dirty="0"/>
          </a:p>
        </p:txBody>
      </p:sp>
    </p:spTree>
    <p:extLst>
      <p:ext uri="{BB962C8B-B14F-4D97-AF65-F5344CB8AC3E}">
        <p14:creationId xmlns:p14="http://schemas.microsoft.com/office/powerpoint/2010/main" val="17927465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cap="none" dirty="0">
                <a:latin typeface="Arial" charset="0"/>
                <a:ea typeface="Arial" charset="0"/>
                <a:cs typeface="Arial" charset="0"/>
              </a:rPr>
              <a:t>Bölüm 4: Hedef Pazara Giriş Stratejisi Ve Faaliyet Planı</a:t>
            </a:r>
            <a:br>
              <a:rPr lang="tr-TR" sz="2800" cap="none" dirty="0">
                <a:latin typeface="Arial" charset="0"/>
                <a:ea typeface="Arial" charset="0"/>
                <a:cs typeface="Arial" charset="0"/>
              </a:rPr>
            </a:br>
            <a:endParaRPr lang="tr-TR" sz="2800" cap="none" dirty="0">
              <a:latin typeface="Arial" charset="0"/>
              <a:ea typeface="Arial" charset="0"/>
              <a:cs typeface="Arial" charset="0"/>
            </a:endParaRPr>
          </a:p>
        </p:txBody>
      </p:sp>
      <p:sp>
        <p:nvSpPr>
          <p:cNvPr id="3" name="İçerik Yer Tutucusu 2"/>
          <p:cNvSpPr>
            <a:spLocks noGrp="1"/>
          </p:cNvSpPr>
          <p:nvPr>
            <p:ph idx="1"/>
          </p:nvPr>
        </p:nvSpPr>
        <p:spPr/>
        <p:txBody>
          <a:bodyPr>
            <a:normAutofit fontScale="85000" lnSpcReduction="20000"/>
          </a:bodyPr>
          <a:lstStyle/>
          <a:p>
            <a:endParaRPr lang="tr-TR" dirty="0"/>
          </a:p>
          <a:p>
            <a:r>
              <a:rPr lang="tr-TR" b="1" dirty="0"/>
              <a:t>4.1. Hedef Pazara Giriş konusunda Planlanan Firma Faaliyetleri (</a:t>
            </a:r>
            <a:r>
              <a:rPr lang="tr-TR" i="1" dirty="0"/>
              <a:t>ilgili pazara giriş ve derinleşme stratejisi, dağıtım kanalı seçimi, şirket kuruluşu, </a:t>
            </a:r>
            <a:r>
              <a:rPr lang="tr-TR" i="1" dirty="0" err="1"/>
              <a:t>lokasyon</a:t>
            </a:r>
            <a:r>
              <a:rPr lang="tr-TR" i="1" dirty="0"/>
              <a:t> seçimi, ilgili ülkede katılım sağlanması planlanan fuar ve gerçekleştirilecek tanıtım faaliyetlere ilişkin ayrıntılar, vb.)</a:t>
            </a:r>
            <a:endParaRPr lang="tr-TR" dirty="0"/>
          </a:p>
          <a:p>
            <a:endParaRPr lang="tr-TR" dirty="0"/>
          </a:p>
          <a:p>
            <a:r>
              <a:rPr lang="tr-TR" b="1" dirty="0"/>
              <a:t>4.2. Marka/ Turquality Destek Programında Bulunan Destek Kalemleri Kapsamında Planlanan Faaliyetler ve Bu Faaliyetlere İlişkin Planlanan 5 Yıllık Bütçe</a:t>
            </a:r>
            <a:endParaRPr lang="tr-TR" dirty="0"/>
          </a:p>
          <a:p>
            <a:endParaRPr lang="tr-TR" dirty="0"/>
          </a:p>
          <a:p>
            <a:r>
              <a:rPr lang="tr-TR" b="1" dirty="0"/>
              <a:t>4.3. Destek Süresi Sonunda Hedef Pazarda Ulaşılması Öngörülen Konum</a:t>
            </a:r>
            <a:endParaRPr lang="tr-TR" dirty="0"/>
          </a:p>
          <a:p>
            <a:endParaRPr lang="tr-TR" dirty="0"/>
          </a:p>
          <a:p>
            <a:endParaRPr lang="tr-TR" dirty="0"/>
          </a:p>
        </p:txBody>
      </p:sp>
    </p:spTree>
    <p:extLst>
      <p:ext uri="{BB962C8B-B14F-4D97-AF65-F5344CB8AC3E}">
        <p14:creationId xmlns:p14="http://schemas.microsoft.com/office/powerpoint/2010/main" val="1559473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cap="none" dirty="0">
                <a:latin typeface="Arial" charset="0"/>
                <a:ea typeface="Arial" charset="0"/>
                <a:cs typeface="Arial" charset="0"/>
              </a:rPr>
              <a:t>Bölüm 5: Marka Tescil Başvuru Durumu</a:t>
            </a:r>
            <a:br>
              <a:rPr lang="tr-TR" sz="2800" cap="none" dirty="0">
                <a:latin typeface="Arial" charset="0"/>
                <a:ea typeface="Arial" charset="0"/>
                <a:cs typeface="Arial" charset="0"/>
              </a:rPr>
            </a:br>
            <a:endParaRPr lang="tr-TR" sz="3200" dirty="0">
              <a:latin typeface="Arial" charset="0"/>
              <a:ea typeface="Arial" charset="0"/>
              <a:cs typeface="Arial" charset="0"/>
            </a:endParaRPr>
          </a:p>
        </p:txBody>
      </p:sp>
      <p:sp>
        <p:nvSpPr>
          <p:cNvPr id="3" name="İçerik Yer Tutucusu 2"/>
          <p:cNvSpPr>
            <a:spLocks noGrp="1"/>
          </p:cNvSpPr>
          <p:nvPr>
            <p:ph idx="1"/>
          </p:nvPr>
        </p:nvSpPr>
        <p:spPr/>
        <p:txBody>
          <a:bodyPr>
            <a:normAutofit lnSpcReduction="10000"/>
          </a:bodyPr>
          <a:lstStyle/>
          <a:p>
            <a:endParaRPr lang="tr-TR" dirty="0"/>
          </a:p>
          <a:p>
            <a:r>
              <a:rPr lang="tr-TR" b="1" dirty="0"/>
              <a:t>Destek Kapsamındaki Markanın İlgili Pazarda Tescil Durumu</a:t>
            </a:r>
            <a:endParaRPr lang="tr-TR" dirty="0"/>
          </a:p>
          <a:p>
            <a:r>
              <a:rPr lang="tr-TR" i="1" dirty="0"/>
              <a:t>İlgili hedef pazardaki marka tescilinin ya da marka tescil başvurusuna ilişkin belgenin başvuruya eklenmesi gerekir. Marka tescil belgesi veya marka tescil başvurusu bulunmayan ülkeler için hedef pazar onayı gerçekleştirilmez.</a:t>
            </a:r>
            <a:endParaRPr lang="tr-TR" dirty="0"/>
          </a:p>
          <a:p>
            <a:endParaRPr lang="tr-TR" dirty="0"/>
          </a:p>
          <a:p>
            <a:r>
              <a:rPr lang="tr-TR" dirty="0"/>
              <a:t>Marka Tescili Mevcut 	☐	Marka Tescil Başvurusu Mevcut      ☐</a:t>
            </a:r>
          </a:p>
          <a:p>
            <a:endParaRPr lang="tr-TR" dirty="0"/>
          </a:p>
          <a:p>
            <a:endParaRPr lang="tr-TR" dirty="0"/>
          </a:p>
        </p:txBody>
      </p:sp>
    </p:spTree>
    <p:extLst>
      <p:ext uri="{BB962C8B-B14F-4D97-AF65-F5344CB8AC3E}">
        <p14:creationId xmlns:p14="http://schemas.microsoft.com/office/powerpoint/2010/main" val="12219932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cap="none" dirty="0">
                <a:latin typeface="Arial" charset="0"/>
                <a:ea typeface="Arial" charset="0"/>
                <a:cs typeface="Arial" charset="0"/>
              </a:rPr>
              <a:t>Yönetici Geliştirme Programı</a:t>
            </a:r>
            <a:endParaRPr lang="tr-TR" cap="none" dirty="0">
              <a:latin typeface="Arial" charset="0"/>
              <a:ea typeface="Arial" charset="0"/>
              <a:cs typeface="Arial" charset="0"/>
            </a:endParaRPr>
          </a:p>
        </p:txBody>
      </p:sp>
      <p:sp>
        <p:nvSpPr>
          <p:cNvPr id="3" name="İçerik Yer Tutucusu 2"/>
          <p:cNvSpPr>
            <a:spLocks noGrp="1"/>
          </p:cNvSpPr>
          <p:nvPr>
            <p:ph idx="1"/>
          </p:nvPr>
        </p:nvSpPr>
        <p:spPr>
          <a:xfrm>
            <a:off x="922337" y="1858962"/>
            <a:ext cx="9905999" cy="3541714"/>
          </a:xfrm>
        </p:spPr>
        <p:txBody>
          <a:bodyPr>
            <a:noAutofit/>
          </a:bodyPr>
          <a:lstStyle/>
          <a:p>
            <a:r>
              <a:rPr lang="tr-TR" sz="2200" b="1" dirty="0">
                <a:latin typeface="Arial" charset="0"/>
                <a:ea typeface="Arial" charset="0"/>
                <a:cs typeface="Arial" charset="0"/>
              </a:rPr>
              <a:t>Yönetici Geliştirme Programı</a:t>
            </a:r>
            <a:r>
              <a:rPr lang="tr-TR" sz="2200" b="1" dirty="0"/>
              <a:t>'nın amaçları</a:t>
            </a:r>
          </a:p>
          <a:p>
            <a:r>
              <a:rPr lang="tr-TR" sz="2200" dirty="0"/>
              <a:t>TURQUALITY® ve Marka Destek Programı platformu için ihtiyaç duyulan sinerjiyi yaratmak,</a:t>
            </a:r>
          </a:p>
          <a:p>
            <a:r>
              <a:rPr lang="tr-TR" sz="2200" dirty="0"/>
              <a:t>Orta ve üst düzey yöneticiler arasında ortak bir yönetim lisanı oluşturmak,</a:t>
            </a:r>
          </a:p>
          <a:p>
            <a:r>
              <a:rPr lang="tr-TR" sz="2200" dirty="0"/>
              <a:t>Katılımcıları iş dünyası pratikleri ve akademik konularda en güncel bilgi ile donatmak,</a:t>
            </a:r>
          </a:p>
          <a:p>
            <a:r>
              <a:rPr lang="tr-TR" sz="2200" dirty="0"/>
              <a:t>Katılımcılara iş süreçlerinde uygulayabilecekleri bilgi ve becerileri kazandırmak,</a:t>
            </a:r>
          </a:p>
          <a:p>
            <a:r>
              <a:rPr lang="tr-TR" sz="2200" dirty="0"/>
              <a:t>Katılımcılar arasındaki bilgi paylaşımını kuvvetlendirmek,</a:t>
            </a:r>
          </a:p>
          <a:p>
            <a:r>
              <a:rPr lang="tr-TR" sz="2200" dirty="0"/>
              <a:t>Katılımcılar ve firmalar arası iletişim olanakları yaratmak ve ileriye dönük işbirlikleri için ortam hazırlamak.</a:t>
            </a:r>
          </a:p>
          <a:p>
            <a:br>
              <a:rPr lang="tr-TR" sz="2200" dirty="0"/>
            </a:br>
            <a:endParaRPr lang="tr-TR" sz="2200" dirty="0"/>
          </a:p>
        </p:txBody>
      </p:sp>
    </p:spTree>
    <p:extLst>
      <p:ext uri="{BB962C8B-B14F-4D97-AF65-F5344CB8AC3E}">
        <p14:creationId xmlns:p14="http://schemas.microsoft.com/office/powerpoint/2010/main" val="13416158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53939" y="242737"/>
            <a:ext cx="9905998" cy="671663"/>
          </a:xfrm>
        </p:spPr>
        <p:txBody>
          <a:bodyPr>
            <a:normAutofit/>
          </a:bodyPr>
          <a:lstStyle/>
          <a:p>
            <a:pPr algn="ctr"/>
            <a:r>
              <a:rPr lang="tr-TR" b="1" cap="none" dirty="0">
                <a:latin typeface="Arial" charset="0"/>
                <a:ea typeface="Arial" charset="0"/>
                <a:cs typeface="Arial" charset="0"/>
              </a:rPr>
              <a:t>Program İçeriği Toplam 44 Gün</a:t>
            </a:r>
            <a:endParaRPr lang="tr-TR" cap="none" dirty="0">
              <a:latin typeface="Arial" charset="0"/>
              <a:ea typeface="Arial" charset="0"/>
              <a:cs typeface="Arial" charset="0"/>
            </a:endParaRPr>
          </a:p>
        </p:txBody>
      </p:sp>
      <p:graphicFrame>
        <p:nvGraphicFramePr>
          <p:cNvPr id="13" name="Tablo 12"/>
          <p:cNvGraphicFramePr>
            <a:graphicFrameLocks noGrp="1"/>
          </p:cNvGraphicFramePr>
          <p:nvPr>
            <p:extLst>
              <p:ext uri="{D42A27DB-BD31-4B8C-83A1-F6EECF244321}">
                <p14:modId xmlns:p14="http://schemas.microsoft.com/office/powerpoint/2010/main" val="95527026"/>
              </p:ext>
            </p:extLst>
          </p:nvPr>
        </p:nvGraphicFramePr>
        <p:xfrm>
          <a:off x="995409" y="1758390"/>
          <a:ext cx="4190366" cy="4222558"/>
        </p:xfrm>
        <a:graphic>
          <a:graphicData uri="http://schemas.openxmlformats.org/drawingml/2006/table">
            <a:tbl>
              <a:tblPr/>
              <a:tblGrid>
                <a:gridCol w="3338597">
                  <a:extLst>
                    <a:ext uri="{9D8B030D-6E8A-4147-A177-3AD203B41FA5}">
                      <a16:colId xmlns:a16="http://schemas.microsoft.com/office/drawing/2014/main" val="20000"/>
                    </a:ext>
                  </a:extLst>
                </a:gridCol>
                <a:gridCol w="851769">
                  <a:extLst>
                    <a:ext uri="{9D8B030D-6E8A-4147-A177-3AD203B41FA5}">
                      <a16:colId xmlns:a16="http://schemas.microsoft.com/office/drawing/2014/main" val="20001"/>
                    </a:ext>
                  </a:extLst>
                </a:gridCol>
              </a:tblGrid>
              <a:tr h="214649">
                <a:tc>
                  <a:txBody>
                    <a:bodyPr/>
                    <a:lstStyle/>
                    <a:p>
                      <a:r>
                        <a:rPr lang="tr-TR" sz="1400">
                          <a:solidFill>
                            <a:schemeClr val="bg1"/>
                          </a:solidFill>
                          <a:effectLst/>
                        </a:rPr>
                        <a:t>Oryantasyon &amp; Vaka Çalışmasına Giriş</a:t>
                      </a:r>
                    </a:p>
                  </a:txBody>
                  <a:tcPr marL="53662" marR="53662" marT="26831" marB="26831">
                    <a:lnL w="12700" cap="flat" cmpd="sng" algn="ctr">
                      <a:solidFill>
                        <a:srgbClr val="A0932F"/>
                      </a:solidFill>
                      <a:prstDash val="solid"/>
                      <a:round/>
                      <a:headEnd type="none" w="med" len="med"/>
                      <a:tailEnd type="none" w="med" len="med"/>
                    </a:lnL>
                    <a:lnR w="12700" cap="flat" cmpd="sng" algn="ctr">
                      <a:solidFill>
                        <a:srgbClr val="708B2F"/>
                      </a:solidFill>
                      <a:prstDash val="solid"/>
                      <a:round/>
                      <a:headEnd type="none" w="med" len="med"/>
                      <a:tailEnd type="none" w="med" len="med"/>
                    </a:lnR>
                    <a:lnT w="12700" cap="flat" cmpd="sng" algn="ctr">
                      <a:solidFill>
                        <a:srgbClr val="A0932F"/>
                      </a:solidFill>
                      <a:prstDash val="solid"/>
                      <a:round/>
                      <a:headEnd type="none" w="med" len="med"/>
                      <a:tailEnd type="none" w="med" len="med"/>
                    </a:lnT>
                    <a:lnB w="12700" cap="flat" cmpd="sng" algn="ctr">
                      <a:solidFill>
                        <a:srgbClr val="708B2F"/>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3662" marR="53662" marT="26831" marB="26831">
                    <a:lnL w="12700" cap="flat" cmpd="sng" algn="ctr">
                      <a:solidFill>
                        <a:srgbClr val="708B2F"/>
                      </a:solidFill>
                      <a:prstDash val="solid"/>
                      <a:round/>
                      <a:headEnd type="none" w="med" len="med"/>
                      <a:tailEnd type="none" w="med" len="med"/>
                    </a:lnL>
                    <a:lnR w="12700" cap="flat" cmpd="sng" algn="ctr">
                      <a:solidFill>
                        <a:srgbClr val="708B2F"/>
                      </a:solidFill>
                      <a:prstDash val="solid"/>
                      <a:round/>
                      <a:headEnd type="none" w="med" len="med"/>
                      <a:tailEnd type="none" w="med" len="med"/>
                    </a:lnR>
                    <a:lnT w="12700" cap="flat" cmpd="sng" algn="ctr">
                      <a:solidFill>
                        <a:srgbClr val="708B2F"/>
                      </a:solidFill>
                      <a:prstDash val="solid"/>
                      <a:round/>
                      <a:headEnd type="none" w="med" len="med"/>
                      <a:tailEnd type="none" w="med" len="med"/>
                    </a:lnT>
                    <a:lnB w="12700" cap="flat" cmpd="sng" algn="ctr">
                      <a:solidFill>
                        <a:srgbClr val="10BA2F"/>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14649">
                <a:tc>
                  <a:txBody>
                    <a:bodyPr/>
                    <a:lstStyle/>
                    <a:p>
                      <a:r>
                        <a:rPr lang="tr-TR" sz="1400" dirty="0">
                          <a:solidFill>
                            <a:schemeClr val="bg1"/>
                          </a:solidFill>
                          <a:effectLst/>
                        </a:rPr>
                        <a:t>Mikroekonomi</a:t>
                      </a:r>
                    </a:p>
                  </a:txBody>
                  <a:tcPr marL="53662" marR="53662" marT="26831" marB="26831">
                    <a:lnL w="12700" cap="flat" cmpd="sng" algn="ctr">
                      <a:solidFill>
                        <a:srgbClr val="708B2F"/>
                      </a:solidFill>
                      <a:prstDash val="solid"/>
                      <a:round/>
                      <a:headEnd type="none" w="med" len="med"/>
                      <a:tailEnd type="none" w="med" len="med"/>
                    </a:lnL>
                    <a:lnR w="12700" cap="flat" cmpd="sng" algn="ctr">
                      <a:solidFill>
                        <a:srgbClr val="10BA2F"/>
                      </a:solidFill>
                      <a:prstDash val="solid"/>
                      <a:round/>
                      <a:headEnd type="none" w="med" len="med"/>
                      <a:tailEnd type="none" w="med" len="med"/>
                    </a:lnR>
                    <a:lnT w="12700" cap="flat" cmpd="sng" algn="ctr">
                      <a:solidFill>
                        <a:srgbClr val="708B2F"/>
                      </a:solidFill>
                      <a:prstDash val="solid"/>
                      <a:round/>
                      <a:headEnd type="none" w="med" len="med"/>
                      <a:tailEnd type="none" w="med" len="med"/>
                    </a:lnT>
                    <a:lnB w="12700" cap="flat" cmpd="sng" algn="ctr">
                      <a:solidFill>
                        <a:srgbClr val="10BA2F"/>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3662" marR="53662" marT="26831" marB="26831">
                    <a:lnL w="12700" cap="flat" cmpd="sng" algn="ctr">
                      <a:solidFill>
                        <a:srgbClr val="10BA2F"/>
                      </a:solidFill>
                      <a:prstDash val="solid"/>
                      <a:round/>
                      <a:headEnd type="none" w="med" len="med"/>
                      <a:tailEnd type="none" w="med" len="med"/>
                    </a:lnL>
                    <a:lnR w="12700" cap="flat" cmpd="sng" algn="ctr">
                      <a:solidFill>
                        <a:srgbClr val="10BA2F"/>
                      </a:solidFill>
                      <a:prstDash val="solid"/>
                      <a:round/>
                      <a:headEnd type="none" w="med" len="med"/>
                      <a:tailEnd type="none" w="med" len="med"/>
                    </a:lnR>
                    <a:lnT w="12700" cap="flat" cmpd="sng" algn="ctr">
                      <a:solidFill>
                        <a:srgbClr val="10BA2F"/>
                      </a:solidFill>
                      <a:prstDash val="solid"/>
                      <a:round/>
                      <a:headEnd type="none" w="med" len="med"/>
                      <a:tailEnd type="none" w="med" len="med"/>
                    </a:lnT>
                    <a:lnB w="12700" cap="flat" cmpd="sng" algn="ctr">
                      <a:solidFill>
                        <a:srgbClr val="F0942F"/>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14649">
                <a:tc>
                  <a:txBody>
                    <a:bodyPr/>
                    <a:lstStyle/>
                    <a:p>
                      <a:r>
                        <a:rPr lang="tr-TR" sz="1400">
                          <a:solidFill>
                            <a:schemeClr val="bg1"/>
                          </a:solidFill>
                          <a:effectLst/>
                        </a:rPr>
                        <a:t>Makroekonomi</a:t>
                      </a:r>
                    </a:p>
                  </a:txBody>
                  <a:tcPr marL="53662" marR="53662" marT="26831" marB="26831">
                    <a:lnL w="12700" cap="flat" cmpd="sng" algn="ctr">
                      <a:solidFill>
                        <a:srgbClr val="10BA2F"/>
                      </a:solidFill>
                      <a:prstDash val="solid"/>
                      <a:round/>
                      <a:headEnd type="none" w="med" len="med"/>
                      <a:tailEnd type="none" w="med" len="med"/>
                    </a:lnL>
                    <a:lnR w="12700" cap="flat" cmpd="sng" algn="ctr">
                      <a:solidFill>
                        <a:srgbClr val="F0942F"/>
                      </a:solidFill>
                      <a:prstDash val="solid"/>
                      <a:round/>
                      <a:headEnd type="none" w="med" len="med"/>
                      <a:tailEnd type="none" w="med" len="med"/>
                    </a:lnR>
                    <a:lnT w="12700" cap="flat" cmpd="sng" algn="ctr">
                      <a:solidFill>
                        <a:srgbClr val="10BA2F"/>
                      </a:solidFill>
                      <a:prstDash val="solid"/>
                      <a:round/>
                      <a:headEnd type="none" w="med" len="med"/>
                      <a:tailEnd type="none" w="med" len="med"/>
                    </a:lnT>
                    <a:lnB w="12700" cap="flat" cmpd="sng" algn="ctr">
                      <a:solidFill>
                        <a:srgbClr val="F0942F"/>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3662" marR="53662" marT="26831" marB="26831">
                    <a:lnL w="12700" cap="flat" cmpd="sng" algn="ctr">
                      <a:solidFill>
                        <a:srgbClr val="F0942F"/>
                      </a:solidFill>
                      <a:prstDash val="solid"/>
                      <a:round/>
                      <a:headEnd type="none" w="med" len="med"/>
                      <a:tailEnd type="none" w="med" len="med"/>
                    </a:lnL>
                    <a:lnR w="12700" cap="flat" cmpd="sng" algn="ctr">
                      <a:solidFill>
                        <a:srgbClr val="F0942F"/>
                      </a:solidFill>
                      <a:prstDash val="solid"/>
                      <a:round/>
                      <a:headEnd type="none" w="med" len="med"/>
                      <a:tailEnd type="none" w="med" len="med"/>
                    </a:lnR>
                    <a:lnT w="12700" cap="flat" cmpd="sng" algn="ctr">
                      <a:solidFill>
                        <a:srgbClr val="F0942F"/>
                      </a:solidFill>
                      <a:prstDash val="solid"/>
                      <a:round/>
                      <a:headEnd type="none" w="med" len="med"/>
                      <a:tailEnd type="none" w="med" len="med"/>
                    </a:lnT>
                    <a:lnB w="12700" cap="flat" cmpd="sng" algn="ctr">
                      <a:solidFill>
                        <a:srgbClr val="109A2F"/>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14649">
                <a:tc>
                  <a:txBody>
                    <a:bodyPr/>
                    <a:lstStyle/>
                    <a:p>
                      <a:r>
                        <a:rPr lang="tr-TR" sz="1400">
                          <a:solidFill>
                            <a:schemeClr val="bg1"/>
                          </a:solidFill>
                          <a:effectLst/>
                        </a:rPr>
                        <a:t>Yeni Rekabet Ortamları ve Ufuk Turu</a:t>
                      </a:r>
                    </a:p>
                  </a:txBody>
                  <a:tcPr marL="53662" marR="53662" marT="26831" marB="26831">
                    <a:lnL w="12700" cap="flat" cmpd="sng" algn="ctr">
                      <a:solidFill>
                        <a:srgbClr val="F0942F"/>
                      </a:solidFill>
                      <a:prstDash val="solid"/>
                      <a:round/>
                      <a:headEnd type="none" w="med" len="med"/>
                      <a:tailEnd type="none" w="med" len="med"/>
                    </a:lnL>
                    <a:lnR w="12700" cap="flat" cmpd="sng" algn="ctr">
                      <a:solidFill>
                        <a:srgbClr val="109A2F"/>
                      </a:solidFill>
                      <a:prstDash val="solid"/>
                      <a:round/>
                      <a:headEnd type="none" w="med" len="med"/>
                      <a:tailEnd type="none" w="med" len="med"/>
                    </a:lnR>
                    <a:lnT w="12700" cap="flat" cmpd="sng" algn="ctr">
                      <a:solidFill>
                        <a:srgbClr val="F0942F"/>
                      </a:solidFill>
                      <a:prstDash val="solid"/>
                      <a:round/>
                      <a:headEnd type="none" w="med" len="med"/>
                      <a:tailEnd type="none" w="med" len="med"/>
                    </a:lnT>
                    <a:lnB w="12700" cap="flat" cmpd="sng" algn="ctr">
                      <a:solidFill>
                        <a:srgbClr val="109A2F"/>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3662" marR="53662" marT="26831" marB="26831">
                    <a:lnL w="12700" cap="flat" cmpd="sng" algn="ctr">
                      <a:solidFill>
                        <a:srgbClr val="109A2F"/>
                      </a:solidFill>
                      <a:prstDash val="solid"/>
                      <a:round/>
                      <a:headEnd type="none" w="med" len="med"/>
                      <a:tailEnd type="none" w="med" len="med"/>
                    </a:lnL>
                    <a:lnR w="12700" cap="flat" cmpd="sng" algn="ctr">
                      <a:solidFill>
                        <a:srgbClr val="109A2F"/>
                      </a:solidFill>
                      <a:prstDash val="solid"/>
                      <a:round/>
                      <a:headEnd type="none" w="med" len="med"/>
                      <a:tailEnd type="none" w="med" len="med"/>
                    </a:lnR>
                    <a:lnT w="12700" cap="flat" cmpd="sng" algn="ctr">
                      <a:solidFill>
                        <a:srgbClr val="109A2F"/>
                      </a:solidFill>
                      <a:prstDash val="solid"/>
                      <a:round/>
                      <a:headEnd type="none" w="med" len="med"/>
                      <a:tailEnd type="none" w="med" len="med"/>
                    </a:lnT>
                    <a:lnB w="12700" cap="flat" cmpd="sng" algn="ctr">
                      <a:solidFill>
                        <a:srgbClr val="10BD2F"/>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14649">
                <a:tc>
                  <a:txBody>
                    <a:bodyPr/>
                    <a:lstStyle/>
                    <a:p>
                      <a:r>
                        <a:rPr lang="tr-TR" sz="1400">
                          <a:solidFill>
                            <a:schemeClr val="bg1"/>
                          </a:solidFill>
                          <a:effectLst/>
                        </a:rPr>
                        <a:t>Stratejik Yönetim</a:t>
                      </a:r>
                    </a:p>
                  </a:txBody>
                  <a:tcPr marL="53662" marR="53662" marT="26831" marB="26831">
                    <a:lnL w="12700" cap="flat" cmpd="sng" algn="ctr">
                      <a:solidFill>
                        <a:srgbClr val="109A2F"/>
                      </a:solidFill>
                      <a:prstDash val="solid"/>
                      <a:round/>
                      <a:headEnd type="none" w="med" len="med"/>
                      <a:tailEnd type="none" w="med" len="med"/>
                    </a:lnL>
                    <a:lnR w="12700" cap="flat" cmpd="sng" algn="ctr">
                      <a:solidFill>
                        <a:srgbClr val="10BD2F"/>
                      </a:solidFill>
                      <a:prstDash val="solid"/>
                      <a:round/>
                      <a:headEnd type="none" w="med" len="med"/>
                      <a:tailEnd type="none" w="med" len="med"/>
                    </a:lnR>
                    <a:lnT w="12700" cap="flat" cmpd="sng" algn="ctr">
                      <a:solidFill>
                        <a:srgbClr val="109A2F"/>
                      </a:solidFill>
                      <a:prstDash val="solid"/>
                      <a:round/>
                      <a:headEnd type="none" w="med" len="med"/>
                      <a:tailEnd type="none" w="med" len="med"/>
                    </a:lnT>
                    <a:lnB w="12700" cap="flat" cmpd="sng" algn="ctr">
                      <a:solidFill>
                        <a:srgbClr val="10BD2F"/>
                      </a:solidFill>
                      <a:prstDash val="solid"/>
                      <a:round/>
                      <a:headEnd type="none" w="med" len="med"/>
                      <a:tailEnd type="none" w="med" len="med"/>
                    </a:lnB>
                    <a:solidFill>
                      <a:srgbClr val="FFFFFF"/>
                    </a:solidFill>
                  </a:tcPr>
                </a:tc>
                <a:tc>
                  <a:txBody>
                    <a:bodyPr/>
                    <a:lstStyle/>
                    <a:p>
                      <a:r>
                        <a:rPr lang="is-IS" sz="1400">
                          <a:solidFill>
                            <a:schemeClr val="bg1"/>
                          </a:solidFill>
                          <a:effectLst/>
                        </a:rPr>
                        <a:t>2</a:t>
                      </a:r>
                    </a:p>
                  </a:txBody>
                  <a:tcPr marL="53662" marR="53662" marT="26831" marB="26831">
                    <a:lnL w="12700" cap="flat" cmpd="sng" algn="ctr">
                      <a:solidFill>
                        <a:srgbClr val="10BD2F"/>
                      </a:solidFill>
                      <a:prstDash val="solid"/>
                      <a:round/>
                      <a:headEnd type="none" w="med" len="med"/>
                      <a:tailEnd type="none" w="med" len="med"/>
                    </a:lnL>
                    <a:lnR w="12700" cap="flat" cmpd="sng" algn="ctr">
                      <a:solidFill>
                        <a:srgbClr val="10BD2F"/>
                      </a:solidFill>
                      <a:prstDash val="solid"/>
                      <a:round/>
                      <a:headEnd type="none" w="med" len="med"/>
                      <a:tailEnd type="none" w="med" len="med"/>
                    </a:lnR>
                    <a:lnT w="12700" cap="flat" cmpd="sng" algn="ctr">
                      <a:solidFill>
                        <a:srgbClr val="10BD2F"/>
                      </a:solidFill>
                      <a:prstDash val="solid"/>
                      <a:round/>
                      <a:headEnd type="none" w="med" len="med"/>
                      <a:tailEnd type="none" w="med" len="med"/>
                    </a:lnT>
                    <a:lnB w="12700" cap="flat" cmpd="sng" algn="ctr">
                      <a:solidFill>
                        <a:srgbClr val="90942F"/>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14649">
                <a:tc>
                  <a:txBody>
                    <a:bodyPr/>
                    <a:lstStyle/>
                    <a:p>
                      <a:r>
                        <a:rPr lang="tr-TR" sz="1400">
                          <a:solidFill>
                            <a:schemeClr val="bg1"/>
                          </a:solidFill>
                          <a:effectLst/>
                        </a:rPr>
                        <a:t>Yönetim ve Organizasyon Tasarımı</a:t>
                      </a:r>
                    </a:p>
                  </a:txBody>
                  <a:tcPr marL="53662" marR="53662" marT="26831" marB="26831">
                    <a:lnL w="12700" cap="flat" cmpd="sng" algn="ctr">
                      <a:solidFill>
                        <a:srgbClr val="10BD2F"/>
                      </a:solidFill>
                      <a:prstDash val="solid"/>
                      <a:round/>
                      <a:headEnd type="none" w="med" len="med"/>
                      <a:tailEnd type="none" w="med" len="med"/>
                    </a:lnL>
                    <a:lnR w="12700" cap="flat" cmpd="sng" algn="ctr">
                      <a:solidFill>
                        <a:srgbClr val="90942F"/>
                      </a:solidFill>
                      <a:prstDash val="solid"/>
                      <a:round/>
                      <a:headEnd type="none" w="med" len="med"/>
                      <a:tailEnd type="none" w="med" len="med"/>
                    </a:lnR>
                    <a:lnT w="12700" cap="flat" cmpd="sng" algn="ctr">
                      <a:solidFill>
                        <a:srgbClr val="10BD2F"/>
                      </a:solidFill>
                      <a:prstDash val="solid"/>
                      <a:round/>
                      <a:headEnd type="none" w="med" len="med"/>
                      <a:tailEnd type="none" w="med" len="med"/>
                    </a:lnT>
                    <a:lnB w="12700" cap="flat" cmpd="sng" algn="ctr">
                      <a:solidFill>
                        <a:srgbClr val="90942F"/>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3662" marR="53662" marT="26831" marB="26831">
                    <a:lnL w="12700" cap="flat" cmpd="sng" algn="ctr">
                      <a:solidFill>
                        <a:srgbClr val="90942F"/>
                      </a:solidFill>
                      <a:prstDash val="solid"/>
                      <a:round/>
                      <a:headEnd type="none" w="med" len="med"/>
                      <a:tailEnd type="none" w="med" len="med"/>
                    </a:lnL>
                    <a:lnR w="12700" cap="flat" cmpd="sng" algn="ctr">
                      <a:solidFill>
                        <a:srgbClr val="90942F"/>
                      </a:solidFill>
                      <a:prstDash val="solid"/>
                      <a:round/>
                      <a:headEnd type="none" w="med" len="med"/>
                      <a:tailEnd type="none" w="med" len="med"/>
                    </a:lnR>
                    <a:lnT w="12700" cap="flat" cmpd="sng" algn="ctr">
                      <a:solidFill>
                        <a:srgbClr val="90942F"/>
                      </a:solidFill>
                      <a:prstDash val="solid"/>
                      <a:round/>
                      <a:headEnd type="none" w="med" len="med"/>
                      <a:tailEnd type="none" w="med" len="med"/>
                    </a:lnT>
                    <a:lnB w="12700" cap="flat" cmpd="sng" algn="ctr">
                      <a:solidFill>
                        <a:srgbClr val="20892F"/>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214649">
                <a:tc>
                  <a:txBody>
                    <a:bodyPr/>
                    <a:lstStyle/>
                    <a:p>
                      <a:r>
                        <a:rPr lang="tr-TR" sz="1400">
                          <a:solidFill>
                            <a:schemeClr val="bg1"/>
                          </a:solidFill>
                          <a:effectLst/>
                        </a:rPr>
                        <a:t>Proje Yönetimi ve Planlaması</a:t>
                      </a:r>
                    </a:p>
                  </a:txBody>
                  <a:tcPr marL="53662" marR="53662" marT="26831" marB="26831">
                    <a:lnL w="12700" cap="flat" cmpd="sng" algn="ctr">
                      <a:solidFill>
                        <a:srgbClr val="90942F"/>
                      </a:solidFill>
                      <a:prstDash val="solid"/>
                      <a:round/>
                      <a:headEnd type="none" w="med" len="med"/>
                      <a:tailEnd type="none" w="med" len="med"/>
                    </a:lnL>
                    <a:lnR w="12700" cap="flat" cmpd="sng" algn="ctr">
                      <a:solidFill>
                        <a:srgbClr val="20892F"/>
                      </a:solidFill>
                      <a:prstDash val="solid"/>
                      <a:round/>
                      <a:headEnd type="none" w="med" len="med"/>
                      <a:tailEnd type="none" w="med" len="med"/>
                    </a:lnR>
                    <a:lnT w="12700" cap="flat" cmpd="sng" algn="ctr">
                      <a:solidFill>
                        <a:srgbClr val="90942F"/>
                      </a:solidFill>
                      <a:prstDash val="solid"/>
                      <a:round/>
                      <a:headEnd type="none" w="med" len="med"/>
                      <a:tailEnd type="none" w="med" len="med"/>
                    </a:lnT>
                    <a:lnB w="12700" cap="flat" cmpd="sng" algn="ctr">
                      <a:solidFill>
                        <a:srgbClr val="20892F"/>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3662" marR="53662" marT="26831" marB="26831">
                    <a:lnL w="12700" cap="flat" cmpd="sng" algn="ctr">
                      <a:solidFill>
                        <a:srgbClr val="20892F"/>
                      </a:solidFill>
                      <a:prstDash val="solid"/>
                      <a:round/>
                      <a:headEnd type="none" w="med" len="med"/>
                      <a:tailEnd type="none" w="med" len="med"/>
                    </a:lnL>
                    <a:lnR w="12700" cap="flat" cmpd="sng" algn="ctr">
                      <a:solidFill>
                        <a:srgbClr val="20892F"/>
                      </a:solidFill>
                      <a:prstDash val="solid"/>
                      <a:round/>
                      <a:headEnd type="none" w="med" len="med"/>
                      <a:tailEnd type="none" w="med" len="med"/>
                    </a:lnR>
                    <a:lnT w="12700" cap="flat" cmpd="sng" algn="ctr">
                      <a:solidFill>
                        <a:srgbClr val="20892F"/>
                      </a:solidFill>
                      <a:prstDash val="solid"/>
                      <a:round/>
                      <a:headEnd type="none" w="med" len="med"/>
                      <a:tailEnd type="none" w="med" len="med"/>
                    </a:lnT>
                    <a:lnB w="12700" cap="flat" cmpd="sng" algn="ctr">
                      <a:solidFill>
                        <a:srgbClr val="D0A62F"/>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75636">
                <a:tc>
                  <a:txBody>
                    <a:bodyPr/>
                    <a:lstStyle/>
                    <a:p>
                      <a:r>
                        <a:rPr lang="tr-TR" sz="1400">
                          <a:solidFill>
                            <a:schemeClr val="bg1"/>
                          </a:solidFill>
                          <a:effectLst/>
                        </a:rPr>
                        <a:t>Organizasyonlarda Davranış ve İK Yönetimi</a:t>
                      </a:r>
                    </a:p>
                  </a:txBody>
                  <a:tcPr marL="53662" marR="53662" marT="26831" marB="26831">
                    <a:lnL w="12700" cap="flat" cmpd="sng" algn="ctr">
                      <a:solidFill>
                        <a:srgbClr val="20892F"/>
                      </a:solidFill>
                      <a:prstDash val="solid"/>
                      <a:round/>
                      <a:headEnd type="none" w="med" len="med"/>
                      <a:tailEnd type="none" w="med" len="med"/>
                    </a:lnL>
                    <a:lnR w="12700" cap="flat" cmpd="sng" algn="ctr">
                      <a:solidFill>
                        <a:srgbClr val="D0A62F"/>
                      </a:solidFill>
                      <a:prstDash val="solid"/>
                      <a:round/>
                      <a:headEnd type="none" w="med" len="med"/>
                      <a:tailEnd type="none" w="med" len="med"/>
                    </a:lnR>
                    <a:lnT w="12700" cap="flat" cmpd="sng" algn="ctr">
                      <a:solidFill>
                        <a:srgbClr val="20892F"/>
                      </a:solidFill>
                      <a:prstDash val="solid"/>
                      <a:round/>
                      <a:headEnd type="none" w="med" len="med"/>
                      <a:tailEnd type="none" w="med" len="med"/>
                    </a:lnT>
                    <a:lnB w="12700" cap="flat" cmpd="sng" algn="ctr">
                      <a:solidFill>
                        <a:srgbClr val="D0A62F"/>
                      </a:solidFill>
                      <a:prstDash val="solid"/>
                      <a:round/>
                      <a:headEnd type="none" w="med" len="med"/>
                      <a:tailEnd type="none" w="med" len="med"/>
                    </a:lnB>
                    <a:solidFill>
                      <a:srgbClr val="FFFFFF"/>
                    </a:solidFill>
                  </a:tcPr>
                </a:tc>
                <a:tc>
                  <a:txBody>
                    <a:bodyPr/>
                    <a:lstStyle/>
                    <a:p>
                      <a:r>
                        <a:rPr lang="is-IS" sz="1400">
                          <a:solidFill>
                            <a:schemeClr val="bg1"/>
                          </a:solidFill>
                          <a:effectLst/>
                        </a:rPr>
                        <a:t>2</a:t>
                      </a:r>
                    </a:p>
                  </a:txBody>
                  <a:tcPr marL="53662" marR="53662" marT="26831" marB="26831">
                    <a:lnL w="12700" cap="flat" cmpd="sng" algn="ctr">
                      <a:solidFill>
                        <a:srgbClr val="D0A62F"/>
                      </a:solidFill>
                      <a:prstDash val="solid"/>
                      <a:round/>
                      <a:headEnd type="none" w="med" len="med"/>
                      <a:tailEnd type="none" w="med" len="med"/>
                    </a:lnL>
                    <a:lnR w="12700" cap="flat" cmpd="sng" algn="ctr">
                      <a:solidFill>
                        <a:srgbClr val="D0A62F"/>
                      </a:solidFill>
                      <a:prstDash val="solid"/>
                      <a:round/>
                      <a:headEnd type="none" w="med" len="med"/>
                      <a:tailEnd type="none" w="med" len="med"/>
                    </a:lnR>
                    <a:lnT w="12700" cap="flat" cmpd="sng" algn="ctr">
                      <a:solidFill>
                        <a:srgbClr val="D0A62F"/>
                      </a:solidFill>
                      <a:prstDash val="solid"/>
                      <a:round/>
                      <a:headEnd type="none" w="med" len="med"/>
                      <a:tailEnd type="none" w="med" len="med"/>
                    </a:lnT>
                    <a:lnB w="12700" cap="flat" cmpd="sng" algn="ctr">
                      <a:solidFill>
                        <a:srgbClr val="80B82F"/>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214649">
                <a:tc>
                  <a:txBody>
                    <a:bodyPr/>
                    <a:lstStyle/>
                    <a:p>
                      <a:r>
                        <a:rPr lang="tr-TR" sz="1400">
                          <a:solidFill>
                            <a:schemeClr val="bg1"/>
                          </a:solidFill>
                          <a:effectLst/>
                        </a:rPr>
                        <a:t>Değişim Yönetimi</a:t>
                      </a:r>
                    </a:p>
                  </a:txBody>
                  <a:tcPr marL="53662" marR="53662" marT="26831" marB="26831">
                    <a:lnL w="12700" cap="flat" cmpd="sng" algn="ctr">
                      <a:solidFill>
                        <a:srgbClr val="D0A62F"/>
                      </a:solidFill>
                      <a:prstDash val="solid"/>
                      <a:round/>
                      <a:headEnd type="none" w="med" len="med"/>
                      <a:tailEnd type="none" w="med" len="med"/>
                    </a:lnL>
                    <a:lnR w="12700" cap="flat" cmpd="sng" algn="ctr">
                      <a:solidFill>
                        <a:srgbClr val="80B82F"/>
                      </a:solidFill>
                      <a:prstDash val="solid"/>
                      <a:round/>
                      <a:headEnd type="none" w="med" len="med"/>
                      <a:tailEnd type="none" w="med" len="med"/>
                    </a:lnR>
                    <a:lnT w="12700" cap="flat" cmpd="sng" algn="ctr">
                      <a:solidFill>
                        <a:srgbClr val="D0A62F"/>
                      </a:solidFill>
                      <a:prstDash val="solid"/>
                      <a:round/>
                      <a:headEnd type="none" w="med" len="med"/>
                      <a:tailEnd type="none" w="med" len="med"/>
                    </a:lnT>
                    <a:lnB w="12700" cap="flat" cmpd="sng" algn="ctr">
                      <a:solidFill>
                        <a:srgbClr val="80B82F"/>
                      </a:solidFill>
                      <a:prstDash val="solid"/>
                      <a:round/>
                      <a:headEnd type="none" w="med" len="med"/>
                      <a:tailEnd type="none" w="med" len="med"/>
                    </a:lnB>
                    <a:solidFill>
                      <a:srgbClr val="FFFFFF"/>
                    </a:solidFill>
                  </a:tcPr>
                </a:tc>
                <a:tc>
                  <a:txBody>
                    <a:bodyPr/>
                    <a:lstStyle/>
                    <a:p>
                      <a:r>
                        <a:rPr lang="is-IS" sz="1400">
                          <a:solidFill>
                            <a:schemeClr val="bg1"/>
                          </a:solidFill>
                          <a:effectLst/>
                        </a:rPr>
                        <a:t>2</a:t>
                      </a:r>
                    </a:p>
                  </a:txBody>
                  <a:tcPr marL="53662" marR="53662" marT="26831" marB="26831">
                    <a:lnL w="12700" cap="flat" cmpd="sng" algn="ctr">
                      <a:solidFill>
                        <a:srgbClr val="80B82F"/>
                      </a:solidFill>
                      <a:prstDash val="solid"/>
                      <a:round/>
                      <a:headEnd type="none" w="med" len="med"/>
                      <a:tailEnd type="none" w="med" len="med"/>
                    </a:lnL>
                    <a:lnR w="12700" cap="flat" cmpd="sng" algn="ctr">
                      <a:solidFill>
                        <a:srgbClr val="80B82F"/>
                      </a:solidFill>
                      <a:prstDash val="solid"/>
                      <a:round/>
                      <a:headEnd type="none" w="med" len="med"/>
                      <a:tailEnd type="none" w="med" len="med"/>
                    </a:lnR>
                    <a:lnT w="12700" cap="flat" cmpd="sng" algn="ctr">
                      <a:solidFill>
                        <a:srgbClr val="80B82F"/>
                      </a:solidFill>
                      <a:prstDash val="solid"/>
                      <a:round/>
                      <a:headEnd type="none" w="med" len="med"/>
                      <a:tailEnd type="none" w="med" len="med"/>
                    </a:lnT>
                    <a:lnB w="12700" cap="flat" cmpd="sng" algn="ctr">
                      <a:solidFill>
                        <a:srgbClr val="109B2F"/>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375636">
                <a:tc>
                  <a:txBody>
                    <a:bodyPr/>
                    <a:lstStyle/>
                    <a:p>
                      <a:r>
                        <a:rPr lang="tr-TR" sz="1400">
                          <a:solidFill>
                            <a:schemeClr val="bg1"/>
                          </a:solidFill>
                          <a:effectLst/>
                        </a:rPr>
                        <a:t>Yöneticiler İçin Veriye Dayalı Karar Verme</a:t>
                      </a:r>
                    </a:p>
                  </a:txBody>
                  <a:tcPr marL="53662" marR="53662" marT="26831" marB="26831">
                    <a:lnL w="12700" cap="flat" cmpd="sng" algn="ctr">
                      <a:solidFill>
                        <a:srgbClr val="80B82F"/>
                      </a:solidFill>
                      <a:prstDash val="solid"/>
                      <a:round/>
                      <a:headEnd type="none" w="med" len="med"/>
                      <a:tailEnd type="none" w="med" len="med"/>
                    </a:lnL>
                    <a:lnR w="12700" cap="flat" cmpd="sng" algn="ctr">
                      <a:solidFill>
                        <a:srgbClr val="109B2F"/>
                      </a:solidFill>
                      <a:prstDash val="solid"/>
                      <a:round/>
                      <a:headEnd type="none" w="med" len="med"/>
                      <a:tailEnd type="none" w="med" len="med"/>
                    </a:lnR>
                    <a:lnT w="12700" cap="flat" cmpd="sng" algn="ctr">
                      <a:solidFill>
                        <a:srgbClr val="80B82F"/>
                      </a:solidFill>
                      <a:prstDash val="solid"/>
                      <a:round/>
                      <a:headEnd type="none" w="med" len="med"/>
                      <a:tailEnd type="none" w="med" len="med"/>
                    </a:lnT>
                    <a:lnB w="12700" cap="flat" cmpd="sng" algn="ctr">
                      <a:solidFill>
                        <a:srgbClr val="109B2F"/>
                      </a:solidFill>
                      <a:prstDash val="solid"/>
                      <a:round/>
                      <a:headEnd type="none" w="med" len="med"/>
                      <a:tailEnd type="none" w="med" len="med"/>
                    </a:lnB>
                    <a:solidFill>
                      <a:srgbClr val="FFFFFF"/>
                    </a:solidFill>
                  </a:tcPr>
                </a:tc>
                <a:tc>
                  <a:txBody>
                    <a:bodyPr/>
                    <a:lstStyle/>
                    <a:p>
                      <a:r>
                        <a:rPr lang="is-IS" sz="1400">
                          <a:solidFill>
                            <a:schemeClr val="bg1"/>
                          </a:solidFill>
                          <a:effectLst/>
                        </a:rPr>
                        <a:t>2</a:t>
                      </a:r>
                    </a:p>
                  </a:txBody>
                  <a:tcPr marL="53662" marR="53662" marT="26831" marB="26831">
                    <a:lnL w="12700" cap="flat" cmpd="sng" algn="ctr">
                      <a:solidFill>
                        <a:srgbClr val="109B2F"/>
                      </a:solidFill>
                      <a:prstDash val="solid"/>
                      <a:round/>
                      <a:headEnd type="none" w="med" len="med"/>
                      <a:tailEnd type="none" w="med" len="med"/>
                    </a:lnL>
                    <a:lnR w="12700" cap="flat" cmpd="sng" algn="ctr">
                      <a:solidFill>
                        <a:srgbClr val="109B2F"/>
                      </a:solidFill>
                      <a:prstDash val="solid"/>
                      <a:round/>
                      <a:headEnd type="none" w="med" len="med"/>
                      <a:tailEnd type="none" w="med" len="med"/>
                    </a:lnR>
                    <a:lnT w="12700" cap="flat" cmpd="sng" algn="ctr">
                      <a:solidFill>
                        <a:srgbClr val="109B2F"/>
                      </a:solidFill>
                      <a:prstDash val="solid"/>
                      <a:round/>
                      <a:headEnd type="none" w="med" len="med"/>
                      <a:tailEnd type="none" w="med" len="med"/>
                    </a:lnT>
                    <a:lnB w="12700" cap="flat" cmpd="sng" algn="ctr">
                      <a:solidFill>
                        <a:srgbClr val="40BE2F"/>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214649">
                <a:tc>
                  <a:txBody>
                    <a:bodyPr/>
                    <a:lstStyle/>
                    <a:p>
                      <a:r>
                        <a:rPr lang="tr-TR" sz="1400">
                          <a:solidFill>
                            <a:schemeClr val="bg1"/>
                          </a:solidFill>
                          <a:effectLst/>
                        </a:rPr>
                        <a:t>Stratejik Pazarlama</a:t>
                      </a:r>
                    </a:p>
                  </a:txBody>
                  <a:tcPr marL="53662" marR="53662" marT="26831" marB="26831">
                    <a:lnL w="12700" cap="flat" cmpd="sng" algn="ctr">
                      <a:solidFill>
                        <a:srgbClr val="109B2F"/>
                      </a:solidFill>
                      <a:prstDash val="solid"/>
                      <a:round/>
                      <a:headEnd type="none" w="med" len="med"/>
                      <a:tailEnd type="none" w="med" len="med"/>
                    </a:lnL>
                    <a:lnR w="12700" cap="flat" cmpd="sng" algn="ctr">
                      <a:solidFill>
                        <a:srgbClr val="40BE2F"/>
                      </a:solidFill>
                      <a:prstDash val="solid"/>
                      <a:round/>
                      <a:headEnd type="none" w="med" len="med"/>
                      <a:tailEnd type="none" w="med" len="med"/>
                    </a:lnR>
                    <a:lnT w="12700" cap="flat" cmpd="sng" algn="ctr">
                      <a:solidFill>
                        <a:srgbClr val="109B2F"/>
                      </a:solidFill>
                      <a:prstDash val="solid"/>
                      <a:round/>
                      <a:headEnd type="none" w="med" len="med"/>
                      <a:tailEnd type="none" w="med" len="med"/>
                    </a:lnT>
                    <a:lnB w="12700" cap="flat" cmpd="sng" algn="ctr">
                      <a:solidFill>
                        <a:srgbClr val="40BE2F"/>
                      </a:solidFill>
                      <a:prstDash val="solid"/>
                      <a:round/>
                      <a:headEnd type="none" w="med" len="med"/>
                      <a:tailEnd type="none" w="med" len="med"/>
                    </a:lnB>
                    <a:solidFill>
                      <a:srgbClr val="FFFFFF"/>
                    </a:solidFill>
                  </a:tcPr>
                </a:tc>
                <a:tc>
                  <a:txBody>
                    <a:bodyPr/>
                    <a:lstStyle/>
                    <a:p>
                      <a:r>
                        <a:rPr lang="is-IS" sz="1400">
                          <a:solidFill>
                            <a:schemeClr val="bg1"/>
                          </a:solidFill>
                          <a:effectLst/>
                        </a:rPr>
                        <a:t>2</a:t>
                      </a:r>
                    </a:p>
                  </a:txBody>
                  <a:tcPr marL="53662" marR="53662" marT="26831" marB="26831">
                    <a:lnL w="12700" cap="flat" cmpd="sng" algn="ctr">
                      <a:solidFill>
                        <a:srgbClr val="40BE2F"/>
                      </a:solidFill>
                      <a:prstDash val="solid"/>
                      <a:round/>
                      <a:headEnd type="none" w="med" len="med"/>
                      <a:tailEnd type="none" w="med" len="med"/>
                    </a:lnL>
                    <a:lnR w="12700" cap="flat" cmpd="sng" algn="ctr">
                      <a:solidFill>
                        <a:srgbClr val="40BE2F"/>
                      </a:solidFill>
                      <a:prstDash val="solid"/>
                      <a:round/>
                      <a:headEnd type="none" w="med" len="med"/>
                      <a:tailEnd type="none" w="med" len="med"/>
                    </a:lnR>
                    <a:lnT w="12700" cap="flat" cmpd="sng" algn="ctr">
                      <a:solidFill>
                        <a:srgbClr val="40BE2F"/>
                      </a:solidFill>
                      <a:prstDash val="solid"/>
                      <a:round/>
                      <a:headEnd type="none" w="med" len="med"/>
                      <a:tailEnd type="none" w="med" len="med"/>
                    </a:lnT>
                    <a:lnB w="12700" cap="flat" cmpd="sng" algn="ctr">
                      <a:solidFill>
                        <a:srgbClr val="50BC2F"/>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214649">
                <a:tc>
                  <a:txBody>
                    <a:bodyPr/>
                    <a:lstStyle/>
                    <a:p>
                      <a:r>
                        <a:rPr lang="tr-TR" sz="1400">
                          <a:solidFill>
                            <a:schemeClr val="bg1"/>
                          </a:solidFill>
                          <a:effectLst/>
                        </a:rPr>
                        <a:t>Pazar Araştırmaları</a:t>
                      </a:r>
                    </a:p>
                  </a:txBody>
                  <a:tcPr marL="53662" marR="53662" marT="26831" marB="26831">
                    <a:lnL w="12700" cap="flat" cmpd="sng" algn="ctr">
                      <a:solidFill>
                        <a:srgbClr val="40BE2F"/>
                      </a:solidFill>
                      <a:prstDash val="solid"/>
                      <a:round/>
                      <a:headEnd type="none" w="med" len="med"/>
                      <a:tailEnd type="none" w="med" len="med"/>
                    </a:lnL>
                    <a:lnR w="12700" cap="flat" cmpd="sng" algn="ctr">
                      <a:solidFill>
                        <a:srgbClr val="50BC2F"/>
                      </a:solidFill>
                      <a:prstDash val="solid"/>
                      <a:round/>
                      <a:headEnd type="none" w="med" len="med"/>
                      <a:tailEnd type="none" w="med" len="med"/>
                    </a:lnR>
                    <a:lnT w="12700" cap="flat" cmpd="sng" algn="ctr">
                      <a:solidFill>
                        <a:srgbClr val="40BE2F"/>
                      </a:solidFill>
                      <a:prstDash val="solid"/>
                      <a:round/>
                      <a:headEnd type="none" w="med" len="med"/>
                      <a:tailEnd type="none" w="med" len="med"/>
                    </a:lnT>
                    <a:lnB w="12700" cap="flat" cmpd="sng" algn="ctr">
                      <a:solidFill>
                        <a:srgbClr val="50BC2F"/>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3662" marR="53662" marT="26831" marB="26831">
                    <a:lnL w="12700" cap="flat" cmpd="sng" algn="ctr">
                      <a:solidFill>
                        <a:srgbClr val="50BC2F"/>
                      </a:solidFill>
                      <a:prstDash val="solid"/>
                      <a:round/>
                      <a:headEnd type="none" w="med" len="med"/>
                      <a:tailEnd type="none" w="med" len="med"/>
                    </a:lnL>
                    <a:lnR w="12700" cap="flat" cmpd="sng" algn="ctr">
                      <a:solidFill>
                        <a:srgbClr val="50BC2F"/>
                      </a:solidFill>
                      <a:prstDash val="solid"/>
                      <a:round/>
                      <a:headEnd type="none" w="med" len="med"/>
                      <a:tailEnd type="none" w="med" len="med"/>
                    </a:lnR>
                    <a:lnT w="12700" cap="flat" cmpd="sng" algn="ctr">
                      <a:solidFill>
                        <a:srgbClr val="50BC2F"/>
                      </a:solidFill>
                      <a:prstDash val="solid"/>
                      <a:round/>
                      <a:headEnd type="none" w="med" len="med"/>
                      <a:tailEnd type="none" w="med" len="med"/>
                    </a:lnT>
                    <a:lnB w="12700" cap="flat" cmpd="sng" algn="ctr">
                      <a:solidFill>
                        <a:srgbClr val="E08A2F"/>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214649">
                <a:tc>
                  <a:txBody>
                    <a:bodyPr/>
                    <a:lstStyle/>
                    <a:p>
                      <a:r>
                        <a:rPr lang="tr-TR" sz="1400">
                          <a:solidFill>
                            <a:schemeClr val="bg1"/>
                          </a:solidFill>
                          <a:effectLst/>
                        </a:rPr>
                        <a:t>Satış Yönetimi</a:t>
                      </a:r>
                    </a:p>
                  </a:txBody>
                  <a:tcPr marL="53662" marR="53662" marT="26831" marB="26831">
                    <a:lnL w="12700" cap="flat" cmpd="sng" algn="ctr">
                      <a:solidFill>
                        <a:srgbClr val="50BC2F"/>
                      </a:solidFill>
                      <a:prstDash val="solid"/>
                      <a:round/>
                      <a:headEnd type="none" w="med" len="med"/>
                      <a:tailEnd type="none" w="med" len="med"/>
                    </a:lnL>
                    <a:lnR w="12700" cap="flat" cmpd="sng" algn="ctr">
                      <a:solidFill>
                        <a:srgbClr val="E08A2F"/>
                      </a:solidFill>
                      <a:prstDash val="solid"/>
                      <a:round/>
                      <a:headEnd type="none" w="med" len="med"/>
                      <a:tailEnd type="none" w="med" len="med"/>
                    </a:lnR>
                    <a:lnT w="12700" cap="flat" cmpd="sng" algn="ctr">
                      <a:solidFill>
                        <a:srgbClr val="50BC2F"/>
                      </a:solidFill>
                      <a:prstDash val="solid"/>
                      <a:round/>
                      <a:headEnd type="none" w="med" len="med"/>
                      <a:tailEnd type="none" w="med" len="med"/>
                    </a:lnT>
                    <a:lnB w="12700" cap="flat" cmpd="sng" algn="ctr">
                      <a:solidFill>
                        <a:srgbClr val="E08A2F"/>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3662" marR="53662" marT="26831" marB="26831">
                    <a:lnL w="12700" cap="flat" cmpd="sng" algn="ctr">
                      <a:solidFill>
                        <a:srgbClr val="E08A2F"/>
                      </a:solidFill>
                      <a:prstDash val="solid"/>
                      <a:round/>
                      <a:headEnd type="none" w="med" len="med"/>
                      <a:tailEnd type="none" w="med" len="med"/>
                    </a:lnL>
                    <a:lnR w="12700" cap="flat" cmpd="sng" algn="ctr">
                      <a:solidFill>
                        <a:srgbClr val="E08A2F"/>
                      </a:solidFill>
                      <a:prstDash val="solid"/>
                      <a:round/>
                      <a:headEnd type="none" w="med" len="med"/>
                      <a:tailEnd type="none" w="med" len="med"/>
                    </a:lnR>
                    <a:lnT w="12700" cap="flat" cmpd="sng" algn="ctr">
                      <a:solidFill>
                        <a:srgbClr val="E08A2F"/>
                      </a:solidFill>
                      <a:prstDash val="solid"/>
                      <a:round/>
                      <a:headEnd type="none" w="med" len="med"/>
                      <a:tailEnd type="none" w="med" len="med"/>
                    </a:lnT>
                    <a:lnB w="12700" cap="flat" cmpd="sng" algn="ctr">
                      <a:solidFill>
                        <a:srgbClr val="C09B2F"/>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214649">
                <a:tc>
                  <a:txBody>
                    <a:bodyPr/>
                    <a:lstStyle/>
                    <a:p>
                      <a:r>
                        <a:rPr lang="tr-TR" sz="1400">
                          <a:solidFill>
                            <a:schemeClr val="bg1"/>
                          </a:solidFill>
                          <a:effectLst/>
                        </a:rPr>
                        <a:t>Dağıtım ve Kanal Yönetimi</a:t>
                      </a:r>
                    </a:p>
                  </a:txBody>
                  <a:tcPr marL="53662" marR="53662" marT="26831" marB="26831">
                    <a:lnL w="12700" cap="flat" cmpd="sng" algn="ctr">
                      <a:solidFill>
                        <a:srgbClr val="E08A2F"/>
                      </a:solidFill>
                      <a:prstDash val="solid"/>
                      <a:round/>
                      <a:headEnd type="none" w="med" len="med"/>
                      <a:tailEnd type="none" w="med" len="med"/>
                    </a:lnL>
                    <a:lnR w="12700" cap="flat" cmpd="sng" algn="ctr">
                      <a:solidFill>
                        <a:srgbClr val="C09B2F"/>
                      </a:solidFill>
                      <a:prstDash val="solid"/>
                      <a:round/>
                      <a:headEnd type="none" w="med" len="med"/>
                      <a:tailEnd type="none" w="med" len="med"/>
                    </a:lnR>
                    <a:lnT w="12700" cap="flat" cmpd="sng" algn="ctr">
                      <a:solidFill>
                        <a:srgbClr val="E08A2F"/>
                      </a:solidFill>
                      <a:prstDash val="solid"/>
                      <a:round/>
                      <a:headEnd type="none" w="med" len="med"/>
                      <a:tailEnd type="none" w="med" len="med"/>
                    </a:lnT>
                    <a:lnB w="12700" cap="flat" cmpd="sng" algn="ctr">
                      <a:solidFill>
                        <a:srgbClr val="C09B2F"/>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3662" marR="53662" marT="26831" marB="26831">
                    <a:lnL w="12700" cap="flat" cmpd="sng" algn="ctr">
                      <a:solidFill>
                        <a:srgbClr val="C09B2F"/>
                      </a:solidFill>
                      <a:prstDash val="solid"/>
                      <a:round/>
                      <a:headEnd type="none" w="med" len="med"/>
                      <a:tailEnd type="none" w="med" len="med"/>
                    </a:lnL>
                    <a:lnR w="12700" cap="flat" cmpd="sng" algn="ctr">
                      <a:solidFill>
                        <a:srgbClr val="C09B2F"/>
                      </a:solidFill>
                      <a:prstDash val="solid"/>
                      <a:round/>
                      <a:headEnd type="none" w="med" len="med"/>
                      <a:tailEnd type="none" w="med" len="med"/>
                    </a:lnR>
                    <a:lnT w="12700" cap="flat" cmpd="sng" algn="ctr">
                      <a:solidFill>
                        <a:srgbClr val="C09B2F"/>
                      </a:solidFill>
                      <a:prstDash val="solid"/>
                      <a:round/>
                      <a:headEnd type="none" w="med" len="med"/>
                      <a:tailEnd type="none" w="med" len="med"/>
                    </a:lnT>
                    <a:lnB w="12700" cap="flat" cmpd="sng" algn="ctr">
                      <a:solidFill>
                        <a:srgbClr val="D09E2F"/>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r h="214649">
                <a:tc>
                  <a:txBody>
                    <a:bodyPr/>
                    <a:lstStyle/>
                    <a:p>
                      <a:r>
                        <a:rPr lang="tr-TR" sz="1400" dirty="0">
                          <a:solidFill>
                            <a:schemeClr val="bg1"/>
                          </a:solidFill>
                          <a:effectLst/>
                        </a:rPr>
                        <a:t>Marka Yönetimi</a:t>
                      </a:r>
                    </a:p>
                  </a:txBody>
                  <a:tcPr marL="53662" marR="53662" marT="26831" marB="26831">
                    <a:lnL w="12700" cap="flat" cmpd="sng" algn="ctr">
                      <a:solidFill>
                        <a:srgbClr val="C09B2F"/>
                      </a:solidFill>
                      <a:prstDash val="solid"/>
                      <a:round/>
                      <a:headEnd type="none" w="med" len="med"/>
                      <a:tailEnd type="none" w="med" len="med"/>
                    </a:lnL>
                    <a:lnR w="12700" cap="flat" cmpd="sng" algn="ctr">
                      <a:solidFill>
                        <a:srgbClr val="D09E2F"/>
                      </a:solidFill>
                      <a:prstDash val="solid"/>
                      <a:round/>
                      <a:headEnd type="none" w="med" len="med"/>
                      <a:tailEnd type="none" w="med" len="med"/>
                    </a:lnR>
                    <a:lnT w="12700" cap="flat" cmpd="sng" algn="ctr">
                      <a:solidFill>
                        <a:srgbClr val="C09B2F"/>
                      </a:solidFill>
                      <a:prstDash val="solid"/>
                      <a:round/>
                      <a:headEnd type="none" w="med" len="med"/>
                      <a:tailEnd type="none" w="med" len="med"/>
                    </a:lnT>
                    <a:lnB w="12700" cap="flat" cmpd="sng" algn="ctr">
                      <a:solidFill>
                        <a:srgbClr val="C09B2F"/>
                      </a:solidFill>
                      <a:prstDash val="solid"/>
                      <a:round/>
                      <a:headEnd type="none" w="med" len="med"/>
                      <a:tailEnd type="none" w="med" len="med"/>
                    </a:lnB>
                    <a:solidFill>
                      <a:srgbClr val="FFFFFF"/>
                    </a:solidFill>
                  </a:tcPr>
                </a:tc>
                <a:tc>
                  <a:txBody>
                    <a:bodyPr/>
                    <a:lstStyle/>
                    <a:p>
                      <a:r>
                        <a:rPr lang="is-IS" sz="1400" dirty="0">
                          <a:solidFill>
                            <a:schemeClr val="bg1"/>
                          </a:solidFill>
                          <a:effectLst/>
                        </a:rPr>
                        <a:t>2</a:t>
                      </a:r>
                    </a:p>
                  </a:txBody>
                  <a:tcPr marL="53662" marR="53662" marT="26831" marB="26831">
                    <a:lnL w="12700" cap="flat" cmpd="sng" algn="ctr">
                      <a:solidFill>
                        <a:srgbClr val="D09E2F"/>
                      </a:solidFill>
                      <a:prstDash val="solid"/>
                      <a:round/>
                      <a:headEnd type="none" w="med" len="med"/>
                      <a:tailEnd type="none" w="med" len="med"/>
                    </a:lnL>
                    <a:lnR w="12700" cap="flat" cmpd="sng" algn="ctr">
                      <a:solidFill>
                        <a:srgbClr val="D09E2F"/>
                      </a:solidFill>
                      <a:prstDash val="solid"/>
                      <a:round/>
                      <a:headEnd type="none" w="med" len="med"/>
                      <a:tailEnd type="none" w="med" len="med"/>
                    </a:lnR>
                    <a:lnT w="12700" cap="flat" cmpd="sng" algn="ctr">
                      <a:solidFill>
                        <a:srgbClr val="D09E2F"/>
                      </a:solidFill>
                      <a:prstDash val="solid"/>
                      <a:round/>
                      <a:headEnd type="none" w="med" len="med"/>
                      <a:tailEnd type="none" w="med" len="med"/>
                    </a:lnT>
                    <a:lnB w="12700" cap="flat" cmpd="sng" algn="ctr">
                      <a:solidFill>
                        <a:srgbClr val="D09E2F"/>
                      </a:solidFill>
                      <a:prstDash val="solid"/>
                      <a:round/>
                      <a:headEnd type="none" w="med" len="med"/>
                      <a:tailEnd type="none" w="med" len="med"/>
                    </a:lnB>
                    <a:solidFill>
                      <a:srgbClr val="FFFFFF"/>
                    </a:solidFill>
                  </a:tcPr>
                </a:tc>
                <a:extLst>
                  <a:ext uri="{0D108BD9-81ED-4DB2-BD59-A6C34878D82A}">
                    <a16:rowId xmlns:a16="http://schemas.microsoft.com/office/drawing/2014/main" val="10014"/>
                  </a:ext>
                </a:extLst>
              </a:tr>
            </a:tbl>
          </a:graphicData>
        </a:graphic>
      </p:graphicFrame>
      <p:graphicFrame>
        <p:nvGraphicFramePr>
          <p:cNvPr id="14" name="Tablo 13"/>
          <p:cNvGraphicFramePr>
            <a:graphicFrameLocks noGrp="1"/>
          </p:cNvGraphicFramePr>
          <p:nvPr>
            <p:extLst>
              <p:ext uri="{D42A27DB-BD31-4B8C-83A1-F6EECF244321}">
                <p14:modId xmlns:p14="http://schemas.microsoft.com/office/powerpoint/2010/main" val="119061175"/>
              </p:ext>
            </p:extLst>
          </p:nvPr>
        </p:nvGraphicFramePr>
        <p:xfrm>
          <a:off x="5722784" y="1758390"/>
          <a:ext cx="4300650" cy="4237236"/>
        </p:xfrm>
        <a:graphic>
          <a:graphicData uri="http://schemas.openxmlformats.org/drawingml/2006/table">
            <a:tbl>
              <a:tblPr/>
              <a:tblGrid>
                <a:gridCol w="3634158">
                  <a:extLst>
                    <a:ext uri="{9D8B030D-6E8A-4147-A177-3AD203B41FA5}">
                      <a16:colId xmlns:a16="http://schemas.microsoft.com/office/drawing/2014/main" val="20000"/>
                    </a:ext>
                  </a:extLst>
                </a:gridCol>
                <a:gridCol w="666492">
                  <a:extLst>
                    <a:ext uri="{9D8B030D-6E8A-4147-A177-3AD203B41FA5}">
                      <a16:colId xmlns:a16="http://schemas.microsoft.com/office/drawing/2014/main" val="20001"/>
                    </a:ext>
                  </a:extLst>
                </a:gridCol>
              </a:tblGrid>
              <a:tr h="202384">
                <a:tc>
                  <a:txBody>
                    <a:bodyPr/>
                    <a:lstStyle/>
                    <a:p>
                      <a:r>
                        <a:rPr lang="tr-TR" sz="1400">
                          <a:solidFill>
                            <a:schemeClr val="bg1"/>
                          </a:solidFill>
                          <a:effectLst/>
                        </a:rPr>
                        <a:t>Fiyatlandırma</a:t>
                      </a:r>
                    </a:p>
                  </a:txBody>
                  <a:tcPr marL="50596" marR="50596" marT="25298" marB="25298">
                    <a:lnL w="12700" cap="flat" cmpd="sng" algn="ctr">
                      <a:solidFill>
                        <a:srgbClr val="C0FF2A"/>
                      </a:solidFill>
                      <a:prstDash val="solid"/>
                      <a:round/>
                      <a:headEnd type="none" w="med" len="med"/>
                      <a:tailEnd type="none" w="med" len="med"/>
                    </a:lnL>
                    <a:lnR w="12700" cap="flat" cmpd="sng" algn="ctr">
                      <a:solidFill>
                        <a:srgbClr val="F0EC2A"/>
                      </a:solidFill>
                      <a:prstDash val="solid"/>
                      <a:round/>
                      <a:headEnd type="none" w="med" len="med"/>
                      <a:tailEnd type="none" w="med" len="med"/>
                    </a:lnR>
                    <a:lnT w="12700" cap="flat" cmpd="sng" algn="ctr">
                      <a:solidFill>
                        <a:srgbClr val="C0FF2A"/>
                      </a:solidFill>
                      <a:prstDash val="solid"/>
                      <a:round/>
                      <a:headEnd type="none" w="med" len="med"/>
                      <a:tailEnd type="none" w="med" len="med"/>
                    </a:lnT>
                    <a:lnB w="12700" cap="flat" cmpd="sng" algn="ctr">
                      <a:solidFill>
                        <a:srgbClr val="F0EC2A"/>
                      </a:solidFill>
                      <a:prstDash val="solid"/>
                      <a:round/>
                      <a:headEnd type="none" w="med" len="med"/>
                      <a:tailEnd type="none" w="med" len="med"/>
                    </a:lnB>
                    <a:solidFill>
                      <a:srgbClr val="FFFFFF"/>
                    </a:solidFill>
                  </a:tcPr>
                </a:tc>
                <a:tc>
                  <a:txBody>
                    <a:bodyPr/>
                    <a:lstStyle/>
                    <a:p>
                      <a:r>
                        <a:rPr lang="is-IS" sz="1400">
                          <a:solidFill>
                            <a:schemeClr val="bg1"/>
                          </a:solidFill>
                          <a:effectLst/>
                        </a:rPr>
                        <a:t>2</a:t>
                      </a:r>
                    </a:p>
                  </a:txBody>
                  <a:tcPr marL="50596" marR="50596" marT="25298" marB="25298">
                    <a:lnL w="12700" cap="flat" cmpd="sng" algn="ctr">
                      <a:solidFill>
                        <a:srgbClr val="F0EC2A"/>
                      </a:solidFill>
                      <a:prstDash val="solid"/>
                      <a:round/>
                      <a:headEnd type="none" w="med" len="med"/>
                      <a:tailEnd type="none" w="med" len="med"/>
                    </a:lnL>
                    <a:lnR w="12700" cap="flat" cmpd="sng" algn="ctr">
                      <a:solidFill>
                        <a:srgbClr val="F0EC2A"/>
                      </a:solidFill>
                      <a:prstDash val="solid"/>
                      <a:round/>
                      <a:headEnd type="none" w="med" len="med"/>
                      <a:tailEnd type="none" w="med" len="med"/>
                    </a:lnR>
                    <a:lnT w="12700" cap="flat" cmpd="sng" algn="ctr">
                      <a:solidFill>
                        <a:srgbClr val="F0EC2A"/>
                      </a:solidFill>
                      <a:prstDash val="solid"/>
                      <a:round/>
                      <a:headEnd type="none" w="med" len="med"/>
                      <a:tailEnd type="none" w="med" len="med"/>
                    </a:lnT>
                    <a:lnB w="12700" cap="flat" cmpd="sng" algn="ctr">
                      <a:solidFill>
                        <a:srgbClr val="30F72A"/>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02384">
                <a:tc>
                  <a:txBody>
                    <a:bodyPr/>
                    <a:lstStyle/>
                    <a:p>
                      <a:r>
                        <a:rPr lang="tr-TR" sz="1400">
                          <a:solidFill>
                            <a:schemeClr val="bg1"/>
                          </a:solidFill>
                          <a:effectLst/>
                        </a:rPr>
                        <a:t>Yeni Ürün Geliştirme</a:t>
                      </a:r>
                    </a:p>
                  </a:txBody>
                  <a:tcPr marL="50596" marR="50596" marT="25298" marB="25298">
                    <a:lnL w="12700" cap="flat" cmpd="sng" algn="ctr">
                      <a:solidFill>
                        <a:srgbClr val="F0EC2A"/>
                      </a:solidFill>
                      <a:prstDash val="solid"/>
                      <a:round/>
                      <a:headEnd type="none" w="med" len="med"/>
                      <a:tailEnd type="none" w="med" len="med"/>
                    </a:lnL>
                    <a:lnR w="12700" cap="flat" cmpd="sng" algn="ctr">
                      <a:solidFill>
                        <a:srgbClr val="30F72A"/>
                      </a:solidFill>
                      <a:prstDash val="solid"/>
                      <a:round/>
                      <a:headEnd type="none" w="med" len="med"/>
                      <a:tailEnd type="none" w="med" len="med"/>
                    </a:lnR>
                    <a:lnT w="12700" cap="flat" cmpd="sng" algn="ctr">
                      <a:solidFill>
                        <a:srgbClr val="F0EC2A"/>
                      </a:solidFill>
                      <a:prstDash val="solid"/>
                      <a:round/>
                      <a:headEnd type="none" w="med" len="med"/>
                      <a:tailEnd type="none" w="med" len="med"/>
                    </a:lnT>
                    <a:lnB w="12700" cap="flat" cmpd="sng" algn="ctr">
                      <a:solidFill>
                        <a:srgbClr val="30F72A"/>
                      </a:solidFill>
                      <a:prstDash val="solid"/>
                      <a:round/>
                      <a:headEnd type="none" w="med" len="med"/>
                      <a:tailEnd type="none" w="med" len="med"/>
                    </a:lnB>
                    <a:solidFill>
                      <a:srgbClr val="FFFFFF"/>
                    </a:solidFill>
                  </a:tcPr>
                </a:tc>
                <a:tc>
                  <a:txBody>
                    <a:bodyPr/>
                    <a:lstStyle/>
                    <a:p>
                      <a:r>
                        <a:rPr lang="tr-TR" sz="1400" dirty="0">
                          <a:solidFill>
                            <a:schemeClr val="bg1"/>
                          </a:solidFill>
                          <a:effectLst/>
                        </a:rPr>
                        <a:t>1</a:t>
                      </a:r>
                    </a:p>
                  </a:txBody>
                  <a:tcPr marL="50596" marR="50596" marT="25298" marB="25298">
                    <a:lnL w="12700" cap="flat" cmpd="sng" algn="ctr">
                      <a:solidFill>
                        <a:srgbClr val="30F72A"/>
                      </a:solidFill>
                      <a:prstDash val="solid"/>
                      <a:round/>
                      <a:headEnd type="none" w="med" len="med"/>
                      <a:tailEnd type="none" w="med" len="med"/>
                    </a:lnL>
                    <a:lnR w="12700" cap="flat" cmpd="sng" algn="ctr">
                      <a:solidFill>
                        <a:srgbClr val="30F72A"/>
                      </a:solidFill>
                      <a:prstDash val="solid"/>
                      <a:round/>
                      <a:headEnd type="none" w="med" len="med"/>
                      <a:tailEnd type="none" w="med" len="med"/>
                    </a:lnR>
                    <a:lnT w="12700" cap="flat" cmpd="sng" algn="ctr">
                      <a:solidFill>
                        <a:srgbClr val="30F72A"/>
                      </a:solidFill>
                      <a:prstDash val="solid"/>
                      <a:round/>
                      <a:headEnd type="none" w="med" len="med"/>
                      <a:tailEnd type="none" w="med" len="med"/>
                    </a:lnT>
                    <a:lnB w="12700" cap="flat" cmpd="sng" algn="ctr">
                      <a:solidFill>
                        <a:srgbClr val="70ED2A"/>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02384">
                <a:tc>
                  <a:txBody>
                    <a:bodyPr/>
                    <a:lstStyle/>
                    <a:p>
                      <a:r>
                        <a:rPr lang="tr-TR" sz="1400" dirty="0">
                          <a:solidFill>
                            <a:schemeClr val="bg1"/>
                          </a:solidFill>
                          <a:effectLst/>
                        </a:rPr>
                        <a:t>Bütünleşik Pazarlama İletişimi</a:t>
                      </a:r>
                    </a:p>
                  </a:txBody>
                  <a:tcPr marL="50596" marR="50596" marT="25298" marB="25298">
                    <a:lnL w="12700" cap="flat" cmpd="sng" algn="ctr">
                      <a:solidFill>
                        <a:srgbClr val="30F72A"/>
                      </a:solidFill>
                      <a:prstDash val="solid"/>
                      <a:round/>
                      <a:headEnd type="none" w="med" len="med"/>
                      <a:tailEnd type="none" w="med" len="med"/>
                    </a:lnL>
                    <a:lnR w="12700" cap="flat" cmpd="sng" algn="ctr">
                      <a:solidFill>
                        <a:srgbClr val="70ED2A"/>
                      </a:solidFill>
                      <a:prstDash val="solid"/>
                      <a:round/>
                      <a:headEnd type="none" w="med" len="med"/>
                      <a:tailEnd type="none" w="med" len="med"/>
                    </a:lnR>
                    <a:lnT w="12700" cap="flat" cmpd="sng" algn="ctr">
                      <a:solidFill>
                        <a:srgbClr val="30F72A"/>
                      </a:solidFill>
                      <a:prstDash val="solid"/>
                      <a:round/>
                      <a:headEnd type="none" w="med" len="med"/>
                      <a:tailEnd type="none" w="med" len="med"/>
                    </a:lnT>
                    <a:lnB w="12700" cap="flat" cmpd="sng" algn="ctr">
                      <a:solidFill>
                        <a:srgbClr val="70ED2A"/>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0596" marR="50596" marT="25298" marB="25298">
                    <a:lnL w="12700" cap="flat" cmpd="sng" algn="ctr">
                      <a:solidFill>
                        <a:srgbClr val="70ED2A"/>
                      </a:solidFill>
                      <a:prstDash val="solid"/>
                      <a:round/>
                      <a:headEnd type="none" w="med" len="med"/>
                      <a:tailEnd type="none" w="med" len="med"/>
                    </a:lnL>
                    <a:lnR w="12700" cap="flat" cmpd="sng" algn="ctr">
                      <a:solidFill>
                        <a:srgbClr val="70ED2A"/>
                      </a:solidFill>
                      <a:prstDash val="solid"/>
                      <a:round/>
                      <a:headEnd type="none" w="med" len="med"/>
                      <a:tailEnd type="none" w="med" len="med"/>
                    </a:lnR>
                    <a:lnT w="12700" cap="flat" cmpd="sng" algn="ctr">
                      <a:solidFill>
                        <a:srgbClr val="70ED2A"/>
                      </a:solidFill>
                      <a:prstDash val="solid"/>
                      <a:round/>
                      <a:headEnd type="none" w="med" len="med"/>
                      <a:tailEnd type="none" w="med" len="med"/>
                    </a:lnT>
                    <a:lnB w="12700" cap="flat" cmpd="sng" algn="ctr">
                      <a:solidFill>
                        <a:srgbClr val="00C22A"/>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02384">
                <a:tc>
                  <a:txBody>
                    <a:bodyPr/>
                    <a:lstStyle/>
                    <a:p>
                      <a:r>
                        <a:rPr lang="tr-TR" sz="1400">
                          <a:solidFill>
                            <a:schemeClr val="bg1"/>
                          </a:solidFill>
                          <a:effectLst/>
                        </a:rPr>
                        <a:t>Uluslararası Pazarlama</a:t>
                      </a:r>
                    </a:p>
                  </a:txBody>
                  <a:tcPr marL="50596" marR="50596" marT="25298" marB="25298">
                    <a:lnL w="12700" cap="flat" cmpd="sng" algn="ctr">
                      <a:solidFill>
                        <a:srgbClr val="70ED2A"/>
                      </a:solidFill>
                      <a:prstDash val="solid"/>
                      <a:round/>
                      <a:headEnd type="none" w="med" len="med"/>
                      <a:tailEnd type="none" w="med" len="med"/>
                    </a:lnL>
                    <a:lnR w="12700" cap="flat" cmpd="sng" algn="ctr">
                      <a:solidFill>
                        <a:srgbClr val="00C22A"/>
                      </a:solidFill>
                      <a:prstDash val="solid"/>
                      <a:round/>
                      <a:headEnd type="none" w="med" len="med"/>
                      <a:tailEnd type="none" w="med" len="med"/>
                    </a:lnR>
                    <a:lnT w="12700" cap="flat" cmpd="sng" algn="ctr">
                      <a:solidFill>
                        <a:srgbClr val="70ED2A"/>
                      </a:solidFill>
                      <a:prstDash val="solid"/>
                      <a:round/>
                      <a:headEnd type="none" w="med" len="med"/>
                      <a:tailEnd type="none" w="med" len="med"/>
                    </a:lnT>
                    <a:lnB w="12700" cap="flat" cmpd="sng" algn="ctr">
                      <a:solidFill>
                        <a:srgbClr val="00C22A"/>
                      </a:solidFill>
                      <a:prstDash val="solid"/>
                      <a:round/>
                      <a:headEnd type="none" w="med" len="med"/>
                      <a:tailEnd type="none" w="med" len="med"/>
                    </a:lnB>
                    <a:solidFill>
                      <a:srgbClr val="FFFFFF"/>
                    </a:solidFill>
                  </a:tcPr>
                </a:tc>
                <a:tc>
                  <a:txBody>
                    <a:bodyPr/>
                    <a:lstStyle/>
                    <a:p>
                      <a:r>
                        <a:rPr lang="is-IS" sz="1400">
                          <a:solidFill>
                            <a:schemeClr val="bg1"/>
                          </a:solidFill>
                          <a:effectLst/>
                        </a:rPr>
                        <a:t>2</a:t>
                      </a:r>
                    </a:p>
                  </a:txBody>
                  <a:tcPr marL="50596" marR="50596" marT="25298" marB="25298">
                    <a:lnL w="12700" cap="flat" cmpd="sng" algn="ctr">
                      <a:solidFill>
                        <a:srgbClr val="00C22A"/>
                      </a:solidFill>
                      <a:prstDash val="solid"/>
                      <a:round/>
                      <a:headEnd type="none" w="med" len="med"/>
                      <a:tailEnd type="none" w="med" len="med"/>
                    </a:lnL>
                    <a:lnR w="12700" cap="flat" cmpd="sng" algn="ctr">
                      <a:solidFill>
                        <a:srgbClr val="00C22A"/>
                      </a:solidFill>
                      <a:prstDash val="solid"/>
                      <a:round/>
                      <a:headEnd type="none" w="med" len="med"/>
                      <a:tailEnd type="none" w="med" len="med"/>
                    </a:lnR>
                    <a:lnT w="12700" cap="flat" cmpd="sng" algn="ctr">
                      <a:solidFill>
                        <a:srgbClr val="00C22A"/>
                      </a:solidFill>
                      <a:prstDash val="solid"/>
                      <a:round/>
                      <a:headEnd type="none" w="med" len="med"/>
                      <a:tailEnd type="none" w="med" len="med"/>
                    </a:lnT>
                    <a:lnB w="12700" cap="flat" cmpd="sng" algn="ctr">
                      <a:solidFill>
                        <a:srgbClr val="D0D82A"/>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02384">
                <a:tc>
                  <a:txBody>
                    <a:bodyPr/>
                    <a:lstStyle/>
                    <a:p>
                      <a:r>
                        <a:rPr lang="tr-TR" sz="1400">
                          <a:solidFill>
                            <a:schemeClr val="bg1"/>
                          </a:solidFill>
                          <a:effectLst/>
                        </a:rPr>
                        <a:t>Perakende Yönetimi</a:t>
                      </a:r>
                    </a:p>
                  </a:txBody>
                  <a:tcPr marL="50596" marR="50596" marT="25298" marB="25298">
                    <a:lnL w="12700" cap="flat" cmpd="sng" algn="ctr">
                      <a:solidFill>
                        <a:srgbClr val="00C22A"/>
                      </a:solidFill>
                      <a:prstDash val="solid"/>
                      <a:round/>
                      <a:headEnd type="none" w="med" len="med"/>
                      <a:tailEnd type="none" w="med" len="med"/>
                    </a:lnL>
                    <a:lnR w="12700" cap="flat" cmpd="sng" algn="ctr">
                      <a:solidFill>
                        <a:srgbClr val="D0D82A"/>
                      </a:solidFill>
                      <a:prstDash val="solid"/>
                      <a:round/>
                      <a:headEnd type="none" w="med" len="med"/>
                      <a:tailEnd type="none" w="med" len="med"/>
                    </a:lnR>
                    <a:lnT w="12700" cap="flat" cmpd="sng" algn="ctr">
                      <a:solidFill>
                        <a:srgbClr val="00C22A"/>
                      </a:solidFill>
                      <a:prstDash val="solid"/>
                      <a:round/>
                      <a:headEnd type="none" w="med" len="med"/>
                      <a:tailEnd type="none" w="med" len="med"/>
                    </a:lnT>
                    <a:lnB w="12700" cap="flat" cmpd="sng" algn="ctr">
                      <a:solidFill>
                        <a:srgbClr val="D0D82A"/>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0596" marR="50596" marT="25298" marB="25298">
                    <a:lnL w="12700" cap="flat" cmpd="sng" algn="ctr">
                      <a:solidFill>
                        <a:srgbClr val="D0D82A"/>
                      </a:solidFill>
                      <a:prstDash val="solid"/>
                      <a:round/>
                      <a:headEnd type="none" w="med" len="med"/>
                      <a:tailEnd type="none" w="med" len="med"/>
                    </a:lnL>
                    <a:lnR w="12700" cap="flat" cmpd="sng" algn="ctr">
                      <a:solidFill>
                        <a:srgbClr val="D0D82A"/>
                      </a:solidFill>
                      <a:prstDash val="solid"/>
                      <a:round/>
                      <a:headEnd type="none" w="med" len="med"/>
                      <a:tailEnd type="none" w="med" len="med"/>
                    </a:lnR>
                    <a:lnT w="12700" cap="flat" cmpd="sng" algn="ctr">
                      <a:solidFill>
                        <a:srgbClr val="D0D82A"/>
                      </a:solidFill>
                      <a:prstDash val="solid"/>
                      <a:round/>
                      <a:headEnd type="none" w="med" len="med"/>
                      <a:tailEnd type="none" w="med" len="med"/>
                    </a:lnT>
                    <a:lnB w="12700" cap="flat" cmpd="sng" algn="ctr">
                      <a:solidFill>
                        <a:srgbClr val="00FB2A"/>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02384">
                <a:tc>
                  <a:txBody>
                    <a:bodyPr/>
                    <a:lstStyle/>
                    <a:p>
                      <a:r>
                        <a:rPr lang="tr-TR" sz="1400">
                          <a:solidFill>
                            <a:schemeClr val="bg1"/>
                          </a:solidFill>
                          <a:effectLst/>
                        </a:rPr>
                        <a:t>Teknolojinin Stratejik Rolü ve Kullanımı</a:t>
                      </a:r>
                    </a:p>
                  </a:txBody>
                  <a:tcPr marL="50596" marR="50596" marT="25298" marB="25298">
                    <a:lnL w="12700" cap="flat" cmpd="sng" algn="ctr">
                      <a:solidFill>
                        <a:srgbClr val="D0D82A"/>
                      </a:solidFill>
                      <a:prstDash val="solid"/>
                      <a:round/>
                      <a:headEnd type="none" w="med" len="med"/>
                      <a:tailEnd type="none" w="med" len="med"/>
                    </a:lnL>
                    <a:lnR w="12700" cap="flat" cmpd="sng" algn="ctr">
                      <a:solidFill>
                        <a:srgbClr val="00FB2A"/>
                      </a:solidFill>
                      <a:prstDash val="solid"/>
                      <a:round/>
                      <a:headEnd type="none" w="med" len="med"/>
                      <a:tailEnd type="none" w="med" len="med"/>
                    </a:lnR>
                    <a:lnT w="12700" cap="flat" cmpd="sng" algn="ctr">
                      <a:solidFill>
                        <a:srgbClr val="D0D82A"/>
                      </a:solidFill>
                      <a:prstDash val="solid"/>
                      <a:round/>
                      <a:headEnd type="none" w="med" len="med"/>
                      <a:tailEnd type="none" w="med" len="med"/>
                    </a:lnT>
                    <a:lnB w="12700" cap="flat" cmpd="sng" algn="ctr">
                      <a:solidFill>
                        <a:srgbClr val="00FB2A"/>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0596" marR="50596" marT="25298" marB="25298">
                    <a:lnL w="12700" cap="flat" cmpd="sng" algn="ctr">
                      <a:solidFill>
                        <a:srgbClr val="00FB2A"/>
                      </a:solidFill>
                      <a:prstDash val="solid"/>
                      <a:round/>
                      <a:headEnd type="none" w="med" len="med"/>
                      <a:tailEnd type="none" w="med" len="med"/>
                    </a:lnL>
                    <a:lnR w="12700" cap="flat" cmpd="sng" algn="ctr">
                      <a:solidFill>
                        <a:srgbClr val="00FB2A"/>
                      </a:solidFill>
                      <a:prstDash val="solid"/>
                      <a:round/>
                      <a:headEnd type="none" w="med" len="med"/>
                      <a:tailEnd type="none" w="med" len="med"/>
                    </a:lnR>
                    <a:lnT w="12700" cap="flat" cmpd="sng" algn="ctr">
                      <a:solidFill>
                        <a:srgbClr val="00FB2A"/>
                      </a:solidFill>
                      <a:prstDash val="solid"/>
                      <a:round/>
                      <a:headEnd type="none" w="med" len="med"/>
                      <a:tailEnd type="none" w="med" len="med"/>
                    </a:lnT>
                    <a:lnB w="12700" cap="flat" cmpd="sng" algn="ctr">
                      <a:solidFill>
                        <a:srgbClr val="30C42A"/>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277896">
                <a:tc>
                  <a:txBody>
                    <a:bodyPr/>
                    <a:lstStyle/>
                    <a:p>
                      <a:r>
                        <a:rPr lang="tr-TR" sz="1400" dirty="0">
                          <a:solidFill>
                            <a:schemeClr val="bg1"/>
                          </a:solidFill>
                          <a:effectLst/>
                        </a:rPr>
                        <a:t>Satın Alma Yönetimi ve Müzakere Becerileri</a:t>
                      </a:r>
                    </a:p>
                  </a:txBody>
                  <a:tcPr marL="50596" marR="50596" marT="25298" marB="25298">
                    <a:lnL w="12700" cap="flat" cmpd="sng" algn="ctr">
                      <a:solidFill>
                        <a:srgbClr val="00FB2A"/>
                      </a:solidFill>
                      <a:prstDash val="solid"/>
                      <a:round/>
                      <a:headEnd type="none" w="med" len="med"/>
                      <a:tailEnd type="none" w="med" len="med"/>
                    </a:lnL>
                    <a:lnR w="12700" cap="flat" cmpd="sng" algn="ctr">
                      <a:solidFill>
                        <a:srgbClr val="30C42A"/>
                      </a:solidFill>
                      <a:prstDash val="solid"/>
                      <a:round/>
                      <a:headEnd type="none" w="med" len="med"/>
                      <a:tailEnd type="none" w="med" len="med"/>
                    </a:lnR>
                    <a:lnT w="12700" cap="flat" cmpd="sng" algn="ctr">
                      <a:solidFill>
                        <a:srgbClr val="00FB2A"/>
                      </a:solidFill>
                      <a:prstDash val="solid"/>
                      <a:round/>
                      <a:headEnd type="none" w="med" len="med"/>
                      <a:tailEnd type="none" w="med" len="med"/>
                    </a:lnT>
                    <a:lnB w="12700" cap="flat" cmpd="sng" algn="ctr">
                      <a:solidFill>
                        <a:srgbClr val="30C42A"/>
                      </a:solidFill>
                      <a:prstDash val="solid"/>
                      <a:round/>
                      <a:headEnd type="none" w="med" len="med"/>
                      <a:tailEnd type="none" w="med" len="med"/>
                    </a:lnB>
                    <a:solidFill>
                      <a:srgbClr val="FFFFFF"/>
                    </a:solidFill>
                  </a:tcPr>
                </a:tc>
                <a:tc>
                  <a:txBody>
                    <a:bodyPr/>
                    <a:lstStyle/>
                    <a:p>
                      <a:r>
                        <a:rPr lang="is-IS" sz="1400">
                          <a:solidFill>
                            <a:schemeClr val="bg1"/>
                          </a:solidFill>
                          <a:effectLst/>
                        </a:rPr>
                        <a:t>2</a:t>
                      </a:r>
                    </a:p>
                  </a:txBody>
                  <a:tcPr marL="50596" marR="50596" marT="25298" marB="25298">
                    <a:lnL w="12700" cap="flat" cmpd="sng" algn="ctr">
                      <a:solidFill>
                        <a:srgbClr val="30C42A"/>
                      </a:solidFill>
                      <a:prstDash val="solid"/>
                      <a:round/>
                      <a:headEnd type="none" w="med" len="med"/>
                      <a:tailEnd type="none" w="med" len="med"/>
                    </a:lnL>
                    <a:lnR w="12700" cap="flat" cmpd="sng" algn="ctr">
                      <a:solidFill>
                        <a:srgbClr val="30C42A"/>
                      </a:solidFill>
                      <a:prstDash val="solid"/>
                      <a:round/>
                      <a:headEnd type="none" w="med" len="med"/>
                      <a:tailEnd type="none" w="med" len="med"/>
                    </a:lnR>
                    <a:lnT w="12700" cap="flat" cmpd="sng" algn="ctr">
                      <a:solidFill>
                        <a:srgbClr val="30C42A"/>
                      </a:solidFill>
                      <a:prstDash val="solid"/>
                      <a:round/>
                      <a:headEnd type="none" w="med" len="med"/>
                      <a:tailEnd type="none" w="med" len="med"/>
                    </a:lnT>
                    <a:lnB w="12700" cap="flat" cmpd="sng" algn="ctr">
                      <a:solidFill>
                        <a:srgbClr val="10F02A"/>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202384">
                <a:tc>
                  <a:txBody>
                    <a:bodyPr/>
                    <a:lstStyle/>
                    <a:p>
                      <a:r>
                        <a:rPr lang="tr-TR" sz="1400">
                          <a:solidFill>
                            <a:schemeClr val="bg1"/>
                          </a:solidFill>
                          <a:effectLst/>
                        </a:rPr>
                        <a:t>Operasyon ve Süreç Yönetimi</a:t>
                      </a:r>
                    </a:p>
                  </a:txBody>
                  <a:tcPr marL="50596" marR="50596" marT="25298" marB="25298">
                    <a:lnL w="12700" cap="flat" cmpd="sng" algn="ctr">
                      <a:solidFill>
                        <a:srgbClr val="30C42A"/>
                      </a:solidFill>
                      <a:prstDash val="solid"/>
                      <a:round/>
                      <a:headEnd type="none" w="med" len="med"/>
                      <a:tailEnd type="none" w="med" len="med"/>
                    </a:lnL>
                    <a:lnR w="12700" cap="flat" cmpd="sng" algn="ctr">
                      <a:solidFill>
                        <a:srgbClr val="10F02A"/>
                      </a:solidFill>
                      <a:prstDash val="solid"/>
                      <a:round/>
                      <a:headEnd type="none" w="med" len="med"/>
                      <a:tailEnd type="none" w="med" len="med"/>
                    </a:lnR>
                    <a:lnT w="12700" cap="flat" cmpd="sng" algn="ctr">
                      <a:solidFill>
                        <a:srgbClr val="30C42A"/>
                      </a:solidFill>
                      <a:prstDash val="solid"/>
                      <a:round/>
                      <a:headEnd type="none" w="med" len="med"/>
                      <a:tailEnd type="none" w="med" len="med"/>
                    </a:lnT>
                    <a:lnB w="12700" cap="flat" cmpd="sng" algn="ctr">
                      <a:solidFill>
                        <a:srgbClr val="10F02A"/>
                      </a:solidFill>
                      <a:prstDash val="solid"/>
                      <a:round/>
                      <a:headEnd type="none" w="med" len="med"/>
                      <a:tailEnd type="none" w="med" len="med"/>
                    </a:lnB>
                    <a:solidFill>
                      <a:srgbClr val="FFFFFF"/>
                    </a:solidFill>
                  </a:tcPr>
                </a:tc>
                <a:tc>
                  <a:txBody>
                    <a:bodyPr/>
                    <a:lstStyle/>
                    <a:p>
                      <a:r>
                        <a:rPr lang="is-IS" sz="1400">
                          <a:solidFill>
                            <a:schemeClr val="bg1"/>
                          </a:solidFill>
                          <a:effectLst/>
                        </a:rPr>
                        <a:t>2</a:t>
                      </a:r>
                    </a:p>
                  </a:txBody>
                  <a:tcPr marL="50596" marR="50596" marT="25298" marB="25298">
                    <a:lnL w="12700" cap="flat" cmpd="sng" algn="ctr">
                      <a:solidFill>
                        <a:srgbClr val="10F02A"/>
                      </a:solidFill>
                      <a:prstDash val="solid"/>
                      <a:round/>
                      <a:headEnd type="none" w="med" len="med"/>
                      <a:tailEnd type="none" w="med" len="med"/>
                    </a:lnL>
                    <a:lnR w="12700" cap="flat" cmpd="sng" algn="ctr">
                      <a:solidFill>
                        <a:srgbClr val="10F02A"/>
                      </a:solidFill>
                      <a:prstDash val="solid"/>
                      <a:round/>
                      <a:headEnd type="none" w="med" len="med"/>
                      <a:tailEnd type="none" w="med" len="med"/>
                    </a:lnR>
                    <a:lnT w="12700" cap="flat" cmpd="sng" algn="ctr">
                      <a:solidFill>
                        <a:srgbClr val="10F02A"/>
                      </a:solidFill>
                      <a:prstDash val="solid"/>
                      <a:round/>
                      <a:headEnd type="none" w="med" len="med"/>
                      <a:tailEnd type="none" w="med" len="med"/>
                    </a:lnT>
                    <a:lnB w="12700" cap="flat" cmpd="sng" algn="ctr">
                      <a:solidFill>
                        <a:srgbClr val="F0FD2A"/>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202384">
                <a:tc>
                  <a:txBody>
                    <a:bodyPr/>
                    <a:lstStyle/>
                    <a:p>
                      <a:r>
                        <a:rPr lang="tr-TR" sz="1400">
                          <a:solidFill>
                            <a:schemeClr val="bg1"/>
                          </a:solidFill>
                          <a:effectLst/>
                        </a:rPr>
                        <a:t>Tedarik Zinciri Yönetimi</a:t>
                      </a:r>
                    </a:p>
                  </a:txBody>
                  <a:tcPr marL="50596" marR="50596" marT="25298" marB="25298">
                    <a:lnL w="12700" cap="flat" cmpd="sng" algn="ctr">
                      <a:solidFill>
                        <a:srgbClr val="10F02A"/>
                      </a:solidFill>
                      <a:prstDash val="solid"/>
                      <a:round/>
                      <a:headEnd type="none" w="med" len="med"/>
                      <a:tailEnd type="none" w="med" len="med"/>
                    </a:lnL>
                    <a:lnR w="12700" cap="flat" cmpd="sng" algn="ctr">
                      <a:solidFill>
                        <a:srgbClr val="F0FD2A"/>
                      </a:solidFill>
                      <a:prstDash val="solid"/>
                      <a:round/>
                      <a:headEnd type="none" w="med" len="med"/>
                      <a:tailEnd type="none" w="med" len="med"/>
                    </a:lnR>
                    <a:lnT w="12700" cap="flat" cmpd="sng" algn="ctr">
                      <a:solidFill>
                        <a:srgbClr val="10F02A"/>
                      </a:solidFill>
                      <a:prstDash val="solid"/>
                      <a:round/>
                      <a:headEnd type="none" w="med" len="med"/>
                      <a:tailEnd type="none" w="med" len="med"/>
                    </a:lnT>
                    <a:lnB w="12700" cap="flat" cmpd="sng" algn="ctr">
                      <a:solidFill>
                        <a:srgbClr val="F0FD2A"/>
                      </a:solidFill>
                      <a:prstDash val="solid"/>
                      <a:round/>
                      <a:headEnd type="none" w="med" len="med"/>
                      <a:tailEnd type="none" w="med" len="med"/>
                    </a:lnB>
                    <a:solidFill>
                      <a:srgbClr val="FFFFFF"/>
                    </a:solidFill>
                  </a:tcPr>
                </a:tc>
                <a:tc>
                  <a:txBody>
                    <a:bodyPr/>
                    <a:lstStyle/>
                    <a:p>
                      <a:r>
                        <a:rPr lang="is-IS" sz="1400">
                          <a:solidFill>
                            <a:schemeClr val="bg1"/>
                          </a:solidFill>
                          <a:effectLst/>
                        </a:rPr>
                        <a:t>2</a:t>
                      </a:r>
                    </a:p>
                  </a:txBody>
                  <a:tcPr marL="50596" marR="50596" marT="25298" marB="25298">
                    <a:lnL w="12700" cap="flat" cmpd="sng" algn="ctr">
                      <a:solidFill>
                        <a:srgbClr val="F0FD2A"/>
                      </a:solidFill>
                      <a:prstDash val="solid"/>
                      <a:round/>
                      <a:headEnd type="none" w="med" len="med"/>
                      <a:tailEnd type="none" w="med" len="med"/>
                    </a:lnL>
                    <a:lnR w="12700" cap="flat" cmpd="sng" algn="ctr">
                      <a:solidFill>
                        <a:srgbClr val="F0FD2A"/>
                      </a:solidFill>
                      <a:prstDash val="solid"/>
                      <a:round/>
                      <a:headEnd type="none" w="med" len="med"/>
                      <a:tailEnd type="none" w="med" len="med"/>
                    </a:lnR>
                    <a:lnT w="12700" cap="flat" cmpd="sng" algn="ctr">
                      <a:solidFill>
                        <a:srgbClr val="F0FD2A"/>
                      </a:solidFill>
                      <a:prstDash val="solid"/>
                      <a:round/>
                      <a:headEnd type="none" w="med" len="med"/>
                      <a:tailEnd type="none" w="med" len="med"/>
                    </a:lnT>
                    <a:lnB w="12700" cap="flat" cmpd="sng" algn="ctr">
                      <a:solidFill>
                        <a:srgbClr val="40CF2A"/>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202384">
                <a:tc>
                  <a:txBody>
                    <a:bodyPr/>
                    <a:lstStyle/>
                    <a:p>
                      <a:r>
                        <a:rPr lang="tr-TR" sz="1400">
                          <a:solidFill>
                            <a:schemeClr val="bg1"/>
                          </a:solidFill>
                          <a:effectLst/>
                        </a:rPr>
                        <a:t>Muhasebe</a:t>
                      </a:r>
                    </a:p>
                  </a:txBody>
                  <a:tcPr marL="50596" marR="50596" marT="25298" marB="25298">
                    <a:lnL w="12700" cap="flat" cmpd="sng" algn="ctr">
                      <a:solidFill>
                        <a:srgbClr val="F0FD2A"/>
                      </a:solidFill>
                      <a:prstDash val="solid"/>
                      <a:round/>
                      <a:headEnd type="none" w="med" len="med"/>
                      <a:tailEnd type="none" w="med" len="med"/>
                    </a:lnL>
                    <a:lnR w="12700" cap="flat" cmpd="sng" algn="ctr">
                      <a:solidFill>
                        <a:srgbClr val="40CF2A"/>
                      </a:solidFill>
                      <a:prstDash val="solid"/>
                      <a:round/>
                      <a:headEnd type="none" w="med" len="med"/>
                      <a:tailEnd type="none" w="med" len="med"/>
                    </a:lnR>
                    <a:lnT w="12700" cap="flat" cmpd="sng" algn="ctr">
                      <a:solidFill>
                        <a:srgbClr val="F0FD2A"/>
                      </a:solidFill>
                      <a:prstDash val="solid"/>
                      <a:round/>
                      <a:headEnd type="none" w="med" len="med"/>
                      <a:tailEnd type="none" w="med" len="med"/>
                    </a:lnT>
                    <a:lnB w="12700" cap="flat" cmpd="sng" algn="ctr">
                      <a:solidFill>
                        <a:srgbClr val="40CF2A"/>
                      </a:solidFill>
                      <a:prstDash val="solid"/>
                      <a:round/>
                      <a:headEnd type="none" w="med" len="med"/>
                      <a:tailEnd type="none" w="med" len="med"/>
                    </a:lnB>
                    <a:solidFill>
                      <a:srgbClr val="FFFFFF"/>
                    </a:solidFill>
                  </a:tcPr>
                </a:tc>
                <a:tc>
                  <a:txBody>
                    <a:bodyPr/>
                    <a:lstStyle/>
                    <a:p>
                      <a:r>
                        <a:rPr lang="is-IS" sz="1400">
                          <a:solidFill>
                            <a:schemeClr val="bg1"/>
                          </a:solidFill>
                          <a:effectLst/>
                        </a:rPr>
                        <a:t>2</a:t>
                      </a:r>
                    </a:p>
                  </a:txBody>
                  <a:tcPr marL="50596" marR="50596" marT="25298" marB="25298">
                    <a:lnL w="12700" cap="flat" cmpd="sng" algn="ctr">
                      <a:solidFill>
                        <a:srgbClr val="40CF2A"/>
                      </a:solidFill>
                      <a:prstDash val="solid"/>
                      <a:round/>
                      <a:headEnd type="none" w="med" len="med"/>
                      <a:tailEnd type="none" w="med" len="med"/>
                    </a:lnL>
                    <a:lnR w="12700" cap="flat" cmpd="sng" algn="ctr">
                      <a:solidFill>
                        <a:srgbClr val="40CF2A"/>
                      </a:solidFill>
                      <a:prstDash val="solid"/>
                      <a:round/>
                      <a:headEnd type="none" w="med" len="med"/>
                      <a:tailEnd type="none" w="med" len="med"/>
                    </a:lnR>
                    <a:lnT w="12700" cap="flat" cmpd="sng" algn="ctr">
                      <a:solidFill>
                        <a:srgbClr val="40CF2A"/>
                      </a:solidFill>
                      <a:prstDash val="solid"/>
                      <a:round/>
                      <a:headEnd type="none" w="med" len="med"/>
                      <a:tailEnd type="none" w="med" len="med"/>
                    </a:lnT>
                    <a:lnB w="12700" cap="flat" cmpd="sng" algn="ctr">
                      <a:solidFill>
                        <a:srgbClr val="80FE2A"/>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202384">
                <a:tc>
                  <a:txBody>
                    <a:bodyPr/>
                    <a:lstStyle/>
                    <a:p>
                      <a:r>
                        <a:rPr lang="tr-TR" sz="1400">
                          <a:solidFill>
                            <a:schemeClr val="bg1"/>
                          </a:solidFill>
                          <a:effectLst/>
                        </a:rPr>
                        <a:t>Finansal Yönetim</a:t>
                      </a:r>
                    </a:p>
                  </a:txBody>
                  <a:tcPr marL="50596" marR="50596" marT="25298" marB="25298">
                    <a:lnL w="12700" cap="flat" cmpd="sng" algn="ctr">
                      <a:solidFill>
                        <a:srgbClr val="40CF2A"/>
                      </a:solidFill>
                      <a:prstDash val="solid"/>
                      <a:round/>
                      <a:headEnd type="none" w="med" len="med"/>
                      <a:tailEnd type="none" w="med" len="med"/>
                    </a:lnL>
                    <a:lnR w="12700" cap="flat" cmpd="sng" algn="ctr">
                      <a:solidFill>
                        <a:srgbClr val="80FE2A"/>
                      </a:solidFill>
                      <a:prstDash val="solid"/>
                      <a:round/>
                      <a:headEnd type="none" w="med" len="med"/>
                      <a:tailEnd type="none" w="med" len="med"/>
                    </a:lnR>
                    <a:lnT w="12700" cap="flat" cmpd="sng" algn="ctr">
                      <a:solidFill>
                        <a:srgbClr val="40CF2A"/>
                      </a:solidFill>
                      <a:prstDash val="solid"/>
                      <a:round/>
                      <a:headEnd type="none" w="med" len="med"/>
                      <a:tailEnd type="none" w="med" len="med"/>
                    </a:lnT>
                    <a:lnB w="12700" cap="flat" cmpd="sng" algn="ctr">
                      <a:solidFill>
                        <a:srgbClr val="80FE2A"/>
                      </a:solidFill>
                      <a:prstDash val="solid"/>
                      <a:round/>
                      <a:headEnd type="none" w="med" len="med"/>
                      <a:tailEnd type="none" w="med" len="med"/>
                    </a:lnB>
                    <a:solidFill>
                      <a:srgbClr val="FFFFFF"/>
                    </a:solidFill>
                  </a:tcPr>
                </a:tc>
                <a:tc>
                  <a:txBody>
                    <a:bodyPr/>
                    <a:lstStyle/>
                    <a:p>
                      <a:r>
                        <a:rPr lang="is-IS" sz="1400">
                          <a:solidFill>
                            <a:schemeClr val="bg1"/>
                          </a:solidFill>
                          <a:effectLst/>
                        </a:rPr>
                        <a:t>2</a:t>
                      </a:r>
                    </a:p>
                  </a:txBody>
                  <a:tcPr marL="50596" marR="50596" marT="25298" marB="25298">
                    <a:lnL w="12700" cap="flat" cmpd="sng" algn="ctr">
                      <a:solidFill>
                        <a:srgbClr val="80FE2A"/>
                      </a:solidFill>
                      <a:prstDash val="solid"/>
                      <a:round/>
                      <a:headEnd type="none" w="med" len="med"/>
                      <a:tailEnd type="none" w="med" len="med"/>
                    </a:lnL>
                    <a:lnR w="12700" cap="flat" cmpd="sng" algn="ctr">
                      <a:solidFill>
                        <a:srgbClr val="80FE2A"/>
                      </a:solidFill>
                      <a:prstDash val="solid"/>
                      <a:round/>
                      <a:headEnd type="none" w="med" len="med"/>
                      <a:tailEnd type="none" w="med" len="med"/>
                    </a:lnR>
                    <a:lnT w="12700" cap="flat" cmpd="sng" algn="ctr">
                      <a:solidFill>
                        <a:srgbClr val="80FE2A"/>
                      </a:solidFill>
                      <a:prstDash val="solid"/>
                      <a:round/>
                      <a:headEnd type="none" w="med" len="med"/>
                      <a:tailEnd type="none" w="med" len="med"/>
                    </a:lnT>
                    <a:lnB w="12700" cap="flat" cmpd="sng" algn="ctr">
                      <a:solidFill>
                        <a:srgbClr val="70C82A"/>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202384">
                <a:tc>
                  <a:txBody>
                    <a:bodyPr/>
                    <a:lstStyle/>
                    <a:p>
                      <a:r>
                        <a:rPr lang="tr-TR" sz="1400">
                          <a:solidFill>
                            <a:schemeClr val="bg1"/>
                          </a:solidFill>
                          <a:effectLst/>
                        </a:rPr>
                        <a:t>Dijital Pazarlama</a:t>
                      </a:r>
                    </a:p>
                  </a:txBody>
                  <a:tcPr marL="50596" marR="50596" marT="25298" marB="25298">
                    <a:lnL w="12700" cap="flat" cmpd="sng" algn="ctr">
                      <a:solidFill>
                        <a:srgbClr val="80FE2A"/>
                      </a:solidFill>
                      <a:prstDash val="solid"/>
                      <a:round/>
                      <a:headEnd type="none" w="med" len="med"/>
                      <a:tailEnd type="none" w="med" len="med"/>
                    </a:lnL>
                    <a:lnR w="12700" cap="flat" cmpd="sng" algn="ctr">
                      <a:solidFill>
                        <a:srgbClr val="70C82A"/>
                      </a:solidFill>
                      <a:prstDash val="solid"/>
                      <a:round/>
                      <a:headEnd type="none" w="med" len="med"/>
                      <a:tailEnd type="none" w="med" len="med"/>
                    </a:lnR>
                    <a:lnT w="12700" cap="flat" cmpd="sng" algn="ctr">
                      <a:solidFill>
                        <a:srgbClr val="80FE2A"/>
                      </a:solidFill>
                      <a:prstDash val="solid"/>
                      <a:round/>
                      <a:headEnd type="none" w="med" len="med"/>
                      <a:tailEnd type="none" w="med" len="med"/>
                    </a:lnT>
                    <a:lnB w="12700" cap="flat" cmpd="sng" algn="ctr">
                      <a:solidFill>
                        <a:srgbClr val="70C82A"/>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0596" marR="50596" marT="25298" marB="25298">
                    <a:lnL w="12700" cap="flat" cmpd="sng" algn="ctr">
                      <a:solidFill>
                        <a:srgbClr val="70C82A"/>
                      </a:solidFill>
                      <a:prstDash val="solid"/>
                      <a:round/>
                      <a:headEnd type="none" w="med" len="med"/>
                      <a:tailEnd type="none" w="med" len="med"/>
                    </a:lnL>
                    <a:lnR w="12700" cap="flat" cmpd="sng" algn="ctr">
                      <a:solidFill>
                        <a:srgbClr val="70C82A"/>
                      </a:solidFill>
                      <a:prstDash val="solid"/>
                      <a:round/>
                      <a:headEnd type="none" w="med" len="med"/>
                      <a:tailEnd type="none" w="med" len="med"/>
                    </a:lnR>
                    <a:lnT w="12700" cap="flat" cmpd="sng" algn="ctr">
                      <a:solidFill>
                        <a:srgbClr val="70C82A"/>
                      </a:solidFill>
                      <a:prstDash val="solid"/>
                      <a:round/>
                      <a:headEnd type="none" w="med" len="med"/>
                      <a:tailEnd type="none" w="med" len="med"/>
                    </a:lnT>
                    <a:lnB w="12700" cap="flat" cmpd="sng" algn="ctr">
                      <a:solidFill>
                        <a:srgbClr val="80CE2A"/>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245973">
                <a:tc>
                  <a:txBody>
                    <a:bodyPr/>
                    <a:lstStyle/>
                    <a:p>
                      <a:r>
                        <a:rPr lang="tr-TR" sz="1400">
                          <a:solidFill>
                            <a:schemeClr val="bg1"/>
                          </a:solidFill>
                          <a:effectLst/>
                        </a:rPr>
                        <a:t>Kurumsal Sosyal Sorumluluk ve Sürdürülebilirlik</a:t>
                      </a:r>
                    </a:p>
                  </a:txBody>
                  <a:tcPr marL="50596" marR="50596" marT="25298" marB="25298">
                    <a:lnL w="12700" cap="flat" cmpd="sng" algn="ctr">
                      <a:solidFill>
                        <a:srgbClr val="70C82A"/>
                      </a:solidFill>
                      <a:prstDash val="solid"/>
                      <a:round/>
                      <a:headEnd type="none" w="med" len="med"/>
                      <a:tailEnd type="none" w="med" len="med"/>
                    </a:lnL>
                    <a:lnR w="12700" cap="flat" cmpd="sng" algn="ctr">
                      <a:solidFill>
                        <a:srgbClr val="80CE2A"/>
                      </a:solidFill>
                      <a:prstDash val="solid"/>
                      <a:round/>
                      <a:headEnd type="none" w="med" len="med"/>
                      <a:tailEnd type="none" w="med" len="med"/>
                    </a:lnR>
                    <a:lnT w="12700" cap="flat" cmpd="sng" algn="ctr">
                      <a:solidFill>
                        <a:srgbClr val="70C82A"/>
                      </a:solidFill>
                      <a:prstDash val="solid"/>
                      <a:round/>
                      <a:headEnd type="none" w="med" len="med"/>
                      <a:tailEnd type="none" w="med" len="med"/>
                    </a:lnT>
                    <a:lnB w="12700" cap="flat" cmpd="sng" algn="ctr">
                      <a:solidFill>
                        <a:srgbClr val="80CE2A"/>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0596" marR="50596" marT="25298" marB="25298">
                    <a:lnL w="12700" cap="flat" cmpd="sng" algn="ctr">
                      <a:solidFill>
                        <a:srgbClr val="80CE2A"/>
                      </a:solidFill>
                      <a:prstDash val="solid"/>
                      <a:round/>
                      <a:headEnd type="none" w="med" len="med"/>
                      <a:tailEnd type="none" w="med" len="med"/>
                    </a:lnL>
                    <a:lnR w="12700" cap="flat" cmpd="sng" algn="ctr">
                      <a:solidFill>
                        <a:srgbClr val="80CE2A"/>
                      </a:solidFill>
                      <a:prstDash val="solid"/>
                      <a:round/>
                      <a:headEnd type="none" w="med" len="med"/>
                      <a:tailEnd type="none" w="med" len="med"/>
                    </a:lnR>
                    <a:lnT w="12700" cap="flat" cmpd="sng" algn="ctr">
                      <a:solidFill>
                        <a:srgbClr val="80CE2A"/>
                      </a:solidFill>
                      <a:prstDash val="solid"/>
                      <a:round/>
                      <a:headEnd type="none" w="med" len="med"/>
                      <a:tailEnd type="none" w="med" len="med"/>
                    </a:lnT>
                    <a:lnB w="12700" cap="flat" cmpd="sng" algn="ctr">
                      <a:solidFill>
                        <a:srgbClr val="B0E22A"/>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202384">
                <a:tc>
                  <a:txBody>
                    <a:bodyPr/>
                    <a:lstStyle/>
                    <a:p>
                      <a:r>
                        <a:rPr lang="tr-TR" sz="1400">
                          <a:solidFill>
                            <a:schemeClr val="bg1"/>
                          </a:solidFill>
                          <a:effectLst/>
                        </a:rPr>
                        <a:t>Big Data Essentials</a:t>
                      </a:r>
                    </a:p>
                  </a:txBody>
                  <a:tcPr marL="50596" marR="50596" marT="25298" marB="25298">
                    <a:lnL w="12700" cap="flat" cmpd="sng" algn="ctr">
                      <a:solidFill>
                        <a:srgbClr val="80CE2A"/>
                      </a:solidFill>
                      <a:prstDash val="solid"/>
                      <a:round/>
                      <a:headEnd type="none" w="med" len="med"/>
                      <a:tailEnd type="none" w="med" len="med"/>
                    </a:lnL>
                    <a:lnR w="12700" cap="flat" cmpd="sng" algn="ctr">
                      <a:solidFill>
                        <a:srgbClr val="B0E22A"/>
                      </a:solidFill>
                      <a:prstDash val="solid"/>
                      <a:round/>
                      <a:headEnd type="none" w="med" len="med"/>
                      <a:tailEnd type="none" w="med" len="med"/>
                    </a:lnR>
                    <a:lnT w="12700" cap="flat" cmpd="sng" algn="ctr">
                      <a:solidFill>
                        <a:srgbClr val="80CE2A"/>
                      </a:solidFill>
                      <a:prstDash val="solid"/>
                      <a:round/>
                      <a:headEnd type="none" w="med" len="med"/>
                      <a:tailEnd type="none" w="med" len="med"/>
                    </a:lnT>
                    <a:lnB w="12700" cap="flat" cmpd="sng" algn="ctr">
                      <a:solidFill>
                        <a:srgbClr val="B0E22A"/>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0596" marR="50596" marT="25298" marB="25298">
                    <a:lnL w="12700" cap="flat" cmpd="sng" algn="ctr">
                      <a:solidFill>
                        <a:srgbClr val="B0E22A"/>
                      </a:solidFill>
                      <a:prstDash val="solid"/>
                      <a:round/>
                      <a:headEnd type="none" w="med" len="med"/>
                      <a:tailEnd type="none" w="med" len="med"/>
                    </a:lnL>
                    <a:lnR w="12700" cap="flat" cmpd="sng" algn="ctr">
                      <a:solidFill>
                        <a:srgbClr val="B0E22A"/>
                      </a:solidFill>
                      <a:prstDash val="solid"/>
                      <a:round/>
                      <a:headEnd type="none" w="med" len="med"/>
                      <a:tailEnd type="none" w="med" len="med"/>
                    </a:lnR>
                    <a:lnT w="12700" cap="flat" cmpd="sng" algn="ctr">
                      <a:solidFill>
                        <a:srgbClr val="B0E22A"/>
                      </a:solidFill>
                      <a:prstDash val="solid"/>
                      <a:round/>
                      <a:headEnd type="none" w="med" len="med"/>
                      <a:tailEnd type="none" w="med" len="med"/>
                    </a:lnT>
                    <a:lnB w="12700" cap="flat" cmpd="sng" algn="ctr">
                      <a:solidFill>
                        <a:srgbClr val="30D02A"/>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r h="202384">
                <a:tc>
                  <a:txBody>
                    <a:bodyPr/>
                    <a:lstStyle/>
                    <a:p>
                      <a:r>
                        <a:rPr lang="tr-TR" sz="1400">
                          <a:solidFill>
                            <a:schemeClr val="bg1"/>
                          </a:solidFill>
                          <a:effectLst/>
                        </a:rPr>
                        <a:t>Liderlik ve Ekip Yönetimi</a:t>
                      </a:r>
                    </a:p>
                  </a:txBody>
                  <a:tcPr marL="50596" marR="50596" marT="25298" marB="25298">
                    <a:lnL w="12700" cap="flat" cmpd="sng" algn="ctr">
                      <a:solidFill>
                        <a:srgbClr val="B0E22A"/>
                      </a:solidFill>
                      <a:prstDash val="solid"/>
                      <a:round/>
                      <a:headEnd type="none" w="med" len="med"/>
                      <a:tailEnd type="none" w="med" len="med"/>
                    </a:lnL>
                    <a:lnR w="12700" cap="flat" cmpd="sng" algn="ctr">
                      <a:solidFill>
                        <a:srgbClr val="30D02A"/>
                      </a:solidFill>
                      <a:prstDash val="solid"/>
                      <a:round/>
                      <a:headEnd type="none" w="med" len="med"/>
                      <a:tailEnd type="none" w="med" len="med"/>
                    </a:lnR>
                    <a:lnT w="12700" cap="flat" cmpd="sng" algn="ctr">
                      <a:solidFill>
                        <a:srgbClr val="B0E22A"/>
                      </a:solidFill>
                      <a:prstDash val="solid"/>
                      <a:round/>
                      <a:headEnd type="none" w="med" len="med"/>
                      <a:tailEnd type="none" w="med" len="med"/>
                    </a:lnT>
                    <a:lnB w="12700" cap="flat" cmpd="sng" algn="ctr">
                      <a:solidFill>
                        <a:srgbClr val="30D02A"/>
                      </a:solidFill>
                      <a:prstDash val="solid"/>
                      <a:round/>
                      <a:headEnd type="none" w="med" len="med"/>
                      <a:tailEnd type="none" w="med" len="med"/>
                    </a:lnB>
                    <a:solidFill>
                      <a:srgbClr val="FFFFFF"/>
                    </a:solidFill>
                  </a:tcPr>
                </a:tc>
                <a:tc>
                  <a:txBody>
                    <a:bodyPr/>
                    <a:lstStyle/>
                    <a:p>
                      <a:r>
                        <a:rPr lang="tr-TR" sz="1400">
                          <a:solidFill>
                            <a:schemeClr val="bg1"/>
                          </a:solidFill>
                          <a:effectLst/>
                        </a:rPr>
                        <a:t>1</a:t>
                      </a:r>
                    </a:p>
                  </a:txBody>
                  <a:tcPr marL="50596" marR="50596" marT="25298" marB="25298">
                    <a:lnL w="12700" cap="flat" cmpd="sng" algn="ctr">
                      <a:solidFill>
                        <a:srgbClr val="30D02A"/>
                      </a:solidFill>
                      <a:prstDash val="solid"/>
                      <a:round/>
                      <a:headEnd type="none" w="med" len="med"/>
                      <a:tailEnd type="none" w="med" len="med"/>
                    </a:lnL>
                    <a:lnR w="12700" cap="flat" cmpd="sng" algn="ctr">
                      <a:solidFill>
                        <a:srgbClr val="30D02A"/>
                      </a:solidFill>
                      <a:prstDash val="solid"/>
                      <a:round/>
                      <a:headEnd type="none" w="med" len="med"/>
                      <a:tailEnd type="none" w="med" len="med"/>
                    </a:lnR>
                    <a:lnT w="12700" cap="flat" cmpd="sng" algn="ctr">
                      <a:solidFill>
                        <a:srgbClr val="30D02A"/>
                      </a:solidFill>
                      <a:prstDash val="solid"/>
                      <a:round/>
                      <a:headEnd type="none" w="med" len="med"/>
                      <a:tailEnd type="none" w="med" len="med"/>
                    </a:lnT>
                    <a:lnB w="12700" cap="flat" cmpd="sng" algn="ctr">
                      <a:solidFill>
                        <a:srgbClr val="80DC2A"/>
                      </a:solidFill>
                      <a:prstDash val="solid"/>
                      <a:round/>
                      <a:headEnd type="none" w="med" len="med"/>
                      <a:tailEnd type="none" w="med" len="med"/>
                    </a:lnB>
                    <a:solidFill>
                      <a:srgbClr val="FFFFFF"/>
                    </a:solidFill>
                  </a:tcPr>
                </a:tc>
                <a:extLst>
                  <a:ext uri="{0D108BD9-81ED-4DB2-BD59-A6C34878D82A}">
                    <a16:rowId xmlns:a16="http://schemas.microsoft.com/office/drawing/2014/main" val="10014"/>
                  </a:ext>
                </a:extLst>
              </a:tr>
              <a:tr h="168089">
                <a:tc>
                  <a:txBody>
                    <a:bodyPr/>
                    <a:lstStyle/>
                    <a:p>
                      <a:r>
                        <a:rPr lang="tr-TR" sz="1400">
                          <a:solidFill>
                            <a:schemeClr val="bg1"/>
                          </a:solidFill>
                          <a:effectLst/>
                        </a:rPr>
                        <a:t>Etkili İletişim Teknikleri</a:t>
                      </a:r>
                    </a:p>
                  </a:txBody>
                  <a:tcPr marL="50596" marR="50596" marT="25298" marB="25298">
                    <a:lnL w="12700" cap="flat" cmpd="sng" algn="ctr">
                      <a:solidFill>
                        <a:srgbClr val="30D02A"/>
                      </a:solidFill>
                      <a:prstDash val="solid"/>
                      <a:round/>
                      <a:headEnd type="none" w="med" len="med"/>
                      <a:tailEnd type="none" w="med" len="med"/>
                    </a:lnL>
                    <a:lnR w="12700" cap="flat" cmpd="sng" algn="ctr">
                      <a:solidFill>
                        <a:srgbClr val="80DC2A"/>
                      </a:solidFill>
                      <a:prstDash val="solid"/>
                      <a:round/>
                      <a:headEnd type="none" w="med" len="med"/>
                      <a:tailEnd type="none" w="med" len="med"/>
                    </a:lnR>
                    <a:lnT w="12700" cap="flat" cmpd="sng" algn="ctr">
                      <a:solidFill>
                        <a:srgbClr val="30D02A"/>
                      </a:solidFill>
                      <a:prstDash val="solid"/>
                      <a:round/>
                      <a:headEnd type="none" w="med" len="med"/>
                      <a:tailEnd type="none" w="med" len="med"/>
                    </a:lnT>
                    <a:lnB w="12700" cap="flat" cmpd="sng" algn="ctr">
                      <a:solidFill>
                        <a:srgbClr val="30D02A"/>
                      </a:solidFill>
                      <a:prstDash val="solid"/>
                      <a:round/>
                      <a:headEnd type="none" w="med" len="med"/>
                      <a:tailEnd type="none" w="med" len="med"/>
                    </a:lnB>
                    <a:solidFill>
                      <a:srgbClr val="FFFFFF"/>
                    </a:solidFill>
                  </a:tcPr>
                </a:tc>
                <a:tc>
                  <a:txBody>
                    <a:bodyPr/>
                    <a:lstStyle/>
                    <a:p>
                      <a:r>
                        <a:rPr lang="tr-TR" sz="1400" dirty="0">
                          <a:solidFill>
                            <a:schemeClr val="bg1"/>
                          </a:solidFill>
                          <a:effectLst/>
                        </a:rPr>
                        <a:t>1</a:t>
                      </a:r>
                    </a:p>
                  </a:txBody>
                  <a:tcPr marL="50596" marR="50596" marT="25298" marB="25298">
                    <a:lnL w="12700" cap="flat" cmpd="sng" algn="ctr">
                      <a:solidFill>
                        <a:srgbClr val="80DC2A"/>
                      </a:solidFill>
                      <a:prstDash val="solid"/>
                      <a:round/>
                      <a:headEnd type="none" w="med" len="med"/>
                      <a:tailEnd type="none" w="med" len="med"/>
                    </a:lnL>
                    <a:lnR w="12700" cap="flat" cmpd="sng" algn="ctr">
                      <a:solidFill>
                        <a:srgbClr val="80DC2A"/>
                      </a:solidFill>
                      <a:prstDash val="solid"/>
                      <a:round/>
                      <a:headEnd type="none" w="med" len="med"/>
                      <a:tailEnd type="none" w="med" len="med"/>
                    </a:lnR>
                    <a:lnT w="12700" cap="flat" cmpd="sng" algn="ctr">
                      <a:solidFill>
                        <a:srgbClr val="80DC2A"/>
                      </a:solidFill>
                      <a:prstDash val="solid"/>
                      <a:round/>
                      <a:headEnd type="none" w="med" len="med"/>
                      <a:tailEnd type="none" w="med" len="med"/>
                    </a:lnT>
                    <a:lnB w="12700" cap="flat" cmpd="sng" algn="ctr">
                      <a:solidFill>
                        <a:srgbClr val="80DC2A"/>
                      </a:solidFill>
                      <a:prstDash val="solid"/>
                      <a:round/>
                      <a:headEnd type="none" w="med" len="med"/>
                      <a:tailEnd type="none" w="med" len="med"/>
                    </a:lnB>
                    <a:solidFill>
                      <a:srgbClr val="FFFFFF"/>
                    </a:solidFill>
                  </a:tcPr>
                </a:tc>
                <a:extLst>
                  <a:ext uri="{0D108BD9-81ED-4DB2-BD59-A6C34878D82A}">
                    <a16:rowId xmlns:a16="http://schemas.microsoft.com/office/drawing/2014/main" val="10015"/>
                  </a:ext>
                </a:extLst>
              </a:tr>
            </a:tbl>
          </a:graphicData>
        </a:graphic>
      </p:graphicFrame>
      <p:graphicFrame>
        <p:nvGraphicFramePr>
          <p:cNvPr id="15" name="Tablo 14"/>
          <p:cNvGraphicFramePr>
            <a:graphicFrameLocks noGrp="1"/>
          </p:cNvGraphicFramePr>
          <p:nvPr>
            <p:extLst>
              <p:ext uri="{D42A27DB-BD31-4B8C-83A1-F6EECF244321}">
                <p14:modId xmlns:p14="http://schemas.microsoft.com/office/powerpoint/2010/main" val="165688607"/>
              </p:ext>
            </p:extLst>
          </p:nvPr>
        </p:nvGraphicFramePr>
        <p:xfrm>
          <a:off x="995409" y="1392630"/>
          <a:ext cx="4165314" cy="365760"/>
        </p:xfrm>
        <a:graphic>
          <a:graphicData uri="http://schemas.openxmlformats.org/drawingml/2006/table">
            <a:tbl>
              <a:tblPr/>
              <a:tblGrid>
                <a:gridCol w="3363649">
                  <a:extLst>
                    <a:ext uri="{9D8B030D-6E8A-4147-A177-3AD203B41FA5}">
                      <a16:colId xmlns:a16="http://schemas.microsoft.com/office/drawing/2014/main" val="20000"/>
                    </a:ext>
                  </a:extLst>
                </a:gridCol>
                <a:gridCol w="801665">
                  <a:extLst>
                    <a:ext uri="{9D8B030D-6E8A-4147-A177-3AD203B41FA5}">
                      <a16:colId xmlns:a16="http://schemas.microsoft.com/office/drawing/2014/main" val="20001"/>
                    </a:ext>
                  </a:extLst>
                </a:gridCol>
              </a:tblGrid>
              <a:tr h="0">
                <a:tc>
                  <a:txBody>
                    <a:bodyPr/>
                    <a:lstStyle/>
                    <a:p>
                      <a:pPr algn="l"/>
                      <a:r>
                        <a:rPr lang="tr-TR">
                          <a:solidFill>
                            <a:schemeClr val="bg1"/>
                          </a:solidFill>
                          <a:effectLst/>
                        </a:rPr>
                        <a:t>KONULAR</a:t>
                      </a:r>
                    </a:p>
                  </a:txBody>
                  <a:tcPr>
                    <a:lnL w="12700" cap="flat" cmpd="sng" algn="ctr">
                      <a:solidFill>
                        <a:srgbClr val="70B421"/>
                      </a:solidFill>
                      <a:prstDash val="solid"/>
                      <a:round/>
                      <a:headEnd type="none" w="med" len="med"/>
                      <a:tailEnd type="none" w="med" len="med"/>
                    </a:lnL>
                    <a:lnR w="12700" cap="flat" cmpd="sng" algn="ctr">
                      <a:solidFill>
                        <a:srgbClr val="D08621"/>
                      </a:solidFill>
                      <a:prstDash val="solid"/>
                      <a:round/>
                      <a:headEnd type="none" w="med" len="med"/>
                      <a:tailEnd type="none" w="med" len="med"/>
                    </a:lnR>
                    <a:lnT w="12700" cap="flat" cmpd="sng" algn="ctr">
                      <a:solidFill>
                        <a:srgbClr val="70B421"/>
                      </a:solidFill>
                      <a:prstDash val="solid"/>
                      <a:round/>
                      <a:headEnd type="none" w="med" len="med"/>
                      <a:tailEnd type="none" w="med" len="med"/>
                    </a:lnT>
                    <a:lnB w="12700" cap="flat" cmpd="sng" algn="ctr">
                      <a:solidFill>
                        <a:srgbClr val="70B421"/>
                      </a:solidFill>
                      <a:prstDash val="solid"/>
                      <a:round/>
                      <a:headEnd type="none" w="med" len="med"/>
                      <a:tailEnd type="none" w="med" len="med"/>
                    </a:lnB>
                    <a:solidFill>
                      <a:srgbClr val="FFFFFF"/>
                    </a:solidFill>
                  </a:tcPr>
                </a:tc>
                <a:tc>
                  <a:txBody>
                    <a:bodyPr/>
                    <a:lstStyle/>
                    <a:p>
                      <a:pPr algn="l"/>
                      <a:r>
                        <a:rPr lang="tr-TR" dirty="0">
                          <a:solidFill>
                            <a:schemeClr val="bg1"/>
                          </a:solidFill>
                          <a:effectLst/>
                        </a:rPr>
                        <a:t>GÜN</a:t>
                      </a:r>
                    </a:p>
                  </a:txBody>
                  <a:tcPr>
                    <a:lnL w="12700" cap="flat" cmpd="sng" algn="ctr">
                      <a:solidFill>
                        <a:srgbClr val="D08621"/>
                      </a:solidFill>
                      <a:prstDash val="solid"/>
                      <a:round/>
                      <a:headEnd type="none" w="med" len="med"/>
                      <a:tailEnd type="none" w="med" len="med"/>
                    </a:lnL>
                    <a:lnR w="12700" cap="flat" cmpd="sng" algn="ctr">
                      <a:solidFill>
                        <a:srgbClr val="D08621"/>
                      </a:solidFill>
                      <a:prstDash val="solid"/>
                      <a:round/>
                      <a:headEnd type="none" w="med" len="med"/>
                      <a:tailEnd type="none" w="med" len="med"/>
                    </a:lnR>
                    <a:lnT w="12700" cap="flat" cmpd="sng" algn="ctr">
                      <a:solidFill>
                        <a:srgbClr val="D08621"/>
                      </a:solidFill>
                      <a:prstDash val="solid"/>
                      <a:round/>
                      <a:headEnd type="none" w="med" len="med"/>
                      <a:tailEnd type="none" w="med" len="med"/>
                    </a:lnT>
                    <a:lnB w="12700" cap="flat" cmpd="sng" algn="ctr">
                      <a:solidFill>
                        <a:srgbClr val="D08621"/>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graphicFrame>
        <p:nvGraphicFramePr>
          <p:cNvPr id="16" name="Tablo 15"/>
          <p:cNvGraphicFramePr>
            <a:graphicFrameLocks noGrp="1"/>
          </p:cNvGraphicFramePr>
          <p:nvPr>
            <p:extLst>
              <p:ext uri="{D42A27DB-BD31-4B8C-83A1-F6EECF244321}">
                <p14:modId xmlns:p14="http://schemas.microsoft.com/office/powerpoint/2010/main" val="1229551930"/>
              </p:ext>
            </p:extLst>
          </p:nvPr>
        </p:nvGraphicFramePr>
        <p:xfrm>
          <a:off x="5697732" y="1392630"/>
          <a:ext cx="4325701" cy="365760"/>
        </p:xfrm>
        <a:graphic>
          <a:graphicData uri="http://schemas.openxmlformats.org/drawingml/2006/table">
            <a:tbl>
              <a:tblPr/>
              <a:tblGrid>
                <a:gridCol w="3634158">
                  <a:extLst>
                    <a:ext uri="{9D8B030D-6E8A-4147-A177-3AD203B41FA5}">
                      <a16:colId xmlns:a16="http://schemas.microsoft.com/office/drawing/2014/main" val="20000"/>
                    </a:ext>
                  </a:extLst>
                </a:gridCol>
                <a:gridCol w="691543">
                  <a:extLst>
                    <a:ext uri="{9D8B030D-6E8A-4147-A177-3AD203B41FA5}">
                      <a16:colId xmlns:a16="http://schemas.microsoft.com/office/drawing/2014/main" val="20001"/>
                    </a:ext>
                  </a:extLst>
                </a:gridCol>
              </a:tblGrid>
              <a:tr h="0">
                <a:tc>
                  <a:txBody>
                    <a:bodyPr/>
                    <a:lstStyle/>
                    <a:p>
                      <a:pPr algn="l"/>
                      <a:r>
                        <a:rPr lang="tr-TR">
                          <a:solidFill>
                            <a:schemeClr val="bg1"/>
                          </a:solidFill>
                          <a:effectLst/>
                        </a:rPr>
                        <a:t>KONULAR</a:t>
                      </a:r>
                    </a:p>
                  </a:txBody>
                  <a:tcPr>
                    <a:lnL w="12700" cap="flat" cmpd="sng" algn="ctr">
                      <a:solidFill>
                        <a:srgbClr val="70B421"/>
                      </a:solidFill>
                      <a:prstDash val="solid"/>
                      <a:round/>
                      <a:headEnd type="none" w="med" len="med"/>
                      <a:tailEnd type="none" w="med" len="med"/>
                    </a:lnL>
                    <a:lnR w="12700" cap="flat" cmpd="sng" algn="ctr">
                      <a:solidFill>
                        <a:srgbClr val="D08621"/>
                      </a:solidFill>
                      <a:prstDash val="solid"/>
                      <a:round/>
                      <a:headEnd type="none" w="med" len="med"/>
                      <a:tailEnd type="none" w="med" len="med"/>
                    </a:lnR>
                    <a:lnT w="12700" cap="flat" cmpd="sng" algn="ctr">
                      <a:solidFill>
                        <a:srgbClr val="70B421"/>
                      </a:solidFill>
                      <a:prstDash val="solid"/>
                      <a:round/>
                      <a:headEnd type="none" w="med" len="med"/>
                      <a:tailEnd type="none" w="med" len="med"/>
                    </a:lnT>
                    <a:lnB w="12700" cap="flat" cmpd="sng" algn="ctr">
                      <a:solidFill>
                        <a:srgbClr val="70B421"/>
                      </a:solidFill>
                      <a:prstDash val="solid"/>
                      <a:round/>
                      <a:headEnd type="none" w="med" len="med"/>
                      <a:tailEnd type="none" w="med" len="med"/>
                    </a:lnB>
                    <a:solidFill>
                      <a:srgbClr val="FFFFFF"/>
                    </a:solidFill>
                  </a:tcPr>
                </a:tc>
                <a:tc>
                  <a:txBody>
                    <a:bodyPr/>
                    <a:lstStyle/>
                    <a:p>
                      <a:pPr algn="l"/>
                      <a:r>
                        <a:rPr lang="tr-TR" dirty="0">
                          <a:solidFill>
                            <a:schemeClr val="bg1"/>
                          </a:solidFill>
                          <a:effectLst/>
                        </a:rPr>
                        <a:t>GÜN</a:t>
                      </a:r>
                    </a:p>
                  </a:txBody>
                  <a:tcPr>
                    <a:lnL w="12700" cap="flat" cmpd="sng" algn="ctr">
                      <a:solidFill>
                        <a:srgbClr val="D08621"/>
                      </a:solidFill>
                      <a:prstDash val="solid"/>
                      <a:round/>
                      <a:headEnd type="none" w="med" len="med"/>
                      <a:tailEnd type="none" w="med" len="med"/>
                    </a:lnL>
                    <a:lnR w="12700" cap="flat" cmpd="sng" algn="ctr">
                      <a:solidFill>
                        <a:srgbClr val="D08621"/>
                      </a:solidFill>
                      <a:prstDash val="solid"/>
                      <a:round/>
                      <a:headEnd type="none" w="med" len="med"/>
                      <a:tailEnd type="none" w="med" len="med"/>
                    </a:lnR>
                    <a:lnT w="12700" cap="flat" cmpd="sng" algn="ctr">
                      <a:solidFill>
                        <a:srgbClr val="D08621"/>
                      </a:solidFill>
                      <a:prstDash val="solid"/>
                      <a:round/>
                      <a:headEnd type="none" w="med" len="med"/>
                      <a:tailEnd type="none" w="med" len="med"/>
                    </a:lnT>
                    <a:lnB w="12700" cap="flat" cmpd="sng" algn="ctr">
                      <a:solidFill>
                        <a:srgbClr val="D08621"/>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876647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89892" y="2404940"/>
            <a:ext cx="10515600" cy="1325563"/>
          </a:xfrm>
        </p:spPr>
        <p:txBody>
          <a:bodyPr>
            <a:normAutofit/>
          </a:bodyPr>
          <a:lstStyle/>
          <a:p>
            <a:pPr algn="ctr"/>
            <a:r>
              <a:rPr lang="tr-TR" sz="4400" b="1" cap="none" dirty="0"/>
              <a:t>Endüstriyel Ürünlerde Markalaşmak </a:t>
            </a:r>
            <a:br>
              <a:rPr lang="tr-TR" sz="4400" b="1" cap="none" dirty="0"/>
            </a:br>
            <a:r>
              <a:rPr lang="tr-TR" sz="4400" b="1" cap="none" dirty="0"/>
              <a:t>Ne Sağlar…</a:t>
            </a:r>
            <a:endParaRPr lang="tr-TR" sz="4400" cap="none" dirty="0"/>
          </a:p>
        </p:txBody>
      </p:sp>
    </p:spTree>
    <p:extLst>
      <p:ext uri="{BB962C8B-B14F-4D97-AF65-F5344CB8AC3E}">
        <p14:creationId xmlns:p14="http://schemas.microsoft.com/office/powerpoint/2010/main" val="1127294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b="1" cap="none" dirty="0"/>
              <a:t>1. Tanınırlık ve Güven  </a:t>
            </a:r>
          </a:p>
        </p:txBody>
      </p:sp>
      <p:sp>
        <p:nvSpPr>
          <p:cNvPr id="3" name="İçerik Yer Tutucusu 2"/>
          <p:cNvSpPr>
            <a:spLocks noGrp="1"/>
          </p:cNvSpPr>
          <p:nvPr>
            <p:ph idx="1"/>
          </p:nvPr>
        </p:nvSpPr>
        <p:spPr>
          <a:xfrm>
            <a:off x="2776781" y="2249487"/>
            <a:ext cx="5241803" cy="3541714"/>
          </a:xfrm>
        </p:spPr>
        <p:txBody>
          <a:bodyPr>
            <a:normAutofit/>
          </a:bodyPr>
          <a:lstStyle/>
          <a:p>
            <a:pPr algn="ctr"/>
            <a:r>
              <a:rPr lang="tr-TR" sz="3600" dirty="0"/>
              <a:t>Tanınırlık</a:t>
            </a:r>
          </a:p>
          <a:p>
            <a:pPr algn="ctr"/>
            <a:r>
              <a:rPr lang="tr-TR" sz="3600" dirty="0"/>
              <a:t>Güven</a:t>
            </a:r>
          </a:p>
        </p:txBody>
      </p:sp>
    </p:spTree>
    <p:extLst>
      <p:ext uri="{BB962C8B-B14F-4D97-AF65-F5344CB8AC3E}">
        <p14:creationId xmlns:p14="http://schemas.microsoft.com/office/powerpoint/2010/main" val="795095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b="1" cap="none" dirty="0"/>
              <a:t>2. Müşteri Sadakati </a:t>
            </a:r>
          </a:p>
        </p:txBody>
      </p:sp>
      <p:sp>
        <p:nvSpPr>
          <p:cNvPr id="3" name="İçerik Yer Tutucusu 2"/>
          <p:cNvSpPr>
            <a:spLocks noGrp="1"/>
          </p:cNvSpPr>
          <p:nvPr>
            <p:ph idx="1"/>
          </p:nvPr>
        </p:nvSpPr>
        <p:spPr/>
        <p:txBody>
          <a:bodyPr>
            <a:normAutofit/>
          </a:bodyPr>
          <a:lstStyle/>
          <a:p>
            <a:pPr algn="ctr"/>
            <a:r>
              <a:rPr lang="tr-TR" sz="3600" dirty="0"/>
              <a:t>Bağlılık</a:t>
            </a:r>
          </a:p>
          <a:p>
            <a:pPr algn="ctr"/>
            <a:r>
              <a:rPr lang="tr-TR" sz="3600" dirty="0"/>
              <a:t>Müşteri Tutma</a:t>
            </a:r>
          </a:p>
        </p:txBody>
      </p:sp>
    </p:spTree>
    <p:extLst>
      <p:ext uri="{BB962C8B-B14F-4D97-AF65-F5344CB8AC3E}">
        <p14:creationId xmlns:p14="http://schemas.microsoft.com/office/powerpoint/2010/main" val="1117991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cap="none" dirty="0"/>
              <a:t>3. </a:t>
            </a:r>
            <a:r>
              <a:rPr lang="tr-TR" sz="4800" b="1" cap="none" dirty="0"/>
              <a:t>Rekabet Üstünlüğü</a:t>
            </a:r>
            <a:endParaRPr lang="tr-TR" sz="4800" cap="none" dirty="0"/>
          </a:p>
        </p:txBody>
      </p:sp>
      <p:sp>
        <p:nvSpPr>
          <p:cNvPr id="7" name="İçerik Yer Tutucusu 6"/>
          <p:cNvSpPr>
            <a:spLocks noGrp="1"/>
          </p:cNvSpPr>
          <p:nvPr>
            <p:ph idx="1"/>
          </p:nvPr>
        </p:nvSpPr>
        <p:spPr/>
        <p:txBody>
          <a:bodyPr>
            <a:normAutofit/>
          </a:bodyPr>
          <a:lstStyle/>
          <a:p>
            <a:pPr algn="ctr"/>
            <a:r>
              <a:rPr lang="tr-TR" sz="3600" b="1" dirty="0"/>
              <a:t>Farklılaşma</a:t>
            </a:r>
            <a:endParaRPr lang="tr-TR" sz="3600" dirty="0"/>
          </a:p>
          <a:p>
            <a:pPr algn="ctr"/>
            <a:r>
              <a:rPr lang="tr-TR" sz="3600" b="1" dirty="0"/>
              <a:t>Değer Teklifi</a:t>
            </a:r>
            <a:endParaRPr lang="tr-TR" sz="3600" dirty="0"/>
          </a:p>
        </p:txBody>
      </p:sp>
    </p:spTree>
    <p:extLst>
      <p:ext uri="{BB962C8B-B14F-4D97-AF65-F5344CB8AC3E}">
        <p14:creationId xmlns:p14="http://schemas.microsoft.com/office/powerpoint/2010/main" val="4268541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cap="none" dirty="0"/>
              <a:t>4. </a:t>
            </a:r>
            <a:r>
              <a:rPr lang="tr-TR" sz="4800" b="1" cap="none" dirty="0"/>
              <a:t>Fiyatlandırma Gücü</a:t>
            </a:r>
            <a:endParaRPr lang="tr-TR" sz="4800" cap="none" dirty="0"/>
          </a:p>
        </p:txBody>
      </p:sp>
      <p:sp>
        <p:nvSpPr>
          <p:cNvPr id="3" name="İçerik Yer Tutucusu 2"/>
          <p:cNvSpPr>
            <a:spLocks noGrp="1"/>
          </p:cNvSpPr>
          <p:nvPr>
            <p:ph idx="1"/>
          </p:nvPr>
        </p:nvSpPr>
        <p:spPr/>
        <p:txBody>
          <a:bodyPr>
            <a:normAutofit/>
          </a:bodyPr>
          <a:lstStyle/>
          <a:p>
            <a:pPr algn="ctr"/>
            <a:endParaRPr lang="tr-TR" sz="3600" dirty="0"/>
          </a:p>
          <a:p>
            <a:pPr algn="ctr"/>
            <a:r>
              <a:rPr lang="tr-TR" sz="3600" b="1" dirty="0"/>
              <a:t>Prim Ücretlendirme</a:t>
            </a:r>
            <a:endParaRPr lang="tr-TR" sz="3600" dirty="0"/>
          </a:p>
          <a:p>
            <a:pPr algn="ctr"/>
            <a:r>
              <a:rPr lang="tr-TR" sz="3600" b="1" dirty="0"/>
              <a:t>Marjlar</a:t>
            </a:r>
            <a:endParaRPr lang="tr-TR" sz="3600" dirty="0"/>
          </a:p>
        </p:txBody>
      </p:sp>
    </p:spTree>
    <p:extLst>
      <p:ext uri="{BB962C8B-B14F-4D97-AF65-F5344CB8AC3E}">
        <p14:creationId xmlns:p14="http://schemas.microsoft.com/office/powerpoint/2010/main" val="3216110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cap="none" dirty="0"/>
              <a:t>5. </a:t>
            </a:r>
            <a:r>
              <a:rPr lang="tr-TR" sz="4800" b="1" cap="none" dirty="0"/>
              <a:t>Pazarlama Etkinliği</a:t>
            </a:r>
            <a:endParaRPr lang="tr-TR" sz="4800" cap="none" dirty="0"/>
          </a:p>
        </p:txBody>
      </p:sp>
      <p:sp>
        <p:nvSpPr>
          <p:cNvPr id="3" name="İçerik Yer Tutucusu 2"/>
          <p:cNvSpPr>
            <a:spLocks noGrp="1"/>
          </p:cNvSpPr>
          <p:nvPr>
            <p:ph idx="1"/>
          </p:nvPr>
        </p:nvSpPr>
        <p:spPr/>
        <p:txBody>
          <a:bodyPr>
            <a:normAutofit/>
          </a:bodyPr>
          <a:lstStyle/>
          <a:p>
            <a:pPr algn="ctr"/>
            <a:r>
              <a:rPr lang="tr-TR" sz="3600" b="1" dirty="0"/>
              <a:t>Tutarlı Mesajlaşma</a:t>
            </a:r>
            <a:endParaRPr lang="tr-TR" sz="3600" dirty="0"/>
          </a:p>
          <a:p>
            <a:pPr algn="ctr"/>
            <a:r>
              <a:rPr lang="tr-TR" sz="3600" b="1" dirty="0"/>
              <a:t>Etkili Kampanyalar</a:t>
            </a:r>
            <a:endParaRPr lang="tr-TR" sz="3600" dirty="0"/>
          </a:p>
        </p:txBody>
      </p:sp>
    </p:spTree>
    <p:extLst>
      <p:ext uri="{BB962C8B-B14F-4D97-AF65-F5344CB8AC3E}">
        <p14:creationId xmlns:p14="http://schemas.microsoft.com/office/powerpoint/2010/main" val="13679599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Devre</Template>
  <TotalTime>621</TotalTime>
  <Words>1733</Words>
  <Application>Microsoft Macintosh PowerPoint</Application>
  <PresentationFormat>Geniş ekran</PresentationFormat>
  <Paragraphs>207</Paragraphs>
  <Slides>35</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35</vt:i4>
      </vt:variant>
    </vt:vector>
  </HeadingPairs>
  <TitlesOfParts>
    <vt:vector size="40" baseType="lpstr">
      <vt:lpstr>Arial</vt:lpstr>
      <vt:lpstr>Calibri</vt:lpstr>
      <vt:lpstr>Outfit</vt:lpstr>
      <vt:lpstr>Tw Cen MT</vt:lpstr>
      <vt:lpstr>Devre</vt:lpstr>
      <vt:lpstr>Markalaşmanın Önemi Ve Turquality</vt:lpstr>
      <vt:lpstr>Markalamalı mı  Markalamamalı mı?</vt:lpstr>
      <vt:lpstr>OEM Olmanın Sınırlılıkları</vt:lpstr>
      <vt:lpstr>Endüstriyel Ürünlerde Markalaşmak  Ne Sağlar…</vt:lpstr>
      <vt:lpstr>1. Tanınırlık ve Güven  </vt:lpstr>
      <vt:lpstr>2. Müşteri Sadakati </vt:lpstr>
      <vt:lpstr>3. Rekabet Üstünlüğü</vt:lpstr>
      <vt:lpstr>4. Fiyatlandırma Gücü</vt:lpstr>
      <vt:lpstr>5. Pazarlama Etkinliği</vt:lpstr>
      <vt:lpstr>6. İş Büyümesi Ve Genişleme</vt:lpstr>
      <vt:lpstr>Türkiye’nin Markası TURQUALITY®</vt:lpstr>
      <vt:lpstr>TURQUALITY® Nedir?</vt:lpstr>
      <vt:lpstr>TURQUALITY® Nedir?</vt:lpstr>
      <vt:lpstr>Marka Destek Programı</vt:lpstr>
      <vt:lpstr>TURQUALITY® Destek Programı </vt:lpstr>
      <vt:lpstr>Marka Destek Programı</vt:lpstr>
      <vt:lpstr>TURQUALITY® Destek Programı</vt:lpstr>
      <vt:lpstr>TURQUALITY® Destek Programı</vt:lpstr>
      <vt:lpstr>TURQUALITY® Destek Programı</vt:lpstr>
      <vt:lpstr>Şirketlere Yönelik Destekler  </vt:lpstr>
      <vt:lpstr>PowerPoint Sunusu</vt:lpstr>
      <vt:lpstr>Destek Kapsamına Alınma - Başvuru şartları   </vt:lpstr>
      <vt:lpstr>Destek Kapsamına Alınma - Başvuru şartları </vt:lpstr>
      <vt:lpstr>Destek Kapsamına Alınma - Başvuru şartları </vt:lpstr>
      <vt:lpstr>Destek Kapsamına Alınma - Başvuru şartları </vt:lpstr>
      <vt:lpstr>Destek Kapsamına Alınma - Başvuru şartları </vt:lpstr>
      <vt:lpstr>EK-4 Başvuru Belgeleri</vt:lpstr>
      <vt:lpstr>EK-6 Hedef Pazar Başvuru Formu </vt:lpstr>
      <vt:lpstr>Bölüm 1: Hedef Pazardaki İlgili Sektöre İlişkin Bilgiler  (En Güncel Verilerin Kullanılması Gerekir.)</vt:lpstr>
      <vt:lpstr>Bölüm 2: Hedef Pazar Seçim Kriterleri</vt:lpstr>
      <vt:lpstr>Bölüm 3: Hedef Pazarda Faaliyet Gösteren Rakiplerin Analizi </vt:lpstr>
      <vt:lpstr>Bölüm 4: Hedef Pazara Giriş Stratejisi Ve Faaliyet Planı </vt:lpstr>
      <vt:lpstr>Bölüm 5: Marka Tescil Başvuru Durumu </vt:lpstr>
      <vt:lpstr>Yönetici Geliştirme Programı</vt:lpstr>
      <vt:lpstr>Program İçeriği Toplam 44 Gün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emrahcengiz@outlook.com</dc:creator>
  <cp:lastModifiedBy>emrah cengiz</cp:lastModifiedBy>
  <cp:revision>25</cp:revision>
  <dcterms:created xsi:type="dcterms:W3CDTF">2024-05-28T13:24:55Z</dcterms:created>
  <dcterms:modified xsi:type="dcterms:W3CDTF">2024-05-30T08:38:43Z</dcterms:modified>
</cp:coreProperties>
</file>