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6" r:id="rId1"/>
    <p:sldMasterId id="2147483848" r:id="rId2"/>
    <p:sldMasterId id="2147483874" r:id="rId3"/>
    <p:sldMasterId id="2147484186" r:id="rId4"/>
    <p:sldMasterId id="2147484203" r:id="rId5"/>
    <p:sldMasterId id="2147484219" r:id="rId6"/>
    <p:sldMasterId id="2147484234" r:id="rId7"/>
  </p:sldMasterIdLst>
  <p:notesMasterIdLst>
    <p:notesMasterId r:id="rId51"/>
  </p:notesMasterIdLst>
  <p:handoutMasterIdLst>
    <p:handoutMasterId r:id="rId52"/>
  </p:handoutMasterIdLst>
  <p:sldIdLst>
    <p:sldId id="256" r:id="rId8"/>
    <p:sldId id="482" r:id="rId9"/>
    <p:sldId id="604" r:id="rId10"/>
    <p:sldId id="651" r:id="rId11"/>
    <p:sldId id="653" r:id="rId12"/>
    <p:sldId id="704" r:id="rId13"/>
    <p:sldId id="705" r:id="rId14"/>
    <p:sldId id="577" r:id="rId15"/>
    <p:sldId id="655" r:id="rId16"/>
    <p:sldId id="656" r:id="rId17"/>
    <p:sldId id="683" r:id="rId18"/>
    <p:sldId id="657" r:id="rId19"/>
    <p:sldId id="658" r:id="rId20"/>
    <p:sldId id="660" r:id="rId21"/>
    <p:sldId id="659" r:id="rId22"/>
    <p:sldId id="661" r:id="rId23"/>
    <p:sldId id="662" r:id="rId24"/>
    <p:sldId id="663" r:id="rId25"/>
    <p:sldId id="664" r:id="rId26"/>
    <p:sldId id="666" r:id="rId27"/>
    <p:sldId id="665" r:id="rId28"/>
    <p:sldId id="677" r:id="rId29"/>
    <p:sldId id="678" r:id="rId30"/>
    <p:sldId id="681" r:id="rId31"/>
    <p:sldId id="669" r:id="rId32"/>
    <p:sldId id="676" r:id="rId33"/>
    <p:sldId id="693" r:id="rId34"/>
    <p:sldId id="694" r:id="rId35"/>
    <p:sldId id="695" r:id="rId36"/>
    <p:sldId id="696" r:id="rId37"/>
    <p:sldId id="697" r:id="rId38"/>
    <p:sldId id="698" r:id="rId39"/>
    <p:sldId id="699" r:id="rId40"/>
    <p:sldId id="700" r:id="rId41"/>
    <p:sldId id="701" r:id="rId42"/>
    <p:sldId id="702" r:id="rId43"/>
    <p:sldId id="687" r:id="rId44"/>
    <p:sldId id="670" r:id="rId45"/>
    <p:sldId id="671" r:id="rId46"/>
    <p:sldId id="672" r:id="rId47"/>
    <p:sldId id="641" r:id="rId48"/>
    <p:sldId id="585" r:id="rId49"/>
    <p:sldId id="673" r:id="rId50"/>
  </p:sldIdLst>
  <p:sldSz cx="9144000" cy="6858000" type="screen4x3"/>
  <p:notesSz cx="6819900" cy="9931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5ED"/>
    <a:srgbClr val="ADD3F7"/>
    <a:srgbClr val="FFCCCC"/>
    <a:srgbClr val="FF9999"/>
    <a:srgbClr val="0B2265"/>
    <a:srgbClr val="66FFFF"/>
    <a:srgbClr val="172B61"/>
    <a:srgbClr val="121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55" autoAdjust="0"/>
  </p:normalViewPr>
  <p:slideViewPr>
    <p:cSldViewPr snapToGrid="0" snapToObjects="1">
      <p:cViewPr varScale="1">
        <p:scale>
          <a:sx n="89" d="100"/>
          <a:sy n="89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8" d="100"/>
          <a:sy n="148" d="100"/>
        </p:scale>
        <p:origin x="-6984" y="-112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liha\2015%20istatistik\T&#220;&#304;K%20Verileri\&#304;O%20e&#287;itim%20durumu_&#304;stanbu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liha\2015%20istatistik\T&#220;&#304;K%20Verileri\&#304;O%20e&#287;itim%20durumu_&#304;stanbu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848784355928212E-2"/>
          <c:y val="6.8679154783205687E-2"/>
          <c:w val="0.94402467314370631"/>
          <c:h val="0.46186378908610431"/>
        </c:manualLayout>
      </c:layout>
      <c:lineChart>
        <c:grouping val="standard"/>
        <c:varyColors val="0"/>
        <c:ser>
          <c:idx val="1"/>
          <c:order val="0"/>
          <c:tx>
            <c:strRef>
              <c:f>Sheet0!$D$14</c:f>
              <c:strCache>
                <c:ptCount val="1"/>
                <c:pt idx="0">
                  <c:v>Kadın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1.6568151198315055E-2"/>
                  <c:y val="-6.9444808982210712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592814854171955E-2"/>
                  <c:y val="-2.314814814814815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tr-T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Sheet0!$B$15:$B$18</c:f>
              <c:strCache>
                <c:ptCount val="4"/>
                <c:pt idx="0">
                  <c:v>Okuma Yazma Bilmeyen</c:v>
                </c:pt>
                <c:pt idx="1">
                  <c:v>Lise Altı Eğitimliler</c:v>
                </c:pt>
                <c:pt idx="2">
                  <c:v>Lise Ve Dengi Meslek Okulu</c:v>
                </c:pt>
                <c:pt idx="3">
                  <c:v>Yüksek Öğretim</c:v>
                </c:pt>
              </c:strCache>
            </c:strRef>
          </c:cat>
          <c:val>
            <c:numRef>
              <c:f>Sheet0!$D$15:$D$18</c:f>
              <c:numCache>
                <c:formatCode>General</c:formatCode>
                <c:ptCount val="4"/>
                <c:pt idx="0">
                  <c:v>6.2</c:v>
                </c:pt>
                <c:pt idx="1">
                  <c:v>22.2</c:v>
                </c:pt>
                <c:pt idx="2">
                  <c:v>38.4</c:v>
                </c:pt>
                <c:pt idx="3">
                  <c:v>73.900000000000006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Sheet0!$E$14</c:f>
              <c:strCache>
                <c:ptCount val="1"/>
                <c:pt idx="0">
                  <c:v>Erkek</c:v>
                </c:pt>
              </c:strCache>
            </c:strRef>
          </c:tx>
          <c:spPr>
            <a:ln w="44450"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bg2">
                  <a:lumMod val="50000"/>
                </a:schemeClr>
              </a:solidFill>
            </c:spPr>
          </c:marker>
          <c:dLbls>
            <c:dLbl>
              <c:idx val="3"/>
              <c:layout>
                <c:manualLayout>
                  <c:x val="1.5061837036756077E-2"/>
                  <c:y val="1.8518518518518587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70C0"/>
                    </a:solidFill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Sheet0!$B$15:$B$18</c:f>
              <c:strCache>
                <c:ptCount val="4"/>
                <c:pt idx="0">
                  <c:v>Okuma Yazma Bilmeyen</c:v>
                </c:pt>
                <c:pt idx="1">
                  <c:v>Lise Altı Eğitimliler</c:v>
                </c:pt>
                <c:pt idx="2">
                  <c:v>Lise Ve Dengi Meslek Okulu</c:v>
                </c:pt>
                <c:pt idx="3">
                  <c:v>Yüksek Öğretim</c:v>
                </c:pt>
              </c:strCache>
            </c:strRef>
          </c:cat>
          <c:val>
            <c:numRef>
              <c:f>Sheet0!$E$15:$E$18</c:f>
              <c:numCache>
                <c:formatCode>General</c:formatCode>
                <c:ptCount val="4"/>
                <c:pt idx="0">
                  <c:v>37.4</c:v>
                </c:pt>
                <c:pt idx="1">
                  <c:v>70.900000000000006</c:v>
                </c:pt>
                <c:pt idx="2">
                  <c:v>74.8</c:v>
                </c:pt>
                <c:pt idx="3">
                  <c:v>87.7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Sheet0!$F$14</c:f>
              <c:strCache>
                <c:ptCount val="1"/>
                <c:pt idx="0">
                  <c:v>Genel</c:v>
                </c:pt>
              </c:strCache>
            </c:strRef>
          </c:tx>
          <c:spPr>
            <a:ln w="44450"/>
          </c:spPr>
          <c:dLbls>
            <c:dLbl>
              <c:idx val="0"/>
              <c:layout>
                <c:manualLayout>
                  <c:x val="-3.916108465056263E-2"/>
                  <c:y val="-4.6296296296296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371733808990683E-3"/>
                  <c:y val="1.388888888888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Sheet0!$B$15:$B$18</c:f>
              <c:strCache>
                <c:ptCount val="4"/>
                <c:pt idx="0">
                  <c:v>Okuma Yazma Bilmeyen</c:v>
                </c:pt>
                <c:pt idx="1">
                  <c:v>Lise Altı Eğitimliler</c:v>
                </c:pt>
                <c:pt idx="2">
                  <c:v>Lise Ve Dengi Meslek Okulu</c:v>
                </c:pt>
                <c:pt idx="3">
                  <c:v>Yüksek Öğretim</c:v>
                </c:pt>
              </c:strCache>
            </c:strRef>
          </c:cat>
          <c:val>
            <c:numRef>
              <c:f>Sheet0!$F$15:$F$18</c:f>
              <c:numCache>
                <c:formatCode>General</c:formatCode>
                <c:ptCount val="4"/>
                <c:pt idx="0">
                  <c:v>11.2</c:v>
                </c:pt>
                <c:pt idx="1">
                  <c:v>46.9</c:v>
                </c:pt>
                <c:pt idx="2">
                  <c:v>58.4</c:v>
                </c:pt>
                <c:pt idx="3">
                  <c:v>81.3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69504"/>
        <c:axId val="134218304"/>
      </c:lineChart>
      <c:catAx>
        <c:axId val="13486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/>
            </a:pPr>
            <a:endParaRPr lang="tr-TR"/>
          </a:p>
        </c:txPr>
        <c:crossAx val="134218304"/>
        <c:crosses val="autoZero"/>
        <c:auto val="1"/>
        <c:lblAlgn val="ctr"/>
        <c:lblOffset val="100"/>
        <c:noMultiLvlLbl val="0"/>
      </c:catAx>
      <c:valAx>
        <c:axId val="13421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r-TR"/>
          </a:p>
        </c:txPr>
        <c:crossAx val="134869504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egendEntry>
        <c:idx val="1"/>
        <c:txPr>
          <a:bodyPr/>
          <a:lstStyle/>
          <a:p>
            <a:pPr>
              <a:defRPr sz="1600" b="1"/>
            </a:pPr>
            <a:endParaRPr lang="tr-TR"/>
          </a:p>
        </c:txPr>
      </c:legendEntry>
      <c:layout>
        <c:manualLayout>
          <c:xMode val="edge"/>
          <c:yMode val="edge"/>
          <c:x val="0.20409577887597191"/>
          <c:y val="0.72016871117867365"/>
          <c:w val="0.63029018577202556"/>
          <c:h val="0.2102316975160583"/>
        </c:manualLayout>
      </c:layout>
      <c:overlay val="0"/>
      <c:txPr>
        <a:bodyPr/>
        <a:lstStyle/>
        <a:p>
          <a:pPr>
            <a:defRPr sz="1600" b="1"/>
          </a:pPr>
          <a:endParaRPr lang="tr-T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06987749991843E-2"/>
          <c:y val="2.6701848422226407E-2"/>
          <c:w val="0.94295988400681174"/>
          <c:h val="0.51069974849241562"/>
        </c:manualLayout>
      </c:layout>
      <c:lineChart>
        <c:grouping val="standard"/>
        <c:varyColors val="0"/>
        <c:ser>
          <c:idx val="0"/>
          <c:order val="0"/>
          <c:tx>
            <c:strRef>
              <c:f>Sheet0!$D$4</c:f>
              <c:strCache>
                <c:ptCount val="1"/>
                <c:pt idx="0">
                  <c:v>Kadın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6.70073773493730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787099256140408E-2"/>
                  <c:y val="-4.722223255079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503688674686526E-2"/>
                  <c:y val="-2.2222227082726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Sheet0!$B$5:$B$8</c:f>
              <c:strCache>
                <c:ptCount val="4"/>
                <c:pt idx="0">
                  <c:v>Okuma Yazma Bilmeyen</c:v>
                </c:pt>
                <c:pt idx="1">
                  <c:v>Lise Altı Eğitimliler</c:v>
                </c:pt>
                <c:pt idx="2">
                  <c:v>Lise Ve Dengi Meslek Okulu</c:v>
                </c:pt>
                <c:pt idx="3">
                  <c:v>Yüksek Öğretim</c:v>
                </c:pt>
              </c:strCache>
            </c:strRef>
          </c:cat>
          <c:val>
            <c:numRef>
              <c:f>Sheet0!$D$5:$D$8</c:f>
              <c:numCache>
                <c:formatCode>General</c:formatCode>
                <c:ptCount val="4"/>
                <c:pt idx="0">
                  <c:v>14.4</c:v>
                </c:pt>
                <c:pt idx="1">
                  <c:v>15.5</c:v>
                </c:pt>
                <c:pt idx="2">
                  <c:v>18.399999999999999</c:v>
                </c:pt>
                <c:pt idx="3">
                  <c:v>14.2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Sheet0!$E$4</c:f>
              <c:strCache>
                <c:ptCount val="1"/>
                <c:pt idx="0">
                  <c:v>Erkek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dLbls>
            <c:dLbl>
              <c:idx val="0"/>
              <c:layout>
                <c:manualLayout>
                  <c:x val="-6.4094013116791901E-2"/>
                  <c:y val="2.2222227082726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220278093232931E-2"/>
                  <c:y val="4.722223255079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480185395488717E-2"/>
                  <c:y val="3.6111119009431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70C0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Sheet0!$B$5:$B$8</c:f>
              <c:strCache>
                <c:ptCount val="4"/>
                <c:pt idx="0">
                  <c:v>Okuma Yazma Bilmeyen</c:v>
                </c:pt>
                <c:pt idx="1">
                  <c:v>Lise Altı Eğitimliler</c:v>
                </c:pt>
                <c:pt idx="2">
                  <c:v>Lise Ve Dengi Meslek Okulu</c:v>
                </c:pt>
                <c:pt idx="3">
                  <c:v>Yüksek Öğretim</c:v>
                </c:pt>
              </c:strCache>
            </c:strRef>
          </c:cat>
          <c:val>
            <c:numRef>
              <c:f>Sheet0!$E$5:$E$8</c:f>
              <c:numCache>
                <c:formatCode>General</c:formatCode>
                <c:ptCount val="4"/>
                <c:pt idx="0">
                  <c:v>22.7</c:v>
                </c:pt>
                <c:pt idx="1">
                  <c:v>11.4</c:v>
                </c:pt>
                <c:pt idx="2">
                  <c:v>9.6</c:v>
                </c:pt>
                <c:pt idx="3">
                  <c:v>7.7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Sheet0!$F$4</c:f>
              <c:strCache>
                <c:ptCount val="1"/>
                <c:pt idx="0">
                  <c:v>Genel</c:v>
                </c:pt>
              </c:strCache>
            </c:strRef>
          </c:tx>
          <c:dLbls>
            <c:dLbl>
              <c:idx val="0"/>
              <c:layout>
                <c:manualLayout>
                  <c:x val="-6.7007377349373023E-2"/>
                  <c:y val="1.944444869738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047006558395923E-2"/>
                  <c:y val="-1.9444448697386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Sheet0!$B$5:$B$8</c:f>
              <c:strCache>
                <c:ptCount val="4"/>
                <c:pt idx="0">
                  <c:v>Okuma Yazma Bilmeyen</c:v>
                </c:pt>
                <c:pt idx="1">
                  <c:v>Lise Altı Eğitimliler</c:v>
                </c:pt>
                <c:pt idx="2">
                  <c:v>Lise Ve Dengi Meslek Okulu</c:v>
                </c:pt>
                <c:pt idx="3">
                  <c:v>Yüksek Öğretim</c:v>
                </c:pt>
              </c:strCache>
            </c:strRef>
          </c:cat>
          <c:val>
            <c:numRef>
              <c:f>Sheet0!$F$5:$F$8</c:f>
              <c:numCache>
                <c:formatCode>General</c:formatCode>
                <c:ptCount val="4"/>
                <c:pt idx="0">
                  <c:v>18.8</c:v>
                </c:pt>
                <c:pt idx="1">
                  <c:v>12.3</c:v>
                </c:pt>
                <c:pt idx="2">
                  <c:v>12.2</c:v>
                </c:pt>
                <c:pt idx="3">
                  <c:v>10.4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70528"/>
        <c:axId val="134220032"/>
      </c:lineChart>
      <c:catAx>
        <c:axId val="13487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tr-TR"/>
          </a:p>
        </c:txPr>
        <c:crossAx val="134220032"/>
        <c:crosses val="autoZero"/>
        <c:auto val="1"/>
        <c:lblAlgn val="ctr"/>
        <c:lblOffset val="100"/>
        <c:noMultiLvlLbl val="0"/>
      </c:catAx>
      <c:valAx>
        <c:axId val="134220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tr-TR"/>
          </a:p>
        </c:txPr>
        <c:crossAx val="134870528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28898938751572317"/>
          <c:y val="0.89045417459885778"/>
          <c:w val="0.47346538825797335"/>
          <c:h val="0.10916642879458421"/>
        </c:manualLayout>
      </c:layout>
      <c:overlay val="0"/>
      <c:txPr>
        <a:bodyPr/>
        <a:lstStyle/>
        <a:p>
          <a:pPr>
            <a:defRPr sz="1600" b="1"/>
          </a:pPr>
          <a:endParaRPr lang="tr-T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86B20-A80C-4A79-A36C-4D50D810D0F8}" type="doc">
      <dgm:prSet loTypeId="urn:microsoft.com/office/officeart/2005/8/layout/cycle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4CECBB73-6451-40E8-810B-E5E1F1526A64}">
      <dgm:prSet phldrT="[Metin]" custT="1"/>
      <dgm:spPr>
        <a:solidFill>
          <a:srgbClr val="ABDBFF"/>
        </a:solidFill>
      </dgm:spPr>
      <dgm:t>
        <a:bodyPr/>
        <a:lstStyle/>
        <a:p>
          <a:r>
            <a:rPr lang="tr-TR" sz="2400" b="1" dirty="0" smtClean="0">
              <a:latin typeface="+mn-lt"/>
              <a:ea typeface="ＭＳ Ｐゴシック" charset="0"/>
              <a:cs typeface="ＭＳ Ｐゴシック" charset="0"/>
            </a:rPr>
            <a:t>MESLEKİ EĞİTİM KURSLARI</a:t>
          </a:r>
          <a:endParaRPr lang="tr-TR" sz="2400" b="1" dirty="0"/>
        </a:p>
      </dgm:t>
    </dgm:pt>
    <dgm:pt modelId="{C575CA27-7DA1-4630-B1B1-C274E6B476E1}" type="parTrans" cxnId="{3A3B6386-54A6-4C26-AA9B-17CEDB8BC222}">
      <dgm:prSet/>
      <dgm:spPr/>
      <dgm:t>
        <a:bodyPr/>
        <a:lstStyle/>
        <a:p>
          <a:endParaRPr lang="tr-TR" b="1"/>
        </a:p>
      </dgm:t>
    </dgm:pt>
    <dgm:pt modelId="{3A50C02F-D03B-4468-8341-53B30256F6A2}" type="sibTrans" cxnId="{3A3B6386-54A6-4C26-AA9B-17CEDB8BC222}">
      <dgm:prSet/>
      <dgm:spPr/>
      <dgm:t>
        <a:bodyPr/>
        <a:lstStyle/>
        <a:p>
          <a:endParaRPr lang="tr-TR" b="1"/>
        </a:p>
      </dgm:t>
    </dgm:pt>
    <dgm:pt modelId="{A671F2F3-D8B1-4638-B5C7-D97ACD0949CA}">
      <dgm:prSet custT="1"/>
      <dgm:spPr>
        <a:solidFill>
          <a:srgbClr val="92D050"/>
        </a:solidFill>
      </dgm:spPr>
      <dgm:t>
        <a:bodyPr/>
        <a:lstStyle/>
        <a:p>
          <a:r>
            <a:rPr lang="tr-TR" sz="2400" b="1" dirty="0" smtClean="0">
              <a:latin typeface="+mn-lt"/>
              <a:ea typeface="ＭＳ Ｐゴシック" charset="0"/>
              <a:cs typeface="ＭＳ Ｐゴシック" charset="0"/>
            </a:rPr>
            <a:t>İŞBAŞI EĞİTİM PROGRAMLARI</a:t>
          </a:r>
        </a:p>
      </dgm:t>
    </dgm:pt>
    <dgm:pt modelId="{A04137BD-532B-4598-98CB-E2B154538B88}" type="parTrans" cxnId="{39F09EAC-36E8-47A2-B60C-555180BF049B}">
      <dgm:prSet/>
      <dgm:spPr/>
      <dgm:t>
        <a:bodyPr/>
        <a:lstStyle/>
        <a:p>
          <a:endParaRPr lang="tr-TR" b="1"/>
        </a:p>
      </dgm:t>
    </dgm:pt>
    <dgm:pt modelId="{798C1D2B-3F29-4D19-8161-8CC8C1928DB8}" type="sibTrans" cxnId="{39F09EAC-36E8-47A2-B60C-555180BF049B}">
      <dgm:prSet/>
      <dgm:spPr/>
      <dgm:t>
        <a:bodyPr/>
        <a:lstStyle/>
        <a:p>
          <a:endParaRPr lang="tr-TR" b="1"/>
        </a:p>
      </dgm:t>
    </dgm:pt>
    <dgm:pt modelId="{37374316-545F-4E73-BC42-4EF3786AD2C9}">
      <dgm:prSet custT="1"/>
      <dgm:spPr>
        <a:solidFill>
          <a:srgbClr val="00FFFF"/>
        </a:solidFill>
      </dgm:spPr>
      <dgm:t>
        <a:bodyPr/>
        <a:lstStyle/>
        <a:p>
          <a:r>
            <a:rPr lang="tr-TR" sz="2400" b="1" dirty="0" smtClean="0">
              <a:latin typeface="+mn-lt"/>
              <a:ea typeface="ＭＳ Ｐゴシック" charset="0"/>
              <a:cs typeface="ＭＳ Ｐゴシック" charset="0"/>
            </a:rPr>
            <a:t>GİRİŞİMCİLİK EĞİTİM PROGRAMLARI</a:t>
          </a:r>
        </a:p>
      </dgm:t>
    </dgm:pt>
    <dgm:pt modelId="{E2EA90E9-1234-4EDC-972B-428709493374}" type="parTrans" cxnId="{98A8752A-1E5A-4821-AA55-BD8A88E3446D}">
      <dgm:prSet/>
      <dgm:spPr/>
      <dgm:t>
        <a:bodyPr/>
        <a:lstStyle/>
        <a:p>
          <a:endParaRPr lang="tr-TR" b="1"/>
        </a:p>
      </dgm:t>
    </dgm:pt>
    <dgm:pt modelId="{533A48E1-E2D6-40CA-AAE6-DC9A6EFB6743}" type="sibTrans" cxnId="{98A8752A-1E5A-4821-AA55-BD8A88E3446D}">
      <dgm:prSet/>
      <dgm:spPr/>
      <dgm:t>
        <a:bodyPr/>
        <a:lstStyle/>
        <a:p>
          <a:endParaRPr lang="tr-TR" b="1"/>
        </a:p>
      </dgm:t>
    </dgm:pt>
    <dgm:pt modelId="{6DA5D639-BBEE-4EA5-8FA3-976A5F16D73B}">
      <dgm:prSet custT="1"/>
      <dgm:spPr>
        <a:solidFill>
          <a:srgbClr val="FFC000"/>
        </a:solidFill>
      </dgm:spPr>
      <dgm:t>
        <a:bodyPr/>
        <a:lstStyle/>
        <a:p>
          <a:r>
            <a:rPr lang="tr-TR" sz="2400" b="1" dirty="0" smtClean="0">
              <a:latin typeface="+mn-lt"/>
              <a:ea typeface="ＭＳ Ｐゴシック" charset="0"/>
              <a:cs typeface="ＭＳ Ｐゴシック" charset="0"/>
            </a:rPr>
            <a:t>İŞBİRLİĞİ VE UZMANLAŞMIŞ MESLEK EDİNDİRME MERKEZLERİ (UMEM)</a:t>
          </a:r>
        </a:p>
      </dgm:t>
    </dgm:pt>
    <dgm:pt modelId="{A63FE087-EF0F-49C9-B7FA-107A76086C40}" type="parTrans" cxnId="{C971804C-A4FD-41AB-B4DE-45F652757EE7}">
      <dgm:prSet/>
      <dgm:spPr/>
      <dgm:t>
        <a:bodyPr/>
        <a:lstStyle/>
        <a:p>
          <a:endParaRPr lang="tr-TR" b="1"/>
        </a:p>
      </dgm:t>
    </dgm:pt>
    <dgm:pt modelId="{F5BD8906-8FA7-4849-BA10-74F5932CDBCB}" type="sibTrans" cxnId="{C971804C-A4FD-41AB-B4DE-45F652757EE7}">
      <dgm:prSet/>
      <dgm:spPr/>
      <dgm:t>
        <a:bodyPr/>
        <a:lstStyle/>
        <a:p>
          <a:endParaRPr lang="tr-TR" b="1"/>
        </a:p>
      </dgm:t>
    </dgm:pt>
    <dgm:pt modelId="{16E42DC3-7CE0-45B7-A6C0-F5C699DB687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r-TR" sz="2000" b="1" dirty="0" smtClean="0">
              <a:latin typeface="+mn-lt"/>
              <a:ea typeface="ＭＳ Ｐゴシック" charset="0"/>
              <a:cs typeface="ＭＳ Ｐゴシック" charset="0"/>
            </a:rPr>
            <a:t>ENGELLİ,  HÜKÜMLÜ VE ESKİ HÜKÜMLÜLERE YÖNELİK MESLEKİ EĞİTİM </a:t>
          </a:r>
        </a:p>
      </dgm:t>
    </dgm:pt>
    <dgm:pt modelId="{847B7732-DA07-4A3A-B5F8-DB702196D437}" type="parTrans" cxnId="{A0FF17E8-2F6A-4ECD-B1F4-F7B63FFD01C2}">
      <dgm:prSet/>
      <dgm:spPr/>
      <dgm:t>
        <a:bodyPr/>
        <a:lstStyle/>
        <a:p>
          <a:endParaRPr lang="tr-TR" b="1"/>
        </a:p>
      </dgm:t>
    </dgm:pt>
    <dgm:pt modelId="{69A4E085-0E2F-4A83-95E8-9EFC7C1D83E8}" type="sibTrans" cxnId="{A0FF17E8-2F6A-4ECD-B1F4-F7B63FFD01C2}">
      <dgm:prSet/>
      <dgm:spPr/>
      <dgm:t>
        <a:bodyPr/>
        <a:lstStyle/>
        <a:p>
          <a:endParaRPr lang="tr-TR" b="1"/>
        </a:p>
      </dgm:t>
    </dgm:pt>
    <dgm:pt modelId="{2DC0FEED-C09D-42BF-AB15-FB59BF94C5B7}">
      <dgm:prSet custT="1"/>
      <dgm:spPr>
        <a:solidFill>
          <a:srgbClr val="6DC0FF"/>
        </a:solidFill>
      </dgm:spPr>
      <dgm:t>
        <a:bodyPr/>
        <a:lstStyle/>
        <a:p>
          <a:r>
            <a:rPr lang="tr-TR" sz="2400" b="1" dirty="0" smtClean="0">
              <a:latin typeface="+mn-lt"/>
              <a:ea typeface="ＭＳ Ｐゴシック" charset="0"/>
              <a:cs typeface="ＭＳ Ｐゴシック" charset="0"/>
            </a:rPr>
            <a:t>TOPLUM YARARINA PROGRAM</a:t>
          </a:r>
        </a:p>
      </dgm:t>
    </dgm:pt>
    <dgm:pt modelId="{EB610726-BBAE-4A7F-B87F-CAEB62F116E3}" type="parTrans" cxnId="{5DE69EC1-F05C-4A93-B758-B66F9F2890E1}">
      <dgm:prSet/>
      <dgm:spPr/>
      <dgm:t>
        <a:bodyPr/>
        <a:lstStyle/>
        <a:p>
          <a:endParaRPr lang="tr-TR"/>
        </a:p>
      </dgm:t>
    </dgm:pt>
    <dgm:pt modelId="{B2F87F73-F976-4648-878A-4DA28AA863E7}" type="sibTrans" cxnId="{5DE69EC1-F05C-4A93-B758-B66F9F2890E1}">
      <dgm:prSet/>
      <dgm:spPr/>
      <dgm:t>
        <a:bodyPr/>
        <a:lstStyle/>
        <a:p>
          <a:endParaRPr lang="tr-TR"/>
        </a:p>
      </dgm:t>
    </dgm:pt>
    <dgm:pt modelId="{DC25096F-F1AC-421A-B244-87B792F76C3B}" type="pres">
      <dgm:prSet presAssocID="{1A186B20-A80C-4A79-A36C-4D50D810D0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C4AE94B-39C0-4AA2-801B-EE5C286E9780}" type="pres">
      <dgm:prSet presAssocID="{4CECBB73-6451-40E8-810B-E5E1F1526A64}" presName="node" presStyleLbl="node1" presStyleIdx="0" presStyleCnt="6" custScaleX="398276" custScaleY="53743" custRadScaleRad="93329" custRadScaleInc="392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411606-EE0C-41C7-BBE9-FC6C44FB241D}" type="pres">
      <dgm:prSet presAssocID="{4CECBB73-6451-40E8-810B-E5E1F1526A64}" presName="spNode" presStyleCnt="0"/>
      <dgm:spPr/>
    </dgm:pt>
    <dgm:pt modelId="{0FC4B3C2-AA23-4154-A94A-96ED72296270}" type="pres">
      <dgm:prSet presAssocID="{3A50C02F-D03B-4468-8341-53B30256F6A2}" presName="sibTrans" presStyleLbl="sibTrans1D1" presStyleIdx="0" presStyleCnt="6"/>
      <dgm:spPr/>
      <dgm:t>
        <a:bodyPr/>
        <a:lstStyle/>
        <a:p>
          <a:endParaRPr lang="tr-TR"/>
        </a:p>
      </dgm:t>
    </dgm:pt>
    <dgm:pt modelId="{BE519978-1785-4ED8-BC4B-2E61F008CBC9}" type="pres">
      <dgm:prSet presAssocID="{37374316-545F-4E73-BC42-4EF3786AD2C9}" presName="node" presStyleLbl="node1" presStyleIdx="1" presStyleCnt="6" custScaleX="268512" custScaleY="82086" custRadScaleRad="133822" custRadScaleInc="-844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C5AADA-9B43-496F-B5DC-3D585451BB69}" type="pres">
      <dgm:prSet presAssocID="{37374316-545F-4E73-BC42-4EF3786AD2C9}" presName="spNode" presStyleCnt="0"/>
      <dgm:spPr/>
    </dgm:pt>
    <dgm:pt modelId="{BDE24D38-60F2-4916-B657-36C90B6D7A61}" type="pres">
      <dgm:prSet presAssocID="{533A48E1-E2D6-40CA-AAE6-DC9A6EFB6743}" presName="sibTrans" presStyleLbl="sibTrans1D1" presStyleIdx="1" presStyleCnt="6"/>
      <dgm:spPr/>
      <dgm:t>
        <a:bodyPr/>
        <a:lstStyle/>
        <a:p>
          <a:endParaRPr lang="tr-TR"/>
        </a:p>
      </dgm:t>
    </dgm:pt>
    <dgm:pt modelId="{D654E3EB-BCD6-4D9B-B31E-FA32E5BF7FC3}" type="pres">
      <dgm:prSet presAssocID="{A671F2F3-D8B1-4638-B5C7-D97ACD0949CA}" presName="node" presStyleLbl="node1" presStyleIdx="2" presStyleCnt="6" custScaleX="250240" custRadScaleRad="120954" custRadScaleInc="8098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2582E2-5448-4311-B5B5-9B0F8AE1F946}" type="pres">
      <dgm:prSet presAssocID="{A671F2F3-D8B1-4638-B5C7-D97ACD0949CA}" presName="spNode" presStyleCnt="0"/>
      <dgm:spPr/>
    </dgm:pt>
    <dgm:pt modelId="{FDA310F0-5B7F-4727-8B40-5DFFC9BCEF11}" type="pres">
      <dgm:prSet presAssocID="{798C1D2B-3F29-4D19-8161-8CC8C1928DB8}" presName="sibTrans" presStyleLbl="sibTrans1D1" presStyleIdx="2" presStyleCnt="6"/>
      <dgm:spPr/>
      <dgm:t>
        <a:bodyPr/>
        <a:lstStyle/>
        <a:p>
          <a:endParaRPr lang="tr-TR"/>
        </a:p>
      </dgm:t>
    </dgm:pt>
    <dgm:pt modelId="{4352EB8F-3222-4508-9E84-9F6D43983988}" type="pres">
      <dgm:prSet presAssocID="{6DA5D639-BBEE-4EA5-8FA3-976A5F16D73B}" presName="node" presStyleLbl="node1" presStyleIdx="3" presStyleCnt="6" custScaleX="348770" custScaleY="100774" custRadScaleRad="98187" custRadScaleInc="-5272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F6BE19-5597-4337-ACF3-CFB67D689D84}" type="pres">
      <dgm:prSet presAssocID="{6DA5D639-BBEE-4EA5-8FA3-976A5F16D73B}" presName="spNode" presStyleCnt="0"/>
      <dgm:spPr/>
    </dgm:pt>
    <dgm:pt modelId="{3AEB7213-1FB2-4E26-B1CC-744B4714AA98}" type="pres">
      <dgm:prSet presAssocID="{F5BD8906-8FA7-4849-BA10-74F5932CDBCB}" presName="sibTrans" presStyleLbl="sibTrans1D1" presStyleIdx="3" presStyleCnt="6"/>
      <dgm:spPr/>
      <dgm:t>
        <a:bodyPr/>
        <a:lstStyle/>
        <a:p>
          <a:endParaRPr lang="tr-TR"/>
        </a:p>
      </dgm:t>
    </dgm:pt>
    <dgm:pt modelId="{152CF82D-EC31-4525-B34D-59532125A460}" type="pres">
      <dgm:prSet presAssocID="{16E42DC3-7CE0-45B7-A6C0-F5C699DB6876}" presName="node" presStyleLbl="node1" presStyleIdx="4" presStyleCnt="6" custScaleX="304504" custScaleY="130463" custRadScaleRad="118178" custRadScaleInc="-6368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525304-2AA9-4CAC-81D0-D25CBB1CFB78}" type="pres">
      <dgm:prSet presAssocID="{16E42DC3-7CE0-45B7-A6C0-F5C699DB6876}" presName="spNode" presStyleCnt="0"/>
      <dgm:spPr/>
    </dgm:pt>
    <dgm:pt modelId="{21310020-45C0-4C78-834D-9B8BD1641AD2}" type="pres">
      <dgm:prSet presAssocID="{69A4E085-0E2F-4A83-95E8-9EFC7C1D83E8}" presName="sibTrans" presStyleLbl="sibTrans1D1" presStyleIdx="4" presStyleCnt="6"/>
      <dgm:spPr/>
      <dgm:t>
        <a:bodyPr/>
        <a:lstStyle/>
        <a:p>
          <a:endParaRPr lang="tr-TR"/>
        </a:p>
      </dgm:t>
    </dgm:pt>
    <dgm:pt modelId="{0F3A3676-74B2-4161-80E6-40048D928E02}" type="pres">
      <dgm:prSet presAssocID="{2DC0FEED-C09D-42BF-AB15-FB59BF94C5B7}" presName="node" presStyleLbl="node1" presStyleIdx="5" presStyleCnt="6" custScaleX="274950" custScaleY="85432" custRadScaleRad="113497" custRadScaleInc="-59661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614291-7EE2-4CE7-84EB-8C61EE288FF8}" type="pres">
      <dgm:prSet presAssocID="{2DC0FEED-C09D-42BF-AB15-FB59BF94C5B7}" presName="spNode" presStyleCnt="0"/>
      <dgm:spPr/>
    </dgm:pt>
    <dgm:pt modelId="{9BB6AF83-2B0D-4139-B4DC-F7EBEBC0E376}" type="pres">
      <dgm:prSet presAssocID="{B2F87F73-F976-4648-878A-4DA28AA863E7}" presName="sibTrans" presStyleLbl="sibTrans1D1" presStyleIdx="5" presStyleCnt="6"/>
      <dgm:spPr/>
      <dgm:t>
        <a:bodyPr/>
        <a:lstStyle/>
        <a:p>
          <a:endParaRPr lang="tr-TR"/>
        </a:p>
      </dgm:t>
    </dgm:pt>
  </dgm:ptLst>
  <dgm:cxnLst>
    <dgm:cxn modelId="{1452DCE8-4329-4097-A89C-074DD98A61FE}" type="presOf" srcId="{3A50C02F-D03B-4468-8341-53B30256F6A2}" destId="{0FC4B3C2-AA23-4154-A94A-96ED72296270}" srcOrd="0" destOrd="0" presId="urn:microsoft.com/office/officeart/2005/8/layout/cycle6"/>
    <dgm:cxn modelId="{A49FB892-D965-4BDA-B8B5-38B72E15F0D7}" type="presOf" srcId="{798C1D2B-3F29-4D19-8161-8CC8C1928DB8}" destId="{FDA310F0-5B7F-4727-8B40-5DFFC9BCEF11}" srcOrd="0" destOrd="0" presId="urn:microsoft.com/office/officeart/2005/8/layout/cycle6"/>
    <dgm:cxn modelId="{3A3B6386-54A6-4C26-AA9B-17CEDB8BC222}" srcId="{1A186B20-A80C-4A79-A36C-4D50D810D0F8}" destId="{4CECBB73-6451-40E8-810B-E5E1F1526A64}" srcOrd="0" destOrd="0" parTransId="{C575CA27-7DA1-4630-B1B1-C274E6B476E1}" sibTransId="{3A50C02F-D03B-4468-8341-53B30256F6A2}"/>
    <dgm:cxn modelId="{5DE69EC1-F05C-4A93-B758-B66F9F2890E1}" srcId="{1A186B20-A80C-4A79-A36C-4D50D810D0F8}" destId="{2DC0FEED-C09D-42BF-AB15-FB59BF94C5B7}" srcOrd="5" destOrd="0" parTransId="{EB610726-BBAE-4A7F-B87F-CAEB62F116E3}" sibTransId="{B2F87F73-F976-4648-878A-4DA28AA863E7}"/>
    <dgm:cxn modelId="{A0FF17E8-2F6A-4ECD-B1F4-F7B63FFD01C2}" srcId="{1A186B20-A80C-4A79-A36C-4D50D810D0F8}" destId="{16E42DC3-7CE0-45B7-A6C0-F5C699DB6876}" srcOrd="4" destOrd="0" parTransId="{847B7732-DA07-4A3A-B5F8-DB702196D437}" sibTransId="{69A4E085-0E2F-4A83-95E8-9EFC7C1D83E8}"/>
    <dgm:cxn modelId="{CF6A4ABC-D1D1-4366-8DC2-EA21E1D55C1F}" type="presOf" srcId="{A671F2F3-D8B1-4638-B5C7-D97ACD0949CA}" destId="{D654E3EB-BCD6-4D9B-B31E-FA32E5BF7FC3}" srcOrd="0" destOrd="0" presId="urn:microsoft.com/office/officeart/2005/8/layout/cycle6"/>
    <dgm:cxn modelId="{EE80E86B-657C-4401-889F-AE491E1D6EBA}" type="presOf" srcId="{37374316-545F-4E73-BC42-4EF3786AD2C9}" destId="{BE519978-1785-4ED8-BC4B-2E61F008CBC9}" srcOrd="0" destOrd="0" presId="urn:microsoft.com/office/officeart/2005/8/layout/cycle6"/>
    <dgm:cxn modelId="{39F09EAC-36E8-47A2-B60C-555180BF049B}" srcId="{1A186B20-A80C-4A79-A36C-4D50D810D0F8}" destId="{A671F2F3-D8B1-4638-B5C7-D97ACD0949CA}" srcOrd="2" destOrd="0" parTransId="{A04137BD-532B-4598-98CB-E2B154538B88}" sibTransId="{798C1D2B-3F29-4D19-8161-8CC8C1928DB8}"/>
    <dgm:cxn modelId="{CE072F10-BF65-4B17-962C-A813142000DE}" type="presOf" srcId="{16E42DC3-7CE0-45B7-A6C0-F5C699DB6876}" destId="{152CF82D-EC31-4525-B34D-59532125A460}" srcOrd="0" destOrd="0" presId="urn:microsoft.com/office/officeart/2005/8/layout/cycle6"/>
    <dgm:cxn modelId="{3EA8C7CC-7875-4267-938B-355CB436FC49}" type="presOf" srcId="{69A4E085-0E2F-4A83-95E8-9EFC7C1D83E8}" destId="{21310020-45C0-4C78-834D-9B8BD1641AD2}" srcOrd="0" destOrd="0" presId="urn:microsoft.com/office/officeart/2005/8/layout/cycle6"/>
    <dgm:cxn modelId="{D21039D4-CB30-49F6-9C07-0DA9E1FF7F75}" type="presOf" srcId="{F5BD8906-8FA7-4849-BA10-74F5932CDBCB}" destId="{3AEB7213-1FB2-4E26-B1CC-744B4714AA98}" srcOrd="0" destOrd="0" presId="urn:microsoft.com/office/officeart/2005/8/layout/cycle6"/>
    <dgm:cxn modelId="{9A1A890D-1554-4519-B390-C44D03457C11}" type="presOf" srcId="{4CECBB73-6451-40E8-810B-E5E1F1526A64}" destId="{2C4AE94B-39C0-4AA2-801B-EE5C286E9780}" srcOrd="0" destOrd="0" presId="urn:microsoft.com/office/officeart/2005/8/layout/cycle6"/>
    <dgm:cxn modelId="{A9DCE8F1-2782-4FA9-9DE0-4E998122C68B}" type="presOf" srcId="{B2F87F73-F976-4648-878A-4DA28AA863E7}" destId="{9BB6AF83-2B0D-4139-B4DC-F7EBEBC0E376}" srcOrd="0" destOrd="0" presId="urn:microsoft.com/office/officeart/2005/8/layout/cycle6"/>
    <dgm:cxn modelId="{939D9C4F-E711-4B84-B543-8E76D1E4ACE7}" type="presOf" srcId="{533A48E1-E2D6-40CA-AAE6-DC9A6EFB6743}" destId="{BDE24D38-60F2-4916-B657-36C90B6D7A61}" srcOrd="0" destOrd="0" presId="urn:microsoft.com/office/officeart/2005/8/layout/cycle6"/>
    <dgm:cxn modelId="{2ED39C84-0FD5-4750-A7CB-78AC2D95C41E}" type="presOf" srcId="{1A186B20-A80C-4A79-A36C-4D50D810D0F8}" destId="{DC25096F-F1AC-421A-B244-87B792F76C3B}" srcOrd="0" destOrd="0" presId="urn:microsoft.com/office/officeart/2005/8/layout/cycle6"/>
    <dgm:cxn modelId="{98A8752A-1E5A-4821-AA55-BD8A88E3446D}" srcId="{1A186B20-A80C-4A79-A36C-4D50D810D0F8}" destId="{37374316-545F-4E73-BC42-4EF3786AD2C9}" srcOrd="1" destOrd="0" parTransId="{E2EA90E9-1234-4EDC-972B-428709493374}" sibTransId="{533A48E1-E2D6-40CA-AAE6-DC9A6EFB6743}"/>
    <dgm:cxn modelId="{730A5437-BCF9-4E23-A604-5008596D5DD8}" type="presOf" srcId="{6DA5D639-BBEE-4EA5-8FA3-976A5F16D73B}" destId="{4352EB8F-3222-4508-9E84-9F6D43983988}" srcOrd="0" destOrd="0" presId="urn:microsoft.com/office/officeart/2005/8/layout/cycle6"/>
    <dgm:cxn modelId="{1BBA1EAD-4268-48BD-A80A-DE7CC1A5B8D1}" type="presOf" srcId="{2DC0FEED-C09D-42BF-AB15-FB59BF94C5B7}" destId="{0F3A3676-74B2-4161-80E6-40048D928E02}" srcOrd="0" destOrd="0" presId="urn:microsoft.com/office/officeart/2005/8/layout/cycle6"/>
    <dgm:cxn modelId="{C971804C-A4FD-41AB-B4DE-45F652757EE7}" srcId="{1A186B20-A80C-4A79-A36C-4D50D810D0F8}" destId="{6DA5D639-BBEE-4EA5-8FA3-976A5F16D73B}" srcOrd="3" destOrd="0" parTransId="{A63FE087-EF0F-49C9-B7FA-107A76086C40}" sibTransId="{F5BD8906-8FA7-4849-BA10-74F5932CDBCB}"/>
    <dgm:cxn modelId="{42F7F1F2-F363-4A53-A661-F39A8FE35650}" type="presParOf" srcId="{DC25096F-F1AC-421A-B244-87B792F76C3B}" destId="{2C4AE94B-39C0-4AA2-801B-EE5C286E9780}" srcOrd="0" destOrd="0" presId="urn:microsoft.com/office/officeart/2005/8/layout/cycle6"/>
    <dgm:cxn modelId="{BA349F86-48D8-41ED-95C1-9D664AF5BB94}" type="presParOf" srcId="{DC25096F-F1AC-421A-B244-87B792F76C3B}" destId="{38411606-EE0C-41C7-BBE9-FC6C44FB241D}" srcOrd="1" destOrd="0" presId="urn:microsoft.com/office/officeart/2005/8/layout/cycle6"/>
    <dgm:cxn modelId="{DA30A1EF-31AA-4970-A96A-306C371C7309}" type="presParOf" srcId="{DC25096F-F1AC-421A-B244-87B792F76C3B}" destId="{0FC4B3C2-AA23-4154-A94A-96ED72296270}" srcOrd="2" destOrd="0" presId="urn:microsoft.com/office/officeart/2005/8/layout/cycle6"/>
    <dgm:cxn modelId="{625CE59A-816B-4F74-B998-BE1F19639226}" type="presParOf" srcId="{DC25096F-F1AC-421A-B244-87B792F76C3B}" destId="{BE519978-1785-4ED8-BC4B-2E61F008CBC9}" srcOrd="3" destOrd="0" presId="urn:microsoft.com/office/officeart/2005/8/layout/cycle6"/>
    <dgm:cxn modelId="{F80B2CD5-BC53-4CB0-865A-88D5494BCDCE}" type="presParOf" srcId="{DC25096F-F1AC-421A-B244-87B792F76C3B}" destId="{D2C5AADA-9B43-496F-B5DC-3D585451BB69}" srcOrd="4" destOrd="0" presId="urn:microsoft.com/office/officeart/2005/8/layout/cycle6"/>
    <dgm:cxn modelId="{C4F41515-61DB-44C5-BBFD-5C13DCF8B815}" type="presParOf" srcId="{DC25096F-F1AC-421A-B244-87B792F76C3B}" destId="{BDE24D38-60F2-4916-B657-36C90B6D7A61}" srcOrd="5" destOrd="0" presId="urn:microsoft.com/office/officeart/2005/8/layout/cycle6"/>
    <dgm:cxn modelId="{48948121-3306-4FEE-B425-1908C17400B4}" type="presParOf" srcId="{DC25096F-F1AC-421A-B244-87B792F76C3B}" destId="{D654E3EB-BCD6-4D9B-B31E-FA32E5BF7FC3}" srcOrd="6" destOrd="0" presId="urn:microsoft.com/office/officeart/2005/8/layout/cycle6"/>
    <dgm:cxn modelId="{AB1F3F52-9136-4B7B-8664-4C478C98D885}" type="presParOf" srcId="{DC25096F-F1AC-421A-B244-87B792F76C3B}" destId="{DB2582E2-5448-4311-B5B5-9B0F8AE1F946}" srcOrd="7" destOrd="0" presId="urn:microsoft.com/office/officeart/2005/8/layout/cycle6"/>
    <dgm:cxn modelId="{0C0C0EBD-F2AB-4551-B1EF-77D93D4B6517}" type="presParOf" srcId="{DC25096F-F1AC-421A-B244-87B792F76C3B}" destId="{FDA310F0-5B7F-4727-8B40-5DFFC9BCEF11}" srcOrd="8" destOrd="0" presId="urn:microsoft.com/office/officeart/2005/8/layout/cycle6"/>
    <dgm:cxn modelId="{56FEE652-9DBA-473C-8A65-FE61E71FBB3F}" type="presParOf" srcId="{DC25096F-F1AC-421A-B244-87B792F76C3B}" destId="{4352EB8F-3222-4508-9E84-9F6D43983988}" srcOrd="9" destOrd="0" presId="urn:microsoft.com/office/officeart/2005/8/layout/cycle6"/>
    <dgm:cxn modelId="{CAD1D845-2F4B-4BBB-A48B-779D3D7D6C6F}" type="presParOf" srcId="{DC25096F-F1AC-421A-B244-87B792F76C3B}" destId="{60F6BE19-5597-4337-ACF3-CFB67D689D84}" srcOrd="10" destOrd="0" presId="urn:microsoft.com/office/officeart/2005/8/layout/cycle6"/>
    <dgm:cxn modelId="{0514E90C-EB9B-4029-BB0C-EFF0E810833C}" type="presParOf" srcId="{DC25096F-F1AC-421A-B244-87B792F76C3B}" destId="{3AEB7213-1FB2-4E26-B1CC-744B4714AA98}" srcOrd="11" destOrd="0" presId="urn:microsoft.com/office/officeart/2005/8/layout/cycle6"/>
    <dgm:cxn modelId="{61ED9037-86E8-4316-BC35-C60FE9C4E79E}" type="presParOf" srcId="{DC25096F-F1AC-421A-B244-87B792F76C3B}" destId="{152CF82D-EC31-4525-B34D-59532125A460}" srcOrd="12" destOrd="0" presId="urn:microsoft.com/office/officeart/2005/8/layout/cycle6"/>
    <dgm:cxn modelId="{74339B54-4785-4BEC-83C1-D3ED4834D2AA}" type="presParOf" srcId="{DC25096F-F1AC-421A-B244-87B792F76C3B}" destId="{4F525304-2AA9-4CAC-81D0-D25CBB1CFB78}" srcOrd="13" destOrd="0" presId="urn:microsoft.com/office/officeart/2005/8/layout/cycle6"/>
    <dgm:cxn modelId="{75354511-60B0-49B4-A006-E3DD7D7FB68A}" type="presParOf" srcId="{DC25096F-F1AC-421A-B244-87B792F76C3B}" destId="{21310020-45C0-4C78-834D-9B8BD1641AD2}" srcOrd="14" destOrd="0" presId="urn:microsoft.com/office/officeart/2005/8/layout/cycle6"/>
    <dgm:cxn modelId="{0C0AF544-7DC6-441E-9176-41D3F7C3773A}" type="presParOf" srcId="{DC25096F-F1AC-421A-B244-87B792F76C3B}" destId="{0F3A3676-74B2-4161-80E6-40048D928E02}" srcOrd="15" destOrd="0" presId="urn:microsoft.com/office/officeart/2005/8/layout/cycle6"/>
    <dgm:cxn modelId="{D8506E83-5178-42CE-B74E-6C52FB416265}" type="presParOf" srcId="{DC25096F-F1AC-421A-B244-87B792F76C3B}" destId="{A4614291-7EE2-4CE7-84EB-8C61EE288FF8}" srcOrd="16" destOrd="0" presId="urn:microsoft.com/office/officeart/2005/8/layout/cycle6"/>
    <dgm:cxn modelId="{18628030-A1B1-4EC7-8C9F-8E3A52CFB834}" type="presParOf" srcId="{DC25096F-F1AC-421A-B244-87B792F76C3B}" destId="{9BB6AF83-2B0D-4139-B4DC-F7EBEBC0E37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A4E7A-714E-4C90-82FF-422D1C0B7CD2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87E120C4-CA01-4089-B966-50DADC2BAB4C}">
      <dgm:prSet custT="1"/>
      <dgm:spPr>
        <a:solidFill>
          <a:srgbClr val="F6952A"/>
        </a:solidFill>
      </dgm:spPr>
      <dgm:t>
        <a:bodyPr/>
        <a:lstStyle/>
        <a:p>
          <a:pPr rtl="0"/>
          <a:r>
            <a:rPr lang="tr-TR" sz="2400" b="1" dirty="0" smtClean="0">
              <a:solidFill>
                <a:srgbClr val="002060"/>
              </a:solidFill>
              <a:latin typeface="+mj-lt"/>
            </a:rPr>
            <a:t>İşgücü piyasasında arz talep uyuşmazlıklarından kaynaklanan işsizliğe çözüm getirmek amacıyla  (UMEM) Projesi” 2010 yılında ÇSGB, MEB, İŞKUR, TOBB, ve TOBB ETU arasında başlatılmıştır.</a:t>
          </a:r>
          <a:endParaRPr lang="tr-TR" sz="2400" b="1" dirty="0">
            <a:solidFill>
              <a:srgbClr val="002060"/>
            </a:solidFill>
            <a:latin typeface="+mj-lt"/>
          </a:endParaRPr>
        </a:p>
      </dgm:t>
    </dgm:pt>
    <dgm:pt modelId="{519476F4-726C-4D7B-BC61-6C430A064DD9}" type="parTrans" cxnId="{55E49BF4-A299-45A0-8A00-A63C7C436DF9}">
      <dgm:prSet/>
      <dgm:spPr/>
      <dgm:t>
        <a:bodyPr/>
        <a:lstStyle/>
        <a:p>
          <a:endParaRPr lang="tr-TR" sz="2200">
            <a:solidFill>
              <a:srgbClr val="002060"/>
            </a:solidFill>
            <a:latin typeface="+mj-lt"/>
          </a:endParaRPr>
        </a:p>
      </dgm:t>
    </dgm:pt>
    <dgm:pt modelId="{9C38B30A-D00F-44DA-8952-F8436AAD78AF}" type="sibTrans" cxnId="{55E49BF4-A299-45A0-8A00-A63C7C436DF9}">
      <dgm:prSet/>
      <dgm:spPr/>
      <dgm:t>
        <a:bodyPr/>
        <a:lstStyle/>
        <a:p>
          <a:endParaRPr lang="tr-TR" sz="2200">
            <a:solidFill>
              <a:srgbClr val="002060"/>
            </a:solidFill>
            <a:latin typeface="+mj-lt"/>
          </a:endParaRPr>
        </a:p>
      </dgm:t>
    </dgm:pt>
    <dgm:pt modelId="{E54A48CC-599C-4A01-9339-6CBD9438D621}">
      <dgm:prSet custT="1"/>
      <dgm:spPr>
        <a:solidFill>
          <a:srgbClr val="6FB3F1"/>
        </a:solidFill>
      </dgm:spPr>
      <dgm:t>
        <a:bodyPr/>
        <a:lstStyle/>
        <a:p>
          <a:pPr rtl="0"/>
          <a:r>
            <a:rPr lang="tr-TR" sz="2400" b="1" dirty="0" smtClean="0">
              <a:solidFill>
                <a:srgbClr val="002060"/>
              </a:solidFill>
              <a:latin typeface="+mj-lt"/>
            </a:rPr>
            <a:t>Proje ile, özellikle sanayi ile mesleki ve teknik eğitim kurumları arasındaki işbirliğini artırarak, ihtiyaç duyulan nitelikli işgücü talebi karşılanmaktadır.</a:t>
          </a:r>
          <a:endParaRPr lang="tr-TR" sz="2400" b="1" dirty="0">
            <a:solidFill>
              <a:srgbClr val="002060"/>
            </a:solidFill>
            <a:latin typeface="+mj-lt"/>
          </a:endParaRPr>
        </a:p>
      </dgm:t>
    </dgm:pt>
    <dgm:pt modelId="{E3C65256-F8E2-4C49-8F0B-C08D9F62D6EC}" type="parTrans" cxnId="{696D24F3-2741-4A9E-BDCA-43D65686325D}">
      <dgm:prSet/>
      <dgm:spPr/>
      <dgm:t>
        <a:bodyPr/>
        <a:lstStyle/>
        <a:p>
          <a:endParaRPr lang="tr-TR" sz="2200">
            <a:solidFill>
              <a:srgbClr val="002060"/>
            </a:solidFill>
            <a:latin typeface="+mj-lt"/>
          </a:endParaRPr>
        </a:p>
      </dgm:t>
    </dgm:pt>
    <dgm:pt modelId="{784421ED-3029-4387-BE6A-99E6FA7DCC52}" type="sibTrans" cxnId="{696D24F3-2741-4A9E-BDCA-43D65686325D}">
      <dgm:prSet/>
      <dgm:spPr/>
      <dgm:t>
        <a:bodyPr/>
        <a:lstStyle/>
        <a:p>
          <a:endParaRPr lang="tr-TR" sz="2200">
            <a:solidFill>
              <a:srgbClr val="002060"/>
            </a:solidFill>
            <a:latin typeface="+mj-lt"/>
          </a:endParaRPr>
        </a:p>
      </dgm:t>
    </dgm:pt>
    <dgm:pt modelId="{0FF685BE-69A2-4F9F-B6F9-9803B8970982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tr-TR" sz="24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rPr>
            <a:t>Proje kapsamında sanayi, hizmet ve tarım alanlarında teorik eğitim ve işbaşı eğitim birlikte verilmektedir</a:t>
          </a:r>
          <a:r>
            <a:rPr lang="tr-TR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.</a:t>
          </a:r>
          <a:endParaRPr lang="tr-TR" sz="2400" b="1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gm:t>
    </dgm:pt>
    <dgm:pt modelId="{CEAD9423-2BB3-4C31-A333-63F6D70D51E5}" type="parTrans" cxnId="{FCE8CFE1-8817-4337-9CDD-F4D7FE61EB19}">
      <dgm:prSet/>
      <dgm:spPr/>
      <dgm:t>
        <a:bodyPr/>
        <a:lstStyle/>
        <a:p>
          <a:endParaRPr lang="tr-TR" sz="2200">
            <a:solidFill>
              <a:srgbClr val="002060"/>
            </a:solidFill>
            <a:latin typeface="+mj-lt"/>
          </a:endParaRPr>
        </a:p>
      </dgm:t>
    </dgm:pt>
    <dgm:pt modelId="{6FBFCD59-55E6-4623-B62E-0EC94854DB1B}" type="sibTrans" cxnId="{FCE8CFE1-8817-4337-9CDD-F4D7FE61EB19}">
      <dgm:prSet/>
      <dgm:spPr/>
      <dgm:t>
        <a:bodyPr/>
        <a:lstStyle/>
        <a:p>
          <a:endParaRPr lang="tr-TR" sz="2200">
            <a:solidFill>
              <a:srgbClr val="002060"/>
            </a:solidFill>
            <a:latin typeface="+mj-lt"/>
          </a:endParaRPr>
        </a:p>
      </dgm:t>
    </dgm:pt>
    <dgm:pt modelId="{33AE0BA5-4F70-4D66-B6E8-D3111F5AA8B9}" type="pres">
      <dgm:prSet presAssocID="{9C7A4E7A-714E-4C90-82FF-422D1C0B7C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17E4F75-C380-42FB-A1FE-1AD378D2100D}" type="pres">
      <dgm:prSet presAssocID="{87E120C4-CA01-4089-B966-50DADC2BAB4C}" presName="horFlow" presStyleCnt="0"/>
      <dgm:spPr/>
      <dgm:t>
        <a:bodyPr/>
        <a:lstStyle/>
        <a:p>
          <a:endParaRPr lang="tr-TR"/>
        </a:p>
      </dgm:t>
    </dgm:pt>
    <dgm:pt modelId="{06048C9C-0332-43DF-87AF-B40F04CCD041}" type="pres">
      <dgm:prSet presAssocID="{87E120C4-CA01-4089-B966-50DADC2BAB4C}" presName="bigChev" presStyleLbl="node1" presStyleIdx="0" presStyleCnt="3" custScaleX="268063" custScaleY="129225" custLinFactNeighborX="1921" custLinFactNeighborY="9220"/>
      <dgm:spPr/>
      <dgm:t>
        <a:bodyPr/>
        <a:lstStyle/>
        <a:p>
          <a:endParaRPr lang="tr-TR"/>
        </a:p>
      </dgm:t>
    </dgm:pt>
    <dgm:pt modelId="{D0ADA337-EF3E-4BF1-A077-A31A3EB0BA1C}" type="pres">
      <dgm:prSet presAssocID="{87E120C4-CA01-4089-B966-50DADC2BAB4C}" presName="vSp" presStyleCnt="0"/>
      <dgm:spPr/>
      <dgm:t>
        <a:bodyPr/>
        <a:lstStyle/>
        <a:p>
          <a:endParaRPr lang="tr-TR"/>
        </a:p>
      </dgm:t>
    </dgm:pt>
    <dgm:pt modelId="{CB7CB836-E64D-4A2C-BEC2-A728C04EB97C}" type="pres">
      <dgm:prSet presAssocID="{E54A48CC-599C-4A01-9339-6CBD9438D621}" presName="horFlow" presStyleCnt="0"/>
      <dgm:spPr/>
      <dgm:t>
        <a:bodyPr/>
        <a:lstStyle/>
        <a:p>
          <a:endParaRPr lang="tr-TR"/>
        </a:p>
      </dgm:t>
    </dgm:pt>
    <dgm:pt modelId="{EAF965F2-D125-4558-8195-17E8C34361B5}" type="pres">
      <dgm:prSet presAssocID="{E54A48CC-599C-4A01-9339-6CBD9438D621}" presName="bigChev" presStyleLbl="node1" presStyleIdx="1" presStyleCnt="3" custScaleX="266225" custScaleY="120220" custLinFactNeighborX="3780" custLinFactNeighborY="2682"/>
      <dgm:spPr/>
      <dgm:t>
        <a:bodyPr/>
        <a:lstStyle/>
        <a:p>
          <a:endParaRPr lang="tr-TR"/>
        </a:p>
      </dgm:t>
    </dgm:pt>
    <dgm:pt modelId="{03F619A8-9963-4C5F-A90D-463E652FF873}" type="pres">
      <dgm:prSet presAssocID="{E54A48CC-599C-4A01-9339-6CBD9438D621}" presName="vSp" presStyleCnt="0"/>
      <dgm:spPr/>
      <dgm:t>
        <a:bodyPr/>
        <a:lstStyle/>
        <a:p>
          <a:endParaRPr lang="tr-TR"/>
        </a:p>
      </dgm:t>
    </dgm:pt>
    <dgm:pt modelId="{CAD24474-CB55-468F-ADE4-68E9E1A5762E}" type="pres">
      <dgm:prSet presAssocID="{0FF685BE-69A2-4F9F-B6F9-9803B8970982}" presName="horFlow" presStyleCnt="0"/>
      <dgm:spPr/>
      <dgm:t>
        <a:bodyPr/>
        <a:lstStyle/>
        <a:p>
          <a:endParaRPr lang="tr-TR"/>
        </a:p>
      </dgm:t>
    </dgm:pt>
    <dgm:pt modelId="{5667E88A-3D58-4335-8FBB-05FDAEDE86F3}" type="pres">
      <dgm:prSet presAssocID="{0FF685BE-69A2-4F9F-B6F9-9803B8970982}" presName="bigChev" presStyleLbl="node1" presStyleIdx="2" presStyleCnt="3" custScaleX="266320" custScaleY="112716" custLinFactNeighborX="1063" custLinFactNeighborY="5422"/>
      <dgm:spPr/>
      <dgm:t>
        <a:bodyPr/>
        <a:lstStyle/>
        <a:p>
          <a:endParaRPr lang="tr-TR"/>
        </a:p>
      </dgm:t>
    </dgm:pt>
  </dgm:ptLst>
  <dgm:cxnLst>
    <dgm:cxn modelId="{661401E7-AD59-4407-979F-D8060BAAC88E}" type="presOf" srcId="{E54A48CC-599C-4A01-9339-6CBD9438D621}" destId="{EAF965F2-D125-4558-8195-17E8C34361B5}" srcOrd="0" destOrd="0" presId="urn:microsoft.com/office/officeart/2005/8/layout/lProcess3"/>
    <dgm:cxn modelId="{06B4DA16-54A7-4C1F-AAFC-CFCFDD562785}" type="presOf" srcId="{9C7A4E7A-714E-4C90-82FF-422D1C0B7CD2}" destId="{33AE0BA5-4F70-4D66-B6E8-D3111F5AA8B9}" srcOrd="0" destOrd="0" presId="urn:microsoft.com/office/officeart/2005/8/layout/lProcess3"/>
    <dgm:cxn modelId="{696D24F3-2741-4A9E-BDCA-43D65686325D}" srcId="{9C7A4E7A-714E-4C90-82FF-422D1C0B7CD2}" destId="{E54A48CC-599C-4A01-9339-6CBD9438D621}" srcOrd="1" destOrd="0" parTransId="{E3C65256-F8E2-4C49-8F0B-C08D9F62D6EC}" sibTransId="{784421ED-3029-4387-BE6A-99E6FA7DCC52}"/>
    <dgm:cxn modelId="{2FBA6A59-8755-4E32-A687-D47F32840E8B}" type="presOf" srcId="{87E120C4-CA01-4089-B966-50DADC2BAB4C}" destId="{06048C9C-0332-43DF-87AF-B40F04CCD041}" srcOrd="0" destOrd="0" presId="urn:microsoft.com/office/officeart/2005/8/layout/lProcess3"/>
    <dgm:cxn modelId="{F4040A6A-EEE0-4E42-9113-E09120F8F97C}" type="presOf" srcId="{0FF685BE-69A2-4F9F-B6F9-9803B8970982}" destId="{5667E88A-3D58-4335-8FBB-05FDAEDE86F3}" srcOrd="0" destOrd="0" presId="urn:microsoft.com/office/officeart/2005/8/layout/lProcess3"/>
    <dgm:cxn modelId="{FCE8CFE1-8817-4337-9CDD-F4D7FE61EB19}" srcId="{9C7A4E7A-714E-4C90-82FF-422D1C0B7CD2}" destId="{0FF685BE-69A2-4F9F-B6F9-9803B8970982}" srcOrd="2" destOrd="0" parTransId="{CEAD9423-2BB3-4C31-A333-63F6D70D51E5}" sibTransId="{6FBFCD59-55E6-4623-B62E-0EC94854DB1B}"/>
    <dgm:cxn modelId="{55E49BF4-A299-45A0-8A00-A63C7C436DF9}" srcId="{9C7A4E7A-714E-4C90-82FF-422D1C0B7CD2}" destId="{87E120C4-CA01-4089-B966-50DADC2BAB4C}" srcOrd="0" destOrd="0" parTransId="{519476F4-726C-4D7B-BC61-6C430A064DD9}" sibTransId="{9C38B30A-D00F-44DA-8952-F8436AAD78AF}"/>
    <dgm:cxn modelId="{7489F119-851D-45C9-A706-2810D2BDC0C1}" type="presParOf" srcId="{33AE0BA5-4F70-4D66-B6E8-D3111F5AA8B9}" destId="{A17E4F75-C380-42FB-A1FE-1AD378D2100D}" srcOrd="0" destOrd="0" presId="urn:microsoft.com/office/officeart/2005/8/layout/lProcess3"/>
    <dgm:cxn modelId="{7532937A-2AF2-4E36-8864-8E032F907CB4}" type="presParOf" srcId="{A17E4F75-C380-42FB-A1FE-1AD378D2100D}" destId="{06048C9C-0332-43DF-87AF-B40F04CCD041}" srcOrd="0" destOrd="0" presId="urn:microsoft.com/office/officeart/2005/8/layout/lProcess3"/>
    <dgm:cxn modelId="{3D3E33E3-6725-4859-BF93-6BA48B3C4F77}" type="presParOf" srcId="{33AE0BA5-4F70-4D66-B6E8-D3111F5AA8B9}" destId="{D0ADA337-EF3E-4BF1-A077-A31A3EB0BA1C}" srcOrd="1" destOrd="0" presId="urn:microsoft.com/office/officeart/2005/8/layout/lProcess3"/>
    <dgm:cxn modelId="{93BC8B41-2290-407A-96A6-5CF5216EA737}" type="presParOf" srcId="{33AE0BA5-4F70-4D66-B6E8-D3111F5AA8B9}" destId="{CB7CB836-E64D-4A2C-BEC2-A728C04EB97C}" srcOrd="2" destOrd="0" presId="urn:microsoft.com/office/officeart/2005/8/layout/lProcess3"/>
    <dgm:cxn modelId="{941D03EF-3FC4-4F56-ACBE-B283056EFCEA}" type="presParOf" srcId="{CB7CB836-E64D-4A2C-BEC2-A728C04EB97C}" destId="{EAF965F2-D125-4558-8195-17E8C34361B5}" srcOrd="0" destOrd="0" presId="urn:microsoft.com/office/officeart/2005/8/layout/lProcess3"/>
    <dgm:cxn modelId="{E72D08EA-1D41-4C50-BC09-A0EA610BD383}" type="presParOf" srcId="{33AE0BA5-4F70-4D66-B6E8-D3111F5AA8B9}" destId="{03F619A8-9963-4C5F-A90D-463E652FF873}" srcOrd="3" destOrd="0" presId="urn:microsoft.com/office/officeart/2005/8/layout/lProcess3"/>
    <dgm:cxn modelId="{2A4FC261-4EE8-4577-BD25-5D0DD7EE867A}" type="presParOf" srcId="{33AE0BA5-4F70-4D66-B6E8-D3111F5AA8B9}" destId="{CAD24474-CB55-468F-ADE4-68E9E1A5762E}" srcOrd="4" destOrd="0" presId="urn:microsoft.com/office/officeart/2005/8/layout/lProcess3"/>
    <dgm:cxn modelId="{495FD095-33C4-4073-B7EE-9AD11846F089}" type="presParOf" srcId="{CAD24474-CB55-468F-ADE4-68E9E1A5762E}" destId="{5667E88A-3D58-4335-8FBB-05FDAEDE86F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AE94B-39C0-4AA2-801B-EE5C286E9780}">
      <dsp:nvSpPr>
        <dsp:cNvPr id="0" name=""/>
        <dsp:cNvSpPr/>
      </dsp:nvSpPr>
      <dsp:spPr>
        <a:xfrm>
          <a:off x="1953760" y="261466"/>
          <a:ext cx="5459056" cy="478816"/>
        </a:xfrm>
        <a:prstGeom prst="roundRect">
          <a:avLst/>
        </a:prstGeom>
        <a:solidFill>
          <a:srgbClr val="ABDB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+mn-lt"/>
              <a:ea typeface="ＭＳ Ｐゴシック" charset="0"/>
              <a:cs typeface="ＭＳ Ｐゴシック" charset="0"/>
            </a:rPr>
            <a:t>MESLEKİ EĞİTİM KURSLARI</a:t>
          </a:r>
          <a:endParaRPr lang="tr-TR" sz="2400" b="1" kern="1200" dirty="0"/>
        </a:p>
      </dsp:txBody>
      <dsp:txXfrm>
        <a:off x="1977134" y="284840"/>
        <a:ext cx="5412308" cy="432068"/>
      </dsp:txXfrm>
    </dsp:sp>
    <dsp:sp modelId="{0FC4B3C2-AA23-4154-A94A-96ED72296270}">
      <dsp:nvSpPr>
        <dsp:cNvPr id="0" name=""/>
        <dsp:cNvSpPr/>
      </dsp:nvSpPr>
      <dsp:spPr>
        <a:xfrm>
          <a:off x="246847" y="-1211392"/>
          <a:ext cx="4203098" cy="4203098"/>
        </a:xfrm>
        <a:custGeom>
          <a:avLst/>
          <a:gdLst/>
          <a:ahLst/>
          <a:cxnLst/>
          <a:rect l="0" t="0" r="0" b="0"/>
          <a:pathLst>
            <a:path>
              <a:moveTo>
                <a:pt x="4199770" y="1983332"/>
              </a:moveTo>
              <a:arcTo wR="2101549" hR="2101549" stAng="21406517" swAng="577669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19978-1785-4ED8-BC4B-2E61F008CBC9}">
      <dsp:nvSpPr>
        <dsp:cNvPr id="0" name=""/>
        <dsp:cNvSpPr/>
      </dsp:nvSpPr>
      <dsp:spPr>
        <a:xfrm>
          <a:off x="0" y="2986793"/>
          <a:ext cx="3680418" cy="731334"/>
        </a:xfrm>
        <a:prstGeom prst="roundRect">
          <a:avLst/>
        </a:prstGeom>
        <a:solidFill>
          <a:srgbClr val="00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+mn-lt"/>
              <a:ea typeface="ＭＳ Ｐゴシック" charset="0"/>
              <a:cs typeface="ＭＳ Ｐゴシック" charset="0"/>
            </a:rPr>
            <a:t>GİRİŞİMCİLİK EĞİTİM PROGRAMLARI</a:t>
          </a:r>
        </a:p>
      </dsp:txBody>
      <dsp:txXfrm>
        <a:off x="35701" y="3022494"/>
        <a:ext cx="3609016" cy="659932"/>
      </dsp:txXfrm>
    </dsp:sp>
    <dsp:sp modelId="{BDE24D38-60F2-4916-B657-36C90B6D7A61}">
      <dsp:nvSpPr>
        <dsp:cNvPr id="0" name=""/>
        <dsp:cNvSpPr/>
      </dsp:nvSpPr>
      <dsp:spPr>
        <a:xfrm>
          <a:off x="1735196" y="1014021"/>
          <a:ext cx="4203098" cy="4203098"/>
        </a:xfrm>
        <a:custGeom>
          <a:avLst/>
          <a:gdLst/>
          <a:ahLst/>
          <a:cxnLst/>
          <a:rect l="0" t="0" r="0" b="0"/>
          <a:pathLst>
            <a:path>
              <a:moveTo>
                <a:pt x="4350" y="1966389"/>
              </a:moveTo>
              <a:arcTo wR="2101549" hR="2101549" stAng="11021249" swAng="1029315"/>
            </a:path>
          </a:pathLst>
        </a:custGeom>
        <a:noFill/>
        <a:ln w="9525" cap="flat" cmpd="sng" algn="ctr">
          <a:solidFill>
            <a:schemeClr val="accent3">
              <a:hueOff val="3955578"/>
              <a:satOff val="422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4E3EB-BCD6-4D9B-B31E-FA32E5BF7FC3}">
      <dsp:nvSpPr>
        <dsp:cNvPr id="0" name=""/>
        <dsp:cNvSpPr/>
      </dsp:nvSpPr>
      <dsp:spPr>
        <a:xfrm>
          <a:off x="214030" y="1470920"/>
          <a:ext cx="3429968" cy="89093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+mn-lt"/>
              <a:ea typeface="ＭＳ Ｐゴシック" charset="0"/>
              <a:cs typeface="ＭＳ Ｐゴシック" charset="0"/>
            </a:rPr>
            <a:t>İŞBAŞI EĞİTİM PROGRAMLARI</a:t>
          </a:r>
        </a:p>
      </dsp:txBody>
      <dsp:txXfrm>
        <a:off x="257522" y="1514412"/>
        <a:ext cx="3342984" cy="803952"/>
      </dsp:txXfrm>
    </dsp:sp>
    <dsp:sp modelId="{FDA310F0-5B7F-4727-8B40-5DFFC9BCEF11}">
      <dsp:nvSpPr>
        <dsp:cNvPr id="0" name=""/>
        <dsp:cNvSpPr/>
      </dsp:nvSpPr>
      <dsp:spPr>
        <a:xfrm>
          <a:off x="1930431" y="115278"/>
          <a:ext cx="4203098" cy="4203098"/>
        </a:xfrm>
        <a:custGeom>
          <a:avLst/>
          <a:gdLst/>
          <a:ahLst/>
          <a:cxnLst/>
          <a:rect l="0" t="0" r="0" b="0"/>
          <a:pathLst>
            <a:path>
              <a:moveTo>
                <a:pt x="151080" y="1319130"/>
              </a:moveTo>
              <a:arcTo wR="2101549" hR="2101549" stAng="12111474" swAng="8132188"/>
            </a:path>
          </a:pathLst>
        </a:custGeom>
        <a:noFill/>
        <a:ln w="9525" cap="flat" cmpd="sng" algn="ctr">
          <a:solidFill>
            <a:schemeClr val="accent3">
              <a:hueOff val="7911156"/>
              <a:satOff val="844"/>
              <a:lumOff val="-62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2EB8F-3222-4508-9E84-9F6D43983988}">
      <dsp:nvSpPr>
        <dsp:cNvPr id="0" name=""/>
        <dsp:cNvSpPr/>
      </dsp:nvSpPr>
      <dsp:spPr>
        <a:xfrm>
          <a:off x="3804021" y="1445344"/>
          <a:ext cx="4780491" cy="89783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+mn-lt"/>
              <a:ea typeface="ＭＳ Ｐゴシック" charset="0"/>
              <a:cs typeface="ＭＳ Ｐゴシック" charset="0"/>
            </a:rPr>
            <a:t>İŞBİRLİĞİ VE UZMANLAŞMIŞ MESLEK EDİNDİRME MERKEZLERİ (UMEM)</a:t>
          </a:r>
        </a:p>
      </dsp:txBody>
      <dsp:txXfrm>
        <a:off x="3847850" y="1489173"/>
        <a:ext cx="4692833" cy="810174"/>
      </dsp:txXfrm>
    </dsp:sp>
    <dsp:sp modelId="{3AEB7213-1FB2-4E26-B1CC-744B4714AA98}">
      <dsp:nvSpPr>
        <dsp:cNvPr id="0" name=""/>
        <dsp:cNvSpPr/>
      </dsp:nvSpPr>
      <dsp:spPr>
        <a:xfrm>
          <a:off x="2785228" y="1819815"/>
          <a:ext cx="4203098" cy="4203098"/>
        </a:xfrm>
        <a:custGeom>
          <a:avLst/>
          <a:gdLst/>
          <a:ahLst/>
          <a:cxnLst/>
          <a:rect l="0" t="0" r="0" b="0"/>
          <a:pathLst>
            <a:path>
              <a:moveTo>
                <a:pt x="3493958" y="527476"/>
              </a:moveTo>
              <a:arcTo wR="2101549" hR="2101549" stAng="18689739" swAng="1000952"/>
            </a:path>
          </a:pathLst>
        </a:custGeom>
        <a:noFill/>
        <a:ln w="9525" cap="flat" cmpd="sng" algn="ctr">
          <a:solidFill>
            <a:schemeClr val="accent3">
              <a:hueOff val="11866735"/>
              <a:satOff val="1265"/>
              <a:lumOff val="-94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CF82D-EC31-4525-B34D-59532125A460}">
      <dsp:nvSpPr>
        <dsp:cNvPr id="0" name=""/>
        <dsp:cNvSpPr/>
      </dsp:nvSpPr>
      <dsp:spPr>
        <a:xfrm>
          <a:off x="4410762" y="2818551"/>
          <a:ext cx="4173750" cy="11623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latin typeface="+mn-lt"/>
              <a:ea typeface="ＭＳ Ｐゴシック" charset="0"/>
              <a:cs typeface="ＭＳ Ｐゴシック" charset="0"/>
            </a:rPr>
            <a:t>ENGELLİ,  HÜKÜMLÜ VE ESKİ HÜKÜMLÜLERE YÖNELİK MESLEKİ EĞİTİM </a:t>
          </a:r>
        </a:p>
      </dsp:txBody>
      <dsp:txXfrm>
        <a:off x="4467503" y="2875292"/>
        <a:ext cx="4060268" cy="1048860"/>
      </dsp:txXfrm>
    </dsp:sp>
    <dsp:sp modelId="{21310020-45C0-4C78-834D-9B8BD1641AD2}">
      <dsp:nvSpPr>
        <dsp:cNvPr id="0" name=""/>
        <dsp:cNvSpPr/>
      </dsp:nvSpPr>
      <dsp:spPr>
        <a:xfrm>
          <a:off x="2081886" y="296976"/>
          <a:ext cx="4203098" cy="4203098"/>
        </a:xfrm>
        <a:custGeom>
          <a:avLst/>
          <a:gdLst/>
          <a:ahLst/>
          <a:cxnLst/>
          <a:rect l="0" t="0" r="0" b="0"/>
          <a:pathLst>
            <a:path>
              <a:moveTo>
                <a:pt x="3479465" y="3688324"/>
              </a:moveTo>
              <a:arcTo wR="2101549" hR="2101549" stAng="2941786" swAng="1080275"/>
            </a:path>
          </a:pathLst>
        </a:custGeom>
        <a:noFill/>
        <a:ln w="9525" cap="flat" cmpd="sng" algn="ctr">
          <a:solidFill>
            <a:schemeClr val="accent3">
              <a:hueOff val="15822312"/>
              <a:satOff val="1687"/>
              <a:lumOff val="-125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A3676-74B2-4161-80E6-40048D928E02}">
      <dsp:nvSpPr>
        <dsp:cNvPr id="0" name=""/>
        <dsp:cNvSpPr/>
      </dsp:nvSpPr>
      <dsp:spPr>
        <a:xfrm>
          <a:off x="2503101" y="4336112"/>
          <a:ext cx="3768661" cy="761144"/>
        </a:xfrm>
        <a:prstGeom prst="roundRect">
          <a:avLst/>
        </a:prstGeom>
        <a:solidFill>
          <a:srgbClr val="6DC0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+mn-lt"/>
              <a:ea typeface="ＭＳ Ｐゴシック" charset="0"/>
              <a:cs typeface="ＭＳ Ｐゴシック" charset="0"/>
            </a:rPr>
            <a:t>TOPLUM YARARINA PROGRAM</a:t>
          </a:r>
        </a:p>
      </dsp:txBody>
      <dsp:txXfrm>
        <a:off x="2540257" y="4373268"/>
        <a:ext cx="3694349" cy="686832"/>
      </dsp:txXfrm>
    </dsp:sp>
    <dsp:sp modelId="{9BB6AF83-2B0D-4139-B4DC-F7EBEBC0E376}">
      <dsp:nvSpPr>
        <dsp:cNvPr id="0" name=""/>
        <dsp:cNvSpPr/>
      </dsp:nvSpPr>
      <dsp:spPr>
        <a:xfrm>
          <a:off x="3516895" y="512308"/>
          <a:ext cx="4203098" cy="4203098"/>
        </a:xfrm>
        <a:custGeom>
          <a:avLst/>
          <a:gdLst/>
          <a:ahLst/>
          <a:cxnLst/>
          <a:rect l="0" t="0" r="0" b="0"/>
          <a:pathLst>
            <a:path>
              <a:moveTo>
                <a:pt x="867882" y="3802894"/>
              </a:moveTo>
              <a:arcTo wR="2101549" hR="2101549" stAng="7556781" swAng="6968155"/>
            </a:path>
          </a:pathLst>
        </a:custGeom>
        <a:noFill/>
        <a:ln w="9525" cap="flat" cmpd="sng" algn="ctr">
          <a:solidFill>
            <a:schemeClr val="accent3">
              <a:hueOff val="19777890"/>
              <a:satOff val="2109"/>
              <a:lumOff val="-156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48C9C-0332-43DF-87AF-B40F04CCD041}">
      <dsp:nvSpPr>
        <dsp:cNvPr id="0" name=""/>
        <dsp:cNvSpPr/>
      </dsp:nvSpPr>
      <dsp:spPr>
        <a:xfrm>
          <a:off x="11233" y="121329"/>
          <a:ext cx="8575627" cy="1653619"/>
        </a:xfrm>
        <a:prstGeom prst="chevron">
          <a:avLst/>
        </a:prstGeom>
        <a:solidFill>
          <a:srgbClr val="F695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002060"/>
              </a:solidFill>
              <a:latin typeface="+mj-lt"/>
            </a:rPr>
            <a:t>İşgücü piyasasında arz talep uyuşmazlıklarından kaynaklanan işsizliğe çözüm getirmek amacıyla  (UMEM) Projesi” 2010 yılında ÇSGB, MEB, İŞKUR, TOBB, ve TOBB ETU arasında başlatılmıştır.</a:t>
          </a:r>
          <a:endParaRPr lang="tr-TR" sz="2400" b="1" kern="1200" dirty="0">
            <a:solidFill>
              <a:srgbClr val="002060"/>
            </a:solidFill>
            <a:latin typeface="+mj-lt"/>
          </a:endParaRPr>
        </a:p>
      </dsp:txBody>
      <dsp:txXfrm>
        <a:off x="838043" y="121329"/>
        <a:ext cx="6922008" cy="1653619"/>
      </dsp:txXfrm>
    </dsp:sp>
    <dsp:sp modelId="{EAF965F2-D125-4558-8195-17E8C34361B5}">
      <dsp:nvSpPr>
        <dsp:cNvPr id="0" name=""/>
        <dsp:cNvSpPr/>
      </dsp:nvSpPr>
      <dsp:spPr>
        <a:xfrm>
          <a:off x="70033" y="1870435"/>
          <a:ext cx="8516827" cy="1538387"/>
        </a:xfrm>
        <a:prstGeom prst="chevron">
          <a:avLst/>
        </a:prstGeom>
        <a:solidFill>
          <a:srgbClr val="6FB3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002060"/>
              </a:solidFill>
              <a:latin typeface="+mj-lt"/>
            </a:rPr>
            <a:t>Proje ile, özellikle sanayi ile mesleki ve teknik eğitim kurumları arasındaki işbirliğini artırarak, ihtiyaç duyulan nitelikli işgücü talebi karşılanmaktadır.</a:t>
          </a:r>
          <a:endParaRPr lang="tr-TR" sz="2400" b="1" kern="1200" dirty="0">
            <a:solidFill>
              <a:srgbClr val="002060"/>
            </a:solidFill>
            <a:latin typeface="+mj-lt"/>
          </a:endParaRPr>
        </a:p>
      </dsp:txBody>
      <dsp:txXfrm>
        <a:off x="839227" y="1870435"/>
        <a:ext cx="6978440" cy="1538387"/>
      </dsp:txXfrm>
    </dsp:sp>
    <dsp:sp modelId="{5667E88A-3D58-4335-8FBB-05FDAEDE86F3}">
      <dsp:nvSpPr>
        <dsp:cNvPr id="0" name=""/>
        <dsp:cNvSpPr/>
      </dsp:nvSpPr>
      <dsp:spPr>
        <a:xfrm>
          <a:off x="39623" y="3556999"/>
          <a:ext cx="8519866" cy="1442363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rPr>
            <a:t>Proje kapsamında sanayi, hizmet ve tarım alanlarında teorik eğitim ve işbaşı eğitim birlikte verilmektedir</a:t>
          </a:r>
          <a:r>
            <a:rPr lang="tr-TR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rPr>
            <a:t>.</a:t>
          </a:r>
          <a:endParaRPr lang="tr-TR" sz="2400" b="1" kern="1200" dirty="0">
            <a:solidFill>
              <a:schemeClr val="tx1">
                <a:lumMod val="95000"/>
                <a:lumOff val="5000"/>
              </a:schemeClr>
            </a:solidFill>
            <a:latin typeface="+mj-lt"/>
          </a:endParaRPr>
        </a:p>
      </dsp:txBody>
      <dsp:txXfrm>
        <a:off x="760805" y="3556999"/>
        <a:ext cx="7077503" cy="144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ACFD5-E2A3-44A2-B022-7A716315BE79}" type="datetimeFigureOut">
              <a:rPr lang="tr-TR" smtClean="0"/>
              <a:pPr/>
              <a:t>22.01.2016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FFFA9-B5FD-4705-952B-2E03E98E37C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5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3F4E8C0A-2541-497D-AC11-2EAB7CC1BA23}" type="datetimeFigureOut">
              <a:rPr lang="en-US"/>
              <a:pPr>
                <a:defRPr/>
              </a:pPr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EAAB43FB-6D63-422A-BA30-23754C790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8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>
              <a:ea typeface="ＭＳ Ｐゴシック" pitchFamily="34" charset="-128"/>
            </a:endParaRPr>
          </a:p>
        </p:txBody>
      </p:sp>
      <p:sp>
        <p:nvSpPr>
          <p:cNvPr id="9728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7442" indent="-283631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4526" indent="-226905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8335" indent="-226905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42146" indent="-226905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95955" indent="-22690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9766" indent="-22690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03576" indent="-22690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57386" indent="-22690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F30387B-586C-4657-8AFB-A8E560BBBF6B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87093-8502-4E04-B366-BE6CECEAE1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5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6125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1" tIns="46031" rIns="92061" bIns="46031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0000"/>
              </a:lnSpc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68" indent="-342868">
              <a:lnSpc>
                <a:spcPct val="90000"/>
              </a:lnSpc>
              <a:buClr>
                <a:srgbClr val="000066"/>
              </a:buClr>
            </a:pPr>
            <a:endParaRPr lang="tr-TR" sz="1100">
              <a:solidFill>
                <a:schemeClr val="tx2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5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87093-8502-4E04-B366-BE6CECEAE16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44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3789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9EE2D3-BFEF-4109-AC43-E427D8BF1163}" type="slidenum">
              <a:rPr lang="tr-TR">
                <a:cs typeface="Arial" charset="0"/>
              </a:rPr>
              <a:pPr/>
              <a:t>23</a:t>
            </a:fld>
            <a:endParaRPr 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0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6656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9A6CD67-AAEE-4F41-9402-17DF0B10538A}" type="slidenum">
              <a:rPr lang="tr-TR" smtClean="0">
                <a:ea typeface="MS PGothic" pitchFamily="34" charset="-128"/>
              </a:rPr>
              <a:pPr>
                <a:defRPr/>
              </a:pPr>
              <a:t>24</a:t>
            </a:fld>
            <a:endParaRPr lang="tr-TR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93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87093-8502-4E04-B366-BE6CECEAE16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6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C16A-6760-4021-A385-9335DBCE0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2EA6-DCEE-41E9-8D57-76FC3FE7E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677B-EBA6-4A1B-AF23-64AE8AE77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8C4E1-9E70-4DC9-A075-F6A41CB9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5A30A-4792-43CC-B590-EF0820A60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364FE-F892-42D5-858D-A4D542CE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514F-D1AA-41A3-A406-91E2BD157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B83F66-603D-4AD9-8FFD-7FA8FF6E4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C9829-FDBC-4470-98A3-593DAA471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BE7E04-2CCA-49CF-906A-B86062AFF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20F84E-8B16-4D71-B77A-CDC39656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7E99-CA5B-4DBD-B04E-9927B0497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1ED10-E7E9-461E-8193-26A007DFC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E06DE0-40CE-46FE-8018-126832DB8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480BB-A55E-4DF9-B3AC-CD0FCD2C95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18853"/>
            <a:ext cx="7772400" cy="1362075"/>
          </a:xfrm>
        </p:spPr>
        <p:txBody>
          <a:bodyPr anchor="t"/>
          <a:lstStyle>
            <a:lvl1pPr algn="ctr">
              <a:defRPr sz="3200" b="1" u="none" cap="none" spc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67CC41-1AFC-4280-AA7A-2178BD939C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li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 algn="ctr"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A30E1C-63DB-41B0-ABA7-EFA3E4A410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4040188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8312" y="129046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0B1DF-B8A6-41A3-B841-5FCE91B645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ece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609FA1-5DED-45B9-86BC-12294B8A34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B2906F-260E-4429-9C07-67A3339A31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316013"/>
            <a:ext cx="5111750" cy="3777283"/>
          </a:xfrm>
        </p:spPr>
        <p:txBody>
          <a:bodyPr/>
          <a:lstStyle>
            <a:lvl1pPr>
              <a:defRPr sz="3200">
                <a:solidFill>
                  <a:srgbClr val="3D4E84"/>
                </a:solidFill>
              </a:defRPr>
            </a:lvl1pPr>
            <a:lvl2pPr>
              <a:defRPr sz="2800">
                <a:solidFill>
                  <a:srgbClr val="3D4E84"/>
                </a:solidFill>
              </a:defRPr>
            </a:lvl2pPr>
            <a:lvl3pPr>
              <a:defRPr sz="2400">
                <a:solidFill>
                  <a:srgbClr val="3D4E84"/>
                </a:solidFill>
              </a:defRPr>
            </a:lvl3pPr>
            <a:lvl4pPr>
              <a:defRPr sz="2000">
                <a:solidFill>
                  <a:srgbClr val="3D4E84"/>
                </a:solidFill>
              </a:defRPr>
            </a:lvl4pPr>
            <a:lvl5pPr>
              <a:defRPr sz="2000">
                <a:solidFill>
                  <a:srgbClr val="3D4E8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16013"/>
            <a:ext cx="3008313" cy="3777283"/>
          </a:xfrm>
        </p:spPr>
        <p:txBody>
          <a:bodyPr/>
          <a:lstStyle>
            <a:lvl1pPr marL="0" indent="0">
              <a:buNone/>
              <a:defRPr sz="1400">
                <a:solidFill>
                  <a:srgbClr val="3D4E8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2" y="130812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94FEBE-6939-4FA2-8CF9-A248F3F11A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78A1-C79B-4ECC-BEDC-C43319178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3688" y="2338536"/>
            <a:ext cx="5486400" cy="28906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CFD3E2-7963-46E6-AE31-88B882968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167844" y="440668"/>
            <a:ext cx="2520280" cy="691276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79C8AC-3944-4BFB-A9DA-FFD1C3BF9B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455875" y="1088738"/>
            <a:ext cx="2664297" cy="604867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F8ADE4-DBEC-477C-B7A1-E3F74365A8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yagram veya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33400" y="2438400"/>
            <a:ext cx="77724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SmartArt graphic</a:t>
            </a:r>
            <a:endParaRPr lang="es-ES" noProof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C075D8-B64E-4C0F-AFAF-DFE4270F6D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clip art</a:t>
            </a:r>
            <a:endParaRPr lang="es-ES" noProof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96C53-CF05-48E6-8F87-11CD801474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660B-0D26-45C2-B91E-24380EBA9AE1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77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B117-E343-4A53-B920-1EF3FE1EEAA8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31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9F61-17FC-4388-957E-DC705512DBB9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97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4E2E-AFBC-4C25-95A0-4C3A444346AC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9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E991-FDAC-4234-9390-D7C27AB44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CF0B-1719-4C45-BBCA-201743BE095C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69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012A-9049-4A9B-8E02-D5F9D8ABA3AC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8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8A89-18F7-4421-ADB0-6FA60F7A4A33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826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A94D-7933-4B39-8846-12128E66C4CA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82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CD2C3-3E52-4348-BFCC-0D34C9E70DEF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73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A018-A69E-480E-9084-5FC9F1F93DB8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20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1030-E293-40C1-9A96-3E1B39F58DDF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35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erbest Form"/>
          <p:cNvSpPr>
            <a:spLocks/>
          </p:cNvSpPr>
          <p:nvPr userDrawn="1"/>
        </p:nvSpPr>
        <p:spPr bwMode="auto">
          <a:xfrm>
            <a:off x="4389438" y="-15875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13A81"/>
              </a:gs>
              <a:gs pos="100000">
                <a:srgbClr val="00AEEB">
                  <a:alpha val="2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6" name="Freeform 27"/>
          <p:cNvSpPr>
            <a:spLocks/>
          </p:cNvSpPr>
          <p:nvPr userDrawn="1"/>
        </p:nvSpPr>
        <p:spPr bwMode="auto">
          <a:xfrm>
            <a:off x="-36513" y="-26988"/>
            <a:ext cx="9202738" cy="1257301"/>
          </a:xfrm>
          <a:custGeom>
            <a:avLst/>
            <a:gdLst>
              <a:gd name="T0" fmla="*/ 0 w 5797"/>
              <a:gd name="T1" fmla="*/ 0 h 792"/>
              <a:gd name="T2" fmla="*/ 2147483647 w 5797"/>
              <a:gd name="T3" fmla="*/ 0 h 792"/>
              <a:gd name="T4" fmla="*/ 2147483647 w 5797"/>
              <a:gd name="T5" fmla="*/ 2147483647 h 792"/>
              <a:gd name="T6" fmla="*/ 2147483647 w 5797"/>
              <a:gd name="T7" fmla="*/ 2147483647 h 792"/>
              <a:gd name="T8" fmla="*/ 2147483647 w 5797"/>
              <a:gd name="T9" fmla="*/ 2147483647 h 792"/>
              <a:gd name="T10" fmla="*/ 2147483647 w 5797"/>
              <a:gd name="T11" fmla="*/ 2147483647 h 792"/>
              <a:gd name="T12" fmla="*/ 2147483647 w 5797"/>
              <a:gd name="T13" fmla="*/ 2147483647 h 792"/>
              <a:gd name="T14" fmla="*/ 2147483647 w 5797"/>
              <a:gd name="T15" fmla="*/ 2147483647 h 792"/>
              <a:gd name="T16" fmla="*/ 0 w 5797"/>
              <a:gd name="T17" fmla="*/ 0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97" h="792">
                <a:moveTo>
                  <a:pt x="0" y="0"/>
                </a:moveTo>
                <a:cubicBezTo>
                  <a:pt x="0" y="0"/>
                  <a:pt x="1216" y="0"/>
                  <a:pt x="2433" y="0"/>
                </a:cubicBezTo>
                <a:cubicBezTo>
                  <a:pt x="3072" y="166"/>
                  <a:pt x="3394" y="249"/>
                  <a:pt x="3791" y="315"/>
                </a:cubicBezTo>
                <a:cubicBezTo>
                  <a:pt x="4188" y="381"/>
                  <a:pt x="4480" y="411"/>
                  <a:pt x="4814" y="396"/>
                </a:cubicBezTo>
                <a:cubicBezTo>
                  <a:pt x="5148" y="381"/>
                  <a:pt x="5532" y="295"/>
                  <a:pt x="5797" y="227"/>
                </a:cubicBezTo>
                <a:cubicBezTo>
                  <a:pt x="5797" y="413"/>
                  <a:pt x="5797" y="600"/>
                  <a:pt x="5797" y="600"/>
                </a:cubicBezTo>
                <a:cubicBezTo>
                  <a:pt x="5260" y="615"/>
                  <a:pt x="3540" y="286"/>
                  <a:pt x="2575" y="318"/>
                </a:cubicBezTo>
                <a:cubicBezTo>
                  <a:pt x="1610" y="350"/>
                  <a:pt x="369" y="613"/>
                  <a:pt x="7" y="792"/>
                </a:cubicBezTo>
                <a:cubicBezTo>
                  <a:pt x="7" y="497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13A81"/>
              </a:gs>
              <a:gs pos="100000">
                <a:srgbClr val="00AEEB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600" b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pic>
        <p:nvPicPr>
          <p:cNvPr id="7" name="12 Serbest Form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28575"/>
            <a:ext cx="91567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1 Serbest Form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91376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logo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888" y="115888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15"/>
          <p:cNvSpPr/>
          <p:nvPr userDrawn="1"/>
        </p:nvSpPr>
        <p:spPr>
          <a:xfrm>
            <a:off x="4408488" y="3702050"/>
            <a:ext cx="327025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0">
              <a:solidFill>
                <a:srgbClr val="FFFFFF"/>
              </a:solidFill>
            </a:endParaRPr>
          </a:p>
        </p:txBody>
      </p:sp>
      <p:sp>
        <p:nvSpPr>
          <p:cNvPr id="11" name="Rectangle 16"/>
          <p:cNvSpPr/>
          <p:nvPr userDrawn="1"/>
        </p:nvSpPr>
        <p:spPr>
          <a:xfrm>
            <a:off x="755576" y="1397918"/>
            <a:ext cx="30315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dirty="0">
                <a:ln w="12700">
                  <a:solidFill>
                    <a:srgbClr val="DEDEDE">
                      <a:satMod val="155000"/>
                    </a:srgbClr>
                  </a:solidFill>
                  <a:prstDash val="solid"/>
                </a:ln>
                <a:solidFill>
                  <a:srgbClr val="424456">
                    <a:tint val="85000"/>
                    <a:satMod val="155000"/>
                  </a:srgbClr>
                </a:solidFill>
                <a:latin typeface="Arial" charset="0"/>
                <a:ea typeface="+mn-ea"/>
              </a:rPr>
              <a:t>Mevcut Durum</a:t>
            </a:r>
            <a:endParaRPr lang="en-US" dirty="0">
              <a:ln w="12700">
                <a:solidFill>
                  <a:srgbClr val="DEDEDE">
                    <a:satMod val="155000"/>
                  </a:srgbClr>
                </a:solidFill>
                <a:prstDash val="solid"/>
              </a:ln>
              <a:solidFill>
                <a:srgbClr val="424456">
                  <a:tint val="85000"/>
                  <a:satMod val="155000"/>
                </a:srgbClr>
              </a:solidFill>
              <a:latin typeface="Arial" charset="0"/>
              <a:ea typeface="+mn-ea"/>
            </a:endParaRPr>
          </a:p>
        </p:txBody>
      </p:sp>
      <p:sp>
        <p:nvSpPr>
          <p:cNvPr id="12" name="Rectangle 17"/>
          <p:cNvSpPr/>
          <p:nvPr userDrawn="1"/>
        </p:nvSpPr>
        <p:spPr>
          <a:xfrm>
            <a:off x="5868144" y="1397918"/>
            <a:ext cx="189327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dirty="0">
                <a:ln w="12700">
                  <a:solidFill>
                    <a:srgbClr val="DEDEDE">
                      <a:satMod val="155000"/>
                    </a:srgbClr>
                  </a:solidFill>
                  <a:prstDash val="solid"/>
                </a:ln>
                <a:solidFill>
                  <a:srgbClr val="424456">
                    <a:tint val="85000"/>
                    <a:satMod val="155000"/>
                  </a:srgbClr>
                </a:solidFill>
                <a:latin typeface="Arial" charset="0"/>
                <a:ea typeface="+mn-ea"/>
              </a:rPr>
              <a:t>Yeni Hali</a:t>
            </a:r>
            <a:endParaRPr lang="en-US" dirty="0">
              <a:ln w="12700">
                <a:solidFill>
                  <a:srgbClr val="DEDEDE">
                    <a:satMod val="155000"/>
                  </a:srgbClr>
                </a:solidFill>
                <a:prstDash val="solid"/>
              </a:ln>
              <a:solidFill>
                <a:srgbClr val="424456">
                  <a:tint val="85000"/>
                  <a:satMod val="155000"/>
                </a:srgbClr>
              </a:solidFill>
              <a:latin typeface="Arial" charset="0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912515"/>
            <a:ext cx="4038600" cy="4525963"/>
          </a:xfrm>
          <a:ln>
            <a:solidFill>
              <a:schemeClr val="accent1">
                <a:alpha val="50000"/>
              </a:schemeClr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1912515"/>
            <a:ext cx="4038600" cy="4525963"/>
          </a:xfrm>
          <a:noFill/>
          <a:ln>
            <a:solidFill>
              <a:schemeClr val="accent1">
                <a:alpha val="50000"/>
              </a:schemeClr>
            </a:solidFill>
          </a:ln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1 Başlık"/>
          <p:cNvSpPr>
            <a:spLocks noGrp="1"/>
          </p:cNvSpPr>
          <p:nvPr>
            <p:ph type="title"/>
          </p:nvPr>
        </p:nvSpPr>
        <p:spPr>
          <a:xfrm>
            <a:off x="580996" y="621824"/>
            <a:ext cx="8286808" cy="790952"/>
          </a:xfrm>
          <a:ln>
            <a:noFill/>
          </a:ln>
        </p:spPr>
        <p:txBody>
          <a:bodyPr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ctr" rtl="0">
              <a:spcBef>
                <a:spcPct val="0"/>
              </a:spcBef>
              <a:buNone/>
              <a:defRPr lang="en-US" sz="4000" b="1" kern="1200" dirty="0">
                <a:ln w="635">
                  <a:noFill/>
                </a:ln>
                <a:solidFill>
                  <a:srgbClr val="00AEE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4464-FF73-480D-84BD-84B43F8F9B37}" type="slidenum">
              <a:rPr lang="en-US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99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0AE08-D533-4645-894E-FD10AC9BCB55}" type="slidenum">
              <a:rPr lang="tr-TR">
                <a:solidFill>
                  <a:srgbClr val="DEDED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EDE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71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936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93C7-94CD-4B62-9103-143348BE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480BB-A55E-4DF9-B3AC-CD0FCD2C95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922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18853"/>
            <a:ext cx="7772400" cy="1362075"/>
          </a:xfrm>
        </p:spPr>
        <p:txBody>
          <a:bodyPr anchor="t"/>
          <a:lstStyle>
            <a:lvl1pPr algn="ctr">
              <a:defRPr sz="3200" b="1" u="none" cap="none" spc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67CC41-1AFC-4280-AA7A-2178BD939C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86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li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 algn="ctr"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A30E1C-63DB-41B0-ABA7-EFA3E4A410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7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4040188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8312" y="129046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0B1DF-B8A6-41A3-B841-5FCE91B645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8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ece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609FA1-5DED-45B9-86BC-12294B8A34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B2906F-260E-4429-9C07-67A3339A31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25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316013"/>
            <a:ext cx="5111750" cy="3777283"/>
          </a:xfrm>
        </p:spPr>
        <p:txBody>
          <a:bodyPr/>
          <a:lstStyle>
            <a:lvl1pPr>
              <a:defRPr sz="3200">
                <a:solidFill>
                  <a:srgbClr val="3D4E84"/>
                </a:solidFill>
              </a:defRPr>
            </a:lvl1pPr>
            <a:lvl2pPr>
              <a:defRPr sz="2800">
                <a:solidFill>
                  <a:srgbClr val="3D4E84"/>
                </a:solidFill>
              </a:defRPr>
            </a:lvl2pPr>
            <a:lvl3pPr>
              <a:defRPr sz="2400">
                <a:solidFill>
                  <a:srgbClr val="3D4E84"/>
                </a:solidFill>
              </a:defRPr>
            </a:lvl3pPr>
            <a:lvl4pPr>
              <a:defRPr sz="2000">
                <a:solidFill>
                  <a:srgbClr val="3D4E84"/>
                </a:solidFill>
              </a:defRPr>
            </a:lvl4pPr>
            <a:lvl5pPr>
              <a:defRPr sz="2000">
                <a:solidFill>
                  <a:srgbClr val="3D4E8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16013"/>
            <a:ext cx="3008313" cy="3777283"/>
          </a:xfrm>
        </p:spPr>
        <p:txBody>
          <a:bodyPr/>
          <a:lstStyle>
            <a:lvl1pPr marL="0" indent="0">
              <a:buNone/>
              <a:defRPr sz="1400">
                <a:solidFill>
                  <a:srgbClr val="3D4E8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2" y="130812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94FEBE-6939-4FA2-8CF9-A248F3F11A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10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3688" y="2338536"/>
            <a:ext cx="5486400" cy="28906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CFD3E2-7963-46E6-AE31-88B882968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1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167844" y="440668"/>
            <a:ext cx="2520280" cy="691276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79C8AC-3944-4BFB-A9DA-FFD1C3BF9B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9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455875" y="1088738"/>
            <a:ext cx="2664297" cy="604867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F8ADE4-DBEC-477C-B7A1-E3F74365A8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1CCB-F099-470F-A3FF-F602167DA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yagram veya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33400" y="2438400"/>
            <a:ext cx="77724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SmartArt graphic</a:t>
            </a:r>
            <a:endParaRPr lang="es-ES" noProof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C075D8-B64E-4C0F-AFAF-DFE4270F6D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9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clip art</a:t>
            </a:r>
            <a:endParaRPr lang="es-ES" noProof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96C53-CF05-48E6-8F87-11CD801474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93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9925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BB42-8FC7-4C25-ACB9-4ED3F9A3DA4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384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3264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B6A5-17EA-4C88-9847-949075302D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801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18853"/>
            <a:ext cx="7772400" cy="1362075"/>
          </a:xfrm>
        </p:spPr>
        <p:txBody>
          <a:bodyPr anchor="t"/>
          <a:lstStyle>
            <a:lvl1pPr algn="ctr">
              <a:defRPr sz="3200" b="1" u="none" cap="none" spc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BC16-ACEE-42C4-B3E8-F33971632B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01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li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 algn="ctr"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6730-166C-4E11-BCB8-9668CCA4CC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20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4040188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8312" y="129046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F5EF-0251-42C3-9C6C-16DE679573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126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ece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CB4EE-A79A-41DB-A92A-23C3866A22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8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5900D-18D6-49D6-9444-432735B32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5F67D-92CB-4993-8D26-A69F8DBE58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788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316013"/>
            <a:ext cx="5111750" cy="3777283"/>
          </a:xfrm>
        </p:spPr>
        <p:txBody>
          <a:bodyPr/>
          <a:lstStyle>
            <a:lvl1pPr>
              <a:defRPr sz="3200">
                <a:solidFill>
                  <a:srgbClr val="3D4E84"/>
                </a:solidFill>
              </a:defRPr>
            </a:lvl1pPr>
            <a:lvl2pPr>
              <a:defRPr sz="2800">
                <a:solidFill>
                  <a:srgbClr val="3D4E84"/>
                </a:solidFill>
              </a:defRPr>
            </a:lvl2pPr>
            <a:lvl3pPr>
              <a:defRPr sz="2400">
                <a:solidFill>
                  <a:srgbClr val="3D4E84"/>
                </a:solidFill>
              </a:defRPr>
            </a:lvl3pPr>
            <a:lvl4pPr>
              <a:defRPr sz="2000">
                <a:solidFill>
                  <a:srgbClr val="3D4E84"/>
                </a:solidFill>
              </a:defRPr>
            </a:lvl4pPr>
            <a:lvl5pPr>
              <a:defRPr sz="2000">
                <a:solidFill>
                  <a:srgbClr val="3D4E8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16013"/>
            <a:ext cx="3008313" cy="3777283"/>
          </a:xfrm>
        </p:spPr>
        <p:txBody>
          <a:bodyPr/>
          <a:lstStyle>
            <a:lvl1pPr marL="0" indent="0">
              <a:buNone/>
              <a:defRPr sz="1400">
                <a:solidFill>
                  <a:srgbClr val="3D4E8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2" y="130812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EF1BA-5B16-4247-93FE-11EBC95DFF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80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3688" y="2338536"/>
            <a:ext cx="5486400" cy="28906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3424-B10F-482B-9ADA-5398749CEEF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94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167844" y="440668"/>
            <a:ext cx="2520280" cy="691276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E3BE-8BDA-468C-9EFC-D4DED805B9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10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455875" y="1088738"/>
            <a:ext cx="2664297" cy="604867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0437D-C1CC-4828-B727-7B367D5CD28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97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yagram veya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33400" y="2438400"/>
            <a:ext cx="77724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SmartArt graphic</a:t>
            </a:r>
            <a:endParaRPr lang="es-ES" noProof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C4A8-D86A-48BB-96F7-8B3CF2898A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77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clip art</a:t>
            </a:r>
            <a:endParaRPr lang="es-ES" noProof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4A3B-3A4B-431F-BCFD-94E9F7258B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95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9609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28092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480BB-A55E-4DF9-B3AC-CD0FCD2C95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31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5D9C-F6DD-4E0A-8E59-790F1C3BF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418853"/>
            <a:ext cx="7772400" cy="1362075"/>
          </a:xfrm>
        </p:spPr>
        <p:txBody>
          <a:bodyPr anchor="t"/>
          <a:lstStyle>
            <a:lvl1pPr algn="ctr">
              <a:defRPr sz="3200" b="1" u="none" cap="none" spc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67CC41-1AFC-4280-AA7A-2178BD939C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12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li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 algn="ctr"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>
            <a:lvl1pPr>
              <a:defRPr sz="2800">
                <a:solidFill>
                  <a:srgbClr val="3D4E84"/>
                </a:solidFill>
              </a:defRPr>
            </a:lvl1pPr>
            <a:lvl2pPr>
              <a:defRPr sz="2400">
                <a:solidFill>
                  <a:srgbClr val="3D4E84"/>
                </a:solidFill>
              </a:defRPr>
            </a:lvl2pPr>
            <a:lvl3pPr>
              <a:defRPr sz="2000">
                <a:solidFill>
                  <a:srgbClr val="3D4E84"/>
                </a:solidFill>
              </a:defRPr>
            </a:lvl3pPr>
            <a:lvl4pPr>
              <a:defRPr sz="1800">
                <a:solidFill>
                  <a:srgbClr val="3D4E84"/>
                </a:solidFill>
              </a:defRPr>
            </a:lvl4pPr>
            <a:lvl5pPr>
              <a:defRPr sz="1800">
                <a:solidFill>
                  <a:srgbClr val="3D4E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A30E1C-63DB-41B0-ABA7-EFA3E4A410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62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4040188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8312" y="129046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0B1DF-B8A6-41A3-B841-5FCE91B645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30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ece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609FA1-5DED-45B9-86BC-12294B8A34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890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 Slay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B2906F-260E-4429-9C07-67A3339A31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666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316013"/>
            <a:ext cx="5111750" cy="3777283"/>
          </a:xfrm>
        </p:spPr>
        <p:txBody>
          <a:bodyPr/>
          <a:lstStyle>
            <a:lvl1pPr>
              <a:defRPr sz="3200">
                <a:solidFill>
                  <a:srgbClr val="3D4E84"/>
                </a:solidFill>
              </a:defRPr>
            </a:lvl1pPr>
            <a:lvl2pPr>
              <a:defRPr sz="2800">
                <a:solidFill>
                  <a:srgbClr val="3D4E84"/>
                </a:solidFill>
              </a:defRPr>
            </a:lvl2pPr>
            <a:lvl3pPr>
              <a:defRPr sz="2400">
                <a:solidFill>
                  <a:srgbClr val="3D4E84"/>
                </a:solidFill>
              </a:defRPr>
            </a:lvl3pPr>
            <a:lvl4pPr>
              <a:defRPr sz="2000">
                <a:solidFill>
                  <a:srgbClr val="3D4E84"/>
                </a:solidFill>
              </a:defRPr>
            </a:lvl4pPr>
            <a:lvl5pPr>
              <a:defRPr sz="2000">
                <a:solidFill>
                  <a:srgbClr val="3D4E8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16013"/>
            <a:ext cx="3008313" cy="3777283"/>
          </a:xfrm>
        </p:spPr>
        <p:txBody>
          <a:bodyPr/>
          <a:lstStyle>
            <a:lvl1pPr marL="0" indent="0">
              <a:buNone/>
              <a:defRPr sz="1400">
                <a:solidFill>
                  <a:srgbClr val="3D4E8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2" y="1308124"/>
            <a:ext cx="8208143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Click to edit Master title 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94FEBE-6939-4FA2-8CF9-A248F3F11A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35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ile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3688" y="2338536"/>
            <a:ext cx="5486400" cy="28906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CFD3E2-7963-46E6-AE31-88B882968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82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167844" y="440668"/>
            <a:ext cx="2520280" cy="691276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79C8AC-3944-4BFB-A9DA-FFD1C3BF9B9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33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 rot="16200000">
            <a:off x="3455875" y="1088738"/>
            <a:ext cx="2664297" cy="604867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F8ADE4-DBEC-477C-B7A1-E3F74365A8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10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Diyagram veya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533400" y="2438400"/>
            <a:ext cx="77724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SmartArt graphic</a:t>
            </a:r>
            <a:endParaRPr lang="es-ES" noProof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C075D8-B64E-4C0F-AFAF-DFE4270F6D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83E0-2FA9-4A8F-B9C7-0508C9F5E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533400" y="2438400"/>
            <a:ext cx="3810000" cy="342900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s-ES" dirty="0" smtClean="0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495800" y="2438400"/>
            <a:ext cx="3810000" cy="3429000"/>
          </a:xfrm>
        </p:spPr>
        <p:txBody>
          <a:bodyPr/>
          <a:lstStyle/>
          <a:p>
            <a:pPr lvl="0"/>
            <a:r>
              <a:rPr lang="tr-TR" noProof="0" smtClean="0"/>
              <a:t>Click icon to add clip art</a:t>
            </a:r>
            <a:endParaRPr lang="es-ES" noProof="0" smtClean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290464"/>
            <a:ext cx="7848600" cy="914400"/>
          </a:xfrm>
        </p:spPr>
        <p:txBody>
          <a:bodyPr/>
          <a:lstStyle>
            <a:lvl1pPr>
              <a:defRPr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96C53-CF05-48E6-8F87-11CD801474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8313" y="6324600"/>
            <a:ext cx="5688012" cy="417513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704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7"/>
          <p:cNvSpPr>
            <a:spLocks noChangeArrowheads="1"/>
          </p:cNvSpPr>
          <p:nvPr userDrawn="1"/>
        </p:nvSpPr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267744" y="3212976"/>
            <a:ext cx="6692280" cy="1656184"/>
          </a:xfrm>
        </p:spPr>
        <p:txBody>
          <a:bodyPr anchor="t"/>
          <a:lstStyle>
            <a:lvl1pPr algn="r">
              <a:defRPr sz="3200" b="1" u="none" cap="none" spc="0" baseline="0">
                <a:ln w="19050">
                  <a:noFill/>
                  <a:prstDash val="solid"/>
                </a:ln>
                <a:solidFill>
                  <a:srgbClr val="172B6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tr-TR" dirty="0" err="1" smtClean="0"/>
              <a:t>Click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edit</a:t>
            </a:r>
            <a:r>
              <a:rPr lang="tr-TR" dirty="0" smtClean="0"/>
              <a:t> Master </a:t>
            </a:r>
            <a:r>
              <a:rPr lang="tr-TR" dirty="0" err="1" smtClean="0"/>
              <a:t>title</a:t>
            </a:r>
            <a:r>
              <a:rPr lang="tr-TR" dirty="0" smtClean="0"/>
              <a:t> </a:t>
            </a:r>
            <a:r>
              <a:rPr lang="tr-TR" dirty="0" err="1" smtClean="0"/>
              <a:t>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87833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BB42-8FC7-4C25-ACB9-4ED3F9A3DA4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6390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BB42-8FC7-4C25-ACB9-4ED3F9A3DA4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65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29B6829E-F1BD-498B-BBFD-DF6E8DFE0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1625" y="6419850"/>
            <a:ext cx="474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8250" y="64198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FFFFFF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9A3A41E4-363D-434E-844C-18EA308CC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90638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Contents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2460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3D4E84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46F2790-EA9C-4C2A-8E83-0903C185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here to edit the text or change the model</a:t>
            </a:r>
          </a:p>
          <a:p>
            <a:pPr lvl="1"/>
            <a:r>
              <a:rPr lang="es-ES" smtClean="0"/>
              <a:t>Level 2</a:t>
            </a:r>
          </a:p>
          <a:p>
            <a:pPr lvl="2"/>
            <a:r>
              <a:rPr lang="es-ES" smtClean="0"/>
              <a:t>Level 3</a:t>
            </a:r>
          </a:p>
          <a:p>
            <a:pPr lvl="3"/>
            <a:r>
              <a:rPr lang="es-ES" smtClean="0"/>
              <a:t>Level 4</a:t>
            </a:r>
          </a:p>
          <a:p>
            <a:pPr lvl="4"/>
            <a:r>
              <a:rPr lang="es-ES" smtClean="0"/>
              <a:t>Level 5</a:t>
            </a:r>
          </a:p>
          <a:p>
            <a:pPr lvl="4"/>
            <a:endParaRPr lang="es-ES" smtClean="0"/>
          </a:p>
        </p:txBody>
      </p:sp>
      <p:cxnSp>
        <p:nvCxnSpPr>
          <p:cNvPr id="3077" name="AutoShape 12"/>
          <p:cNvCxnSpPr>
            <a:cxnSpLocks noChangeShapeType="1"/>
          </p:cNvCxnSpPr>
          <p:nvPr/>
        </p:nvCxnSpPr>
        <p:spPr bwMode="auto">
          <a:xfrm flipV="1">
            <a:off x="488950" y="914400"/>
            <a:ext cx="882650" cy="15240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33400" y="5867400"/>
            <a:ext cx="822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533400" y="2209800"/>
            <a:ext cx="78486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ln w="19050">
            <a:noFill/>
            <a:prstDash val="solid"/>
          </a:ln>
          <a:solidFill>
            <a:srgbClr val="172B61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3D4E84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rgbClr val="3D4E8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1600">
          <a:solidFill>
            <a:srgbClr val="3D4E8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1400">
          <a:solidFill>
            <a:srgbClr val="3D4E84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3D4E84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Serbest Form"/>
          <p:cNvSpPr>
            <a:spLocks/>
          </p:cNvSpPr>
          <p:nvPr/>
        </p:nvSpPr>
        <p:spPr bwMode="auto">
          <a:xfrm>
            <a:off x="4381500" y="-15875"/>
            <a:ext cx="4762500" cy="638175"/>
          </a:xfrm>
          <a:custGeom>
            <a:avLst/>
            <a:gdLst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13A81"/>
              </a:gs>
              <a:gs pos="100000">
                <a:srgbClr val="00AEEB">
                  <a:alpha val="2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sz="1600" b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8" name="Freeform 27"/>
          <p:cNvSpPr>
            <a:spLocks/>
          </p:cNvSpPr>
          <p:nvPr/>
        </p:nvSpPr>
        <p:spPr bwMode="auto">
          <a:xfrm>
            <a:off x="-44450" y="-26988"/>
            <a:ext cx="9202738" cy="1257301"/>
          </a:xfrm>
          <a:custGeom>
            <a:avLst/>
            <a:gdLst>
              <a:gd name="T0" fmla="*/ 0 w 5797"/>
              <a:gd name="T1" fmla="*/ 0 h 792"/>
              <a:gd name="T2" fmla="*/ 2147483647 w 5797"/>
              <a:gd name="T3" fmla="*/ 0 h 792"/>
              <a:gd name="T4" fmla="*/ 2147483647 w 5797"/>
              <a:gd name="T5" fmla="*/ 2147483647 h 792"/>
              <a:gd name="T6" fmla="*/ 2147483647 w 5797"/>
              <a:gd name="T7" fmla="*/ 2147483647 h 792"/>
              <a:gd name="T8" fmla="*/ 2147483647 w 5797"/>
              <a:gd name="T9" fmla="*/ 2147483647 h 792"/>
              <a:gd name="T10" fmla="*/ 2147483647 w 5797"/>
              <a:gd name="T11" fmla="*/ 2147483647 h 792"/>
              <a:gd name="T12" fmla="*/ 2147483647 w 5797"/>
              <a:gd name="T13" fmla="*/ 2147483647 h 792"/>
              <a:gd name="T14" fmla="*/ 2147483647 w 5797"/>
              <a:gd name="T15" fmla="*/ 2147483647 h 792"/>
              <a:gd name="T16" fmla="*/ 0 w 5797"/>
              <a:gd name="T17" fmla="*/ 0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97" h="792">
                <a:moveTo>
                  <a:pt x="0" y="0"/>
                </a:moveTo>
                <a:cubicBezTo>
                  <a:pt x="0" y="0"/>
                  <a:pt x="1216" y="0"/>
                  <a:pt x="2433" y="0"/>
                </a:cubicBezTo>
                <a:cubicBezTo>
                  <a:pt x="3072" y="166"/>
                  <a:pt x="3394" y="249"/>
                  <a:pt x="3791" y="315"/>
                </a:cubicBezTo>
                <a:cubicBezTo>
                  <a:pt x="4188" y="381"/>
                  <a:pt x="4480" y="411"/>
                  <a:pt x="4814" y="396"/>
                </a:cubicBezTo>
                <a:cubicBezTo>
                  <a:pt x="5148" y="381"/>
                  <a:pt x="5532" y="295"/>
                  <a:pt x="5797" y="227"/>
                </a:cubicBezTo>
                <a:cubicBezTo>
                  <a:pt x="5797" y="413"/>
                  <a:pt x="5797" y="600"/>
                  <a:pt x="5797" y="600"/>
                </a:cubicBezTo>
                <a:cubicBezTo>
                  <a:pt x="5260" y="615"/>
                  <a:pt x="3540" y="286"/>
                  <a:pt x="2575" y="318"/>
                </a:cubicBezTo>
                <a:cubicBezTo>
                  <a:pt x="1610" y="350"/>
                  <a:pt x="369" y="613"/>
                  <a:pt x="7" y="792"/>
                </a:cubicBezTo>
                <a:cubicBezTo>
                  <a:pt x="7" y="497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013A81"/>
              </a:gs>
              <a:gs pos="100000">
                <a:srgbClr val="00AEEB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sz="1600" b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pic>
        <p:nvPicPr>
          <p:cNvPr id="9220" name="12 Serbest Form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4288" y="28575"/>
            <a:ext cx="9156701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11 Serbest Form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7938" y="-14288"/>
            <a:ext cx="9137651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4" descr="logo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950" y="115888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9224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2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b="0">
              <a:solidFill>
                <a:srgbClr val="DEDEDE">
                  <a:shade val="90000"/>
                </a:srgbClr>
              </a:solidFill>
              <a:ea typeface="+mn-ea"/>
            </a:endParaRPr>
          </a:p>
        </p:txBody>
      </p:sp>
      <p:sp>
        <p:nvSpPr>
          <p:cNvPr id="13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4D4D4"/>
                </a:solidFill>
                <a:latin typeface="+mn-lt"/>
              </a:defRPr>
            </a:lvl1pPr>
          </a:lstStyle>
          <a:p>
            <a:pPr>
              <a:defRPr/>
            </a:pPr>
            <a:endParaRPr lang="tr-TR" b="0">
              <a:ea typeface="+mn-ea"/>
            </a:endParaRPr>
          </a:p>
        </p:txBody>
      </p:sp>
      <p:sp>
        <p:nvSpPr>
          <p:cNvPr id="17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A2E15F-CAB9-4D72-9998-B5FA27203175}" type="slidenum">
              <a:rPr lang="tr-TR" b="0">
                <a:solidFill>
                  <a:srgbClr val="DEDEDE">
                    <a:shade val="90000"/>
                  </a:srgbClr>
                </a:solidFill>
                <a:ea typeface="+mn-ea"/>
              </a:rPr>
              <a:pPr>
                <a:defRPr/>
              </a:pPr>
              <a:t>‹#›</a:t>
            </a:fld>
            <a:endParaRPr lang="tr-TR" b="0">
              <a:solidFill>
                <a:srgbClr val="DEDEDE">
                  <a:shade val="90000"/>
                </a:srgb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06262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EEB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13A81"/>
        </a:buClr>
        <a:buSzPct val="95000"/>
        <a:buFont typeface="Wingdings 2" pitchFamily="18" charset="2"/>
        <a:buChar char=""/>
        <a:defRPr sz="2600">
          <a:solidFill>
            <a:srgbClr val="013A8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400">
          <a:solidFill>
            <a:srgbClr val="013A8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100">
          <a:solidFill>
            <a:srgbClr val="013A8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000">
          <a:solidFill>
            <a:srgbClr val="013A8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000">
          <a:solidFill>
            <a:srgbClr val="013A81"/>
          </a:solidFill>
          <a:latin typeface="+mn-lt"/>
        </a:defRPr>
      </a:lvl5pPr>
      <a:lvl6pPr marL="1919288" indent="-209550" algn="l" rtl="0" eaLnBrk="1" fontAlgn="base" hangingPunct="1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000">
          <a:solidFill>
            <a:srgbClr val="013A81"/>
          </a:solidFill>
          <a:latin typeface="+mn-lt"/>
        </a:defRPr>
      </a:lvl6pPr>
      <a:lvl7pPr marL="2376488" indent="-209550" algn="l" rtl="0" eaLnBrk="1" fontAlgn="base" hangingPunct="1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000">
          <a:solidFill>
            <a:srgbClr val="013A81"/>
          </a:solidFill>
          <a:latin typeface="+mn-lt"/>
        </a:defRPr>
      </a:lvl7pPr>
      <a:lvl8pPr marL="2833688" indent="-209550" algn="l" rtl="0" eaLnBrk="1" fontAlgn="base" hangingPunct="1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000">
          <a:solidFill>
            <a:srgbClr val="013A81"/>
          </a:solidFill>
          <a:latin typeface="+mn-lt"/>
        </a:defRPr>
      </a:lvl8pPr>
      <a:lvl9pPr marL="3290888" indent="-209550" algn="l" rtl="0" eaLnBrk="1" fontAlgn="base" hangingPunct="1">
        <a:spcBef>
          <a:spcPct val="20000"/>
        </a:spcBef>
        <a:spcAft>
          <a:spcPct val="0"/>
        </a:spcAft>
        <a:buClr>
          <a:srgbClr val="00AEEB"/>
        </a:buClr>
        <a:buFont typeface="Wingdings 2" pitchFamily="18" charset="2"/>
        <a:buChar char=""/>
        <a:defRPr sz="2000">
          <a:solidFill>
            <a:srgbClr val="013A8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90638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Contents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2460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3D4E84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46F2790-EA9C-4C2A-8E83-0903C185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here to edit the text or change the model</a:t>
            </a:r>
          </a:p>
          <a:p>
            <a:pPr lvl="1"/>
            <a:r>
              <a:rPr lang="es-ES" smtClean="0"/>
              <a:t>Level 2</a:t>
            </a:r>
          </a:p>
          <a:p>
            <a:pPr lvl="2"/>
            <a:r>
              <a:rPr lang="es-ES" smtClean="0"/>
              <a:t>Level 3</a:t>
            </a:r>
          </a:p>
          <a:p>
            <a:pPr lvl="3"/>
            <a:r>
              <a:rPr lang="es-ES" smtClean="0"/>
              <a:t>Level 4</a:t>
            </a:r>
          </a:p>
          <a:p>
            <a:pPr lvl="4"/>
            <a:r>
              <a:rPr lang="es-ES" smtClean="0"/>
              <a:t>Level 5</a:t>
            </a:r>
          </a:p>
          <a:p>
            <a:pPr lvl="4"/>
            <a:endParaRPr lang="es-ES" smtClean="0"/>
          </a:p>
        </p:txBody>
      </p:sp>
      <p:cxnSp>
        <p:nvCxnSpPr>
          <p:cNvPr id="3077" name="AutoShape 12"/>
          <p:cNvCxnSpPr>
            <a:cxnSpLocks noChangeShapeType="1"/>
          </p:cNvCxnSpPr>
          <p:nvPr/>
        </p:nvCxnSpPr>
        <p:spPr bwMode="auto">
          <a:xfrm flipV="1">
            <a:off x="488950" y="914400"/>
            <a:ext cx="882650" cy="15240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33400" y="5867400"/>
            <a:ext cx="822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533400" y="2209800"/>
            <a:ext cx="78486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88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ln w="19050">
            <a:noFill/>
            <a:prstDash val="solid"/>
          </a:ln>
          <a:solidFill>
            <a:srgbClr val="172B61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3D4E84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rgbClr val="3D4E8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1600">
          <a:solidFill>
            <a:srgbClr val="3D4E8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1400">
          <a:solidFill>
            <a:srgbClr val="3D4E84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3D4E84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90638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Contents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2460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D4E84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6C2EDB0-D143-4933-9584-B35AB0489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384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 smtClean="0"/>
              <a:t>Click here to edit the text or change the model</a:t>
            </a:r>
          </a:p>
          <a:p>
            <a:pPr lvl="1"/>
            <a:r>
              <a:rPr lang="es-ES" altLang="tr-TR" smtClean="0"/>
              <a:t>Level 2</a:t>
            </a:r>
          </a:p>
          <a:p>
            <a:pPr lvl="2"/>
            <a:r>
              <a:rPr lang="es-ES" altLang="tr-TR" smtClean="0"/>
              <a:t>Level 3</a:t>
            </a:r>
          </a:p>
          <a:p>
            <a:pPr lvl="3"/>
            <a:r>
              <a:rPr lang="es-ES" altLang="tr-TR" smtClean="0"/>
              <a:t>Level 4</a:t>
            </a:r>
          </a:p>
          <a:p>
            <a:pPr lvl="4"/>
            <a:r>
              <a:rPr lang="es-ES" altLang="tr-TR" smtClean="0"/>
              <a:t>Level 5</a:t>
            </a:r>
          </a:p>
          <a:p>
            <a:pPr lvl="4"/>
            <a:endParaRPr lang="es-ES" altLang="tr-TR" smtClean="0"/>
          </a:p>
        </p:txBody>
      </p:sp>
      <p:cxnSp>
        <p:nvCxnSpPr>
          <p:cNvPr id="3077" name="AutoShape 12"/>
          <p:cNvCxnSpPr>
            <a:cxnSpLocks noChangeShapeType="1"/>
          </p:cNvCxnSpPr>
          <p:nvPr/>
        </p:nvCxnSpPr>
        <p:spPr bwMode="auto">
          <a:xfrm flipV="1">
            <a:off x="488950" y="914400"/>
            <a:ext cx="882650" cy="152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33400" y="5867400"/>
            <a:ext cx="822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533400" y="2209800"/>
            <a:ext cx="78486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02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ln w="19050">
            <a:noFill/>
            <a:prstDash val="solid"/>
          </a:ln>
          <a:solidFill>
            <a:srgbClr val="172B61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3D4E84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2800">
          <a:solidFill>
            <a:srgbClr val="3D4E8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1600">
          <a:solidFill>
            <a:srgbClr val="3D4E8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1400">
          <a:solidFill>
            <a:srgbClr val="3D4E84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3D4E84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90638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Contents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document</a:t>
            </a:r>
            <a:endParaRPr lang="es-ES" dirty="0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24600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3D4E84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46F2790-EA9C-4C2A-8E83-0903C185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4384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here to edit the text or change the model</a:t>
            </a:r>
          </a:p>
          <a:p>
            <a:pPr lvl="1"/>
            <a:r>
              <a:rPr lang="es-ES" smtClean="0"/>
              <a:t>Level 2</a:t>
            </a:r>
          </a:p>
          <a:p>
            <a:pPr lvl="2"/>
            <a:r>
              <a:rPr lang="es-ES" smtClean="0"/>
              <a:t>Level 3</a:t>
            </a:r>
          </a:p>
          <a:p>
            <a:pPr lvl="3"/>
            <a:r>
              <a:rPr lang="es-ES" smtClean="0"/>
              <a:t>Level 4</a:t>
            </a:r>
          </a:p>
          <a:p>
            <a:pPr lvl="4"/>
            <a:r>
              <a:rPr lang="es-ES" smtClean="0"/>
              <a:t>Level 5</a:t>
            </a:r>
          </a:p>
          <a:p>
            <a:pPr lvl="4"/>
            <a:endParaRPr lang="es-ES" smtClean="0"/>
          </a:p>
        </p:txBody>
      </p:sp>
      <p:cxnSp>
        <p:nvCxnSpPr>
          <p:cNvPr id="3077" name="AutoShape 12"/>
          <p:cNvCxnSpPr>
            <a:cxnSpLocks noChangeShapeType="1"/>
          </p:cNvCxnSpPr>
          <p:nvPr/>
        </p:nvCxnSpPr>
        <p:spPr bwMode="auto">
          <a:xfrm flipV="1">
            <a:off x="488950" y="914400"/>
            <a:ext cx="882650" cy="152400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33400" y="5867400"/>
            <a:ext cx="8229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533400" y="2209800"/>
            <a:ext cx="7848600" cy="76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8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ln w="19050">
            <a:noFill/>
            <a:prstDash val="solid"/>
          </a:ln>
          <a:solidFill>
            <a:srgbClr val="172B61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72B6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2A295C"/>
          </a:solidFill>
          <a:effectLst>
            <a:outerShdw blurRad="38100" dist="38100" dir="2700000" algn="tl">
              <a:srgbClr val="000000"/>
            </a:outerShdw>
          </a:effectLst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2000">
          <a:solidFill>
            <a:srgbClr val="3D4E84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>
          <a:solidFill>
            <a:srgbClr val="3D4E8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•"/>
        <a:defRPr sz="1600">
          <a:solidFill>
            <a:srgbClr val="3D4E8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–"/>
        <a:defRPr sz="1400">
          <a:solidFill>
            <a:srgbClr val="3D4E84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3D4E84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306" y="2920620"/>
            <a:ext cx="8577713" cy="1392073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dirty="0" smtClean="0">
                <a:solidFill>
                  <a:srgbClr val="FF0000"/>
                </a:solidFill>
                <a:effectLst/>
                <a:cs typeface="Arial" pitchFamily="34" charset="0"/>
              </a:rPr>
              <a:t>İstihdam Politikaları ve Çalışmaları</a:t>
            </a:r>
            <a:endParaRPr lang="en-US" sz="280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5" name="Dikdörtgen 1"/>
          <p:cNvSpPr/>
          <p:nvPr/>
        </p:nvSpPr>
        <p:spPr>
          <a:xfrm>
            <a:off x="0" y="53241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800" kern="0" dirty="0" smtClean="0">
                <a:ln w="19050">
                  <a:noFill/>
                  <a:prstDash val="solid"/>
                </a:ln>
                <a:solidFill>
                  <a:srgbClr val="0B2265"/>
                </a:solidFill>
                <a:latin typeface="Arial"/>
                <a:ea typeface="ＭＳ Ｐゴシック" charset="0"/>
                <a:cs typeface="Arial" pitchFamily="34" charset="0"/>
              </a:rPr>
              <a:t>Türkiye </a:t>
            </a:r>
            <a:r>
              <a:rPr lang="tr-TR" sz="1800" kern="0" dirty="0">
                <a:ln w="19050">
                  <a:noFill/>
                  <a:prstDash val="solid"/>
                </a:ln>
                <a:solidFill>
                  <a:srgbClr val="0B2265"/>
                </a:solidFill>
                <a:latin typeface="Arial"/>
                <a:ea typeface="ＭＳ Ｐゴシック" charset="0"/>
                <a:cs typeface="Arial" pitchFamily="34" charset="0"/>
              </a:rPr>
              <a:t>İş </a:t>
            </a:r>
            <a:r>
              <a:rPr lang="tr-TR" sz="1800" kern="0" dirty="0" smtClean="0">
                <a:ln w="19050">
                  <a:noFill/>
                  <a:prstDash val="solid"/>
                </a:ln>
                <a:solidFill>
                  <a:srgbClr val="0B2265"/>
                </a:solidFill>
                <a:latin typeface="Arial"/>
                <a:ea typeface="ＭＳ Ｐゴシック" charset="0"/>
                <a:cs typeface="Arial" pitchFamily="34" charset="0"/>
              </a:rPr>
              <a:t>Kurumu Genel Müdürlüğü</a:t>
            </a:r>
          </a:p>
          <a:p>
            <a:pPr algn="ctr"/>
            <a:r>
              <a:rPr lang="tr-TR" sz="1800" kern="0" dirty="0" smtClean="0">
                <a:ln w="19050">
                  <a:noFill/>
                  <a:prstDash val="solid"/>
                </a:ln>
                <a:solidFill>
                  <a:srgbClr val="0B2265"/>
                </a:solidFill>
                <a:latin typeface="Arial"/>
                <a:ea typeface="ＭＳ Ｐゴシック" charset="0"/>
                <a:cs typeface="Arial" pitchFamily="34" charset="0"/>
              </a:rPr>
              <a:t>İstanbul Çalışma ve İş Kurumu İl Müdürlüğü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255594" y="3958750"/>
            <a:ext cx="6919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Muammer COŞKUN</a:t>
            </a:r>
            <a:br>
              <a:rPr lang="tr-TR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</a:br>
            <a:r>
              <a:rPr lang="tr-TR" sz="20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İl Müdürü</a:t>
            </a:r>
          </a:p>
          <a:p>
            <a:pPr algn="ctr"/>
            <a:r>
              <a:rPr lang="tr-TR" sz="1400" i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Mail: muammer.coskun@iskur.gov.tr</a:t>
            </a:r>
            <a:endParaRPr lang="tr-TR" sz="14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906F-260E-4429-9C07-67A3339A3100}" type="slidenum">
              <a:rPr lang="es-ES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2 Dikdörtgen"/>
          <p:cNvSpPr>
            <a:spLocks noChangeArrowheads="1"/>
          </p:cNvSpPr>
          <p:nvPr/>
        </p:nvSpPr>
        <p:spPr bwMode="auto">
          <a:xfrm>
            <a:off x="372319" y="1188200"/>
            <a:ext cx="860790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0850" indent="-95250" algn="ctr">
              <a:defRPr/>
            </a:pPr>
            <a:r>
              <a:rPr lang="tr-TR" sz="1400" dirty="0">
                <a:solidFill>
                  <a:srgbClr val="0B5394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tr-T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0850" indent="-95250" algn="r">
              <a:defRPr/>
            </a:pP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tr-TR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8900" algn="just">
              <a:defRPr/>
            </a:pP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88900" algn="just">
              <a:defRPr/>
            </a:pPr>
            <a:endParaRPr lang="tr-TR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8900" algn="just">
              <a:defRPr/>
            </a:pPr>
            <a:r>
              <a:rPr lang="tr-TR" sz="22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yılı ilk 6 ay için İstanbul’a </a:t>
            </a:r>
            <a:r>
              <a:rPr lang="tr-TR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 milyon TL </a:t>
            </a: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ödenek tahsis edilmiştir. </a:t>
            </a:r>
          </a:p>
          <a:p>
            <a:pPr marL="88900" algn="just">
              <a:defRPr/>
            </a:pPr>
            <a:endParaRPr lang="tr-T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8900" algn="just"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Amaç</a:t>
            </a:r>
            <a:r>
              <a:rPr lang="tr-TR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işverenlerin aradığı niteliğe uygun işgücünü, mevcut işsizlerden temin edemediğinde, seçmiş olduğu kişileri işverenlere hiçbir maliyet oluşturmadan mesleki eğitim projelerinde yetiştirerek istihdama hazır hale getirmektir. </a:t>
            </a:r>
          </a:p>
          <a:p>
            <a:pPr marL="88900" algn="just"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İstanbul için tahsis edilen 200 milyon TL. ödenekte işverenlerin talepleri doğrultusunda bu amaçla kullanılacaktır.</a:t>
            </a: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88900" algn="just">
              <a:defRPr/>
            </a:pPr>
            <a:endParaRPr lang="tr-T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8900" algn="just">
              <a:defRPr/>
            </a:pP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tr-T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02" y="1351973"/>
            <a:ext cx="6638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9059" y="698501"/>
            <a:ext cx="7772400" cy="788987"/>
          </a:xfrm>
        </p:spPr>
        <p:txBody>
          <a:bodyPr/>
          <a:lstStyle/>
          <a:p>
            <a:pPr marL="0" indent="0" algn="r">
              <a:buFontTx/>
              <a:buNone/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İşbaşı Eğitim Programı</a:t>
            </a:r>
          </a:p>
          <a:p>
            <a:pPr marL="0" indent="0" algn="r">
              <a:buFontTx/>
              <a:buNone/>
              <a:defRPr/>
            </a:pPr>
            <a:endParaRPr lang="tr-TR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5844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2" y="1487488"/>
            <a:ext cx="8391137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A480BB-A55E-4DF9-B3AC-CD0FCD2C9568}" type="slidenum">
              <a:rPr lang="es-ES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9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7" name="Metin kutusu 6"/>
          <p:cNvSpPr txBox="1"/>
          <p:nvPr/>
        </p:nvSpPr>
        <p:spPr>
          <a:xfrm>
            <a:off x="168734" y="1418488"/>
            <a:ext cx="8838789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263B86">
                    <a:lumMod val="50000"/>
                  </a:srgbClr>
                </a:solidFill>
                <a:latin typeface="Arial"/>
              </a:rPr>
              <a:t>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İş tecrübesi/Deneyimi olmayan İşsizlerin işbaşında çalışarak eğitilmesini ve deneyim kazanmasını sağlayarak işe daha kolay yerleştirilmesini amaçlayan programlardır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.</a:t>
            </a:r>
            <a:endParaRPr lang="tr-TR" sz="2400" b="0" dirty="0">
              <a:solidFill>
                <a:srgbClr val="002060"/>
              </a:solidFill>
              <a:latin typeface="Arial"/>
            </a:endParaRP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En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az 2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sigortalı çalışanı bulunan,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İŞKUR’a kayıtlı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özel sektör işyerleri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, dernekler, vakıflar, kamu kurumu niteliğindeki meslek kuruluşları, meslek birlikleri, sendikalar, ticaret ve sanayi odaları, noterler, vakıf üniversiteleri vb. kurum ve kuruluşlar bu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programdan yararlanabilir.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endParaRPr lang="tr-TR" sz="2400" b="0" dirty="0">
              <a:solidFill>
                <a:srgbClr val="002060"/>
              </a:solidFill>
              <a:latin typeface="Arial"/>
            </a:endParaRP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Kamunun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payının % 50’nin altında olduğu iktisadi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teşekküllerin tamamı bu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programdan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yararlanabilmektedir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794078" y="707092"/>
            <a:ext cx="5213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rgbClr val="FF0000"/>
                </a:solidFill>
                <a:latin typeface="Arial"/>
              </a:rPr>
              <a:t>İşbaşı Eğitim Programı- 1</a:t>
            </a:r>
            <a:endParaRPr lang="tr-TR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18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5" name="Metin kutusu 4"/>
          <p:cNvSpPr txBox="1"/>
          <p:nvPr/>
        </p:nvSpPr>
        <p:spPr>
          <a:xfrm>
            <a:off x="3548418" y="597355"/>
            <a:ext cx="533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rgbClr val="FF0000"/>
                </a:solidFill>
                <a:latin typeface="Arial"/>
              </a:rPr>
              <a:t>İşbaşı Eğitim Programı- 2</a:t>
            </a:r>
            <a:endParaRPr lang="tr-TR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41194" y="1299471"/>
            <a:ext cx="85434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263B86">
                    <a:lumMod val="50000"/>
                  </a:srgbClr>
                </a:solidFill>
                <a:latin typeface="Arial"/>
              </a:rPr>
              <a:t>		     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Katılımcı </a:t>
            </a:r>
            <a:r>
              <a:rPr lang="tr-TR" sz="2400" dirty="0">
                <a:solidFill>
                  <a:srgbClr val="FF0000"/>
                </a:solidFill>
                <a:latin typeface="Arial"/>
              </a:rPr>
              <a:t>Sayısı 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ve Süresi Nasıl </a:t>
            </a:r>
            <a:r>
              <a:rPr lang="tr-TR" sz="2400" dirty="0">
                <a:solidFill>
                  <a:srgbClr val="FF0000"/>
                </a:solidFill>
                <a:latin typeface="Arial"/>
              </a:rPr>
              <a:t>Belirlenir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?</a:t>
            </a:r>
            <a:endParaRPr lang="tr-TR" sz="2400" dirty="0">
              <a:solidFill>
                <a:srgbClr val="FF0000"/>
              </a:solidFill>
              <a:latin typeface="Arial"/>
            </a:endParaRPr>
          </a:p>
          <a:p>
            <a:pPr marL="268288" lvl="1" indent="-268288" algn="just">
              <a:lnSpc>
                <a:spcPct val="15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ea typeface="Arial Unicode MS" pitchFamily="34" charset="-128"/>
                <a:cs typeface="Arial" charset="0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İşyerlerinin aynı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il sınırları içerisinde çalışan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toplam işçi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sayısı üzerinden kontenjan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hesaplanmaktadır.</a:t>
            </a:r>
          </a:p>
          <a:p>
            <a:pPr marL="268288" lvl="1" indent="-268288" algn="just">
              <a:lnSpc>
                <a:spcPct val="15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2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ile 10 arasında çalışanı varsa 1 kişi, </a:t>
            </a:r>
            <a:endParaRPr lang="tr-TR" sz="2400" b="0" dirty="0" smtClean="0">
              <a:solidFill>
                <a:srgbClr val="002060"/>
              </a:solidFill>
              <a:latin typeface="Arial"/>
            </a:endParaRPr>
          </a:p>
          <a:p>
            <a:pPr marL="268288" lvl="1" indent="-268288" algn="just">
              <a:lnSpc>
                <a:spcPct val="15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11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ve üzerinde çalışanı varsa çalışan sayısının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1/10’u,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diğer bir ifadeyle %10’u kadar katılımcı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çalıştırma hakkı var.</a:t>
            </a:r>
            <a:endParaRPr lang="tr-TR" sz="2400" b="0" dirty="0">
              <a:solidFill>
                <a:srgbClr val="002060"/>
              </a:solidFill>
              <a:latin typeface="Arial"/>
            </a:endParaRPr>
          </a:p>
          <a:p>
            <a:pPr marL="268288" lvl="1" indent="-268288" algn="just">
              <a:lnSpc>
                <a:spcPct val="15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263B86">
                    <a:lumMod val="50000"/>
                  </a:srgbClr>
                </a:solidFill>
                <a:latin typeface="Arial"/>
              </a:rPr>
              <a:t> </a:t>
            </a:r>
            <a:r>
              <a:rPr lang="tr-TR" sz="2400" u="sng" dirty="0" smtClean="0">
                <a:solidFill>
                  <a:srgbClr val="FF0000"/>
                </a:solidFill>
                <a:latin typeface="Arial"/>
              </a:rPr>
              <a:t>Örnek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;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40 kişi çalıştıran bir işyeri 4 katılımcı, 41 kişi çalıştırırsa %10’a göre 4,1=5 katılımcı alabilir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. Küsuratlar bir üst sayıya ilave edilir. </a:t>
            </a:r>
          </a:p>
          <a:p>
            <a:endParaRPr lang="tr-TR" sz="2400" b="0" dirty="0">
              <a:solidFill>
                <a:srgbClr val="263B86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3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5" name="Metin kutusu 4"/>
          <p:cNvSpPr txBox="1"/>
          <p:nvPr/>
        </p:nvSpPr>
        <p:spPr>
          <a:xfrm>
            <a:off x="3548418" y="597355"/>
            <a:ext cx="533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rgbClr val="FF0000"/>
                </a:solidFill>
                <a:latin typeface="Arial"/>
              </a:rPr>
              <a:t>İşbaşı Eğitim Programı- 3</a:t>
            </a:r>
            <a:endParaRPr lang="tr-TR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91640" y="1490479"/>
            <a:ext cx="85930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dirty="0" smtClean="0">
                <a:solidFill>
                  <a:srgbClr val="263B86">
                    <a:lumMod val="50000"/>
                  </a:srgbClr>
                </a:solidFill>
                <a:latin typeface="Arial"/>
              </a:rPr>
              <a:t>		     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Katılımcıların çalışma süresi nedir?</a:t>
            </a:r>
          </a:p>
          <a:p>
            <a:pPr algn="r"/>
            <a:r>
              <a:rPr lang="tr-TR" sz="2400" dirty="0" smtClean="0">
                <a:solidFill>
                  <a:srgbClr val="FF0000"/>
                </a:solidFill>
                <a:latin typeface="Arial"/>
              </a:rPr>
              <a:t> </a:t>
            </a:r>
            <a:endParaRPr lang="tr-TR" sz="2400" dirty="0">
              <a:solidFill>
                <a:srgbClr val="FF0000"/>
              </a:solidFill>
              <a:latin typeface="Arial"/>
            </a:endParaRPr>
          </a:p>
          <a:p>
            <a:pPr marL="268288" lvl="1" indent="-268288" algn="just">
              <a:lnSpc>
                <a:spcPct val="15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Arial"/>
                <a:ea typeface="Arial Unicode MS" pitchFamily="34" charset="-128"/>
                <a:cs typeface="Arial" charset="0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Programdan katılımcılar; 24 aylık süre içerisinde en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fazla 160 fiili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iş gününe kadar yararlanabilir. </a:t>
            </a:r>
          </a:p>
          <a:p>
            <a:pPr marL="268288" lvl="1" indent="-268288" algn="just">
              <a:lnSpc>
                <a:spcPct val="15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 Katılımcılar;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günde en az 5, en fazla 8 saat, haftada 45 saati geçmemek üzere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Haftada en fazla 6 Gün (resmi tatiller hariç) işyerinde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çalışarak deneyim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kazanırlar.</a:t>
            </a:r>
          </a:p>
          <a:p>
            <a:pPr marL="268288" lvl="1" indent="-268288" algn="just">
              <a:lnSpc>
                <a:spcPct val="15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 Vardiyalı çalışan işyerlerinde katılımcıların </a:t>
            </a:r>
            <a:r>
              <a:rPr lang="tr-TR" sz="2400" b="0" u="sng" dirty="0" smtClean="0">
                <a:solidFill>
                  <a:srgbClr val="002060"/>
                </a:solidFill>
                <a:latin typeface="Arial"/>
              </a:rPr>
              <a:t>kabul etmesi durumunda v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ardiyalı olarak ta program yapılabilir.   </a:t>
            </a:r>
            <a:endParaRPr lang="tr-TR" sz="2400" b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2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7" name="Metin kutusu 6"/>
          <p:cNvSpPr txBox="1"/>
          <p:nvPr/>
        </p:nvSpPr>
        <p:spPr>
          <a:xfrm>
            <a:off x="305212" y="1089940"/>
            <a:ext cx="8579482" cy="593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30000"/>
              </a:lnSpc>
              <a:buClr>
                <a:srgbClr val="0099FF"/>
              </a:buClr>
              <a:defRPr/>
            </a:pPr>
            <a:r>
              <a:rPr lang="tr-TR" sz="28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rial"/>
                <a:ea typeface="Arial Unicode MS" pitchFamily="34" charset="-128"/>
                <a:cs typeface="Arial" charset="0"/>
              </a:rPr>
              <a:t>Program'dan kimler yararlanır</a:t>
            </a:r>
            <a:r>
              <a:rPr lang="tr-TR" sz="2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rial"/>
                <a:ea typeface="Arial Unicode MS" pitchFamily="34" charset="-128"/>
                <a:cs typeface="Arial" charset="0"/>
              </a:rPr>
              <a:t>? 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263B86">
                    <a:lumMod val="50000"/>
                  </a:srgbClr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15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yaşını doldurmuş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İŞKUR’a kayıtlı bütün işsizler,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 2 Yıllık ve üzeri Üniversite de okuyan bütün öğrenciler, 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Açık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öğretimde okuyan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öğrenciler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bu programa katılabilir. </a:t>
            </a:r>
            <a:endParaRPr lang="tr-TR" sz="2400" b="0" dirty="0" smtClean="0">
              <a:solidFill>
                <a:srgbClr val="002060"/>
              </a:solidFill>
              <a:latin typeface="Arial"/>
            </a:endParaRP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Üniversite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öğrencileri </a:t>
            </a:r>
            <a:r>
              <a:rPr lang="tr-TR" sz="2400" dirty="0" smtClean="0">
                <a:solidFill>
                  <a:srgbClr val="002060"/>
                </a:solidFill>
                <a:latin typeface="Arial"/>
              </a:rPr>
              <a:t>yaz dönemi zorunlu </a:t>
            </a:r>
            <a:r>
              <a:rPr lang="tr-TR" sz="2400" dirty="0">
                <a:solidFill>
                  <a:srgbClr val="002060"/>
                </a:solidFill>
                <a:latin typeface="Arial"/>
              </a:rPr>
              <a:t>stajlarını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işbaşı eğitim programı kapsamında yapabilmektedirler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.</a:t>
            </a:r>
          </a:p>
          <a:p>
            <a:pPr marL="0" lvl="1" algn="just">
              <a:lnSpc>
                <a:spcPct val="130000"/>
              </a:lnSpc>
              <a:buClr>
                <a:srgbClr val="0099FF"/>
              </a:buClr>
              <a:defRPr/>
            </a:pP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Programa kimler katılamaz?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İşverenin birinci ve ikinci derece yakınları,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İşyerinden son 3 ay içerisinde işten ayrılanlar, 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Açık öğretim ve üniversiteler hariç, Örgün eğitimde okuyan öğrenciler,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200" b="0" dirty="0" smtClean="0">
                <a:solidFill>
                  <a:srgbClr val="002060"/>
                </a:solidFill>
                <a:latin typeface="Arial"/>
              </a:rPr>
              <a:t>SGK olanlar, Emekliler ve aktif çalışanlar programa katılamaz </a:t>
            </a:r>
            <a:endParaRPr lang="tr-TR" sz="2400" b="0" dirty="0" smtClean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671248" y="603137"/>
            <a:ext cx="5213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rgbClr val="FF0000"/>
                </a:solidFill>
                <a:latin typeface="Arial"/>
              </a:rPr>
              <a:t>İşbaşı Eğitim Programı- 4</a:t>
            </a:r>
            <a:endParaRPr lang="tr-TR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1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7" name="Metin kutusu 6"/>
          <p:cNvSpPr txBox="1"/>
          <p:nvPr/>
        </p:nvSpPr>
        <p:spPr>
          <a:xfrm>
            <a:off x="109181" y="1330333"/>
            <a:ext cx="8884693" cy="552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Katılımcını ücretini kim ödüyor?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Arial"/>
                <a:ea typeface="Arial Unicode MS" pitchFamily="34" charset="-128"/>
                <a:cs typeface="Arial" charset="0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İŞKUR; katılımcıya 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günlük 50 TL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. cep harçlığı veriyor,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30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gün üzerinden İş Kazası ve Meslek Hastalığı Sigorta Primi, Genel Sağlık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S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igortası primi İŞKUR tarafından ödenir.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263B86">
                    <a:lumMod val="50000"/>
                  </a:srgbClr>
                </a:solidFill>
                <a:latin typeface="Arial"/>
              </a:rPr>
              <a:t> 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tr-TR" sz="2800" u="sng" dirty="0" smtClean="0">
                <a:solidFill>
                  <a:srgbClr val="FF0000"/>
                </a:solidFill>
                <a:latin typeface="Arial"/>
              </a:rPr>
              <a:t>Örnek</a:t>
            </a:r>
            <a:r>
              <a:rPr lang="tr-TR" sz="2400" b="0" dirty="0" smtClean="0">
                <a:solidFill>
                  <a:srgbClr val="FF0000"/>
                </a:solidFill>
                <a:latin typeface="Arial"/>
              </a:rPr>
              <a:t>:</a:t>
            </a:r>
            <a:r>
              <a:rPr lang="tr-TR" sz="2400" b="0" dirty="0" smtClean="0">
                <a:solidFill>
                  <a:srgbClr val="263B86">
                    <a:lumMod val="50000"/>
                  </a:srgbClr>
                </a:solidFill>
                <a:latin typeface="Arial"/>
              </a:rPr>
              <a:t>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1 kişi haftada beş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gün</a:t>
            </a:r>
            <a:r>
              <a:rPr lang="tr-TR" sz="2400" b="0" dirty="0" smtClean="0">
                <a:solidFill>
                  <a:srgbClr val="263B86">
                    <a:lumMod val="50000"/>
                  </a:srgbClr>
                </a:solidFill>
                <a:latin typeface="Arial"/>
              </a:rPr>
              <a:t>, 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ayda 22 gün </a:t>
            </a:r>
            <a:r>
              <a:rPr lang="tr-TR" sz="2400" b="0" dirty="0">
                <a:solidFill>
                  <a:srgbClr val="263B86">
                    <a:lumMod val="50000"/>
                  </a:srgbClr>
                </a:solidFill>
                <a:latin typeface="Arial"/>
              </a:rPr>
              <a:t>işbaşı eğitim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programına katılırsa 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1.100 TL</a:t>
            </a:r>
            <a:r>
              <a:rPr lang="tr-TR" sz="2400" b="0" dirty="0" smtClean="0">
                <a:solidFill>
                  <a:srgbClr val="263B86">
                    <a:lumMod val="50000"/>
                  </a:srgbClr>
                </a:solidFill>
                <a:latin typeface="Arial"/>
              </a:rPr>
              <a:t>,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263B86">
                    <a:lumMod val="50000"/>
                  </a:srgbClr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Haftada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altı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gün, 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ayda 26 </a:t>
            </a:r>
            <a:r>
              <a:rPr lang="tr-TR" sz="2400" dirty="0">
                <a:solidFill>
                  <a:srgbClr val="FF0000"/>
                </a:solidFill>
                <a:latin typeface="Arial"/>
              </a:rPr>
              <a:t>gün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işbaşı eğitim programına katılırsa 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1.300.TL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ödenmektedir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.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İşverenin ücret ödeme yükümlülüğü yoktur. 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İşveren ilave ücret ödemek isterse ödeme yapabilir.</a:t>
            </a:r>
          </a:p>
          <a:p>
            <a:pPr marL="0" lvl="1" algn="just">
              <a:lnSpc>
                <a:spcPct val="130000"/>
              </a:lnSpc>
              <a:buClr>
                <a:srgbClr val="0099FF"/>
              </a:buClr>
              <a:defRPr/>
            </a:pPr>
            <a:endParaRPr lang="tr-TR" sz="2400" b="0" dirty="0" smtClean="0">
              <a:solidFill>
                <a:srgbClr val="263B86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02925" y="453170"/>
            <a:ext cx="533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rgbClr val="FF0000"/>
                </a:solidFill>
                <a:latin typeface="Arial"/>
              </a:rPr>
              <a:t>İşbaşı Eğitim Programı - 5</a:t>
            </a:r>
            <a:endParaRPr lang="tr-TR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61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7" name="Metin kutusu 6"/>
          <p:cNvSpPr txBox="1"/>
          <p:nvPr/>
        </p:nvSpPr>
        <p:spPr>
          <a:xfrm>
            <a:off x="232012" y="1583728"/>
            <a:ext cx="8761863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30000"/>
              </a:lnSpc>
              <a:buClr>
                <a:srgbClr val="0099FF"/>
              </a:buClr>
              <a:defRPr/>
            </a:pPr>
            <a:endParaRPr lang="tr-TR" sz="2400" b="0" dirty="0">
              <a:solidFill>
                <a:srgbClr val="263B86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48418" y="597355"/>
            <a:ext cx="533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>
                <a:solidFill>
                  <a:srgbClr val="FF0000"/>
                </a:solidFill>
                <a:latin typeface="Arial"/>
              </a:rPr>
              <a:t>İşbaşı Eğitim Programı - 6</a:t>
            </a:r>
            <a:endParaRPr lang="tr-TR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49671" y="1182130"/>
            <a:ext cx="3684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000066"/>
              </a:buClr>
            </a:pPr>
            <a:r>
              <a:rPr lang="tr-TR" sz="2400" kern="0" dirty="0" smtClean="0">
                <a:solidFill>
                  <a:srgbClr val="FF0000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İndirilecek Gider İmkanı </a:t>
            </a:r>
            <a:endParaRPr lang="tr-TR" sz="2400" kern="0" dirty="0">
              <a:solidFill>
                <a:srgbClr val="FF0000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232012" y="1643795"/>
            <a:ext cx="8761863" cy="5138005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6645/9 Md. (193 sayılı GVK Md. 40/11)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tr-TR" sz="2400" dirty="0">
                <a:solidFill>
                  <a:srgbClr val="00206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11. Türkiye İş Kurumu tarafından düzenlenen işbaşı eğitim programlarından faydalananlara, programı yürüten işverenlerce fiilen ödenen </a:t>
            </a:r>
            <a:r>
              <a:rPr lang="tr-TR" sz="240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tutarlar; </a:t>
            </a:r>
            <a:r>
              <a:rPr lang="tr-TR" sz="2400" dirty="0">
                <a:solidFill>
                  <a:srgbClr val="00206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(</a:t>
            </a:r>
            <a:r>
              <a:rPr lang="tr-TR" sz="2400" b="1" u="sng" dirty="0">
                <a:solidFill>
                  <a:srgbClr val="00206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Bu kapsamda işverenler tarafından ticari kazancın tespitinde ücretle ilişkilendirilmeksizin her bir katılımcı itibarıyla indirim konusu yapılacak </a:t>
            </a:r>
            <a:r>
              <a:rPr lang="tr-TR" sz="2400" b="1" u="sng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tutar, </a:t>
            </a:r>
            <a:r>
              <a:rPr lang="tr-TR" sz="2400" b="1" u="sng" dirty="0">
                <a:solidFill>
                  <a:srgbClr val="00206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aylık olarak asgari ücretin brüt tutarının yarısını aşamaz</a:t>
            </a:r>
            <a:r>
              <a:rPr lang="tr-TR" sz="2400" b="1" u="sng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.)</a:t>
            </a:r>
            <a:r>
              <a:rPr lang="tr-TR" sz="240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” şeklinde yapılan düzenlemeyle </a:t>
            </a:r>
            <a:r>
              <a:rPr lang="tr-TR" sz="2400" b="1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indirilecek giderler </a:t>
            </a:r>
            <a:r>
              <a:rPr lang="tr-TR" sz="240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ＭＳ Ｐゴシック" charset="0"/>
              </a:rPr>
              <a:t>arasında sayılmıştır.</a:t>
            </a:r>
          </a:p>
          <a:p>
            <a:pPr marL="0" lvl="1" indent="0" algn="just">
              <a:lnSpc>
                <a:spcPct val="150000"/>
              </a:lnSpc>
              <a:buNone/>
            </a:pPr>
            <a:endParaRPr lang="tr-TR" sz="2000" i="1" dirty="0" smtClean="0">
              <a:solidFill>
                <a:srgbClr val="002060"/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4842" y="1441951"/>
            <a:ext cx="8652678" cy="5089477"/>
          </a:xfrm>
        </p:spPr>
        <p:txBody>
          <a:bodyPr/>
          <a:lstStyle/>
          <a:p>
            <a:pPr mar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800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İEP İşveren Sigorta Prim </a:t>
            </a:r>
            <a:r>
              <a:rPr lang="tr-TR" sz="2800" b="1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Teşviki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230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31/12/2016  tarihine kadar başlatılan işbaşı eğitim programlarını tamamlayanlardan, 18 yaşından büyük, 29 yaşından küçük olan kişilerin; </a:t>
            </a:r>
            <a:r>
              <a:rPr lang="tr-TR" sz="2300" b="1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programın bitiminden sonra en geç 3 ay </a:t>
            </a:r>
            <a:r>
              <a:rPr lang="tr-TR" sz="230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içerisinde programı tamamladıkları meslek alanında istihdam edilmesi halinde;</a:t>
            </a:r>
          </a:p>
          <a:p>
            <a:pPr marL="268288" lvl="1" indent="-268288" algn="just" eaLnBrk="1" hangingPunct="1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Blip>
                <a:blip r:embed="rId2"/>
              </a:buBlip>
              <a:defRPr/>
            </a:pPr>
            <a:r>
              <a:rPr lang="tr-TR" sz="2300" b="1" kern="12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tr-TR" sz="2300" b="1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İmalat sanayi sektöründe 42 ay,</a:t>
            </a:r>
          </a:p>
          <a:p>
            <a:pPr marL="268288" lvl="1" indent="-268288" algn="just" eaLnBrk="1" hangingPunct="1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Blip>
                <a:blip r:embed="rId2"/>
              </a:buBlip>
              <a:defRPr/>
            </a:pPr>
            <a:r>
              <a:rPr lang="tr-TR" sz="2300" b="1" dirty="0">
                <a:solidFill>
                  <a:srgbClr val="00206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tr-TR" sz="2300" b="1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Diğer sektörlerde 30 ay boyunca</a:t>
            </a:r>
            <a:r>
              <a:rPr lang="tr-TR" sz="230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,</a:t>
            </a:r>
          </a:p>
          <a:p>
            <a:pPr marL="0" lvl="1" indent="0" algn="just" eaLnBrk="1" hangingPunct="1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None/>
              <a:defRPr/>
            </a:pPr>
            <a:r>
              <a:rPr lang="tr-TR" sz="2300" dirty="0" smtClean="0">
                <a:solidFill>
                  <a:srgbClr val="002060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SGK yatırılan işveren payı sigorta primi, İşsizlik Sigortası Fonundan karşılanacaktır.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525EEB-6ACC-4B7E-98D9-2513EEE50CE5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7" name="Metin kutusu 6"/>
          <p:cNvSpPr txBox="1"/>
          <p:nvPr/>
        </p:nvSpPr>
        <p:spPr>
          <a:xfrm>
            <a:off x="3566613" y="471378"/>
            <a:ext cx="544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latin typeface="Arial"/>
              </a:rPr>
              <a:t>İşbaşı Eğitim Programı- 7</a:t>
            </a:r>
            <a:endParaRPr lang="tr-TR" sz="28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>
          <a:xfrm>
            <a:off x="8729730" y="6550924"/>
            <a:ext cx="414270" cy="230875"/>
          </a:xfrm>
        </p:spPr>
        <p:txBody>
          <a:bodyPr/>
          <a:lstStyle/>
          <a:p>
            <a:pPr>
              <a:defRPr/>
            </a:pPr>
            <a:fld id="{EF525EEB-6ACC-4B7E-98D9-2513EEE50CE5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6" name="Dikdörtgen 5"/>
          <p:cNvSpPr/>
          <p:nvPr/>
        </p:nvSpPr>
        <p:spPr>
          <a:xfrm>
            <a:off x="259306" y="1282997"/>
            <a:ext cx="8748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u="sng" dirty="0" smtClean="0">
                <a:solidFill>
                  <a:srgbClr val="FF0000"/>
                </a:solidFill>
                <a:latin typeface="+mj-lt"/>
              </a:rPr>
              <a:t>İşverenler</a:t>
            </a:r>
            <a:r>
              <a:rPr lang="tr-TR" sz="2300" b="0" u="sng" dirty="0" smtClean="0">
                <a:solidFill>
                  <a:srgbClr val="002060"/>
                </a:solidFill>
                <a:latin typeface="+mj-lt"/>
              </a:rPr>
              <a:t>;</a:t>
            </a:r>
            <a:r>
              <a:rPr lang="tr-TR" sz="2300" b="0" dirty="0" smtClean="0">
                <a:solidFill>
                  <a:srgbClr val="002060"/>
                </a:solidFill>
                <a:latin typeface="+mj-lt"/>
              </a:rPr>
              <a:t> Bu </a:t>
            </a:r>
            <a:r>
              <a:rPr lang="tr-TR" sz="2300" b="0" dirty="0">
                <a:solidFill>
                  <a:srgbClr val="002060"/>
                </a:solidFill>
                <a:latin typeface="+mj-lt"/>
              </a:rPr>
              <a:t>proje kapsamı </a:t>
            </a:r>
            <a:r>
              <a:rPr lang="tr-TR" sz="2300" b="0" dirty="0" smtClean="0">
                <a:solidFill>
                  <a:srgbClr val="002060"/>
                </a:solidFill>
                <a:latin typeface="+mj-lt"/>
              </a:rPr>
              <a:t>dışında işçiyi kendisi </a:t>
            </a:r>
            <a:r>
              <a:rPr lang="tr-TR" sz="2300" b="0" dirty="0">
                <a:solidFill>
                  <a:srgbClr val="002060"/>
                </a:solidFill>
                <a:latin typeface="+mj-lt"/>
              </a:rPr>
              <a:t>işe </a:t>
            </a:r>
            <a:r>
              <a:rPr lang="tr-TR" sz="2300" b="0" dirty="0" smtClean="0">
                <a:solidFill>
                  <a:srgbClr val="002060"/>
                </a:solidFill>
                <a:latin typeface="+mj-lt"/>
              </a:rPr>
              <a:t>alıp, </a:t>
            </a:r>
            <a:r>
              <a:rPr lang="tr-TR" sz="2300" b="0" dirty="0">
                <a:solidFill>
                  <a:srgbClr val="002060"/>
                </a:solidFill>
                <a:latin typeface="+mj-lt"/>
              </a:rPr>
              <a:t>Asgari Ücret düzeyinde </a:t>
            </a:r>
            <a:r>
              <a:rPr lang="tr-TR" sz="2300" b="0" dirty="0" smtClean="0">
                <a:solidFill>
                  <a:srgbClr val="002060"/>
                </a:solidFill>
                <a:latin typeface="+mj-lt"/>
              </a:rPr>
              <a:t>(1.935 TL.) ücret ödese, </a:t>
            </a:r>
            <a:r>
              <a:rPr lang="tr-TR" sz="2300" b="0" dirty="0">
                <a:solidFill>
                  <a:srgbClr val="002060"/>
                </a:solidFill>
                <a:latin typeface="+mj-lt"/>
              </a:rPr>
              <a:t>kasasından çıkacak </a:t>
            </a:r>
            <a:r>
              <a:rPr lang="tr-TR" sz="2300" b="0" dirty="0" smtClean="0">
                <a:solidFill>
                  <a:srgbClr val="002060"/>
                </a:solidFill>
                <a:latin typeface="+mj-lt"/>
              </a:rPr>
              <a:t>ücret: </a:t>
            </a:r>
            <a:endParaRPr lang="tr-TR" sz="2300" b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66613" y="389490"/>
            <a:ext cx="544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latin typeface="Arial"/>
              </a:rPr>
              <a:t>İşbaşı Eğitim Programı- 8</a:t>
            </a:r>
            <a:endParaRPr lang="tr-TR" sz="28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869744" y="912710"/>
            <a:ext cx="7137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kern="0" dirty="0">
                <a:solidFill>
                  <a:srgbClr val="FF0000"/>
                </a:solidFill>
                <a:latin typeface="Arial"/>
                <a:cs typeface="Arial" pitchFamily="34" charset="0"/>
              </a:rPr>
              <a:t>İşbaşı Eğitim Programının işverene </a:t>
            </a:r>
            <a:r>
              <a:rPr lang="tr-TR" sz="2400" kern="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faydaları </a:t>
            </a:r>
            <a:endParaRPr lang="tr-TR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36133"/>
              </p:ext>
            </p:extLst>
          </p:nvPr>
        </p:nvGraphicFramePr>
        <p:xfrm>
          <a:off x="122829" y="2429301"/>
          <a:ext cx="8884692" cy="4407147"/>
        </p:xfrm>
        <a:graphic>
          <a:graphicData uri="http://schemas.openxmlformats.org/drawingml/2006/table">
            <a:tbl>
              <a:tblPr/>
              <a:tblGrid>
                <a:gridCol w="846162"/>
                <a:gridCol w="900752"/>
                <a:gridCol w="1132764"/>
                <a:gridCol w="736980"/>
                <a:gridCol w="920745"/>
                <a:gridCol w="1181010"/>
                <a:gridCol w="955343"/>
                <a:gridCol w="982639"/>
                <a:gridCol w="1228297"/>
              </a:tblGrid>
              <a:tr h="116072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Çalışan 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İEP </a:t>
                      </a:r>
                      <a:r>
                        <a:rPr lang="tr-TR" sz="1800" b="1" i="0" u="none" strike="noStrike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Konten-jan</a:t>
                      </a:r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(%10)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Yararlan-</a:t>
                      </a:r>
                    </a:p>
                    <a:p>
                      <a:pPr algn="ctr" fontAlgn="b"/>
                      <a:r>
                        <a:rPr lang="tr-TR" sz="1800" b="1" i="0" u="none" strike="noStrike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ma</a:t>
                      </a:r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 süresi </a:t>
                      </a:r>
                      <a:r>
                        <a:rPr lang="tr-TR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ay x grup </a:t>
                      </a:r>
                      <a:endParaRPr lang="tr-TR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Kişi </a:t>
                      </a:r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Sayısı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AÜ.</a:t>
                      </a:r>
                    </a:p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Bir Kişinin Maliyeti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Yıllık </a:t>
                      </a:r>
                    </a:p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Toplam</a:t>
                      </a:r>
                    </a:p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TL.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30 Ay Teşvik</a:t>
                      </a:r>
                      <a:endParaRPr lang="tr-TR" sz="20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Teşvik Desteği</a:t>
                      </a:r>
                    </a:p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TL.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TOPLAM</a:t>
                      </a:r>
                    </a:p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TL</a:t>
                      </a:r>
                      <a:endParaRPr lang="tr-TR" sz="18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2-10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 kişi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6 ay x </a:t>
                      </a:r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2 grup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2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1.900 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22.800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Aylık</a:t>
                      </a:r>
                      <a:r>
                        <a:rPr lang="tr-TR" sz="2000" b="1" i="0" u="none" strike="noStrike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000" b="1" i="0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247 TL. X30 ay X 1 kişi </a:t>
                      </a:r>
                      <a:r>
                        <a:rPr lang="tr-TR" sz="2000" b="1" i="0" u="none" strike="noStrike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=</a:t>
                      </a:r>
                    </a:p>
                    <a:p>
                      <a:pPr algn="ctr" fontAlgn="b"/>
                      <a:r>
                        <a:rPr lang="tr-TR" sz="2400" b="1" i="0" u="none" strike="noStrike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7.410</a:t>
                      </a:r>
                    </a:p>
                    <a:p>
                      <a:pPr algn="ctr" fontAlgn="b"/>
                      <a:r>
                        <a:rPr lang="tr-TR" sz="2400" b="1" i="0" u="none" strike="noStrike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TL.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14.820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37.620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11-20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2 kişi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6 ay x </a:t>
                      </a:r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2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4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1.900 </a:t>
                      </a:r>
                    </a:p>
                    <a:p>
                      <a:pPr algn="ctr" fontAlgn="b"/>
                      <a:endParaRPr lang="tr-TR" sz="2000" b="1" i="0" u="none" strike="noStrik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45.600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r-TR" sz="2000" b="1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29.640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75.240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50 +    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6 kişi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6 ay x </a:t>
                      </a:r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2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12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1.900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1" i="0" u="none" strike="noStrike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136.800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r-TR" sz="2000" b="1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88.920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225.720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100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 kişi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>
                          <a:solidFill>
                            <a:srgbClr val="002060"/>
                          </a:solidFill>
                          <a:latin typeface="+mj-lt"/>
                        </a:rPr>
                        <a:t>6 ay x </a:t>
                      </a:r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2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20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1.900 </a:t>
                      </a:r>
                    </a:p>
                    <a:p>
                      <a:pPr algn="ctr" fontAlgn="b"/>
                      <a:endParaRPr lang="tr-TR" sz="2000" b="1" i="0" u="none" strike="noStrik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228.000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r-TR" sz="2000" b="1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148.200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376.200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2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500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50 kişi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6 ay x 2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dirty="0" smtClean="0">
                          <a:solidFill>
                            <a:srgbClr val="002060"/>
                          </a:solidFill>
                          <a:latin typeface="+mj-lt"/>
                        </a:rPr>
                        <a:t>100</a:t>
                      </a:r>
                      <a:endParaRPr lang="tr-TR" sz="2000" b="1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1.900 </a:t>
                      </a:r>
                    </a:p>
                    <a:p>
                      <a:pPr algn="ctr" fontAlgn="b"/>
                      <a:endParaRPr lang="tr-TR" sz="2000" b="1" i="0" u="none" strike="noStrike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9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1.140.000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r-TR" sz="2000" b="1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741.000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1.881.000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2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117911" y="837265"/>
            <a:ext cx="3908970" cy="44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spcBef>
                <a:spcPct val="50000"/>
              </a:spcBef>
            </a:pPr>
            <a:r>
              <a:rPr kumimoji="1" lang="tr-TR" dirty="0" smtClean="0">
                <a:solidFill>
                  <a:srgbClr val="FF0000"/>
                </a:solidFill>
                <a:latin typeface="Arial"/>
              </a:rPr>
              <a:t>Temel Misyon</a:t>
            </a:r>
            <a:endParaRPr kumimoji="1" lang="tr-TR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906F-260E-4429-9C07-67A3339A310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283215" y="1281554"/>
            <a:ext cx="8555985" cy="51116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000">
                <a:solidFill>
                  <a:srgbClr val="3D4E8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–"/>
              <a:defRPr sz="2800">
                <a:solidFill>
                  <a:srgbClr val="3D4E84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1600">
                <a:solidFill>
                  <a:srgbClr val="3D4E84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–"/>
              <a:defRPr sz="1400">
                <a:solidFill>
                  <a:srgbClr val="3D4E84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3D4E84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627063" indent="-271463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İ</a:t>
            </a:r>
            <a:r>
              <a:rPr lang="tr-TR" sz="2400" b="0" dirty="0" smtClean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şveren odaklı politikalar ile işverenlerin aradıkları nitelikli işgücünün temini,</a:t>
            </a:r>
          </a:p>
          <a:p>
            <a:pPr marL="627063" indent="-271463" algn="just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İşsizlik sigortası fonunun yönetimi </a:t>
            </a:r>
            <a:r>
              <a:rPr lang="tr-TR" sz="2400" b="0" dirty="0" smtClean="0">
                <a:solidFill>
                  <a:srgbClr val="FF0000"/>
                </a:solidFill>
                <a:ea typeface="Arial Unicode MS" pitchFamily="34" charset="-128"/>
                <a:cs typeface="Calibri" pitchFamily="34" charset="0"/>
              </a:rPr>
              <a:t>(93,1 Milyar TL)</a:t>
            </a:r>
          </a:p>
          <a:p>
            <a:pPr marL="627063" indent="-271463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Etkin Aktif ve Pasif İşgücü Piyasası Programları</a:t>
            </a:r>
          </a:p>
          <a:p>
            <a:pPr marL="627063" indent="-271463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Sürdürülebilir İstihdam Politikaları</a:t>
            </a:r>
            <a:endParaRPr lang="en-US" sz="2400" b="0" dirty="0" smtClean="0">
              <a:solidFill>
                <a:srgbClr val="002060"/>
              </a:solidFill>
              <a:ea typeface="Arial Unicode MS" pitchFamily="34" charset="-128"/>
              <a:cs typeface="Calibri" pitchFamily="34" charset="0"/>
            </a:endParaRPr>
          </a:p>
          <a:p>
            <a:pPr marL="627063" indent="-271463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Etkin İş ve Meslek Danışmanlığı Hizmetleri</a:t>
            </a:r>
          </a:p>
          <a:p>
            <a:pPr marL="627063" indent="-271463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İstihdam Teşvikleri</a:t>
            </a:r>
          </a:p>
          <a:p>
            <a:pPr marL="627063" indent="-271463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0099FF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ea typeface="Arial Unicode MS" pitchFamily="34" charset="-128"/>
                <a:cs typeface="Calibri" pitchFamily="34" charset="0"/>
              </a:rPr>
              <a:t>Endüstriyel ilişkiler,</a:t>
            </a:r>
            <a:endParaRPr lang="en-US" sz="2400" b="0" dirty="0">
              <a:solidFill>
                <a:srgbClr val="002060"/>
              </a:solidFill>
              <a:ea typeface="Arial Unicode MS" pitchFamily="34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7" name="Metin kutusu 6"/>
          <p:cNvSpPr txBox="1"/>
          <p:nvPr/>
        </p:nvSpPr>
        <p:spPr>
          <a:xfrm>
            <a:off x="313899" y="1325291"/>
            <a:ext cx="8525302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İşbaşı Eğitim Programının işverene faydaları nedir? </a:t>
            </a:r>
            <a:endParaRPr lang="tr-TR" sz="2400" dirty="0">
              <a:solidFill>
                <a:srgbClr val="FF0000"/>
              </a:solidFill>
              <a:latin typeface="Arial"/>
            </a:endParaRP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ea typeface="Arial Unicode MS" pitchFamily="34" charset="-128"/>
                <a:cs typeface="Arial" charset="0"/>
              </a:rPr>
              <a:t> </a:t>
            </a:r>
            <a:r>
              <a:rPr lang="tr-TR" sz="2400" b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Arial"/>
                <a:ea typeface="Arial Unicode MS" pitchFamily="34" charset="-128"/>
                <a:cs typeface="Arial" charset="0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İşverenler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; programa katılan kişileri işbaşında görme ve mesleki deneyim becerilerinin gelişip gelişmediğini gözlemleme şansına sahip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olmaktadır.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Program süresince işverenlerin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herhangi bir maddi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yükümlülüğünün olmaması, maliyet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avantajını da beraberinde getirmektedir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.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İşveren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hiçbir harcama yapmadan nitelikli işgücü ile çalışma imkanı bulmaktadır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.</a:t>
            </a:r>
            <a:r>
              <a:rPr lang="tr-TR" sz="1600" b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1600" b="0" dirty="0">
                <a:solidFill>
                  <a:srgbClr val="263B86">
                    <a:lumMod val="50000"/>
                  </a:srgbClr>
                </a:solidFill>
                <a:latin typeface="Arial"/>
              </a:rPr>
              <a:t>	</a:t>
            </a:r>
            <a:endParaRPr lang="tr-TR" sz="1600" b="0" dirty="0" smtClean="0">
              <a:solidFill>
                <a:srgbClr val="263B86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66613" y="471378"/>
            <a:ext cx="544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latin typeface="Arial"/>
              </a:rPr>
              <a:t>İşbaşı Eğitim Programı- 9</a:t>
            </a:r>
            <a:endParaRPr lang="tr-TR" sz="28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3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7" name="Metin kutusu 6"/>
          <p:cNvSpPr txBox="1"/>
          <p:nvPr/>
        </p:nvSpPr>
        <p:spPr>
          <a:xfrm>
            <a:off x="313898" y="1720596"/>
            <a:ext cx="8525302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2400" dirty="0">
                <a:solidFill>
                  <a:srgbClr val="FF0000"/>
                </a:solidFill>
                <a:latin typeface="Arial"/>
              </a:rPr>
              <a:t>Programda İstihdam Yükümlülüğü Var </a:t>
            </a:r>
            <a:r>
              <a:rPr lang="tr-TR" sz="2400" dirty="0" smtClean="0">
                <a:solidFill>
                  <a:srgbClr val="FF0000"/>
                </a:solidFill>
                <a:latin typeface="Arial"/>
              </a:rPr>
              <a:t>mı</a:t>
            </a:r>
            <a:r>
              <a:rPr lang="tr-TR" sz="2400" dirty="0">
                <a:solidFill>
                  <a:srgbClr val="FF0000"/>
                </a:solidFill>
                <a:latin typeface="Arial"/>
              </a:rPr>
              <a:t>?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>
                <a:ln w="18415" cmpd="sng">
                  <a:noFill/>
                  <a:prstDash val="solid"/>
                </a:ln>
                <a:solidFill>
                  <a:prstClr val="black"/>
                </a:solidFill>
                <a:latin typeface="Arial"/>
                <a:ea typeface="Arial Unicode MS" pitchFamily="34" charset="-128"/>
                <a:cs typeface="Arial" charset="0"/>
              </a:rPr>
              <a:t> </a:t>
            </a:r>
            <a:r>
              <a:rPr lang="tr-TR" sz="2300" b="0" dirty="0" smtClean="0">
                <a:solidFill>
                  <a:srgbClr val="002060"/>
                </a:solidFill>
                <a:latin typeface="Arial"/>
              </a:rPr>
              <a:t>İstihdam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zorunluluğu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yoktur, Ancak bir yıl içerisinde programdan tekrar yararlanmak isterse,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Programından yararlanan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katılımcıların en az </a:t>
            </a:r>
            <a:r>
              <a:rPr lang="tr-TR" sz="2400" dirty="0">
                <a:solidFill>
                  <a:srgbClr val="002060"/>
                </a:solidFill>
                <a:latin typeface="Arial"/>
              </a:rPr>
              <a:t>% </a:t>
            </a:r>
            <a:r>
              <a:rPr lang="tr-TR" sz="2400" dirty="0" smtClean="0">
                <a:solidFill>
                  <a:srgbClr val="002060"/>
                </a:solidFill>
                <a:latin typeface="Arial"/>
              </a:rPr>
              <a:t>20’sinin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1 yıl içerisinde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en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az 60 gün kendi işyerinde veya başka bir işyerinde aynı meslekte istihdam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edilmiş </a:t>
            </a:r>
            <a:r>
              <a:rPr lang="tr-TR" sz="2400" b="0" dirty="0">
                <a:solidFill>
                  <a:srgbClr val="002060"/>
                </a:solidFill>
                <a:latin typeface="Arial"/>
              </a:rPr>
              <a:t>olması gerekmektedir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.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2"/>
              </a:buBlip>
              <a:defRPr/>
            </a:pPr>
            <a:r>
              <a:rPr lang="tr-TR" sz="2400" b="0" dirty="0" smtClean="0">
                <a:solidFill>
                  <a:srgbClr val="002060"/>
                </a:solidFill>
                <a:latin typeface="Arial"/>
              </a:rPr>
              <a:t>İşveren; yükümlüğünü yerine getirmezse maddi bir cezası yoktur. Sadece 1 yıl süreyle çalışmaya ara verilir. </a:t>
            </a:r>
            <a:endParaRPr lang="tr-TR" sz="2400" b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398293" y="880452"/>
            <a:ext cx="5440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latin typeface="Arial"/>
              </a:rPr>
              <a:t>İşbaşı Eğitim Programı- 10</a:t>
            </a:r>
            <a:endParaRPr lang="tr-TR" sz="280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3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4" y="406884"/>
            <a:ext cx="4507543" cy="459206"/>
          </a:xfrm>
          <a:prstGeom prst="rect">
            <a:avLst/>
          </a:prstGeom>
          <a:solidFill>
            <a:schemeClr val="bg2">
              <a:lumMod val="50000"/>
              <a:alpha val="44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 txBox="1">
            <a:spLocks/>
          </p:cNvSpPr>
          <p:nvPr/>
        </p:nvSpPr>
        <p:spPr bwMode="auto">
          <a:xfrm>
            <a:off x="502187" y="992958"/>
            <a:ext cx="8337013" cy="78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u="none" cap="none" spc="0">
                <a:ln w="18415" cmpd="sng">
                  <a:noFill/>
                  <a:prstDash val="solid"/>
                </a:ln>
                <a:solidFill>
                  <a:srgbClr val="172B6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72B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2A2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defRPr>
            </a:lvl9pPr>
          </a:lstStyle>
          <a:p>
            <a:pPr algn="r"/>
            <a:r>
              <a:rPr lang="tr-TR" sz="2800" dirty="0">
                <a:solidFill>
                  <a:srgbClr val="FF0000"/>
                </a:solidFill>
                <a:effectLst/>
              </a:rPr>
              <a:t>(UMEM) Beceri’10 Projesi </a:t>
            </a:r>
          </a:p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Uzmanlaşmış Meslek Edindirme Merkezleri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8" name="İçerik Yer Tutucus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00392"/>
              </p:ext>
            </p:extLst>
          </p:nvPr>
        </p:nvGraphicFramePr>
        <p:xfrm>
          <a:off x="409555" y="1782436"/>
          <a:ext cx="8586861" cy="499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A480BB-A55E-4DF9-B3AC-CD0FCD2C9568}" type="slidenum">
              <a:rPr lang="es-ES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9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 Köşesi Yuvarlatılmış Dikdörtgen 5"/>
          <p:cNvSpPr/>
          <p:nvPr/>
        </p:nvSpPr>
        <p:spPr>
          <a:xfrm>
            <a:off x="1062408" y="1196469"/>
            <a:ext cx="2233082" cy="690880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2000" dirty="0">
                <a:solidFill>
                  <a:prstClr val="black"/>
                </a:solidFill>
                <a:latin typeface="Cambria"/>
                <a:ea typeface="Calibri"/>
                <a:cs typeface="Times New Roman"/>
              </a:rPr>
              <a:t>İŞGÜCÜ TALEBİ</a:t>
            </a:r>
            <a:endParaRPr lang="tr-TR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Tek Köşesi Yuvarlatılmış Dikdörtgen 11"/>
          <p:cNvSpPr/>
          <p:nvPr/>
        </p:nvSpPr>
        <p:spPr>
          <a:xfrm>
            <a:off x="4211960" y="1204303"/>
            <a:ext cx="2065398" cy="690880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16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KURS (Teorik Eğitim</a:t>
            </a:r>
            <a:r>
              <a:rPr lang="tr-TR" sz="14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)</a:t>
            </a:r>
            <a:endParaRPr lang="tr-TR" sz="11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cxnSp>
        <p:nvCxnSpPr>
          <p:cNvPr id="14" name="Düz Ok Bağlayıcısı 13"/>
          <p:cNvCxnSpPr/>
          <p:nvPr/>
        </p:nvCxnSpPr>
        <p:spPr>
          <a:xfrm flipH="1">
            <a:off x="1889264" y="1573976"/>
            <a:ext cx="2322696" cy="687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6851796" y="1559515"/>
            <a:ext cx="1238318" cy="687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k Köşesi Yuvarlatılmış Dikdörtgen 15"/>
          <p:cNvSpPr/>
          <p:nvPr/>
        </p:nvSpPr>
        <p:spPr>
          <a:xfrm>
            <a:off x="122830" y="2261418"/>
            <a:ext cx="2971833" cy="743912"/>
          </a:xfrm>
          <a:prstGeom prst="round1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Firma bünyesinde kurs </a:t>
            </a:r>
            <a:endParaRPr lang="tr-TR" sz="18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(</a:t>
            </a:r>
            <a:r>
              <a:rPr lang="tr-TR" sz="1800" dirty="0" smtClean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teorik-Pratik </a:t>
            </a:r>
            <a:r>
              <a:rPr lang="tr-TR" sz="18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eğitim)</a:t>
            </a:r>
            <a:endParaRPr lang="tr-TR" sz="18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7" name="Tek Köşesi Yuvarlatılmış Dikdörtgen 16"/>
          <p:cNvSpPr/>
          <p:nvPr/>
        </p:nvSpPr>
        <p:spPr>
          <a:xfrm>
            <a:off x="5951294" y="2246957"/>
            <a:ext cx="3052028" cy="597885"/>
          </a:xfrm>
          <a:prstGeom prst="round1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Okul bünyesinde kurs </a:t>
            </a:r>
            <a:endParaRPr lang="tr-TR" sz="1800" dirty="0">
              <a:solidFill>
                <a:prstClr val="white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600" dirty="0" smtClean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(teorik eğitim)</a:t>
            </a:r>
            <a:endParaRPr lang="tr-TR" sz="16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19" name="Tek Köşesi Yuvarlatılmış Dikdörtgen 18"/>
          <p:cNvSpPr/>
          <p:nvPr/>
        </p:nvSpPr>
        <p:spPr>
          <a:xfrm>
            <a:off x="6240740" y="1316863"/>
            <a:ext cx="2847113" cy="514226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dirty="0" smtClean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İstihdam</a:t>
            </a:r>
            <a:r>
              <a:rPr lang="tr-TR" dirty="0" smtClean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Taahhüdü</a:t>
            </a:r>
            <a:r>
              <a:rPr lang="tr-TR" dirty="0" smtClean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 </a:t>
            </a:r>
            <a:r>
              <a:rPr lang="tr-TR" sz="1600" dirty="0" smtClean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%50</a:t>
            </a:r>
            <a:endParaRPr lang="tr-TR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2" name="Metin Kutusu 2"/>
          <p:cNvSpPr txBox="1">
            <a:spLocks noChangeArrowheads="1"/>
          </p:cNvSpPr>
          <p:nvPr/>
        </p:nvSpPr>
        <p:spPr bwMode="auto">
          <a:xfrm>
            <a:off x="122830" y="2954743"/>
            <a:ext cx="2971833" cy="37018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300" dirty="0" smtClean="0">
                <a:latin typeface="Calibri"/>
                <a:ea typeface="Calibri"/>
                <a:cs typeface="Times New Roman"/>
              </a:rPr>
              <a:t>-</a:t>
            </a:r>
            <a:r>
              <a:rPr lang="tr-TR" sz="1900" dirty="0">
                <a:latin typeface="Calibri"/>
                <a:ea typeface="Calibri"/>
                <a:cs typeface="Times New Roman"/>
              </a:rPr>
              <a:t>MEB kurs programları </a:t>
            </a:r>
            <a:r>
              <a:rPr lang="tr-TR" sz="1900" dirty="0" smtClean="0">
                <a:latin typeface="Calibri"/>
                <a:ea typeface="Calibri"/>
                <a:cs typeface="Times New Roman"/>
              </a:rPr>
              <a:t>kullanılmaktır.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900" dirty="0" smtClean="0">
                <a:latin typeface="Calibri"/>
                <a:ea typeface="Calibri"/>
                <a:cs typeface="Times New Roman"/>
              </a:rPr>
              <a:t>- Teorik ve pratik eğitimler işyerinde birlikte uygulanır. (Ayrıca işbaşı </a:t>
            </a:r>
            <a:r>
              <a:rPr lang="tr-TR" sz="1900" dirty="0">
                <a:latin typeface="Calibri"/>
                <a:ea typeface="Calibri"/>
                <a:cs typeface="Times New Roman"/>
              </a:rPr>
              <a:t>eğitim </a:t>
            </a:r>
            <a:r>
              <a:rPr lang="tr-TR" sz="1900" dirty="0" smtClean="0">
                <a:latin typeface="Calibri"/>
                <a:ea typeface="Calibri"/>
                <a:cs typeface="Times New Roman"/>
              </a:rPr>
              <a:t>programı uygulanmaz.)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900" dirty="0">
                <a:latin typeface="Calibri"/>
                <a:ea typeface="Calibri"/>
                <a:cs typeface="Times New Roman"/>
              </a:rPr>
              <a:t>Başarılı kursiyerlerin %50 si istihdam </a:t>
            </a:r>
            <a:r>
              <a:rPr lang="tr-TR" sz="1900" dirty="0" smtClean="0">
                <a:latin typeface="Calibri"/>
                <a:ea typeface="Calibri"/>
                <a:cs typeface="Times New Roman"/>
              </a:rPr>
              <a:t>edilir.</a:t>
            </a:r>
            <a:endParaRPr lang="tr-TR" sz="1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900" dirty="0" smtClean="0">
                <a:latin typeface="Calibri"/>
                <a:ea typeface="Calibri"/>
                <a:cs typeface="Times New Roman"/>
              </a:rPr>
              <a:t>- Kurs </a:t>
            </a:r>
            <a:r>
              <a:rPr lang="tr-TR" sz="1900" dirty="0">
                <a:latin typeface="Calibri"/>
                <a:ea typeface="Calibri"/>
                <a:cs typeface="Times New Roman"/>
              </a:rPr>
              <a:t>sonunda teşviklerden </a:t>
            </a:r>
            <a:r>
              <a:rPr lang="tr-TR" sz="1900" dirty="0" smtClean="0">
                <a:latin typeface="Calibri"/>
                <a:ea typeface="Calibri"/>
                <a:cs typeface="Times New Roman"/>
              </a:rPr>
              <a:t>yararlanır. </a:t>
            </a:r>
          </a:p>
        </p:txBody>
      </p:sp>
      <p:sp>
        <p:nvSpPr>
          <p:cNvPr id="23" name="Metin Kutusu 2"/>
          <p:cNvSpPr txBox="1">
            <a:spLocks noChangeArrowheads="1"/>
          </p:cNvSpPr>
          <p:nvPr/>
        </p:nvSpPr>
        <p:spPr bwMode="auto">
          <a:xfrm>
            <a:off x="5938590" y="2844842"/>
            <a:ext cx="3064731" cy="32092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tr-TR" sz="1600" dirty="0" smtClean="0">
                <a:latin typeface="Calibri"/>
                <a:ea typeface="Calibri"/>
                <a:cs typeface="Times New Roman"/>
              </a:rPr>
              <a:t>- </a:t>
            </a:r>
            <a:r>
              <a:rPr lang="tr-TR" sz="2100" dirty="0" smtClean="0">
                <a:latin typeface="Calibri"/>
                <a:ea typeface="Calibri"/>
                <a:cs typeface="Times New Roman"/>
              </a:rPr>
              <a:t>Meslek liseleri, MYO ve Üniversitelerde kurslar açılmaktadır.</a:t>
            </a:r>
          </a:p>
          <a:p>
            <a:pPr>
              <a:spcAft>
                <a:spcPts val="1000"/>
              </a:spcAft>
            </a:pPr>
            <a:r>
              <a:rPr lang="tr-TR" sz="2100" dirty="0" smtClean="0">
                <a:latin typeface="Calibri"/>
                <a:ea typeface="Calibri"/>
                <a:cs typeface="Times New Roman"/>
              </a:rPr>
              <a:t>- MEB ve Üniversite onaylı kurs programları uygulanır.</a:t>
            </a:r>
          </a:p>
          <a:p>
            <a:pPr>
              <a:spcAft>
                <a:spcPts val="1000"/>
              </a:spcAft>
            </a:pPr>
            <a:r>
              <a:rPr lang="tr-TR" sz="2100" dirty="0" smtClean="0">
                <a:latin typeface="Calibri"/>
                <a:ea typeface="Calibri"/>
                <a:cs typeface="Times New Roman"/>
              </a:rPr>
              <a:t>- Başarılı kursiyerler, işbaşı eğitim programına yönlendirilir.</a:t>
            </a:r>
            <a:endParaRPr lang="tr-TR" sz="2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Tek Köşesi Yuvarlatılmış Dikdörtgen 24"/>
          <p:cNvSpPr/>
          <p:nvPr/>
        </p:nvSpPr>
        <p:spPr>
          <a:xfrm>
            <a:off x="6277358" y="6120596"/>
            <a:ext cx="2158365" cy="535971"/>
          </a:xfrm>
          <a:prstGeom prst="round1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800" dirty="0">
                <a:solidFill>
                  <a:srgbClr val="000000"/>
                </a:solidFill>
                <a:latin typeface="Cambria"/>
                <a:ea typeface="Calibri"/>
                <a:cs typeface="Times New Roman"/>
              </a:rPr>
              <a:t>İşbaşı Eğitim Programı (İEP)</a:t>
            </a:r>
            <a:endParaRPr lang="tr-TR" sz="18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4" name="Çentikli Sağ Ok 3"/>
          <p:cNvSpPr/>
          <p:nvPr/>
        </p:nvSpPr>
        <p:spPr>
          <a:xfrm>
            <a:off x="3377293" y="1369189"/>
            <a:ext cx="795079" cy="34544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pc="100">
              <a:ln w="18000">
                <a:solidFill>
                  <a:srgbClr val="0B5394">
                    <a:satMod val="200000"/>
                    <a:tint val="72000"/>
                  </a:srgbClr>
                </a:solidFill>
                <a:prstDash val="solid"/>
              </a:ln>
              <a:solidFill>
                <a:srgbClr val="0B5394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0B5394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8400686" y="6501622"/>
            <a:ext cx="533400" cy="152400"/>
          </a:xfrm>
        </p:spPr>
        <p:txBody>
          <a:bodyPr/>
          <a:lstStyle/>
          <a:p>
            <a:pPr>
              <a:defRPr/>
            </a:pPr>
            <a:fld id="{6005DEAD-6914-4AB2-8F2E-4C951FAD1E80}" type="slidenum">
              <a:rPr lang="en-US" sz="1600" smtClean="0"/>
              <a:pPr>
                <a:defRPr/>
              </a:pPr>
              <a:t>23</a:t>
            </a:fld>
            <a:endParaRPr lang="en-US" sz="1600" dirty="0"/>
          </a:p>
        </p:txBody>
      </p:sp>
      <p:sp>
        <p:nvSpPr>
          <p:cNvPr id="18" name="Tek Köşesi Yuvarlatılmış Dikdörtgen 17"/>
          <p:cNvSpPr/>
          <p:nvPr/>
        </p:nvSpPr>
        <p:spPr>
          <a:xfrm>
            <a:off x="3203848" y="5148647"/>
            <a:ext cx="2592288" cy="903318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600" dirty="0" smtClean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Süreç sonunda başarılı olanların %50’si istihdam edilir.</a:t>
            </a:r>
            <a:endParaRPr lang="tr-TR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0" name="Çentikli Sağ Ok 19"/>
          <p:cNvSpPr/>
          <p:nvPr/>
        </p:nvSpPr>
        <p:spPr>
          <a:xfrm rot="2989423">
            <a:off x="3082626" y="4554428"/>
            <a:ext cx="811631" cy="34544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pc="100">
              <a:ln w="18000">
                <a:solidFill>
                  <a:srgbClr val="0B5394">
                    <a:satMod val="200000"/>
                    <a:tint val="72000"/>
                  </a:srgbClr>
                </a:solidFill>
                <a:prstDash val="solid"/>
              </a:ln>
              <a:solidFill>
                <a:srgbClr val="0B5394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0B5394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21" name="Çentikli Sağ Ok 20"/>
          <p:cNvSpPr/>
          <p:nvPr/>
        </p:nvSpPr>
        <p:spPr>
          <a:xfrm rot="12012821">
            <a:off x="5470936" y="6181546"/>
            <a:ext cx="811631" cy="345440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pc="100">
              <a:ln w="18000">
                <a:solidFill>
                  <a:srgbClr val="0B5394">
                    <a:satMod val="200000"/>
                    <a:tint val="72000"/>
                  </a:srgbClr>
                </a:solidFill>
                <a:prstDash val="solid"/>
              </a:ln>
              <a:solidFill>
                <a:srgbClr val="0B5394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0B5394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997324" y="303917"/>
            <a:ext cx="6197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dirty="0" smtClean="0">
              <a:solidFill>
                <a:srgbClr val="FF0000"/>
              </a:solidFill>
            </a:endParaRPr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UMEM UYGULAMA SÜRECİ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Düz Ok Bağlayıcısı 13"/>
          <p:cNvCxnSpPr/>
          <p:nvPr/>
        </p:nvCxnSpPr>
        <p:spPr>
          <a:xfrm flipH="1">
            <a:off x="2255311" y="874168"/>
            <a:ext cx="1837766" cy="69645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6065259" y="947484"/>
            <a:ext cx="1538518" cy="62313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k Köşesi Yuvarlatılmış Dikdörtgen 15"/>
          <p:cNvSpPr/>
          <p:nvPr/>
        </p:nvSpPr>
        <p:spPr>
          <a:xfrm>
            <a:off x="200132" y="1688660"/>
            <a:ext cx="3597113" cy="615143"/>
          </a:xfrm>
          <a:prstGeom prst="round1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tr-TR" sz="1600" dirty="0" smtClean="0">
                <a:solidFill>
                  <a:srgbClr val="000000"/>
                </a:solidFill>
                <a:ea typeface="MS PGothic" pitchFamily="34" charset="-128"/>
              </a:rPr>
              <a:t>İŞKUR İŞBİRLİĞİ </a:t>
            </a:r>
            <a:r>
              <a:rPr lang="tr-TR" sz="1600" dirty="0">
                <a:solidFill>
                  <a:srgbClr val="000000"/>
                </a:solidFill>
                <a:ea typeface="MS PGothic" pitchFamily="34" charset="-128"/>
              </a:rPr>
              <a:t>EĞİTİMLERİ</a:t>
            </a:r>
            <a:endParaRPr lang="tr-TR" sz="12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7" name="Tek Köşesi Yuvarlatılmış Dikdörtgen 16"/>
          <p:cNvSpPr/>
          <p:nvPr/>
        </p:nvSpPr>
        <p:spPr>
          <a:xfrm>
            <a:off x="5407667" y="1623321"/>
            <a:ext cx="3555461" cy="615144"/>
          </a:xfrm>
          <a:prstGeom prst="round1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tr-TR" sz="1600" dirty="0" smtClean="0">
                <a:solidFill>
                  <a:srgbClr val="000000"/>
                </a:solidFill>
                <a:ea typeface="MS PGothic" pitchFamily="34" charset="-128"/>
              </a:rPr>
              <a:t>UMEM İŞBİRLİĞİ </a:t>
            </a:r>
            <a:r>
              <a:rPr lang="tr-TR" sz="1600" dirty="0">
                <a:solidFill>
                  <a:srgbClr val="000000"/>
                </a:solidFill>
                <a:ea typeface="MS PGothic" pitchFamily="34" charset="-128"/>
              </a:rPr>
              <a:t>EĞİTİMLERİ  </a:t>
            </a:r>
            <a:endParaRPr lang="tr-TR" sz="12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4823" name="Metin Kutusu 2"/>
          <p:cNvSpPr txBox="1">
            <a:spLocks noChangeArrowheads="1"/>
          </p:cNvSpPr>
          <p:nvPr/>
        </p:nvSpPr>
        <p:spPr bwMode="auto">
          <a:xfrm>
            <a:off x="120316" y="2255834"/>
            <a:ext cx="3769895" cy="446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857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tr-TR" sz="1900" u="sng" dirty="0" smtClean="0">
                <a:solidFill>
                  <a:srgbClr val="002060"/>
                </a:solidFill>
                <a:latin typeface="Calibri" pitchFamily="34" charset="0"/>
              </a:rPr>
              <a:t>İstihdam Taahhüdü</a:t>
            </a:r>
            <a:r>
              <a:rPr lang="tr-TR" sz="1900" dirty="0" smtClean="0">
                <a:solidFill>
                  <a:srgbClr val="002060"/>
                </a:solidFill>
                <a:latin typeface="Calibri" pitchFamily="34" charset="0"/>
              </a:rPr>
              <a:t>; </a:t>
            </a: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tr-TR" sz="1900" dirty="0" smtClean="0">
                <a:solidFill>
                  <a:srgbClr val="002060"/>
                </a:solidFill>
                <a:latin typeface="Calibri" pitchFamily="34" charset="0"/>
              </a:rPr>
              <a:t>Kursun </a:t>
            </a:r>
            <a:r>
              <a:rPr lang="tr-TR" sz="1900" u="sng" dirty="0" smtClean="0">
                <a:solidFill>
                  <a:srgbClr val="002060"/>
                </a:solidFill>
                <a:latin typeface="Calibri" pitchFamily="34" charset="0"/>
              </a:rPr>
              <a:t>başladığı 1/10 zaman dilimindeki Katılımcı sayısının </a:t>
            </a:r>
            <a:r>
              <a:rPr lang="tr-TR" sz="1900" dirty="0" smtClean="0">
                <a:solidFill>
                  <a:srgbClr val="002060"/>
                </a:solidFill>
                <a:latin typeface="Calibri" pitchFamily="34" charset="0"/>
              </a:rPr>
              <a:t>%50 si üzerinden hesaplanır, 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tr-TR" sz="1900" dirty="0" smtClean="0">
                <a:solidFill>
                  <a:srgbClr val="002060"/>
                </a:solidFill>
                <a:latin typeface="Calibri" pitchFamily="34" charset="0"/>
              </a:rPr>
              <a:t>Katılımcılara (Kursiyerlere) </a:t>
            </a:r>
            <a:r>
              <a:rPr lang="tr-TR" sz="1900" dirty="0">
                <a:solidFill>
                  <a:srgbClr val="002060"/>
                </a:solidFill>
                <a:latin typeface="Calibri" pitchFamily="34" charset="0"/>
              </a:rPr>
              <a:t>günlük </a:t>
            </a:r>
            <a:r>
              <a:rPr lang="tr-TR" sz="1900" u="sng" dirty="0" smtClean="0">
                <a:solidFill>
                  <a:srgbClr val="002060"/>
                </a:solidFill>
                <a:latin typeface="Calibri" pitchFamily="34" charset="0"/>
              </a:rPr>
              <a:t>20 TL. Cep Harçlığı </a:t>
            </a:r>
            <a:r>
              <a:rPr lang="tr-TR" sz="1900" dirty="0" smtClean="0">
                <a:solidFill>
                  <a:srgbClr val="002060"/>
                </a:solidFill>
                <a:latin typeface="Calibri" pitchFamily="34" charset="0"/>
              </a:rPr>
              <a:t>verilir,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tr-TR" sz="1900" dirty="0" smtClean="0">
                <a:solidFill>
                  <a:srgbClr val="002060"/>
                </a:solidFill>
                <a:latin typeface="Calibri" pitchFamily="34" charset="0"/>
              </a:rPr>
              <a:t>Eğitici olarak; en az Usta öğretici belgesi veya  en az MYO  (meslekle ilgili </a:t>
            </a:r>
            <a:r>
              <a:rPr lang="tr-TR" sz="1900" dirty="0">
                <a:solidFill>
                  <a:srgbClr val="002060"/>
                </a:solidFill>
                <a:latin typeface="Calibri" pitchFamily="34" charset="0"/>
              </a:rPr>
              <a:t>alandan) </a:t>
            </a:r>
            <a:r>
              <a:rPr lang="tr-TR" sz="1900" dirty="0" smtClean="0">
                <a:solidFill>
                  <a:srgbClr val="002060"/>
                </a:solidFill>
                <a:latin typeface="Calibri" pitchFamily="34" charset="0"/>
              </a:rPr>
              <a:t>Mezun olması istenir.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tr-TR" sz="1900" dirty="0" smtClean="0">
                <a:solidFill>
                  <a:srgbClr val="002060"/>
                </a:solidFill>
                <a:latin typeface="Calibri" pitchFamily="34" charset="0"/>
              </a:rPr>
              <a:t>Eğitim MEB belirlediği süreyi aşmaz</a:t>
            </a:r>
          </a:p>
          <a:p>
            <a:pPr marL="0" indent="0" eaLnBrk="1" hangingPunct="1">
              <a:lnSpc>
                <a:spcPct val="115000"/>
              </a:lnSpc>
              <a:spcAft>
                <a:spcPts val="1000"/>
              </a:spcAft>
            </a:pPr>
            <a:endParaRPr lang="tr-TR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4824" name="Metin Kutusu 2"/>
          <p:cNvSpPr txBox="1">
            <a:spLocks noChangeArrowheads="1"/>
          </p:cNvSpPr>
          <p:nvPr/>
        </p:nvSpPr>
        <p:spPr bwMode="auto">
          <a:xfrm>
            <a:off x="5407667" y="2140269"/>
            <a:ext cx="3555464" cy="45811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857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tr-TR" sz="2000" dirty="0" smtClean="0">
                <a:solidFill>
                  <a:srgbClr val="002060"/>
                </a:solidFill>
                <a:latin typeface="Calibri" pitchFamily="34" charset="0"/>
              </a:rPr>
              <a:t>İstihdam Taahhüdü; kursu </a:t>
            </a:r>
            <a:r>
              <a:rPr lang="tr-TR" sz="2000" u="sng" dirty="0" smtClean="0">
                <a:solidFill>
                  <a:srgbClr val="002060"/>
                </a:solidFill>
                <a:latin typeface="Calibri" pitchFamily="34" charset="0"/>
              </a:rPr>
              <a:t>tamamlayanların</a:t>
            </a:r>
            <a:r>
              <a:rPr lang="tr-TR" sz="2000" dirty="0" smtClean="0">
                <a:solidFill>
                  <a:srgbClr val="002060"/>
                </a:solidFill>
                <a:latin typeface="Calibri" pitchFamily="34" charset="0"/>
              </a:rPr>
              <a:t> %50 si kadar,</a:t>
            </a:r>
            <a:endParaRPr lang="tr-TR" sz="20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tr-TR" sz="2000" dirty="0" smtClean="0">
                <a:solidFill>
                  <a:srgbClr val="002060"/>
                </a:solidFill>
                <a:latin typeface="Calibri" pitchFamily="34" charset="0"/>
              </a:rPr>
              <a:t>Katılımcılara (Kursiyerlere) </a:t>
            </a:r>
            <a:r>
              <a:rPr lang="tr-TR" sz="2000" u="sng" dirty="0" smtClean="0">
                <a:solidFill>
                  <a:srgbClr val="002060"/>
                </a:solidFill>
                <a:latin typeface="Calibri" pitchFamily="34" charset="0"/>
              </a:rPr>
              <a:t>günlük 25TL. Cep harçlığı </a:t>
            </a:r>
            <a:r>
              <a:rPr lang="tr-TR" sz="2000" dirty="0" smtClean="0">
                <a:solidFill>
                  <a:srgbClr val="002060"/>
                </a:solidFill>
                <a:latin typeface="Calibri" pitchFamily="34" charset="0"/>
              </a:rPr>
              <a:t>verilir.</a:t>
            </a:r>
            <a:endParaRPr lang="tr-TR" sz="20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tr-TR" sz="2000" dirty="0" smtClean="0">
                <a:solidFill>
                  <a:srgbClr val="002060"/>
                </a:solidFill>
                <a:latin typeface="Calibri" pitchFamily="34" charset="0"/>
              </a:rPr>
              <a:t>Eğitici olarak: ustalık, kalfalık, Teknikerlik ve teknisyenlik belgesi olan herkes kabul edilir.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tr-TR" sz="2000" dirty="0" smtClean="0">
                <a:solidFill>
                  <a:srgbClr val="002060"/>
                </a:solidFill>
                <a:latin typeface="Calibri" pitchFamily="34" charset="0"/>
              </a:rPr>
              <a:t>Eğitim; okul ve İşletmede ayrı ayrı yapılabilir</a:t>
            </a: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tr-TR" sz="1200" dirty="0">
              <a:latin typeface="Arial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tr-TR" sz="13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5" name="Slayt Numarası Yer Tutucusu 1"/>
          <p:cNvSpPr>
            <a:spLocks noGrp="1"/>
          </p:cNvSpPr>
          <p:nvPr>
            <p:ph type="sldNum" sz="quarter" idx="11"/>
          </p:nvPr>
        </p:nvSpPr>
        <p:spPr>
          <a:xfrm>
            <a:off x="7998488" y="6410848"/>
            <a:ext cx="964642" cy="447152"/>
          </a:xfrm>
        </p:spPr>
        <p:txBody>
          <a:bodyPr/>
          <a:lstStyle/>
          <a:p>
            <a:pPr>
              <a:defRPr/>
            </a:pPr>
            <a:fld id="{65246355-DB23-4857-9F9B-6EB55C382186}" type="slidenum">
              <a:rPr lang="en-US" sz="1600" smtClean="0">
                <a:latin typeface="Arial" charset="0"/>
                <a:ea typeface="MS PGothic" pitchFamily="34" charset="-128"/>
              </a:rPr>
              <a:pPr>
                <a:defRPr/>
              </a:pPr>
              <a:t>24</a:t>
            </a:fld>
            <a:endParaRPr lang="en-US" sz="1600" dirty="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8" name="Tek Köşesi Yuvarlatılmış Dikdörtgen 17"/>
          <p:cNvSpPr/>
          <p:nvPr/>
        </p:nvSpPr>
        <p:spPr>
          <a:xfrm>
            <a:off x="3890210" y="3812316"/>
            <a:ext cx="1517455" cy="1484416"/>
          </a:xfrm>
          <a:prstGeom prst="round1Rect">
            <a:avLst/>
          </a:prstGeom>
          <a:solidFill>
            <a:srgbClr val="00206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tr-TR" sz="2400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%50 </a:t>
            </a:r>
            <a:r>
              <a:rPr lang="tr-TR" sz="2200" dirty="0" smtClean="0">
                <a:solidFill>
                  <a:srgbClr val="FF0000"/>
                </a:solidFill>
                <a:latin typeface="Calibri" pitchFamily="34" charset="0"/>
                <a:ea typeface="MS PGothic" pitchFamily="34" charset="-128"/>
              </a:rPr>
              <a:t>İSTİHDAM </a:t>
            </a:r>
            <a:endParaRPr lang="tr-TR" sz="2200" dirty="0">
              <a:solidFill>
                <a:srgbClr val="FF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828" name="Metin kutusu 4"/>
          <p:cNvSpPr txBox="1">
            <a:spLocks noChangeArrowheads="1"/>
          </p:cNvSpPr>
          <p:nvPr/>
        </p:nvSpPr>
        <p:spPr bwMode="auto">
          <a:xfrm>
            <a:off x="1664902" y="643336"/>
            <a:ext cx="7485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dirty="0">
                <a:solidFill>
                  <a:srgbClr val="FF0000"/>
                </a:solidFill>
                <a:cs typeface="Arial" charset="0"/>
              </a:rPr>
              <a:t>İŞBİRLİĞİ VE UMEM İŞBİRLİĞİ EĞİTİM FARKI </a:t>
            </a:r>
          </a:p>
        </p:txBody>
      </p:sp>
    </p:spTree>
    <p:extLst>
      <p:ext uri="{BB962C8B-B14F-4D97-AF65-F5344CB8AC3E}">
        <p14:creationId xmlns:p14="http://schemas.microsoft.com/office/powerpoint/2010/main" val="20072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25087" y="1137175"/>
            <a:ext cx="6168788" cy="509791"/>
          </a:xfrm>
        </p:spPr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Eğitim-1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1583" y="1828260"/>
            <a:ext cx="8437617" cy="4155445"/>
          </a:xfrm>
        </p:spPr>
        <p:txBody>
          <a:bodyPr/>
          <a:lstStyle/>
          <a:p>
            <a:pPr marL="268288" lvl="1" indent="-268288" algn="just" eaLnBrk="1" hangingPunct="1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Blip>
                <a:blip r:embed="rId2"/>
              </a:buBlip>
              <a:defRPr/>
            </a:pPr>
            <a:r>
              <a:rPr lang="tr-TR" sz="2400" kern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ea typeface="ＭＳ Ｐゴシック" pitchFamily="34" charset="-128"/>
              </a:rPr>
              <a:t>İşverenlerimizin mevcut çalışanlarına </a:t>
            </a:r>
            <a:r>
              <a:rPr lang="tr-TR" sz="2400" dirty="0">
                <a:solidFill>
                  <a:srgbClr val="002060"/>
                </a:solidFill>
                <a:ea typeface="ＭＳ Ｐゴシック" pitchFamily="34" charset="-128"/>
              </a:rPr>
              <a:t>yönelik olarak </a:t>
            </a:r>
            <a:r>
              <a:rPr lang="tr-TR" sz="2400" dirty="0" smtClean="0">
                <a:solidFill>
                  <a:srgbClr val="002060"/>
                </a:solidFill>
                <a:ea typeface="ＭＳ Ｐゴシック" pitchFamily="34" charset="-128"/>
              </a:rPr>
              <a:t>işbirliği </a:t>
            </a:r>
            <a:r>
              <a:rPr lang="tr-TR" sz="2400" dirty="0">
                <a:solidFill>
                  <a:srgbClr val="002060"/>
                </a:solidFill>
                <a:ea typeface="ＭＳ Ｐゴシック" pitchFamily="34" charset="-128"/>
              </a:rPr>
              <a:t>yoluyla kurs düzenlenebilir. </a:t>
            </a:r>
            <a:endParaRPr lang="tr-TR" sz="2400" dirty="0" smtClean="0">
              <a:solidFill>
                <a:srgbClr val="002060"/>
              </a:solidFill>
              <a:ea typeface="ＭＳ Ｐゴシック" pitchFamily="34" charset="-128"/>
            </a:endParaRPr>
          </a:p>
          <a:p>
            <a:pPr marL="268288" lvl="1" indent="-268288" algn="just" eaLnBrk="1" hangingPunct="1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Blip>
                <a:blip r:embed="rId2"/>
              </a:buBlip>
              <a:defRPr/>
            </a:pPr>
            <a:r>
              <a:rPr lang="tr-TR" sz="2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ea typeface="ＭＳ Ｐゴシック" pitchFamily="34" charset="-128"/>
              </a:rPr>
              <a:t>Bu </a:t>
            </a:r>
            <a:r>
              <a:rPr lang="tr-TR" sz="2400" dirty="0">
                <a:solidFill>
                  <a:srgbClr val="002060"/>
                </a:solidFill>
                <a:ea typeface="ＭＳ Ｐゴシック" pitchFamily="34" charset="-128"/>
              </a:rPr>
              <a:t>kapsamda düzenlenen eğitimlerde, </a:t>
            </a:r>
            <a:r>
              <a:rPr lang="tr-TR" sz="2400" dirty="0" smtClean="0">
                <a:solidFill>
                  <a:srgbClr val="002060"/>
                </a:solidFill>
                <a:ea typeface="ＭＳ Ｐゴシック" pitchFamily="34" charset="-128"/>
              </a:rPr>
              <a:t>eğitici işveren tarafından karşılanamaz ve dışarıdan eğitici getirirse MEB belirlediği ek ders saat ücretinin 2 katı eğitici ücreti ödenir. </a:t>
            </a:r>
          </a:p>
          <a:p>
            <a:pPr marL="268288" lvl="1" indent="-268288" algn="just" eaLnBrk="1" hangingPunct="1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Blip>
                <a:blip r:embed="rId2"/>
              </a:buBlip>
              <a:defRPr/>
            </a:pPr>
            <a:r>
              <a:rPr lang="tr-TR" sz="2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ea typeface="ＭＳ Ｐゴシック" pitchFamily="34" charset="-128"/>
              </a:rPr>
              <a:t>Ayrıca</a:t>
            </a:r>
            <a:r>
              <a:rPr lang="tr-TR" sz="24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tr-TR" sz="2400" dirty="0" smtClean="0">
                <a:solidFill>
                  <a:srgbClr val="002060"/>
                </a:solidFill>
                <a:ea typeface="ＭＳ Ｐゴシック" pitchFamily="34" charset="-128"/>
              </a:rPr>
              <a:t>tehlikeli </a:t>
            </a:r>
            <a:r>
              <a:rPr lang="tr-TR" sz="2400" dirty="0">
                <a:solidFill>
                  <a:srgbClr val="002060"/>
                </a:solidFill>
                <a:ea typeface="ＭＳ Ｐゴシック" pitchFamily="34" charset="-128"/>
              </a:rPr>
              <a:t>ve çok tehlikeli işlerde çalıştırılan işçilere yönelik olarak </a:t>
            </a:r>
            <a:r>
              <a:rPr lang="tr-TR" sz="2400" dirty="0" smtClean="0">
                <a:solidFill>
                  <a:srgbClr val="002060"/>
                </a:solidFill>
                <a:ea typeface="ＭＳ Ｐゴシック" pitchFamily="34" charset="-128"/>
              </a:rPr>
              <a:t>da kurs düzenlenerek gerekli sertifikanın alınması mümkündür.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8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25087" y="882280"/>
            <a:ext cx="6168788" cy="509791"/>
          </a:xfrm>
        </p:spPr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Eğitim-2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1583" y="1483355"/>
            <a:ext cx="8437617" cy="5149457"/>
          </a:xfrm>
        </p:spPr>
        <p:txBody>
          <a:bodyPr/>
          <a:lstStyle/>
          <a:p>
            <a:pPr marL="268288" lvl="1" indent="-268288" algn="just" eaLnBrk="1" hangingPunct="1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Blip>
                <a:blip r:embed="rId2"/>
              </a:buBlip>
              <a:defRPr/>
            </a:pPr>
            <a:r>
              <a:rPr lang="tr-TR" sz="2400" kern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 6645/ Md.24 </a:t>
            </a:r>
            <a:r>
              <a:rPr lang="tr-TR" sz="2400" kern="12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– 4447 sayılı Kanuna aşağıdaki ek madde eklenmiştir. </a:t>
            </a:r>
          </a:p>
          <a:p>
            <a:pPr marL="268288" lvl="1" indent="-268288" algn="just" eaLnBrk="1" hangingPunct="1">
              <a:lnSpc>
                <a:spcPct val="130000"/>
              </a:lnSpc>
              <a:spcBef>
                <a:spcPct val="0"/>
              </a:spcBef>
              <a:buClr>
                <a:srgbClr val="0099FF"/>
              </a:buClr>
              <a:buBlip>
                <a:blip r:embed="rId2"/>
              </a:buBlip>
              <a:defRPr/>
            </a:pPr>
            <a:r>
              <a:rPr lang="tr-TR" sz="2400" kern="12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“EK MADDE 3 – Tehlikeli ve çok tehlikeli işlerden olup, Bakanlıkça çıkarılacak tebliğlerde belirtilen mesleklerde, </a:t>
            </a:r>
            <a:r>
              <a:rPr lang="tr-TR" sz="2400" kern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5544 </a:t>
            </a:r>
            <a:r>
              <a:rPr lang="tr-TR" sz="2400" kern="12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sayılı Meslekî Yeterlilik Kurumu Kanunu kapsamında yetkilendirilmiş sınav ve belgelendirme kuruluşlarının gerçekleştireceği sınavlarda </a:t>
            </a:r>
            <a:r>
              <a:rPr lang="tr-TR" sz="2400" kern="12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a typeface="Arial Unicode MS" pitchFamily="34" charset="-128"/>
                <a:cs typeface="Arial" charset="0"/>
              </a:rPr>
              <a:t>başarılı olan kişilerin </a:t>
            </a:r>
            <a:r>
              <a:rPr lang="tr-TR" sz="2400" kern="12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31/12/2017 tarihine kadar belge masrafı ile sınav ücreti, </a:t>
            </a:r>
            <a:r>
              <a:rPr lang="tr-TR" sz="2400" kern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01/01/2018 </a:t>
            </a:r>
            <a:r>
              <a:rPr lang="tr-TR" sz="2400" kern="12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tarihinden 31/12/2019 tarihine kadar ise belge masrafı ile sınav ücretinin </a:t>
            </a:r>
            <a:r>
              <a:rPr lang="tr-TR" sz="2400" kern="12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yarısı brüt </a:t>
            </a:r>
            <a:r>
              <a:rPr lang="tr-TR" sz="2400" kern="120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asgari ücretin yarısını geçmemek üzere  Fondan karşılanır. </a:t>
            </a:r>
            <a:endParaRPr lang="tr-TR" sz="2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75212" y="177421"/>
            <a:ext cx="6168788" cy="509791"/>
          </a:xfrm>
        </p:spPr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Eğitim-3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483219"/>
              </p:ext>
            </p:extLst>
          </p:nvPr>
        </p:nvGraphicFramePr>
        <p:xfrm>
          <a:off x="204717" y="1296533"/>
          <a:ext cx="8775510" cy="51811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87104"/>
                <a:gridCol w="1828800"/>
                <a:gridCol w="2661313"/>
                <a:gridCol w="1815153"/>
                <a:gridCol w="1583140"/>
              </a:tblGrid>
              <a:tr h="440555">
                <a:tc gridSpan="5">
                  <a:txBody>
                    <a:bodyPr/>
                    <a:lstStyle/>
                    <a:p>
                      <a:pPr marL="850265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Temmuz</a:t>
                      </a:r>
                      <a:r>
                        <a:rPr lang="en-US" sz="1600" b="1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r>
                        <a:rPr lang="en-US" sz="16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Tarihinden</a:t>
                      </a:r>
                      <a:r>
                        <a:rPr lang="en-US" sz="1600" b="1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İtibaren</a:t>
                      </a:r>
                      <a:r>
                        <a:rPr lang="en-US" sz="1600" b="1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Gerçekleştirilen</a:t>
                      </a:r>
                      <a:r>
                        <a:rPr lang="en-US" sz="1600" b="1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Sınavlar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için</a:t>
                      </a:r>
                      <a:r>
                        <a:rPr lang="en-US" sz="1600" b="1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İşsizlik</a:t>
                      </a:r>
                      <a:r>
                        <a:rPr lang="en-US" sz="1600" b="1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Sigortası</a:t>
                      </a:r>
                      <a:r>
                        <a:rPr lang="en-US" sz="1600" b="1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15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Fonundan</a:t>
                      </a:r>
                      <a:r>
                        <a:rPr lang="en-US" sz="1600" b="1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Karşılanacak</a:t>
                      </a:r>
                      <a:r>
                        <a:rPr lang="en-US" sz="1600" b="1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Sınav</a:t>
                      </a:r>
                      <a:r>
                        <a:rPr lang="en-US" sz="16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Ücretleri</a:t>
                      </a:r>
                      <a:r>
                        <a:rPr lang="en-US" sz="1600" b="1" spc="-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Üst</a:t>
                      </a:r>
                      <a:r>
                        <a:rPr lang="en-US" sz="1600" b="1" spc="-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Sınırları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77100"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7330" marR="224790"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Sıra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7330" marR="222885"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Ulusal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Yeterlilik</a:t>
                      </a:r>
                      <a:r>
                        <a:rPr lang="en-US" sz="1600" b="1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Kodu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9410" marR="51435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Yeterlilik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34340" marR="431800"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7330" marR="226060"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Sınav Ücreti Üst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Sınırı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77">
                <a:tc>
                  <a:txBody>
                    <a:bodyPr/>
                    <a:lstStyle/>
                    <a:p>
                      <a:pPr marL="127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11UY0011–3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Ahşap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Kalıpçı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551,16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77">
                <a:tc>
                  <a:txBody>
                    <a:bodyPr/>
                    <a:lstStyle/>
                    <a:p>
                      <a:pPr marL="127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12UY0054–3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Alçı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15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Levha</a:t>
                      </a:r>
                      <a:r>
                        <a:rPr lang="en-US" sz="1600" b="1" spc="-5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Uygulayıcısı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77">
                <a:tc>
                  <a:txBody>
                    <a:bodyPr/>
                    <a:lstStyle/>
                    <a:p>
                      <a:pPr marL="127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12UY0055–3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Alçı</a:t>
                      </a:r>
                      <a:r>
                        <a:rPr lang="en-US" sz="1600" b="1" spc="-11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Sıva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Uygulayıcısı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77">
                <a:tc>
                  <a:txBody>
                    <a:bodyPr/>
                    <a:lstStyle/>
                    <a:p>
                      <a:pPr marL="127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10UY0003–3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Bacacı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376,27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77">
                <a:tc>
                  <a:txBody>
                    <a:bodyPr/>
                    <a:lstStyle/>
                    <a:p>
                      <a:pPr marL="127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10UY0003–4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Bacacı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392,17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77">
                <a:tc>
                  <a:txBody>
                    <a:bodyPr/>
                    <a:lstStyle/>
                    <a:p>
                      <a:pPr marL="127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11UY0012–3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Betonarme</a:t>
                      </a:r>
                      <a:r>
                        <a:rPr lang="en-US" sz="1600" b="1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Demircisi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551,16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77">
                <a:tc>
                  <a:txBody>
                    <a:bodyPr/>
                    <a:lstStyle/>
                    <a:p>
                      <a:pPr marL="127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12UY0049–3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Betoncu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77">
                <a:tc>
                  <a:txBody>
                    <a:bodyPr/>
                    <a:lstStyle/>
                    <a:p>
                      <a:pPr marL="127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11UY0010–3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Çelik</a:t>
                      </a:r>
                      <a:r>
                        <a:rPr lang="en-US" sz="1600" b="1" spc="-6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Kaynakçısı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402,77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77">
                <a:tc>
                  <a:txBody>
                    <a:bodyPr/>
                    <a:lstStyle/>
                    <a:p>
                      <a:pPr marL="127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11UY0015–4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Direnç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</a:t>
                      </a:r>
                      <a:r>
                        <a:rPr lang="en-US" sz="1600" b="1" spc="-7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Ayarcısı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492,86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5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12UY0042–4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Doğal</a:t>
                      </a:r>
                      <a:r>
                        <a:rPr lang="en-US" sz="1600" b="1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Gaz</a:t>
                      </a:r>
                      <a:r>
                        <a:rPr lang="en-US" sz="1600" b="1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Altyapı</a:t>
                      </a:r>
                      <a:r>
                        <a:rPr lang="en-US" sz="1600" b="1" spc="-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Yapım</a:t>
                      </a:r>
                      <a:r>
                        <a:rPr lang="en-US" sz="1600" b="1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Kontrol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Personeli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402,77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5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11UY0033–3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Doğal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Gaz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Çelik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Boru</a:t>
                      </a:r>
                      <a:r>
                        <a:rPr lang="en-US" sz="1600" b="1" spc="-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Kaynakçısı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349,77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46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11UY0032–4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Doğal Gaz Isıtma ve Gaz Yakıcı Cihaz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Servis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Personeli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386,87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9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8044" y="382141"/>
            <a:ext cx="5863988" cy="509791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Eğitim-4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80389"/>
              </p:ext>
            </p:extLst>
          </p:nvPr>
        </p:nvGraphicFramePr>
        <p:xfrm>
          <a:off x="163771" y="1541013"/>
          <a:ext cx="8798259" cy="47835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66292"/>
                <a:gridCol w="1843224"/>
                <a:gridCol w="2237869"/>
                <a:gridCol w="2103224"/>
                <a:gridCol w="1447650"/>
              </a:tblGrid>
              <a:tr h="50353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11UY0030–4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Doğal</a:t>
                      </a:r>
                      <a:r>
                        <a:rPr lang="en-US" sz="1600" b="1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Gaz</a:t>
                      </a:r>
                      <a:r>
                        <a:rPr lang="en-US" sz="1600" b="1" spc="-2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İşletme</a:t>
                      </a:r>
                      <a:r>
                        <a:rPr lang="en-US" sz="1600" b="1" spc="-3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Bakım</a:t>
                      </a:r>
                      <a:r>
                        <a:rPr lang="en-US" sz="1600" b="1" spc="-4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402,77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3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11UY0034–3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Doğal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Gaz</a:t>
                      </a:r>
                      <a:r>
                        <a:rPr lang="en-US" sz="1600" b="1" spc="-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Polietilen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Boru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Kaynakçısı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577,65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3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11UY0034–4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Doğal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Gaz</a:t>
                      </a:r>
                      <a:r>
                        <a:rPr lang="en-US" sz="1600" b="1" spc="-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Polietilen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Boru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Kaynakçısı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577,65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7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12UY0048–3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Duvarcı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3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11UY0013–3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Endüstriyel</a:t>
                      </a:r>
                      <a:r>
                        <a:rPr lang="en-US" sz="1600" b="1" spc="-6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Boru</a:t>
                      </a:r>
                      <a:r>
                        <a:rPr lang="en-US" sz="1600" b="1" spc="-6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Montajcısı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7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12UY0080–4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Hidrolik-Pnömatikçi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582,95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7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12UY0080–5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Hidrolik-Pnömatikçi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7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12UY0057–3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Isı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Yalıtımcısı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3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11UY0031–3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Isıtma</a:t>
                      </a:r>
                      <a:r>
                        <a:rPr lang="en-US" sz="1600" b="1" spc="-2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US" sz="1600" b="1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Doğalgaz</a:t>
                      </a:r>
                      <a:r>
                        <a:rPr lang="en-US" sz="1600" b="1" spc="-2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İç</a:t>
                      </a:r>
                      <a:r>
                        <a:rPr lang="en-US" sz="1600" b="1" spc="-2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Tesisat</a:t>
                      </a:r>
                      <a:r>
                        <a:rPr lang="en-US" sz="1600" b="1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Yapım Personeli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408,07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7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11UY0023–3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İnşaat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551,16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7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12UY0056–3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İskele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Kurulum</a:t>
                      </a:r>
                      <a:r>
                        <a:rPr lang="en-US" sz="1600" b="1" spc="-8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Elemanı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67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11UY0016–4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455,76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3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12UY0063–3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Liman </a:t>
                      </a:r>
                      <a:r>
                        <a:rPr lang="en-US" sz="1600" b="1" spc="-1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Pompa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 Tank</a:t>
                      </a:r>
                      <a:r>
                        <a:rPr lang="en-US" sz="1600" b="1" spc="-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Saha 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187354" y="891932"/>
            <a:ext cx="77746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265" fontAlgn="auto">
              <a:spcBef>
                <a:spcPts val="41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Temmuz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2015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Tarihinden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İtibaren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Gerçekleştirilen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Sınavlar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için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İşsizlik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Sigortası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spc="-15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Fonundan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Karşılanacak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Ücretleri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Üst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Sınırları</a:t>
            </a:r>
            <a:endParaRPr lang="tr-TR" sz="1700" b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88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8044" y="382141"/>
            <a:ext cx="5863988" cy="509791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Eğitim-5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sp>
        <p:nvSpPr>
          <p:cNvPr id="5" name="Dikdörtgen 4"/>
          <p:cNvSpPr/>
          <p:nvPr/>
        </p:nvSpPr>
        <p:spPr>
          <a:xfrm>
            <a:off x="1187354" y="891932"/>
            <a:ext cx="77746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265" fontAlgn="auto">
              <a:spcBef>
                <a:spcPts val="41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Temmuz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2015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Tarihinden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İtibaren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Gerçekleştirilen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Sınavlar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için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İşsizlik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Sigortası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spc="-15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Fonundan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Karşılanacak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Ücretleri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Üst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Sınırları</a:t>
            </a:r>
            <a:endParaRPr lang="tr-TR" sz="1700" b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919746"/>
              </p:ext>
            </p:extLst>
          </p:nvPr>
        </p:nvGraphicFramePr>
        <p:xfrm>
          <a:off x="218365" y="1651380"/>
          <a:ext cx="8743666" cy="46732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9055"/>
                <a:gridCol w="1831787"/>
                <a:gridCol w="2223983"/>
                <a:gridCol w="2090174"/>
                <a:gridCol w="1438667"/>
              </a:tblGrid>
              <a:tr h="934644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12UY0064–3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Liman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Saha</a:t>
                      </a:r>
                      <a:r>
                        <a:rPr lang="en-US" sz="1600" b="1" spc="-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İstif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Makineleri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 (CRS ve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ECS)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9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12UY0062–3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Liman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Vinç</a:t>
                      </a:r>
                      <a:r>
                        <a:rPr lang="en-US" sz="1600" b="1" spc="-2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r>
                        <a:rPr lang="en-US" sz="1600" b="1" spc="-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(RTG</a:t>
                      </a:r>
                      <a:r>
                        <a:rPr lang="en-US" sz="1600" b="1" spc="-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US" sz="1600" b="1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SSG)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9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11UY0020–5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Elektromekanikçisi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48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11UY0021–4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Mekanikçisi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620,05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48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11UY0007–3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Montajcısı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598,85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48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10UY0002–3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Makine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Bakımcı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598,85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48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10UY0002–4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Makine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Bakımcı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598,85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48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10UY0002–5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Makine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Bakımcı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9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12UY0053–3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Sac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Gövde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Kaynakçısı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551,16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48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09UY0001–3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Plastik</a:t>
                      </a:r>
                      <a:r>
                        <a:rPr lang="en-US" sz="1600" b="1" spc="-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Kaynakçısı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317,97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1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6522" y="723333"/>
            <a:ext cx="8412678" cy="61346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Türkiye’nin nüfusu: 77.695.904 (%49,8 Kadın, %50,2 Erkek)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tr-TR" sz="22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15-64 Yaş Aralığındaki Nüfus: 52.640.512 </a:t>
            </a:r>
            <a:r>
              <a:rPr lang="tr-TR" sz="2200" b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(%67,8)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İstanbul Nüfusu: 14.377.018</a:t>
            </a:r>
            <a:r>
              <a:rPr lang="tr-TR" sz="2200" dirty="0" smtClean="0">
                <a:solidFill>
                  <a:srgbClr val="002060"/>
                </a:solidFill>
                <a:cs typeface="Calibri" pitchFamily="34" charset="0"/>
              </a:rPr>
              <a:t> (%49,8 Kadın, %50,2 Erkek)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15-64 Yaş Aralığındaki </a:t>
            </a:r>
            <a:r>
              <a:rPr lang="tr-TR" sz="22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İstanbul</a:t>
            </a: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 Nüfus: 10.243.634 </a:t>
            </a:r>
            <a:r>
              <a:rPr lang="tr-TR" sz="22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(%71,3)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Türkiye’de her </a:t>
            </a:r>
            <a:r>
              <a:rPr lang="tr-TR" sz="2200" dirty="0">
                <a:solidFill>
                  <a:srgbClr val="002060"/>
                </a:solidFill>
                <a:latin typeface="+mj-lt"/>
                <a:cs typeface="Calibri" pitchFamily="34" charset="0"/>
              </a:rPr>
              <a:t>yıl ortalama </a:t>
            </a:r>
            <a:r>
              <a:rPr lang="tr-TR" sz="22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700-750 </a:t>
            </a:r>
            <a:r>
              <a:rPr lang="tr-TR" sz="2200" dirty="0">
                <a:solidFill>
                  <a:srgbClr val="FF0000"/>
                </a:solidFill>
                <a:latin typeface="+mj-lt"/>
                <a:cs typeface="Calibri" pitchFamily="34" charset="0"/>
              </a:rPr>
              <a:t>bin kişi </a:t>
            </a:r>
            <a:r>
              <a:rPr lang="tr-TR" sz="2200" dirty="0">
                <a:solidFill>
                  <a:srgbClr val="002060"/>
                </a:solidFill>
                <a:latin typeface="+mj-lt"/>
                <a:cs typeface="Calibri" pitchFamily="34" charset="0"/>
              </a:rPr>
              <a:t>çalışabilir nüfusa dahil </a:t>
            </a: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olmaktadır.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İşgücünün </a:t>
            </a:r>
            <a:r>
              <a:rPr lang="tr-TR" sz="2200" dirty="0">
                <a:solidFill>
                  <a:srgbClr val="FF0000"/>
                </a:solidFill>
                <a:latin typeface="+mj-lt"/>
                <a:cs typeface="Calibri" pitchFamily="34" charset="0"/>
              </a:rPr>
              <a:t>%</a:t>
            </a:r>
            <a:r>
              <a:rPr lang="tr-TR" sz="22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55,9’u </a:t>
            </a:r>
            <a:r>
              <a:rPr lang="tr-TR" sz="2200" dirty="0">
                <a:solidFill>
                  <a:srgbClr val="FF0000"/>
                </a:solidFill>
                <a:latin typeface="+mj-lt"/>
                <a:cs typeface="Calibri" pitchFamily="34" charset="0"/>
              </a:rPr>
              <a:t>lise altı </a:t>
            </a:r>
            <a:r>
              <a:rPr lang="tr-TR" sz="2200" dirty="0">
                <a:solidFill>
                  <a:srgbClr val="002060"/>
                </a:solidFill>
                <a:latin typeface="+mj-lt"/>
                <a:cs typeface="Calibri" pitchFamily="34" charset="0"/>
              </a:rPr>
              <a:t>eğitim düzeyine sahiptir.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tr-TR" sz="2200" dirty="0">
                <a:solidFill>
                  <a:srgbClr val="FF0000"/>
                </a:solidFill>
                <a:latin typeface="+mj-lt"/>
                <a:cs typeface="Calibri" pitchFamily="34" charset="0"/>
              </a:rPr>
              <a:t>İşgücüne katılım oranı </a:t>
            </a:r>
            <a:r>
              <a:rPr lang="tr-TR" sz="22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%51,6 </a:t>
            </a: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(Kadın %32,3 , Erkek %72,5)</a:t>
            </a: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tr-TR" sz="22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İstihdam oranı %46,2  </a:t>
            </a: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(Kadın %26,8 , Erkek %66,1)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tr-TR" sz="2200" dirty="0">
                <a:solidFill>
                  <a:srgbClr val="FF0000"/>
                </a:solidFill>
                <a:cs typeface="Calibri" pitchFamily="34" charset="0"/>
              </a:rPr>
              <a:t>İşsizlik oranı % </a:t>
            </a:r>
            <a:r>
              <a:rPr lang="tr-TR" sz="2200" dirty="0" smtClean="0">
                <a:solidFill>
                  <a:srgbClr val="FF0000"/>
                </a:solidFill>
                <a:cs typeface="Calibri" pitchFamily="34" charset="0"/>
              </a:rPr>
              <a:t>10,5    </a:t>
            </a:r>
            <a:r>
              <a:rPr lang="tr-TR" sz="2200" dirty="0" smtClean="0">
                <a:solidFill>
                  <a:srgbClr val="002060"/>
                </a:solidFill>
                <a:cs typeface="Calibri" pitchFamily="34" charset="0"/>
              </a:rPr>
              <a:t>(Kadın %13,3 , Erkek %8,9)</a:t>
            </a:r>
            <a:endParaRPr lang="tr-TR" sz="2200" dirty="0">
              <a:solidFill>
                <a:srgbClr val="002060"/>
              </a:solidFill>
              <a:cs typeface="Calibri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tr-TR" sz="2200" dirty="0">
                <a:solidFill>
                  <a:srgbClr val="FF0000"/>
                </a:solidFill>
                <a:cs typeface="Calibri" pitchFamily="34" charset="0"/>
              </a:rPr>
              <a:t>Gençlerde işsizlik oranı </a:t>
            </a:r>
            <a:r>
              <a:rPr lang="tr-TR" sz="2200" dirty="0" smtClean="0">
                <a:solidFill>
                  <a:srgbClr val="FF0000"/>
                </a:solidFill>
                <a:cs typeface="Calibri" pitchFamily="34" charset="0"/>
              </a:rPr>
              <a:t>%19,3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tr-TR" sz="2200" dirty="0" smtClean="0">
                <a:solidFill>
                  <a:srgbClr val="FF0000"/>
                </a:solidFill>
                <a:cs typeface="Calibri" pitchFamily="34" charset="0"/>
              </a:rPr>
              <a:t>İşsiz sayısı	3.147 Bin kişi.</a:t>
            </a:r>
            <a:endParaRPr lang="tr-TR" sz="2200" dirty="0">
              <a:solidFill>
                <a:srgbClr val="FF0000"/>
              </a:solidFill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Kayıt </a:t>
            </a:r>
            <a:r>
              <a:rPr lang="tr-TR" sz="2200" dirty="0">
                <a:solidFill>
                  <a:srgbClr val="002060"/>
                </a:solidFill>
                <a:latin typeface="+mj-lt"/>
                <a:cs typeface="Calibri" pitchFamily="34" charset="0"/>
              </a:rPr>
              <a:t>dışı istihdam oranı </a:t>
            </a:r>
            <a:r>
              <a:rPr lang="tr-TR" sz="22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%33,6 , </a:t>
            </a:r>
            <a:r>
              <a:rPr lang="tr-TR" sz="22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(İstanbul’da %18,8)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tr-TR" sz="500" dirty="0" smtClean="0">
              <a:solidFill>
                <a:srgbClr val="002060"/>
              </a:solidFill>
              <a:latin typeface="+mj-lt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800" dirty="0" smtClean="0">
                <a:solidFill>
                  <a:srgbClr val="002060"/>
                </a:solidFill>
                <a:latin typeface="+mj-lt"/>
                <a:cs typeface="Calibri" pitchFamily="34" charset="0"/>
              </a:rPr>
              <a:t>Kaynak: TÜİK, 15.12.2015</a:t>
            </a:r>
          </a:p>
          <a:p>
            <a:pPr marL="0" indent="0">
              <a:buBlip>
                <a:blip r:embed="rId2"/>
              </a:buBlip>
            </a:pPr>
            <a:endParaRPr lang="tr-TR" sz="2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364058" y="219275"/>
            <a:ext cx="6256774" cy="621290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Genel Görünüm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A480BB-A55E-4DF9-B3AC-CD0FCD2C9568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7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8044" y="382141"/>
            <a:ext cx="5863988" cy="509791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Eğitim-6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sp>
        <p:nvSpPr>
          <p:cNvPr id="5" name="Dikdörtgen 4"/>
          <p:cNvSpPr/>
          <p:nvPr/>
        </p:nvSpPr>
        <p:spPr>
          <a:xfrm>
            <a:off x="1187354" y="891932"/>
            <a:ext cx="77746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265" fontAlgn="auto">
              <a:spcBef>
                <a:spcPts val="41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Temmuz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2015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Tarihinden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İtibaren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Gerçekleştirilen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Sınavlar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için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İşsizlik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Sigortası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spc="-15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Fonundan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Karşılanacak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Ücretleri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Üst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Sınırları</a:t>
            </a:r>
            <a:endParaRPr lang="tr-TR" sz="1700" b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37774"/>
              </p:ext>
            </p:extLst>
          </p:nvPr>
        </p:nvGraphicFramePr>
        <p:xfrm>
          <a:off x="191070" y="1507487"/>
          <a:ext cx="8770961" cy="52632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4965"/>
                <a:gridCol w="1619869"/>
                <a:gridCol w="2429397"/>
                <a:gridCol w="1848365"/>
                <a:gridCol w="1848365"/>
              </a:tblGrid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12UY0051–3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Seramik Karo</a:t>
                      </a:r>
                      <a:r>
                        <a:rPr lang="en-US" sz="1600" b="1" spc="-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Kaplamacısı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12UY0059–3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Ses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Yalıtımcısı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11UY0024–3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Sıvacı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593,55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12UY0058–3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Yalıtımcısı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11UY0025–3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Tünel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Kalıpçı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12UY0060–3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Yangın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Yalıtımcısı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B3B3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11UY0004–5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Ağır Vasıta Tecrübe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Sürücüsü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B3B3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11UY0014–3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Alüminyum</a:t>
                      </a:r>
                      <a:r>
                        <a:rPr lang="en-US" sz="1600" b="1" spc="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Kaynakçısı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492,86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12UY0111–3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Ayakçı (Deri/Kürk/Hazır</a:t>
                      </a:r>
                      <a:r>
                        <a:rPr lang="en-US" sz="1600" b="1" spc="-8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Giyim)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355,07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12UY0066–3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Renk</a:t>
                      </a:r>
                      <a:r>
                        <a:rPr lang="en-US" sz="1600" b="1" spc="-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Ayar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Elemanı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471,66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12UY0065–3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 Üretim</a:t>
                      </a:r>
                      <a:r>
                        <a:rPr lang="en-US" sz="1600" b="1" spc="-7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471,66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13UY0138–3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Boyama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13UY0138–4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Boyama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12UY0082–4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CNC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402,77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4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8044" y="382141"/>
            <a:ext cx="5863988" cy="509791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Eğitim-6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sp>
        <p:nvSpPr>
          <p:cNvPr id="5" name="Dikdörtgen 4"/>
          <p:cNvSpPr/>
          <p:nvPr/>
        </p:nvSpPr>
        <p:spPr>
          <a:xfrm>
            <a:off x="1187354" y="891932"/>
            <a:ext cx="77746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265" fontAlgn="auto">
              <a:spcBef>
                <a:spcPts val="41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Temmuz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2015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Tarihinden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İtibaren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Gerçekleştirilen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Sınavlar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için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İşsizlik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Sigortası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spc="-15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Fonundan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Karşılanacak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Ücretleri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Üst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Sınırları</a:t>
            </a:r>
            <a:endParaRPr lang="tr-TR" sz="1700" b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66299"/>
              </p:ext>
            </p:extLst>
          </p:nvPr>
        </p:nvGraphicFramePr>
        <p:xfrm>
          <a:off x="191070" y="1507487"/>
          <a:ext cx="8770961" cy="52632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4965"/>
                <a:gridCol w="1619869"/>
                <a:gridCol w="2429397"/>
                <a:gridCol w="1848365"/>
                <a:gridCol w="1848365"/>
              </a:tblGrid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12UY0051–3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Seramik Karo</a:t>
                      </a:r>
                      <a:r>
                        <a:rPr lang="en-US" sz="1600" b="1" spc="-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Kaplamacısı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12UY0059–3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Ses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Yalıtımcısı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11UY0024–3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Sıvacı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593,55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12UY0058–3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Yalıtımcısı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11UY0025–3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Tünel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Kalıpçı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12UY0060–3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Yangın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Yalıtımcısı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B3B3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11UY0004–5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Ağır Vasıta Tecrübe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Sürücüsü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B3B3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11UY0014–3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Alüminyum</a:t>
                      </a:r>
                      <a:r>
                        <a:rPr lang="en-US" sz="1600" b="1" spc="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Kaynakçısı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492,86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12UY0111–3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Ayakçı (Deri/Kürk/Hazır</a:t>
                      </a:r>
                      <a:r>
                        <a:rPr lang="en-US" sz="1600" b="1" spc="-8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Giyim)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355,07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12UY0066–3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Renk</a:t>
                      </a:r>
                      <a:r>
                        <a:rPr lang="en-US" sz="1600" b="1" spc="-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Ayar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Elemanı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471,66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12UY0065–3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 Üretim</a:t>
                      </a:r>
                      <a:r>
                        <a:rPr lang="en-US" sz="1600" b="1" spc="-7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471,66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13UY0138–3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Boyama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13UY0138–4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Boyama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321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12UY0082–4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CNC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402,77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3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8044" y="382141"/>
            <a:ext cx="5863988" cy="509791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Eğitim-7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sp>
        <p:nvSpPr>
          <p:cNvPr id="5" name="Dikdörtgen 4"/>
          <p:cNvSpPr/>
          <p:nvPr/>
        </p:nvSpPr>
        <p:spPr>
          <a:xfrm>
            <a:off x="1187354" y="891932"/>
            <a:ext cx="77746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265" fontAlgn="auto">
              <a:spcBef>
                <a:spcPts val="41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Temmuz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2015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Tarihinden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İtibaren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Gerçekleştirilen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Sınavlar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için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İşsizlik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Sigortası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spc="-15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Fonundan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Karşılanacak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Ücretleri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Üst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Sınırları</a:t>
            </a:r>
            <a:endParaRPr lang="tr-TR" sz="1700" b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02013"/>
              </p:ext>
            </p:extLst>
          </p:nvPr>
        </p:nvGraphicFramePr>
        <p:xfrm>
          <a:off x="218365" y="1651382"/>
          <a:ext cx="8743666" cy="49679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1775"/>
                <a:gridCol w="1614828"/>
                <a:gridCol w="2421837"/>
                <a:gridCol w="1842613"/>
                <a:gridCol w="1842613"/>
              </a:tblGrid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12UY0082–5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CNC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402,77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12UY0116–4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Deri İşlenti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355,07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12UY0075–3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Elektrik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Pano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Montajcısı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402,77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12UY0075–4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Elektrik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Pano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Montajcısı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450,46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12UY0075–5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Elektrik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Pano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Montajcısı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450,46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12UY0081–3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Frezeci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582,95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12UY0081–4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Frezeci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12UY0114–4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Kesimci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(Ayakkabı)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355,07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12UY0113–4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Kesimci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(Deri/Kürk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Hazır</a:t>
                      </a:r>
                      <a:r>
                        <a:rPr lang="en-US" sz="1600" b="1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Giyim)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355,07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12UY0115–3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Kesimci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(Saraciye)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355,07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13UY0146–4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Kimya Laboratuvarı</a:t>
                      </a:r>
                      <a:r>
                        <a:rPr lang="en-US" sz="1600" b="1" spc="-10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Analisti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582,95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35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13UY0147–5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Kimya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Laboratuvarı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Sorumlusu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9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8044" y="382141"/>
            <a:ext cx="5863988" cy="509791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Eğitim-8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sp>
        <p:nvSpPr>
          <p:cNvPr id="5" name="Dikdörtgen 4"/>
          <p:cNvSpPr/>
          <p:nvPr/>
        </p:nvSpPr>
        <p:spPr>
          <a:xfrm>
            <a:off x="1187354" y="891932"/>
            <a:ext cx="77746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265" fontAlgn="auto">
              <a:spcBef>
                <a:spcPts val="41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Temmuz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2015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Tarihinden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İtibaren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Gerçekleştirilen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Sınavlar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için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İşsizlik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Sigortası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spc="-15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Fonundan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Karşılanacak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Ücretleri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Üst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Sınırları</a:t>
            </a:r>
            <a:endParaRPr lang="tr-TR" sz="1700" b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71302"/>
              </p:ext>
            </p:extLst>
          </p:nvPr>
        </p:nvGraphicFramePr>
        <p:xfrm>
          <a:off x="204716" y="1719622"/>
          <a:ext cx="8634485" cy="47540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09016"/>
                <a:gridCol w="1594664"/>
                <a:gridCol w="2391595"/>
                <a:gridCol w="1819605"/>
                <a:gridCol w="1819605"/>
              </a:tblGrid>
              <a:tr h="41316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12UY0088–3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Liman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Forklift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593,55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6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12UY0105–3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Makine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Montajcısı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6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12UY0105–4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Makine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Montajcısı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6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12UY0084–4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Metal Kesim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349,77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6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12UY0083–3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Metal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Kesimci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349,77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6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12UY0086–3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Metal </a:t>
                      </a:r>
                      <a:r>
                        <a:rPr lang="en-US" sz="1600" b="1" spc="-1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Levha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İşleme Tezgâh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İşçisi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349,77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6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12UY0087–4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Metal </a:t>
                      </a:r>
                      <a:r>
                        <a:rPr lang="en-US" sz="1600" b="1" spc="-1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Levha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İşleme Tezgâh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349,77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6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12UY0085–3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Metal Sac</a:t>
                      </a:r>
                      <a:r>
                        <a:rPr lang="en-US" sz="1600" b="1" spc="-8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İşlemeci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349,77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6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12UY0085–4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Metal Sac</a:t>
                      </a:r>
                      <a:r>
                        <a:rPr lang="en-US" sz="1600" b="1" spc="-8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İşlemeci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349,77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48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12UY0061-3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3810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Mobil Vinç Operatörü - MHC, Sahil ve Gemi</a:t>
                      </a:r>
                      <a:r>
                        <a:rPr lang="en-US" sz="1600" b="1" spc="-7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Vinci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8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8044" y="382141"/>
            <a:ext cx="5863988" cy="509791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Eğitim-9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  <p:sp>
        <p:nvSpPr>
          <p:cNvPr id="5" name="Dikdörtgen 4"/>
          <p:cNvSpPr/>
          <p:nvPr/>
        </p:nvSpPr>
        <p:spPr>
          <a:xfrm>
            <a:off x="1187354" y="891932"/>
            <a:ext cx="77746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265" fontAlgn="auto">
              <a:spcBef>
                <a:spcPts val="41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Temmuz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2015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Tarihinden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İtibaren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Gerçekleştirilen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Sınavlar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için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İşsizlik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Sigortası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spc="-15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Fonundan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Karşılanacak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Ücretleri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Üst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Sınırları</a:t>
            </a:r>
            <a:endParaRPr lang="tr-TR" sz="1700" b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968189"/>
              </p:ext>
            </p:extLst>
          </p:nvPr>
        </p:nvGraphicFramePr>
        <p:xfrm>
          <a:off x="136478" y="1624084"/>
          <a:ext cx="8825552" cy="50360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87104"/>
                <a:gridCol w="1665027"/>
                <a:gridCol w="2825087"/>
                <a:gridCol w="1588464"/>
                <a:gridCol w="1859870"/>
              </a:tblGrid>
              <a:tr h="46402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11UY0009–4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Motor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Testçisi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68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11UY0009–5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Motor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Testçisi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50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13UY0123–4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Motosiklet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Bakım</a:t>
                      </a:r>
                      <a:r>
                        <a:rPr lang="en-US" sz="1600" b="1" spc="-8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Onarımcısı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60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13UY0151–5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NC/CNC Takım Tezgâhları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Elektrik/Elektronik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Servis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Görevlisi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840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12UY0102–5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NC/CNC</a:t>
                      </a:r>
                      <a:r>
                        <a:rPr lang="en-US" sz="1600" b="1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Takım</a:t>
                      </a:r>
                      <a:r>
                        <a:rPr lang="en-US" sz="1600" b="1" spc="-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Tezgâhları</a:t>
                      </a:r>
                      <a:r>
                        <a:rPr lang="en-US" sz="1600" b="1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Mekanik Servis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Görevlisi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416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12UY0101–5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7239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NC/CNC Takım Tezgâhları </a:t>
                      </a:r>
                      <a:r>
                        <a:rPr lang="en-US" sz="1600" b="1" spc="-1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Uygulama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 Servis</a:t>
                      </a:r>
                      <a:r>
                        <a:rPr lang="en-US" sz="1600" b="1" spc="-7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Görevlisi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650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12UY0076–4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Otomasyon</a:t>
                      </a:r>
                      <a:r>
                        <a:rPr lang="en-US" sz="1600" b="1" spc="-7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Sistemleri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Montajcısı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402,77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078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12UY0077–5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Otomasyon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Sistemleri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402,77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38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11UY0018–4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</a:t>
                      </a:r>
                      <a:r>
                        <a:rPr lang="en-US" sz="1600" b="1" spc="-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Onarımcısı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4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8044" y="382141"/>
            <a:ext cx="5863988" cy="509791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Eğitim-10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  <p:sp>
        <p:nvSpPr>
          <p:cNvPr id="5" name="Dikdörtgen 4"/>
          <p:cNvSpPr/>
          <p:nvPr/>
        </p:nvSpPr>
        <p:spPr>
          <a:xfrm>
            <a:off x="1187354" y="891932"/>
            <a:ext cx="77746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265" fontAlgn="auto">
              <a:spcBef>
                <a:spcPts val="41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Temmuz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2015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Tarihinden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İtibaren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Gerçekleştirilen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Sınavlar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için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İşsizlik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Sigortası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spc="-15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Fonundan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Karşılanacak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Ücretleri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Üst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Sınırları</a:t>
            </a:r>
            <a:endParaRPr lang="tr-TR" sz="1700" b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422767"/>
              </p:ext>
            </p:extLst>
          </p:nvPr>
        </p:nvGraphicFramePr>
        <p:xfrm>
          <a:off x="204715" y="1665027"/>
          <a:ext cx="8757316" cy="507045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3370"/>
                <a:gridCol w="1617349"/>
                <a:gridCol w="2425617"/>
                <a:gridCol w="1845490"/>
                <a:gridCol w="1845490"/>
              </a:tblGrid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11UY0005–3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11UY0005–4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Boyacısı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11UY0006–3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Kaportacısı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11UY0006–4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Kaportacısı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11UY0007–4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3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Montajcısı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11UY0008–4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Prototipçisi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11UY0008–5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Prototipçisi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11UY0022–3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 Sac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Şekillendirmecisi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11UY0022–4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 Sac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spc="-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Şekillendirmecisi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60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12UY0053–4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Otomotiv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Sac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ve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Gövde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Kaynakçısı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12UY0050–3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Panel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Kalıpçı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12UY0070–3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Refrakterci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604,15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463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12UY0070–4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Refrakterci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6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8044" y="382141"/>
            <a:ext cx="5863988" cy="509791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Çalışanların Mesleki Eğitim-11 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  <p:sp>
        <p:nvSpPr>
          <p:cNvPr id="5" name="Dikdörtgen 4"/>
          <p:cNvSpPr/>
          <p:nvPr/>
        </p:nvSpPr>
        <p:spPr>
          <a:xfrm>
            <a:off x="1187354" y="891932"/>
            <a:ext cx="77746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265" fontAlgn="auto">
              <a:spcBef>
                <a:spcPts val="410"/>
              </a:spcBef>
              <a:spcAft>
                <a:spcPts val="0"/>
              </a:spcAft>
            </a:pP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Temmuz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2015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Tarihinden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İtibaren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Gerçekleştirilen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Sınavlar</a:t>
            </a:r>
            <a:r>
              <a:rPr lang="en-US" sz="17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için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İşsizlik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Sigortası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spc="-15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Fonundan</a:t>
            </a:r>
            <a:r>
              <a:rPr lang="en-US" sz="1700" spc="-2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Karşılanacak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Sınav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Ücretleri</a:t>
            </a:r>
            <a:r>
              <a:rPr lang="en-US" sz="1700" spc="-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Üst</a:t>
            </a:r>
            <a:r>
              <a:rPr lang="en-US" sz="1700" spc="-5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Sınırları</a:t>
            </a:r>
            <a:endParaRPr lang="tr-TR" sz="1700" b="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25337"/>
              </p:ext>
            </p:extLst>
          </p:nvPr>
        </p:nvGraphicFramePr>
        <p:xfrm>
          <a:off x="259307" y="1651376"/>
          <a:ext cx="8702724" cy="4969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6991"/>
                <a:gridCol w="1607267"/>
                <a:gridCol w="2410496"/>
                <a:gridCol w="1833985"/>
                <a:gridCol w="1833985"/>
              </a:tblGrid>
              <a:tr h="532339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12UY0089–4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Yüksek Gerilim</a:t>
                      </a:r>
                      <a:r>
                        <a:rPr lang="en-US" sz="1600" b="1" spc="-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Kablo Aksesuarları Montajcısı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4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12UY0090–4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3810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Yüksek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Gerilim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Teçhizatı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Test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Elemanı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4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12UY0090–5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3810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Yüksek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Gerilim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Teçhizatı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Test</a:t>
                      </a:r>
                      <a:r>
                        <a:rPr lang="en-US" sz="1600" b="1" spc="-4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Elemanı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635,95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13UY0137-3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Bitim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İşlemleri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13UY0137-4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Bitim</a:t>
                      </a:r>
                      <a:r>
                        <a:rPr lang="en-US" sz="1600" b="1" spc="-6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İşlemleri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11UY0036-2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İplik</a:t>
                      </a:r>
                      <a:r>
                        <a:rPr lang="en-US" sz="1600" b="1" spc="-4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Bitim</a:t>
                      </a:r>
                      <a:r>
                        <a:rPr lang="en-US" sz="1600" b="1" spc="-5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İşleri</a:t>
                      </a:r>
                      <a:r>
                        <a:rPr lang="en-US" sz="1600" b="1" spc="-3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11UY0037-2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İplik</a:t>
                      </a:r>
                      <a:r>
                        <a:rPr lang="en-US" sz="1600" b="1" spc="-10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Eğirme 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101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11UY0038-4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İplik</a:t>
                      </a:r>
                      <a:r>
                        <a:rPr lang="en-US" sz="1600" b="1" spc="-6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11UY0039-3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Ön İplik</a:t>
                      </a:r>
                      <a:r>
                        <a:rPr lang="en-US" sz="1600" b="1" spc="-7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11UY0039-4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Ön İplik</a:t>
                      </a:r>
                      <a:r>
                        <a:rPr lang="en-US" sz="1600" b="1" spc="-7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13UY0139-3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Ön Terbiye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82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13UY0139-4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5143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Ön Terbiye</a:t>
                      </a:r>
                      <a:r>
                        <a:rPr lang="en-US" sz="1600" b="1" spc="-7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Operatörü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529,96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339">
                <a:tc>
                  <a:txBody>
                    <a:bodyPr/>
                    <a:lstStyle/>
                    <a:p>
                      <a:pPr marL="227330" marR="22606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520" marR="22288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12UY0112-4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65" marR="172085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Model Makineci (Deri/Kürk Hazır Giyim)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4340" marR="43180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Seviye</a:t>
                      </a:r>
                      <a:r>
                        <a:rPr lang="en-US" sz="1600" b="1" spc="-5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330" marR="215265" algn="ctr"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355,07</a:t>
                      </a:r>
                      <a:endParaRPr lang="tr-TR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8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98044" y="382141"/>
            <a:ext cx="5863988" cy="509791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İşgücü Eğitim İstatistikleri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BBB6A5-17EA-4C88-9847-949075302D3F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399065"/>
              </p:ext>
            </p:extLst>
          </p:nvPr>
        </p:nvGraphicFramePr>
        <p:xfrm>
          <a:off x="245660" y="1073816"/>
          <a:ext cx="8734567" cy="5466764"/>
        </p:xfrm>
        <a:graphic>
          <a:graphicData uri="http://schemas.openxmlformats.org/drawingml/2006/table">
            <a:tbl>
              <a:tblPr/>
              <a:tblGrid>
                <a:gridCol w="4790364"/>
                <a:gridCol w="1460310"/>
                <a:gridCol w="2483893"/>
              </a:tblGrid>
              <a:tr h="6564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  <a:cs typeface="Arial" pitchFamily="34" charset="0"/>
                        </a:rPr>
                        <a:t>EĞİTİMLER</a:t>
                      </a:r>
                      <a:endParaRPr lang="tr-TR" sz="2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kern="1200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KURSİYER SAYISI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400" b="1" i="0" u="none" strike="noStrike" dirty="0" smtClean="0">
                          <a:solidFill>
                            <a:srgbClr val="0070C0"/>
                          </a:solidFill>
                          <a:latin typeface="+mj-lt"/>
                          <a:cs typeface="Arial" pitchFamily="34" charset="0"/>
                        </a:rPr>
                        <a:t>BÜTÇE</a:t>
                      </a:r>
                      <a:endParaRPr lang="tr-TR" sz="2400" b="1" i="0" u="none" strike="noStrike" dirty="0">
                        <a:solidFill>
                          <a:srgbClr val="0070C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154">
                <a:tc>
                  <a:txBody>
                    <a:bodyPr/>
                    <a:lstStyle/>
                    <a:p>
                      <a:pPr indent="90170">
                        <a:spcAft>
                          <a:spcPts val="0"/>
                        </a:spcAft>
                      </a:pPr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2014 </a:t>
                      </a:r>
                      <a:r>
                        <a:rPr lang="tr-TR" sz="2200" b="1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Yılından Devreden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10.133</a:t>
                      </a:r>
                      <a:endParaRPr lang="tr-TR" sz="22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32.352.740</a:t>
                      </a:r>
                      <a:r>
                        <a:rPr lang="tr-TR" sz="2200" b="1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TL</a:t>
                      </a:r>
                      <a:endParaRPr lang="tr-TR" sz="22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850"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 İşbaşı </a:t>
                      </a:r>
                      <a:r>
                        <a:rPr lang="tr-TR" sz="2200" b="1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Eğitimleri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18.634</a:t>
                      </a:r>
                      <a:endParaRPr lang="tr-TR" sz="22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66.074.457</a:t>
                      </a:r>
                      <a:r>
                        <a:rPr lang="tr-TR" sz="2200" b="1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TL</a:t>
                      </a:r>
                      <a:endParaRPr lang="tr-TR" sz="22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3677"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 Girişimcilik</a:t>
                      </a:r>
                      <a:endParaRPr lang="tr-TR" sz="22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7.975</a:t>
                      </a:r>
                      <a:endParaRPr lang="tr-TR" sz="22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4.283.118 TL</a:t>
                      </a:r>
                      <a:endParaRPr lang="tr-TR" sz="22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681">
                <a:tc>
                  <a:txBody>
                    <a:bodyPr/>
                    <a:lstStyle/>
                    <a:p>
                      <a:pPr algn="l" fontAlgn="b"/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 Mesleki Eğitim Kursları</a:t>
                      </a:r>
                      <a:endParaRPr lang="tr-TR" sz="22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7.746</a:t>
                      </a:r>
                      <a:endParaRPr lang="tr-TR" sz="22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18.895.768 TL</a:t>
                      </a:r>
                      <a:endParaRPr lang="tr-TR" sz="2200" b="1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183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% 50 İstihdam Garantili Hizmet </a:t>
                      </a:r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Alımı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4.316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13.985.851</a:t>
                      </a:r>
                      <a:r>
                        <a:rPr lang="tr-TR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TL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% 50 İstihdam  Garantili İşbirliği Eğitimleri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842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817.184 TL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1195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% 20 İstihdam Garantili İşbirliği Eğitimleri (% 5) 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(Yönetmelik 12/4.Maddesi)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60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46.574TL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2931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İstihdam </a:t>
                      </a:r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Garantisiz  </a:t>
                      </a:r>
                      <a:r>
                        <a:rPr lang="tr-TR" sz="16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İşbirliği Eğitimleri (% 5) </a:t>
                      </a:r>
                      <a:endParaRPr lang="tr-TR" sz="1600" b="0" i="0" u="none" strike="noStrike" kern="120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  <a:p>
                      <a:pPr algn="r" fontAlgn="b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tr-TR" sz="16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Yönetmelik 12/5 Maddesi)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303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226.257 TL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247">
                <a:tc>
                  <a:txBody>
                    <a:bodyPr/>
                    <a:lstStyle/>
                    <a:p>
                      <a:pPr algn="r" fontAlgn="ctr"/>
                      <a:r>
                        <a:rPr lang="sv-SE" sz="16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Özel Politika Gerektiren </a:t>
                      </a:r>
                      <a:r>
                        <a:rPr lang="sv-SE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Gruplar</a:t>
                      </a:r>
                      <a:endParaRPr lang="sv-SE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1.014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2.485.630 TL 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829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UMEM-Kurs-İEP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526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1.313.174</a:t>
                      </a:r>
                      <a:r>
                        <a:rPr lang="tr-TR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TL</a:t>
                      </a:r>
                      <a:endParaRPr lang="tr-TR" sz="1600" b="0" i="0" u="none" strike="noStrike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250"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Çalışanların Mesleki Eğitimleri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685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21.098,00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084">
                <a:tc>
                  <a:txBody>
                    <a:bodyPr/>
                    <a:lstStyle/>
                    <a:p>
                      <a:pPr algn="l" fontAlgn="b"/>
                      <a:r>
                        <a:rPr lang="tr-TR" sz="2400" b="1" i="0" u="none" strike="noStrike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TOPLAM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400" b="1" i="0" u="none" strike="noStrike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44.488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200" b="1" i="0" u="none" strike="noStrike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121.606.082,86</a:t>
                      </a:r>
                      <a:r>
                        <a:rPr lang="tr-TR" sz="2200" b="1" i="0" u="none" strike="noStrike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tr-TR" sz="2200" b="1" i="0" u="none" strike="noStrike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TL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/>
          </p:cNvSpPr>
          <p:nvPr/>
        </p:nvSpPr>
        <p:spPr bwMode="auto">
          <a:xfrm>
            <a:off x="272955" y="896471"/>
            <a:ext cx="8625385" cy="59615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endParaRPr lang="tr-TR" sz="2400" b="0" dirty="0" smtClean="0">
              <a:solidFill>
                <a:prstClr val="black"/>
              </a:solidFill>
              <a:latin typeface="Arial"/>
              <a:cs typeface="Times New Roman" pitchFamily="18" charset="0"/>
              <a:sym typeface="Times New Roman" pitchFamily="18" charset="0"/>
            </a:endParaRPr>
          </a:p>
          <a:p>
            <a:r>
              <a:rPr lang="tr-TR" sz="2400" b="0" dirty="0" smtClean="0">
                <a:solidFill>
                  <a:prstClr val="black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	</a:t>
            </a:r>
            <a:r>
              <a:rPr lang="tr-TR" sz="2300" b="0" dirty="0" smtClean="0">
                <a:solidFill>
                  <a:srgbClr val="00206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4857 / 30. </a:t>
            </a:r>
            <a:r>
              <a:rPr lang="tr-TR" sz="2300" b="0" dirty="0" err="1" smtClean="0">
                <a:solidFill>
                  <a:srgbClr val="00206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md.</a:t>
            </a:r>
            <a:r>
              <a:rPr lang="tr-TR" sz="2300" b="0" dirty="0" smtClean="0">
                <a:solidFill>
                  <a:srgbClr val="00206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 gereği 50 + çalışanı olan özel sektör işyerleri %3’ü, Kamu Kurumları %4 oranında engelli personel istihdam etmek zorundadır.</a:t>
            </a:r>
          </a:p>
          <a:p>
            <a:pPr>
              <a:lnSpc>
                <a:spcPct val="120000"/>
              </a:lnSpc>
            </a:pPr>
            <a:r>
              <a:rPr lang="tr-TR" sz="2300" b="0" dirty="0" smtClean="0">
                <a:solidFill>
                  <a:srgbClr val="00206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İstihdam teşvikleri kapsamında engelli personel için işveren payı sigorta primleri Hazine tarafından karşılanmaktadır.</a:t>
            </a:r>
            <a:endParaRPr lang="tr-TR" sz="2300" dirty="0" smtClean="0">
              <a:solidFill>
                <a:srgbClr val="002060"/>
              </a:solidFill>
              <a:latin typeface="Arial"/>
              <a:cs typeface="Times New Roman" pitchFamily="18" charset="0"/>
              <a:sym typeface="Times New Roman" pitchFamily="18" charset="0"/>
            </a:endParaRPr>
          </a:p>
          <a:p>
            <a:pPr>
              <a:lnSpc>
                <a:spcPct val="120000"/>
              </a:lnSpc>
              <a:tabLst>
                <a:tab pos="450850" algn="l"/>
              </a:tabLst>
            </a:pPr>
            <a:r>
              <a:rPr lang="tr-TR" sz="2300" dirty="0" smtClean="0">
                <a:solidFill>
                  <a:srgbClr val="00206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Engelli çalıştırma maliyeti                  : 1.1586 TL</a:t>
            </a:r>
          </a:p>
          <a:p>
            <a:pPr>
              <a:lnSpc>
                <a:spcPct val="120000"/>
              </a:lnSpc>
              <a:tabLst>
                <a:tab pos="450850" algn="l"/>
              </a:tabLst>
            </a:pPr>
            <a:r>
              <a:rPr lang="tr-TR" sz="2300" dirty="0" smtClean="0">
                <a:solidFill>
                  <a:srgbClr val="00206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Engelli </a:t>
            </a:r>
            <a:r>
              <a:rPr lang="tr-TR" sz="2300" dirty="0" smtClean="0">
                <a:solidFill>
                  <a:srgbClr val="FF000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çalıştırmama</a:t>
            </a:r>
            <a:r>
              <a:rPr lang="tr-TR" sz="2300" dirty="0" smtClean="0">
                <a:solidFill>
                  <a:prstClr val="black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 </a:t>
            </a:r>
            <a:r>
              <a:rPr lang="tr-TR" sz="2300" dirty="0" smtClean="0">
                <a:solidFill>
                  <a:srgbClr val="00206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maliyeti             </a:t>
            </a:r>
            <a:r>
              <a:rPr lang="tr-TR" sz="2300" smtClean="0">
                <a:solidFill>
                  <a:srgbClr val="00206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: 2.190 </a:t>
            </a:r>
            <a:r>
              <a:rPr lang="tr-TR" sz="2300" dirty="0" smtClean="0">
                <a:solidFill>
                  <a:srgbClr val="00206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TL.</a:t>
            </a:r>
            <a:endParaRPr lang="tr-TR" sz="2300" dirty="0" smtClean="0">
              <a:solidFill>
                <a:srgbClr val="002060"/>
              </a:solidFill>
              <a:latin typeface="Arial"/>
            </a:endParaRPr>
          </a:p>
          <a:p>
            <a:r>
              <a:rPr lang="tr-TR" sz="2300" dirty="0" smtClean="0">
                <a:solidFill>
                  <a:srgbClr val="002060"/>
                </a:solidFill>
                <a:latin typeface="Arial"/>
              </a:rPr>
              <a:t>Desteklenen projeler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tr-TR" sz="2300" b="0" dirty="0" smtClean="0">
                <a:solidFill>
                  <a:srgbClr val="002060"/>
                </a:solidFill>
                <a:latin typeface="Arial"/>
              </a:rPr>
              <a:t> Engellinin </a:t>
            </a:r>
            <a:r>
              <a:rPr lang="tr-TR" sz="2300" b="0" dirty="0">
                <a:solidFill>
                  <a:srgbClr val="002060"/>
                </a:solidFill>
                <a:latin typeface="Arial"/>
              </a:rPr>
              <a:t>işe yerleştirilmesi, işe ve işyerine uyumunun sağlanmasına yönelik </a:t>
            </a:r>
            <a:r>
              <a:rPr lang="tr-TR" sz="2300" b="0" dirty="0" smtClean="0">
                <a:solidFill>
                  <a:srgbClr val="002060"/>
                </a:solidFill>
                <a:latin typeface="Arial"/>
              </a:rPr>
              <a:t>projeler,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tr-TR" sz="23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300" b="0" dirty="0" smtClean="0">
                <a:solidFill>
                  <a:srgbClr val="002060"/>
                </a:solidFill>
                <a:latin typeface="Arial"/>
              </a:rPr>
              <a:t>Engellinin </a:t>
            </a:r>
            <a:r>
              <a:rPr lang="tr-TR" sz="2300" b="0" dirty="0">
                <a:solidFill>
                  <a:srgbClr val="002060"/>
                </a:solidFill>
                <a:latin typeface="Arial"/>
              </a:rPr>
              <a:t>iş bulmasını sağlayacak destek teknolojilerine ilişkin </a:t>
            </a:r>
            <a:r>
              <a:rPr lang="tr-TR" sz="2300" b="0" dirty="0" smtClean="0">
                <a:solidFill>
                  <a:srgbClr val="002060"/>
                </a:solidFill>
                <a:latin typeface="Arial"/>
              </a:rPr>
              <a:t>projeler,</a:t>
            </a:r>
          </a:p>
          <a:p>
            <a:pPr marL="268288" lvl="1" indent="-268288" algn="just">
              <a:lnSpc>
                <a:spcPct val="130000"/>
              </a:lnSpc>
              <a:buClr>
                <a:srgbClr val="0099FF"/>
              </a:buClr>
              <a:buFontTx/>
              <a:buBlip>
                <a:blip r:embed="rId3"/>
              </a:buBlip>
              <a:defRPr/>
            </a:pPr>
            <a:r>
              <a:rPr lang="tr-TR" sz="2300" b="0" dirty="0">
                <a:solidFill>
                  <a:srgbClr val="002060"/>
                </a:solidFill>
                <a:latin typeface="Arial"/>
              </a:rPr>
              <a:t> </a:t>
            </a:r>
            <a:r>
              <a:rPr lang="tr-TR" sz="2300" b="0" dirty="0" smtClean="0">
                <a:solidFill>
                  <a:srgbClr val="002060"/>
                </a:solidFill>
                <a:latin typeface="Arial"/>
                <a:cs typeface="Times New Roman" pitchFamily="18" charset="0"/>
                <a:sym typeface="Times New Roman" pitchFamily="18" charset="0"/>
              </a:rPr>
              <a:t> Engellinin kendi işini kurması proje desteği 36 Bin TL.</a:t>
            </a:r>
          </a:p>
          <a:p>
            <a:pPr algn="just"/>
            <a:endParaRPr lang="tr-TR" sz="2300" dirty="0" smtClean="0">
              <a:latin typeface="Arial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3916907" y="527051"/>
            <a:ext cx="4844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Engelli İstihdam Teşvikleri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80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8676" y="188913"/>
            <a:ext cx="7847012" cy="8636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tr-TR" sz="2800" dirty="0" smtClean="0">
                <a:solidFill>
                  <a:srgbClr val="FF0000"/>
                </a:solidFill>
                <a:effectLst/>
                <a:sym typeface="Arial" pitchFamily="34" charset="0"/>
              </a:rPr>
              <a:t>İstihdam Teşvikleri</a:t>
            </a:r>
            <a:endParaRPr lang="tr-TR" sz="2800" dirty="0">
              <a:effectLst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650" y="1241945"/>
            <a:ext cx="7920038" cy="5418161"/>
          </a:xfrm>
        </p:spPr>
        <p:txBody>
          <a:bodyPr>
            <a:noAutofit/>
          </a:bodyPr>
          <a:lstStyle/>
          <a:p>
            <a:pPr marL="239713" indent="-239713" algn="just" defTabSz="914400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tr-TR" sz="2200" b="1" dirty="0" smtClean="0">
                <a:solidFill>
                  <a:srgbClr val="002060"/>
                </a:solidFill>
                <a:latin typeface="+mj-lt"/>
                <a:cs typeface="Arial" pitchFamily="34" charset="0"/>
                <a:sym typeface="Arial" pitchFamily="34" charset="0"/>
              </a:rPr>
              <a:t>6111 sayılı yasa ile 2015 sonuna kadar </a:t>
            </a:r>
          </a:p>
          <a:p>
            <a:pPr marL="696913" lvl="1" indent="-239713" algn="ju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Blip>
                <a:blip r:embed="rId2"/>
              </a:buBlip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Arial" pitchFamily="34" charset="0"/>
              </a:rPr>
              <a:t>18-29 yaş arasındaki genç işsizlerin,</a:t>
            </a:r>
            <a:endParaRPr lang="tr-TR" sz="2200" dirty="0" smtClean="0">
              <a:latin typeface="+mj-lt"/>
              <a:cs typeface="Times New Roman" pitchFamily="18" charset="0"/>
              <a:sym typeface="Times New Roman" pitchFamily="18" charset="0"/>
            </a:endParaRPr>
          </a:p>
          <a:p>
            <a:pPr marL="696913" lvl="1" indent="-239713" algn="ju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Blip>
                <a:blip r:embed="rId2"/>
              </a:buBlip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Arial" pitchFamily="34" charset="0"/>
              </a:rPr>
              <a:t>Kadınların (yaş sınırlaması olmaksızın),</a:t>
            </a:r>
          </a:p>
          <a:p>
            <a:pPr marL="696913" lvl="1" indent="-239713" algn="ju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Blip>
                <a:blip r:embed="rId2"/>
              </a:buBlip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Arial" pitchFamily="34" charset="0"/>
              </a:rPr>
              <a:t>Mesleki eğitim almış,</a:t>
            </a:r>
          </a:p>
          <a:p>
            <a:pPr marL="696913" lvl="1" indent="-239713" algn="ju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Blip>
                <a:blip r:embed="rId2"/>
              </a:buBlip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Arial" pitchFamily="34" charset="0"/>
                <a:sym typeface="Arial" pitchFamily="34" charset="0"/>
              </a:rPr>
              <a:t>6 ay süreyle işsiz olanları, </a:t>
            </a:r>
          </a:p>
          <a:p>
            <a:pPr marL="696913" lvl="1" indent="-239713" algn="just"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buBlip>
                <a:blip r:embed="rId2"/>
              </a:buBlip>
            </a:pPr>
            <a:endParaRPr lang="tr-TR" sz="2200" dirty="0" smtClean="0">
              <a:latin typeface="+mj-lt"/>
              <a:cs typeface="Times New Roman" pitchFamily="18" charset="0"/>
              <a:sym typeface="Times New Roman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tr-TR" sz="22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Özel </a:t>
            </a:r>
            <a:r>
              <a:rPr lang="tr-TR" sz="2200" dirty="0">
                <a:solidFill>
                  <a:srgbClr val="002060"/>
                </a:solidFill>
                <a:latin typeface="+mj-lt"/>
                <a:cs typeface="Arial" pitchFamily="34" charset="0"/>
              </a:rPr>
              <a:t>sektör işyerlerinin </a:t>
            </a:r>
            <a:r>
              <a:rPr lang="tr-TR" sz="2200" dirty="0">
                <a:solidFill>
                  <a:srgbClr val="FF0000"/>
                </a:solidFill>
                <a:latin typeface="+mj-lt"/>
                <a:cs typeface="Arial" pitchFamily="34" charset="0"/>
              </a:rPr>
              <a:t>son altı aylık </a:t>
            </a:r>
            <a:r>
              <a:rPr lang="tr-TR" sz="2200" dirty="0">
                <a:solidFill>
                  <a:srgbClr val="002060"/>
                </a:solidFill>
                <a:latin typeface="+mj-lt"/>
                <a:cs typeface="Arial" pitchFamily="34" charset="0"/>
              </a:rPr>
              <a:t>sürede çalıştırmış oldukları işgücü ortalamasına ilave olarak, </a:t>
            </a:r>
            <a:endParaRPr lang="tr-TR" sz="2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tr-TR" sz="2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Son </a:t>
            </a:r>
            <a:r>
              <a:rPr lang="tr-TR" sz="2200" dirty="0">
                <a:solidFill>
                  <a:srgbClr val="FF0000"/>
                </a:solidFill>
                <a:latin typeface="+mj-lt"/>
                <a:cs typeface="Arial" pitchFamily="34" charset="0"/>
              </a:rPr>
              <a:t>altı ay </a:t>
            </a:r>
            <a:r>
              <a:rPr lang="tr-TR" sz="2200" dirty="0">
                <a:solidFill>
                  <a:srgbClr val="002060"/>
                </a:solidFill>
                <a:latin typeface="+mj-lt"/>
                <a:cs typeface="Arial" pitchFamily="34" charset="0"/>
              </a:rPr>
              <a:t>adına Sosyal Güvenlik Primi yatırılmamış birini işe aldığında, </a:t>
            </a:r>
            <a:endParaRPr lang="tr-TR" sz="22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tr-TR" sz="2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SGK </a:t>
            </a:r>
            <a:r>
              <a:rPr lang="tr-TR" sz="2200" dirty="0">
                <a:solidFill>
                  <a:srgbClr val="FF0000"/>
                </a:solidFill>
                <a:latin typeface="+mj-lt"/>
                <a:cs typeface="Arial" pitchFamily="34" charset="0"/>
              </a:rPr>
              <a:t>işveren payı sigorta primleri </a:t>
            </a:r>
            <a:r>
              <a:rPr lang="tr-TR" sz="22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54 </a:t>
            </a:r>
            <a:r>
              <a:rPr lang="tr-TR" sz="2200" dirty="0">
                <a:solidFill>
                  <a:srgbClr val="FF0000"/>
                </a:solidFill>
                <a:latin typeface="+mj-lt"/>
                <a:cs typeface="Arial" pitchFamily="34" charset="0"/>
              </a:rPr>
              <a:t>aya kadar </a:t>
            </a:r>
            <a:r>
              <a:rPr lang="tr-TR" sz="2200" dirty="0">
                <a:solidFill>
                  <a:srgbClr val="002060"/>
                </a:solidFill>
                <a:latin typeface="+mj-lt"/>
                <a:cs typeface="Arial" pitchFamily="34" charset="0"/>
              </a:rPr>
              <a:t>varan süreyle, İşsizlik Sigortası Fonundan karşılanmaktadır.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endParaRPr lang="tr-TR" sz="22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BB42-8FC7-4C25-ACB9-4ED3F9A3DA43}" type="slidenum">
              <a:rPr lang="tr-TR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7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2169994" y="529920"/>
            <a:ext cx="6805680" cy="621290"/>
          </a:xfrm>
        </p:spPr>
        <p:txBody>
          <a:bodyPr/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effectLst/>
              </a:rPr>
              <a:t>İşgücüne Katılım Oranı- İşsizlik Oranı</a:t>
            </a:r>
            <a:endParaRPr lang="tr-TR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21713" y="6324600"/>
            <a:ext cx="522287" cy="457200"/>
          </a:xfrm>
        </p:spPr>
        <p:txBody>
          <a:bodyPr/>
          <a:lstStyle/>
          <a:p>
            <a:pPr>
              <a:defRPr/>
            </a:pPr>
            <a:fld id="{7FA480BB-A55E-4DF9-B3AC-CD0FCD2C9568}" type="slidenum">
              <a:rPr lang="es-ES"/>
              <a:pPr>
                <a:defRPr/>
              </a:pPr>
              <a:t>4</a:t>
            </a:fld>
            <a:endParaRPr lang="es-ES" dirty="0"/>
          </a:p>
        </p:txBody>
      </p:sp>
      <p:graphicFrame>
        <p:nvGraphicFramePr>
          <p:cNvPr id="9" name="2 Grafik"/>
          <p:cNvGraphicFramePr/>
          <p:nvPr>
            <p:extLst>
              <p:ext uri="{D42A27DB-BD31-4B8C-83A1-F6EECF244321}">
                <p14:modId xmlns:p14="http://schemas.microsoft.com/office/powerpoint/2010/main" val="1522684009"/>
              </p:ext>
            </p:extLst>
          </p:nvPr>
        </p:nvGraphicFramePr>
        <p:xfrm>
          <a:off x="150125" y="1301263"/>
          <a:ext cx="8825549" cy="253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3 Grafik"/>
          <p:cNvGraphicFramePr/>
          <p:nvPr>
            <p:extLst>
              <p:ext uri="{D42A27DB-BD31-4B8C-83A1-F6EECF244321}">
                <p14:modId xmlns:p14="http://schemas.microsoft.com/office/powerpoint/2010/main" val="2595795924"/>
              </p:ext>
            </p:extLst>
          </p:nvPr>
        </p:nvGraphicFramePr>
        <p:xfrm>
          <a:off x="150125" y="4100015"/>
          <a:ext cx="8825549" cy="222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Başlık 1"/>
          <p:cNvSpPr txBox="1">
            <a:spLocks/>
          </p:cNvSpPr>
          <p:nvPr/>
        </p:nvSpPr>
        <p:spPr bwMode="auto">
          <a:xfrm>
            <a:off x="1107743" y="6550924"/>
            <a:ext cx="6805680" cy="39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TÜİK, İstanbul, 2014</a:t>
            </a:r>
            <a:endParaRPr kumimoji="0" lang="tr-TR" sz="20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82350"/>
              </p:ext>
            </p:extLst>
          </p:nvPr>
        </p:nvGraphicFramePr>
        <p:xfrm>
          <a:off x="219075" y="1562972"/>
          <a:ext cx="8543925" cy="4840290"/>
        </p:xfrm>
        <a:graphic>
          <a:graphicData uri="http://schemas.openxmlformats.org/drawingml/2006/table">
            <a:tbl>
              <a:tblPr/>
              <a:tblGrid>
                <a:gridCol w="3057525"/>
                <a:gridCol w="1338263"/>
                <a:gridCol w="1282700"/>
                <a:gridCol w="1214437"/>
                <a:gridCol w="1651000"/>
              </a:tblGrid>
              <a:tr h="1179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İşe Alınacak Personelde Bulunması Gereken Nitelik ve Şartlar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18 Yaşından Büyük Kadınlar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18-29 Yaş Arası Erkekler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29 Yaşından Büyük Erkekler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 İŞKUR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63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Mesleki Yeterlilik Belgesi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 (MYB)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 Sahipleri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48 ay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48 ay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24 ay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Çalıştırılacak Personel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İŞKUR'a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 kayıtlı işsizlerden alınırsa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ilave 6 ay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süre eklenecektir 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9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Mesleki ve Teknik Eğitim Mezunu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Orta/Yüksek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Öğr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.) / 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İŞKUR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Mesleki Eğitim Kursu Bitirme Belgesi Sahipleri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36 ay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36 ay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24 ay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97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Herhangi bir Belgesi Bulunmayanlar</a:t>
                      </a:r>
                      <a:endParaRPr kumimoji="0" lang="tr-T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24 ay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24 ay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  <a:sym typeface="Arial" pitchFamily="34" charset="0"/>
                        </a:rPr>
                        <a:t>x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j-lt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marL="6886" marR="6886" marT="6886" marB="6886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3"/>
          <p:cNvSpPr>
            <a:spLocks/>
          </p:cNvSpPr>
          <p:nvPr/>
        </p:nvSpPr>
        <p:spPr bwMode="auto">
          <a:xfrm>
            <a:off x="3684896" y="736978"/>
            <a:ext cx="5350990" cy="491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800" tIns="50800" rIns="50800" bIns="50800"/>
          <a:lstStyle/>
          <a:p>
            <a:pPr marL="450850" algn="r">
              <a:tabLst>
                <a:tab pos="622300" algn="l"/>
              </a:tabLst>
            </a:pPr>
            <a:r>
              <a:rPr lang="tr-TR" dirty="0" smtClean="0">
                <a:solidFill>
                  <a:srgbClr val="FF0000"/>
                </a:solidFill>
                <a:latin typeface="Arial"/>
                <a:cs typeface="Arial" pitchFamily="34" charset="0"/>
                <a:sym typeface="Arial" pitchFamily="34" charset="0"/>
              </a:rPr>
              <a:t>İstihdam teşvikleri</a:t>
            </a:r>
            <a:r>
              <a:rPr lang="tr-TR" sz="1800" dirty="0" smtClean="0">
                <a:solidFill>
                  <a:srgbClr val="FF0000"/>
                </a:solidFill>
                <a:latin typeface="Arial"/>
                <a:cs typeface="Arial" pitchFamily="34" charset="0"/>
                <a:sym typeface="Arial" pitchFamily="34" charset="0"/>
              </a:rPr>
              <a:t>	</a:t>
            </a:r>
            <a:endParaRPr lang="tr-TR" sz="1800" dirty="0">
              <a:latin typeface="Arial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A480BB-A55E-4DF9-B3AC-CD0FCD2C9568}" type="slidenum">
              <a:rPr lang="es-ES"/>
              <a:pPr>
                <a:defRPr/>
              </a:pPr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9246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152798"/>
            <a:ext cx="15954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r">
              <a:defRPr/>
            </a:pPr>
            <a:r>
              <a:rPr lang="tr-TR" sz="2800" dirty="0" smtClean="0">
                <a:solidFill>
                  <a:srgbClr val="FF0000"/>
                </a:solidFill>
                <a:effectLst/>
                <a:latin typeface="Calibri" pitchFamily="34" charset="0"/>
              </a:rPr>
              <a:t>Özetle</a:t>
            </a:r>
            <a:endParaRPr lang="tr-TR" sz="2800" dirty="0"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25" name="Yuvarlatılmış Dikdörtgen 24"/>
          <p:cNvSpPr/>
          <p:nvPr/>
        </p:nvSpPr>
        <p:spPr>
          <a:xfrm rot="19222110">
            <a:off x="5892007" y="2680730"/>
            <a:ext cx="3014663" cy="396875"/>
          </a:xfrm>
          <a:prstGeom prst="roundRect">
            <a:avLst/>
          </a:prstGeom>
          <a:noFill/>
          <a:ln w="3810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69" tIns="20035" rIns="40069" bIns="20035" anchor="ctr"/>
          <a:lstStyle/>
          <a:p>
            <a:pPr algn="ctr">
              <a:defRPr/>
            </a:pPr>
            <a:r>
              <a:rPr lang="tr-TR" sz="2000" dirty="0">
                <a:solidFill>
                  <a:srgbClr val="C00000"/>
                </a:solidFill>
              </a:rPr>
              <a:t>Size özel İŞKUR temsilcileri</a:t>
            </a:r>
          </a:p>
        </p:txBody>
      </p:sp>
      <p:sp>
        <p:nvSpPr>
          <p:cNvPr id="26" name="Yuvarlatılmış Dikdörtgen 25"/>
          <p:cNvSpPr/>
          <p:nvPr/>
        </p:nvSpPr>
        <p:spPr>
          <a:xfrm rot="338395">
            <a:off x="1587375" y="2693066"/>
            <a:ext cx="1027246" cy="293223"/>
          </a:xfrm>
          <a:prstGeom prst="roundRect">
            <a:avLst/>
          </a:prstGeom>
          <a:noFill/>
          <a:ln w="3810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69" tIns="20035" rIns="40069" bIns="20035" anchor="ctr"/>
          <a:lstStyle/>
          <a:p>
            <a:pPr algn="ctr">
              <a:defRPr/>
            </a:pPr>
            <a:r>
              <a:rPr lang="tr-T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Yalın</a:t>
            </a:r>
          </a:p>
        </p:txBody>
      </p:sp>
      <p:sp>
        <p:nvSpPr>
          <p:cNvPr id="27" name="Yuvarlatılmış Dikdörtgen 26"/>
          <p:cNvSpPr/>
          <p:nvPr/>
        </p:nvSpPr>
        <p:spPr>
          <a:xfrm rot="1954456">
            <a:off x="5332391" y="1513271"/>
            <a:ext cx="2336800" cy="503238"/>
          </a:xfrm>
          <a:prstGeom prst="roundRect">
            <a:avLst/>
          </a:prstGeom>
          <a:noFill/>
          <a:ln w="3810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69" tIns="20035" rIns="40069" bIns="20035" anchor="ctr"/>
          <a:lstStyle/>
          <a:p>
            <a:pPr algn="ctr">
              <a:defRPr/>
            </a:pPr>
            <a:r>
              <a:rPr lang="tr-TR" sz="2000" dirty="0">
                <a:solidFill>
                  <a:srgbClr val="C00000"/>
                </a:solidFill>
              </a:rPr>
              <a:t>Nitelikli Çalışan</a:t>
            </a:r>
          </a:p>
        </p:txBody>
      </p:sp>
      <p:sp>
        <p:nvSpPr>
          <p:cNvPr id="28" name="Yuvarlatılmış Dikdörtgen 27"/>
          <p:cNvSpPr/>
          <p:nvPr/>
        </p:nvSpPr>
        <p:spPr>
          <a:xfrm rot="20360744">
            <a:off x="751224" y="3904620"/>
            <a:ext cx="2336800" cy="400050"/>
          </a:xfrm>
          <a:prstGeom prst="roundRect">
            <a:avLst/>
          </a:prstGeom>
          <a:noFill/>
          <a:ln w="3810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69" tIns="20035" rIns="40069" bIns="20035" anchor="ctr"/>
          <a:lstStyle/>
          <a:p>
            <a:pPr algn="ctr">
              <a:defRPr/>
            </a:pPr>
            <a:r>
              <a:rPr lang="tr-TR" sz="2000" dirty="0">
                <a:solidFill>
                  <a:srgbClr val="FF0000"/>
                </a:solidFill>
              </a:rPr>
              <a:t>Sıfır Maliyet</a:t>
            </a:r>
          </a:p>
        </p:txBody>
      </p:sp>
      <p:sp>
        <p:nvSpPr>
          <p:cNvPr id="29" name="Yuvarlatılmış Dikdörtgen 28"/>
          <p:cNvSpPr/>
          <p:nvPr/>
        </p:nvSpPr>
        <p:spPr>
          <a:xfrm rot="19896320">
            <a:off x="916624" y="4922543"/>
            <a:ext cx="2335213" cy="371475"/>
          </a:xfrm>
          <a:prstGeom prst="roundRect">
            <a:avLst/>
          </a:prstGeom>
          <a:noFill/>
          <a:ln w="3810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69" tIns="20035" rIns="40069" bIns="20035" anchor="ctr"/>
          <a:lstStyle/>
          <a:p>
            <a:pPr algn="ctr">
              <a:defRPr/>
            </a:pPr>
            <a:r>
              <a:rPr lang="tr-TR" sz="2000" dirty="0">
                <a:solidFill>
                  <a:srgbClr val="C00000"/>
                </a:solidFill>
              </a:rPr>
              <a:t>Sigorta Desteği</a:t>
            </a:r>
          </a:p>
        </p:txBody>
      </p:sp>
      <p:sp>
        <p:nvSpPr>
          <p:cNvPr id="30" name="Yuvarlatılmış Dikdörtgen 29"/>
          <p:cNvSpPr/>
          <p:nvPr/>
        </p:nvSpPr>
        <p:spPr>
          <a:xfrm rot="19313559">
            <a:off x="5737321" y="3936619"/>
            <a:ext cx="3109913" cy="554161"/>
          </a:xfrm>
          <a:prstGeom prst="roundRect">
            <a:avLst/>
          </a:prstGeom>
          <a:noFill/>
          <a:ln w="3810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69" tIns="20035" rIns="40069" bIns="20035" anchor="ctr"/>
          <a:lstStyle/>
          <a:p>
            <a:pPr algn="ctr">
              <a:defRPr/>
            </a:pPr>
            <a:r>
              <a:rPr lang="tr-TR" sz="2000" dirty="0">
                <a:solidFill>
                  <a:srgbClr val="C00000"/>
                </a:solidFill>
              </a:rPr>
              <a:t>Katılımcılara Harçlık Desteği</a:t>
            </a:r>
          </a:p>
        </p:txBody>
      </p:sp>
      <p:sp>
        <p:nvSpPr>
          <p:cNvPr id="31" name="Yuvarlatılmış Dikdörtgen 30"/>
          <p:cNvSpPr/>
          <p:nvPr/>
        </p:nvSpPr>
        <p:spPr>
          <a:xfrm rot="1449162">
            <a:off x="6101566" y="5535013"/>
            <a:ext cx="2335213" cy="493713"/>
          </a:xfrm>
          <a:prstGeom prst="roundRect">
            <a:avLst/>
          </a:prstGeom>
          <a:noFill/>
          <a:ln w="3810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69" tIns="20035" rIns="40069" bIns="20035" anchor="ctr"/>
          <a:lstStyle/>
          <a:p>
            <a:pPr algn="ctr">
              <a:defRPr/>
            </a:pPr>
            <a:r>
              <a:rPr lang="tr-TR" sz="2000" dirty="0">
                <a:solidFill>
                  <a:srgbClr val="C00000"/>
                </a:solidFill>
              </a:rPr>
              <a:t>Seçim Desteği</a:t>
            </a:r>
          </a:p>
        </p:txBody>
      </p:sp>
      <p:sp>
        <p:nvSpPr>
          <p:cNvPr id="32" name="Yuvarlatılmış Dikdörtgen 31"/>
          <p:cNvSpPr/>
          <p:nvPr/>
        </p:nvSpPr>
        <p:spPr>
          <a:xfrm rot="20294558">
            <a:off x="1901320" y="1527865"/>
            <a:ext cx="3165475" cy="509588"/>
          </a:xfrm>
          <a:prstGeom prst="roundRect">
            <a:avLst/>
          </a:prstGeom>
          <a:noFill/>
          <a:ln w="3810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69" tIns="20035" rIns="40069" bIns="20035" anchor="ctr"/>
          <a:lstStyle/>
          <a:p>
            <a:pPr algn="ctr">
              <a:defRPr/>
            </a:pPr>
            <a:r>
              <a:rPr lang="tr-TR" sz="2000" dirty="0">
                <a:solidFill>
                  <a:srgbClr val="C00000"/>
                </a:solidFill>
              </a:rPr>
              <a:t>Firma Rekabetçiliğine Katkı</a:t>
            </a:r>
          </a:p>
        </p:txBody>
      </p:sp>
      <p:sp>
        <p:nvSpPr>
          <p:cNvPr id="33" name="Yuvarlatılmış Dikdörtgen 32"/>
          <p:cNvSpPr/>
          <p:nvPr/>
        </p:nvSpPr>
        <p:spPr>
          <a:xfrm rot="19168514">
            <a:off x="1319624" y="5811322"/>
            <a:ext cx="3190875" cy="390525"/>
          </a:xfrm>
          <a:prstGeom prst="roundRect">
            <a:avLst/>
          </a:prstGeom>
          <a:noFill/>
          <a:ln w="3810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69" tIns="20035" rIns="40069" bIns="20035" anchor="ctr"/>
          <a:lstStyle/>
          <a:p>
            <a:pPr algn="ctr">
              <a:defRPr/>
            </a:pPr>
            <a:r>
              <a:rPr lang="tr-TR" sz="2000" dirty="0">
                <a:solidFill>
                  <a:srgbClr val="C00000"/>
                </a:solidFill>
              </a:rPr>
              <a:t>En Kapsamlı Desteklerden</a:t>
            </a:r>
          </a:p>
        </p:txBody>
      </p:sp>
      <p:sp>
        <p:nvSpPr>
          <p:cNvPr id="34" name="Yuvarlatılmış Dikdörtgen 33"/>
          <p:cNvSpPr/>
          <p:nvPr/>
        </p:nvSpPr>
        <p:spPr>
          <a:xfrm>
            <a:off x="3981335" y="5826919"/>
            <a:ext cx="2798763" cy="465137"/>
          </a:xfrm>
          <a:prstGeom prst="roundRect">
            <a:avLst/>
          </a:prstGeom>
          <a:noFill/>
          <a:ln w="38100">
            <a:noFill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069" tIns="20035" rIns="40069" bIns="20035" anchor="ctr"/>
          <a:lstStyle/>
          <a:p>
            <a:pPr algn="ctr">
              <a:defRPr/>
            </a:pPr>
            <a:r>
              <a:rPr lang="tr-TR" sz="2000" dirty="0">
                <a:solidFill>
                  <a:srgbClr val="C00000"/>
                </a:solidFill>
              </a:rPr>
              <a:t>Kolay ve Hızlı Başvuru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3767775" y="3434097"/>
            <a:ext cx="1612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dirty="0" smtClean="0">
                <a:solidFill>
                  <a:srgbClr val="1C378C"/>
                </a:solidFill>
                <a:latin typeface="Calibri" pitchFamily="34" charset="0"/>
              </a:rPr>
              <a:t>Mesleki </a:t>
            </a:r>
          </a:p>
          <a:p>
            <a:pPr algn="r"/>
            <a:r>
              <a:rPr lang="tr-TR" dirty="0" smtClean="0">
                <a:solidFill>
                  <a:srgbClr val="1C378C"/>
                </a:solidFill>
                <a:latin typeface="Calibri" pitchFamily="34" charset="0"/>
              </a:rPr>
              <a:t>Eğitim </a:t>
            </a:r>
          </a:p>
          <a:p>
            <a:pPr algn="r"/>
            <a:r>
              <a:rPr lang="tr-TR" dirty="0" smtClean="0">
                <a:solidFill>
                  <a:srgbClr val="1C378C"/>
                </a:solidFill>
                <a:latin typeface="Calibri" pitchFamily="34" charset="0"/>
              </a:rPr>
              <a:t>Kursları</a:t>
            </a:r>
            <a:endParaRPr lang="tr-TR" dirty="0">
              <a:solidFill>
                <a:srgbClr val="1C378C"/>
              </a:solidFill>
              <a:latin typeface="Calibri" pitchFamily="34" charset="0"/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A480BB-A55E-4DF9-B3AC-CD0FCD2C9568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33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92322"/>
            <a:ext cx="8229600" cy="3384646"/>
          </a:xfrm>
        </p:spPr>
        <p:txBody>
          <a:bodyPr/>
          <a:lstStyle/>
          <a:p>
            <a:pPr algn="ctr"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Sorularınızı cevaplamak ve ihtiyaç duyduğunuz desteği sunmak için hazırız.</a:t>
            </a:r>
          </a:p>
          <a:p>
            <a:pPr>
              <a:buNone/>
            </a:pPr>
            <a:endParaRPr lang="tr-TR" b="1" dirty="0" smtClean="0">
              <a:latin typeface="+mj-lt"/>
            </a:endParaRPr>
          </a:p>
          <a:p>
            <a:pPr algn="ctr">
              <a:buNone/>
            </a:pPr>
            <a:r>
              <a:rPr lang="tr-TR" sz="2400" b="1" dirty="0" smtClean="0">
                <a:solidFill>
                  <a:srgbClr val="002060"/>
                </a:solidFill>
                <a:latin typeface="+mj-lt"/>
              </a:rPr>
              <a:t>www.iskur.gov.tr</a:t>
            </a:r>
          </a:p>
          <a:p>
            <a:pPr algn="ctr">
              <a:buNone/>
            </a:pPr>
            <a:r>
              <a:rPr lang="tr-TR" sz="2400" b="1" dirty="0" smtClean="0">
                <a:solidFill>
                  <a:srgbClr val="002060"/>
                </a:solidFill>
                <a:latin typeface="+mj-lt"/>
              </a:rPr>
              <a:t>      www.</a:t>
            </a:r>
            <a:r>
              <a:rPr lang="tr-TR" sz="2400" b="1" dirty="0" err="1" smtClean="0">
                <a:solidFill>
                  <a:srgbClr val="002060"/>
                </a:solidFill>
                <a:latin typeface="+mj-lt"/>
              </a:rPr>
              <a:t>facebook</a:t>
            </a:r>
            <a:r>
              <a:rPr lang="tr-TR" sz="2400" b="1" dirty="0" smtClean="0">
                <a:solidFill>
                  <a:srgbClr val="002060"/>
                </a:solidFill>
                <a:latin typeface="+mj-lt"/>
              </a:rPr>
              <a:t>.com/</a:t>
            </a:r>
            <a:r>
              <a:rPr lang="tr-TR" sz="2400" b="1" dirty="0" err="1" smtClean="0">
                <a:solidFill>
                  <a:srgbClr val="002060"/>
                </a:solidFill>
                <a:latin typeface="+mj-lt"/>
              </a:rPr>
              <a:t>TurkiyeIsKurumu</a:t>
            </a:r>
            <a:endParaRPr lang="tr-TR" sz="24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buNone/>
            </a:pPr>
            <a:r>
              <a:rPr lang="tr-TR" sz="2400" b="1" dirty="0" smtClean="0">
                <a:solidFill>
                  <a:srgbClr val="002060"/>
                </a:solidFill>
                <a:latin typeface="+mj-lt"/>
              </a:rPr>
              <a:t>       www.</a:t>
            </a:r>
            <a:r>
              <a:rPr lang="tr-TR" sz="2400" b="1" dirty="0" err="1" smtClean="0">
                <a:solidFill>
                  <a:srgbClr val="002060"/>
                </a:solidFill>
                <a:latin typeface="+mj-lt"/>
              </a:rPr>
              <a:t>twitter</a:t>
            </a:r>
            <a:r>
              <a:rPr lang="tr-TR" sz="2400" b="1" dirty="0" smtClean="0">
                <a:solidFill>
                  <a:srgbClr val="002060"/>
                </a:solidFill>
                <a:latin typeface="+mj-lt"/>
              </a:rPr>
              <a:t>.com/</a:t>
            </a:r>
            <a:r>
              <a:rPr lang="tr-TR" sz="2400" b="1" dirty="0" err="1" smtClean="0">
                <a:solidFill>
                  <a:srgbClr val="002060"/>
                </a:solidFill>
                <a:latin typeface="+mj-lt"/>
              </a:rPr>
              <a:t>TurkiyeIsKurumu</a:t>
            </a:r>
            <a:endParaRPr lang="tr-TR" sz="24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301207"/>
            <a:ext cx="4021781" cy="155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301208"/>
            <a:ext cx="1080120" cy="13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334000"/>
            <a:ext cx="1762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A480BB-A55E-4DF9-B3AC-CD0FCD2C9568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A480BB-A55E-4DF9-B3AC-CD0FCD2C9568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  <p:sp>
        <p:nvSpPr>
          <p:cNvPr id="10" name="5 İçerik Yer Tutucusu"/>
          <p:cNvSpPr>
            <a:spLocks noGrp="1"/>
          </p:cNvSpPr>
          <p:nvPr>
            <p:ph idx="1"/>
          </p:nvPr>
        </p:nvSpPr>
        <p:spPr>
          <a:xfrm>
            <a:off x="2142698" y="3316053"/>
            <a:ext cx="5609230" cy="518967"/>
          </a:xfrm>
        </p:spPr>
        <p:txBody>
          <a:bodyPr/>
          <a:lstStyle/>
          <a:p>
            <a:pPr algn="ctr">
              <a:buNone/>
            </a:pPr>
            <a:r>
              <a:rPr lang="tr-TR" sz="3200" b="1" i="1" dirty="0" smtClean="0">
                <a:solidFill>
                  <a:srgbClr val="FF0000"/>
                </a:solidFill>
                <a:latin typeface="Calibri" pitchFamily="34" charset="0"/>
              </a:rPr>
              <a:t>Katılımınız için teşekkür ederiz.</a:t>
            </a:r>
          </a:p>
        </p:txBody>
      </p:sp>
    </p:spTree>
    <p:extLst>
      <p:ext uri="{BB962C8B-B14F-4D97-AF65-F5344CB8AC3E}">
        <p14:creationId xmlns:p14="http://schemas.microsoft.com/office/powerpoint/2010/main" val="2742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2"/>
          <p:cNvSpPr>
            <a:spLocks/>
          </p:cNvSpPr>
          <p:nvPr/>
        </p:nvSpPr>
        <p:spPr bwMode="auto">
          <a:xfrm>
            <a:off x="8316913" y="6324600"/>
            <a:ext cx="522287" cy="457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algn="r"/>
            <a:fld id="{4D983D65-5796-48DD-80A8-13D8DA659EA0}" type="slidenum">
              <a:rPr lang="tr-TR" sz="1400">
                <a:solidFill>
                  <a:srgbClr val="3D4E84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pPr algn="r"/>
              <a:t>5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4790365" y="605751"/>
            <a:ext cx="4230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latin typeface="Arial"/>
                <a:cs typeface="Arial" pitchFamily="34" charset="0"/>
                <a:sym typeface="Arial" pitchFamily="34" charset="0"/>
              </a:rPr>
              <a:t>İşgücü </a:t>
            </a:r>
            <a:r>
              <a:rPr lang="tr-TR" sz="2800" dirty="0">
                <a:solidFill>
                  <a:srgbClr val="FF0000"/>
                </a:solidFill>
                <a:latin typeface="Arial"/>
                <a:cs typeface="Arial" pitchFamily="34" charset="0"/>
                <a:sym typeface="Arial" pitchFamily="34" charset="0"/>
              </a:rPr>
              <a:t>P</a:t>
            </a:r>
            <a:r>
              <a:rPr lang="tr-TR" sz="2800" dirty="0" smtClean="0">
                <a:solidFill>
                  <a:srgbClr val="FF0000"/>
                </a:solidFill>
                <a:latin typeface="Arial"/>
                <a:cs typeface="Arial" pitchFamily="34" charset="0"/>
                <a:sym typeface="Arial" pitchFamily="34" charset="0"/>
              </a:rPr>
              <a:t>iyasasının </a:t>
            </a:r>
          </a:p>
          <a:p>
            <a:pPr algn="r"/>
            <a:r>
              <a:rPr lang="tr-TR" sz="2800" dirty="0" smtClean="0">
                <a:solidFill>
                  <a:srgbClr val="FF0000"/>
                </a:solidFill>
                <a:latin typeface="Arial"/>
                <a:cs typeface="Arial" pitchFamily="34" charset="0"/>
                <a:sym typeface="Arial" pitchFamily="34" charset="0"/>
              </a:rPr>
              <a:t>Fotoğrafını Çekiyoruz-1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AutoShape 1"/>
          <p:cNvSpPr>
            <a:spLocks/>
          </p:cNvSpPr>
          <p:nvPr/>
        </p:nvSpPr>
        <p:spPr bwMode="auto">
          <a:xfrm>
            <a:off x="382137" y="1559858"/>
            <a:ext cx="8528537" cy="522990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just" defTabSz="914400"/>
            <a:r>
              <a:rPr lang="tr-TR" sz="2400" b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	</a:t>
            </a:r>
            <a:r>
              <a:rPr lang="tr-TR" sz="2400" dirty="0" smtClean="0">
                <a:solidFill>
                  <a:srgbClr val="FF0000"/>
                </a:solidFill>
                <a:latin typeface="+mn-lt"/>
              </a:rPr>
              <a:t>Açık İş Araştırması</a:t>
            </a:r>
            <a:r>
              <a:rPr lang="tr-TR" sz="2400" dirty="0" smtClean="0">
                <a:solidFill>
                  <a:srgbClr val="002060"/>
                </a:solidFill>
                <a:latin typeface="+mn-lt"/>
              </a:rPr>
              <a:t>; </a:t>
            </a:r>
            <a:endParaRPr lang="tr-TR" sz="2400" b="0" dirty="0" smtClean="0">
              <a:solidFill>
                <a:srgbClr val="002060"/>
              </a:solidFill>
              <a:latin typeface="+mn-lt"/>
            </a:endParaRPr>
          </a:p>
          <a:p>
            <a:pPr algn="just" defTabSz="914400"/>
            <a:r>
              <a:rPr lang="tr-TR" sz="2200" b="0" dirty="0" smtClean="0">
                <a:solidFill>
                  <a:srgbClr val="002060"/>
                </a:solidFill>
                <a:latin typeface="+mn-lt"/>
              </a:rPr>
              <a:t>	Yılda 4 defa Açık İş Araştırması yapılmaktadır. Birincisi 12-27 </a:t>
            </a:r>
            <a:r>
              <a:rPr lang="tr-TR" sz="2200" u="sng" dirty="0" smtClean="0">
                <a:solidFill>
                  <a:srgbClr val="002060"/>
                </a:solidFill>
                <a:latin typeface="+mn-lt"/>
              </a:rPr>
              <a:t>Şubat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</a:rPr>
              <a:t>, İkincisi 18-29 </a:t>
            </a:r>
            <a:r>
              <a:rPr lang="tr-TR" sz="2200" u="sng" dirty="0" smtClean="0">
                <a:solidFill>
                  <a:srgbClr val="002060"/>
                </a:solidFill>
                <a:latin typeface="+mn-lt"/>
              </a:rPr>
              <a:t>Mayıs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</a:rPr>
              <a:t>, Üçüncüsü 17-28 </a:t>
            </a:r>
            <a:r>
              <a:rPr lang="tr-TR" sz="2200" u="sng" dirty="0" smtClean="0">
                <a:solidFill>
                  <a:srgbClr val="002060"/>
                </a:solidFill>
                <a:latin typeface="+mn-lt"/>
              </a:rPr>
              <a:t>Ağustos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</a:rPr>
              <a:t>, Dördüncüsü 16-27 </a:t>
            </a:r>
            <a:r>
              <a:rPr lang="tr-TR" sz="2200" u="sng" dirty="0" smtClean="0">
                <a:solidFill>
                  <a:srgbClr val="002060"/>
                </a:solidFill>
                <a:latin typeface="+mn-lt"/>
              </a:rPr>
              <a:t>Kasım</a:t>
            </a:r>
            <a:r>
              <a:rPr lang="tr-TR" sz="2200" b="0" u="sng" dirty="0" smtClean="0">
                <a:solidFill>
                  <a:srgbClr val="002060"/>
                </a:solidFill>
                <a:latin typeface="+mn-lt"/>
              </a:rPr>
              <a:t> 2015 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</a:rPr>
              <a:t>tarihleri arasında 3 bin 500 işyeriyle yüz yüze  görüşme yapılmıştır. </a:t>
            </a:r>
          </a:p>
          <a:p>
            <a:pPr algn="just" defTabSz="914400"/>
            <a:endParaRPr lang="tr-TR" sz="2200" b="0" dirty="0" smtClean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tr-TR" sz="2200" dirty="0" smtClean="0">
                <a:solidFill>
                  <a:srgbClr val="FF0000"/>
                </a:solidFill>
                <a:latin typeface="+mn-lt"/>
                <a:cs typeface="Arial" pitchFamily="34" charset="0"/>
                <a:sym typeface="Arial" pitchFamily="34" charset="0"/>
              </a:rPr>
              <a:t>İşgücü Piyasası Talep Araştırmaları</a:t>
            </a:r>
            <a:r>
              <a:rPr lang="tr-TR" sz="2200" dirty="0" smtClean="0">
                <a:solidFill>
                  <a:srgbClr val="002060"/>
                </a:solidFill>
                <a:latin typeface="+mn-lt"/>
                <a:cs typeface="Arial" pitchFamily="34" charset="0"/>
                <a:sym typeface="Arial" pitchFamily="34" charset="0"/>
              </a:rPr>
              <a:t>; 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  <a:cs typeface="Arial" pitchFamily="34" charset="0"/>
                <a:sym typeface="Arial" pitchFamily="34" charset="0"/>
              </a:rPr>
              <a:t>	</a:t>
            </a:r>
          </a:p>
          <a:p>
            <a:pPr algn="just"/>
            <a:r>
              <a:rPr lang="tr-TR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	Yılda </a:t>
            </a:r>
            <a:r>
              <a:rPr lang="tr-TR" sz="22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en az 2 kez, 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Türkiye genelinde 10</a:t>
            </a:r>
            <a:r>
              <a:rPr lang="tr-TR" sz="22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+ çalışanı olan yaklaşık 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132 </a:t>
            </a:r>
            <a:r>
              <a:rPr lang="tr-TR" sz="22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bin 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Özel sektör işyeri, </a:t>
            </a:r>
            <a:r>
              <a:rPr lang="tr-TR" sz="2200" b="0" dirty="0">
                <a:solidFill>
                  <a:srgbClr val="002060"/>
                </a:solidFill>
                <a:latin typeface="+mn-lt"/>
                <a:cs typeface="Arial" pitchFamily="34" charset="0"/>
              </a:rPr>
              <a:t>yüz yüze anket yöntemi ile ziyaret 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ediliyor.</a:t>
            </a:r>
          </a:p>
          <a:p>
            <a:pPr algn="just" defTabSz="914400"/>
            <a:r>
              <a:rPr lang="tr-TR" sz="22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	</a:t>
            </a:r>
          </a:p>
          <a:p>
            <a:pPr algn="just" defTabSz="914400"/>
            <a:r>
              <a:rPr lang="tr-TR" sz="2200" b="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	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Bu kapsamda; İstanbul’ da 16 Mart- 30 Nisan 2015 tarihleri arasında örneklem yöntemiyle seçilen </a:t>
            </a:r>
            <a:r>
              <a:rPr lang="tr-TR" sz="2200" u="sng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11 bin 502 işyeri ziyaret edilerek</a:t>
            </a:r>
            <a:r>
              <a:rPr lang="tr-TR" sz="22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tr-TR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yüz yüze görüşme yapılmıştır.</a:t>
            </a:r>
          </a:p>
          <a:p>
            <a:pPr algn="just" defTabSz="914400"/>
            <a:endParaRPr lang="tr-TR" sz="2200" b="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algn="just" defTabSz="914400"/>
            <a:endParaRPr lang="tr-TR" sz="2200" b="0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  <a:p>
            <a:pPr algn="just" defTabSz="914400"/>
            <a:r>
              <a:rPr lang="tr-TR" sz="2200" dirty="0" smtClean="0">
                <a:solidFill>
                  <a:srgbClr val="002060"/>
                </a:solidFill>
                <a:latin typeface="+mn-lt"/>
              </a:rPr>
              <a:t>	</a:t>
            </a:r>
            <a:endParaRPr lang="tr-TR" sz="2200" b="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357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28049" y="753089"/>
            <a:ext cx="8085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800" dirty="0" smtClean="0">
                <a:solidFill>
                  <a:srgbClr val="FF0000"/>
                </a:solidFill>
                <a:latin typeface="Arial"/>
                <a:cs typeface="Arial" pitchFamily="34" charset="0"/>
                <a:sym typeface="Arial" pitchFamily="34" charset="0"/>
              </a:rPr>
              <a:t>İşgücü Piyasası Araştırmaları- 2 </a:t>
            </a:r>
            <a:endParaRPr lang="en-US" sz="280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A480BB-A55E-4DF9-B3AC-CD0FCD2C9568}" type="slidenum">
              <a:rPr lang="es-ES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310663" y="1774208"/>
            <a:ext cx="8528537" cy="467912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just"/>
            <a:r>
              <a:rPr lang="tr-TR" sz="2400" b="0" dirty="0" smtClean="0">
                <a:solidFill>
                  <a:srgbClr val="002060"/>
                </a:solidFill>
                <a:latin typeface="Arial"/>
                <a:cs typeface="Arial" pitchFamily="34" charset="0"/>
              </a:rPr>
              <a:t>	</a:t>
            </a:r>
            <a:r>
              <a:rPr lang="tr-TR" sz="2200" dirty="0" smtClean="0">
                <a:solidFill>
                  <a:srgbClr val="002060"/>
                </a:solidFill>
                <a:latin typeface="Arial"/>
                <a:cs typeface="Arial" pitchFamily="34" charset="0"/>
                <a:sym typeface="Arial" pitchFamily="34" charset="0"/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latin typeface="Arial"/>
                <a:cs typeface="Arial" pitchFamily="34" charset="0"/>
                <a:sym typeface="Arial" pitchFamily="34" charset="0"/>
              </a:rPr>
              <a:t>2015 yılı Araştırma Sonuçlarına göre; </a:t>
            </a:r>
          </a:p>
          <a:p>
            <a:pPr algn="just"/>
            <a:endParaRPr lang="tr-TR" sz="2400" dirty="0" smtClean="0">
              <a:solidFill>
                <a:srgbClr val="002060"/>
              </a:solidFill>
              <a:latin typeface="Arial"/>
              <a:cs typeface="Arial" pitchFamily="34" charset="0"/>
              <a:sym typeface="Arial" pitchFamily="34" charset="0"/>
            </a:endParaRPr>
          </a:p>
          <a:p>
            <a:pPr marL="342900" lvl="1" indent="-342900">
              <a:spcAft>
                <a:spcPts val="1200"/>
              </a:spcAft>
              <a:buSzPct val="125000"/>
              <a:buFontTx/>
              <a:buBlip>
                <a:blip r:embed="rId2"/>
              </a:buBlip>
            </a:pPr>
            <a:r>
              <a:rPr lang="tr-TR" sz="2400" b="0" dirty="0" smtClean="0">
                <a:solidFill>
                  <a:srgbClr val="002060"/>
                </a:solidFill>
                <a:latin typeface="Arial"/>
                <a:cs typeface="Arial" pitchFamily="34" charset="0"/>
              </a:rPr>
              <a:t>İstanbul’ da işyerlerin </a:t>
            </a:r>
            <a:r>
              <a:rPr lang="tr-TR" sz="24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% 15</a:t>
            </a:r>
            <a:r>
              <a:rPr lang="tr-TR" sz="2400" dirty="0" smtClean="0">
                <a:solidFill>
                  <a:srgbClr val="002060"/>
                </a:solidFill>
                <a:latin typeface="Arial"/>
                <a:cs typeface="Arial" pitchFamily="34" charset="0"/>
              </a:rPr>
              <a:t>’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  <a:cs typeface="Arial" pitchFamily="34" charset="0"/>
              </a:rPr>
              <a:t>inde açık iş vardır </a:t>
            </a:r>
          </a:p>
          <a:p>
            <a:pPr marL="342900" lvl="1" indent="-342900">
              <a:spcAft>
                <a:spcPts val="1200"/>
              </a:spcAft>
              <a:buSzPct val="125000"/>
            </a:pPr>
            <a:r>
              <a:rPr lang="tr-TR" sz="2400" b="0" dirty="0" smtClean="0">
                <a:solidFill>
                  <a:srgbClr val="002060"/>
                </a:solidFill>
                <a:latin typeface="Arial"/>
                <a:cs typeface="Arial" pitchFamily="34" charset="0"/>
              </a:rPr>
              <a:t>	(Türkiye’deki açık işlerin 1/4’ü İstanbul’da)</a:t>
            </a:r>
          </a:p>
          <a:p>
            <a:pPr marL="342900" lvl="1" indent="-342900">
              <a:spcAft>
                <a:spcPts val="1200"/>
              </a:spcAft>
              <a:buSzPct val="125000"/>
            </a:pPr>
            <a:endParaRPr lang="tr-TR" sz="2400" dirty="0" smtClean="0">
              <a:latin typeface="Arial"/>
            </a:endParaRPr>
          </a:p>
          <a:p>
            <a:pPr marL="342900" lvl="1" indent="-342900" defTabSz="3001963">
              <a:spcAft>
                <a:spcPts val="1200"/>
              </a:spcAft>
              <a:buSzPct val="125000"/>
              <a:buFontTx/>
              <a:buBlip>
                <a:blip r:embed="rId2"/>
              </a:buBlip>
              <a:tabLst>
                <a:tab pos="8612188" algn="l"/>
              </a:tabLst>
            </a:pPr>
            <a:r>
              <a:rPr lang="tr-TR" sz="2400" b="0" dirty="0" smtClean="0">
                <a:solidFill>
                  <a:srgbClr val="002060"/>
                </a:solidFill>
                <a:latin typeface="Arial"/>
                <a:cs typeface="Calibri" pitchFamily="34" charset="0"/>
              </a:rPr>
              <a:t>İşyerlerinin </a:t>
            </a:r>
            <a:r>
              <a:rPr lang="tr-TR" sz="2400" b="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%25’i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  <a:cs typeface="Calibri" pitchFamily="34" charset="0"/>
              </a:rPr>
              <a:t>elaman temininde güçlük çekiyor.</a:t>
            </a:r>
          </a:p>
          <a:p>
            <a:pPr marL="0" lvl="1" defTabSz="3001963">
              <a:spcAft>
                <a:spcPts val="1200"/>
              </a:spcAft>
              <a:buSzPct val="125000"/>
              <a:tabLst>
                <a:tab pos="8612188" algn="l"/>
              </a:tabLst>
            </a:pPr>
            <a:endParaRPr lang="tr-TR" sz="2400" b="0" dirty="0" smtClean="0">
              <a:solidFill>
                <a:srgbClr val="002060"/>
              </a:solidFill>
              <a:latin typeface="Arial"/>
              <a:cs typeface="Calibri" pitchFamily="34" charset="0"/>
            </a:endParaRPr>
          </a:p>
          <a:p>
            <a:pPr marL="342900" lvl="1" indent="-342900" defTabSz="3001963">
              <a:spcAft>
                <a:spcPts val="1200"/>
              </a:spcAft>
              <a:buSzPct val="125000"/>
              <a:buFontTx/>
              <a:buBlip>
                <a:blip r:embed="rId2"/>
              </a:buBlip>
              <a:tabLst>
                <a:tab pos="8612188" algn="l"/>
              </a:tabLst>
            </a:pPr>
            <a:r>
              <a:rPr lang="tr-TR" sz="2400" b="0" dirty="0" smtClean="0">
                <a:solidFill>
                  <a:srgbClr val="002060"/>
                </a:solidFill>
                <a:latin typeface="Arial"/>
                <a:cs typeface="Calibri" pitchFamily="34" charset="0"/>
              </a:rPr>
              <a:t>Elaman temininde güçlük çektiğini belirten işverenlerin </a:t>
            </a:r>
            <a:r>
              <a:rPr lang="tr-TR" sz="2400" dirty="0" smtClean="0">
                <a:solidFill>
                  <a:srgbClr val="002060"/>
                </a:solidFill>
                <a:latin typeface="Arial"/>
                <a:cs typeface="Calibri" pitchFamily="34" charset="0"/>
              </a:rPr>
              <a:t>%67’si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  <a:cs typeface="Calibri" pitchFamily="34" charset="0"/>
              </a:rPr>
              <a:t>, gerekçe olarak </a:t>
            </a:r>
            <a:r>
              <a:rPr lang="tr-TR" sz="2400" dirty="0" smtClean="0">
                <a:solidFill>
                  <a:srgbClr val="FF0000"/>
                </a:solidFill>
                <a:latin typeface="Arial"/>
                <a:cs typeface="Calibri" pitchFamily="34" charset="0"/>
              </a:rPr>
              <a:t>mesleki nitelik ve beceri eksikliğini </a:t>
            </a:r>
            <a:r>
              <a:rPr lang="tr-TR" sz="2400" b="0" dirty="0" smtClean="0">
                <a:solidFill>
                  <a:srgbClr val="002060"/>
                </a:solidFill>
                <a:latin typeface="Arial"/>
                <a:cs typeface="Calibri" pitchFamily="34" charset="0"/>
              </a:rPr>
              <a:t>belirtmektedir.</a:t>
            </a:r>
            <a:r>
              <a:rPr lang="tr-TR" sz="2200" b="0" dirty="0" smtClean="0">
                <a:solidFill>
                  <a:srgbClr val="002060"/>
                </a:solidFill>
                <a:latin typeface="Arial"/>
                <a:cs typeface="Calibri" pitchFamily="34" charset="0"/>
              </a:rPr>
              <a:t> </a:t>
            </a:r>
            <a:endParaRPr lang="tr-TR" sz="2200" b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988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3 Slayt Numarası Yer Tutucusu"/>
          <p:cNvSpPr txBox="1">
            <a:spLocks/>
          </p:cNvSpPr>
          <p:nvPr/>
        </p:nvSpPr>
        <p:spPr bwMode="auto">
          <a:xfrm>
            <a:off x="7926388" y="6403975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28150AD-6083-420D-84C1-BBD295A5DED7}" type="slidenum">
              <a:rPr lang="en-US" sz="1400">
                <a:solidFill>
                  <a:prstClr val="white"/>
                </a:solidFill>
                <a:latin typeface="Arial" charset="0"/>
              </a:rPr>
              <a:pPr algn="r" eaLnBrk="1" hangingPunct="1"/>
              <a:t>7</a:t>
            </a:fld>
            <a:endParaRPr lang="en-US" sz="14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1733039" y="561454"/>
            <a:ext cx="72278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81" tIns="43641" rIns="87281" bIns="43641" anchor="ctr"/>
          <a:lstStyle/>
          <a:p>
            <a:pPr marL="342900" indent="-342900" algn="r" defTabSz="874713">
              <a:lnSpc>
                <a:spcPct val="80000"/>
              </a:lnSpc>
              <a:spcBef>
                <a:spcPct val="20000"/>
              </a:spcBef>
              <a:buClr>
                <a:srgbClr val="D2D200"/>
              </a:buClr>
              <a:buSzPct val="60000"/>
              <a:defRPr/>
            </a:pPr>
            <a:r>
              <a:rPr lang="tr-TR" sz="28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rial"/>
                <a:ea typeface="ＭＳ Ｐゴシック" charset="0"/>
                <a:cs typeface="Andalus" pitchFamily="18" charset="-78"/>
              </a:rPr>
              <a:t>İş ve Meslek </a:t>
            </a:r>
            <a:r>
              <a:rPr lang="tr-TR" sz="28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Arial"/>
                <a:ea typeface="ＭＳ Ｐゴシック" charset="0"/>
                <a:cs typeface="Andalus" pitchFamily="18" charset="-78"/>
              </a:rPr>
              <a:t>Danışmanlığı</a:t>
            </a:r>
            <a:endParaRPr lang="tr-TR" sz="28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11 Slayt Numarası Yer Tutucusu"/>
          <p:cNvSpPr>
            <a:spLocks noGrp="1"/>
          </p:cNvSpPr>
          <p:nvPr>
            <p:ph type="sldNum" sz="quarter" idx="10"/>
          </p:nvPr>
        </p:nvSpPr>
        <p:spPr>
          <a:xfrm>
            <a:off x="8316913" y="6324600"/>
            <a:ext cx="522287" cy="457200"/>
          </a:xfrm>
        </p:spPr>
        <p:txBody>
          <a:bodyPr/>
          <a:lstStyle/>
          <a:p>
            <a:pPr>
              <a:defRPr/>
            </a:pPr>
            <a:fld id="{8AB2906F-260E-4429-9C07-67A3339A3100}" type="slidenum">
              <a:rPr lang="es-ES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6" name="5 Dikdörtgen"/>
          <p:cNvSpPr/>
          <p:nvPr/>
        </p:nvSpPr>
        <p:spPr>
          <a:xfrm>
            <a:off x="382137" y="1234555"/>
            <a:ext cx="8611738" cy="581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355600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tr-TR" sz="2200" b="0" dirty="0" smtClean="0">
                <a:solidFill>
                  <a:srgbClr val="002060"/>
                </a:solidFill>
                <a:latin typeface="Arial"/>
                <a:cs typeface="Arial" pitchFamily="34" charset="0"/>
                <a:sym typeface="Arial" pitchFamily="34" charset="0"/>
              </a:rPr>
              <a:t>Ulusal İstihdam Stratejileri ve hedefleri gerçekleştirebilmek için Türkiye genelinde 3.750, İstanbul’ da 670  İş ve Meslek Danışmanı görevlendirilmiştir. </a:t>
            </a:r>
          </a:p>
          <a:p>
            <a:pPr marL="355600" lvl="1" indent="-355600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tr-TR" sz="2200" u="sng" dirty="0" smtClean="0">
                <a:solidFill>
                  <a:srgbClr val="002060"/>
                </a:solidFill>
                <a:latin typeface="Arial"/>
                <a:cs typeface="Arial" pitchFamily="34" charset="0"/>
                <a:sym typeface="Arial" pitchFamily="34" charset="0"/>
              </a:rPr>
              <a:t>İstanbul’ da her bir danışman kuruma kayıtlı</a:t>
            </a:r>
            <a:r>
              <a:rPr lang="tr-TR" sz="2200" dirty="0" smtClean="0">
                <a:solidFill>
                  <a:srgbClr val="002060"/>
                </a:solidFill>
                <a:latin typeface="Arial"/>
                <a:cs typeface="Arial" pitchFamily="34" charset="0"/>
                <a:sym typeface="Arial" pitchFamily="34" charset="0"/>
              </a:rPr>
              <a:t>;</a:t>
            </a:r>
          </a:p>
          <a:p>
            <a:pPr marL="355600" lvl="1" indent="-355600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tr-TR" altLang="ja-JP" sz="2200" b="0" dirty="0" smtClean="0">
                <a:solidFill>
                  <a:srgbClr val="002060"/>
                </a:solidFill>
                <a:latin typeface="Arial"/>
                <a:sym typeface="Arial" pitchFamily="34" charset="0"/>
              </a:rPr>
              <a:t>Ortalama 750 işyerine ve kuruma kayıtlı 1.293 işsize hizmet vermektedir.</a:t>
            </a:r>
          </a:p>
          <a:p>
            <a:pPr marL="355600" lvl="1" indent="-355600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tr-TR" altLang="ja-JP" sz="2200" u="sng" dirty="0" smtClean="0">
                <a:solidFill>
                  <a:srgbClr val="002060"/>
                </a:solidFill>
                <a:latin typeface="Arial"/>
              </a:rPr>
              <a:t>İşverenlerin</a:t>
            </a:r>
            <a:r>
              <a:rPr lang="tr-TR" altLang="ja-JP" sz="2200" dirty="0" smtClean="0">
                <a:solidFill>
                  <a:srgbClr val="002060"/>
                </a:solidFill>
                <a:latin typeface="Arial"/>
              </a:rPr>
              <a:t>; </a:t>
            </a:r>
            <a:r>
              <a:rPr lang="tr-TR" altLang="ja-JP" sz="2200" b="0" dirty="0" smtClean="0">
                <a:solidFill>
                  <a:srgbClr val="002060"/>
                </a:solidFill>
                <a:latin typeface="Arial"/>
              </a:rPr>
              <a:t>ihtiyaç duyduğu nitelikli işgücü taleplerini karşılamalarına, Mevzuat çerçevesinde bilgilendirilmelerine yardım eden, </a:t>
            </a:r>
          </a:p>
          <a:p>
            <a:pPr marL="355600" lvl="1" indent="-355600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tr-TR" altLang="ja-JP" sz="2200" u="sng" dirty="0" smtClean="0">
                <a:solidFill>
                  <a:srgbClr val="002060"/>
                </a:solidFill>
                <a:latin typeface="Arial"/>
              </a:rPr>
              <a:t>İş arayanların</a:t>
            </a:r>
            <a:r>
              <a:rPr lang="tr-TR" altLang="ja-JP" sz="2200" dirty="0" smtClean="0">
                <a:solidFill>
                  <a:srgbClr val="002060"/>
                </a:solidFill>
                <a:latin typeface="Arial"/>
              </a:rPr>
              <a:t>; </a:t>
            </a:r>
            <a:r>
              <a:rPr lang="tr-TR" altLang="ja-JP" sz="2200" b="0" dirty="0" smtClean="0">
                <a:solidFill>
                  <a:srgbClr val="002060"/>
                </a:solidFill>
                <a:latin typeface="Arial"/>
              </a:rPr>
              <a:t>iş bulmalarına, Mesleki uyum problemlerini gidermelerine, Mesleki becerilerini geliştirmelerine, Mesleklerini veya işlerini değiştirmelerine, </a:t>
            </a:r>
          </a:p>
          <a:p>
            <a:pPr marL="355600" lvl="1" indent="-355600">
              <a:lnSpc>
                <a:spcPct val="110000"/>
              </a:lnSpc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tr-TR" altLang="ja-JP" sz="2200" b="0" dirty="0" smtClean="0">
                <a:solidFill>
                  <a:srgbClr val="002060"/>
                </a:solidFill>
                <a:latin typeface="Arial"/>
              </a:rPr>
              <a:t>Çalışma hayatı ile ilgili işçi ve işveren ilişkileri konusunda danışmanlık (koçluk) hizmeti veren kamu görevlileridir.</a:t>
            </a:r>
          </a:p>
        </p:txBody>
      </p:sp>
    </p:spTree>
    <p:extLst>
      <p:ext uri="{BB962C8B-B14F-4D97-AF65-F5344CB8AC3E}">
        <p14:creationId xmlns:p14="http://schemas.microsoft.com/office/powerpoint/2010/main" val="212197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Dikdörtgen"/>
          <p:cNvSpPr>
            <a:spLocks noChangeArrowheads="1"/>
          </p:cNvSpPr>
          <p:nvPr/>
        </p:nvSpPr>
        <p:spPr bwMode="auto">
          <a:xfrm>
            <a:off x="357188" y="1950339"/>
            <a:ext cx="87868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tr-TR" sz="2000" b="1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tr-TR" sz="5400" dirty="0" smtClean="0">
                <a:solidFill>
                  <a:srgbClr val="FF0000"/>
                </a:solidFill>
                <a:latin typeface="+mj-lt"/>
              </a:rPr>
              <a:t>AKTİF  İSTİHDAM POLİTİKALARI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14313" y="536270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7200" b="1" dirty="0">
                <a:solidFill>
                  <a:schemeClr val="accent1"/>
                </a:solidFill>
              </a:rPr>
              <a:t> </a:t>
            </a:r>
            <a:endParaRPr lang="tr-TR" sz="6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B2906F-260E-4429-9C07-67A3339A3100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>
            <p:extLst>
              <p:ext uri="{D42A27DB-BD31-4B8C-83A1-F6EECF244321}">
                <p14:modId xmlns:p14="http://schemas.microsoft.com/office/powerpoint/2010/main" val="531588564"/>
              </p:ext>
            </p:extLst>
          </p:nvPr>
        </p:nvGraphicFramePr>
        <p:xfrm>
          <a:off x="361050" y="1562849"/>
          <a:ext cx="8584513" cy="509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813550"/>
            <a:ext cx="66389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A480BB-A55E-4DF9-B3AC-CD0FCD2C9568}" type="slidenum">
              <a:rPr lang="es-ES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492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00080"/>
      </a:accent1>
      <a:accent2>
        <a:srgbClr val="FFCC66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skur">
  <a:themeElements>
    <a:clrScheme name="Özel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394"/>
      </a:accent1>
      <a:accent2>
        <a:srgbClr val="009DD9"/>
      </a:accent2>
      <a:accent3>
        <a:srgbClr val="4FCEFF"/>
      </a:accent3>
      <a:accent4>
        <a:srgbClr val="21B2C8"/>
      </a:accent4>
      <a:accent5>
        <a:srgbClr val="02485C"/>
      </a:accent5>
      <a:accent6>
        <a:srgbClr val="6ADAFA"/>
      </a:accent6>
      <a:hlink>
        <a:srgbClr val="01303D"/>
      </a:hlink>
      <a:folHlink>
        <a:srgbClr val="3A9A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Akış">
  <a:themeElements>
    <a:clrScheme name="5_Akış 1">
      <a:dk1>
        <a:srgbClr val="424456"/>
      </a:dk1>
      <a:lt1>
        <a:srgbClr val="FFFFFF"/>
      </a:lt1>
      <a:dk2>
        <a:srgbClr val="000000"/>
      </a:dk2>
      <a:lt2>
        <a:srgbClr val="DEDEDE"/>
      </a:lt2>
      <a:accent1>
        <a:srgbClr val="53548A"/>
      </a:accent1>
      <a:accent2>
        <a:srgbClr val="438086"/>
      </a:accent2>
      <a:accent3>
        <a:srgbClr val="AAAAAA"/>
      </a:accent3>
      <a:accent4>
        <a:srgbClr val="DADADA"/>
      </a:accent4>
      <a:accent5>
        <a:srgbClr val="B3B3C4"/>
      </a:accent5>
      <a:accent6>
        <a:srgbClr val="3C7379"/>
      </a:accent6>
      <a:hlink>
        <a:srgbClr val="67AFBD"/>
      </a:hlink>
      <a:folHlink>
        <a:srgbClr val="C2A874"/>
      </a:folHlink>
    </a:clrScheme>
    <a:fontScheme name="5_Akış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Akış 1">
        <a:dk1>
          <a:srgbClr val="424456"/>
        </a:dk1>
        <a:lt1>
          <a:srgbClr val="FFFFFF"/>
        </a:lt1>
        <a:dk2>
          <a:srgbClr val="000000"/>
        </a:dk2>
        <a:lt2>
          <a:srgbClr val="DEDEDE"/>
        </a:lt2>
        <a:accent1>
          <a:srgbClr val="53548A"/>
        </a:accent1>
        <a:accent2>
          <a:srgbClr val="438086"/>
        </a:accent2>
        <a:accent3>
          <a:srgbClr val="AAAAAA"/>
        </a:accent3>
        <a:accent4>
          <a:srgbClr val="DADADA"/>
        </a:accent4>
        <a:accent5>
          <a:srgbClr val="B3B3C4"/>
        </a:accent5>
        <a:accent6>
          <a:srgbClr val="3C7379"/>
        </a:accent6>
        <a:hlink>
          <a:srgbClr val="67AFBD"/>
        </a:hlink>
        <a:folHlink>
          <a:srgbClr val="C2A87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skur">
  <a:themeElements>
    <a:clrScheme name="Custom 1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skur">
  <a:themeElements>
    <a:clrScheme name="Custom 1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iskur">
  <a:themeElements>
    <a:clrScheme name="Özel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B5394"/>
      </a:accent1>
      <a:accent2>
        <a:srgbClr val="009DD9"/>
      </a:accent2>
      <a:accent3>
        <a:srgbClr val="4FCEFF"/>
      </a:accent3>
      <a:accent4>
        <a:srgbClr val="21B2C8"/>
      </a:accent4>
      <a:accent5>
        <a:srgbClr val="02485C"/>
      </a:accent5>
      <a:accent6>
        <a:srgbClr val="6ADAFA"/>
      </a:accent6>
      <a:hlink>
        <a:srgbClr val="01303D"/>
      </a:hlink>
      <a:folHlink>
        <a:srgbClr val="3A9A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IKG PRO.thmx</Template>
  <TotalTime>6673</TotalTime>
  <Words>2986</Words>
  <Application>Microsoft Office PowerPoint</Application>
  <PresentationFormat>Ekran Gösterisi (4:3)</PresentationFormat>
  <Paragraphs>1032</Paragraphs>
  <Slides>43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Slayt Başlıkları</vt:lpstr>
      </vt:variant>
      <vt:variant>
        <vt:i4>43</vt:i4>
      </vt:variant>
    </vt:vector>
  </HeadingPairs>
  <TitlesOfParts>
    <vt:vector size="50" baseType="lpstr">
      <vt:lpstr>Custom Design</vt:lpstr>
      <vt:lpstr>1_Custom Design</vt:lpstr>
      <vt:lpstr>iskur</vt:lpstr>
      <vt:lpstr>5_Akış</vt:lpstr>
      <vt:lpstr>1_iskur</vt:lpstr>
      <vt:lpstr>2_iskur</vt:lpstr>
      <vt:lpstr>3_iskur</vt:lpstr>
      <vt:lpstr>İstihdam Politikaları ve Çalışmaları</vt:lpstr>
      <vt:lpstr>PowerPoint Sunusu</vt:lpstr>
      <vt:lpstr>Genel Görünüm</vt:lpstr>
      <vt:lpstr>İşgücüne Katılım Oranı- İşsizlik Oranı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Çalışanların Mesleki Eğitim-1 </vt:lpstr>
      <vt:lpstr>Çalışanların Mesleki Eğitim-2 </vt:lpstr>
      <vt:lpstr>Çalışanların Mesleki Eğitim-3 </vt:lpstr>
      <vt:lpstr>Çalışanların Mesleki Eğitim-4 </vt:lpstr>
      <vt:lpstr>Çalışanların Mesleki Eğitim-5 </vt:lpstr>
      <vt:lpstr>Çalışanların Mesleki Eğitim-6 </vt:lpstr>
      <vt:lpstr>Çalışanların Mesleki Eğitim-6 </vt:lpstr>
      <vt:lpstr>Çalışanların Mesleki Eğitim-7 </vt:lpstr>
      <vt:lpstr>Çalışanların Mesleki Eğitim-8 </vt:lpstr>
      <vt:lpstr>Çalışanların Mesleki Eğitim-9 </vt:lpstr>
      <vt:lpstr>Çalışanların Mesleki Eğitim-10 </vt:lpstr>
      <vt:lpstr>Çalışanların Mesleki Eğitim-11 </vt:lpstr>
      <vt:lpstr>İşgücü Eğitim İstatistikleri</vt:lpstr>
      <vt:lpstr>PowerPoint Sunusu</vt:lpstr>
      <vt:lpstr>İstihdam Teşvikleri</vt:lpstr>
      <vt:lpstr>PowerPoint Sunusu</vt:lpstr>
      <vt:lpstr>Özetle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Muammer COSKUN</cp:lastModifiedBy>
  <cp:revision>646</cp:revision>
  <cp:lastPrinted>2014-03-07T06:41:12Z</cp:lastPrinted>
  <dcterms:created xsi:type="dcterms:W3CDTF">2012-04-13T04:42:51Z</dcterms:created>
  <dcterms:modified xsi:type="dcterms:W3CDTF">2016-01-22T15:13:51Z</dcterms:modified>
</cp:coreProperties>
</file>