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22" r:id="rId1"/>
    <p:sldMasterId id="2147483892" r:id="rId2"/>
    <p:sldMasterId id="2147483969" r:id="rId3"/>
  </p:sldMasterIdLst>
  <p:notesMasterIdLst>
    <p:notesMasterId r:id="rId15"/>
  </p:notesMasterIdLst>
  <p:handoutMasterIdLst>
    <p:handoutMasterId r:id="rId16"/>
  </p:handoutMasterIdLst>
  <p:sldIdLst>
    <p:sldId id="380" r:id="rId4"/>
    <p:sldId id="7843" r:id="rId5"/>
    <p:sldId id="2927" r:id="rId6"/>
    <p:sldId id="2909" r:id="rId7"/>
    <p:sldId id="2920" r:id="rId8"/>
    <p:sldId id="7844" r:id="rId9"/>
    <p:sldId id="7846" r:id="rId10"/>
    <p:sldId id="2925" r:id="rId11"/>
    <p:sldId id="2928" r:id="rId12"/>
    <p:sldId id="437" r:id="rId13"/>
    <p:sldId id="334" r:id="rId14"/>
  </p:sldIdLst>
  <p:sldSz cx="1219835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38"/>
    <a:srgbClr val="00B0F0"/>
    <a:srgbClr val="FF0000"/>
    <a:srgbClr val="FFE600"/>
    <a:srgbClr val="FFFFFF"/>
    <a:srgbClr val="C4C4CD"/>
    <a:srgbClr val="747480"/>
    <a:srgbClr val="808080"/>
    <a:srgbClr val="000000"/>
    <a:srgbClr val="FF9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13" autoAdjust="0"/>
  </p:normalViewPr>
  <p:slideViewPr>
    <p:cSldViewPr snapToGrid="0" snapToObjects="1" showGuides="1">
      <p:cViewPr varScale="1">
        <p:scale>
          <a:sx n="67" d="100"/>
          <a:sy n="67" d="100"/>
        </p:scale>
        <p:origin x="640" y="44"/>
      </p:cViewPr>
      <p:guideLst/>
    </p:cSldViewPr>
  </p:slideViewPr>
  <p:outlineViewPr>
    <p:cViewPr>
      <p:scale>
        <a:sx n="33" d="100"/>
        <a:sy n="33" d="100"/>
      </p:scale>
      <p:origin x="0" y="-7090"/>
    </p:cViewPr>
  </p:outlineViewPr>
  <p:notesTextViewPr>
    <p:cViewPr>
      <p:scale>
        <a:sx n="50" d="100"/>
        <a:sy n="50" d="100"/>
      </p:scale>
      <p:origin x="0" y="0"/>
    </p:cViewPr>
  </p:notesTextViewPr>
  <p:sorterViewPr>
    <p:cViewPr>
      <p:scale>
        <a:sx n="130" d="100"/>
        <a:sy n="130" d="100"/>
      </p:scale>
      <p:origin x="0" y="0"/>
    </p:cViewPr>
  </p:sorterViewPr>
  <p:notesViewPr>
    <p:cSldViewPr snapToGrid="0" snapToObjects="1" showGuides="1">
      <p:cViewPr varScale="1">
        <p:scale>
          <a:sx n="80" d="100"/>
          <a:sy n="80" d="100"/>
        </p:scale>
        <p:origin x="-2004"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05/03/2021</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05/03/2021</a:t>
            </a:fld>
            <a:endParaRPr lang="en-GB" dirty="0"/>
          </a:p>
        </p:txBody>
      </p:sp>
      <p:sp>
        <p:nvSpPr>
          <p:cNvPr id="4" name="Slide Image Placeholder 3"/>
          <p:cNvSpPr>
            <a:spLocks noGrp="1" noRot="1" noChangeAspect="1"/>
          </p:cNvSpPr>
          <p:nvPr>
            <p:ph type="sldImg" idx="2"/>
          </p:nvPr>
        </p:nvSpPr>
        <p:spPr>
          <a:xfrm>
            <a:off x="393700" y="692150"/>
            <a:ext cx="6162675"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108765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35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775504" y="1954221"/>
            <a:ext cx="4328932" cy="979702"/>
          </a:xfrm>
        </p:spPr>
        <p:txBody>
          <a:bodyPr/>
          <a:lstStyle>
            <a:lvl1pPr>
              <a:defRPr sz="3000"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tx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81503700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fld id="{70698E0F-C516-4EA3-9B7A-A60925844285}" type="datetime3">
              <a:rPr lang="en-US" smtClean="0"/>
              <a:t>5 March 2021</a:t>
            </a:fld>
            <a:endParaRPr lang="en-IN" dirty="0"/>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158052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A30B5B11-3029-4BDF-9283-90F5215BC815}" type="datetime3">
              <a:rPr lang="en-US" smtClean="0"/>
              <a:t>5 March 2021</a:t>
            </a:fld>
            <a:endParaRPr lang="en-IN" dirty="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2833100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BF2C04E3-9852-4EE1-995A-A982B306E72F}" type="datetime3">
              <a:rPr lang="en-US" smtClean="0"/>
              <a:t>5 March 2021</a:t>
            </a:fld>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1965827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FFE600"/>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521220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tx2"/>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chemeClr val="bg1"/>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2322284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buNone/>
              <a:defRPr>
                <a:solidFill>
                  <a:schemeClr val="bg1"/>
                </a:solidFill>
              </a:defRPr>
            </a:lvl1pPr>
            <a:lvl2pPr marL="356616">
              <a:defRPr>
                <a:solidFill>
                  <a:schemeClr val="bg1"/>
                </a:solidFill>
              </a:defRPr>
            </a:lvl2pPr>
            <a:lvl3pPr marL="713232">
              <a:defRPr>
                <a:solidFill>
                  <a:schemeClr val="bg1"/>
                </a:solidFill>
              </a:defRPr>
            </a:lvl3pPr>
            <a:lvl4pPr marL="1069848">
              <a:defRPr>
                <a:solidFill>
                  <a:schemeClr val="bg1"/>
                </a:solidFill>
              </a:defRPr>
            </a:lvl4pPr>
            <a:lvl5pPr marL="142646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fld id="{F4FB490B-7BF8-4509-9F0D-5A2D3FE1A9A1}" type="datetime3">
              <a:rPr lang="en-US" smtClean="0"/>
              <a:t>5 March 2021</a:t>
            </a:fld>
            <a:endParaRPr lang="en-IN" dirty="0"/>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3775002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5 March 2021</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2537938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7848B339-892E-45B1-8EC6-9663C993893D}" type="datetime3">
              <a:rPr lang="en-US" smtClean="0"/>
              <a:t>5 March 2021</a:t>
            </a:fld>
            <a:endParaRPr lang="en-IN" dirty="0"/>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3391415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53C96D42-85A7-4FB8-81C2-A76989CD2C0B}" type="datetime3">
              <a:rPr lang="en-US" smtClean="0"/>
              <a:t>5 March 2021</a:t>
            </a:fld>
            <a:endParaRPr lang="en-IN" dirty="0"/>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256190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BE72F864-C261-4ACC-899D-1F7B54215EB6}" type="datetime3">
              <a:rPr lang="en-US" smtClean="0"/>
              <a:t>5 March 2021</a:t>
            </a:fld>
            <a:endParaRPr lang="en-IN"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179434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8115" y="5826612"/>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18" name="Title 1"/>
          <p:cNvSpPr>
            <a:spLocks noGrp="1"/>
          </p:cNvSpPr>
          <p:nvPr userDrawn="1">
            <p:ph type="ctrTitle"/>
          </p:nvPr>
        </p:nvSpPr>
        <p:spPr>
          <a:xfrm>
            <a:off x="944880" y="2158329"/>
            <a:ext cx="4783882"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2" y="3200329"/>
            <a:ext cx="48080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366"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p>
        </p:txBody>
      </p:sp>
      <p:sp>
        <p:nvSpPr>
          <p:cNvPr id="4" name="Freeform: Shape 3">
            <a:extLst>
              <a:ext uri="{FF2B5EF4-FFF2-40B4-BE49-F238E27FC236}">
                <a16:creationId xmlns:a16="http://schemas.microsoft.com/office/drawing/2014/main" id="{15324C54-B75E-4AC0-90C2-FA558C7716F7}"/>
              </a:ext>
            </a:extLst>
          </p:cNvPr>
          <p:cNvSpPr/>
          <p:nvPr/>
        </p:nvSpPr>
        <p:spPr>
          <a:xfrm>
            <a:off x="489366"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CAA95478-C099-485F-AD95-A617656C6C7C}"/>
              </a:ext>
            </a:extLst>
          </p:cNvPr>
          <p:cNvSpPr/>
          <p:nvPr/>
        </p:nvSpPr>
        <p:spPr>
          <a:xfrm>
            <a:off x="77469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D65680A1-86D1-44C2-AA38-0DF5735F1F26}"/>
              </a:ext>
            </a:extLst>
          </p:cNvPr>
          <p:cNvSpPr/>
          <p:nvPr/>
        </p:nvSpPr>
        <p:spPr>
          <a:xfrm>
            <a:off x="1059910"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64788" y="4960938"/>
            <a:ext cx="1225550"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3062192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fld id="{DE39BF9A-0D1B-456C-90FD-7DD4E43985FE}" type="datetime3">
              <a:rPr lang="en-US" smtClean="0"/>
              <a:t>5 March 2021</a:t>
            </a:fld>
            <a:endParaRPr lang="en-IN" dirty="0"/>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894867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fld id="{678A09A2-12AE-4A08-9E31-994E3910808B}" type="datetime3">
              <a:rPr lang="en-US" smtClean="0"/>
              <a:t>5 March 2021</a:t>
            </a:fld>
            <a:endParaRPr lang="en-IN" dirty="0"/>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40529053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0BD55BA1-5616-41A0-A230-900CC53918C9}" type="datetime3">
              <a:rPr lang="en-US" smtClean="0"/>
              <a:t>5 March 2021</a:t>
            </a:fld>
            <a:endParaRPr lang="en-IN" dirty="0"/>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16937937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438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ECB31890-3905-4699-8A54-4A643E2FBD12}" type="datetime3">
              <a:rPr lang="en-US" smtClean="0"/>
              <a:t>5 March 2021</a:t>
            </a:fld>
            <a:endParaRPr lang="en-IN" dirty="0"/>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35730404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099236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5" y="0"/>
            <a:ext cx="12192000"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91958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3" y="0"/>
            <a:ext cx="12192005" cy="6858000"/>
          </a:xfrm>
          <a:prstGeom prst="rect">
            <a:avLst/>
          </a:prstGeom>
        </p:spPr>
      </p:pic>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82227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880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3184"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984" y="560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3184" y="6019189"/>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3184"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983" y="5914642"/>
            <a:ext cx="5760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64788" y="4960938"/>
            <a:ext cx="1225550"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572513004"/>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32889845-07EE-48FB-A972-F8ECF1EF87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644" b="5020"/>
          <a:stretch/>
        </p:blipFill>
        <p:spPr>
          <a:xfrm>
            <a:off x="0" y="0"/>
            <a:ext cx="12198350" cy="6858000"/>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366" y="869576"/>
            <a:ext cx="4848024"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880" y="2158329"/>
            <a:ext cx="4000436"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5072" y="3200329"/>
            <a:ext cx="40206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64788" y="4960938"/>
            <a:ext cx="1225550"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49616778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880" y="2158329"/>
            <a:ext cx="4000436"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5072" y="3200329"/>
            <a:ext cx="40206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366" y="876058"/>
            <a:ext cx="4855295"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64788" y="4960938"/>
            <a:ext cx="1225550"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21727085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8115" y="5826612"/>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18" name="Title 1"/>
          <p:cNvSpPr>
            <a:spLocks noGrp="1"/>
          </p:cNvSpPr>
          <p:nvPr userDrawn="1">
            <p:ph type="ctrTitle"/>
          </p:nvPr>
        </p:nvSpPr>
        <p:spPr>
          <a:xfrm>
            <a:off x="944880" y="2158329"/>
            <a:ext cx="4783882"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2" y="3200329"/>
            <a:ext cx="48080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366"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p>
        </p:txBody>
      </p:sp>
      <p:sp>
        <p:nvSpPr>
          <p:cNvPr id="4" name="Freeform: Shape 3">
            <a:extLst>
              <a:ext uri="{FF2B5EF4-FFF2-40B4-BE49-F238E27FC236}">
                <a16:creationId xmlns:a16="http://schemas.microsoft.com/office/drawing/2014/main" id="{15324C54-B75E-4AC0-90C2-FA558C7716F7}"/>
              </a:ext>
            </a:extLst>
          </p:cNvPr>
          <p:cNvSpPr/>
          <p:nvPr/>
        </p:nvSpPr>
        <p:spPr>
          <a:xfrm>
            <a:off x="489366"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CAA95478-C099-485F-AD95-A617656C6C7C}"/>
              </a:ext>
            </a:extLst>
          </p:cNvPr>
          <p:cNvSpPr/>
          <p:nvPr/>
        </p:nvSpPr>
        <p:spPr>
          <a:xfrm>
            <a:off x="77469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D65680A1-86D1-44C2-AA38-0DF5735F1F26}"/>
              </a:ext>
            </a:extLst>
          </p:cNvPr>
          <p:cNvSpPr/>
          <p:nvPr/>
        </p:nvSpPr>
        <p:spPr>
          <a:xfrm>
            <a:off x="1059910"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64788" y="4960938"/>
            <a:ext cx="1225550"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7429458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86AD1DFC-053D-4B86-B715-9C611EC38679}" type="datetime3">
              <a:rPr lang="en-US" smtClean="0"/>
              <a:t>5 March 2021</a:t>
            </a:fld>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a:t>Presentation title</a:t>
            </a:r>
            <a:endParaRPr lang="en-IN" dirty="0"/>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906280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0E49E8CE-5235-4494-B0FD-9ECC8206E96E}" type="datetime3">
              <a:rPr lang="en-US" smtClean="0"/>
              <a:t>5 March 2021</a:t>
            </a:fld>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668287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CFB1ADCF-7548-48F2-B4E3-18B2C0EE8460}" type="datetime3">
              <a:rPr lang="en-US" smtClean="0"/>
              <a:t>5 March 2021</a:t>
            </a:fld>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102072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1022323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40567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817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8F6D9080-1DFC-4303-893C-6B8A3FEC05E8}" type="datetime3">
              <a:rPr lang="en-US" smtClean="0"/>
              <a:t>5 March 2021</a:t>
            </a:fld>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12752640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A8381BA6-C3FD-495B-9B56-A30783EC7416}" type="datetime3">
              <a:rPr lang="en-US" smtClean="0"/>
              <a:t>5 March 2021</a:t>
            </a:fld>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4603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7" y="1137920"/>
            <a:ext cx="10978515" cy="4834617"/>
          </a:xfrm>
        </p:spPr>
        <p:txBody>
          <a:bodyPr/>
          <a:lstStyle>
            <a:lvl1pPr marL="356616"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sz="2000">
                <a:solidFill>
                  <a:schemeClr val="bg1"/>
                </a:solidFill>
              </a:defRPr>
            </a:lvl1pPr>
            <a:lvl2pPr marL="713232"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sz="1800">
                <a:solidFill>
                  <a:schemeClr val="bg1"/>
                </a:solidFill>
              </a:defRPr>
            </a:lvl2pPr>
            <a:lvl3pPr marL="1069848"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sz="1600">
                <a:solidFill>
                  <a:schemeClr val="bg1"/>
                </a:solidFill>
              </a:defRPr>
            </a:lvl3pPr>
            <a:lvl4pPr marL="1426464"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sz="1400">
                <a:solidFill>
                  <a:schemeClr val="bg1"/>
                </a:solidFill>
              </a:defRPr>
            </a:lvl4pPr>
            <a:lvl5pPr marL="1783080" marR="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sz="1200">
                <a:solidFill>
                  <a:schemeClr val="bg1"/>
                </a:solidFill>
              </a:defRPr>
            </a:lvl5pPr>
          </a:lstStyle>
          <a:p>
            <a:pPr marL="356616" marR="0" lvl="0"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Click to edit Master text styles</a:t>
            </a:r>
          </a:p>
          <a:p>
            <a:pPr marL="713232" marR="0" lvl="1"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Second level</a:t>
            </a:r>
          </a:p>
          <a:p>
            <a:pPr marL="1069848" marR="0" lvl="2"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Third level</a:t>
            </a:r>
          </a:p>
          <a:p>
            <a:pPr marL="1426464" marR="0" lvl="3"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Fourth level</a:t>
            </a:r>
          </a:p>
          <a:p>
            <a:pPr marL="1783080" marR="0" lvl="4" indent="-356616" algn="l" defTabSz="914400" rtl="0" eaLnBrk="1" fontAlgn="auto" latinLnBrk="0" hangingPunct="1">
              <a:lnSpc>
                <a:spcPct val="100000"/>
              </a:lnSpc>
              <a:spcBef>
                <a:spcPct val="20000"/>
              </a:spcBef>
              <a:spcAft>
                <a:spcPts val="0"/>
              </a:spcAft>
              <a:buClr>
                <a:srgbClr val="FFE600"/>
              </a:buClr>
              <a:buSzPct val="70000"/>
              <a:buFont typeface="Arial"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Fifth level</a:t>
            </a: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p>
            <a:fld id="{97B14021-CB4E-4A4F-8709-D33FAB29C8FB}" type="datetime3">
              <a:rPr lang="en-US" smtClean="0"/>
              <a:t>5 March 2021</a:t>
            </a:fld>
            <a:endParaRPr lang="en-IN" dirty="0"/>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999396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2A7C88E1-FE33-48AD-9218-9258D62CDCC4}" type="datetime3">
              <a:rPr lang="en-US" smtClean="0"/>
              <a:t>5 March 2021</a:t>
            </a:fld>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889797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22FE8F4A-3FA1-4A64-AE77-2254BB85F3D2}" type="datetime3">
              <a:rPr lang="en-US" smtClean="0"/>
              <a:t>5 March 2021</a:t>
            </a:fld>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0850839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C3A9E02A-78D6-48B7-A389-464ED573BA5D}" type="datetime3">
              <a:rPr lang="en-US" smtClean="0"/>
              <a:t>5 March 2021</a:t>
            </a:fld>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7032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029E1942-EB53-47E3-BCA7-F99D05C795EC}" type="datetime3">
              <a:rPr lang="en-US" smtClean="0"/>
              <a:t>5 March 2021</a:t>
            </a:fld>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102732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1057AB47-DE48-402E-B5B7-CB9A0D0B7D44}" type="datetime3">
              <a:rPr lang="en-US" smtClean="0"/>
              <a:t>5 March 2021</a:t>
            </a:fld>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382498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6A95EDC0-9791-477B-BA1D-1692FE9BFBAA}" type="datetime3">
              <a:rPr lang="en-US" smtClean="0"/>
              <a:t>5 March 2021</a:t>
            </a:fld>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5288088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51FBADE3-2F67-4EB8-B1F9-B00F8B809757}" type="datetime3">
              <a:rPr lang="en-US" smtClean="0"/>
              <a:t>5 March 2021</a:t>
            </a:fld>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28488626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613118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3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780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4_Cover alternat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F62EB2-5A69-487E-A6D2-44A5E3175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69"/>
          <a:stretch/>
        </p:blipFill>
        <p:spPr>
          <a:xfrm>
            <a:off x="0" y="0"/>
            <a:ext cx="12198350" cy="6858000"/>
          </a:xfrm>
          <a:prstGeom prst="rect">
            <a:avLst/>
          </a:prstGeom>
        </p:spPr>
      </p:pic>
      <p:grpSp>
        <p:nvGrpSpPr>
          <p:cNvPr id="18" name="Group 4">
            <a:extLst>
              <a:ext uri="{FF2B5EF4-FFF2-40B4-BE49-F238E27FC236}">
                <a16:creationId xmlns:a16="http://schemas.microsoft.com/office/drawing/2014/main" id="{84E4031D-B019-4636-B667-111010E903AC}"/>
              </a:ext>
            </a:extLst>
          </p:cNvPr>
          <p:cNvGrpSpPr>
            <a:grpSpLocks noChangeAspect="1"/>
          </p:cNvGrpSpPr>
          <p:nvPr userDrawn="1"/>
        </p:nvGrpSpPr>
        <p:grpSpPr bwMode="auto">
          <a:xfrm>
            <a:off x="10490616" y="498148"/>
            <a:ext cx="1225550" cy="1435100"/>
            <a:chOff x="6529" y="3125"/>
            <a:chExt cx="772" cy="904"/>
          </a:xfrm>
        </p:grpSpPr>
        <p:sp>
          <p:nvSpPr>
            <p:cNvPr id="19" name="Freeform 5">
              <a:extLst>
                <a:ext uri="{FF2B5EF4-FFF2-40B4-BE49-F238E27FC236}">
                  <a16:creationId xmlns:a16="http://schemas.microsoft.com/office/drawing/2014/main" id="{22ADF3DE-959C-4C24-ADAF-ADAA1D5710D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a:p>
          </p:txBody>
        </p:sp>
        <p:sp>
          <p:nvSpPr>
            <p:cNvPr id="20" name="Freeform 6">
              <a:extLst>
                <a:ext uri="{FF2B5EF4-FFF2-40B4-BE49-F238E27FC236}">
                  <a16:creationId xmlns:a16="http://schemas.microsoft.com/office/drawing/2014/main" id="{1157DC5F-AEBF-4972-A0CD-15469C4A2AD1}"/>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9" name="Freeform 30">
            <a:extLst>
              <a:ext uri="{FF2B5EF4-FFF2-40B4-BE49-F238E27FC236}">
                <a16:creationId xmlns:a16="http://schemas.microsoft.com/office/drawing/2014/main" id="{5235E42C-08A1-4AAE-9833-392BA4F52FB1}"/>
              </a:ext>
            </a:extLst>
          </p:cNvPr>
          <p:cNvSpPr>
            <a:spLocks noChangeAspect="1"/>
          </p:cNvSpPr>
          <p:nvPr userDrawn="1"/>
        </p:nvSpPr>
        <p:spPr bwMode="gray">
          <a:xfrm rot="10800000">
            <a:off x="498118" y="1061381"/>
            <a:ext cx="4861182" cy="4091190"/>
          </a:xfrm>
          <a:custGeom>
            <a:avLst/>
            <a:gdLst>
              <a:gd name="connsiteX0" fmla="*/ 0 w 3943254"/>
              <a:gd name="connsiteY0" fmla="*/ 3318658 h 3318658"/>
              <a:gd name="connsiteX1" fmla="*/ 0 w 3943254"/>
              <a:gd name="connsiteY1" fmla="*/ 0 h 3318658"/>
              <a:gd name="connsiteX2" fmla="*/ 3943254 w 3943254"/>
              <a:gd name="connsiteY2" fmla="*/ 0 h 3318658"/>
              <a:gd name="connsiteX3" fmla="*/ 3943254 w 3943254"/>
              <a:gd name="connsiteY3" fmla="*/ 2623356 h 3318658"/>
            </a:gdLst>
            <a:ahLst/>
            <a:cxnLst>
              <a:cxn ang="0">
                <a:pos x="connsiteX0" y="connsiteY0"/>
              </a:cxn>
              <a:cxn ang="0">
                <a:pos x="connsiteX1" y="connsiteY1"/>
              </a:cxn>
              <a:cxn ang="0">
                <a:pos x="connsiteX2" y="connsiteY2"/>
              </a:cxn>
              <a:cxn ang="0">
                <a:pos x="connsiteX3" y="connsiteY3"/>
              </a:cxn>
            </a:cxnLst>
            <a:rect l="l" t="t" r="r" b="b"/>
            <a:pathLst>
              <a:path w="3943254" h="3318658">
                <a:moveTo>
                  <a:pt x="0" y="3318658"/>
                </a:moveTo>
                <a:lnTo>
                  <a:pt x="0" y="0"/>
                </a:lnTo>
                <a:lnTo>
                  <a:pt x="3943254" y="0"/>
                </a:lnTo>
                <a:lnTo>
                  <a:pt x="3943254" y="2623356"/>
                </a:lnTo>
                <a:close/>
              </a:path>
            </a:pathLst>
          </a:custGeom>
          <a:solidFill>
            <a:srgbClr val="FFE600"/>
          </a:solidFill>
          <a:ln w="9525">
            <a:noFill/>
            <a:round/>
            <a:headEnd/>
            <a:tailEnd/>
          </a:ln>
        </p:spPr>
        <p:txBody>
          <a:bodyPr vert="horz" wrap="square" lIns="91392" tIns="45696" rIns="91392" bIns="45696" numCol="1" anchor="t" anchorCtr="0" compatLnSpc="1">
            <a:prstTxWarp prst="textNoShape">
              <a:avLst/>
            </a:prstTxWarp>
            <a:noAutofit/>
          </a:bodyPr>
          <a:lstStyle/>
          <a:p>
            <a:endParaRPr lang="en-GB" sz="1799"/>
          </a:p>
        </p:txBody>
      </p:sp>
      <p:sp>
        <p:nvSpPr>
          <p:cNvPr id="10" name="Title 1">
            <a:extLst>
              <a:ext uri="{FF2B5EF4-FFF2-40B4-BE49-F238E27FC236}">
                <a16:creationId xmlns:a16="http://schemas.microsoft.com/office/drawing/2014/main" id="{FC43B268-3D79-4289-A44F-9482FC1B1B2D}"/>
              </a:ext>
            </a:extLst>
          </p:cNvPr>
          <p:cNvSpPr>
            <a:spLocks noGrp="1"/>
          </p:cNvSpPr>
          <p:nvPr>
            <p:ph type="ctrTitle"/>
          </p:nvPr>
        </p:nvSpPr>
        <p:spPr>
          <a:xfrm>
            <a:off x="837241" y="2249130"/>
            <a:ext cx="4313566" cy="1343156"/>
          </a:xfrm>
        </p:spPr>
        <p:txBody>
          <a:bodyPr/>
          <a:lstStyle>
            <a:lvl1pPr>
              <a:lnSpc>
                <a:spcPct val="95000"/>
              </a:lnSpc>
              <a:defRPr sz="3998">
                <a:solidFill>
                  <a:srgbClr val="333333"/>
                </a:solidFill>
                <a:latin typeface="+mn-lt"/>
                <a:cs typeface="Arial" pitchFamily="34" charset="0"/>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3D8485A8-2075-4A11-9CB7-432C55BFFCE7}"/>
              </a:ext>
            </a:extLst>
          </p:cNvPr>
          <p:cNvSpPr>
            <a:spLocks noGrp="1"/>
          </p:cNvSpPr>
          <p:nvPr>
            <p:ph type="subTitle" idx="1"/>
          </p:nvPr>
        </p:nvSpPr>
        <p:spPr>
          <a:xfrm>
            <a:off x="837241" y="4247243"/>
            <a:ext cx="4313566" cy="812799"/>
          </a:xfrm>
          <a:prstGeom prst="rect">
            <a:avLst/>
          </a:prstGeom>
        </p:spPr>
        <p:txBody>
          <a:bodyPr>
            <a:noAutofit/>
          </a:bodyPr>
          <a:lstStyle>
            <a:lvl1pPr marL="0" indent="0" algn="l">
              <a:spcBef>
                <a:spcPts val="0"/>
              </a:spcBef>
              <a:spcAft>
                <a:spcPts val="0"/>
              </a:spcAft>
              <a:buNone/>
              <a:defRPr sz="1999" b="0">
                <a:solidFill>
                  <a:srgbClr val="333333"/>
                </a:solidFill>
                <a:latin typeface="EYInterstate" panose="02000503020000020004" pitchFamily="2" charset="0"/>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4133091438"/>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p:txBody>
          <a:bodyPr/>
          <a:lstStyle/>
          <a:p>
            <a:fld id="{EE19B0F1-44AD-42A5-9A37-2FB41F1EC903}" type="datetime3">
              <a:rPr lang="en-US" smtClean="0"/>
              <a:t>5 March 2021</a:t>
            </a:fld>
            <a:endParaRPr lang="en-IN" dirty="0"/>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1365547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3184"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984" y="560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3184" y="6019189"/>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3184"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983" y="5914642"/>
            <a:ext cx="5760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64788" y="4960938"/>
            <a:ext cx="1225550"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311004377"/>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3184" y="5709060"/>
            <a:ext cx="8122101"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984" y="5605200"/>
            <a:ext cx="1045073" cy="197581"/>
          </a:xfrm>
          <a:prstGeom prst="rect">
            <a:avLst/>
          </a:prstGeom>
          <a:noFill/>
        </p:spPr>
        <p:txBody>
          <a:bodyPr wrap="square" lIns="0" tIns="0" rIns="0" bIns="0" rtlCol="0" anchor="ctr" anchorCtr="0">
            <a:noAutofit/>
          </a:bodyPr>
          <a:lstStyle/>
          <a:p>
            <a:r>
              <a:rPr lang="en-GB" sz="1200"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461984" y="6019189"/>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461984" y="6216807"/>
            <a:ext cx="3089275" cy="180000"/>
          </a:xfrm>
        </p:spPr>
        <p:txBody>
          <a:bodyPr/>
          <a:lstStyle>
            <a:lvl1pPr marL="0" indent="0">
              <a:buNone/>
              <a:defRPr sz="1200">
                <a:solidFill>
                  <a:schemeClr val="bg1"/>
                </a:solidFill>
              </a:defRPr>
            </a:lvl1pPr>
          </a:lstStyle>
          <a:p>
            <a:pPr lvl="0"/>
            <a:r>
              <a:rPr lang="en-US" dirty="0"/>
              <a:t>Job Title</a:t>
            </a:r>
            <a:endParaRPr lang="en-GB" dirty="0"/>
          </a:p>
        </p:txBody>
      </p:sp>
      <p:grpSp>
        <p:nvGrpSpPr>
          <p:cNvPr id="14" name="Group 4">
            <a:extLst>
              <a:ext uri="{FF2B5EF4-FFF2-40B4-BE49-F238E27FC236}">
                <a16:creationId xmlns:a16="http://schemas.microsoft.com/office/drawing/2014/main" id="{5CE71800-5B4B-4F94-8DA1-A2C05D9E8750}"/>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id="{58FB548F-77B7-4F42-8CF1-C53943386AA5}"/>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id="{40005A69-42DA-4C6D-A41C-62C78DAFEFB7}"/>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5248037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8115" y="5826612"/>
            <a:ext cx="3878023"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18" name="Title 1"/>
          <p:cNvSpPr>
            <a:spLocks noGrp="1"/>
          </p:cNvSpPr>
          <p:nvPr userDrawn="1">
            <p:ph type="ctrTitle"/>
          </p:nvPr>
        </p:nvSpPr>
        <p:spPr>
          <a:xfrm>
            <a:off x="944880" y="2158329"/>
            <a:ext cx="4783882"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9" name="Subtitle 2"/>
          <p:cNvSpPr>
            <a:spLocks noGrp="1"/>
          </p:cNvSpPr>
          <p:nvPr userDrawn="1">
            <p:ph type="subTitle" idx="1"/>
          </p:nvPr>
        </p:nvSpPr>
        <p:spPr>
          <a:xfrm>
            <a:off x="945072" y="3200329"/>
            <a:ext cx="48080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366" y="723658"/>
            <a:ext cx="5680945"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a:p>
        </p:txBody>
      </p:sp>
      <p:sp>
        <p:nvSpPr>
          <p:cNvPr id="4" name="Freeform: Shape 3">
            <a:extLst>
              <a:ext uri="{FF2B5EF4-FFF2-40B4-BE49-F238E27FC236}">
                <a16:creationId xmlns:a16="http://schemas.microsoft.com/office/drawing/2014/main" id="{15324C54-B75E-4AC0-90C2-FA558C7716F7}"/>
              </a:ext>
            </a:extLst>
          </p:cNvPr>
          <p:cNvSpPr/>
          <p:nvPr/>
        </p:nvSpPr>
        <p:spPr>
          <a:xfrm>
            <a:off x="489366"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CAA95478-C099-485F-AD95-A617656C6C7C}"/>
              </a:ext>
            </a:extLst>
          </p:cNvPr>
          <p:cNvSpPr/>
          <p:nvPr/>
        </p:nvSpPr>
        <p:spPr>
          <a:xfrm>
            <a:off x="774697"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D65680A1-86D1-44C2-AA38-0DF5735F1F26}"/>
              </a:ext>
            </a:extLst>
          </p:cNvPr>
          <p:cNvSpPr/>
          <p:nvPr/>
        </p:nvSpPr>
        <p:spPr>
          <a:xfrm>
            <a:off x="1059910" y="4021755"/>
            <a:ext cx="151647"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64788" y="4960938"/>
            <a:ext cx="1225550"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761285936"/>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8115" y="5826612"/>
            <a:ext cx="3878023"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880" y="2158329"/>
            <a:ext cx="4000436" cy="860400"/>
          </a:xfrm>
          <a:prstGeom prst="rect">
            <a:avLst/>
          </a:prstGeo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5072" y="3200329"/>
            <a:ext cx="4020628" cy="645742"/>
          </a:xfrm>
          <a:prstGeom prst="rect">
            <a:avLst/>
          </a:prstGeom>
        </p:spPr>
        <p:txBody>
          <a:bodyPr/>
          <a:lstStyle>
            <a:lvl1pPr marL="0" indent="0" algn="l">
              <a:buNone/>
              <a:defRPr sz="2000">
                <a:solidFill>
                  <a:schemeClr val="bg1"/>
                </a:solidFill>
                <a:latin typeface="EYInterstate Light" panose="02000506000000020004" pitchFamily="2" charset="0"/>
                <a:cs typeface="Arial" pitchFamily="34" charset="0"/>
              </a:defRPr>
            </a:lvl1pPr>
            <a:lvl2pPr marL="0" indent="0" algn="l">
              <a:buNone/>
              <a:defRPr sz="1600">
                <a:solidFill>
                  <a:schemeClr val="tx1">
                    <a:lumMod val="75000"/>
                    <a:lumOff val="2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366" y="876058"/>
            <a:ext cx="4855295"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64788" y="4960938"/>
            <a:ext cx="1225550"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1157452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16D63E5D-D4D4-47A0-B3D2-9C348E301267}" type="datetime3">
              <a:rPr lang="en-US" smtClean="0"/>
              <a:t>5 March 2021</a:t>
            </a:fld>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7832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918" y="294200"/>
            <a:ext cx="10978515" cy="590400"/>
          </a:xfrm>
        </p:spPr>
        <p:txBody>
          <a:bodyPr/>
          <a:lstStyle>
            <a:lvl1pPr>
              <a:defRPr sz="2400">
                <a:solidFill>
                  <a:schemeClr val="bg1"/>
                </a:solidFill>
              </a:defRPr>
            </a:lvl1pPr>
          </a:lstStyle>
          <a:p>
            <a:r>
              <a:rPr lang="en-US" dirty="0"/>
              <a:t>Standard slide</a:t>
            </a:r>
            <a:endParaRPr lang="en-GB" dirty="0"/>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C3A9E02A-78D6-48B7-A389-464ED573BA5D}" type="datetime3">
              <a:rPr lang="en-US" smtClean="0"/>
              <a:t>5 March 2021</a:t>
            </a:fld>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545704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0E49E8CE-5235-4494-B0FD-9ECC8206E96E}" type="datetime3">
              <a:rPr lang="en-US" smtClean="0"/>
              <a:t>5 March 2021</a:t>
            </a:fld>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450013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CFB1ADCF-7548-48F2-B4E3-18B2C0EE8460}" type="datetime3">
              <a:rPr lang="en-US" smtClean="0"/>
              <a:t>5 March 2021</a:t>
            </a:fld>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71089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fld id="{9166D130-B426-4A46-85E5-B0049A4DA5C7}" type="datetime3">
              <a:rPr lang="en-US" smtClean="0"/>
              <a:t>5 March 2021</a:t>
            </a:fld>
            <a:endParaRPr lang="en-IN" dirty="0"/>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r>
              <a:rPr lang="en-IN"/>
              <a:t>Presentation title</a:t>
            </a:r>
            <a:endParaRPr lang="en-IN" dirty="0"/>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646078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6A95EDC0-9791-477B-BA1D-1692FE9BFBAA}" type="datetime3">
              <a:rPr lang="en-US" smtClean="0"/>
              <a:t>5 March 2021</a:t>
            </a:fld>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62943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9120" y="1"/>
            <a:ext cx="3999231" cy="6156104"/>
          </a:xfrm>
        </p:spPr>
        <p:txBody>
          <a:bodyPr/>
          <a:lstStyle/>
          <a:p>
            <a:endParaRPr lang="en-IN" dirty="0"/>
          </a:p>
        </p:txBody>
      </p:sp>
      <p:sp>
        <p:nvSpPr>
          <p:cNvPr id="2" name="Title 1"/>
          <p:cNvSpPr>
            <a:spLocks noGrp="1"/>
          </p:cNvSpPr>
          <p:nvPr>
            <p:ph type="title"/>
          </p:nvPr>
        </p:nvSpPr>
        <p:spPr>
          <a:xfrm>
            <a:off x="609919" y="294200"/>
            <a:ext cx="7444422"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609918" y="1137921"/>
            <a:ext cx="7299642" cy="873760"/>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918" y="2311401"/>
            <a:ext cx="3580117" cy="384470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9443" y="2311401"/>
            <a:ext cx="3580117" cy="1254759"/>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9443" y="4236721"/>
            <a:ext cx="3580117" cy="1944160"/>
          </a:xfrm>
        </p:spPr>
        <p:txBody>
          <a:bodyPr numCol="1"/>
          <a:lstStyle>
            <a:lvl1pPr marL="0" indent="0">
              <a:buNone/>
              <a:defRPr sz="1800">
                <a:solidFill>
                  <a:schemeClr val="bg1"/>
                </a:solidFill>
                <a:latin typeface="Georgia" panose="02040502050405020303" pitchFamily="18" charset="0"/>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918" y="907750"/>
            <a:ext cx="772385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FAA65521-E907-4B6A-8E88-DD4BEE4ED137}" type="datetime3">
              <a:rPr lang="en-US" smtClean="0"/>
              <a:t>5 March 2021</a:t>
            </a:fld>
            <a:endParaRPr lang="en-IN" dirty="0"/>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1406391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fld id="{BBFBFE83-FB75-47BB-81F0-F0FF13E5BA5A}" type="datetime3">
              <a:rPr lang="en-US" smtClean="0"/>
              <a:t>5 March 2021</a:t>
            </a:fld>
            <a:endParaRPr lang="en-IN" dirty="0"/>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493119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351" y="1488927"/>
            <a:ext cx="2338388"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200"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350" y="2526765"/>
            <a:ext cx="5292000" cy="1800000"/>
          </a:xfrm>
        </p:spPr>
        <p:txBody>
          <a:bodyPr lIns="90000" tIns="46800" rIns="90000" bIns="46800"/>
          <a:lstStyle>
            <a:lvl1pPr marL="0" indent="0">
              <a:buNone/>
              <a:defRPr lang="en-US" sz="2800" dirty="0" smtClean="0">
                <a:latin typeface="Georgia" panose="02040502050405020303" pitchFamily="18" charset="0"/>
              </a:defRPr>
            </a:lvl1pPr>
          </a:lstStyle>
          <a:p>
            <a:pPr marL="356616" lvl="0" indent="-356616">
              <a:spcBef>
                <a:spcPts val="0"/>
              </a:spcBef>
            </a:pPr>
            <a:r>
              <a:rPr lang="en-US" dirty="0"/>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350" y="4632765"/>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350" y="4971442"/>
            <a:ext cx="5292000" cy="316838"/>
          </a:xfrm>
        </p:spPr>
        <p:txBody>
          <a:bodyPr lIns="90000" tIns="46800" rIns="90000" bIns="46800"/>
          <a:lstStyle>
            <a:lvl1pPr marL="0" indent="0" algn="l" defTabSz="914400" rtl="0" eaLnBrk="1" latinLnBrk="0" hangingPunct="1">
              <a:spcBef>
                <a:spcPts val="0"/>
              </a:spcBef>
              <a:spcAft>
                <a:spcPts val="600"/>
              </a:spcAft>
              <a:buClr>
                <a:schemeClr val="tx2"/>
              </a:buClr>
              <a:buSzPct val="70000"/>
              <a:buFont typeface="Arial" pitchFamily="34" charset="0"/>
              <a:buNone/>
              <a:defRPr lang="en-US" sz="1600" kern="1200" dirty="0" smtClean="0">
                <a:solidFill>
                  <a:srgbClr val="2E2E38"/>
                </a:solidFill>
                <a:latin typeface="+mn-lt"/>
                <a:ea typeface="+mn-ea"/>
                <a:cs typeface="+mn-cs"/>
              </a:defRPr>
            </a:lvl1pPr>
            <a:lvl2pPr marL="356616" indent="0">
              <a:buNone/>
              <a:defRPr lang="en-US" sz="2000" smtClean="0">
                <a:latin typeface="+mn-lt"/>
              </a:defRPr>
            </a:lvl2pPr>
            <a:lvl3pPr>
              <a:defRPr lang="en-US" sz="1800" smtClean="0">
                <a:latin typeface="+mn-lt"/>
              </a:defRPr>
            </a:lvl3pPr>
            <a:lvl4pPr>
              <a:defRPr lang="en-US" sz="1600" smtClean="0">
                <a:latin typeface="+mn-lt"/>
              </a:defRPr>
            </a:lvl4pPr>
            <a:lvl5pPr>
              <a:defRPr lang="en-IN" sz="1600">
                <a:latin typeface="+mn-lt"/>
              </a:defRPr>
            </a:lvl5pPr>
          </a:lstStyle>
          <a:p>
            <a:pPr marL="0" lvl="0" indent="0">
              <a:spcBef>
                <a:spcPts val="0"/>
              </a:spcBef>
              <a:buNone/>
            </a:pPr>
            <a:r>
              <a:rPr lang="en-US" dirty="0"/>
              <a:t>Job Title</a:t>
            </a:r>
          </a:p>
        </p:txBody>
      </p:sp>
    </p:spTree>
    <p:extLst>
      <p:ext uri="{BB962C8B-B14F-4D97-AF65-F5344CB8AC3E}">
        <p14:creationId xmlns:p14="http://schemas.microsoft.com/office/powerpoint/2010/main" val="4221737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3175" y="2060235"/>
            <a:ext cx="5292000" cy="3025522"/>
          </a:xfrm>
        </p:spPr>
        <p:txBody>
          <a:bodyPr lIns="0" tIns="0" rIns="0" bIns="0">
            <a:noAutofit/>
          </a:bodyPr>
          <a:lstStyle>
            <a:lvl1pPr marL="0" indent="0" algn="ctr">
              <a:buNone/>
              <a:defRPr lang="en-US" sz="2800" dirty="0" smtClean="0">
                <a:latin typeface="Georgia" panose="02040502050405020303" pitchFamily="18" charset="0"/>
              </a:defRPr>
            </a:lvl1pPr>
          </a:lstStyle>
          <a:p>
            <a:pPr marL="356616" lvl="0" indent="-356616" algn="ctr">
              <a:spcBef>
                <a:spcPts val="0"/>
              </a:spcBef>
            </a:pPr>
            <a:r>
              <a:rPr lang="en-US" dirty="0"/>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3175" y="5506678"/>
            <a:ext cx="5292000" cy="316838"/>
          </a:xfrm>
        </p:spPr>
        <p:txBody>
          <a:bodyPr lIns="0" tIns="0" rIns="0" bIns="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3175" y="5818717"/>
            <a:ext cx="5292000" cy="316838"/>
          </a:xfrm>
        </p:spPr>
        <p:txBody>
          <a:bodyPr vert="horz" lIns="0" tIns="0" rIns="0" bIns="0" rtlCol="0" anchor="t" anchorCtr="0">
            <a:noAutofit/>
          </a:bodyPr>
          <a:lstStyle>
            <a:lvl1pPr marL="0" indent="0" algn="ctr">
              <a:buNone/>
              <a:defRPr lang="en-US" sz="1600" dirty="0" smtClean="0">
                <a:solidFill>
                  <a:srgbClr val="2E2E38"/>
                </a:solidFill>
                <a:latin typeface="+mn-lt"/>
              </a:defRPr>
            </a:lvl1pPr>
          </a:lstStyle>
          <a:p>
            <a:pPr marL="356616" lvl="0" indent="-356616" algn="ctr">
              <a:spcBef>
                <a:spcPts val="0"/>
              </a:spcBef>
              <a:spcAft>
                <a:spcPts val="600"/>
              </a:spcAft>
            </a:pPr>
            <a:r>
              <a:rPr lang="en-US" dirty="0"/>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9981" y="979787"/>
            <a:ext cx="2338388"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200"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3048991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7180" y="0"/>
            <a:ext cx="5971170" cy="6858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705" y="2578743"/>
            <a:ext cx="4537959" cy="1055708"/>
          </a:xfrm>
        </p:spPr>
        <p:txBody>
          <a:bodyPr/>
          <a:lstStyle>
            <a:lvl1pPr marL="0" indent="0">
              <a:buNone/>
              <a:defRPr sz="3000"/>
            </a:lvl1pPr>
          </a:lstStyle>
          <a:p>
            <a:pPr lvl="0"/>
            <a:r>
              <a:rPr lang="en-IN" dirty="0"/>
              <a:t>Chapter Title</a:t>
            </a:r>
          </a:p>
          <a:p>
            <a:pPr lvl="0"/>
            <a:r>
              <a:rPr lang="en-IN" dirty="0"/>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705" y="3840384"/>
            <a:ext cx="4537959" cy="1055708"/>
          </a:xfrm>
        </p:spPr>
        <p:txBody>
          <a:bodyPr/>
          <a:lstStyle>
            <a:lvl1pPr marL="0" indent="0">
              <a:buNone/>
              <a:defRPr sz="1600"/>
            </a:lvl1pPr>
          </a:lstStyle>
          <a:p>
            <a:pPr lvl="0"/>
            <a:r>
              <a:rPr lang="en-IN" dirty="0"/>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1057AB47-DE48-402E-B5B7-CB9A0D0B7D44}" type="datetime3">
              <a:rPr lang="en-US" smtClean="0"/>
              <a:t>5 March 2021</a:t>
            </a:fld>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6786273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917" y="1137920"/>
            <a:ext cx="4957505" cy="4267457"/>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33461" y="3813288"/>
            <a:ext cx="3089275" cy="180000"/>
          </a:xfrm>
        </p:spPr>
        <p:txBody>
          <a:bodyPr/>
          <a:lstStyle>
            <a:lvl1pPr marL="0" indent="0">
              <a:buNone/>
              <a:defRPr sz="1200">
                <a:solidFill>
                  <a:schemeClr val="bg1"/>
                </a:solidFill>
              </a:defRPr>
            </a:lvl1pPr>
          </a:lstStyle>
          <a:p>
            <a:pPr lvl="0"/>
            <a:r>
              <a:rPr lang="en-US" dirty="0"/>
              <a:t>Name Surname</a:t>
            </a:r>
            <a:endParaRPr lang="en-GB" dirty="0"/>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33461" y="4055931"/>
            <a:ext cx="3089275" cy="180000"/>
          </a:xfrm>
        </p:spPr>
        <p:txBody>
          <a:bodyPr/>
          <a:lstStyle>
            <a:lvl1pPr marL="0" indent="0">
              <a:buNone/>
              <a:defRPr sz="1200">
                <a:solidFill>
                  <a:schemeClr val="bg1"/>
                </a:solidFill>
              </a:defRPr>
            </a:lvl1pPr>
          </a:lstStyle>
          <a:p>
            <a:pPr lvl="0"/>
            <a:r>
              <a:rPr lang="en-US" dirty="0"/>
              <a:t>Job Title to go here</a:t>
            </a:r>
            <a:endParaRPr lang="en-GB" dirty="0"/>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23007" y="3578083"/>
            <a:ext cx="778959"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23008" y="1137920"/>
            <a:ext cx="5465425" cy="373807"/>
          </a:xfrm>
        </p:spPr>
        <p:txBody>
          <a:bodyPr/>
          <a:lstStyle>
            <a:lvl1pPr marL="0" indent="0">
              <a:buNone/>
              <a:defRPr/>
            </a:lvl1pPr>
          </a:lstStyle>
          <a:p>
            <a:pPr lvl="0"/>
            <a:r>
              <a:rPr lang="en-US" dirty="0"/>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23008" y="1635009"/>
            <a:ext cx="5465425" cy="1611554"/>
          </a:xfrm>
        </p:spPr>
        <p:txBody>
          <a:bodyPr/>
          <a:lstStyle>
            <a:lvl1pPr marL="0" indent="0">
              <a:buNone/>
              <a:defRPr sz="1600"/>
            </a:lvl1pPr>
          </a:lstStyle>
          <a:p>
            <a:pPr lvl="0"/>
            <a:r>
              <a:rPr lang="en-US" dirty="0"/>
              <a:t>Content EY Interstate Light, 16pt, Lorem ipsum dolor, 12pt, </a:t>
            </a:r>
            <a:r>
              <a:rPr lang="en-US" dirty="0" err="1"/>
              <a:t>Utinam</a:t>
            </a:r>
            <a:r>
              <a:rPr lang="en-US" dirty="0"/>
              <a:t> </a:t>
            </a:r>
            <a:r>
              <a:rPr lang="en-US" dirty="0" err="1"/>
              <a:t>nonumy</a:t>
            </a:r>
            <a:r>
              <a:rPr lang="en-US" dirty="0"/>
              <a:t> </a:t>
            </a:r>
            <a:r>
              <a:rPr lang="en-US" dirty="0" err="1"/>
              <a:t>abhorreant</a:t>
            </a:r>
            <a:r>
              <a:rPr lang="en-US" dirty="0"/>
              <a:t> </a:t>
            </a:r>
            <a:r>
              <a:rPr lang="en-US" dirty="0" err="1"/>
              <a:t>sead</a:t>
            </a:r>
            <a:r>
              <a:rPr lang="en-US" dirty="0"/>
              <a:t>. </a:t>
            </a:r>
            <a:r>
              <a:rPr lang="en-US" dirty="0" err="1"/>
              <a:t>Putant</a:t>
            </a:r>
            <a:r>
              <a:rPr lang="en-US" dirty="0"/>
              <a:t> </a:t>
            </a:r>
            <a:r>
              <a:rPr lang="en-US" dirty="0" err="1"/>
              <a:t>probatus</a:t>
            </a:r>
            <a:r>
              <a:rPr lang="en-US" dirty="0"/>
              <a:t> id vis, ad his </a:t>
            </a:r>
            <a:r>
              <a:rPr lang="en-US" dirty="0" err="1"/>
              <a:t>meis</a:t>
            </a:r>
            <a:r>
              <a:rPr lang="en-US" dirty="0"/>
              <a:t> </a:t>
            </a:r>
            <a:r>
              <a:rPr lang="en-US" dirty="0" err="1"/>
              <a:t>habemus</a:t>
            </a:r>
            <a:r>
              <a:rPr lang="en-US" dirty="0"/>
              <a:t> </a:t>
            </a:r>
            <a:r>
              <a:rPr lang="en-US" dirty="0" err="1"/>
              <a:t>repudiare</a:t>
            </a:r>
            <a:r>
              <a:rPr lang="en-US" dirty="0"/>
              <a:t>, has an </a:t>
            </a:r>
            <a:r>
              <a:rPr lang="en-US" dirty="0" err="1"/>
              <a:t>pericula</a:t>
            </a:r>
            <a:r>
              <a:rPr lang="en-US" dirty="0"/>
              <a:t> </a:t>
            </a:r>
            <a:r>
              <a:rPr lang="en-US" dirty="0" err="1"/>
              <a:t>tractatos</a:t>
            </a:r>
            <a:r>
              <a:rPr lang="en-US" dirty="0"/>
              <a:t>. </a:t>
            </a:r>
            <a:r>
              <a:rPr lang="en-US" dirty="0" err="1"/>
              <a:t>Nec</a:t>
            </a:r>
            <a:r>
              <a:rPr lang="en-US" dirty="0"/>
              <a:t> </a:t>
            </a:r>
            <a:r>
              <a:rPr lang="en-US" dirty="0" err="1"/>
              <a:t>debitis</a:t>
            </a:r>
            <a:r>
              <a:rPr lang="en-US" dirty="0"/>
              <a:t> </a:t>
            </a:r>
            <a:r>
              <a:rPr lang="en-US" dirty="0" err="1"/>
              <a:t>dissentias</a:t>
            </a:r>
            <a:r>
              <a:rPr lang="en-US" dirty="0"/>
              <a:t> ad. </a:t>
            </a:r>
            <a:r>
              <a:rPr lang="en-US" dirty="0" err="1"/>
              <a:t>Patrioque</a:t>
            </a:r>
            <a:r>
              <a:rPr lang="en-US" dirty="0"/>
              <a:t> </a:t>
            </a:r>
            <a:r>
              <a:rPr lang="en-US" dirty="0" err="1"/>
              <a:t>voluptatum</a:t>
            </a:r>
            <a:r>
              <a:rPr lang="en-US" dirty="0"/>
              <a:t> </a:t>
            </a:r>
            <a:r>
              <a:rPr lang="en-US" dirty="0" err="1"/>
              <a:t>sed</a:t>
            </a:r>
            <a:r>
              <a:rPr lang="en-US" dirty="0"/>
              <a:t> ex, id </a:t>
            </a:r>
            <a:r>
              <a:rPr lang="en-US" dirty="0" err="1"/>
              <a:t>admodum</a:t>
            </a:r>
            <a:r>
              <a:rPr lang="en-US" dirty="0"/>
              <a:t>.</a:t>
            </a:r>
          </a:p>
          <a:p>
            <a:pPr lvl="0"/>
            <a:endParaRPr lang="en-US" dirty="0"/>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86AD1DFC-053D-4B86-B715-9C611EC38679}" type="datetime3">
              <a:rPr lang="en-US" smtClean="0"/>
              <a:t>5 March 2021</a:t>
            </a:fld>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r>
              <a:rPr lang="en-IN"/>
              <a:t>Presentation title</a:t>
            </a:r>
            <a:endParaRPr lang="en-IN" dirty="0"/>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525441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C1DA39D-5D13-4872-BC0A-CB8AB5BA72E1}"/>
              </a:ext>
            </a:extLst>
          </p:cNvPr>
          <p:cNvSpPr>
            <a:spLocks noGrp="1"/>
          </p:cNvSpPr>
          <p:nvPr>
            <p:ph type="dt" sz="half" idx="19"/>
          </p:nvPr>
        </p:nvSpPr>
        <p:spPr>
          <a:xfrm>
            <a:off x="1428928" y="6471244"/>
            <a:ext cx="1191258" cy="180000"/>
          </a:xfrm>
        </p:spPr>
        <p:txBody>
          <a:bodyPr/>
          <a:lstStyle>
            <a:lvl1pPr>
              <a:defRPr>
                <a:solidFill>
                  <a:schemeClr val="tx1"/>
                </a:solidFill>
              </a:defRPr>
            </a:lvl1pPr>
          </a:lstStyle>
          <a:p>
            <a:fld id="{86AD1DFC-053D-4B86-B715-9C611EC38679}" type="datetime3">
              <a:rPr lang="en-US" smtClean="0"/>
              <a:pPr/>
              <a:t>5 March 2021</a:t>
            </a:fld>
            <a:endParaRPr lang="en-US" dirty="0"/>
          </a:p>
        </p:txBody>
      </p:sp>
      <p:sp>
        <p:nvSpPr>
          <p:cNvPr id="3" name="Footer Placeholder 3">
            <a:extLst>
              <a:ext uri="{FF2B5EF4-FFF2-40B4-BE49-F238E27FC236}">
                <a16:creationId xmlns:a16="http://schemas.microsoft.com/office/drawing/2014/main" id="{C6805F9C-AE33-484C-B4D0-CAEB9CD9CE08}"/>
              </a:ext>
            </a:extLst>
          </p:cNvPr>
          <p:cNvSpPr>
            <a:spLocks noGrp="1"/>
          </p:cNvSpPr>
          <p:nvPr>
            <p:ph type="ftr" sz="quarter" idx="20"/>
          </p:nvPr>
        </p:nvSpPr>
        <p:spPr>
          <a:xfrm>
            <a:off x="3239188" y="6471244"/>
            <a:ext cx="3086100" cy="180000"/>
          </a:xfrm>
        </p:spPr>
        <p:txBody>
          <a:bodyPr/>
          <a:lstStyle>
            <a:lvl1pPr>
              <a:defRPr>
                <a:solidFill>
                  <a:schemeClr val="tx1"/>
                </a:solidFill>
              </a:defRPr>
            </a:lvl1pPr>
          </a:lstStyle>
          <a:p>
            <a:r>
              <a:rPr lang="en-IN" dirty="0"/>
              <a:t>Presentation title</a:t>
            </a:r>
          </a:p>
        </p:txBody>
      </p:sp>
      <p:sp>
        <p:nvSpPr>
          <p:cNvPr id="4" name="Slide Number Placeholder 5">
            <a:extLst>
              <a:ext uri="{FF2B5EF4-FFF2-40B4-BE49-F238E27FC236}">
                <a16:creationId xmlns:a16="http://schemas.microsoft.com/office/drawing/2014/main" id="{12804EB2-F7DB-4D56-A6D4-7706480DB272}"/>
              </a:ext>
            </a:extLst>
          </p:cNvPr>
          <p:cNvSpPr>
            <a:spLocks noGrp="1"/>
          </p:cNvSpPr>
          <p:nvPr>
            <p:ph type="sldNum" sz="quarter" idx="21"/>
          </p:nvPr>
        </p:nvSpPr>
        <p:spPr>
          <a:xfrm>
            <a:off x="617221" y="6471244"/>
            <a:ext cx="663066" cy="180000"/>
          </a:xfrm>
        </p:spPr>
        <p:txBody>
          <a:bodyPr/>
          <a:lstStyle>
            <a:lvl1pPr>
              <a:defRPr>
                <a:solidFill>
                  <a:schemeClr val="tx1"/>
                </a:solidFill>
              </a:defRPr>
            </a:lvl1p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89565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buNone/>
              <a:defRPr>
                <a:solidFill>
                  <a:schemeClr val="bg1"/>
                </a:solidFill>
              </a:defRPr>
            </a:lvl1pPr>
            <a:lvl2pPr marL="356616">
              <a:defRPr>
                <a:solidFill>
                  <a:schemeClr val="bg1"/>
                </a:solidFill>
              </a:defRPr>
            </a:lvl2pPr>
            <a:lvl3pPr marL="713232">
              <a:defRPr>
                <a:solidFill>
                  <a:schemeClr val="bg1"/>
                </a:solidFill>
              </a:defRPr>
            </a:lvl3pPr>
            <a:lvl4pPr marL="1069848">
              <a:defRPr>
                <a:solidFill>
                  <a:schemeClr val="bg1"/>
                </a:solidFill>
              </a:defRPr>
            </a:lvl4pPr>
            <a:lvl5pPr marL="142646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fld id="{32C4D46D-36B7-425F-AEB7-676F0E436ACC}" type="datetime3">
              <a:rPr lang="en-US" smtClean="0"/>
              <a:t>5 March 2021</a:t>
            </a:fld>
            <a:endParaRPr lang="en-IN" dirty="0"/>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r>
              <a:rPr lang="en-IN"/>
              <a:t>Presentation title</a:t>
            </a:r>
            <a:endParaRPr lang="en-IN" dirty="0"/>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607581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fld id="{C9683591-978A-463D-B9B3-9852A288C9B6}" type="datetime3">
              <a:rPr lang="en-US" smtClean="0"/>
              <a:t>5 March 2021</a:t>
            </a:fld>
            <a:endParaRPr lang="en-IN" dirty="0"/>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5761593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0991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00828" y="1137919"/>
            <a:ext cx="5387605" cy="4834800"/>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fld id="{FE6CAE4F-17A3-4837-8418-FB6AD56A8907}" type="datetime3">
              <a:rPr lang="en-US" smtClean="0"/>
              <a:t>5 March 2021</a:t>
            </a:fld>
            <a:endParaRPr lang="en-IN" dirty="0"/>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954644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648"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9632" y="1869440"/>
            <a:ext cx="5393208" cy="4256075"/>
          </a:xfr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2"/>
          </p:nvPr>
        </p:nvSpPr>
        <p:spPr>
          <a:xfrm>
            <a:off x="609918" y="1137920"/>
            <a:ext cx="5393208"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6199632" y="1137920"/>
            <a:ext cx="5393208" cy="640800"/>
          </a:xfrm>
        </p:spPr>
        <p:txBody>
          <a:bodyPr anchor="t" anchorCtr="0"/>
          <a:lstStyle>
            <a:lvl1pPr>
              <a:buNone/>
              <a:defRPr b="1">
                <a:solidFill>
                  <a:schemeClr val="bg1"/>
                </a:solidFill>
              </a:defRPr>
            </a:lvl1pPr>
          </a:lstStyle>
          <a:p>
            <a:pPr lvl="0"/>
            <a:endParaRPr lang="en-GB" dirty="0"/>
          </a:p>
        </p:txBody>
      </p:sp>
      <p:sp>
        <p:nvSpPr>
          <p:cNvPr id="2" name="Title 1"/>
          <p:cNvSpPr>
            <a:spLocks noGrp="1"/>
          </p:cNvSpPr>
          <p:nvPr>
            <p:ph type="title"/>
          </p:nvPr>
        </p:nvSpPr>
        <p:spPr>
          <a:xfrm>
            <a:off x="609918" y="294200"/>
            <a:ext cx="10978515" cy="590880"/>
          </a:xfrm>
        </p:spPr>
        <p:txBody>
          <a:bodyPr/>
          <a:lstStyle>
            <a:lvl1pPr>
              <a:defRPr>
                <a:solidFill>
                  <a:schemeClr val="bg1"/>
                </a:solidFill>
              </a:defRPr>
            </a:lvl1pPr>
          </a:lstStyle>
          <a:p>
            <a:r>
              <a:rPr lang="en-US" dirty="0"/>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029E1942-EB53-47E3-BCA7-F99D05C795EC}" type="datetime3">
              <a:rPr lang="en-US" smtClean="0"/>
              <a:t>5 March 2021</a:t>
            </a:fld>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596641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0"/>
            <a:ext cx="2384460" cy="6857999"/>
          </a:xfrm>
        </p:spPr>
        <p:txBody>
          <a:bodyPr/>
          <a:lstStyle/>
          <a:p>
            <a:endParaRPr lang="en-IN"/>
          </a:p>
        </p:txBody>
      </p:sp>
      <p:sp>
        <p:nvSpPr>
          <p:cNvPr id="2" name="Title 1"/>
          <p:cNvSpPr>
            <a:spLocks noGrp="1"/>
          </p:cNvSpPr>
          <p:nvPr>
            <p:ph type="title"/>
          </p:nvPr>
        </p:nvSpPr>
        <p:spPr>
          <a:xfrm>
            <a:off x="2695294" y="294200"/>
            <a:ext cx="8892000" cy="590400"/>
          </a:xfrm>
        </p:spPr>
        <p:txBody>
          <a:bodyPr/>
          <a:lstStyle>
            <a:lvl1pPr>
              <a:defRPr sz="2400">
                <a:solidFill>
                  <a:schemeClr val="bg1"/>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2695293" y="1137921"/>
            <a:ext cx="2742882" cy="5018184"/>
          </a:xfrm>
        </p:spPr>
        <p:txBody>
          <a:bodyPr/>
          <a:lstStyle>
            <a:lvl1pPr marL="0" indent="0">
              <a:buNone/>
              <a:defRPr sz="18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7083" y="1137921"/>
            <a:ext cx="2803842" cy="5018184"/>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9832" y="1137921"/>
            <a:ext cx="2768600" cy="2796151"/>
          </a:xfrm>
        </p:spPr>
        <p:txBody>
          <a:bodyPr numCol="1"/>
          <a:lstStyle>
            <a:lvl1pPr marL="0" indent="0">
              <a:buNone/>
              <a:defRPr sz="1400">
                <a:solidFill>
                  <a:schemeClr val="bg1"/>
                </a:solidFill>
              </a:defRPr>
            </a:lvl1pPr>
            <a:lvl2pPr marL="356616" indent="0">
              <a:buNone/>
              <a:defRPr sz="1800">
                <a:solidFill>
                  <a:schemeClr val="bg1"/>
                </a:solidFill>
              </a:defRPr>
            </a:lvl2pPr>
            <a:lvl3pPr marL="713232" indent="0">
              <a:buNone/>
              <a:defRPr sz="1600">
                <a:solidFill>
                  <a:schemeClr val="bg1"/>
                </a:solidFill>
              </a:defRPr>
            </a:lvl3pPr>
            <a:lvl4pPr marL="1069848" indent="0">
              <a:buNone/>
              <a:defRPr sz="1400">
                <a:solidFill>
                  <a:schemeClr val="bg1"/>
                </a:solidFill>
              </a:defRPr>
            </a:lvl4pPr>
            <a:lvl5pPr marL="1426464" indent="0">
              <a:buNone/>
              <a:defRPr sz="1200">
                <a:solidFill>
                  <a:schemeClr val="bg1"/>
                </a:solidFill>
              </a:defRPr>
            </a:lvl5pPr>
          </a:lstStyle>
          <a:p>
            <a:pPr lvl="0"/>
            <a:r>
              <a:rPr lang="en-US" dirty="0"/>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5294" y="907750"/>
            <a:ext cx="8892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B2FB67F6-71E2-4CE9-9767-63F7E639F73F}" type="datetime3">
              <a:rPr lang="en-US" smtClean="0"/>
              <a:t>5 March 2021</a:t>
            </a:fld>
            <a:endParaRPr lang="en-IN" dirty="0"/>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3531381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2A7C88E1-FE33-48AD-9218-9258D62CDCC4}" type="datetime3">
              <a:rPr lang="en-US" smtClean="0"/>
              <a:t>5 March 2021</a:t>
            </a:fld>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r>
              <a:rPr lang="en-IN"/>
              <a:t>Presentation title</a:t>
            </a:r>
            <a:endParaRPr lang="en-IN" dirty="0"/>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0218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22FE8F4A-3FA1-4A64-AE77-2254BB85F3D2}" type="datetime3">
              <a:rPr lang="en-US" smtClean="0"/>
              <a:t>5 March 2021</a:t>
            </a:fld>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4040792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51FBADE3-2F67-4EB8-B1F9-B00F8B809757}" type="datetime3">
              <a:rPr lang="en-US" smtClean="0"/>
              <a:t>5 March 2021</a:t>
            </a:fld>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2139393885"/>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8F6D9080-1DFC-4303-893C-6B8A3FEC05E8}" type="datetime3">
              <a:rPr lang="en-US" smtClean="0"/>
              <a:t>5 March 2021</a:t>
            </a:fld>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r>
              <a:rPr lang="en-IN"/>
              <a:t>Presentation title</a:t>
            </a:r>
            <a:endParaRPr lang="en-IN" dirty="0"/>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1895198702"/>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00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835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A8381BA6-C3FD-495B-9B56-A30783EC7416}" type="datetime3">
              <a:rPr lang="en-US" smtClean="0"/>
              <a:t>5 March 2021</a:t>
            </a:fld>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r>
              <a:rPr lang="en-IN"/>
              <a:t>Presentation title</a:t>
            </a:r>
            <a:endParaRPr lang="en-IN" dirty="0"/>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dirty="0"/>
          </a:p>
        </p:txBody>
      </p:sp>
    </p:spTree>
    <p:extLst>
      <p:ext uri="{BB962C8B-B14F-4D97-AF65-F5344CB8AC3E}">
        <p14:creationId xmlns:p14="http://schemas.microsoft.com/office/powerpoint/2010/main" val="3192157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31054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575593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EYInterstate Light" panose="02000506000000020004" pitchFamily="2" charset="0"/>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213" indent="-176213" algn="l" defTabSz="995363"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913" indent="-188913" algn="l" defTabSz="995363"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37145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54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94200"/>
            <a:ext cx="10978515" cy="590400"/>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609918" y="1137920"/>
            <a:ext cx="8238744" cy="4834800"/>
          </a:xfrm>
        </p:spPr>
        <p:txBody>
          <a:bodyPr/>
          <a:lstStyle>
            <a:lvl1pPr marL="0" indent="0">
              <a:spcBef>
                <a:spcPts val="0"/>
              </a:spcBef>
              <a:buNone/>
              <a:defRPr>
                <a:solidFill>
                  <a:schemeClr val="bg1"/>
                </a:solidFill>
              </a:defRPr>
            </a:lvl1pPr>
            <a:lvl2pPr marL="0" indent="0">
              <a:spcBef>
                <a:spcPts val="0"/>
              </a:spcBef>
              <a:buNone/>
              <a:defRPr sz="1800">
                <a:solidFill>
                  <a:schemeClr val="bg1"/>
                </a:solidFill>
              </a:defRPr>
            </a:lvl2pPr>
            <a:lvl3pPr marL="0" indent="0">
              <a:spcBef>
                <a:spcPts val="0"/>
              </a:spcBef>
              <a:buNone/>
              <a:defRPr sz="1600">
                <a:solidFill>
                  <a:schemeClr val="bg1"/>
                </a:solidFill>
              </a:defRPr>
            </a:lvl3pPr>
            <a:lvl4pPr marL="0" indent="0">
              <a:spcBef>
                <a:spcPts val="0"/>
              </a:spcBef>
              <a:buNone/>
              <a:defRPr sz="1400">
                <a:solidFill>
                  <a:schemeClr val="bg1"/>
                </a:solidFill>
              </a:defRPr>
            </a:lvl4pPr>
            <a:lvl5pPr marL="0" indent="0">
              <a:spcBef>
                <a:spcPts val="0"/>
              </a:spcBef>
              <a:buNone/>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918" y="907750"/>
            <a:ext cx="109800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1E6D7102-DD97-4F84-8724-387B81A0E6ED}" type="datetime3">
              <a:rPr lang="en-US" smtClean="0"/>
              <a:t>5 March 2021</a:t>
            </a:fld>
            <a:endParaRPr lang="en-IN"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2534576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2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8115" y="795662"/>
            <a:ext cx="4930412"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ctrTitle"/>
          </p:nvPr>
        </p:nvSpPr>
        <p:spPr>
          <a:xfrm>
            <a:off x="775504" y="1954221"/>
            <a:ext cx="4328932" cy="979702"/>
          </a:xfrm>
        </p:spPr>
        <p:txBody>
          <a:bodyPr/>
          <a:lstStyle>
            <a:lvl1pPr>
              <a:defRPr sz="3000" b="0">
                <a:solidFill>
                  <a:schemeClr val="bg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504" y="3046158"/>
            <a:ext cx="4328932" cy="1046323"/>
          </a:xfrm>
        </p:spPr>
        <p:txBody>
          <a:bodyPr/>
          <a:lstStyle>
            <a:lvl1pPr marL="0" indent="0" algn="l">
              <a:spcAft>
                <a:spcPts val="1200"/>
              </a:spcAft>
              <a:buNone/>
              <a:defRPr sz="2000">
                <a:solidFill>
                  <a:schemeClr val="bg1"/>
                </a:solidFill>
                <a:latin typeface="EYInterstate" panose="02000503020000020004" pitchFamily="2" charset="0"/>
                <a:cs typeface="Arial" pitchFamily="34" charset="0"/>
              </a:defRPr>
            </a:lvl1pPr>
            <a:lvl2pPr marL="0" indent="0" algn="l">
              <a:buNone/>
              <a:defRPr sz="1600" b="1">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64788" y="4960938"/>
            <a:ext cx="1225550"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500507324"/>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3209" y="5340096"/>
            <a:ext cx="1317422" cy="1156968"/>
          </a:xfrm>
          <a:prstGeom prst="rect">
            <a:avLst/>
          </a:prstGeom>
        </p:spPr>
      </p:pic>
      <p:sp>
        <p:nvSpPr>
          <p:cNvPr id="10" name="Rectangle 1"/>
          <p:cNvSpPr>
            <a:spLocks noChangeAspect="1"/>
          </p:cNvSpPr>
          <p:nvPr userDrawn="1"/>
        </p:nvSpPr>
        <p:spPr>
          <a:xfrm>
            <a:off x="2578384" y="777241"/>
            <a:ext cx="9012167" cy="3400425"/>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2" name="Title 1"/>
          <p:cNvSpPr>
            <a:spLocks noGrp="1"/>
          </p:cNvSpPr>
          <p:nvPr>
            <p:ph type="ctrTitle"/>
          </p:nvPr>
        </p:nvSpPr>
        <p:spPr>
          <a:xfrm>
            <a:off x="2951999" y="2240280"/>
            <a:ext cx="8294878" cy="860400"/>
          </a:xfrm>
        </p:spPr>
        <p:txBody>
          <a:bodyPr/>
          <a:lstStyle>
            <a:lvl1pPr>
              <a:defRPr>
                <a:solidFill>
                  <a:srgbClr val="404040"/>
                </a:solidFill>
                <a:latin typeface="+mn-lt"/>
                <a:cs typeface="Arial" pitchFamily="34" charset="0"/>
              </a:defRPr>
            </a:lvl1pPr>
          </a:lstStyle>
          <a:p>
            <a:r>
              <a:rPr lang="en-US"/>
              <a:t>Click to edit Master title style</a:t>
            </a:r>
            <a:endParaRPr lang="en-GB" dirty="0"/>
          </a:p>
        </p:txBody>
      </p:sp>
      <p:sp>
        <p:nvSpPr>
          <p:cNvPr id="15" name="Subtitle 2"/>
          <p:cNvSpPr>
            <a:spLocks noGrp="1"/>
          </p:cNvSpPr>
          <p:nvPr>
            <p:ph type="subTitle" idx="1"/>
          </p:nvPr>
        </p:nvSpPr>
        <p:spPr>
          <a:xfrm>
            <a:off x="2952001" y="3220754"/>
            <a:ext cx="8294878"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GB" dirty="0"/>
          </a:p>
        </p:txBody>
      </p:sp>
    </p:spTree>
    <p:extLst>
      <p:ext uri="{BB962C8B-B14F-4D97-AF65-F5344CB8AC3E}">
        <p14:creationId xmlns:p14="http://schemas.microsoft.com/office/powerpoint/2010/main" val="23937089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Cover with beam (legacy)">
    <p:spTree>
      <p:nvGrpSpPr>
        <p:cNvPr id="1" name=""/>
        <p:cNvGrpSpPr/>
        <p:nvPr/>
      </p:nvGrpSpPr>
      <p:grpSpPr>
        <a:xfrm>
          <a:off x="0" y="0"/>
          <a:ext cx="0" cy="0"/>
          <a:chOff x="0" y="0"/>
          <a:chExt cx="0" cy="0"/>
        </a:xfrm>
      </p:grpSpPr>
      <p:grpSp>
        <p:nvGrpSpPr>
          <p:cNvPr id="12" name="Group 11"/>
          <p:cNvGrpSpPr/>
          <p:nvPr userDrawn="1"/>
        </p:nvGrpSpPr>
        <p:grpSpPr>
          <a:xfrm>
            <a:off x="-8714" y="2405084"/>
            <a:ext cx="12207064" cy="3349170"/>
            <a:chOff x="-6532" y="2405084"/>
            <a:chExt cx="9150532" cy="3349170"/>
          </a:xfrm>
        </p:grpSpPr>
        <p:sp>
          <p:nvSpPr>
            <p:cNvPr id="1032" name="Freeform 8"/>
            <p:cNvSpPr>
              <a:spLocks/>
            </p:cNvSpPr>
            <p:nvPr userDrawn="1"/>
          </p:nvSpPr>
          <p:spPr bwMode="gray">
            <a:xfrm>
              <a:off x="2273222" y="2405084"/>
              <a:ext cx="6870778" cy="2495225"/>
            </a:xfrm>
            <a:custGeom>
              <a:avLst/>
              <a:gdLst/>
              <a:ahLst/>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pic>
          <p:nvPicPr>
            <p:cNvPr id="8" name="Picture 3"/>
            <p:cNvPicPr>
              <a:picLocks noChangeAspect="1" noChangeArrowheads="1"/>
            </p:cNvPicPr>
            <p:nvPr userDrawn="1"/>
          </p:nvPicPr>
          <p:blipFill>
            <a:blip r:embed="rId2" cstate="print"/>
            <a:srcRect/>
            <a:stretch>
              <a:fillRect/>
            </a:stretch>
          </p:blipFill>
          <p:spPr bwMode="auto">
            <a:xfrm>
              <a:off x="-6532" y="4411503"/>
              <a:ext cx="2289891" cy="1342751"/>
            </a:xfrm>
            <a:prstGeom prst="rect">
              <a:avLst/>
            </a:prstGeom>
            <a:noFill/>
            <a:ln w="9525">
              <a:noFill/>
              <a:miter lim="800000"/>
              <a:headEnd/>
              <a:tailEnd/>
            </a:ln>
            <a:effectLst/>
          </p:spPr>
        </p:pic>
      </p:grpSp>
      <p:sp>
        <p:nvSpPr>
          <p:cNvPr id="2" name="Title 1"/>
          <p:cNvSpPr>
            <a:spLocks noGrp="1"/>
          </p:cNvSpPr>
          <p:nvPr>
            <p:ph type="ctrTitle"/>
          </p:nvPr>
        </p:nvSpPr>
        <p:spPr>
          <a:xfrm>
            <a:off x="3025191" y="777600"/>
            <a:ext cx="7369607" cy="860400"/>
          </a:xfr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3025191" y="1753200"/>
            <a:ext cx="7369607" cy="968400"/>
          </a:xfrm>
        </p:spPr>
        <p:txBody>
          <a:bodyPr/>
          <a:lstStyle>
            <a:lvl1pPr marL="0" indent="0" algn="l">
              <a:buNone/>
              <a:defRPr sz="2000">
                <a:solidFill>
                  <a:schemeClr val="bg1"/>
                </a:solidFill>
                <a:latin typeface="+mn-lt"/>
                <a:cs typeface="Arial" pitchFamily="34" charset="0"/>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pic>
        <p:nvPicPr>
          <p:cNvPr id="10" name="Picture 9" descr="EY_Logo2.emf"/>
          <p:cNvPicPr>
            <a:picLocks noChangeAspect="1"/>
          </p:cNvPicPr>
          <p:nvPr userDrawn="1"/>
        </p:nvPicPr>
        <p:blipFill>
          <a:blip r:embed="rId3" cstate="print"/>
          <a:stretch>
            <a:fillRect/>
          </a:stretch>
        </p:blipFill>
        <p:spPr>
          <a:xfrm>
            <a:off x="3025191" y="5754254"/>
            <a:ext cx="1319558" cy="749808"/>
          </a:xfrm>
          <a:prstGeom prst="rect">
            <a:avLst/>
          </a:prstGeom>
        </p:spPr>
      </p:pic>
    </p:spTree>
    <p:extLst>
      <p:ext uri="{BB962C8B-B14F-4D97-AF65-F5344CB8AC3E}">
        <p14:creationId xmlns:p14="http://schemas.microsoft.com/office/powerpoint/2010/main" val="1773720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82751"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609918" y="1425599"/>
            <a:ext cx="10978515" cy="4698977"/>
          </a:xfrm>
          <a:prstGeom prst="rect">
            <a:avLst/>
          </a:prstGeom>
        </p:spPr>
        <p:txBody>
          <a:bodyPr/>
          <a:lstStyle>
            <a:lvl1pPr>
              <a:defRPr>
                <a:solidFill>
                  <a:schemeClr val="bg1"/>
                </a:solidFill>
                <a:latin typeface="+mn-lt"/>
                <a:cs typeface="Arial" pitchFamily="34" charset="0"/>
              </a:defRPr>
            </a:lvl1pPr>
            <a:lvl2pPr>
              <a:defRPr>
                <a:solidFill>
                  <a:schemeClr val="bg1"/>
                </a:solidFill>
                <a:latin typeface="+mn-lt"/>
                <a:cs typeface="Arial" pitchFamily="34" charset="0"/>
              </a:defRPr>
            </a:lvl2pPr>
            <a:lvl3pPr>
              <a:defRPr>
                <a:solidFill>
                  <a:schemeClr val="bg1"/>
                </a:solidFill>
                <a:latin typeface="+mn-lt"/>
                <a:cs typeface="Arial" pitchFamily="34" charset="0"/>
              </a:defRPr>
            </a:lvl3pPr>
            <a:lvl4pPr>
              <a:defRPr>
                <a:solidFill>
                  <a:schemeClr val="bg1"/>
                </a:solidFill>
                <a:latin typeface="+mn-lt"/>
                <a:cs typeface="Arial" pitchFamily="34" charset="0"/>
              </a:defRPr>
            </a:lvl4pPr>
            <a:lvl5pPr>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2734136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82751"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609918" y="1425599"/>
            <a:ext cx="10978515" cy="4698977"/>
          </a:xfrm>
          <a:prstGeom prst="rect">
            <a:avLst/>
          </a:prstGeom>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9665414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82751"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609918" y="1425599"/>
            <a:ext cx="10978515" cy="4698977"/>
          </a:xfrm>
          <a:prstGeom prst="rect">
            <a:avLst/>
          </a:prstGeom>
        </p:spPr>
        <p:txBody>
          <a:bodyPr/>
          <a:lstStyle>
            <a:lvl1pPr marL="0" indent="0">
              <a:buNone/>
              <a:defRPr>
                <a:solidFill>
                  <a:schemeClr val="bg1"/>
                </a:solidFill>
                <a:latin typeface="+mn-lt"/>
                <a:cs typeface="Arial" pitchFamily="34" charset="0"/>
              </a:defRPr>
            </a:lvl1pPr>
            <a:lvl2pPr marL="356616">
              <a:defRPr>
                <a:solidFill>
                  <a:schemeClr val="bg1"/>
                </a:solidFill>
                <a:latin typeface="+mn-lt"/>
                <a:cs typeface="Arial" pitchFamily="34" charset="0"/>
              </a:defRPr>
            </a:lvl2pPr>
            <a:lvl3pPr marL="713232">
              <a:defRPr>
                <a:solidFill>
                  <a:schemeClr val="bg1"/>
                </a:solidFill>
                <a:latin typeface="+mn-lt"/>
                <a:cs typeface="Arial" pitchFamily="34" charset="0"/>
              </a:defRPr>
            </a:lvl3pPr>
            <a:lvl4pPr marL="1069848">
              <a:defRPr>
                <a:solidFill>
                  <a:schemeClr val="bg1"/>
                </a:solidFill>
                <a:latin typeface="+mn-lt"/>
                <a:cs typeface="Arial" pitchFamily="34" charset="0"/>
              </a:defRPr>
            </a:lvl4pPr>
            <a:lvl5pPr marL="1426464">
              <a:defRPr>
                <a:solidFill>
                  <a:schemeClr val="bg1"/>
                </a:solidFill>
                <a:latin typeface="+mn-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9695477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6" name="Title 5"/>
          <p:cNvSpPr>
            <a:spLocks noGrp="1"/>
          </p:cNvSpPr>
          <p:nvPr>
            <p:ph type="title"/>
          </p:nvPr>
        </p:nvSpPr>
        <p:spPr>
          <a:xfrm>
            <a:off x="609918" y="201600"/>
            <a:ext cx="10982751" cy="860400"/>
          </a:xfrm>
          <a:prstGeom prst="rect">
            <a:avLst/>
          </a:prstGeom>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3844654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6" name="Title 5"/>
          <p:cNvSpPr>
            <a:spLocks noGrp="1"/>
          </p:cNvSpPr>
          <p:nvPr>
            <p:ph type="title"/>
          </p:nvPr>
        </p:nvSpPr>
        <p:spPr>
          <a:xfrm>
            <a:off x="609918" y="201600"/>
            <a:ext cx="10982751" cy="860400"/>
          </a:xfrm>
          <a:prstGeom prst="rect">
            <a:avLst/>
          </a:prstGeom>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12445111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82751"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609917" y="1426465"/>
            <a:ext cx="5387605" cy="4698111"/>
          </a:xfrm>
          <a:prstGeom prst="rect">
            <a:avLst/>
          </a:prstGeom>
        </p:spPr>
        <p:txBody>
          <a:bodyPr/>
          <a:lstStyle>
            <a:lvl1pPr>
              <a:defRPr sz="2400">
                <a:solidFill>
                  <a:schemeClr val="bg1"/>
                </a:solidFill>
                <a:latin typeface="+mn-lt"/>
                <a:cs typeface="Arial" pitchFamily="34" charset="0"/>
              </a:defRPr>
            </a:lvl1pPr>
            <a:lvl2pPr>
              <a:defRPr sz="2400">
                <a:solidFill>
                  <a:schemeClr val="bg1"/>
                </a:solidFill>
                <a:latin typeface="+mn-lt"/>
                <a:cs typeface="Arial" pitchFamily="34" charset="0"/>
              </a:defRPr>
            </a:lvl2pPr>
            <a:lvl3pPr>
              <a:defRPr sz="2000">
                <a:solidFill>
                  <a:schemeClr val="bg1"/>
                </a:solidFill>
                <a:latin typeface="+mn-lt"/>
                <a:cs typeface="Arial" pitchFamily="34" charset="0"/>
              </a:defRPr>
            </a:lvl3pPr>
            <a:lvl4pPr>
              <a:defRPr sz="1800">
                <a:solidFill>
                  <a:schemeClr val="bg1"/>
                </a:solidFill>
                <a:latin typeface="+mn-lt"/>
                <a:cs typeface="Arial" pitchFamily="34" charset="0"/>
              </a:defRPr>
            </a:lvl4pPr>
            <a:lvl5pPr>
              <a:defRPr sz="1800">
                <a:solidFill>
                  <a:schemeClr val="bg1"/>
                </a:solidFill>
                <a:latin typeface="+mn-lt"/>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00828" y="1426465"/>
            <a:ext cx="5387605" cy="4698111"/>
          </a:xfrm>
          <a:prstGeom prst="rect">
            <a:avLst/>
          </a:prstGeom>
        </p:spPr>
        <p:txBody>
          <a:bodyPr/>
          <a:lstStyle>
            <a:lvl1pPr>
              <a:defRPr sz="2400">
                <a:solidFill>
                  <a:schemeClr val="bg1"/>
                </a:solidFill>
                <a:latin typeface="+mn-lt"/>
                <a:cs typeface="Arial" pitchFamily="34" charset="0"/>
              </a:defRPr>
            </a:lvl1pPr>
            <a:lvl2pPr>
              <a:defRPr sz="2400">
                <a:solidFill>
                  <a:schemeClr val="bg1"/>
                </a:solidFill>
                <a:latin typeface="+mn-lt"/>
                <a:cs typeface="Arial" pitchFamily="34" charset="0"/>
              </a:defRPr>
            </a:lvl2pPr>
            <a:lvl3pPr>
              <a:defRPr sz="2000">
                <a:solidFill>
                  <a:schemeClr val="bg1"/>
                </a:solidFill>
                <a:latin typeface="+mn-lt"/>
                <a:cs typeface="Arial" pitchFamily="34" charset="0"/>
              </a:defRPr>
            </a:lvl3pPr>
            <a:lvl4pPr>
              <a:defRPr sz="1800">
                <a:solidFill>
                  <a:schemeClr val="bg1"/>
                </a:solidFill>
                <a:latin typeface="+mn-lt"/>
                <a:cs typeface="Arial" pitchFamily="34" charset="0"/>
              </a:defRPr>
            </a:lvl4pPr>
            <a:lvl5pPr>
              <a:defRPr sz="1800">
                <a:solidFill>
                  <a:schemeClr val="bg1"/>
                </a:solidFill>
                <a:latin typeface="+mn-lt"/>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12"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7" name="Date Placeholder 6"/>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4001276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82751" cy="860400"/>
          </a:xfrm>
          <a:prstGeom prst="rect">
            <a:avLst/>
          </a:prstGeom>
        </p:spPr>
        <p:txBody>
          <a:bodyPr/>
          <a:lstStyle>
            <a:lvl1pPr>
              <a:defRPr>
                <a:solidFill>
                  <a:schemeClr val="bg1"/>
                </a:solidFill>
                <a:latin typeface="+mn-lt"/>
                <a:cs typeface="Arial" pitchFamily="34" charset="0"/>
              </a:defRPr>
            </a:lvl1pPr>
          </a:lstStyle>
          <a:p>
            <a:r>
              <a:rPr lang="en-US"/>
              <a:t>Click to edit Master title style</a:t>
            </a:r>
            <a:endParaRPr lang="en-GB" dirty="0"/>
          </a:p>
        </p:txBody>
      </p:sp>
      <p:sp>
        <p:nvSpPr>
          <p:cNvPr id="8"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9"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7" name="Date Placeholder 6"/>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p>
            <a:r>
              <a:rPr lang="en-GB"/>
              <a:t>Gümrük Eğitimi</a:t>
            </a:r>
            <a:endParaRPr lang="en-GB" dirty="0"/>
          </a:p>
        </p:txBody>
      </p:sp>
      <p:sp>
        <p:nvSpPr>
          <p:cNvPr id="13" name="Content Placeholder 2"/>
          <p:cNvSpPr>
            <a:spLocks noGrp="1"/>
          </p:cNvSpPr>
          <p:nvPr>
            <p:ph sz="half" idx="1"/>
          </p:nvPr>
        </p:nvSpPr>
        <p:spPr>
          <a:xfrm>
            <a:off x="609917" y="2121114"/>
            <a:ext cx="5393208" cy="3994963"/>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3"/>
          <p:cNvSpPr>
            <a:spLocks noGrp="1"/>
          </p:cNvSpPr>
          <p:nvPr>
            <p:ph sz="half" idx="2"/>
          </p:nvPr>
        </p:nvSpPr>
        <p:spPr>
          <a:xfrm>
            <a:off x="6204830" y="2121114"/>
            <a:ext cx="5393208" cy="3994963"/>
          </a:xfrm>
          <a:prstGeom prst="rect">
            <a:avLst/>
          </a:prstGeo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9"/>
          <p:cNvSpPr>
            <a:spLocks noGrp="1"/>
          </p:cNvSpPr>
          <p:nvPr>
            <p:ph type="body" sz="quarter" idx="12"/>
          </p:nvPr>
        </p:nvSpPr>
        <p:spPr>
          <a:xfrm>
            <a:off x="609917" y="1426464"/>
            <a:ext cx="5393208" cy="640800"/>
          </a:xfrm>
          <a:prstGeom prst="rect">
            <a:avLst/>
          </a:prstGeom>
        </p:spPr>
        <p:txBody>
          <a:bodyPr anchor="t" anchorCtr="0"/>
          <a:lstStyle>
            <a:lvl1pPr>
              <a:buNone/>
              <a:defRPr b="1">
                <a:solidFill>
                  <a:schemeClr val="bg1"/>
                </a:solidFill>
              </a:defRPr>
            </a:lvl1pPr>
          </a:lstStyle>
          <a:p>
            <a:pPr lvl="0"/>
            <a:endParaRPr lang="en-GB" dirty="0"/>
          </a:p>
        </p:txBody>
      </p:sp>
      <p:sp>
        <p:nvSpPr>
          <p:cNvPr id="16" name="Text Placeholder 9"/>
          <p:cNvSpPr>
            <a:spLocks noGrp="1"/>
          </p:cNvSpPr>
          <p:nvPr>
            <p:ph type="body" sz="quarter" idx="13"/>
          </p:nvPr>
        </p:nvSpPr>
        <p:spPr>
          <a:xfrm>
            <a:off x="6204830" y="1426464"/>
            <a:ext cx="5393208" cy="640800"/>
          </a:xfrm>
          <a:prstGeom prst="rect">
            <a:avLst/>
          </a:prstGeom>
        </p:spPr>
        <p:txBody>
          <a:bodyPr anchor="t" anchorCtr="0"/>
          <a:lstStyle>
            <a:lvl1pPr>
              <a:buNone/>
              <a:defRPr b="1">
                <a:solidFill>
                  <a:schemeClr val="bg1"/>
                </a:solidFill>
              </a:defRPr>
            </a:lvl1pPr>
          </a:lstStyle>
          <a:p>
            <a:pPr lvl="0"/>
            <a:endParaRPr lang="en-GB" dirty="0"/>
          </a:p>
        </p:txBody>
      </p:sp>
    </p:spTree>
    <p:extLst>
      <p:ext uri="{BB962C8B-B14F-4D97-AF65-F5344CB8AC3E}">
        <p14:creationId xmlns:p14="http://schemas.microsoft.com/office/powerpoint/2010/main" val="366764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800" y="2851522"/>
            <a:ext cx="4447800" cy="1202318"/>
          </a:xfrm>
        </p:spPr>
        <p:txBody>
          <a:bodyPr vert="horz" lIns="0" tIns="0" rIns="0" bIns="0" rtlCol="0" anchor="ctr"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616" marR="0" lvl="0" indent="-356616" defTabSz="1007887" fontAlgn="auto">
              <a:lnSpc>
                <a:spcPct val="100000"/>
              </a:lnSpc>
              <a:spcBef>
                <a:spcPct val="0"/>
              </a:spcBef>
              <a:spcAft>
                <a:spcPts val="0"/>
              </a:spcAft>
              <a:buClrTx/>
              <a:buSzTx/>
              <a:tabLst/>
            </a:pPr>
            <a:r>
              <a:rPr lang="en-US" dirty="0"/>
              <a:t>Chapter Title</a:t>
            </a:r>
            <a:endParaRPr lang="en-IN" dirty="0"/>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fld id="{C1498488-8765-4B8D-9D72-8E71718AE3EF}" type="datetime3">
              <a:rPr lang="en-US" smtClean="0"/>
              <a:t>5 March 2021</a:t>
            </a:fld>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a:t>Page </a:t>
            </a:r>
            <a:fld id="{F1BC30E3-FFE5-4B91-AA19-87A149EBB9EE}" type="slidenum">
              <a:rPr smtClean="0"/>
              <a:pPr/>
              <a:t>‹#›</a:t>
            </a:fld>
            <a:endParaRPr dirty="0"/>
          </a:p>
        </p:txBody>
      </p:sp>
    </p:spTree>
    <p:extLst>
      <p:ext uri="{BB962C8B-B14F-4D97-AF65-F5344CB8AC3E}">
        <p14:creationId xmlns:p14="http://schemas.microsoft.com/office/powerpoint/2010/main" val="38937044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802" y="1024129"/>
            <a:ext cx="10978515" cy="1643063"/>
          </a:xfrm>
          <a:prstGeom prst="rect">
            <a:avLst/>
          </a:prstGeom>
        </p:spPr>
        <p:txBody>
          <a:bodyPr/>
          <a:lstStyle>
            <a:lvl1pPr marL="0" indent="0" algn="l">
              <a:lnSpc>
                <a:spcPct val="85000"/>
              </a:lnSpc>
              <a:spcBef>
                <a:spcPts val="0"/>
              </a:spcBef>
              <a:buNone/>
              <a:defRPr sz="5000" b="1">
                <a:solidFill>
                  <a:schemeClr val="bg2"/>
                </a:solidFill>
                <a:latin typeface="+mn-lt"/>
                <a:cs typeface="Arial" pitchFamily="34" charset="0"/>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5"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latin typeface="+mn-lt"/>
              <a:cs typeface="Arial" pitchFamily="34" charset="0"/>
            </a:endParaRPr>
          </a:p>
        </p:txBody>
      </p:sp>
      <p:sp>
        <p:nvSpPr>
          <p:cNvPr id="6" name="Date Placeholder 5"/>
          <p:cNvSpPr>
            <a:spLocks noGrp="1"/>
          </p:cNvSpPr>
          <p:nvPr>
            <p:ph type="dt" sz="half" idx="12"/>
          </p:nvPr>
        </p:nvSpPr>
        <p:spPr/>
        <p:txBody>
          <a:bodyPr/>
          <a:lstStyle/>
          <a:p>
            <a:endParaRPr lang="en-US" dirty="0"/>
          </a:p>
        </p:txBody>
      </p:sp>
      <p:sp>
        <p:nvSpPr>
          <p:cNvPr id="7" name="Footer Placeholder 6"/>
          <p:cNvSpPr>
            <a:spLocks noGrp="1"/>
          </p:cNvSpPr>
          <p:nvPr>
            <p:ph type="ftr" sz="quarter" idx="13"/>
          </p:nvPr>
        </p:nvSpPr>
        <p:spPr/>
        <p:txBody>
          <a:bodyPr/>
          <a:lstStyle/>
          <a:p>
            <a:r>
              <a:rPr lang="en-GB"/>
              <a:t>Gümrük Eğitimi</a:t>
            </a:r>
            <a:endParaRPr lang="en-GB" dirty="0"/>
          </a:p>
        </p:txBody>
      </p:sp>
    </p:spTree>
    <p:extLst>
      <p:ext uri="{BB962C8B-B14F-4D97-AF65-F5344CB8AC3E}">
        <p14:creationId xmlns:p14="http://schemas.microsoft.com/office/powerpoint/2010/main" val="26822111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endParaRPr lang="en-US" dirty="0"/>
          </a:p>
        </p:txBody>
      </p:sp>
      <p:sp>
        <p:nvSpPr>
          <p:cNvPr id="3077" name="Freeform 5"/>
          <p:cNvSpPr>
            <a:spLocks/>
          </p:cNvSpPr>
          <p:nvPr userDrawn="1"/>
        </p:nvSpPr>
        <p:spPr bwMode="gray">
          <a:xfrm>
            <a:off x="609918" y="1042417"/>
            <a:ext cx="10978515"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2537564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endParaRPr lang="en-US" dirty="0"/>
          </a:p>
        </p:txBody>
      </p:sp>
      <p:sp>
        <p:nvSpPr>
          <p:cNvPr id="4101" name="Freeform 5"/>
          <p:cNvSpPr>
            <a:spLocks/>
          </p:cNvSpPr>
          <p:nvPr userDrawn="1"/>
        </p:nvSpPr>
        <p:spPr bwMode="gray">
          <a:xfrm>
            <a:off x="609918" y="1042417"/>
            <a:ext cx="10978515"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9353087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918" y="201168"/>
            <a:ext cx="10978515"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a:t>Click to edit Master title style</a:t>
            </a:r>
            <a:endParaRPr lang="en-US" dirty="0"/>
          </a:p>
        </p:txBody>
      </p:sp>
      <p:sp>
        <p:nvSpPr>
          <p:cNvPr id="4101" name="Freeform 5"/>
          <p:cNvSpPr>
            <a:spLocks/>
          </p:cNvSpPr>
          <p:nvPr userDrawn="1"/>
        </p:nvSpPr>
        <p:spPr bwMode="gray">
          <a:xfrm>
            <a:off x="609918" y="1040400"/>
            <a:ext cx="10978515"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sz="1800" dirty="0">
              <a:solidFill>
                <a:schemeClr val="bg1"/>
              </a:solidFill>
              <a:latin typeface="+mn-lt"/>
              <a:cs typeface="Arial" pitchFamily="34" charset="0"/>
            </a:endParaRP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16319122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800" y="6243638"/>
            <a:ext cx="10978515" cy="0"/>
          </a:xfrm>
          <a:prstGeom prst="line">
            <a:avLst/>
          </a:prstGeom>
          <a:noFill/>
          <a:ln w="3175">
            <a:solidFill>
              <a:schemeClr val="bg1"/>
            </a:solidFill>
            <a:round/>
            <a:headEnd/>
            <a:tailEnd/>
          </a:ln>
          <a:effectLst/>
        </p:spPr>
        <p:txBody>
          <a:bodyPr wrap="none" anchor="ctr"/>
          <a:lstStyle/>
          <a:p>
            <a:endParaRPr lang="en-US" sz="1800"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GB"/>
              <a:t>Gümrük Eğitimi</a:t>
            </a:r>
            <a:endParaRPr lang="en-GB" dirty="0"/>
          </a:p>
        </p:txBody>
      </p:sp>
    </p:spTree>
    <p:extLst>
      <p:ext uri="{BB962C8B-B14F-4D97-AF65-F5344CB8AC3E}">
        <p14:creationId xmlns:p14="http://schemas.microsoft.com/office/powerpoint/2010/main" val="3195811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799" y="719139"/>
            <a:ext cx="4677635" cy="5210062"/>
          </a:xfrm>
          <a:prstGeom prst="rect">
            <a:avLst/>
          </a:prstGeo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6102367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29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918" y="201600"/>
            <a:ext cx="10978515" cy="419088"/>
          </a:xfrm>
        </p:spPr>
        <p:txBody>
          <a:bodyPr/>
          <a:lstStyle>
            <a:lvl1pPr>
              <a:defRPr>
                <a:solidFill>
                  <a:srgbClr val="646464"/>
                </a:solidFill>
              </a:defRPr>
            </a:lvl1pPr>
          </a:lstStyle>
          <a:p>
            <a:r>
              <a:rPr lang="en-US" dirty="0"/>
              <a:t>Click to edit Master title style</a:t>
            </a:r>
            <a:endParaRPr lang="en-GB" dirty="0"/>
          </a:p>
        </p:txBody>
      </p:sp>
      <p:sp>
        <p:nvSpPr>
          <p:cNvPr id="7" name="Line 10"/>
          <p:cNvSpPr>
            <a:spLocks noChangeShapeType="1"/>
          </p:cNvSpPr>
          <p:nvPr userDrawn="1"/>
        </p:nvSpPr>
        <p:spPr bwMode="auto">
          <a:xfrm>
            <a:off x="609918" y="1044000"/>
            <a:ext cx="10978515"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rgbClr val="646464"/>
              </a:solidFill>
            </a:endParaRPr>
          </a:p>
        </p:txBody>
      </p:sp>
      <p:sp>
        <p:nvSpPr>
          <p:cNvPr id="8" name="Line 11"/>
          <p:cNvSpPr>
            <a:spLocks noChangeShapeType="1"/>
          </p:cNvSpPr>
          <p:nvPr userDrawn="1"/>
        </p:nvSpPr>
        <p:spPr bwMode="auto">
          <a:xfrm>
            <a:off x="609918" y="6242400"/>
            <a:ext cx="10978515" cy="0"/>
          </a:xfrm>
          <a:prstGeom prst="line">
            <a:avLst/>
          </a:prstGeom>
          <a:noFill/>
          <a:ln w="3175">
            <a:solidFill>
              <a:schemeClr val="bg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rgbClr val="646464"/>
              </a:solidFill>
            </a:endParaRPr>
          </a:p>
        </p:txBody>
      </p:sp>
      <p:sp>
        <p:nvSpPr>
          <p:cNvPr id="10" name="Text Placeholder 10"/>
          <p:cNvSpPr>
            <a:spLocks noGrp="1"/>
          </p:cNvSpPr>
          <p:nvPr>
            <p:ph type="body" sz="quarter" idx="11"/>
          </p:nvPr>
        </p:nvSpPr>
        <p:spPr>
          <a:xfrm>
            <a:off x="609918" y="620688"/>
            <a:ext cx="10978515" cy="442800"/>
          </a:xfrm>
        </p:spPr>
        <p:txBody>
          <a:bodyPr/>
          <a:lstStyle>
            <a:lvl1pPr marL="0" indent="0">
              <a:buNone/>
              <a:defRPr sz="2200"/>
            </a:lvl1pPr>
          </a:lstStyle>
          <a:p>
            <a:pPr lvl="0"/>
            <a:r>
              <a:rPr lang="en-US" dirty="0"/>
              <a:t>Click to edit Master</a:t>
            </a:r>
            <a:endParaRPr lang="en-IN" dirty="0"/>
          </a:p>
        </p:txBody>
      </p:sp>
      <p:sp>
        <p:nvSpPr>
          <p:cNvPr id="6" name="Footer Placeholder 4"/>
          <p:cNvSpPr>
            <a:spLocks noGrp="1"/>
          </p:cNvSpPr>
          <p:nvPr>
            <p:ph type="ftr" sz="quarter" idx="12"/>
          </p:nvPr>
        </p:nvSpPr>
        <p:spPr>
          <a:xfrm>
            <a:off x="3452998" y="6496184"/>
            <a:ext cx="4581585" cy="201168"/>
          </a:xfrm>
        </p:spPr>
        <p:txBody>
          <a:bodyPr/>
          <a:lstStyle/>
          <a:p>
            <a:r>
              <a:rPr lang="en-GB"/>
              <a:t>Gümrük Eğitimi</a:t>
            </a:r>
            <a:endParaRPr lang="en-GB" dirty="0"/>
          </a:p>
        </p:txBody>
      </p:sp>
    </p:spTree>
    <p:extLst>
      <p:ext uri="{BB962C8B-B14F-4D97-AF65-F5344CB8AC3E}">
        <p14:creationId xmlns:p14="http://schemas.microsoft.com/office/powerpoint/2010/main" val="104095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Divider">
    <p:spTree>
      <p:nvGrpSpPr>
        <p:cNvPr id="1" name=""/>
        <p:cNvGrpSpPr/>
        <p:nvPr/>
      </p:nvGrpSpPr>
      <p:grpSpPr>
        <a:xfrm>
          <a:off x="0" y="0"/>
          <a:ext cx="0" cy="0"/>
          <a:chOff x="0" y="0"/>
          <a:chExt cx="0" cy="0"/>
        </a:xfrm>
      </p:grpSpPr>
      <p:pic>
        <p:nvPicPr>
          <p:cNvPr id="7" name="Picture 2" descr="C:\Users\e79666\Desktop\20H00153.png"/>
          <p:cNvPicPr>
            <a:picLocks noChangeAspect="1" noChangeArrowheads="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6662" b="2707"/>
          <a:stretch/>
        </p:blipFill>
        <p:spPr bwMode="auto">
          <a:xfrm>
            <a:off x="1" y="1"/>
            <a:ext cx="12319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
          <p:cNvSpPr>
            <a:spLocks noChangeAspect="1"/>
          </p:cNvSpPr>
          <p:nvPr userDrawn="1"/>
        </p:nvSpPr>
        <p:spPr bwMode="gray">
          <a:xfrm>
            <a:off x="674444" y="710456"/>
            <a:ext cx="5293749" cy="3855911"/>
          </a:xfrm>
          <a:custGeom>
            <a:avLst/>
            <a:gdLst>
              <a:gd name="connsiteX0" fmla="*/ 0 w 10031"/>
              <a:gd name="connsiteY0" fmla="*/ 0 h 14589"/>
              <a:gd name="connsiteX1" fmla="*/ 31 w 10031"/>
              <a:gd name="connsiteY1" fmla="*/ 14589 h 14589"/>
              <a:gd name="connsiteX2" fmla="*/ 10031 w 10031"/>
              <a:gd name="connsiteY2" fmla="*/ 11790 h 14589"/>
              <a:gd name="connsiteX3" fmla="*/ 10031 w 10031"/>
              <a:gd name="connsiteY3" fmla="*/ 4589 h 14589"/>
              <a:gd name="connsiteX4" fmla="*/ 0 w 10031"/>
              <a:gd name="connsiteY4" fmla="*/ 0 h 14589"/>
              <a:gd name="connsiteX0" fmla="*/ 0 w 10031"/>
              <a:gd name="connsiteY0" fmla="*/ 0 h 14589"/>
              <a:gd name="connsiteX1" fmla="*/ 31 w 10031"/>
              <a:gd name="connsiteY1" fmla="*/ 14589 h 14589"/>
              <a:gd name="connsiteX2" fmla="*/ 10031 w 10031"/>
              <a:gd name="connsiteY2" fmla="*/ 11790 h 14589"/>
              <a:gd name="connsiteX3" fmla="*/ 10031 w 10031"/>
              <a:gd name="connsiteY3" fmla="*/ 0 h 14589"/>
              <a:gd name="connsiteX4" fmla="*/ 0 w 10031"/>
              <a:gd name="connsiteY4" fmla="*/ 0 h 14589"/>
              <a:gd name="connsiteX0" fmla="*/ 2 w 10033"/>
              <a:gd name="connsiteY0" fmla="*/ 0 h 14589"/>
              <a:gd name="connsiteX1" fmla="*/ 2 w 10033"/>
              <a:gd name="connsiteY1" fmla="*/ 14589 h 14589"/>
              <a:gd name="connsiteX2" fmla="*/ 10033 w 10033"/>
              <a:gd name="connsiteY2" fmla="*/ 11790 h 14589"/>
              <a:gd name="connsiteX3" fmla="*/ 10033 w 10033"/>
              <a:gd name="connsiteY3" fmla="*/ 0 h 14589"/>
              <a:gd name="connsiteX4" fmla="*/ 2 w 10033"/>
              <a:gd name="connsiteY4" fmla="*/ 0 h 14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3" h="14589">
                <a:moveTo>
                  <a:pt x="2" y="0"/>
                </a:moveTo>
                <a:cubicBezTo>
                  <a:pt x="12" y="4863"/>
                  <a:pt x="-8" y="9726"/>
                  <a:pt x="2" y="14589"/>
                </a:cubicBezTo>
                <a:lnTo>
                  <a:pt x="10033" y="11790"/>
                </a:lnTo>
                <a:lnTo>
                  <a:pt x="10033" y="0"/>
                </a:lnTo>
                <a:lnTo>
                  <a:pt x="2" y="0"/>
                </a:lnTo>
                <a:close/>
              </a:path>
            </a:pathLst>
          </a:custGeom>
          <a:solidFill>
            <a:schemeClr val="accent2"/>
          </a:solidFill>
          <a:ln w="9525">
            <a:noFill/>
            <a:round/>
            <a:headEnd/>
            <a:tailEnd/>
          </a:ln>
        </p:spPr>
        <p:txBody>
          <a:bodyPr vert="horz" wrap="square" lIns="45043" tIns="22522" rIns="45043" bIns="22522" numCol="1" anchor="t" anchorCtr="0" compatLnSpc="1">
            <a:prstTxWarp prst="textNoShape">
              <a:avLst/>
            </a:prstTxWarp>
          </a:bodyPr>
          <a:lstStyle/>
          <a:p>
            <a:pPr defTabSz="513804"/>
            <a:endParaRPr lang="en-GB" sz="1012" dirty="0">
              <a:solidFill>
                <a:prstClr val="black"/>
              </a:solidFill>
            </a:endParaRPr>
          </a:p>
        </p:txBody>
      </p:sp>
      <p:sp>
        <p:nvSpPr>
          <p:cNvPr id="8" name="Text Placeholder 7"/>
          <p:cNvSpPr>
            <a:spLocks noGrp="1"/>
          </p:cNvSpPr>
          <p:nvPr>
            <p:ph type="body" sz="quarter" idx="10" hasCustomPrompt="1"/>
          </p:nvPr>
        </p:nvSpPr>
        <p:spPr bwMode="gray">
          <a:xfrm>
            <a:off x="1006368" y="1159138"/>
            <a:ext cx="4476249" cy="254068"/>
          </a:xfrm>
        </p:spPr>
        <p:txBody>
          <a:bodyPr wrap="none" anchor="ctr" anchorCtr="0"/>
          <a:lstStyle>
            <a:lvl1pPr>
              <a:defRPr lang="en-US" sz="675" b="1" kern="1200" dirty="0" smtClean="0">
                <a:solidFill>
                  <a:schemeClr val="accent1"/>
                </a:solidFill>
                <a:latin typeface="+mj-lt"/>
                <a:ea typeface="+mn-ea"/>
                <a:cs typeface="Arial" charset="0"/>
              </a:defRPr>
            </a:lvl1pPr>
          </a:lstStyle>
          <a:p>
            <a:pPr lvl="0"/>
            <a:r>
              <a:rPr lang="en-US" dirty="0"/>
              <a:t>Section #</a:t>
            </a:r>
          </a:p>
        </p:txBody>
      </p:sp>
      <p:sp>
        <p:nvSpPr>
          <p:cNvPr id="10" name="Text Placeholder 9"/>
          <p:cNvSpPr>
            <a:spLocks noGrp="1"/>
          </p:cNvSpPr>
          <p:nvPr>
            <p:ph type="body" sz="quarter" idx="11" hasCustomPrompt="1"/>
          </p:nvPr>
        </p:nvSpPr>
        <p:spPr bwMode="gray">
          <a:xfrm>
            <a:off x="1006368" y="1434089"/>
            <a:ext cx="4476249" cy="708406"/>
          </a:xfrm>
        </p:spPr>
        <p:txBody>
          <a:bodyPr/>
          <a:lstStyle>
            <a:lvl1pPr>
              <a:lnSpc>
                <a:spcPct val="90000"/>
              </a:lnSpc>
              <a:spcAft>
                <a:spcPts val="0"/>
              </a:spcAft>
              <a:defRPr lang="en-GB" sz="1462" b="1" kern="1200" dirty="0" smtClean="0">
                <a:solidFill>
                  <a:schemeClr val="accent1"/>
                </a:solidFill>
                <a:latin typeface="+mj-lt"/>
                <a:ea typeface="+mn-ea"/>
                <a:cs typeface="Arial" charset="0"/>
              </a:defRPr>
            </a:lvl1pPr>
          </a:lstStyle>
          <a:p>
            <a:pPr lvl="0"/>
            <a:r>
              <a:rPr lang="en-GB" dirty="0"/>
              <a:t>Section</a:t>
            </a:r>
          </a:p>
        </p:txBody>
      </p:sp>
    </p:spTree>
    <p:extLst>
      <p:ext uri="{BB962C8B-B14F-4D97-AF65-F5344CB8AC3E}">
        <p14:creationId xmlns:p14="http://schemas.microsoft.com/office/powerpoint/2010/main" val="24973362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theme" Target="../theme/theme2.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image" Target="../media/image9.wmf"/><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theme" Target="../theme/theme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7125" y="6356350"/>
            <a:ext cx="303213"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928" y="6471244"/>
            <a:ext cx="1191258"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stStyle>
          <a:p>
            <a:fld id="{CD05BAC6-7084-4B5E-A926-4CA635F89C64}" type="datetime3">
              <a:rPr lang="en-US" smtClean="0"/>
              <a:t>5 March 2021</a:t>
            </a:fld>
            <a:endParaRPr lang="en-IN" dirty="0"/>
          </a:p>
        </p:txBody>
      </p:sp>
      <p:sp>
        <p:nvSpPr>
          <p:cNvPr id="20" name="Footer Placeholder 4">
            <a:extLst>
              <a:ext uri="{FF2B5EF4-FFF2-40B4-BE49-F238E27FC236}">
                <a16:creationId xmlns:a16="http://schemas.microsoft.com/office/drawing/2014/main" id="{AC28FA70-87E4-49F4-AFDE-345AA28E0BE7}"/>
              </a:ext>
            </a:extLst>
          </p:cNvPr>
          <p:cNvSpPr>
            <a:spLocks noGrp="1"/>
          </p:cNvSpPr>
          <p:nvPr>
            <p:ph type="ftr" sz="quarter" idx="3"/>
          </p:nvPr>
        </p:nvSpPr>
        <p:spPr>
          <a:xfrm>
            <a:off x="3239188" y="6471244"/>
            <a:ext cx="3086100" cy="180000"/>
          </a:xfrm>
          <a:prstGeom prst="rect">
            <a:avLst/>
          </a:prstGeom>
        </p:spPr>
        <p:txBody>
          <a:bodyPr vert="horz" lIns="0" tIns="0" rIns="0" bIns="0" rtlCol="0" anchor="ctr"/>
          <a:lstStyle>
            <a:lvl1pPr marL="0" algn="l" defTabSz="914400" rtl="0" eaLnBrk="1" latinLnBrk="0" hangingPunct="1">
              <a:defRPr lang="en-IN" sz="800" kern="1200" dirty="0">
                <a:solidFill>
                  <a:schemeClr val="bg1"/>
                </a:solidFill>
                <a:latin typeface="EYInterstate" panose="02000503020000020004" pitchFamily="2" charset="0"/>
                <a:ea typeface="+mn-ea"/>
                <a:cs typeface="+mn-cs"/>
              </a:defRPr>
            </a:lvl1pPr>
          </a:lstStyle>
          <a:p>
            <a:r>
              <a:rPr lang="en-US"/>
              <a:t>Presentation title</a:t>
            </a:r>
            <a:endParaRPr lang="en-US" dirty="0"/>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7221" y="6471244"/>
            <a:ext cx="663066" cy="180000"/>
          </a:xfrm>
          <a:prstGeom prst="rect">
            <a:avLst/>
          </a:prstGeom>
        </p:spPr>
        <p:txBody>
          <a:bodyPr vert="horz" lIns="0" tIns="0" rIns="0" bIns="0" rtlCol="0" anchor="ctr"/>
          <a:lstStyle>
            <a:lvl1pPr marL="0" algn="l" defTabSz="914400"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919714218"/>
      </p:ext>
    </p:extLst>
  </p:cSld>
  <p:clrMap bg1="lt1" tx1="dk1" bg2="lt2" tx2="dk2" accent1="accent1" accent2="accent2" accent3="accent3" accent4="accent4" accent5="accent5" accent6="accent6" hlink="hlink" folHlink="folHlink"/>
  <p:sldLayoutIdLst>
    <p:sldLayoutId id="2147483890" r:id="rId1"/>
    <p:sldLayoutId id="2147483825" r:id="rId2"/>
    <p:sldLayoutId id="2147483826" r:id="rId3"/>
    <p:sldLayoutId id="2147483827" r:id="rId4"/>
    <p:sldLayoutId id="2147483875" r:id="rId5"/>
    <p:sldLayoutId id="2147483873" r:id="rId6"/>
    <p:sldLayoutId id="2147483872" r:id="rId7"/>
    <p:sldLayoutId id="2147483828" r:id="rId8"/>
    <p:sldLayoutId id="2147483877" r:id="rId9"/>
    <p:sldLayoutId id="2147483876" r:id="rId10"/>
    <p:sldLayoutId id="2147483871" r:id="rId11"/>
    <p:sldLayoutId id="2147483829" r:id="rId12"/>
    <p:sldLayoutId id="2147483923" r:id="rId13"/>
    <p:sldLayoutId id="2147483921"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74" r:id="rId24"/>
    <p:sldLayoutId id="2147483839" r:id="rId25"/>
    <p:sldLayoutId id="2147483925" r:id="rId26"/>
    <p:sldLayoutId id="2147483926" r:id="rId27"/>
    <p:sldLayoutId id="2147483840" r:id="rId28"/>
    <p:sldLayoutId id="2147483947" r:id="rId29"/>
    <p:sldLayoutId id="2147483948" r:id="rId30"/>
    <p:sldLayoutId id="2147483949" r:id="rId31"/>
    <p:sldLayoutId id="2147483950" r:id="rId32"/>
    <p:sldLayoutId id="2147483952" r:id="rId33"/>
    <p:sldLayoutId id="2147483953" r:id="rId34"/>
    <p:sldLayoutId id="2147483954" r:id="rId35"/>
    <p:sldLayoutId id="2147483955" r:id="rId36"/>
    <p:sldLayoutId id="2147483956" r:id="rId37"/>
    <p:sldLayoutId id="2147483957" r:id="rId38"/>
    <p:sldLayoutId id="2147483958" r:id="rId39"/>
    <p:sldLayoutId id="2147483959" r:id="rId40"/>
    <p:sldLayoutId id="2147483960" r:id="rId41"/>
    <p:sldLayoutId id="2147483961" r:id="rId42"/>
    <p:sldLayoutId id="2147483962" r:id="rId43"/>
    <p:sldLayoutId id="2147483963" r:id="rId44"/>
    <p:sldLayoutId id="2147483964" r:id="rId45"/>
    <p:sldLayoutId id="2147483965" r:id="rId46"/>
    <p:sldLayoutId id="2147483966" r:id="rId47"/>
    <p:sldLayoutId id="2147483967" r:id="rId48"/>
    <p:sldLayoutId id="2147483989" r:id="rId49"/>
  </p:sldLayoutIdLst>
  <p:hf hdr="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94200"/>
            <a:ext cx="10978515"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609918" y="1137920"/>
            <a:ext cx="10978515" cy="494792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4" name="Group 4">
            <a:extLst>
              <a:ext uri="{FF2B5EF4-FFF2-40B4-BE49-F238E27FC236}">
                <a16:creationId xmlns:a16="http://schemas.microsoft.com/office/drawing/2014/main" id="{7E89FB01-0304-4B7A-83F4-087FD710583C}"/>
              </a:ext>
            </a:extLst>
          </p:cNvPr>
          <p:cNvGrpSpPr>
            <a:grpSpLocks noChangeAspect="1"/>
          </p:cNvGrpSpPr>
          <p:nvPr userDrawn="1"/>
        </p:nvGrpSpPr>
        <p:grpSpPr bwMode="auto">
          <a:xfrm>
            <a:off x="11287125" y="6356350"/>
            <a:ext cx="303213" cy="311150"/>
            <a:chOff x="7110" y="4004"/>
            <a:chExt cx="191" cy="196"/>
          </a:xfrm>
        </p:grpSpPr>
        <p:sp>
          <p:nvSpPr>
            <p:cNvPr id="15" name="Freeform 5">
              <a:extLst>
                <a:ext uri="{FF2B5EF4-FFF2-40B4-BE49-F238E27FC236}">
                  <a16:creationId xmlns:a16="http://schemas.microsoft.com/office/drawing/2014/main" id="{4DE1CE93-8A80-4A24-92CA-71C05E453718}"/>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6">
              <a:extLst>
                <a:ext uri="{FF2B5EF4-FFF2-40B4-BE49-F238E27FC236}">
                  <a16:creationId xmlns:a16="http://schemas.microsoft.com/office/drawing/2014/main" id="{769AC85D-6BA0-4E5B-A206-FB7E85E0DDBE}"/>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7">
              <a:extLst>
                <a:ext uri="{FF2B5EF4-FFF2-40B4-BE49-F238E27FC236}">
                  <a16:creationId xmlns:a16="http://schemas.microsoft.com/office/drawing/2014/main" id="{5A99D1FF-A731-4C56-AEC5-4C61FAC74874}"/>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rgbClr val="2E2E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1428928" y="6471244"/>
            <a:ext cx="1191258" cy="180000"/>
          </a:xfrm>
          <a:prstGeom prst="rect">
            <a:avLst/>
          </a:prstGeom>
        </p:spPr>
        <p:txBody>
          <a:bodyPr/>
          <a:lstStyle>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stStyle>
          <a:p>
            <a:fld id="{A7100257-1BC6-4873-8F55-DA97C4F73818}" type="datetime3">
              <a:rPr lang="en-US" smtClean="0"/>
              <a:t>5 March 2021</a:t>
            </a:fld>
            <a:endParaRPr lang="en-IN" dirty="0"/>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3239188" y="6471244"/>
            <a:ext cx="3086100" cy="180000"/>
          </a:xfrm>
          <a:prstGeom prst="rect">
            <a:avLst/>
          </a:prstGeom>
        </p:spPr>
        <p:txBody>
          <a:bodyPr/>
          <a:lstStyle>
            <a:lvl1pPr marL="0" algn="l" defTabSz="914400" rtl="0" eaLnBrk="1" latinLnBrk="0" hangingPunct="1">
              <a:defRPr lang="en-US" sz="800" kern="1200" smtClean="0">
                <a:solidFill>
                  <a:schemeClr val="bg1"/>
                </a:solidFill>
                <a:latin typeface="EYInterstate" panose="02000503020000020004" pitchFamily="2" charset="0"/>
                <a:ea typeface="+mn-ea"/>
                <a:cs typeface="+mn-cs"/>
              </a:defRPr>
            </a:lvl1pPr>
          </a:lstStyle>
          <a:p>
            <a:r>
              <a:rPr lang="en-IN"/>
              <a:t>Presentation title</a:t>
            </a:r>
            <a:endParaRPr lang="en-IN" dirty="0"/>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617221" y="6471244"/>
            <a:ext cx="663066" cy="180000"/>
          </a:xfrm>
          <a:prstGeom prst="rect">
            <a:avLst/>
          </a:prstGeom>
        </p:spPr>
        <p:txBody>
          <a:bodyPr/>
          <a:lstStyle>
            <a:lvl1pPr marL="0" algn="l" defTabSz="914400" rtl="0" eaLnBrk="1" latinLnBrk="0" hangingPunct="1">
              <a:defRPr lang="en-GB" sz="800" kern="1200" smtClean="0">
                <a:solidFill>
                  <a:schemeClr val="bg1"/>
                </a:solidFill>
                <a:latin typeface="EYInterstate" panose="02000503020000020004" pitchFamily="2" charset="0"/>
                <a:ea typeface="+mn-ea"/>
                <a:cs typeface="+mn-cs"/>
              </a:defRPr>
            </a:lvl1p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94501000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3" r:id="rId10"/>
    <p:sldLayoutId id="2147483919" r:id="rId11"/>
    <p:sldLayoutId id="2147483922" r:id="rId12"/>
    <p:sldLayoutId id="2147483924"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27" r:id="rId28"/>
    <p:sldLayoutId id="2147483928" r:id="rId29"/>
    <p:sldLayoutId id="2147483918" r:id="rId30"/>
    <p:sldLayoutId id="2147483920" r:id="rId31"/>
  </p:sldLayoutIdLst>
  <p:hf hdr="0"/>
  <p:txStyles>
    <p:title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p:titleStyle>
    <p:bodyStyle>
      <a:lvl1pPr marL="356616"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EYInterstate Light" panose="02000506000000020004" pitchFamily="2" charset="0"/>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EYInterstate Light" panose="02000506000000020004" pitchFamily="2" charset="0"/>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EYInterstate Light" panose="02000506000000020004" pitchFamily="2" charset="0"/>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400" kern="1200">
          <a:solidFill>
            <a:schemeClr val="bg1"/>
          </a:solidFill>
          <a:latin typeface="EYInterstate Light" panose="02000506000000020004" pitchFamily="2" charset="0"/>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200" kern="1200">
          <a:solidFill>
            <a:schemeClr val="bg1"/>
          </a:solidFill>
          <a:latin typeface="EYInterstate Light" panose="02000506000000020004"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609918" y="201600"/>
            <a:ext cx="10982751" cy="860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13" name="Text Placeholder 2"/>
          <p:cNvSpPr>
            <a:spLocks noGrp="1"/>
          </p:cNvSpPr>
          <p:nvPr>
            <p:ph type="body" idx="1"/>
          </p:nvPr>
        </p:nvSpPr>
        <p:spPr>
          <a:xfrm>
            <a:off x="609918" y="1425600"/>
            <a:ext cx="10978515" cy="469897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Footer Placeholder 4"/>
          <p:cNvSpPr>
            <a:spLocks noGrp="1"/>
          </p:cNvSpPr>
          <p:nvPr>
            <p:ph type="ftr" sz="quarter" idx="3"/>
          </p:nvPr>
        </p:nvSpPr>
        <p:spPr>
          <a:xfrm>
            <a:off x="3452998" y="6496184"/>
            <a:ext cx="4581585" cy="201168"/>
          </a:xfrm>
          <a:prstGeom prst="rect">
            <a:avLst/>
          </a:prstGeom>
        </p:spPr>
        <p:txBody>
          <a:bodyPr vert="horz" lIns="0" tIns="0" rIns="0" bIns="0" rtlCol="0" anchor="t" anchorCtr="0">
            <a:noAutofit/>
          </a:bodyPr>
          <a:lstStyle>
            <a:lvl1pPr algn="l">
              <a:defRPr sz="1100">
                <a:solidFill>
                  <a:schemeClr val="bg1"/>
                </a:solidFill>
                <a:latin typeface="+mn-lt"/>
                <a:cs typeface="Arial" pitchFamily="34" charset="0"/>
              </a:defRPr>
            </a:lvl1pPr>
          </a:lstStyle>
          <a:p>
            <a:r>
              <a:rPr lang="en-GB"/>
              <a:t>Gümrük Eğitimi</a:t>
            </a:r>
            <a:endParaRPr lang="en-GB" dirty="0"/>
          </a:p>
        </p:txBody>
      </p:sp>
      <p:sp>
        <p:nvSpPr>
          <p:cNvPr id="15" name="TextBox 14"/>
          <p:cNvSpPr txBox="1"/>
          <p:nvPr/>
        </p:nvSpPr>
        <p:spPr>
          <a:xfrm>
            <a:off x="609917" y="6496184"/>
            <a:ext cx="963670" cy="201168"/>
          </a:xfrm>
          <a:prstGeom prst="rect">
            <a:avLst/>
          </a:prstGeom>
          <a:noFill/>
        </p:spPr>
        <p:txBody>
          <a:bodyPr vert="horz" wrap="square" lIns="0" tIns="0" rIns="0" bIns="0" rtlCol="0" anchor="t" anchorCtr="0">
            <a:noAutofit/>
          </a:bodyPr>
          <a:lstStyle/>
          <a:p>
            <a:r>
              <a:rPr lang="en-GB" sz="1100" dirty="0">
                <a:solidFill>
                  <a:schemeClr val="bg1"/>
                </a:solidFill>
                <a:latin typeface="+mn-lt"/>
                <a:cs typeface="Arial" pitchFamily="34" charset="0"/>
              </a:rPr>
              <a:t>Page </a:t>
            </a:r>
            <a:fld id="{9AE4D82F-B047-469B-AC52-A46321747EAF}" type="slidenum">
              <a:rPr lang="en-GB" sz="1100" smtClean="0">
                <a:solidFill>
                  <a:schemeClr val="bg1"/>
                </a:solidFill>
                <a:latin typeface="+mn-lt"/>
                <a:cs typeface="Arial" pitchFamily="34" charset="0"/>
              </a:rPr>
              <a:pPr/>
              <a:t>‹#›</a:t>
            </a:fld>
            <a:endParaRPr lang="en-GB" sz="1100" dirty="0">
              <a:solidFill>
                <a:schemeClr val="bg1"/>
              </a:solidFill>
              <a:latin typeface="+mn-lt"/>
              <a:cs typeface="Arial" pitchFamily="34" charset="0"/>
            </a:endParaRPr>
          </a:p>
        </p:txBody>
      </p:sp>
      <p:sp>
        <p:nvSpPr>
          <p:cNvPr id="16" name="Date Placeholder 3"/>
          <p:cNvSpPr>
            <a:spLocks noGrp="1"/>
          </p:cNvSpPr>
          <p:nvPr>
            <p:ph type="dt" sz="half" idx="2"/>
          </p:nvPr>
        </p:nvSpPr>
        <p:spPr>
          <a:xfrm>
            <a:off x="1624568" y="6496184"/>
            <a:ext cx="1585786" cy="201168"/>
          </a:xfrm>
          <a:prstGeom prst="rect">
            <a:avLst/>
          </a:prstGeom>
        </p:spPr>
        <p:txBody>
          <a:bodyPr vert="horz" wrap="none" lIns="0" tIns="0" rIns="0" bIns="0" rtlCol="0" anchor="t" anchorCtr="0">
            <a:noAutofit/>
          </a:bodyPr>
          <a:lstStyle>
            <a:lvl1pPr algn="l">
              <a:defRPr sz="1100">
                <a:solidFill>
                  <a:schemeClr val="bg1"/>
                </a:solidFill>
                <a:latin typeface="+mn-lt"/>
                <a:cs typeface="Arial" pitchFamily="34" charset="0"/>
              </a:defRPr>
            </a:lvl1pPr>
          </a:lstStyle>
          <a:p>
            <a:endParaRPr lang="en-US" dirty="0"/>
          </a:p>
        </p:txBody>
      </p:sp>
      <p:pic>
        <p:nvPicPr>
          <p:cNvPr id="17" name="Picture 1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51706" y="6327648"/>
            <a:ext cx="533503" cy="408838"/>
          </a:xfrm>
          <a:prstGeom prst="rect">
            <a:avLst/>
          </a:prstGeom>
        </p:spPr>
      </p:pic>
    </p:spTree>
    <p:extLst>
      <p:ext uri="{BB962C8B-B14F-4D97-AF65-F5344CB8AC3E}">
        <p14:creationId xmlns:p14="http://schemas.microsoft.com/office/powerpoint/2010/main" val="3039646181"/>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Lst>
  <p:hf sldNum="0" hdr="0" dt="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wmf"/><Relationship Id="rId4" Type="http://schemas.openxmlformats.org/officeDocument/2006/relationships/image" Target="../media/image18.wmf"/></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9.sv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9.wmf"/><Relationship Id="rId4" Type="http://schemas.openxmlformats.org/officeDocument/2006/relationships/image" Target="../media/image18.wmf"/></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6.svg"/><Relationship Id="rId5" Type="http://schemas.openxmlformats.org/officeDocument/2006/relationships/image" Target="../media/image41.png"/><Relationship Id="rId10" Type="http://schemas.openxmlformats.org/officeDocument/2006/relationships/image" Target="../media/image34.svg"/><Relationship Id="rId4" Type="http://schemas.openxmlformats.org/officeDocument/2006/relationships/image" Target="../media/image32.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839979" y="2086544"/>
            <a:ext cx="4311321" cy="1342457"/>
          </a:xfrm>
        </p:spPr>
        <p:txBody>
          <a:bodyPr/>
          <a:lstStyle/>
          <a:p>
            <a:r>
              <a:rPr lang="tr-TR" sz="2800" dirty="0"/>
              <a:t>Post-</a:t>
            </a:r>
            <a:r>
              <a:rPr lang="tr-TR" sz="2800" dirty="0" err="1"/>
              <a:t>Brexit</a:t>
            </a:r>
            <a:r>
              <a:rPr lang="tr-TR" sz="2800" dirty="0"/>
              <a:t> &amp; </a:t>
            </a:r>
            <a:br>
              <a:rPr lang="tr-TR" sz="2800" dirty="0"/>
            </a:br>
            <a:r>
              <a:rPr lang="tr-TR" sz="2800" dirty="0"/>
              <a:t>Türkiye – Birleşik Krallık Serbest Ticaret Anlaşması</a:t>
            </a:r>
            <a:endParaRPr lang="en-US" sz="2800" dirty="0"/>
          </a:p>
        </p:txBody>
      </p:sp>
      <p:sp>
        <p:nvSpPr>
          <p:cNvPr id="3" name="Subtitle 2"/>
          <p:cNvSpPr>
            <a:spLocks noGrp="1"/>
          </p:cNvSpPr>
          <p:nvPr>
            <p:ph type="subTitle" idx="1"/>
          </p:nvPr>
        </p:nvSpPr>
        <p:spPr>
          <a:xfrm>
            <a:off x="839979" y="3833375"/>
            <a:ext cx="4311321" cy="812376"/>
          </a:xfrm>
        </p:spPr>
        <p:txBody>
          <a:bodyPr/>
          <a:lstStyle/>
          <a:p>
            <a:endParaRPr lang="es-ES" dirty="0"/>
          </a:p>
          <a:p>
            <a:r>
              <a:rPr lang="tr-TR" dirty="0"/>
              <a:t>09.03.2021</a:t>
            </a:r>
            <a:endParaRPr lang="es-ES" dirty="0"/>
          </a:p>
        </p:txBody>
      </p:sp>
    </p:spTree>
    <p:extLst>
      <p:ext uri="{BB962C8B-B14F-4D97-AF65-F5344CB8AC3E}">
        <p14:creationId xmlns:p14="http://schemas.microsoft.com/office/powerpoint/2010/main" val="3528611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B270C85-6DD3-4A9E-B392-CE9A2F3B2C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17" name="Rectangle 16">
            <a:extLst>
              <a:ext uri="{FF2B5EF4-FFF2-40B4-BE49-F238E27FC236}">
                <a16:creationId xmlns:a16="http://schemas.microsoft.com/office/drawing/2014/main" id="{CFE832FC-8AD9-4DE6-9DB4-621BD350605F}"/>
              </a:ext>
            </a:extLst>
          </p:cNvPr>
          <p:cNvSpPr/>
          <p:nvPr/>
        </p:nvSpPr>
        <p:spPr>
          <a:xfrm>
            <a:off x="6350" y="0"/>
            <a:ext cx="12185649" cy="6857999"/>
          </a:xfrm>
          <a:prstGeom prst="rect">
            <a:avLst/>
          </a:prstGeom>
          <a:solidFill>
            <a:schemeClr val="bg2">
              <a:alpha val="8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9" name="Rectangle 28">
            <a:extLst>
              <a:ext uri="{FF2B5EF4-FFF2-40B4-BE49-F238E27FC236}">
                <a16:creationId xmlns:a16="http://schemas.microsoft.com/office/drawing/2014/main" id="{ADEED9B5-7E88-45D7-8EB3-E0001636288A}"/>
              </a:ext>
            </a:extLst>
          </p:cNvPr>
          <p:cNvSpPr/>
          <p:nvPr/>
        </p:nvSpPr>
        <p:spPr>
          <a:xfrm>
            <a:off x="5026598" y="944530"/>
            <a:ext cx="7171751" cy="1729845"/>
          </a:xfrm>
          <a:prstGeom prst="rect">
            <a:avLst/>
          </a:prstGeom>
          <a:solidFill>
            <a:schemeClr val="bg2">
              <a:alpha val="61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nvGrpSpPr>
          <p:cNvPr id="21" name="Group 20">
            <a:extLst>
              <a:ext uri="{FF2B5EF4-FFF2-40B4-BE49-F238E27FC236}">
                <a16:creationId xmlns:a16="http://schemas.microsoft.com/office/drawing/2014/main" id="{6ADCEDB8-5F3B-4ECA-B835-C743C47FACBD}"/>
              </a:ext>
            </a:extLst>
          </p:cNvPr>
          <p:cNvGrpSpPr/>
          <p:nvPr/>
        </p:nvGrpSpPr>
        <p:grpSpPr>
          <a:xfrm>
            <a:off x="1" y="0"/>
            <a:ext cx="4876800" cy="4070555"/>
            <a:chOff x="0" y="0"/>
            <a:chExt cx="5401559" cy="4788816"/>
          </a:xfrm>
        </p:grpSpPr>
        <p:sp>
          <p:nvSpPr>
            <p:cNvPr id="15" name="Freeform 6">
              <a:extLst>
                <a:ext uri="{FF2B5EF4-FFF2-40B4-BE49-F238E27FC236}">
                  <a16:creationId xmlns:a16="http://schemas.microsoft.com/office/drawing/2014/main" id="{BF30A7C2-3BB9-4933-8D3D-342C6266318A}"/>
                </a:ext>
              </a:extLst>
            </p:cNvPr>
            <p:cNvSpPr>
              <a:spLocks/>
            </p:cNvSpPr>
            <p:nvPr/>
          </p:nvSpPr>
          <p:spPr bwMode="gray">
            <a:xfrm>
              <a:off x="0" y="0"/>
              <a:ext cx="5401559" cy="4788816"/>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chemeClr val="tx2">
                <a:alpha val="90000"/>
              </a:schemeClr>
            </a:solidFill>
            <a:ln w="9525">
              <a:noFill/>
              <a:round/>
              <a:headEnd/>
              <a:tailEnd/>
            </a:ln>
            <a:effectLst/>
          </p:spPr>
          <p:txBody>
            <a:bodyPr vert="horz" wrap="square" lIns="91440" tIns="45720" rIns="91440" bIns="45720" numCol="1" anchor="ctr" anchorCtr="0" compatLnSpc="1">
              <a:prstTxWarp prst="textNoShape">
                <a:avLst/>
              </a:prstTxWarp>
            </a:bodyPr>
            <a:lstStyle/>
            <a:p>
              <a:pPr algn="ctr"/>
              <a:endParaRPr lang="en-GB" dirty="0"/>
            </a:p>
          </p:txBody>
        </p:sp>
        <p:sp>
          <p:nvSpPr>
            <p:cNvPr id="14" name="TextBox 13">
              <a:extLst>
                <a:ext uri="{FF2B5EF4-FFF2-40B4-BE49-F238E27FC236}">
                  <a16:creationId xmlns:a16="http://schemas.microsoft.com/office/drawing/2014/main" id="{895A8DD9-E1EC-4DCA-888D-8B0203300753}"/>
                </a:ext>
              </a:extLst>
            </p:cNvPr>
            <p:cNvSpPr txBox="1"/>
            <p:nvPr/>
          </p:nvSpPr>
          <p:spPr>
            <a:xfrm>
              <a:off x="758857" y="1333891"/>
              <a:ext cx="3200400" cy="560153"/>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tr-TR" sz="4000" dirty="0">
                  <a:solidFill>
                    <a:schemeClr val="bg2"/>
                  </a:solidFill>
                </a:rPr>
                <a:t>Soru - Cevap</a:t>
              </a:r>
              <a:endParaRPr lang="en-US" sz="4000" dirty="0" err="1">
                <a:solidFill>
                  <a:schemeClr val="bg2"/>
                </a:solidFill>
              </a:endParaRPr>
            </a:p>
          </p:txBody>
        </p:sp>
      </p:grpSp>
      <p:grpSp>
        <p:nvGrpSpPr>
          <p:cNvPr id="27" name="Group 26">
            <a:extLst>
              <a:ext uri="{FF2B5EF4-FFF2-40B4-BE49-F238E27FC236}">
                <a16:creationId xmlns:a16="http://schemas.microsoft.com/office/drawing/2014/main" id="{58A14622-1803-4606-ACC7-9C5CBA1D0F9D}"/>
              </a:ext>
            </a:extLst>
          </p:cNvPr>
          <p:cNvGrpSpPr/>
          <p:nvPr/>
        </p:nvGrpSpPr>
        <p:grpSpPr>
          <a:xfrm>
            <a:off x="5173555" y="1051870"/>
            <a:ext cx="1252891" cy="1424706"/>
            <a:chOff x="5173555" y="589753"/>
            <a:chExt cx="1169371" cy="1424706"/>
          </a:xfrm>
        </p:grpSpPr>
        <p:sp>
          <p:nvSpPr>
            <p:cNvPr id="26" name="Rectangle 25">
              <a:extLst>
                <a:ext uri="{FF2B5EF4-FFF2-40B4-BE49-F238E27FC236}">
                  <a16:creationId xmlns:a16="http://schemas.microsoft.com/office/drawing/2014/main" id="{B8B0AA95-C09B-45AD-A06C-2A60642298AA}"/>
                </a:ext>
              </a:extLst>
            </p:cNvPr>
            <p:cNvSpPr/>
            <p:nvPr/>
          </p:nvSpPr>
          <p:spPr>
            <a:xfrm>
              <a:off x="5173555" y="589753"/>
              <a:ext cx="580102" cy="544071"/>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25" name="Picture 2">
              <a:extLst>
                <a:ext uri="{FF2B5EF4-FFF2-40B4-BE49-F238E27FC236}">
                  <a16:creationId xmlns:a16="http://schemas.microsoft.com/office/drawing/2014/main" id="{732171DF-7892-4394-9B69-AFD5A5EE2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257075" y="653323"/>
              <a:ext cx="1085851" cy="136113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a:extLst>
              <a:ext uri="{FF2B5EF4-FFF2-40B4-BE49-F238E27FC236}">
                <a16:creationId xmlns:a16="http://schemas.microsoft.com/office/drawing/2014/main" id="{F0103F81-E7B5-4CEB-8F61-0779732FC966}"/>
              </a:ext>
            </a:extLst>
          </p:cNvPr>
          <p:cNvSpPr txBox="1"/>
          <p:nvPr/>
        </p:nvSpPr>
        <p:spPr>
          <a:xfrm>
            <a:off x="6508089" y="1110003"/>
            <a:ext cx="2019464" cy="1104918"/>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tr-TR" sz="1600" b="1" dirty="0">
                <a:solidFill>
                  <a:schemeClr val="bg1"/>
                </a:solidFill>
              </a:rPr>
              <a:t>Sercan Bahadır</a:t>
            </a:r>
          </a:p>
          <a:p>
            <a:pPr>
              <a:lnSpc>
                <a:spcPct val="85000"/>
              </a:lnSpc>
              <a:spcAft>
                <a:spcPts val="600"/>
              </a:spcAft>
              <a:buClr>
                <a:schemeClr val="accent2"/>
              </a:buClr>
              <a:buSzPct val="70000"/>
            </a:pPr>
            <a:r>
              <a:rPr lang="tr-TR" sz="1200" dirty="0">
                <a:solidFill>
                  <a:schemeClr val="bg1"/>
                </a:solidFill>
              </a:rPr>
              <a:t>Partner, Global Ticaret Lideri</a:t>
            </a:r>
            <a:br>
              <a:rPr lang="tr-TR" sz="1200" dirty="0">
                <a:solidFill>
                  <a:schemeClr val="bg1"/>
                </a:solidFill>
              </a:rPr>
            </a:br>
            <a:r>
              <a:rPr lang="tr-TR" sz="1200" dirty="0">
                <a:solidFill>
                  <a:schemeClr val="bg1"/>
                </a:solidFill>
              </a:rPr>
              <a:t>EY Türkiye</a:t>
            </a:r>
          </a:p>
          <a:p>
            <a:pPr>
              <a:lnSpc>
                <a:spcPct val="85000"/>
              </a:lnSpc>
              <a:spcAft>
                <a:spcPts val="600"/>
              </a:spcAft>
              <a:buClr>
                <a:schemeClr val="accent2"/>
              </a:buClr>
              <a:buSzPct val="70000"/>
            </a:pPr>
            <a:endParaRPr lang="tr-TR" sz="1200" dirty="0">
              <a:solidFill>
                <a:schemeClr val="bg1"/>
              </a:solidFill>
            </a:endParaRPr>
          </a:p>
          <a:p>
            <a:pPr>
              <a:lnSpc>
                <a:spcPct val="85000"/>
              </a:lnSpc>
              <a:spcAft>
                <a:spcPts val="600"/>
              </a:spcAft>
              <a:buClr>
                <a:schemeClr val="accent2"/>
              </a:buClr>
              <a:buSzPct val="70000"/>
            </a:pPr>
            <a:r>
              <a:rPr lang="tr-TR" sz="1200" dirty="0">
                <a:solidFill>
                  <a:schemeClr val="bg1"/>
                </a:solidFill>
              </a:rPr>
              <a:t>sercan.bahadir@tr.ey.com</a:t>
            </a:r>
            <a:endParaRPr lang="en-US" sz="1200" dirty="0" err="1">
              <a:solidFill>
                <a:schemeClr val="bg1"/>
              </a:solidFill>
            </a:endParaRPr>
          </a:p>
        </p:txBody>
      </p:sp>
    </p:spTree>
    <p:extLst>
      <p:ext uri="{BB962C8B-B14F-4D97-AF65-F5344CB8AC3E}">
        <p14:creationId xmlns:p14="http://schemas.microsoft.com/office/powerpoint/2010/main" val="406575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E79110-CAAA-49CA-BAB1-24EF8FEC9082}"/>
              </a:ext>
            </a:extLst>
          </p:cNvPr>
          <p:cNvSpPr txBox="1">
            <a:spLocks/>
          </p:cNvSpPr>
          <p:nvPr/>
        </p:nvSpPr>
        <p:spPr>
          <a:xfrm>
            <a:off x="481959" y="563952"/>
            <a:ext cx="3647246" cy="2837700"/>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rPr>
              <a:t>|  </a:t>
            </a:r>
            <a:r>
              <a:rPr kumimoji="0" lang="tr-TR" sz="1200"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rPr>
              <a:t>Daha iyi bir çalışma dünyası oluşturmak</a:t>
            </a:r>
            <a:endParaRPr kumimoji="0" lang="en-US" sz="1200"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Arial"/>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olarak amacımız; müşterilerimiz, çalışanlarımız ve toplum için değer yaratırken aynı zamanda sermaye piyasalarında güvenin ve daha iyi bir çalışma dünyasının oluşmasına katkıda bulunmaktır.</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Dünya çapında 150’den fazla ülkede, sahip olduğumuz veri ve teknoloji ile hizmet veren ekiplerimizle, denetimde güveni sağlarken müşterilerimizin gelişmesine ve dönüşmesine destek oluyoruz.</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Bağımsız denetim, danışmanlık, hukuk, kurumsal finansman, strateji ve vergi hizmetlerimizle iş dünyasının karşılaştığı zorluklara yeni çözümler sunacak doğru soruları soruyoruz.</a:t>
            </a:r>
          </a:p>
        </p:txBody>
      </p:sp>
      <p:sp>
        <p:nvSpPr>
          <p:cNvPr id="6" name="TextBox 5">
            <a:extLst>
              <a:ext uri="{FF2B5EF4-FFF2-40B4-BE49-F238E27FC236}">
                <a16:creationId xmlns:a16="http://schemas.microsoft.com/office/drawing/2014/main" id="{F5872480-5B64-4F2E-8A6F-7AA9A33A0AEE}"/>
              </a:ext>
            </a:extLst>
          </p:cNvPr>
          <p:cNvSpPr txBox="1">
            <a:spLocks/>
          </p:cNvSpPr>
          <p:nvPr/>
        </p:nvSpPr>
        <p:spPr>
          <a:xfrm>
            <a:off x="8406581" y="563952"/>
            <a:ext cx="3309810" cy="3253198"/>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800" b="0" i="0" u="none" strike="noStrike" kern="0" cap="none" spc="0" normalizeH="0" baseline="0" noProof="0" dirty="0">
                <a:ln>
                  <a:noFill/>
                </a:ln>
                <a:solidFill>
                  <a:srgbClr val="FFFFFF"/>
                </a:solidFill>
                <a:effectLst/>
                <a:uLnTx/>
                <a:uFillTx/>
                <a:latin typeface="EYInterstate Light"/>
                <a:ea typeface="+mn-ea"/>
                <a:cs typeface="+mn-cs"/>
              </a:rPr>
              <a:t>EY adı küresel organizasyonu temsil eder ve </a:t>
            </a:r>
            <a:r>
              <a:rPr kumimoji="0" lang="tr-TR" sz="800" b="0" i="0" u="none" strike="noStrike" kern="0" cap="none" spc="0" normalizeH="0" baseline="0" noProof="0" dirty="0" err="1">
                <a:ln>
                  <a:noFill/>
                </a:ln>
                <a:solidFill>
                  <a:srgbClr val="FFFFFF"/>
                </a:solidFill>
                <a:effectLst/>
                <a:uLnTx/>
                <a:uFillTx/>
                <a:latin typeface="EYInterstate Light"/>
                <a:ea typeface="+mn-ea"/>
                <a:cs typeface="+mn-cs"/>
              </a:rPr>
              <a:t>Ernst</a:t>
            </a:r>
            <a:r>
              <a:rPr kumimoji="0" lang="tr-TR" sz="800" b="0" i="0" u="none" strike="noStrike" kern="0" cap="none" spc="0" normalizeH="0" baseline="0" noProof="0" dirty="0">
                <a:ln>
                  <a:noFill/>
                </a:ln>
                <a:solidFill>
                  <a:srgbClr val="FFFFFF"/>
                </a:solidFill>
                <a:effectLst/>
                <a:uLnTx/>
                <a:uFillTx/>
                <a:latin typeface="EYInterstate Light"/>
                <a:ea typeface="+mn-ea"/>
                <a:cs typeface="+mn-cs"/>
              </a:rPr>
              <a:t> &amp; </a:t>
            </a:r>
            <a:r>
              <a:rPr kumimoji="0" lang="tr-TR" sz="800" b="0" i="0" u="none" strike="noStrike" kern="0" cap="none" spc="0" normalizeH="0" baseline="0" noProof="0" dirty="0" err="1">
                <a:ln>
                  <a:noFill/>
                </a:ln>
                <a:solidFill>
                  <a:srgbClr val="FFFFFF"/>
                </a:solidFill>
                <a:effectLst/>
                <a:uLnTx/>
                <a:uFillTx/>
                <a:latin typeface="EYInterstate Light"/>
                <a:ea typeface="+mn-ea"/>
                <a:cs typeface="+mn-cs"/>
              </a:rPr>
              <a:t>Young</a:t>
            </a:r>
            <a:r>
              <a:rPr kumimoji="0" lang="tr-TR" sz="800" b="0" i="0" u="none" strike="noStrike" kern="0" cap="none" spc="0" normalizeH="0" baseline="0" noProof="0" dirty="0">
                <a:ln>
                  <a:noFill/>
                </a:ln>
                <a:solidFill>
                  <a:srgbClr val="FFFFFF"/>
                </a:solidFill>
                <a:effectLst/>
                <a:uLnTx/>
                <a:uFillTx/>
                <a:latin typeface="EYInterstate Light"/>
                <a:ea typeface="+mn-ea"/>
                <a:cs typeface="+mn-cs"/>
              </a:rPr>
              <a:t> Global </a:t>
            </a:r>
            <a:r>
              <a:rPr kumimoji="0" lang="tr-TR" sz="800" b="0" i="0" u="none" strike="noStrike" kern="0" cap="none" spc="0" normalizeH="0" baseline="0" noProof="0" dirty="0" err="1">
                <a:ln>
                  <a:noFill/>
                </a:ln>
                <a:solidFill>
                  <a:srgbClr val="FFFFFF"/>
                </a:solidFill>
                <a:effectLst/>
                <a:uLnTx/>
                <a:uFillTx/>
                <a:latin typeface="EYInterstate Light"/>
                <a:ea typeface="+mn-ea"/>
                <a:cs typeface="+mn-cs"/>
              </a:rPr>
              <a:t>Limited’in</a:t>
            </a:r>
            <a:r>
              <a:rPr kumimoji="0" lang="tr-TR" sz="800" b="0" i="0" u="none" strike="noStrike" kern="0" cap="none" spc="0" normalizeH="0" baseline="0" noProof="0" dirty="0">
                <a:ln>
                  <a:noFill/>
                </a:ln>
                <a:solidFill>
                  <a:srgbClr val="FFFFFF"/>
                </a:solidFill>
                <a:effectLst/>
                <a:uLnTx/>
                <a:uFillTx/>
                <a:latin typeface="EYInterstate Light"/>
                <a:ea typeface="+mn-ea"/>
                <a:cs typeface="+mn-cs"/>
              </a:rPr>
              <a:t> her biri ayrı birer tüzel kişiliğe sahip olan, bir veya daha çok, üye firmasını temsil edebilir. Sınırlı sorumlu bir Birleşik Krallık şirketi olan </a:t>
            </a:r>
            <a:r>
              <a:rPr kumimoji="0" lang="tr-TR" sz="800" b="0" i="0" u="none" strike="noStrike" kern="0" cap="none" spc="0" normalizeH="0" baseline="0" noProof="0" dirty="0" err="1">
                <a:ln>
                  <a:noFill/>
                </a:ln>
                <a:solidFill>
                  <a:srgbClr val="FFFFFF"/>
                </a:solidFill>
                <a:effectLst/>
                <a:uLnTx/>
                <a:uFillTx/>
                <a:latin typeface="EYInterstate Light"/>
                <a:ea typeface="+mn-ea"/>
                <a:cs typeface="+mn-cs"/>
              </a:rPr>
              <a:t>Ernst</a:t>
            </a:r>
            <a:r>
              <a:rPr kumimoji="0" lang="tr-TR" sz="800" b="0" i="0" u="none" strike="noStrike" kern="0" cap="none" spc="0" normalizeH="0" baseline="0" noProof="0" dirty="0">
                <a:ln>
                  <a:noFill/>
                </a:ln>
                <a:solidFill>
                  <a:srgbClr val="FFFFFF"/>
                </a:solidFill>
                <a:effectLst/>
                <a:uLnTx/>
                <a:uFillTx/>
                <a:latin typeface="EYInterstate Light"/>
                <a:ea typeface="+mn-ea"/>
                <a:cs typeface="+mn-cs"/>
              </a:rPr>
              <a:t> &amp; </a:t>
            </a:r>
            <a:r>
              <a:rPr kumimoji="0" lang="tr-TR" sz="800" b="0" i="0" u="none" strike="noStrike" kern="0" cap="none" spc="0" normalizeH="0" baseline="0" noProof="0" dirty="0" err="1">
                <a:ln>
                  <a:noFill/>
                </a:ln>
                <a:solidFill>
                  <a:srgbClr val="FFFFFF"/>
                </a:solidFill>
                <a:effectLst/>
                <a:uLnTx/>
                <a:uFillTx/>
                <a:latin typeface="EYInterstate Light"/>
                <a:ea typeface="+mn-ea"/>
                <a:cs typeface="+mn-cs"/>
              </a:rPr>
              <a:t>Young</a:t>
            </a:r>
            <a:r>
              <a:rPr kumimoji="0" lang="tr-TR" sz="800" b="0" i="0" u="none" strike="noStrike" kern="0" cap="none" spc="0" normalizeH="0" baseline="0" noProof="0" dirty="0">
                <a:ln>
                  <a:noFill/>
                </a:ln>
                <a:solidFill>
                  <a:srgbClr val="FFFFFF"/>
                </a:solidFill>
                <a:effectLst/>
                <a:uLnTx/>
                <a:uFillTx/>
                <a:latin typeface="EYInterstate Light"/>
                <a:ea typeface="+mn-ea"/>
                <a:cs typeface="+mn-cs"/>
              </a:rPr>
              <a:t> Global Limited müşteri hizmeti sunmamaktadır. Kişisel Verileri Koruma Kanunu (KVKK) kapsamında; </a:t>
            </a:r>
            <a:r>
              <a:rPr kumimoji="0" lang="tr-TR" sz="800" b="0" i="0" u="none" strike="noStrike" kern="0" cap="none" spc="0" normalizeH="0" baseline="0" noProof="0" dirty="0" err="1">
                <a:ln>
                  <a:noFill/>
                </a:ln>
                <a:solidFill>
                  <a:srgbClr val="FFFFFF"/>
                </a:solidFill>
                <a:effectLst/>
                <a:uLnTx/>
                <a:uFillTx/>
                <a:latin typeface="EYInterstate Light"/>
                <a:ea typeface="+mn-ea"/>
                <a:cs typeface="+mn-cs"/>
              </a:rPr>
              <a:t>EY'ın</a:t>
            </a:r>
            <a:r>
              <a:rPr kumimoji="0" lang="tr-TR" sz="800" b="0" i="0" u="none" strike="noStrike" kern="0" cap="none" spc="0" normalizeH="0" baseline="0" noProof="0" dirty="0">
                <a:ln>
                  <a:noFill/>
                </a:ln>
                <a:solidFill>
                  <a:srgbClr val="FFFFFF"/>
                </a:solidFill>
                <a:effectLst/>
                <a:uLnTx/>
                <a:uFillTx/>
                <a:latin typeface="EYInterstate Light"/>
                <a:ea typeface="+mn-ea"/>
                <a:cs typeface="+mn-cs"/>
              </a:rPr>
              <a:t> kişisel verileri nasıl topladığı, kullandığı ve bireylerin sahip olduğu haklara dair bilgilere ey.com/</a:t>
            </a:r>
            <a:r>
              <a:rPr kumimoji="0" lang="tr-TR" sz="800" b="0" i="0" u="none" strike="noStrike" kern="0" cap="none" spc="0" normalizeH="0" baseline="0" noProof="0" dirty="0" err="1">
                <a:ln>
                  <a:noFill/>
                </a:ln>
                <a:solidFill>
                  <a:srgbClr val="FFFFFF"/>
                </a:solidFill>
                <a:effectLst/>
                <a:uLnTx/>
                <a:uFillTx/>
                <a:latin typeface="EYInterstate Light"/>
                <a:ea typeface="+mn-ea"/>
                <a:cs typeface="+mn-cs"/>
              </a:rPr>
              <a:t>tr_tr</a:t>
            </a:r>
            <a:r>
              <a:rPr kumimoji="0" lang="tr-TR" sz="800" b="0" i="0" u="none" strike="noStrike" kern="0" cap="none" spc="0" normalizeH="0" baseline="0" noProof="0" dirty="0">
                <a:ln>
                  <a:noFill/>
                </a:ln>
                <a:solidFill>
                  <a:srgbClr val="FFFFFF"/>
                </a:solidFill>
                <a:effectLst/>
                <a:uLnTx/>
                <a:uFillTx/>
                <a:latin typeface="EYInterstate Light"/>
                <a:ea typeface="+mn-ea"/>
                <a:cs typeface="+mn-cs"/>
              </a:rPr>
              <a:t>/</a:t>
            </a:r>
            <a:r>
              <a:rPr kumimoji="0" lang="tr-TR" sz="800" b="0" i="0" u="none" strike="noStrike" kern="0" cap="none" spc="0" normalizeH="0" baseline="0" noProof="0" dirty="0" err="1">
                <a:ln>
                  <a:noFill/>
                </a:ln>
                <a:solidFill>
                  <a:srgbClr val="FFFFFF"/>
                </a:solidFill>
                <a:effectLst/>
                <a:uLnTx/>
                <a:uFillTx/>
                <a:latin typeface="EYInterstate Light"/>
                <a:ea typeface="+mn-ea"/>
                <a:cs typeface="+mn-cs"/>
              </a:rPr>
              <a:t>privacy-statement</a:t>
            </a:r>
            <a:r>
              <a:rPr kumimoji="0" lang="tr-TR" sz="800" b="0" i="0" u="none" strike="noStrike" kern="0" cap="none" spc="0" normalizeH="0" baseline="0" noProof="0" dirty="0">
                <a:ln>
                  <a:noFill/>
                </a:ln>
                <a:solidFill>
                  <a:srgbClr val="FFFFFF"/>
                </a:solidFill>
                <a:effectLst/>
                <a:uLnTx/>
                <a:uFillTx/>
                <a:latin typeface="EYInterstate Light"/>
                <a:ea typeface="+mn-ea"/>
                <a:cs typeface="+mn-cs"/>
              </a:rPr>
              <a:t> adresinden ulaşabilirsiniz. EY üye şirketleri yerel kanunların yasakladığı bölgelerde hukuk hizmeti sunmaz. Daha fazla bilgi için lütfen ey.com adresini ziyaret edin.</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800" b="0" i="0" u="none" strike="noStrike" kern="0" cap="none" spc="0" normalizeH="0" baseline="0" noProof="0" dirty="0">
                <a:ln>
                  <a:noFill/>
                </a:ln>
                <a:solidFill>
                  <a:srgbClr val="FFFFFF"/>
                </a:solidFill>
                <a:effectLst/>
                <a:uLnTx/>
                <a:uFillTx/>
                <a:latin typeface="EYInterstate Light"/>
                <a:ea typeface="+mn-ea"/>
                <a:cs typeface="+mn-cs"/>
              </a:rPr>
              <a:t>© 2020 EY Türkiye.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800" b="0" i="0" u="none" strike="noStrike" kern="0" cap="none" spc="0" normalizeH="0" baseline="0" noProof="0" dirty="0">
                <a:ln>
                  <a:noFill/>
                </a:ln>
                <a:solidFill>
                  <a:srgbClr val="FFFFFF"/>
                </a:solidFill>
                <a:effectLst/>
                <a:uLnTx/>
                <a:uFillTx/>
                <a:latin typeface="EYInterstate Light"/>
                <a:ea typeface="+mn-ea"/>
                <a:cs typeface="+mn-cs"/>
              </a:rPr>
              <a:t>Tüm Hakları Saklıdır.</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tr-TR"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700" b="0" i="0" u="none" strike="noStrike" kern="0" cap="none" spc="0" normalizeH="0" baseline="0" noProof="0" dirty="0">
                <a:ln>
                  <a:noFill/>
                </a:ln>
                <a:solidFill>
                  <a:srgbClr val="FFFFFF"/>
                </a:solidFill>
                <a:effectLst/>
                <a:uLnTx/>
                <a:uFillTx/>
                <a:latin typeface="EYInterstate Light"/>
                <a:ea typeface="+mn-ea"/>
                <a:cs typeface="+mn-cs"/>
              </a:rPr>
              <a:t>Sadece genel bilgi verme amacıyla sunulan bu yayın muhasebe, vergi, hukuk  veya diğer profesyonel hizmetler alanında geçerli bir kaynak olarak kullanılması amacıyla hazırlanmamıştır. Belirli bir konuya ilişkin olarak ilgili danışmana başvurulmalıdır.</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tr-TR"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ey.com/tr</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vergidegundem.com</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facebook.com/</a:t>
            </a:r>
            <a:r>
              <a:rPr kumimoji="0" lang="tr-TR" sz="1100" b="0" i="0" u="none" strike="noStrike" kern="0" cap="none" spc="0" normalizeH="0" baseline="0" noProof="0" dirty="0" err="1">
                <a:ln>
                  <a:noFill/>
                </a:ln>
                <a:solidFill>
                  <a:srgbClr val="FFFFFF"/>
                </a:solidFill>
                <a:effectLst/>
                <a:uLnTx/>
                <a:uFillTx/>
                <a:latin typeface="EYInterstate" panose="02000503020000020004" pitchFamily="2" charset="0"/>
                <a:ea typeface="+mn-ea"/>
                <a:cs typeface="+mn-cs"/>
              </a:rPr>
              <a:t>ErnstYoungTurkiye</a:t>
            </a:r>
            <a:endPar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instagram.com/</a:t>
            </a:r>
            <a:r>
              <a:rPr kumimoji="0" lang="tr-TR" sz="1100" b="0" i="0" u="none" strike="noStrike" kern="0" cap="none" spc="0" normalizeH="0" baseline="0" noProof="0" dirty="0" err="1">
                <a:ln>
                  <a:noFill/>
                </a:ln>
                <a:solidFill>
                  <a:srgbClr val="FFFFFF"/>
                </a:solidFill>
                <a:effectLst/>
                <a:uLnTx/>
                <a:uFillTx/>
                <a:latin typeface="EYInterstate" panose="02000503020000020004" pitchFamily="2" charset="0"/>
                <a:ea typeface="+mn-ea"/>
                <a:cs typeface="+mn-cs"/>
              </a:rPr>
              <a:t>eyturkiye</a:t>
            </a:r>
            <a:endPar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twitter.com/</a:t>
            </a:r>
            <a:r>
              <a:rPr kumimoji="0" lang="tr-TR" sz="1100" b="0" i="0" u="none" strike="noStrike" kern="0" cap="none" spc="0" normalizeH="0" baseline="0" noProof="0" dirty="0" err="1">
                <a:ln>
                  <a:noFill/>
                </a:ln>
                <a:solidFill>
                  <a:srgbClr val="FFFFFF"/>
                </a:solidFill>
                <a:effectLst/>
                <a:uLnTx/>
                <a:uFillTx/>
                <a:latin typeface="EYInterstate" panose="02000503020000020004" pitchFamily="2" charset="0"/>
                <a:ea typeface="+mn-ea"/>
                <a:cs typeface="+mn-cs"/>
              </a:rPr>
              <a:t>EY_Turkiye</a:t>
            </a:r>
            <a:endParaRPr kumimoji="0" lang="tr-TR"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endParaRPr kumimoji="0" lang="en-IN"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p:txBody>
      </p:sp>
    </p:spTree>
    <p:extLst>
      <p:ext uri="{BB962C8B-B14F-4D97-AF65-F5344CB8AC3E}">
        <p14:creationId xmlns:p14="http://schemas.microsoft.com/office/powerpoint/2010/main" val="1702186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2F9C6BF-C493-4E24-B9B5-6D076AB0DF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7"/>
          <a:stretch/>
        </p:blipFill>
        <p:spPr>
          <a:xfrm>
            <a:off x="3896901" y="2553"/>
            <a:ext cx="8310876" cy="6861176"/>
          </a:xfrm>
          <a:prstGeom prst="rect">
            <a:avLst/>
          </a:prstGeom>
        </p:spPr>
      </p:pic>
      <p:grpSp>
        <p:nvGrpSpPr>
          <p:cNvPr id="38" name="Group 37">
            <a:extLst>
              <a:ext uri="{FF2B5EF4-FFF2-40B4-BE49-F238E27FC236}">
                <a16:creationId xmlns:a16="http://schemas.microsoft.com/office/drawing/2014/main" id="{53871C48-D820-4AB9-A102-6217135FE4FE}"/>
              </a:ext>
            </a:extLst>
          </p:cNvPr>
          <p:cNvGrpSpPr/>
          <p:nvPr/>
        </p:nvGrpSpPr>
        <p:grpSpPr>
          <a:xfrm>
            <a:off x="303072" y="1114222"/>
            <a:ext cx="8310876" cy="896425"/>
            <a:chOff x="-45403" y="1302726"/>
            <a:chExt cx="8477526" cy="914400"/>
          </a:xfrm>
          <a:noFill/>
        </p:grpSpPr>
        <p:sp>
          <p:nvSpPr>
            <p:cNvPr id="39" name="Freeform: Shape 38">
              <a:extLst>
                <a:ext uri="{FF2B5EF4-FFF2-40B4-BE49-F238E27FC236}">
                  <a16:creationId xmlns:a16="http://schemas.microsoft.com/office/drawing/2014/main" id="{C4617C5D-0290-4D2B-A319-15094D1F4D46}"/>
                </a:ext>
              </a:extLst>
            </p:cNvPr>
            <p:cNvSpPr/>
            <p:nvPr/>
          </p:nvSpPr>
          <p:spPr bwMode="auto">
            <a:xfrm>
              <a:off x="-45403" y="1302726"/>
              <a:ext cx="8477526" cy="914400"/>
            </a:xfrm>
            <a:custGeom>
              <a:avLst/>
              <a:gdLst>
                <a:gd name="connsiteX0" fmla="*/ 0 w 8477526"/>
                <a:gd name="connsiteY0" fmla="*/ 0 h 914400"/>
                <a:gd name="connsiteX1" fmla="*/ 8477526 w 8477526"/>
                <a:gd name="connsiteY1" fmla="*/ 0 h 914400"/>
                <a:gd name="connsiteX2" fmla="*/ 8298232 w 8477526"/>
                <a:gd name="connsiteY2" fmla="*/ 914400 h 914400"/>
                <a:gd name="connsiteX3" fmla="*/ 0 w 8477526"/>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8477526" h="914400">
                  <a:moveTo>
                    <a:pt x="0" y="0"/>
                  </a:moveTo>
                  <a:lnTo>
                    <a:pt x="8477526" y="0"/>
                  </a:lnTo>
                  <a:lnTo>
                    <a:pt x="8298232" y="914400"/>
                  </a:lnTo>
                  <a:lnTo>
                    <a:pt x="0" y="91440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000" b="1" err="1">
                <a:gradFill>
                  <a:gsLst>
                    <a:gs pos="0">
                      <a:srgbClr val="FFFFFF"/>
                    </a:gs>
                    <a:gs pos="100000">
                      <a:srgbClr val="FFFFFF"/>
                    </a:gs>
                  </a:gsLst>
                  <a:lin ang="5400000" scaled="0"/>
                </a:gradFill>
                <a:cs typeface="Segoe UI" pitchFamily="34" charset="0"/>
              </a:endParaRPr>
            </a:p>
          </p:txBody>
        </p:sp>
        <p:grpSp>
          <p:nvGrpSpPr>
            <p:cNvPr id="40" name="Group 39">
              <a:extLst>
                <a:ext uri="{FF2B5EF4-FFF2-40B4-BE49-F238E27FC236}">
                  <a16:creationId xmlns:a16="http://schemas.microsoft.com/office/drawing/2014/main" id="{1800B20C-00AD-43CA-BA69-7B2C0BB7382F}"/>
                </a:ext>
              </a:extLst>
            </p:cNvPr>
            <p:cNvGrpSpPr/>
            <p:nvPr/>
          </p:nvGrpSpPr>
          <p:grpSpPr>
            <a:xfrm>
              <a:off x="274321" y="1394166"/>
              <a:ext cx="7955279" cy="731520"/>
              <a:chOff x="274321" y="1394166"/>
              <a:chExt cx="7955279" cy="731520"/>
            </a:xfrm>
            <a:grpFill/>
          </p:grpSpPr>
          <p:sp>
            <p:nvSpPr>
              <p:cNvPr id="41" name="check 3">
                <a:extLst>
                  <a:ext uri="{FF2B5EF4-FFF2-40B4-BE49-F238E27FC236}">
                    <a16:creationId xmlns:a16="http://schemas.microsoft.com/office/drawing/2014/main" id="{837F5362-D857-4CA2-84E7-E721DB65B4D9}"/>
                  </a:ext>
                </a:extLst>
              </p:cNvPr>
              <p:cNvSpPr>
                <a:spLocks noChangeAspect="1" noEditPoints="1"/>
              </p:cNvSpPr>
              <p:nvPr/>
            </p:nvSpPr>
            <p:spPr bwMode="auto">
              <a:xfrm>
                <a:off x="274321" y="1485606"/>
                <a:ext cx="551840" cy="54864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grpFill/>
              <a:ln w="22225" cap="sq">
                <a:solidFill>
                  <a:srgbClr val="FFFFFF"/>
                </a:solidFill>
                <a:prstDash val="solid"/>
                <a:miter lim="800000"/>
                <a:headEnd/>
                <a:tailEnd/>
              </a:ln>
            </p:spPr>
            <p:txBody>
              <a:bodyPr vert="horz" wrap="square" lIns="89642" tIns="44821" rIns="89642" bIns="44821" numCol="1" anchor="t" anchorCtr="0" compatLnSpc="1">
                <a:prstTxWarp prst="textNoShape">
                  <a:avLst/>
                </a:prstTxWarp>
              </a:bodyPr>
              <a:lstStyle/>
              <a:p>
                <a:pPr defTabSz="914367"/>
                <a:endParaRPr lang="en-US" sz="1600" b="1">
                  <a:solidFill>
                    <a:srgbClr val="505050"/>
                  </a:solidFill>
                </a:endParaRPr>
              </a:p>
            </p:txBody>
          </p:sp>
          <p:sp>
            <p:nvSpPr>
              <p:cNvPr id="42" name="Rectangle 41">
                <a:extLst>
                  <a:ext uri="{FF2B5EF4-FFF2-40B4-BE49-F238E27FC236}">
                    <a16:creationId xmlns:a16="http://schemas.microsoft.com/office/drawing/2014/main" id="{FE28203A-4FD6-4B41-A0AC-2013DE5A359D}"/>
                  </a:ext>
                </a:extLst>
              </p:cNvPr>
              <p:cNvSpPr/>
              <p:nvPr/>
            </p:nvSpPr>
            <p:spPr>
              <a:xfrm>
                <a:off x="914400" y="1394166"/>
                <a:ext cx="7315200" cy="731520"/>
              </a:xfrm>
              <a:prstGeom prst="rect">
                <a:avLst/>
              </a:prstGeom>
              <a:grpFill/>
            </p:spPr>
            <p:txBody>
              <a:bodyPr wrap="square" lIns="143428" tIns="89642" rIns="143428" bIns="89642" anchor="ctr" anchorCtr="0">
                <a:noAutofit/>
              </a:bodyPr>
              <a:lstStyle/>
              <a:p>
                <a:pPr defTabSz="878727">
                  <a:lnSpc>
                    <a:spcPct val="90000"/>
                  </a:lnSpc>
                  <a:spcAft>
                    <a:spcPts val="576"/>
                  </a:spcAft>
                </a:pPr>
                <a:r>
                  <a:rPr lang="tr-TR" sz="2400" b="1" kern="0" dirty="0" err="1">
                    <a:gradFill>
                      <a:gsLst>
                        <a:gs pos="87077">
                          <a:srgbClr val="FFFFFF"/>
                        </a:gs>
                        <a:gs pos="72000">
                          <a:srgbClr val="FFFFFF"/>
                        </a:gs>
                      </a:gsLst>
                      <a:lin ang="5400000" scaled="0"/>
                    </a:gradFill>
                  </a:rPr>
                  <a:t>Brexit</a:t>
                </a:r>
                <a:r>
                  <a:rPr lang="tr-TR" sz="2400" b="1" kern="0" dirty="0">
                    <a:gradFill>
                      <a:gsLst>
                        <a:gs pos="87077">
                          <a:srgbClr val="FFFFFF"/>
                        </a:gs>
                        <a:gs pos="72000">
                          <a:srgbClr val="FFFFFF"/>
                        </a:gs>
                      </a:gsLst>
                      <a:lin ang="5400000" scaled="0"/>
                    </a:gradFill>
                  </a:rPr>
                  <a:t> Sürecine Genel Bakış</a:t>
                </a:r>
                <a:endParaRPr lang="en-US" sz="2400" b="1" kern="0" dirty="0">
                  <a:gradFill>
                    <a:gsLst>
                      <a:gs pos="87077">
                        <a:srgbClr val="FFFFFF"/>
                      </a:gs>
                      <a:gs pos="72000">
                        <a:srgbClr val="FFFFFF"/>
                      </a:gs>
                    </a:gsLst>
                    <a:lin ang="5400000" scaled="0"/>
                  </a:gradFill>
                </a:endParaRPr>
              </a:p>
            </p:txBody>
          </p:sp>
        </p:grpSp>
      </p:grpSp>
      <p:grpSp>
        <p:nvGrpSpPr>
          <p:cNvPr id="43" name="Group 42">
            <a:extLst>
              <a:ext uri="{FF2B5EF4-FFF2-40B4-BE49-F238E27FC236}">
                <a16:creationId xmlns:a16="http://schemas.microsoft.com/office/drawing/2014/main" id="{1652E1B2-7ED8-4D5F-AD31-05C82C562D9E}"/>
              </a:ext>
            </a:extLst>
          </p:cNvPr>
          <p:cNvGrpSpPr/>
          <p:nvPr/>
        </p:nvGrpSpPr>
        <p:grpSpPr>
          <a:xfrm>
            <a:off x="303072" y="2075623"/>
            <a:ext cx="8117531" cy="896425"/>
            <a:chOff x="-45403" y="2308555"/>
            <a:chExt cx="8280304" cy="914400"/>
          </a:xfrm>
          <a:noFill/>
        </p:grpSpPr>
        <p:sp>
          <p:nvSpPr>
            <p:cNvPr id="44" name="Freeform: Shape 43">
              <a:extLst>
                <a:ext uri="{FF2B5EF4-FFF2-40B4-BE49-F238E27FC236}">
                  <a16:creationId xmlns:a16="http://schemas.microsoft.com/office/drawing/2014/main" id="{D19FBF06-1249-4A6D-A064-E7DFC640E3FB}"/>
                </a:ext>
              </a:extLst>
            </p:cNvPr>
            <p:cNvSpPr/>
            <p:nvPr/>
          </p:nvSpPr>
          <p:spPr bwMode="auto">
            <a:xfrm>
              <a:off x="-45403" y="2308555"/>
              <a:ext cx="8280304" cy="914400"/>
            </a:xfrm>
            <a:custGeom>
              <a:avLst/>
              <a:gdLst>
                <a:gd name="connsiteX0" fmla="*/ 0 w 8280304"/>
                <a:gd name="connsiteY0" fmla="*/ 0 h 914400"/>
                <a:gd name="connsiteX1" fmla="*/ 8280304 w 8280304"/>
                <a:gd name="connsiteY1" fmla="*/ 0 h 914400"/>
                <a:gd name="connsiteX2" fmla="*/ 8101010 w 8280304"/>
                <a:gd name="connsiteY2" fmla="*/ 914400 h 914400"/>
                <a:gd name="connsiteX3" fmla="*/ 0 w 828030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8280304" h="914400">
                  <a:moveTo>
                    <a:pt x="0" y="0"/>
                  </a:moveTo>
                  <a:lnTo>
                    <a:pt x="8280304" y="0"/>
                  </a:lnTo>
                  <a:lnTo>
                    <a:pt x="8101010" y="914400"/>
                  </a:lnTo>
                  <a:lnTo>
                    <a:pt x="0" y="91440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000" b="1" err="1">
                <a:gradFill>
                  <a:gsLst>
                    <a:gs pos="0">
                      <a:srgbClr val="FFFFFF"/>
                    </a:gs>
                    <a:gs pos="100000">
                      <a:srgbClr val="FFFFFF"/>
                    </a:gs>
                  </a:gsLst>
                  <a:lin ang="5400000" scaled="0"/>
                </a:gradFill>
                <a:cs typeface="Segoe UI" pitchFamily="34" charset="0"/>
              </a:endParaRPr>
            </a:p>
          </p:txBody>
        </p:sp>
        <p:grpSp>
          <p:nvGrpSpPr>
            <p:cNvPr id="45" name="Group 44">
              <a:extLst>
                <a:ext uri="{FF2B5EF4-FFF2-40B4-BE49-F238E27FC236}">
                  <a16:creationId xmlns:a16="http://schemas.microsoft.com/office/drawing/2014/main" id="{915B0406-0818-46EC-8D03-510F16FE2D7B}"/>
                </a:ext>
              </a:extLst>
            </p:cNvPr>
            <p:cNvGrpSpPr/>
            <p:nvPr/>
          </p:nvGrpSpPr>
          <p:grpSpPr>
            <a:xfrm>
              <a:off x="274321" y="2399995"/>
              <a:ext cx="7772399" cy="731520"/>
              <a:chOff x="274321" y="1394166"/>
              <a:chExt cx="7772399" cy="731520"/>
            </a:xfrm>
            <a:grpFill/>
          </p:grpSpPr>
          <p:sp>
            <p:nvSpPr>
              <p:cNvPr id="46" name="check 3">
                <a:extLst>
                  <a:ext uri="{FF2B5EF4-FFF2-40B4-BE49-F238E27FC236}">
                    <a16:creationId xmlns:a16="http://schemas.microsoft.com/office/drawing/2014/main" id="{4DC1C981-E449-4DFB-9C92-48E37AE7AD14}"/>
                  </a:ext>
                </a:extLst>
              </p:cNvPr>
              <p:cNvSpPr>
                <a:spLocks noChangeAspect="1" noEditPoints="1"/>
              </p:cNvSpPr>
              <p:nvPr/>
            </p:nvSpPr>
            <p:spPr bwMode="auto">
              <a:xfrm>
                <a:off x="274321" y="1485606"/>
                <a:ext cx="551840" cy="54864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grpFill/>
              <a:ln w="22225" cap="sq">
                <a:solidFill>
                  <a:srgbClr val="FFFFFF"/>
                </a:solidFill>
                <a:prstDash val="solid"/>
                <a:miter lim="800000"/>
                <a:headEnd/>
                <a:tailEnd/>
              </a:ln>
            </p:spPr>
            <p:txBody>
              <a:bodyPr vert="horz" wrap="square" lIns="89642" tIns="44821" rIns="89642" bIns="44821" numCol="1" anchor="t" anchorCtr="0" compatLnSpc="1">
                <a:prstTxWarp prst="textNoShape">
                  <a:avLst/>
                </a:prstTxWarp>
              </a:bodyPr>
              <a:lstStyle/>
              <a:p>
                <a:pPr defTabSz="914367"/>
                <a:endParaRPr lang="en-US" sz="1600" b="1">
                  <a:solidFill>
                    <a:srgbClr val="505050"/>
                  </a:solidFill>
                </a:endParaRPr>
              </a:p>
            </p:txBody>
          </p:sp>
          <p:sp>
            <p:nvSpPr>
              <p:cNvPr id="47" name="Rectangle 46">
                <a:extLst>
                  <a:ext uri="{FF2B5EF4-FFF2-40B4-BE49-F238E27FC236}">
                    <a16:creationId xmlns:a16="http://schemas.microsoft.com/office/drawing/2014/main" id="{671828D9-0829-4E97-B425-FF29CD946371}"/>
                  </a:ext>
                </a:extLst>
              </p:cNvPr>
              <p:cNvSpPr/>
              <p:nvPr/>
            </p:nvSpPr>
            <p:spPr>
              <a:xfrm>
                <a:off x="914400" y="1394166"/>
                <a:ext cx="7132320" cy="731520"/>
              </a:xfrm>
              <a:prstGeom prst="rect">
                <a:avLst/>
              </a:prstGeom>
              <a:grpFill/>
            </p:spPr>
            <p:txBody>
              <a:bodyPr wrap="square" lIns="143428" tIns="89642" rIns="143428" bIns="89642" anchor="ctr" anchorCtr="0">
                <a:noAutofit/>
              </a:bodyPr>
              <a:lstStyle/>
              <a:p>
                <a:pPr defTabSz="878727">
                  <a:lnSpc>
                    <a:spcPct val="90000"/>
                  </a:lnSpc>
                  <a:spcAft>
                    <a:spcPts val="576"/>
                  </a:spcAft>
                </a:pPr>
                <a:r>
                  <a:rPr lang="tr-TR" sz="2400" b="1" kern="0" dirty="0">
                    <a:gradFill>
                      <a:gsLst>
                        <a:gs pos="87077">
                          <a:srgbClr val="FFFFFF"/>
                        </a:gs>
                        <a:gs pos="72000">
                          <a:srgbClr val="FFFFFF"/>
                        </a:gs>
                      </a:gsLst>
                      <a:lin ang="5400000" scaled="0"/>
                    </a:gradFill>
                  </a:rPr>
                  <a:t>Türkiye – BK STA</a:t>
                </a:r>
                <a:endParaRPr lang="en-US" sz="2400" b="1" kern="0" dirty="0">
                  <a:gradFill>
                    <a:gsLst>
                      <a:gs pos="87077">
                        <a:srgbClr val="FFFFFF"/>
                      </a:gs>
                      <a:gs pos="72000">
                        <a:srgbClr val="FFFFFF"/>
                      </a:gs>
                    </a:gsLst>
                    <a:lin ang="5400000" scaled="0"/>
                  </a:gradFill>
                </a:endParaRPr>
              </a:p>
            </p:txBody>
          </p:sp>
        </p:grpSp>
      </p:grpSp>
      <p:grpSp>
        <p:nvGrpSpPr>
          <p:cNvPr id="48" name="Group 47">
            <a:extLst>
              <a:ext uri="{FF2B5EF4-FFF2-40B4-BE49-F238E27FC236}">
                <a16:creationId xmlns:a16="http://schemas.microsoft.com/office/drawing/2014/main" id="{2CE0DCBA-F2F7-4C69-935E-9A9B658C9455}"/>
              </a:ext>
            </a:extLst>
          </p:cNvPr>
          <p:cNvGrpSpPr/>
          <p:nvPr/>
        </p:nvGrpSpPr>
        <p:grpSpPr>
          <a:xfrm>
            <a:off x="303072" y="3037024"/>
            <a:ext cx="8237627" cy="896425"/>
            <a:chOff x="-45403" y="3314384"/>
            <a:chExt cx="8402808" cy="914400"/>
          </a:xfrm>
          <a:noFill/>
        </p:grpSpPr>
        <p:sp>
          <p:nvSpPr>
            <p:cNvPr id="49" name="Freeform: Shape 48">
              <a:extLst>
                <a:ext uri="{FF2B5EF4-FFF2-40B4-BE49-F238E27FC236}">
                  <a16:creationId xmlns:a16="http://schemas.microsoft.com/office/drawing/2014/main" id="{53031B9F-B8CD-497B-BEB1-BA8179983C0C}"/>
                </a:ext>
              </a:extLst>
            </p:cNvPr>
            <p:cNvSpPr/>
            <p:nvPr/>
          </p:nvSpPr>
          <p:spPr bwMode="auto">
            <a:xfrm>
              <a:off x="-45403" y="3314384"/>
              <a:ext cx="8083083" cy="914400"/>
            </a:xfrm>
            <a:custGeom>
              <a:avLst/>
              <a:gdLst>
                <a:gd name="connsiteX0" fmla="*/ 0 w 8083083"/>
                <a:gd name="connsiteY0" fmla="*/ 0 h 914400"/>
                <a:gd name="connsiteX1" fmla="*/ 8083083 w 8083083"/>
                <a:gd name="connsiteY1" fmla="*/ 0 h 914400"/>
                <a:gd name="connsiteX2" fmla="*/ 7903789 w 8083083"/>
                <a:gd name="connsiteY2" fmla="*/ 914400 h 914400"/>
                <a:gd name="connsiteX3" fmla="*/ 0 w 8083083"/>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8083083" h="914400">
                  <a:moveTo>
                    <a:pt x="0" y="0"/>
                  </a:moveTo>
                  <a:lnTo>
                    <a:pt x="8083083" y="0"/>
                  </a:lnTo>
                  <a:lnTo>
                    <a:pt x="7903789" y="914400"/>
                  </a:lnTo>
                  <a:lnTo>
                    <a:pt x="0" y="91440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000" b="1" err="1">
                <a:gradFill>
                  <a:gsLst>
                    <a:gs pos="0">
                      <a:srgbClr val="FFFFFF"/>
                    </a:gs>
                    <a:gs pos="100000">
                      <a:srgbClr val="FFFFFF"/>
                    </a:gs>
                  </a:gsLst>
                  <a:lin ang="5400000" scaled="0"/>
                </a:gradFill>
                <a:cs typeface="Segoe UI" pitchFamily="34" charset="0"/>
              </a:endParaRPr>
            </a:p>
          </p:txBody>
        </p:sp>
        <p:grpSp>
          <p:nvGrpSpPr>
            <p:cNvPr id="50" name="Group 49">
              <a:extLst>
                <a:ext uri="{FF2B5EF4-FFF2-40B4-BE49-F238E27FC236}">
                  <a16:creationId xmlns:a16="http://schemas.microsoft.com/office/drawing/2014/main" id="{62AF724F-CE92-4A96-961D-0AF2FFBDABF1}"/>
                </a:ext>
              </a:extLst>
            </p:cNvPr>
            <p:cNvGrpSpPr/>
            <p:nvPr/>
          </p:nvGrpSpPr>
          <p:grpSpPr>
            <a:xfrm>
              <a:off x="274321" y="3405824"/>
              <a:ext cx="8083084" cy="731520"/>
              <a:chOff x="274321" y="1394166"/>
              <a:chExt cx="8083084" cy="731520"/>
            </a:xfrm>
            <a:grpFill/>
          </p:grpSpPr>
          <p:sp>
            <p:nvSpPr>
              <p:cNvPr id="51" name="check 3">
                <a:extLst>
                  <a:ext uri="{FF2B5EF4-FFF2-40B4-BE49-F238E27FC236}">
                    <a16:creationId xmlns:a16="http://schemas.microsoft.com/office/drawing/2014/main" id="{70BB305F-A1CB-4887-8643-6724D0F3F6ED}"/>
                  </a:ext>
                </a:extLst>
              </p:cNvPr>
              <p:cNvSpPr>
                <a:spLocks noChangeAspect="1" noEditPoints="1"/>
              </p:cNvSpPr>
              <p:nvPr/>
            </p:nvSpPr>
            <p:spPr bwMode="auto">
              <a:xfrm>
                <a:off x="274321" y="1485606"/>
                <a:ext cx="551840" cy="54864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grpFill/>
              <a:ln w="22225" cap="sq">
                <a:solidFill>
                  <a:srgbClr val="FFFFFF"/>
                </a:solidFill>
                <a:prstDash val="solid"/>
                <a:miter lim="800000"/>
                <a:headEnd/>
                <a:tailEnd/>
              </a:ln>
            </p:spPr>
            <p:txBody>
              <a:bodyPr vert="horz" wrap="square" lIns="89642" tIns="44821" rIns="89642" bIns="44821" numCol="1" anchor="t" anchorCtr="0" compatLnSpc="1">
                <a:prstTxWarp prst="textNoShape">
                  <a:avLst/>
                </a:prstTxWarp>
              </a:bodyPr>
              <a:lstStyle/>
              <a:p>
                <a:pPr defTabSz="914367"/>
                <a:endParaRPr lang="en-US" sz="1600" b="1">
                  <a:solidFill>
                    <a:srgbClr val="505050"/>
                  </a:solidFill>
                </a:endParaRPr>
              </a:p>
            </p:txBody>
          </p:sp>
          <p:sp>
            <p:nvSpPr>
              <p:cNvPr id="52" name="Rectangle 51">
                <a:extLst>
                  <a:ext uri="{FF2B5EF4-FFF2-40B4-BE49-F238E27FC236}">
                    <a16:creationId xmlns:a16="http://schemas.microsoft.com/office/drawing/2014/main" id="{9E524AA1-45BD-44EC-A382-EDE57A928F3B}"/>
                  </a:ext>
                </a:extLst>
              </p:cNvPr>
              <p:cNvSpPr/>
              <p:nvPr/>
            </p:nvSpPr>
            <p:spPr>
              <a:xfrm>
                <a:off x="914401" y="1394166"/>
                <a:ext cx="7443004" cy="731520"/>
              </a:xfrm>
              <a:prstGeom prst="rect">
                <a:avLst/>
              </a:prstGeom>
              <a:grpFill/>
            </p:spPr>
            <p:txBody>
              <a:bodyPr wrap="square" lIns="143428" tIns="89642" rIns="143428" bIns="89642" anchor="ctr" anchorCtr="0">
                <a:noAutofit/>
              </a:bodyPr>
              <a:lstStyle/>
              <a:p>
                <a:pPr defTabSz="878727">
                  <a:lnSpc>
                    <a:spcPct val="90000"/>
                  </a:lnSpc>
                  <a:spcAft>
                    <a:spcPts val="576"/>
                  </a:spcAft>
                </a:pPr>
                <a:r>
                  <a:rPr lang="tr-TR" sz="2400" b="1" kern="0" dirty="0">
                    <a:gradFill>
                      <a:gsLst>
                        <a:gs pos="87077">
                          <a:srgbClr val="FFFFFF"/>
                        </a:gs>
                        <a:gs pos="72000">
                          <a:srgbClr val="FFFFFF"/>
                        </a:gs>
                      </a:gsLst>
                      <a:lin ang="5400000" scaled="0"/>
                    </a:gradFill>
                  </a:rPr>
                  <a:t>BK ile Ticaretimizdeki Değişiklikler</a:t>
                </a:r>
                <a:endParaRPr lang="en-US" sz="2400" b="1" kern="0" dirty="0">
                  <a:gradFill>
                    <a:gsLst>
                      <a:gs pos="87077">
                        <a:srgbClr val="FFFFFF"/>
                      </a:gs>
                      <a:gs pos="72000">
                        <a:srgbClr val="FFFFFF"/>
                      </a:gs>
                    </a:gsLst>
                    <a:lin ang="5400000" scaled="0"/>
                  </a:gradFill>
                </a:endParaRPr>
              </a:p>
            </p:txBody>
          </p:sp>
        </p:grpSp>
      </p:grpSp>
      <p:sp>
        <p:nvSpPr>
          <p:cNvPr id="68" name="TextBox 67">
            <a:extLst>
              <a:ext uri="{FF2B5EF4-FFF2-40B4-BE49-F238E27FC236}">
                <a16:creationId xmlns:a16="http://schemas.microsoft.com/office/drawing/2014/main" id="{20010636-1D8D-41C2-B86F-CFFD084B9778}"/>
              </a:ext>
            </a:extLst>
          </p:cNvPr>
          <p:cNvSpPr txBox="1"/>
          <p:nvPr/>
        </p:nvSpPr>
        <p:spPr>
          <a:xfrm>
            <a:off x="493486" y="402060"/>
            <a:ext cx="5080000" cy="507831"/>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tr-TR" sz="3600" dirty="0">
                <a:solidFill>
                  <a:schemeClr val="tx2"/>
                </a:solidFill>
              </a:rPr>
              <a:t>Gündem</a:t>
            </a:r>
            <a:endParaRPr lang="en-GB" sz="3600" dirty="0" err="1">
              <a:solidFill>
                <a:schemeClr val="tx2"/>
              </a:solidFill>
            </a:endParaRPr>
          </a:p>
        </p:txBody>
      </p:sp>
      <p:grpSp>
        <p:nvGrpSpPr>
          <p:cNvPr id="34" name="Group 4">
            <a:extLst>
              <a:ext uri="{FF2B5EF4-FFF2-40B4-BE49-F238E27FC236}">
                <a16:creationId xmlns:a16="http://schemas.microsoft.com/office/drawing/2014/main" id="{1EE309F6-1D5A-4DB2-AA90-28ECAC80EAF5}"/>
              </a:ext>
            </a:extLst>
          </p:cNvPr>
          <p:cNvGrpSpPr>
            <a:grpSpLocks noChangeAspect="1"/>
          </p:cNvGrpSpPr>
          <p:nvPr/>
        </p:nvGrpSpPr>
        <p:grpSpPr bwMode="black">
          <a:xfrm>
            <a:off x="11193936" y="265458"/>
            <a:ext cx="777694" cy="910668"/>
            <a:chOff x="6529" y="3125"/>
            <a:chExt cx="772" cy="904"/>
          </a:xfrm>
        </p:grpSpPr>
        <p:sp>
          <p:nvSpPr>
            <p:cNvPr id="35" name="Freeform 5">
              <a:extLst>
                <a:ext uri="{FF2B5EF4-FFF2-40B4-BE49-F238E27FC236}">
                  <a16:creationId xmlns:a16="http://schemas.microsoft.com/office/drawing/2014/main" id="{FA35494A-C15A-4B60-A91C-239C26465025}"/>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3" name="Freeform 6">
              <a:extLst>
                <a:ext uri="{FF2B5EF4-FFF2-40B4-BE49-F238E27FC236}">
                  <a16:creationId xmlns:a16="http://schemas.microsoft.com/office/drawing/2014/main" id="{48EB9D1A-2E3B-461C-B818-42D78D6CFC99}"/>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248254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30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40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0-#ppt_w/2"/>
                                          </p:val>
                                        </p:tav>
                                        <p:tav tm="100000">
                                          <p:val>
                                            <p:strVal val="#ppt_x"/>
                                          </p:val>
                                        </p:tav>
                                      </p:tavLst>
                                    </p:anim>
                                    <p:anim calcmode="lin" valueType="num">
                                      <p:cBhvr additive="base">
                                        <p:cTn id="1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67515C77-80E0-4C35-BD10-6EE74B088D5D}"/>
              </a:ext>
            </a:extLst>
          </p:cNvPr>
          <p:cNvCxnSpPr/>
          <p:nvPr/>
        </p:nvCxnSpPr>
        <p:spPr>
          <a:xfrm>
            <a:off x="7493224" y="1453537"/>
            <a:ext cx="0" cy="3610466"/>
          </a:xfrm>
          <a:prstGeom prst="line">
            <a:avLst/>
          </a:prstGeom>
          <a:ln w="28575">
            <a:solidFill>
              <a:schemeClr val="accent5"/>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EA55B4E-9BDD-400B-992F-00462A1AEAE6}"/>
              </a:ext>
            </a:extLst>
          </p:cNvPr>
          <p:cNvSpPr>
            <a:spLocks noGrp="1"/>
          </p:cNvSpPr>
          <p:nvPr>
            <p:ph type="title"/>
          </p:nvPr>
        </p:nvSpPr>
        <p:spPr/>
        <p:txBody>
          <a:bodyPr/>
          <a:lstStyle/>
          <a:p>
            <a:r>
              <a:rPr lang="tr-TR" dirty="0" err="1"/>
              <a:t>nt</a:t>
            </a:r>
            <a:endParaRPr lang="en-US" dirty="0"/>
          </a:p>
        </p:txBody>
      </p:sp>
      <p:pic>
        <p:nvPicPr>
          <p:cNvPr id="7" name="Picture 6">
            <a:extLst>
              <a:ext uri="{FF2B5EF4-FFF2-40B4-BE49-F238E27FC236}">
                <a16:creationId xmlns:a16="http://schemas.microsoft.com/office/drawing/2014/main" id="{330683E3-54CE-4ECE-9E1F-43693629CA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883"/>
          <a:stretch/>
        </p:blipFill>
        <p:spPr>
          <a:xfrm flipH="1">
            <a:off x="13922" y="-1"/>
            <a:ext cx="12198347" cy="1151774"/>
          </a:xfrm>
          <a:prstGeom prst="rect">
            <a:avLst/>
          </a:prstGeom>
        </p:spPr>
      </p:pic>
      <p:grpSp>
        <p:nvGrpSpPr>
          <p:cNvPr id="8" name="Group 4">
            <a:extLst>
              <a:ext uri="{FF2B5EF4-FFF2-40B4-BE49-F238E27FC236}">
                <a16:creationId xmlns:a16="http://schemas.microsoft.com/office/drawing/2014/main" id="{1C3735D0-0B71-4E6F-A82C-51BB265BA1CF}"/>
              </a:ext>
            </a:extLst>
          </p:cNvPr>
          <p:cNvGrpSpPr>
            <a:grpSpLocks noChangeAspect="1"/>
          </p:cNvGrpSpPr>
          <p:nvPr/>
        </p:nvGrpSpPr>
        <p:grpSpPr bwMode="black">
          <a:xfrm>
            <a:off x="325242" y="85986"/>
            <a:ext cx="777694" cy="910668"/>
            <a:chOff x="6529" y="3125"/>
            <a:chExt cx="772" cy="904"/>
          </a:xfrm>
        </p:grpSpPr>
        <p:sp>
          <p:nvSpPr>
            <p:cNvPr id="9" name="Freeform 5">
              <a:extLst>
                <a:ext uri="{FF2B5EF4-FFF2-40B4-BE49-F238E27FC236}">
                  <a16:creationId xmlns:a16="http://schemas.microsoft.com/office/drawing/2014/main" id="{766C1AE0-B018-4755-A792-B53BEBA1BAAD}"/>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0EBEAC91-9320-46B5-8D88-0C235B3D7E61}"/>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5" name="Rectangle 14">
            <a:extLst>
              <a:ext uri="{FF2B5EF4-FFF2-40B4-BE49-F238E27FC236}">
                <a16:creationId xmlns:a16="http://schemas.microsoft.com/office/drawing/2014/main" id="{44C81916-84D1-41F8-873A-17ACF22EBD56}"/>
              </a:ext>
            </a:extLst>
          </p:cNvPr>
          <p:cNvSpPr/>
          <p:nvPr/>
        </p:nvSpPr>
        <p:spPr>
          <a:xfrm>
            <a:off x="4356100" y="241105"/>
            <a:ext cx="7549953" cy="9106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tr-TR" sz="2800" dirty="0" err="1">
                <a:solidFill>
                  <a:schemeClr val="bg1"/>
                </a:solidFill>
              </a:rPr>
              <a:t>Brexit</a:t>
            </a:r>
            <a:r>
              <a:rPr lang="tr-TR" sz="2800" dirty="0">
                <a:solidFill>
                  <a:schemeClr val="bg1"/>
                </a:solidFill>
              </a:rPr>
              <a:t> Sürecine Genel Bakış</a:t>
            </a:r>
            <a:endParaRPr lang="en-GB" sz="2000" dirty="0">
              <a:solidFill>
                <a:schemeClr val="bg1"/>
              </a:solidFill>
            </a:endParaRPr>
          </a:p>
        </p:txBody>
      </p:sp>
      <p:sp>
        <p:nvSpPr>
          <p:cNvPr id="6" name="Arrow: Right 5">
            <a:extLst>
              <a:ext uri="{FF2B5EF4-FFF2-40B4-BE49-F238E27FC236}">
                <a16:creationId xmlns:a16="http://schemas.microsoft.com/office/drawing/2014/main" id="{CACE2F52-B908-4F01-BA5E-FE73822A4F50}"/>
              </a:ext>
            </a:extLst>
          </p:cNvPr>
          <p:cNvSpPr/>
          <p:nvPr/>
        </p:nvSpPr>
        <p:spPr>
          <a:xfrm>
            <a:off x="970958" y="2960914"/>
            <a:ext cx="11010507" cy="244740"/>
          </a:xfrm>
          <a:prstGeom prst="rightArrow">
            <a:avLst>
              <a:gd name="adj1" fmla="val 50000"/>
              <a:gd name="adj2" fmla="val 87256"/>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1" name="Oval 10">
            <a:extLst>
              <a:ext uri="{FF2B5EF4-FFF2-40B4-BE49-F238E27FC236}">
                <a16:creationId xmlns:a16="http://schemas.microsoft.com/office/drawing/2014/main" id="{52197778-FC6C-4E7B-A1F8-E1C5765AAEAE}"/>
              </a:ext>
            </a:extLst>
          </p:cNvPr>
          <p:cNvSpPr/>
          <p:nvPr/>
        </p:nvSpPr>
        <p:spPr>
          <a:xfrm>
            <a:off x="732464" y="2907429"/>
            <a:ext cx="360000" cy="360000"/>
          </a:xfrm>
          <a:prstGeom prst="ellipse">
            <a:avLst/>
          </a:prstGeom>
          <a:solidFill>
            <a:srgbClr val="2E2E38"/>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3" name="Left Brace 12">
            <a:extLst>
              <a:ext uri="{FF2B5EF4-FFF2-40B4-BE49-F238E27FC236}">
                <a16:creationId xmlns:a16="http://schemas.microsoft.com/office/drawing/2014/main" id="{9B7E3E2A-1C43-47CF-8845-1ADADEFD1E2B}"/>
              </a:ext>
            </a:extLst>
          </p:cNvPr>
          <p:cNvSpPr/>
          <p:nvPr/>
        </p:nvSpPr>
        <p:spPr>
          <a:xfrm rot="5400000">
            <a:off x="3846262" y="-810876"/>
            <a:ext cx="533166" cy="6760758"/>
          </a:xfrm>
          <a:prstGeom prst="leftBrac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442B0E17-C611-40E1-9B33-845486889D1B}"/>
              </a:ext>
            </a:extLst>
          </p:cNvPr>
          <p:cNvSpPr txBox="1"/>
          <p:nvPr/>
        </p:nvSpPr>
        <p:spPr>
          <a:xfrm>
            <a:off x="3317282" y="1942634"/>
            <a:ext cx="1649691" cy="272382"/>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dirty="0">
                <a:solidFill>
                  <a:schemeClr val="bg1"/>
                </a:solidFill>
              </a:rPr>
              <a:t>Geçiş Dönemi</a:t>
            </a:r>
            <a:endParaRPr lang="en-US" dirty="0" err="1">
              <a:solidFill>
                <a:schemeClr val="bg1"/>
              </a:solidFill>
            </a:endParaRPr>
          </a:p>
        </p:txBody>
      </p:sp>
      <p:sp>
        <p:nvSpPr>
          <p:cNvPr id="20" name="TextBox 19">
            <a:extLst>
              <a:ext uri="{FF2B5EF4-FFF2-40B4-BE49-F238E27FC236}">
                <a16:creationId xmlns:a16="http://schemas.microsoft.com/office/drawing/2014/main" id="{269B3689-85F6-4987-BE48-0FA3B35369A0}"/>
              </a:ext>
            </a:extLst>
          </p:cNvPr>
          <p:cNvSpPr txBox="1"/>
          <p:nvPr/>
        </p:nvSpPr>
        <p:spPr>
          <a:xfrm>
            <a:off x="87618" y="3418384"/>
            <a:ext cx="1649691" cy="689420"/>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sz="1400" dirty="0">
                <a:solidFill>
                  <a:schemeClr val="tx2"/>
                </a:solidFill>
              </a:rPr>
              <a:t>31 Ocak 2020</a:t>
            </a:r>
          </a:p>
          <a:p>
            <a:pPr algn="ctr">
              <a:lnSpc>
                <a:spcPct val="85000"/>
              </a:lnSpc>
              <a:spcAft>
                <a:spcPts val="600"/>
              </a:spcAft>
              <a:buClr>
                <a:schemeClr val="accent2"/>
              </a:buClr>
              <a:buSzPct val="70000"/>
            </a:pPr>
            <a:r>
              <a:rPr lang="tr-TR" sz="1400" dirty="0" err="1">
                <a:solidFill>
                  <a:schemeClr val="bg1"/>
                </a:solidFill>
              </a:rPr>
              <a:t>BK’nın</a:t>
            </a:r>
            <a:r>
              <a:rPr lang="tr-TR" sz="1400" dirty="0">
                <a:solidFill>
                  <a:schemeClr val="bg1"/>
                </a:solidFill>
              </a:rPr>
              <a:t> AB’den Ayrılması</a:t>
            </a:r>
            <a:endParaRPr lang="en-US" sz="1400" dirty="0" err="1">
              <a:solidFill>
                <a:schemeClr val="bg1"/>
              </a:solidFill>
            </a:endParaRPr>
          </a:p>
        </p:txBody>
      </p:sp>
      <p:grpSp>
        <p:nvGrpSpPr>
          <p:cNvPr id="22" name="Group 21">
            <a:extLst>
              <a:ext uri="{FF2B5EF4-FFF2-40B4-BE49-F238E27FC236}">
                <a16:creationId xmlns:a16="http://schemas.microsoft.com/office/drawing/2014/main" id="{DA5582E4-9C33-448C-8970-B73CBFEA32C8}"/>
              </a:ext>
            </a:extLst>
          </p:cNvPr>
          <p:cNvGrpSpPr/>
          <p:nvPr/>
        </p:nvGrpSpPr>
        <p:grpSpPr>
          <a:xfrm>
            <a:off x="5686261" y="2907429"/>
            <a:ext cx="1649691" cy="1200375"/>
            <a:chOff x="5407225" y="3095964"/>
            <a:chExt cx="1649691" cy="1200375"/>
          </a:xfrm>
        </p:grpSpPr>
        <p:sp>
          <p:nvSpPr>
            <p:cNvPr id="19" name="Oval 18">
              <a:extLst>
                <a:ext uri="{FF2B5EF4-FFF2-40B4-BE49-F238E27FC236}">
                  <a16:creationId xmlns:a16="http://schemas.microsoft.com/office/drawing/2014/main" id="{F7AB649E-1450-4F59-9834-01EBF708F9CA}"/>
                </a:ext>
              </a:extLst>
            </p:cNvPr>
            <p:cNvSpPr/>
            <p:nvPr/>
          </p:nvSpPr>
          <p:spPr>
            <a:xfrm>
              <a:off x="6052071" y="3095964"/>
              <a:ext cx="360000" cy="360000"/>
            </a:xfrm>
            <a:prstGeom prst="ellipse">
              <a:avLst/>
            </a:prstGeom>
            <a:solidFill>
              <a:srgbClr val="2E2E38"/>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1" name="TextBox 20">
              <a:extLst>
                <a:ext uri="{FF2B5EF4-FFF2-40B4-BE49-F238E27FC236}">
                  <a16:creationId xmlns:a16="http://schemas.microsoft.com/office/drawing/2014/main" id="{211D0DD2-EDB8-4771-BA7A-F9FAAC7014A8}"/>
                </a:ext>
              </a:extLst>
            </p:cNvPr>
            <p:cNvSpPr txBox="1"/>
            <p:nvPr/>
          </p:nvSpPr>
          <p:spPr>
            <a:xfrm>
              <a:off x="5407225" y="3606919"/>
              <a:ext cx="1649691" cy="689420"/>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sz="1400" dirty="0">
                  <a:solidFill>
                    <a:schemeClr val="tx2"/>
                  </a:solidFill>
                </a:rPr>
                <a:t>31 Aralık 2020</a:t>
              </a:r>
            </a:p>
            <a:p>
              <a:pPr algn="ctr">
                <a:lnSpc>
                  <a:spcPct val="85000"/>
                </a:lnSpc>
                <a:spcAft>
                  <a:spcPts val="600"/>
                </a:spcAft>
                <a:buClr>
                  <a:schemeClr val="accent2"/>
                </a:buClr>
                <a:buSzPct val="70000"/>
              </a:pPr>
              <a:r>
                <a:rPr lang="tr-TR" sz="1400" dirty="0">
                  <a:solidFill>
                    <a:schemeClr val="bg1"/>
                  </a:solidFill>
                </a:rPr>
                <a:t>Geçiş Döneminin Sonu</a:t>
              </a:r>
              <a:endParaRPr lang="en-US" sz="1400" dirty="0" err="1">
                <a:solidFill>
                  <a:schemeClr val="bg1"/>
                </a:solidFill>
              </a:endParaRPr>
            </a:p>
          </p:txBody>
        </p:sp>
      </p:grpSp>
      <p:grpSp>
        <p:nvGrpSpPr>
          <p:cNvPr id="4" name="Group 3">
            <a:extLst>
              <a:ext uri="{FF2B5EF4-FFF2-40B4-BE49-F238E27FC236}">
                <a16:creationId xmlns:a16="http://schemas.microsoft.com/office/drawing/2014/main" id="{41F62945-B6A7-4D12-8F75-634687CE397E}"/>
              </a:ext>
            </a:extLst>
          </p:cNvPr>
          <p:cNvGrpSpPr/>
          <p:nvPr/>
        </p:nvGrpSpPr>
        <p:grpSpPr>
          <a:xfrm>
            <a:off x="3820046" y="2624315"/>
            <a:ext cx="1649691" cy="1719062"/>
            <a:chOff x="3845793" y="2624315"/>
            <a:chExt cx="1649691" cy="1719062"/>
          </a:xfrm>
        </p:grpSpPr>
        <p:pic>
          <p:nvPicPr>
            <p:cNvPr id="16" name="Picture 34" descr="engl.wmf">
              <a:extLst>
                <a:ext uri="{FF2B5EF4-FFF2-40B4-BE49-F238E27FC236}">
                  <a16:creationId xmlns:a16="http://schemas.microsoft.com/office/drawing/2014/main" id="{1F2FCC81-410C-41BB-8CB8-E4E66815F1E4}"/>
                </a:ext>
              </a:extLst>
            </p:cNvPr>
            <p:cNvPicPr>
              <a:picLocks noChangeAspect="1"/>
            </p:cNvPicPr>
            <p:nvPr/>
          </p:nvPicPr>
          <p:blipFill>
            <a:blip r:embed="rId3" cstate="print"/>
            <a:srcRect/>
            <a:stretch>
              <a:fillRect/>
            </a:stretch>
          </p:blipFill>
          <p:spPr bwMode="auto">
            <a:xfrm>
              <a:off x="4638829" y="2624315"/>
              <a:ext cx="346441" cy="225187"/>
            </a:xfrm>
            <a:prstGeom prst="rect">
              <a:avLst/>
            </a:prstGeom>
            <a:noFill/>
            <a:ln w="9525">
              <a:noFill/>
              <a:miter lim="800000"/>
              <a:headEnd/>
              <a:tailEnd/>
            </a:ln>
          </p:spPr>
        </p:pic>
        <p:pic>
          <p:nvPicPr>
            <p:cNvPr id="17" name="Picture 37" descr="türkei.wmf">
              <a:extLst>
                <a:ext uri="{FF2B5EF4-FFF2-40B4-BE49-F238E27FC236}">
                  <a16:creationId xmlns:a16="http://schemas.microsoft.com/office/drawing/2014/main" id="{FDDBF848-C1FE-4123-94C3-A873044CB942}"/>
                </a:ext>
              </a:extLst>
            </p:cNvPr>
            <p:cNvPicPr>
              <a:picLocks noChangeAspect="1"/>
            </p:cNvPicPr>
            <p:nvPr/>
          </p:nvPicPr>
          <p:blipFill>
            <a:blip r:embed="rId4" cstate="print"/>
            <a:srcRect/>
            <a:stretch>
              <a:fillRect/>
            </a:stretch>
          </p:blipFill>
          <p:spPr bwMode="auto">
            <a:xfrm>
              <a:off x="4255602" y="2626153"/>
              <a:ext cx="346441" cy="225187"/>
            </a:xfrm>
            <a:prstGeom prst="rect">
              <a:avLst/>
            </a:prstGeom>
            <a:noFill/>
            <a:ln w="9525">
              <a:noFill/>
              <a:miter lim="800000"/>
              <a:headEnd/>
              <a:tailEnd/>
            </a:ln>
          </p:spPr>
        </p:pic>
        <p:grpSp>
          <p:nvGrpSpPr>
            <p:cNvPr id="26" name="Group 25">
              <a:extLst>
                <a:ext uri="{FF2B5EF4-FFF2-40B4-BE49-F238E27FC236}">
                  <a16:creationId xmlns:a16="http://schemas.microsoft.com/office/drawing/2014/main" id="{B14C3A94-FECE-43B3-B0CA-FA33E96B1256}"/>
                </a:ext>
              </a:extLst>
            </p:cNvPr>
            <p:cNvGrpSpPr/>
            <p:nvPr/>
          </p:nvGrpSpPr>
          <p:grpSpPr>
            <a:xfrm>
              <a:off x="3845793" y="2909092"/>
              <a:ext cx="1649691" cy="1434285"/>
              <a:chOff x="5407225" y="3095964"/>
              <a:chExt cx="1649691" cy="1434285"/>
            </a:xfrm>
          </p:grpSpPr>
          <p:sp>
            <p:nvSpPr>
              <p:cNvPr id="27" name="Oval 26">
                <a:extLst>
                  <a:ext uri="{FF2B5EF4-FFF2-40B4-BE49-F238E27FC236}">
                    <a16:creationId xmlns:a16="http://schemas.microsoft.com/office/drawing/2014/main" id="{0D15954F-8C1F-4768-9E15-6191F1248080}"/>
                  </a:ext>
                </a:extLst>
              </p:cNvPr>
              <p:cNvSpPr/>
              <p:nvPr/>
            </p:nvSpPr>
            <p:spPr>
              <a:xfrm>
                <a:off x="6052071" y="3095964"/>
                <a:ext cx="360000" cy="360000"/>
              </a:xfrm>
              <a:prstGeom prst="ellipse">
                <a:avLst/>
              </a:prstGeom>
              <a:solidFill>
                <a:srgbClr val="2E2E38"/>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8" name="TextBox 27">
                <a:extLst>
                  <a:ext uri="{FF2B5EF4-FFF2-40B4-BE49-F238E27FC236}">
                    <a16:creationId xmlns:a16="http://schemas.microsoft.com/office/drawing/2014/main" id="{AD8B7471-396B-4740-A8D1-311CEED54482}"/>
                  </a:ext>
                </a:extLst>
              </p:cNvPr>
              <p:cNvSpPr txBox="1"/>
              <p:nvPr/>
            </p:nvSpPr>
            <p:spPr>
              <a:xfrm>
                <a:off x="5407225" y="3606919"/>
                <a:ext cx="1649691" cy="923330"/>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sz="1400" dirty="0">
                    <a:solidFill>
                      <a:schemeClr val="tx2"/>
                    </a:solidFill>
                  </a:rPr>
                  <a:t>29 Aralık 2020</a:t>
                </a:r>
              </a:p>
              <a:p>
                <a:pPr algn="ctr">
                  <a:lnSpc>
                    <a:spcPct val="85000"/>
                  </a:lnSpc>
                  <a:spcAft>
                    <a:spcPts val="600"/>
                  </a:spcAft>
                  <a:buClr>
                    <a:schemeClr val="accent2"/>
                  </a:buClr>
                  <a:buSzPct val="70000"/>
                </a:pPr>
                <a:r>
                  <a:rPr lang="tr-TR" sz="1400" dirty="0">
                    <a:solidFill>
                      <a:schemeClr val="bg1"/>
                    </a:solidFill>
                  </a:rPr>
                  <a:t>BK-Türkiye STA İmzalanması</a:t>
                </a:r>
              </a:p>
              <a:p>
                <a:pPr algn="ctr">
                  <a:lnSpc>
                    <a:spcPct val="85000"/>
                  </a:lnSpc>
                  <a:spcAft>
                    <a:spcPts val="600"/>
                  </a:spcAft>
                  <a:buClr>
                    <a:schemeClr val="accent2"/>
                  </a:buClr>
                  <a:buSzPct val="70000"/>
                </a:pPr>
                <a:r>
                  <a:rPr lang="tr-TR" sz="1400" dirty="0">
                    <a:solidFill>
                      <a:schemeClr val="bg1"/>
                    </a:solidFill>
                  </a:rPr>
                  <a:t>(Yürürlük 1 Ocak)</a:t>
                </a:r>
                <a:endParaRPr lang="en-US" sz="1400" dirty="0" err="1">
                  <a:solidFill>
                    <a:schemeClr val="bg1"/>
                  </a:solidFill>
                </a:endParaRPr>
              </a:p>
            </p:txBody>
          </p:sp>
        </p:grpSp>
      </p:grpSp>
      <p:cxnSp>
        <p:nvCxnSpPr>
          <p:cNvPr id="41" name="Connector: Elbow 40">
            <a:extLst>
              <a:ext uri="{FF2B5EF4-FFF2-40B4-BE49-F238E27FC236}">
                <a16:creationId xmlns:a16="http://schemas.microsoft.com/office/drawing/2014/main" id="{37895D6C-FBD6-4A9A-A9CE-F4EA81FF605E}"/>
              </a:ext>
            </a:extLst>
          </p:cNvPr>
          <p:cNvCxnSpPr>
            <a:cxnSpLocks/>
            <a:stCxn id="28" idx="2"/>
            <a:endCxn id="42" idx="1"/>
          </p:cNvCxnSpPr>
          <p:nvPr/>
        </p:nvCxnSpPr>
        <p:spPr>
          <a:xfrm rot="16200000" flipH="1">
            <a:off x="6290558" y="2697711"/>
            <a:ext cx="622390" cy="3913722"/>
          </a:xfrm>
          <a:prstGeom prst="bentConnector2">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7FBD987-8F33-4184-A676-90B806816F83}"/>
              </a:ext>
            </a:extLst>
          </p:cNvPr>
          <p:cNvSpPr txBox="1"/>
          <p:nvPr/>
        </p:nvSpPr>
        <p:spPr>
          <a:xfrm>
            <a:off x="8558614" y="4673379"/>
            <a:ext cx="2926383" cy="584775"/>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sz="1200" dirty="0">
                <a:solidFill>
                  <a:schemeClr val="bg1"/>
                </a:solidFill>
              </a:rPr>
              <a:t>Cumhurbaşkanlığı Onayı yayımlandı,</a:t>
            </a:r>
          </a:p>
          <a:p>
            <a:pPr algn="ctr">
              <a:lnSpc>
                <a:spcPct val="85000"/>
              </a:lnSpc>
              <a:spcAft>
                <a:spcPts val="600"/>
              </a:spcAft>
              <a:buClr>
                <a:schemeClr val="accent2"/>
              </a:buClr>
              <a:buSzPct val="70000"/>
            </a:pPr>
            <a:r>
              <a:rPr lang="tr-TR" sz="1200" b="1" dirty="0">
                <a:solidFill>
                  <a:schemeClr val="tx2"/>
                </a:solidFill>
              </a:rPr>
              <a:t>Yönetmelik ve İthalat Rejim Kararı bekleniyor</a:t>
            </a:r>
            <a:endParaRPr lang="en-US" sz="1200" b="1" dirty="0" err="1">
              <a:solidFill>
                <a:schemeClr val="tx2"/>
              </a:solidFill>
            </a:endParaRPr>
          </a:p>
        </p:txBody>
      </p:sp>
      <p:grpSp>
        <p:nvGrpSpPr>
          <p:cNvPr id="5" name="Group 4">
            <a:extLst>
              <a:ext uri="{FF2B5EF4-FFF2-40B4-BE49-F238E27FC236}">
                <a16:creationId xmlns:a16="http://schemas.microsoft.com/office/drawing/2014/main" id="{03B81594-2627-4CB9-B66A-321E0EDB1EF1}"/>
              </a:ext>
            </a:extLst>
          </p:cNvPr>
          <p:cNvGrpSpPr/>
          <p:nvPr/>
        </p:nvGrpSpPr>
        <p:grpSpPr>
          <a:xfrm>
            <a:off x="1953832" y="2632941"/>
            <a:ext cx="1649691" cy="1806297"/>
            <a:chOff x="1920742" y="2632941"/>
            <a:chExt cx="1649691" cy="1806297"/>
          </a:xfrm>
        </p:grpSpPr>
        <p:grpSp>
          <p:nvGrpSpPr>
            <p:cNvPr id="23" name="Group 22">
              <a:extLst>
                <a:ext uri="{FF2B5EF4-FFF2-40B4-BE49-F238E27FC236}">
                  <a16:creationId xmlns:a16="http://schemas.microsoft.com/office/drawing/2014/main" id="{1286822B-A665-4EC3-AFB3-6F35670BDBF9}"/>
                </a:ext>
              </a:extLst>
            </p:cNvPr>
            <p:cNvGrpSpPr/>
            <p:nvPr/>
          </p:nvGrpSpPr>
          <p:grpSpPr>
            <a:xfrm>
              <a:off x="1920742" y="2898770"/>
              <a:ext cx="1649691" cy="1540468"/>
              <a:chOff x="5407225" y="3095964"/>
              <a:chExt cx="1649691" cy="1540468"/>
            </a:xfrm>
          </p:grpSpPr>
          <p:sp>
            <p:nvSpPr>
              <p:cNvPr id="24" name="Oval 23">
                <a:extLst>
                  <a:ext uri="{FF2B5EF4-FFF2-40B4-BE49-F238E27FC236}">
                    <a16:creationId xmlns:a16="http://schemas.microsoft.com/office/drawing/2014/main" id="{813F8129-C56C-4F27-B0BD-B5D94BC645C5}"/>
                  </a:ext>
                </a:extLst>
              </p:cNvPr>
              <p:cNvSpPr/>
              <p:nvPr/>
            </p:nvSpPr>
            <p:spPr>
              <a:xfrm>
                <a:off x="6052071" y="3095964"/>
                <a:ext cx="360000" cy="360000"/>
              </a:xfrm>
              <a:prstGeom prst="ellipse">
                <a:avLst/>
              </a:prstGeom>
              <a:solidFill>
                <a:srgbClr val="2E2E38"/>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5" name="TextBox 24">
                <a:extLst>
                  <a:ext uri="{FF2B5EF4-FFF2-40B4-BE49-F238E27FC236}">
                    <a16:creationId xmlns:a16="http://schemas.microsoft.com/office/drawing/2014/main" id="{97A1071D-E7E9-47B8-9906-90C0C3E349E3}"/>
                  </a:ext>
                </a:extLst>
              </p:cNvPr>
              <p:cNvSpPr txBox="1"/>
              <p:nvPr/>
            </p:nvSpPr>
            <p:spPr>
              <a:xfrm>
                <a:off x="5407225" y="3606919"/>
                <a:ext cx="1649691" cy="1029513"/>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sz="1400" dirty="0">
                    <a:solidFill>
                      <a:schemeClr val="tx2"/>
                    </a:solidFill>
                  </a:rPr>
                  <a:t>24 Aralık 2020</a:t>
                </a:r>
              </a:p>
              <a:p>
                <a:pPr algn="ctr">
                  <a:lnSpc>
                    <a:spcPct val="85000"/>
                  </a:lnSpc>
                  <a:spcAft>
                    <a:spcPts val="600"/>
                  </a:spcAft>
                  <a:buClr>
                    <a:schemeClr val="accent2"/>
                  </a:buClr>
                  <a:buSzPct val="70000"/>
                </a:pPr>
                <a:r>
                  <a:rPr lang="tr-TR" sz="1400" dirty="0">
                    <a:solidFill>
                      <a:schemeClr val="bg1"/>
                    </a:solidFill>
                  </a:rPr>
                  <a:t>AB-BK Mutabakatının Açıklanması (Yürürlük 1 Ocak)</a:t>
                </a:r>
                <a:endParaRPr lang="en-US" sz="1400" dirty="0" err="1">
                  <a:solidFill>
                    <a:schemeClr val="bg1"/>
                  </a:solidFill>
                </a:endParaRPr>
              </a:p>
            </p:txBody>
          </p:sp>
        </p:grpSp>
        <p:pic>
          <p:nvPicPr>
            <p:cNvPr id="43" name="Picture 34" descr="engl.wmf">
              <a:extLst>
                <a:ext uri="{FF2B5EF4-FFF2-40B4-BE49-F238E27FC236}">
                  <a16:creationId xmlns:a16="http://schemas.microsoft.com/office/drawing/2014/main" id="{5874E8F6-4BE3-42A6-BAE5-D686E53A36D4}"/>
                </a:ext>
              </a:extLst>
            </p:cNvPr>
            <p:cNvPicPr>
              <a:picLocks noChangeAspect="1"/>
            </p:cNvPicPr>
            <p:nvPr/>
          </p:nvPicPr>
          <p:blipFill>
            <a:blip r:embed="rId3" cstate="print"/>
            <a:srcRect/>
            <a:stretch>
              <a:fillRect/>
            </a:stretch>
          </p:blipFill>
          <p:spPr bwMode="auto">
            <a:xfrm>
              <a:off x="2367812" y="2632942"/>
              <a:ext cx="351056" cy="228186"/>
            </a:xfrm>
            <a:prstGeom prst="rect">
              <a:avLst/>
            </a:prstGeom>
            <a:noFill/>
            <a:ln w="9525">
              <a:noFill/>
              <a:miter lim="800000"/>
              <a:headEnd/>
              <a:tailEnd/>
            </a:ln>
          </p:spPr>
        </p:pic>
        <p:pic>
          <p:nvPicPr>
            <p:cNvPr id="44" name="Picture 61" descr="eu.wmf">
              <a:extLst>
                <a:ext uri="{FF2B5EF4-FFF2-40B4-BE49-F238E27FC236}">
                  <a16:creationId xmlns:a16="http://schemas.microsoft.com/office/drawing/2014/main" id="{68D2D24A-30D7-4B19-9762-7199BC745A70}"/>
                </a:ext>
              </a:extLst>
            </p:cNvPr>
            <p:cNvPicPr>
              <a:picLocks noChangeAspect="1"/>
            </p:cNvPicPr>
            <p:nvPr/>
          </p:nvPicPr>
          <p:blipFill>
            <a:blip r:embed="rId5" cstate="print"/>
            <a:srcRect/>
            <a:stretch>
              <a:fillRect/>
            </a:stretch>
          </p:blipFill>
          <p:spPr bwMode="auto">
            <a:xfrm>
              <a:off x="2762809" y="2632941"/>
              <a:ext cx="351056" cy="228186"/>
            </a:xfrm>
            <a:prstGeom prst="rect">
              <a:avLst/>
            </a:prstGeom>
            <a:noFill/>
            <a:ln w="9525">
              <a:noFill/>
              <a:miter lim="800000"/>
              <a:headEnd/>
              <a:tailEnd/>
            </a:ln>
          </p:spPr>
        </p:pic>
      </p:grpSp>
      <p:grpSp>
        <p:nvGrpSpPr>
          <p:cNvPr id="45" name="Group 44">
            <a:extLst>
              <a:ext uri="{FF2B5EF4-FFF2-40B4-BE49-F238E27FC236}">
                <a16:creationId xmlns:a16="http://schemas.microsoft.com/office/drawing/2014/main" id="{E9B7A0C3-EA97-4EEC-9E08-D2A889CC00E9}"/>
              </a:ext>
            </a:extLst>
          </p:cNvPr>
          <p:cNvGrpSpPr/>
          <p:nvPr/>
        </p:nvGrpSpPr>
        <p:grpSpPr>
          <a:xfrm>
            <a:off x="9465580" y="2880368"/>
            <a:ext cx="1649691" cy="991086"/>
            <a:chOff x="5407225" y="3095964"/>
            <a:chExt cx="1649691" cy="991086"/>
          </a:xfrm>
        </p:grpSpPr>
        <p:sp>
          <p:nvSpPr>
            <p:cNvPr id="46" name="Oval 45">
              <a:extLst>
                <a:ext uri="{FF2B5EF4-FFF2-40B4-BE49-F238E27FC236}">
                  <a16:creationId xmlns:a16="http://schemas.microsoft.com/office/drawing/2014/main" id="{F88FB04F-3520-49BB-B92A-C36C74A69A92}"/>
                </a:ext>
              </a:extLst>
            </p:cNvPr>
            <p:cNvSpPr/>
            <p:nvPr/>
          </p:nvSpPr>
          <p:spPr>
            <a:xfrm>
              <a:off x="6052071" y="3095964"/>
              <a:ext cx="360000" cy="360000"/>
            </a:xfrm>
            <a:prstGeom prst="ellipse">
              <a:avLst/>
            </a:prstGeom>
            <a:solidFill>
              <a:srgbClr val="2E2E38"/>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47" name="TextBox 46">
              <a:extLst>
                <a:ext uri="{FF2B5EF4-FFF2-40B4-BE49-F238E27FC236}">
                  <a16:creationId xmlns:a16="http://schemas.microsoft.com/office/drawing/2014/main" id="{AB0EF3C2-4F00-4163-A491-27FC088024DE}"/>
                </a:ext>
              </a:extLst>
            </p:cNvPr>
            <p:cNvSpPr txBox="1"/>
            <p:nvPr/>
          </p:nvSpPr>
          <p:spPr>
            <a:xfrm>
              <a:off x="5407225" y="3606919"/>
              <a:ext cx="1649691" cy="48013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sz="1400" dirty="0">
                  <a:solidFill>
                    <a:schemeClr val="tx2"/>
                  </a:solidFill>
                </a:rPr>
                <a:t>2021</a:t>
              </a:r>
            </a:p>
            <a:p>
              <a:pPr algn="ctr">
                <a:lnSpc>
                  <a:spcPct val="85000"/>
                </a:lnSpc>
                <a:spcAft>
                  <a:spcPts val="600"/>
                </a:spcAft>
                <a:buClr>
                  <a:schemeClr val="accent2"/>
                </a:buClr>
                <a:buSzPct val="70000"/>
              </a:pPr>
              <a:r>
                <a:rPr lang="tr-TR" sz="1400" dirty="0">
                  <a:solidFill>
                    <a:schemeClr val="bg1"/>
                  </a:solidFill>
                </a:rPr>
                <a:t>STA Yönetmeliği</a:t>
              </a:r>
              <a:endParaRPr lang="en-US" sz="1400" dirty="0" err="1">
                <a:solidFill>
                  <a:schemeClr val="bg1"/>
                </a:solidFill>
              </a:endParaRPr>
            </a:p>
          </p:txBody>
        </p:sp>
      </p:grpSp>
      <p:sp>
        <p:nvSpPr>
          <p:cNvPr id="53" name="Left Brace 52">
            <a:extLst>
              <a:ext uri="{FF2B5EF4-FFF2-40B4-BE49-F238E27FC236}">
                <a16:creationId xmlns:a16="http://schemas.microsoft.com/office/drawing/2014/main" id="{11B7B8A9-517E-4EF5-8FC8-6A26EEFF93BC}"/>
              </a:ext>
            </a:extLst>
          </p:cNvPr>
          <p:cNvSpPr/>
          <p:nvPr/>
        </p:nvSpPr>
        <p:spPr>
          <a:xfrm rot="5400000">
            <a:off x="8729801" y="1061136"/>
            <a:ext cx="533166" cy="3006321"/>
          </a:xfrm>
          <a:prstGeom prst="leftBrace">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7DDE8C5B-EE95-4AFC-8FB2-5ADE6AF67193}"/>
              </a:ext>
            </a:extLst>
          </p:cNvPr>
          <p:cNvSpPr txBox="1"/>
          <p:nvPr/>
        </p:nvSpPr>
        <p:spPr>
          <a:xfrm>
            <a:off x="8062950" y="1689411"/>
            <a:ext cx="1649691" cy="50783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dirty="0">
                <a:solidFill>
                  <a:schemeClr val="bg1"/>
                </a:solidFill>
              </a:rPr>
              <a:t>BK STA için Teminat*</a:t>
            </a:r>
            <a:endParaRPr lang="en-US" dirty="0" err="1">
              <a:solidFill>
                <a:schemeClr val="bg1"/>
              </a:solidFill>
            </a:endParaRPr>
          </a:p>
        </p:txBody>
      </p:sp>
      <p:sp>
        <p:nvSpPr>
          <p:cNvPr id="55" name="TextBox 54">
            <a:extLst>
              <a:ext uri="{FF2B5EF4-FFF2-40B4-BE49-F238E27FC236}">
                <a16:creationId xmlns:a16="http://schemas.microsoft.com/office/drawing/2014/main" id="{13345C01-4D1F-4ED1-8F2F-8F8F1D179C77}"/>
              </a:ext>
            </a:extLst>
          </p:cNvPr>
          <p:cNvSpPr txBox="1"/>
          <p:nvPr/>
        </p:nvSpPr>
        <p:spPr>
          <a:xfrm>
            <a:off x="10499545" y="2391934"/>
            <a:ext cx="1649691" cy="50783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dirty="0">
                <a:solidFill>
                  <a:schemeClr val="bg1"/>
                </a:solidFill>
              </a:rPr>
              <a:t>Teminatın Çözümü</a:t>
            </a:r>
            <a:endParaRPr lang="en-US" dirty="0" err="1">
              <a:solidFill>
                <a:schemeClr val="bg1"/>
              </a:solidFill>
            </a:endParaRPr>
          </a:p>
        </p:txBody>
      </p:sp>
      <p:sp>
        <p:nvSpPr>
          <p:cNvPr id="56" name="Rectangle 55">
            <a:extLst>
              <a:ext uri="{FF2B5EF4-FFF2-40B4-BE49-F238E27FC236}">
                <a16:creationId xmlns:a16="http://schemas.microsoft.com/office/drawing/2014/main" id="{757E8572-ACCF-43AE-9F07-806E3F3FE7D7}"/>
              </a:ext>
            </a:extLst>
          </p:cNvPr>
          <p:cNvSpPr/>
          <p:nvPr/>
        </p:nvSpPr>
        <p:spPr>
          <a:xfrm>
            <a:off x="462000" y="5733323"/>
            <a:ext cx="11165419" cy="692497"/>
          </a:xfrm>
          <a:prstGeom prst="rect">
            <a:avLst/>
          </a:prstGeom>
        </p:spPr>
        <p:txBody>
          <a:bodyPr wrap="square">
            <a:spAutoFit/>
          </a:bodyPr>
          <a:lstStyle/>
          <a:p>
            <a:pPr>
              <a:buClr>
                <a:schemeClr val="tx2"/>
              </a:buClr>
            </a:pPr>
            <a:r>
              <a:rPr lang="tr-TR" sz="1300" b="1" i="1" dirty="0">
                <a:solidFill>
                  <a:schemeClr val="tx2"/>
                </a:solidFill>
              </a:rPr>
              <a:t>*: 1 Ocak tarihinden </a:t>
            </a:r>
            <a:r>
              <a:rPr lang="tr-TR" sz="1300" b="1" i="1" dirty="0" err="1">
                <a:solidFill>
                  <a:schemeClr val="tx2"/>
                </a:solidFill>
              </a:rPr>
              <a:t>STA’nın</a:t>
            </a:r>
            <a:r>
              <a:rPr lang="tr-TR" sz="1300" b="1" i="1" dirty="0">
                <a:solidFill>
                  <a:schemeClr val="tx2"/>
                </a:solidFill>
              </a:rPr>
              <a:t> yürürlüğe gireceği tarihe kadar </a:t>
            </a:r>
            <a:r>
              <a:rPr lang="tr-TR" sz="1300" i="1" dirty="0">
                <a:solidFill>
                  <a:schemeClr val="bg1"/>
                </a:solidFill>
              </a:rPr>
              <a:t>bu STA kapsamındaki BK çıkışlı ve menşeli eşya ithalatında </a:t>
            </a:r>
            <a:r>
              <a:rPr lang="tr-TR" sz="1300" b="1" i="1" dirty="0">
                <a:solidFill>
                  <a:schemeClr val="tx2"/>
                </a:solidFill>
              </a:rPr>
              <a:t>anlaşma kodu BK seçilerek, geçerli menşe beyanı ibraz edilerek ve diğer ülkeler için geçerli vergi oranı üzerinden teminat verilerek</a:t>
            </a:r>
            <a:r>
              <a:rPr lang="tr-TR" sz="1300" i="1" dirty="0">
                <a:solidFill>
                  <a:schemeClr val="bg1"/>
                </a:solidFill>
              </a:rPr>
              <a:t> işlemler tamamlanacak, anlaşmanın yürürlüğe girmesinin ardından mevzuata uygunluğu değerlendirilen işlemler için verilen teminatlar çözülecektir.</a:t>
            </a:r>
          </a:p>
        </p:txBody>
      </p:sp>
      <p:grpSp>
        <p:nvGrpSpPr>
          <p:cNvPr id="40" name="Group 39">
            <a:extLst>
              <a:ext uri="{FF2B5EF4-FFF2-40B4-BE49-F238E27FC236}">
                <a16:creationId xmlns:a16="http://schemas.microsoft.com/office/drawing/2014/main" id="{319388FF-AD35-45A7-858F-63607E35B216}"/>
              </a:ext>
            </a:extLst>
          </p:cNvPr>
          <p:cNvGrpSpPr/>
          <p:nvPr/>
        </p:nvGrpSpPr>
        <p:grpSpPr>
          <a:xfrm>
            <a:off x="7807769" y="2914737"/>
            <a:ext cx="1649691" cy="1174213"/>
            <a:chOff x="5407225" y="3095964"/>
            <a:chExt cx="1649691" cy="1174213"/>
          </a:xfrm>
        </p:grpSpPr>
        <p:sp>
          <p:nvSpPr>
            <p:cNvPr id="48" name="Oval 47">
              <a:extLst>
                <a:ext uri="{FF2B5EF4-FFF2-40B4-BE49-F238E27FC236}">
                  <a16:creationId xmlns:a16="http://schemas.microsoft.com/office/drawing/2014/main" id="{7831E1D2-6F6A-4D24-A0BC-1F8F22350713}"/>
                </a:ext>
              </a:extLst>
            </p:cNvPr>
            <p:cNvSpPr/>
            <p:nvPr/>
          </p:nvSpPr>
          <p:spPr>
            <a:xfrm>
              <a:off x="6052071" y="3095964"/>
              <a:ext cx="360000" cy="360000"/>
            </a:xfrm>
            <a:prstGeom prst="ellipse">
              <a:avLst/>
            </a:prstGeom>
            <a:solidFill>
              <a:srgbClr val="2E2E38"/>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49" name="TextBox 48">
              <a:extLst>
                <a:ext uri="{FF2B5EF4-FFF2-40B4-BE49-F238E27FC236}">
                  <a16:creationId xmlns:a16="http://schemas.microsoft.com/office/drawing/2014/main" id="{B116484B-BA0D-41A9-BEF2-B89F8A339CA7}"/>
                </a:ext>
              </a:extLst>
            </p:cNvPr>
            <p:cNvSpPr txBox="1"/>
            <p:nvPr/>
          </p:nvSpPr>
          <p:spPr>
            <a:xfrm>
              <a:off x="5407225" y="3606919"/>
              <a:ext cx="1649691" cy="663258"/>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tr-TR" sz="1400" dirty="0">
                  <a:solidFill>
                    <a:schemeClr val="tx2"/>
                  </a:solidFill>
                </a:rPr>
                <a:t>24 Şubat 2021</a:t>
              </a:r>
            </a:p>
            <a:p>
              <a:pPr algn="ctr">
                <a:lnSpc>
                  <a:spcPct val="85000"/>
                </a:lnSpc>
                <a:spcAft>
                  <a:spcPts val="600"/>
                </a:spcAft>
                <a:buClr>
                  <a:schemeClr val="accent2"/>
                </a:buClr>
                <a:buSzPct val="70000"/>
              </a:pPr>
              <a:r>
                <a:rPr lang="tr-TR" sz="1400" dirty="0">
                  <a:solidFill>
                    <a:schemeClr val="bg1"/>
                  </a:solidFill>
                </a:rPr>
                <a:t>Cumhurbaşkanlığı Onayı </a:t>
              </a:r>
              <a:endParaRPr lang="en-US" sz="1400" dirty="0" err="1">
                <a:solidFill>
                  <a:schemeClr val="bg1"/>
                </a:solidFill>
              </a:endParaRPr>
            </a:p>
          </p:txBody>
        </p:sp>
      </p:grpSp>
    </p:spTree>
    <p:extLst>
      <p:ext uri="{BB962C8B-B14F-4D97-AF65-F5344CB8AC3E}">
        <p14:creationId xmlns:p14="http://schemas.microsoft.com/office/powerpoint/2010/main" val="216498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DFAA0F00-914B-429F-A762-8E337AAEB7B0}"/>
              </a:ext>
            </a:extLst>
          </p:cNvPr>
          <p:cNvSpPr>
            <a:spLocks/>
          </p:cNvSpPr>
          <p:nvPr/>
        </p:nvSpPr>
        <p:spPr bwMode="gray">
          <a:xfrm>
            <a:off x="3045047" y="4149490"/>
            <a:ext cx="8861006" cy="2074414"/>
          </a:xfrm>
          <a:custGeom>
            <a:avLst/>
            <a:gdLst>
              <a:gd name="T0" fmla="*/ 93 w 1692"/>
              <a:gd name="T1" fmla="*/ 0 h 429"/>
              <a:gd name="T2" fmla="*/ 93 w 1692"/>
              <a:gd name="T3" fmla="*/ 1 h 429"/>
              <a:gd name="T4" fmla="*/ 0 w 1692"/>
              <a:gd name="T5" fmla="*/ 107 h 429"/>
              <a:gd name="T6" fmla="*/ 0 w 1692"/>
              <a:gd name="T7" fmla="*/ 148 h 429"/>
              <a:gd name="T8" fmla="*/ 62 w 1692"/>
              <a:gd name="T9" fmla="*/ 148 h 429"/>
              <a:gd name="T10" fmla="*/ 62 w 1692"/>
              <a:gd name="T11" fmla="*/ 103 h 429"/>
              <a:gd name="T12" fmla="*/ 93 w 1692"/>
              <a:gd name="T13" fmla="*/ 61 h 429"/>
              <a:gd name="T14" fmla="*/ 97 w 1692"/>
              <a:gd name="T15" fmla="*/ 61 h 429"/>
              <a:gd name="T16" fmla="*/ 131 w 1692"/>
              <a:gd name="T17" fmla="*/ 110 h 429"/>
              <a:gd name="T18" fmla="*/ 93 w 1692"/>
              <a:gd name="T19" fmla="*/ 211 h 429"/>
              <a:gd name="T20" fmla="*/ 0 w 1692"/>
              <a:gd name="T21" fmla="*/ 377 h 429"/>
              <a:gd name="T22" fmla="*/ 0 w 1692"/>
              <a:gd name="T23" fmla="*/ 429 h 429"/>
              <a:gd name="T24" fmla="*/ 192 w 1692"/>
              <a:gd name="T25" fmla="*/ 429 h 429"/>
              <a:gd name="T26" fmla="*/ 192 w 1692"/>
              <a:gd name="T27" fmla="*/ 428 h 429"/>
              <a:gd name="T28" fmla="*/ 1692 w 1692"/>
              <a:gd name="T29" fmla="*/ 428 h 429"/>
              <a:gd name="T30" fmla="*/ 1692 w 1692"/>
              <a:gd name="T31" fmla="*/ 0 h 429"/>
              <a:gd name="T32" fmla="*/ 93 w 1692"/>
              <a:gd name="T3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2" h="429">
                <a:moveTo>
                  <a:pt x="93" y="0"/>
                </a:moveTo>
                <a:cubicBezTo>
                  <a:pt x="93" y="1"/>
                  <a:pt x="93" y="1"/>
                  <a:pt x="93" y="1"/>
                </a:cubicBezTo>
                <a:cubicBezTo>
                  <a:pt x="31" y="3"/>
                  <a:pt x="0" y="42"/>
                  <a:pt x="0" y="107"/>
                </a:cubicBezTo>
                <a:cubicBezTo>
                  <a:pt x="0" y="148"/>
                  <a:pt x="0" y="148"/>
                  <a:pt x="0" y="148"/>
                </a:cubicBezTo>
                <a:cubicBezTo>
                  <a:pt x="62" y="148"/>
                  <a:pt x="62" y="148"/>
                  <a:pt x="62" y="148"/>
                </a:cubicBezTo>
                <a:cubicBezTo>
                  <a:pt x="62" y="103"/>
                  <a:pt x="62" y="103"/>
                  <a:pt x="62" y="103"/>
                </a:cubicBezTo>
                <a:cubicBezTo>
                  <a:pt x="62" y="75"/>
                  <a:pt x="74" y="63"/>
                  <a:pt x="93" y="61"/>
                </a:cubicBezTo>
                <a:cubicBezTo>
                  <a:pt x="94" y="61"/>
                  <a:pt x="95" y="61"/>
                  <a:pt x="97" y="61"/>
                </a:cubicBezTo>
                <a:cubicBezTo>
                  <a:pt x="118" y="61"/>
                  <a:pt x="131" y="72"/>
                  <a:pt x="131" y="110"/>
                </a:cubicBezTo>
                <a:cubicBezTo>
                  <a:pt x="131" y="153"/>
                  <a:pt x="114" y="184"/>
                  <a:pt x="93" y="211"/>
                </a:cubicBezTo>
                <a:cubicBezTo>
                  <a:pt x="54" y="260"/>
                  <a:pt x="0" y="297"/>
                  <a:pt x="0" y="377"/>
                </a:cubicBezTo>
                <a:cubicBezTo>
                  <a:pt x="0" y="429"/>
                  <a:pt x="0" y="429"/>
                  <a:pt x="0" y="429"/>
                </a:cubicBezTo>
                <a:cubicBezTo>
                  <a:pt x="192" y="429"/>
                  <a:pt x="192" y="429"/>
                  <a:pt x="192" y="429"/>
                </a:cubicBezTo>
                <a:cubicBezTo>
                  <a:pt x="192" y="428"/>
                  <a:pt x="192" y="428"/>
                  <a:pt x="192" y="428"/>
                </a:cubicBezTo>
                <a:cubicBezTo>
                  <a:pt x="1692" y="428"/>
                  <a:pt x="1692" y="428"/>
                  <a:pt x="1692" y="428"/>
                </a:cubicBezTo>
                <a:cubicBezTo>
                  <a:pt x="1692" y="0"/>
                  <a:pt x="1692" y="0"/>
                  <a:pt x="1692" y="0"/>
                </a:cubicBezTo>
                <a:lnTo>
                  <a:pt x="93" y="0"/>
                </a:lnTo>
                <a:close/>
              </a:path>
            </a:pathLst>
          </a:custGeom>
          <a:solidFill>
            <a:srgbClr val="2E2E38"/>
          </a:solidFill>
          <a:ln>
            <a:solidFill>
              <a:schemeClr val="tx2"/>
            </a:solidFill>
          </a:ln>
        </p:spPr>
        <p:style>
          <a:lnRef idx="2">
            <a:schemeClr val="accent1"/>
          </a:lnRef>
          <a:fillRef idx="1">
            <a:schemeClr val="lt1"/>
          </a:fillRef>
          <a:effectRef idx="0">
            <a:schemeClr val="accent1"/>
          </a:effectRef>
          <a:fontRef idx="minor">
            <a:schemeClr val="dk1"/>
          </a:fontRef>
        </p:style>
        <p:txBody>
          <a:bodyPr vert="horz" wrap="square" lIns="900000" tIns="45720" rIns="91440" bIns="45720" numCol="1" anchor="ctr" anchorCtr="0" compatLnSpc="1">
            <a:prstTxWarp prst="textNoShape">
              <a:avLst/>
            </a:prstTxWarp>
          </a:bodyPr>
          <a:lstStyle/>
          <a:p>
            <a:pPr lvl="0">
              <a:lnSpc>
                <a:spcPct val="95000"/>
              </a:lnSpc>
              <a:spcAft>
                <a:spcPts val="800"/>
              </a:spcAft>
              <a:defRPr/>
            </a:pPr>
            <a:endParaRPr lang="en-US" sz="1200" dirty="0">
              <a:solidFill>
                <a:srgbClr val="FFFFFF"/>
              </a:solidFill>
            </a:endParaRPr>
          </a:p>
        </p:txBody>
      </p:sp>
      <p:sp>
        <p:nvSpPr>
          <p:cNvPr id="18" name="Freeform 8">
            <a:extLst>
              <a:ext uri="{FF2B5EF4-FFF2-40B4-BE49-F238E27FC236}">
                <a16:creationId xmlns:a16="http://schemas.microsoft.com/office/drawing/2014/main" id="{0EA9F43F-3554-4B3A-90B0-E0C561262FA0}"/>
              </a:ext>
            </a:extLst>
          </p:cNvPr>
          <p:cNvSpPr>
            <a:spLocks/>
          </p:cNvSpPr>
          <p:nvPr/>
        </p:nvSpPr>
        <p:spPr bwMode="gray">
          <a:xfrm>
            <a:off x="2800584" y="1633803"/>
            <a:ext cx="9105469" cy="2184054"/>
          </a:xfrm>
          <a:custGeom>
            <a:avLst/>
            <a:gdLst>
              <a:gd name="T0" fmla="*/ 118 w 2011"/>
              <a:gd name="T1" fmla="*/ 0 h 420"/>
              <a:gd name="T2" fmla="*/ 73 w 2011"/>
              <a:gd name="T3" fmla="*/ 0 h 420"/>
              <a:gd name="T4" fmla="*/ 0 w 2011"/>
              <a:gd name="T5" fmla="*/ 52 h 420"/>
              <a:gd name="T6" fmla="*/ 0 w 2011"/>
              <a:gd name="T7" fmla="*/ 99 h 420"/>
              <a:gd name="T8" fmla="*/ 52 w 2011"/>
              <a:gd name="T9" fmla="*/ 99 h 420"/>
              <a:gd name="T10" fmla="*/ 52 w 2011"/>
              <a:gd name="T11" fmla="*/ 420 h 420"/>
              <a:gd name="T12" fmla="*/ 2011 w 2011"/>
              <a:gd name="T13" fmla="*/ 420 h 420"/>
              <a:gd name="T14" fmla="*/ 2011 w 2011"/>
              <a:gd name="T15" fmla="*/ 0 h 420"/>
              <a:gd name="T16" fmla="*/ 118 w 2011"/>
              <a:gd name="T17"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1" h="420">
                <a:moveTo>
                  <a:pt x="118" y="0"/>
                </a:moveTo>
                <a:cubicBezTo>
                  <a:pt x="73" y="0"/>
                  <a:pt x="73" y="0"/>
                  <a:pt x="73" y="0"/>
                </a:cubicBezTo>
                <a:cubicBezTo>
                  <a:pt x="63" y="28"/>
                  <a:pt x="51" y="52"/>
                  <a:pt x="0" y="52"/>
                </a:cubicBezTo>
                <a:cubicBezTo>
                  <a:pt x="0" y="99"/>
                  <a:pt x="0" y="99"/>
                  <a:pt x="0" y="99"/>
                </a:cubicBezTo>
                <a:cubicBezTo>
                  <a:pt x="52" y="99"/>
                  <a:pt x="52" y="99"/>
                  <a:pt x="52" y="99"/>
                </a:cubicBezTo>
                <a:cubicBezTo>
                  <a:pt x="52" y="420"/>
                  <a:pt x="52" y="420"/>
                  <a:pt x="52" y="420"/>
                </a:cubicBezTo>
                <a:cubicBezTo>
                  <a:pt x="2011" y="420"/>
                  <a:pt x="2011" y="420"/>
                  <a:pt x="2011" y="420"/>
                </a:cubicBezTo>
                <a:cubicBezTo>
                  <a:pt x="2011" y="0"/>
                  <a:pt x="2011" y="0"/>
                  <a:pt x="2011" y="0"/>
                </a:cubicBezTo>
                <a:lnTo>
                  <a:pt x="118" y="0"/>
                </a:lnTo>
                <a:close/>
              </a:path>
            </a:pathLst>
          </a:custGeom>
          <a:solidFill>
            <a:srgbClr val="2E2E38"/>
          </a:solidFill>
          <a:ln>
            <a:solidFill>
              <a:schemeClr val="tx2"/>
            </a:solidFill>
          </a:ln>
        </p:spPr>
        <p:style>
          <a:lnRef idx="2">
            <a:schemeClr val="accent1"/>
          </a:lnRef>
          <a:fillRef idx="1">
            <a:schemeClr val="lt1"/>
          </a:fillRef>
          <a:effectRef idx="0">
            <a:schemeClr val="accent1"/>
          </a:effectRef>
          <a:fontRef idx="minor">
            <a:schemeClr val="dk1"/>
          </a:fontRef>
        </p:style>
        <p:txBody>
          <a:bodyPr vert="horz" wrap="square" lIns="900000" tIns="45720" rIns="91440" bIns="45720" numCol="1" anchor="ctr" anchorCtr="0" compatLnSpc="1">
            <a:prstTxWarp prst="textNoShape">
              <a:avLst/>
            </a:prstTxWarp>
          </a:bodyPr>
          <a:lstStyle/>
          <a:p>
            <a:pPr lvl="0">
              <a:lnSpc>
                <a:spcPct val="95000"/>
              </a:lnSpc>
              <a:spcAft>
                <a:spcPts val="800"/>
              </a:spcAft>
              <a:defRPr/>
            </a:pPr>
            <a:endParaRPr lang="en-US" sz="1200" dirty="0">
              <a:solidFill>
                <a:schemeClr val="bg2"/>
              </a:solidFill>
            </a:endParaRPr>
          </a:p>
        </p:txBody>
      </p:sp>
      <p:sp>
        <p:nvSpPr>
          <p:cNvPr id="2" name="Title 1">
            <a:extLst>
              <a:ext uri="{FF2B5EF4-FFF2-40B4-BE49-F238E27FC236}">
                <a16:creationId xmlns:a16="http://schemas.microsoft.com/office/drawing/2014/main" id="{EEA55B4E-9BDD-400B-992F-00462A1AEAE6}"/>
              </a:ext>
            </a:extLst>
          </p:cNvPr>
          <p:cNvSpPr>
            <a:spLocks noGrp="1"/>
          </p:cNvSpPr>
          <p:nvPr>
            <p:ph type="title"/>
          </p:nvPr>
        </p:nvSpPr>
        <p:spPr/>
        <p:txBody>
          <a:bodyPr/>
          <a:lstStyle/>
          <a:p>
            <a:r>
              <a:rPr lang="tr-TR" dirty="0" err="1"/>
              <a:t>nt</a:t>
            </a:r>
            <a:endParaRPr lang="en-US" dirty="0"/>
          </a:p>
        </p:txBody>
      </p:sp>
      <p:pic>
        <p:nvPicPr>
          <p:cNvPr id="7" name="Picture 6">
            <a:extLst>
              <a:ext uri="{FF2B5EF4-FFF2-40B4-BE49-F238E27FC236}">
                <a16:creationId xmlns:a16="http://schemas.microsoft.com/office/drawing/2014/main" id="{330683E3-54CE-4ECE-9E1F-43693629CA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883"/>
          <a:stretch/>
        </p:blipFill>
        <p:spPr>
          <a:xfrm flipH="1">
            <a:off x="13922" y="13513"/>
            <a:ext cx="12198347" cy="1151774"/>
          </a:xfrm>
          <a:prstGeom prst="rect">
            <a:avLst/>
          </a:prstGeom>
        </p:spPr>
      </p:pic>
      <p:grpSp>
        <p:nvGrpSpPr>
          <p:cNvPr id="8" name="Group 4">
            <a:extLst>
              <a:ext uri="{FF2B5EF4-FFF2-40B4-BE49-F238E27FC236}">
                <a16:creationId xmlns:a16="http://schemas.microsoft.com/office/drawing/2014/main" id="{1C3735D0-0B71-4E6F-A82C-51BB265BA1CF}"/>
              </a:ext>
            </a:extLst>
          </p:cNvPr>
          <p:cNvGrpSpPr>
            <a:grpSpLocks noChangeAspect="1"/>
          </p:cNvGrpSpPr>
          <p:nvPr/>
        </p:nvGrpSpPr>
        <p:grpSpPr bwMode="black">
          <a:xfrm>
            <a:off x="325242" y="85986"/>
            <a:ext cx="777694" cy="910668"/>
            <a:chOff x="6529" y="3125"/>
            <a:chExt cx="772" cy="904"/>
          </a:xfrm>
        </p:grpSpPr>
        <p:sp>
          <p:nvSpPr>
            <p:cNvPr id="9" name="Freeform 5">
              <a:extLst>
                <a:ext uri="{FF2B5EF4-FFF2-40B4-BE49-F238E27FC236}">
                  <a16:creationId xmlns:a16="http://schemas.microsoft.com/office/drawing/2014/main" id="{766C1AE0-B018-4755-A792-B53BEBA1BAAD}"/>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0EBEAC91-9320-46B5-8D88-0C235B3D7E61}"/>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5" name="Rectangle 14">
            <a:extLst>
              <a:ext uri="{FF2B5EF4-FFF2-40B4-BE49-F238E27FC236}">
                <a16:creationId xmlns:a16="http://schemas.microsoft.com/office/drawing/2014/main" id="{44C81916-84D1-41F8-873A-17ACF22EBD56}"/>
              </a:ext>
            </a:extLst>
          </p:cNvPr>
          <p:cNvSpPr/>
          <p:nvPr/>
        </p:nvSpPr>
        <p:spPr>
          <a:xfrm>
            <a:off x="4356100" y="241105"/>
            <a:ext cx="7549953" cy="9106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tr-TR" sz="2800">
                <a:solidFill>
                  <a:schemeClr val="bg1"/>
                </a:solidFill>
              </a:rPr>
              <a:t>Türkiye – BK Serbest Ticaret Anlaşması</a:t>
            </a:r>
            <a:endParaRPr lang="tr-TR" sz="2000" dirty="0">
              <a:solidFill>
                <a:schemeClr val="bg1"/>
              </a:solidFill>
            </a:endParaRPr>
          </a:p>
        </p:txBody>
      </p:sp>
      <p:sp>
        <p:nvSpPr>
          <p:cNvPr id="4" name="TextBox 3">
            <a:extLst>
              <a:ext uri="{FF2B5EF4-FFF2-40B4-BE49-F238E27FC236}">
                <a16:creationId xmlns:a16="http://schemas.microsoft.com/office/drawing/2014/main" id="{DE39E6DF-3172-473C-9BE3-F3F72B588F4F}"/>
              </a:ext>
            </a:extLst>
          </p:cNvPr>
          <p:cNvSpPr txBox="1"/>
          <p:nvPr/>
        </p:nvSpPr>
        <p:spPr>
          <a:xfrm>
            <a:off x="4095668" y="1798949"/>
            <a:ext cx="7381999" cy="1865126"/>
          </a:xfrm>
          <a:prstGeom prst="rect">
            <a:avLst/>
          </a:prstGeom>
          <a:noFill/>
        </p:spPr>
        <p:txBody>
          <a:bodyPr wrap="square" lIns="0" tIns="36576" rIns="0" bIns="0" rtlCol="0">
            <a:spAutoFit/>
          </a:bodyPr>
          <a:lstStyle/>
          <a:p>
            <a:pPr algn="just">
              <a:lnSpc>
                <a:spcPct val="85000"/>
              </a:lnSpc>
              <a:spcAft>
                <a:spcPts val="600"/>
              </a:spcAft>
              <a:buClr>
                <a:schemeClr val="tx2"/>
              </a:buClr>
              <a:buSzPct val="70000"/>
            </a:pPr>
            <a:r>
              <a:rPr lang="tr-TR" sz="2000" b="1" dirty="0">
                <a:solidFill>
                  <a:schemeClr val="tx2"/>
                </a:solidFill>
              </a:rPr>
              <a:t>Kapsam</a:t>
            </a:r>
          </a:p>
          <a:p>
            <a:pPr marL="171450" indent="-171450" algn="just">
              <a:lnSpc>
                <a:spcPct val="85000"/>
              </a:lnSpc>
              <a:spcAft>
                <a:spcPts val="600"/>
              </a:spcAft>
              <a:buClr>
                <a:schemeClr val="tx2"/>
              </a:buClr>
              <a:buSzPct val="70000"/>
              <a:buFont typeface="Wingdings" panose="05000000000000000000" pitchFamily="2" charset="2"/>
              <a:buChar char="Ø"/>
            </a:pPr>
            <a:r>
              <a:rPr lang="tr-TR" dirty="0">
                <a:solidFill>
                  <a:schemeClr val="bg1"/>
                </a:solidFill>
              </a:rPr>
              <a:t>Anlaşma </a:t>
            </a:r>
            <a:r>
              <a:rPr lang="tr-TR" dirty="0">
                <a:solidFill>
                  <a:schemeClr val="tx2"/>
                </a:solidFill>
              </a:rPr>
              <a:t>GB şartları</a:t>
            </a:r>
            <a:r>
              <a:rPr lang="tr-TR" dirty="0">
                <a:solidFill>
                  <a:schemeClr val="bg1"/>
                </a:solidFill>
              </a:rPr>
              <a:t>, BK ile tarım tavizlerini düzenleyen </a:t>
            </a:r>
            <a:r>
              <a:rPr lang="tr-TR" dirty="0">
                <a:solidFill>
                  <a:schemeClr val="tx2"/>
                </a:solidFill>
              </a:rPr>
              <a:t>Ortaklık Konseyi Kararı </a:t>
            </a:r>
            <a:r>
              <a:rPr lang="tr-TR" dirty="0">
                <a:solidFill>
                  <a:schemeClr val="bg1"/>
                </a:solidFill>
              </a:rPr>
              <a:t>ve </a:t>
            </a:r>
            <a:r>
              <a:rPr lang="tr-TR" b="1" dirty="0">
                <a:solidFill>
                  <a:schemeClr val="tx2"/>
                </a:solidFill>
              </a:rPr>
              <a:t>Türkiye-AB AKÇT </a:t>
            </a:r>
            <a:r>
              <a:rPr lang="tr-TR" b="1" dirty="0" err="1">
                <a:solidFill>
                  <a:schemeClr val="tx2"/>
                </a:solidFill>
              </a:rPr>
              <a:t>STA’sının</a:t>
            </a:r>
            <a:r>
              <a:rPr lang="tr-TR" b="1" dirty="0">
                <a:solidFill>
                  <a:schemeClr val="tx2"/>
                </a:solidFill>
              </a:rPr>
              <a:t> </a:t>
            </a:r>
            <a:r>
              <a:rPr lang="tr-TR" dirty="0">
                <a:solidFill>
                  <a:schemeClr val="bg1"/>
                </a:solidFill>
              </a:rPr>
              <a:t>devamını amaçlamaktadır. </a:t>
            </a:r>
          </a:p>
          <a:p>
            <a:pPr marL="171450" indent="-171450" algn="just">
              <a:lnSpc>
                <a:spcPct val="85000"/>
              </a:lnSpc>
              <a:spcAft>
                <a:spcPts val="600"/>
              </a:spcAft>
              <a:buClr>
                <a:schemeClr val="tx2"/>
              </a:buClr>
              <a:buSzPct val="70000"/>
              <a:buFont typeface="Wingdings" panose="05000000000000000000" pitchFamily="2" charset="2"/>
              <a:buChar char="Ø"/>
            </a:pPr>
            <a:r>
              <a:rPr lang="tr-TR" b="1" dirty="0">
                <a:solidFill>
                  <a:schemeClr val="tx2"/>
                </a:solidFill>
              </a:rPr>
              <a:t>Eşya ticareti, gümrük ve ticaretin kolaylaştırılması, ticarete teknik engeller, ticarette iyileştirmeler, fikri mülkiyet, rekabet, devlet ihaleleri, uyuşmazlık çözümü </a:t>
            </a:r>
            <a:r>
              <a:rPr lang="tr-TR" dirty="0">
                <a:solidFill>
                  <a:schemeClr val="bg1"/>
                </a:solidFill>
              </a:rPr>
              <a:t>konularını kapsamaktadır.</a:t>
            </a:r>
          </a:p>
        </p:txBody>
      </p:sp>
      <p:pic>
        <p:nvPicPr>
          <p:cNvPr id="11" name="Picture 10">
            <a:extLst>
              <a:ext uri="{FF2B5EF4-FFF2-40B4-BE49-F238E27FC236}">
                <a16:creationId xmlns:a16="http://schemas.microsoft.com/office/drawing/2014/main" id="{4F31BC42-862D-4622-9855-EA170880A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2648419" cy="6858000"/>
          </a:xfrm>
          <a:prstGeom prst="rect">
            <a:avLst/>
          </a:prstGeom>
        </p:spPr>
      </p:pic>
      <p:sp>
        <p:nvSpPr>
          <p:cNvPr id="12" name="Rectangle 11">
            <a:extLst>
              <a:ext uri="{FF2B5EF4-FFF2-40B4-BE49-F238E27FC236}">
                <a16:creationId xmlns:a16="http://schemas.microsoft.com/office/drawing/2014/main" id="{B46128C8-5B95-416A-A3AC-8D6AD6FDC3C4}"/>
              </a:ext>
            </a:extLst>
          </p:cNvPr>
          <p:cNvSpPr/>
          <p:nvPr/>
        </p:nvSpPr>
        <p:spPr>
          <a:xfrm>
            <a:off x="0" y="-13513"/>
            <a:ext cx="2647950" cy="6858000"/>
          </a:xfrm>
          <a:prstGeom prst="rect">
            <a:avLst/>
          </a:prstGeom>
          <a:solidFill>
            <a:srgbClr val="2E2E38">
              <a:alpha val="79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200" dirty="0">
              <a:solidFill>
                <a:srgbClr val="2E2E38"/>
              </a:solidFill>
              <a:latin typeface="EYInterstate Light"/>
            </a:endParaRPr>
          </a:p>
        </p:txBody>
      </p:sp>
      <p:cxnSp>
        <p:nvCxnSpPr>
          <p:cNvPr id="16" name="Straight Connector 15">
            <a:extLst>
              <a:ext uri="{FF2B5EF4-FFF2-40B4-BE49-F238E27FC236}">
                <a16:creationId xmlns:a16="http://schemas.microsoft.com/office/drawing/2014/main" id="{2B21EF5F-8CEB-4AB3-9986-C69938CA4A7A}"/>
              </a:ext>
            </a:extLst>
          </p:cNvPr>
          <p:cNvCxnSpPr/>
          <p:nvPr/>
        </p:nvCxnSpPr>
        <p:spPr>
          <a:xfrm>
            <a:off x="248452" y="1881000"/>
            <a:ext cx="0" cy="684000"/>
          </a:xfrm>
          <a:prstGeom prst="line">
            <a:avLst/>
          </a:prstGeom>
          <a:ln w="38100">
            <a:solidFill>
              <a:srgbClr val="FFE6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38AC583-8A9F-4EFA-8C58-F87FA90CBDBC}"/>
              </a:ext>
            </a:extLst>
          </p:cNvPr>
          <p:cNvSpPr/>
          <p:nvPr/>
        </p:nvSpPr>
        <p:spPr>
          <a:xfrm>
            <a:off x="248453" y="1874729"/>
            <a:ext cx="2303678" cy="1200329"/>
          </a:xfrm>
          <a:prstGeom prst="rect">
            <a:avLst/>
          </a:prstGeom>
        </p:spPr>
        <p:txBody>
          <a:bodyPr wrap="square">
            <a:spAutoFit/>
          </a:bodyPr>
          <a:lstStyle/>
          <a:p>
            <a:pPr lvl="0" eaLnBrk="0" fontAlgn="base" hangingPunct="0">
              <a:spcBef>
                <a:spcPct val="0"/>
              </a:spcBef>
              <a:spcAft>
                <a:spcPct val="0"/>
              </a:spcAft>
            </a:pPr>
            <a:r>
              <a:rPr lang="tr-TR" altLang="tr-TR" sz="2400" dirty="0">
                <a:solidFill>
                  <a:schemeClr val="bg1"/>
                </a:solidFill>
                <a:latin typeface="inherit"/>
              </a:rPr>
              <a:t>Anlaşma Kapsamı ve Eşya Ticareti</a:t>
            </a:r>
            <a:endParaRPr lang="tr-TR" altLang="tr-TR" sz="2400" dirty="0">
              <a:solidFill>
                <a:schemeClr val="bg1"/>
              </a:solidFill>
              <a:latin typeface="Arial" panose="020B0604020202020204" pitchFamily="34" charset="0"/>
            </a:endParaRPr>
          </a:p>
        </p:txBody>
      </p:sp>
      <p:sp>
        <p:nvSpPr>
          <p:cNvPr id="5" name="Rectangle 4">
            <a:extLst>
              <a:ext uri="{FF2B5EF4-FFF2-40B4-BE49-F238E27FC236}">
                <a16:creationId xmlns:a16="http://schemas.microsoft.com/office/drawing/2014/main" id="{59CD6CC7-89CB-45E7-853B-0A07B400B052}"/>
              </a:ext>
            </a:extLst>
          </p:cNvPr>
          <p:cNvSpPr/>
          <p:nvPr/>
        </p:nvSpPr>
        <p:spPr>
          <a:xfrm>
            <a:off x="4095668" y="4257379"/>
            <a:ext cx="7381999" cy="2074414"/>
          </a:xfrm>
          <a:prstGeom prst="rect">
            <a:avLst/>
          </a:prstGeom>
        </p:spPr>
        <p:txBody>
          <a:bodyPr wrap="square">
            <a:spAutoFit/>
          </a:bodyPr>
          <a:lstStyle/>
          <a:p>
            <a:pPr lvl="0" algn="just">
              <a:lnSpc>
                <a:spcPct val="85000"/>
              </a:lnSpc>
              <a:spcAft>
                <a:spcPts val="600"/>
              </a:spcAft>
              <a:buClr>
                <a:srgbClr val="FFE600"/>
              </a:buClr>
              <a:buSzPct val="70000"/>
            </a:pPr>
            <a:r>
              <a:rPr lang="tr-TR" sz="2000" b="1" dirty="0">
                <a:solidFill>
                  <a:srgbClr val="FFE600"/>
                </a:solidFill>
              </a:rPr>
              <a:t>Eşya Ticareti</a:t>
            </a:r>
          </a:p>
          <a:p>
            <a:pPr marL="171450" lvl="0" indent="-171450" algn="just">
              <a:lnSpc>
                <a:spcPct val="85000"/>
              </a:lnSpc>
              <a:spcAft>
                <a:spcPts val="600"/>
              </a:spcAft>
              <a:buClr>
                <a:srgbClr val="FFE600"/>
              </a:buClr>
              <a:buSzPct val="70000"/>
              <a:buFont typeface="Wingdings" panose="05000000000000000000" pitchFamily="2" charset="2"/>
              <a:buChar char="Ø"/>
            </a:pPr>
            <a:r>
              <a:rPr lang="tr-TR" dirty="0">
                <a:solidFill>
                  <a:prstClr val="white"/>
                </a:solidFill>
              </a:rPr>
              <a:t>Sanayi ürünlerinde (25-97. fasıl), istisnaları bulunmakla beraber, </a:t>
            </a:r>
            <a:r>
              <a:rPr lang="tr-TR" b="1" dirty="0">
                <a:solidFill>
                  <a:srgbClr val="FFE600"/>
                </a:solidFill>
              </a:rPr>
              <a:t>gümrük vergilerinin ortadan kaldırılması </a:t>
            </a:r>
            <a:r>
              <a:rPr lang="tr-TR" dirty="0">
                <a:solidFill>
                  <a:prstClr val="white"/>
                </a:solidFill>
              </a:rPr>
              <a:t>öngörülmektedir.</a:t>
            </a:r>
          </a:p>
          <a:p>
            <a:pPr marL="171450" lvl="0" indent="-171450" algn="just">
              <a:lnSpc>
                <a:spcPct val="85000"/>
              </a:lnSpc>
              <a:spcAft>
                <a:spcPts val="600"/>
              </a:spcAft>
              <a:buClr>
                <a:srgbClr val="FFE600"/>
              </a:buClr>
              <a:buSzPct val="70000"/>
              <a:buFont typeface="Wingdings" panose="05000000000000000000" pitchFamily="2" charset="2"/>
              <a:buChar char="Ø"/>
            </a:pPr>
            <a:r>
              <a:rPr lang="tr-TR" dirty="0">
                <a:solidFill>
                  <a:prstClr val="white"/>
                </a:solidFill>
              </a:rPr>
              <a:t>Tarım ürünlerinde (1-24. fasıl) </a:t>
            </a:r>
            <a:r>
              <a:rPr lang="tr-TR" b="1" dirty="0">
                <a:solidFill>
                  <a:srgbClr val="FFE600"/>
                </a:solidFill>
              </a:rPr>
              <a:t>gümrük vergilerin indirilmesi veya tamamen kaldırılmasına</a:t>
            </a:r>
            <a:r>
              <a:rPr lang="tr-TR" dirty="0">
                <a:solidFill>
                  <a:prstClr val="white"/>
                </a:solidFill>
              </a:rPr>
              <a:t> yönelik düzenlemeler mevcuttur.</a:t>
            </a:r>
          </a:p>
          <a:p>
            <a:pPr marL="171450" lvl="0" indent="-171450" algn="just">
              <a:lnSpc>
                <a:spcPct val="85000"/>
              </a:lnSpc>
              <a:spcAft>
                <a:spcPts val="600"/>
              </a:spcAft>
              <a:buClr>
                <a:srgbClr val="FFE600"/>
              </a:buClr>
              <a:buSzPct val="70000"/>
              <a:buFont typeface="Wingdings" panose="05000000000000000000" pitchFamily="2" charset="2"/>
              <a:buChar char="Ø"/>
            </a:pPr>
            <a:r>
              <a:rPr lang="tr-TR" b="1" dirty="0">
                <a:solidFill>
                  <a:srgbClr val="FFE600"/>
                </a:solidFill>
              </a:rPr>
              <a:t>Doğrudan nakliyat</a:t>
            </a:r>
            <a:r>
              <a:rPr lang="tr-TR" dirty="0">
                <a:solidFill>
                  <a:prstClr val="white"/>
                </a:solidFill>
              </a:rPr>
              <a:t> </a:t>
            </a:r>
            <a:r>
              <a:rPr lang="tr-TR" b="1" dirty="0">
                <a:solidFill>
                  <a:srgbClr val="FFE600"/>
                </a:solidFill>
              </a:rPr>
              <a:t>(değiştirilmeme) </a:t>
            </a:r>
            <a:r>
              <a:rPr lang="tr-TR" dirty="0">
                <a:solidFill>
                  <a:prstClr val="white"/>
                </a:solidFill>
              </a:rPr>
              <a:t>kuralı vardır.</a:t>
            </a:r>
          </a:p>
          <a:p>
            <a:pPr marL="171450" lvl="0" indent="-171450" algn="just">
              <a:lnSpc>
                <a:spcPct val="85000"/>
              </a:lnSpc>
              <a:spcAft>
                <a:spcPts val="600"/>
              </a:spcAft>
              <a:buClr>
                <a:srgbClr val="FFE600"/>
              </a:buClr>
              <a:buSzPct val="70000"/>
              <a:buFont typeface="Wingdings" panose="05000000000000000000" pitchFamily="2" charset="2"/>
              <a:buChar char="Ø"/>
            </a:pPr>
            <a:endParaRPr lang="tr-TR" dirty="0">
              <a:solidFill>
                <a:prstClr val="white"/>
              </a:solidFill>
            </a:endParaRPr>
          </a:p>
        </p:txBody>
      </p:sp>
    </p:spTree>
    <p:extLst>
      <p:ext uri="{BB962C8B-B14F-4D97-AF65-F5344CB8AC3E}">
        <p14:creationId xmlns:p14="http://schemas.microsoft.com/office/powerpoint/2010/main" val="2996348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5B4E-9BDD-400B-992F-00462A1AEAE6}"/>
              </a:ext>
            </a:extLst>
          </p:cNvPr>
          <p:cNvSpPr>
            <a:spLocks noGrp="1"/>
          </p:cNvSpPr>
          <p:nvPr>
            <p:ph type="title"/>
          </p:nvPr>
        </p:nvSpPr>
        <p:spPr/>
        <p:txBody>
          <a:bodyPr/>
          <a:lstStyle/>
          <a:p>
            <a:r>
              <a:rPr lang="tr-TR" dirty="0" err="1"/>
              <a:t>nt</a:t>
            </a:r>
            <a:endParaRPr lang="tr-TR" dirty="0"/>
          </a:p>
        </p:txBody>
      </p:sp>
      <p:pic>
        <p:nvPicPr>
          <p:cNvPr id="7" name="Picture 6">
            <a:extLst>
              <a:ext uri="{FF2B5EF4-FFF2-40B4-BE49-F238E27FC236}">
                <a16:creationId xmlns:a16="http://schemas.microsoft.com/office/drawing/2014/main" id="{330683E3-54CE-4ECE-9E1F-43693629CA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883"/>
          <a:stretch/>
        </p:blipFill>
        <p:spPr>
          <a:xfrm flipH="1">
            <a:off x="13922" y="13513"/>
            <a:ext cx="12198347" cy="1151774"/>
          </a:xfrm>
          <a:prstGeom prst="rect">
            <a:avLst/>
          </a:prstGeom>
        </p:spPr>
      </p:pic>
      <p:grpSp>
        <p:nvGrpSpPr>
          <p:cNvPr id="8" name="Group 4">
            <a:extLst>
              <a:ext uri="{FF2B5EF4-FFF2-40B4-BE49-F238E27FC236}">
                <a16:creationId xmlns:a16="http://schemas.microsoft.com/office/drawing/2014/main" id="{1C3735D0-0B71-4E6F-A82C-51BB265BA1CF}"/>
              </a:ext>
            </a:extLst>
          </p:cNvPr>
          <p:cNvGrpSpPr>
            <a:grpSpLocks noChangeAspect="1"/>
          </p:cNvGrpSpPr>
          <p:nvPr/>
        </p:nvGrpSpPr>
        <p:grpSpPr bwMode="black">
          <a:xfrm>
            <a:off x="325242" y="85986"/>
            <a:ext cx="777694" cy="910668"/>
            <a:chOff x="6529" y="3125"/>
            <a:chExt cx="772" cy="904"/>
          </a:xfrm>
        </p:grpSpPr>
        <p:sp>
          <p:nvSpPr>
            <p:cNvPr id="9" name="Freeform 5">
              <a:extLst>
                <a:ext uri="{FF2B5EF4-FFF2-40B4-BE49-F238E27FC236}">
                  <a16:creationId xmlns:a16="http://schemas.microsoft.com/office/drawing/2014/main" id="{766C1AE0-B018-4755-A792-B53BEBA1BAAD}"/>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0" name="Freeform 6">
              <a:extLst>
                <a:ext uri="{FF2B5EF4-FFF2-40B4-BE49-F238E27FC236}">
                  <a16:creationId xmlns:a16="http://schemas.microsoft.com/office/drawing/2014/main" id="{0EBEAC91-9320-46B5-8D88-0C235B3D7E61}"/>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grpSp>
      <p:sp>
        <p:nvSpPr>
          <p:cNvPr id="15" name="Rectangle 14">
            <a:extLst>
              <a:ext uri="{FF2B5EF4-FFF2-40B4-BE49-F238E27FC236}">
                <a16:creationId xmlns:a16="http://schemas.microsoft.com/office/drawing/2014/main" id="{44C81916-84D1-41F8-873A-17ACF22EBD56}"/>
              </a:ext>
            </a:extLst>
          </p:cNvPr>
          <p:cNvSpPr/>
          <p:nvPr/>
        </p:nvSpPr>
        <p:spPr>
          <a:xfrm>
            <a:off x="4356100" y="241105"/>
            <a:ext cx="7549953" cy="9106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tr-TR" sz="2800" dirty="0">
                <a:solidFill>
                  <a:schemeClr val="bg1"/>
                </a:solidFill>
              </a:rPr>
              <a:t>Türkiye – BK Serbest Ticaret Anlaşması</a:t>
            </a:r>
            <a:endParaRPr lang="tr-TR" sz="2000" dirty="0">
              <a:solidFill>
                <a:schemeClr val="bg1"/>
              </a:solidFill>
            </a:endParaRPr>
          </a:p>
        </p:txBody>
      </p:sp>
      <p:sp>
        <p:nvSpPr>
          <p:cNvPr id="48" name="TextBox 47">
            <a:extLst>
              <a:ext uri="{FF2B5EF4-FFF2-40B4-BE49-F238E27FC236}">
                <a16:creationId xmlns:a16="http://schemas.microsoft.com/office/drawing/2014/main" id="{C0FDE03D-245B-417C-85EC-53C65496D53E}"/>
              </a:ext>
            </a:extLst>
          </p:cNvPr>
          <p:cNvSpPr txBox="1"/>
          <p:nvPr/>
        </p:nvSpPr>
        <p:spPr>
          <a:xfrm>
            <a:off x="325242" y="1360388"/>
            <a:ext cx="10990458" cy="846386"/>
          </a:xfrm>
          <a:prstGeom prst="rect">
            <a:avLst/>
          </a:prstGeom>
          <a:noFill/>
        </p:spPr>
        <p:txBody>
          <a:bodyPr wrap="square" lIns="0" tIns="36576" rIns="0" bIns="0" rtlCol="0">
            <a:spAutoFit/>
          </a:bodyPr>
          <a:lstStyle/>
          <a:p>
            <a:pPr algn="just">
              <a:lnSpc>
                <a:spcPct val="85000"/>
              </a:lnSpc>
              <a:spcAft>
                <a:spcPts val="600"/>
              </a:spcAft>
              <a:buClr>
                <a:schemeClr val="tx2"/>
              </a:buClr>
              <a:buSzPct val="70000"/>
            </a:pPr>
            <a:r>
              <a:rPr lang="tr-TR" sz="2000" b="1" dirty="0">
                <a:solidFill>
                  <a:schemeClr val="tx2"/>
                </a:solidFill>
              </a:rPr>
              <a:t>3- Menşe İspat Belgesi</a:t>
            </a:r>
          </a:p>
          <a:p>
            <a:pPr marL="171450" lvl="0" indent="-171450" algn="just">
              <a:lnSpc>
                <a:spcPct val="85000"/>
              </a:lnSpc>
              <a:spcAft>
                <a:spcPts val="600"/>
              </a:spcAft>
              <a:buClr>
                <a:srgbClr val="FFE600"/>
              </a:buClr>
              <a:buSzPct val="70000"/>
              <a:buFont typeface="Wingdings" panose="05000000000000000000" pitchFamily="2" charset="2"/>
              <a:buChar char="Ø"/>
            </a:pPr>
            <a:r>
              <a:rPr lang="tr-TR" dirty="0">
                <a:solidFill>
                  <a:prstClr val="white"/>
                </a:solidFill>
              </a:rPr>
              <a:t>Tercihli tarifelerden yararlanmak için, eşyanın menşe kurallarına uygun olarak taraf menşeli olduğunu gösteren ve ihracatçı tarafından düzenlenmiş olan </a:t>
            </a:r>
            <a:r>
              <a:rPr lang="tr-TR" b="1" dirty="0">
                <a:solidFill>
                  <a:schemeClr val="tx2"/>
                </a:solidFill>
              </a:rPr>
              <a:t>“Menşe Beyanı”</a:t>
            </a:r>
            <a:r>
              <a:rPr lang="tr-TR" dirty="0">
                <a:solidFill>
                  <a:prstClr val="white"/>
                </a:solidFill>
              </a:rPr>
              <a:t> ibraz edilmesi gerekmektedir. </a:t>
            </a:r>
          </a:p>
        </p:txBody>
      </p:sp>
      <p:pic>
        <p:nvPicPr>
          <p:cNvPr id="4" name="Graphic 3" descr="Thumbs up sign">
            <a:extLst>
              <a:ext uri="{FF2B5EF4-FFF2-40B4-BE49-F238E27FC236}">
                <a16:creationId xmlns:a16="http://schemas.microsoft.com/office/drawing/2014/main" id="{DD0A31B4-83EE-4CB3-8951-9D8EB1353C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676" y="4328474"/>
            <a:ext cx="382969" cy="382969"/>
          </a:xfrm>
          <a:prstGeom prst="rect">
            <a:avLst/>
          </a:prstGeom>
        </p:spPr>
      </p:pic>
      <p:pic>
        <p:nvPicPr>
          <p:cNvPr id="6" name="Graphic 5" descr="Pin">
            <a:extLst>
              <a:ext uri="{FF2B5EF4-FFF2-40B4-BE49-F238E27FC236}">
                <a16:creationId xmlns:a16="http://schemas.microsoft.com/office/drawing/2014/main" id="{EEAC2BB0-F0E0-49E5-A3B7-B3F85CAF30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5125" y="4818054"/>
            <a:ext cx="437371" cy="437371"/>
          </a:xfrm>
          <a:prstGeom prst="rect">
            <a:avLst/>
          </a:prstGeom>
        </p:spPr>
      </p:pic>
      <p:sp>
        <p:nvSpPr>
          <p:cNvPr id="19" name="TextBox 18">
            <a:extLst>
              <a:ext uri="{FF2B5EF4-FFF2-40B4-BE49-F238E27FC236}">
                <a16:creationId xmlns:a16="http://schemas.microsoft.com/office/drawing/2014/main" id="{13115273-6A2A-4BF1-A932-DE9C8BEA3130}"/>
              </a:ext>
            </a:extLst>
          </p:cNvPr>
          <p:cNvSpPr txBox="1"/>
          <p:nvPr/>
        </p:nvSpPr>
        <p:spPr>
          <a:xfrm>
            <a:off x="1226945" y="2353958"/>
            <a:ext cx="6814325" cy="4188839"/>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tr-TR" sz="1600" dirty="0">
                <a:solidFill>
                  <a:schemeClr val="bg1"/>
                </a:solidFill>
              </a:rPr>
              <a:t>Ürünün tanımlanmasına olanak verecek kadar ayrıntılı olmalı ve </a:t>
            </a:r>
            <a:r>
              <a:rPr lang="tr-TR" sz="1600" b="1" dirty="0">
                <a:solidFill>
                  <a:schemeClr val="tx2"/>
                </a:solidFill>
              </a:rPr>
              <a:t>fatura veya başka herhangi bir ticari belgede</a:t>
            </a:r>
            <a:r>
              <a:rPr lang="tr-TR" sz="1600" dirty="0">
                <a:solidFill>
                  <a:schemeClr val="bg1"/>
                </a:solidFill>
              </a:rPr>
              <a:t> veya bu belgelere </a:t>
            </a:r>
            <a:r>
              <a:rPr lang="tr-TR" sz="1600" b="1" dirty="0">
                <a:solidFill>
                  <a:schemeClr val="tx2"/>
                </a:solidFill>
              </a:rPr>
              <a:t>ekli olarak </a:t>
            </a:r>
            <a:r>
              <a:rPr lang="tr-TR" sz="1600" dirty="0">
                <a:solidFill>
                  <a:schemeClr val="bg1"/>
                </a:solidFill>
              </a:rPr>
              <a:t>düzenlenmelidir.</a:t>
            </a:r>
          </a:p>
          <a:p>
            <a:pPr>
              <a:lnSpc>
                <a:spcPct val="85000"/>
              </a:lnSpc>
              <a:spcAft>
                <a:spcPts val="600"/>
              </a:spcAft>
              <a:buClr>
                <a:schemeClr val="accent2"/>
              </a:buClr>
              <a:buSzPct val="70000"/>
            </a:pPr>
            <a:r>
              <a:rPr lang="tr-TR" sz="1600" b="1" dirty="0">
                <a:solidFill>
                  <a:schemeClr val="tx2"/>
                </a:solidFill>
              </a:rPr>
              <a:t>Elektronik </a:t>
            </a:r>
            <a:r>
              <a:rPr lang="tr-TR" sz="1600" dirty="0">
                <a:solidFill>
                  <a:schemeClr val="bg1"/>
                </a:solidFill>
              </a:rPr>
              <a:t>ortamda gönderilebilir ve </a:t>
            </a:r>
            <a:r>
              <a:rPr lang="tr-TR" sz="1600" b="1" dirty="0">
                <a:solidFill>
                  <a:schemeClr val="tx2"/>
                </a:solidFill>
              </a:rPr>
              <a:t>ıslak imza </a:t>
            </a:r>
            <a:r>
              <a:rPr lang="tr-TR" sz="1600" dirty="0">
                <a:solidFill>
                  <a:schemeClr val="bg1"/>
                </a:solidFill>
              </a:rPr>
              <a:t>veya </a:t>
            </a:r>
            <a:r>
              <a:rPr lang="tr-TR" sz="1600" b="1" dirty="0">
                <a:solidFill>
                  <a:schemeClr val="tx2"/>
                </a:solidFill>
              </a:rPr>
              <a:t>e-imza </a:t>
            </a:r>
            <a:r>
              <a:rPr lang="tr-TR" sz="1600" dirty="0">
                <a:solidFill>
                  <a:schemeClr val="bg1"/>
                </a:solidFill>
              </a:rPr>
              <a:t>gibi dijital imzalar kullanılabilir. Herhangi bir mercie onaylatılmasına gerek bulunmamaktadır.</a:t>
            </a:r>
          </a:p>
          <a:p>
            <a:pPr>
              <a:lnSpc>
                <a:spcPct val="85000"/>
              </a:lnSpc>
              <a:spcAft>
                <a:spcPts val="600"/>
              </a:spcAft>
              <a:buClr>
                <a:schemeClr val="accent2"/>
              </a:buClr>
              <a:buSzPct val="70000"/>
            </a:pPr>
            <a:r>
              <a:rPr lang="tr-TR" sz="1600" dirty="0">
                <a:solidFill>
                  <a:prstClr val="white"/>
                </a:solidFill>
              </a:rPr>
              <a:t>İthalatçı ülke daha uzun bir süre öngörmediği sürece, kural olarak düzenlendiği andan itibaren </a:t>
            </a:r>
            <a:r>
              <a:rPr lang="tr-TR" sz="1600" b="1" dirty="0">
                <a:solidFill>
                  <a:schemeClr val="tx2"/>
                </a:solidFill>
              </a:rPr>
              <a:t>12 ay süreyle geçerlidir.</a:t>
            </a:r>
          </a:p>
          <a:p>
            <a:pPr>
              <a:lnSpc>
                <a:spcPct val="85000"/>
              </a:lnSpc>
              <a:spcAft>
                <a:spcPts val="600"/>
              </a:spcAft>
              <a:buClr>
                <a:schemeClr val="accent2"/>
              </a:buClr>
              <a:buSzPct val="70000"/>
            </a:pPr>
            <a:r>
              <a:rPr lang="tr-TR" sz="1600" b="1" dirty="0">
                <a:solidFill>
                  <a:schemeClr val="tx2"/>
                </a:solidFill>
              </a:rPr>
              <a:t>Tek bir sevkiyat </a:t>
            </a:r>
            <a:r>
              <a:rPr lang="tr-TR" sz="1600" dirty="0">
                <a:solidFill>
                  <a:schemeClr val="bg1"/>
                </a:solidFill>
              </a:rPr>
              <a:t>için ya da belirli bir dönemde gerçekleştirilecek, 12 aylık süreyi aşmayacak</a:t>
            </a:r>
            <a:r>
              <a:rPr lang="tr-TR" sz="1600" b="1" dirty="0">
                <a:solidFill>
                  <a:schemeClr val="bg1"/>
                </a:solidFill>
              </a:rPr>
              <a:t> </a:t>
            </a:r>
            <a:r>
              <a:rPr lang="tr-TR" sz="1600" b="1" dirty="0">
                <a:solidFill>
                  <a:schemeClr val="tx2"/>
                </a:solidFill>
              </a:rPr>
              <a:t>birden fazla sevkiyatı </a:t>
            </a:r>
            <a:r>
              <a:rPr lang="tr-TR" sz="1600" dirty="0">
                <a:solidFill>
                  <a:schemeClr val="bg1"/>
                </a:solidFill>
              </a:rPr>
              <a:t>kapsayacak şekilde düzenlenebilir.</a:t>
            </a:r>
          </a:p>
          <a:p>
            <a:pPr>
              <a:lnSpc>
                <a:spcPct val="85000"/>
              </a:lnSpc>
              <a:spcAft>
                <a:spcPts val="600"/>
              </a:spcAft>
              <a:buClr>
                <a:schemeClr val="accent2"/>
              </a:buClr>
              <a:buSzPct val="70000"/>
            </a:pPr>
            <a:r>
              <a:rPr lang="tr-TR" sz="1600" dirty="0">
                <a:solidFill>
                  <a:schemeClr val="bg1"/>
                </a:solidFill>
              </a:rPr>
              <a:t>Türkiye’den ihracatta menşe beyanında </a:t>
            </a:r>
            <a:r>
              <a:rPr lang="tr-TR" sz="1600" b="1" dirty="0">
                <a:solidFill>
                  <a:schemeClr val="tx2"/>
                </a:solidFill>
              </a:rPr>
              <a:t>EORI numarası </a:t>
            </a:r>
            <a:r>
              <a:rPr lang="tr-TR" sz="1600" dirty="0">
                <a:solidFill>
                  <a:schemeClr val="bg1"/>
                </a:solidFill>
              </a:rPr>
              <a:t>gerekli değildir, ancak </a:t>
            </a:r>
            <a:r>
              <a:rPr lang="tr-TR" sz="1600" dirty="0" err="1">
                <a:solidFill>
                  <a:schemeClr val="bg1"/>
                </a:solidFill>
              </a:rPr>
              <a:t>BK’da</a:t>
            </a:r>
            <a:r>
              <a:rPr lang="tr-TR" sz="1600" dirty="0">
                <a:solidFill>
                  <a:schemeClr val="bg1"/>
                </a:solidFill>
              </a:rPr>
              <a:t> yerleşik bir ihracatçı tarafından düzenlenmesi halinde, </a:t>
            </a:r>
            <a:r>
              <a:rPr lang="tr-TR" sz="1600" b="1" dirty="0">
                <a:solidFill>
                  <a:schemeClr val="tx2"/>
                </a:solidFill>
              </a:rPr>
              <a:t>EORI numarası girilmelidir.</a:t>
            </a:r>
          </a:p>
          <a:p>
            <a:pPr>
              <a:lnSpc>
                <a:spcPct val="85000"/>
              </a:lnSpc>
              <a:spcAft>
                <a:spcPts val="600"/>
              </a:spcAft>
              <a:buClr>
                <a:schemeClr val="accent2"/>
              </a:buClr>
              <a:buSzPct val="70000"/>
            </a:pPr>
            <a:r>
              <a:rPr lang="tr-TR" sz="1600" dirty="0">
                <a:solidFill>
                  <a:schemeClr val="bg1"/>
                </a:solidFill>
              </a:rPr>
              <a:t>İthalatçı ülke mevzuatı ile uyumlu olarak, ithalat esnasında menşe beyanı bulunmaması durumunda, </a:t>
            </a:r>
            <a:r>
              <a:rPr lang="tr-TR" sz="1600" b="1" dirty="0">
                <a:solidFill>
                  <a:schemeClr val="tx2"/>
                </a:solidFill>
              </a:rPr>
              <a:t>geriye dönük olarak </a:t>
            </a:r>
            <a:r>
              <a:rPr lang="tr-TR" sz="1600" dirty="0">
                <a:solidFill>
                  <a:schemeClr val="bg1"/>
                </a:solidFill>
              </a:rPr>
              <a:t>ithalat tarihinden itibaren geriye dönük olarak </a:t>
            </a:r>
            <a:r>
              <a:rPr lang="tr-TR" sz="1600" b="1" dirty="0">
                <a:solidFill>
                  <a:schemeClr val="tx2"/>
                </a:solidFill>
              </a:rPr>
              <a:t>2 yıl içerisinde </a:t>
            </a:r>
            <a:r>
              <a:rPr lang="tr-TR" sz="1600" dirty="0">
                <a:solidFill>
                  <a:schemeClr val="bg1"/>
                </a:solidFill>
              </a:rPr>
              <a:t>menşe beyanı ibraz edilerek ödenen </a:t>
            </a:r>
            <a:r>
              <a:rPr lang="tr-TR" sz="1600" b="1" dirty="0">
                <a:solidFill>
                  <a:schemeClr val="tx2"/>
                </a:solidFill>
              </a:rPr>
              <a:t>vergilerin iadesi </a:t>
            </a:r>
            <a:r>
              <a:rPr lang="tr-TR" sz="1600" dirty="0">
                <a:solidFill>
                  <a:schemeClr val="bg1"/>
                </a:solidFill>
              </a:rPr>
              <a:t>talep edilmesi mümkündür. Bu süre Türk gümrük mevzuatına göre </a:t>
            </a:r>
            <a:r>
              <a:rPr lang="tr-TR" sz="1600" b="1" dirty="0">
                <a:solidFill>
                  <a:schemeClr val="tx2"/>
                </a:solidFill>
              </a:rPr>
              <a:t>1 yıl</a:t>
            </a:r>
            <a:r>
              <a:rPr lang="tr-TR" sz="1600" dirty="0">
                <a:solidFill>
                  <a:schemeClr val="bg1"/>
                </a:solidFill>
              </a:rPr>
              <a:t>dır.</a:t>
            </a:r>
          </a:p>
        </p:txBody>
      </p:sp>
      <p:grpSp>
        <p:nvGrpSpPr>
          <p:cNvPr id="24" name="Group 23">
            <a:extLst>
              <a:ext uri="{FF2B5EF4-FFF2-40B4-BE49-F238E27FC236}">
                <a16:creationId xmlns:a16="http://schemas.microsoft.com/office/drawing/2014/main" id="{C3BF324E-1198-49AB-A96B-F63BE405C3C1}"/>
              </a:ext>
            </a:extLst>
          </p:cNvPr>
          <p:cNvGrpSpPr/>
          <p:nvPr/>
        </p:nvGrpSpPr>
        <p:grpSpPr>
          <a:xfrm>
            <a:off x="764804" y="3764260"/>
            <a:ext cx="368007" cy="447218"/>
            <a:chOff x="5317511" y="2617945"/>
            <a:chExt cx="450712" cy="611681"/>
          </a:xfrm>
        </p:grpSpPr>
        <p:sp>
          <p:nvSpPr>
            <p:cNvPr id="25" name="Freeform 10">
              <a:extLst>
                <a:ext uri="{FF2B5EF4-FFF2-40B4-BE49-F238E27FC236}">
                  <a16:creationId xmlns:a16="http://schemas.microsoft.com/office/drawing/2014/main" id="{24B75F7F-026B-4BDD-8549-01FB1841390F}"/>
                </a:ext>
              </a:extLst>
            </p:cNvPr>
            <p:cNvSpPr>
              <a:spLocks noEditPoints="1"/>
            </p:cNvSpPr>
            <p:nvPr/>
          </p:nvSpPr>
          <p:spPr bwMode="auto">
            <a:xfrm>
              <a:off x="5317511" y="2617945"/>
              <a:ext cx="450712" cy="64387"/>
            </a:xfrm>
            <a:custGeom>
              <a:avLst/>
              <a:gdLst>
                <a:gd name="T0" fmla="*/ 504 w 504"/>
                <a:gd name="T1" fmla="*/ 72 h 72"/>
                <a:gd name="T2" fmla="*/ 0 w 504"/>
                <a:gd name="T3" fmla="*/ 72 h 72"/>
                <a:gd name="T4" fmla="*/ 0 w 504"/>
                <a:gd name="T5" fmla="*/ 0 h 72"/>
                <a:gd name="T6" fmla="*/ 504 w 504"/>
                <a:gd name="T7" fmla="*/ 0 h 72"/>
                <a:gd name="T8" fmla="*/ 504 w 504"/>
                <a:gd name="T9" fmla="*/ 72 h 72"/>
                <a:gd name="T10" fmla="*/ 18 w 504"/>
                <a:gd name="T11" fmla="*/ 54 h 72"/>
                <a:gd name="T12" fmla="*/ 486 w 504"/>
                <a:gd name="T13" fmla="*/ 54 h 72"/>
                <a:gd name="T14" fmla="*/ 486 w 504"/>
                <a:gd name="T15" fmla="*/ 18 h 72"/>
                <a:gd name="T16" fmla="*/ 18 w 504"/>
                <a:gd name="T17" fmla="*/ 18 h 72"/>
                <a:gd name="T18" fmla="*/ 18 w 504"/>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72">
                  <a:moveTo>
                    <a:pt x="504" y="72"/>
                  </a:moveTo>
                  <a:lnTo>
                    <a:pt x="0" y="72"/>
                  </a:lnTo>
                  <a:lnTo>
                    <a:pt x="0" y="0"/>
                  </a:lnTo>
                  <a:lnTo>
                    <a:pt x="504" y="0"/>
                  </a:lnTo>
                  <a:lnTo>
                    <a:pt x="504" y="72"/>
                  </a:lnTo>
                  <a:close/>
                  <a:moveTo>
                    <a:pt x="18" y="54"/>
                  </a:moveTo>
                  <a:lnTo>
                    <a:pt x="486" y="54"/>
                  </a:lnTo>
                  <a:lnTo>
                    <a:pt x="486" y="18"/>
                  </a:lnTo>
                  <a:lnTo>
                    <a:pt x="18" y="18"/>
                  </a:lnTo>
                  <a:lnTo>
                    <a:pt x="18" y="54"/>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26" name="Freeform 11">
              <a:extLst>
                <a:ext uri="{FF2B5EF4-FFF2-40B4-BE49-F238E27FC236}">
                  <a16:creationId xmlns:a16="http://schemas.microsoft.com/office/drawing/2014/main" id="{486D0BF6-F572-4048-AE7A-870B12157067}"/>
                </a:ext>
              </a:extLst>
            </p:cNvPr>
            <p:cNvSpPr>
              <a:spLocks noEditPoints="1"/>
            </p:cNvSpPr>
            <p:nvPr/>
          </p:nvSpPr>
          <p:spPr bwMode="auto">
            <a:xfrm>
              <a:off x="5317511" y="3165239"/>
              <a:ext cx="450712" cy="64387"/>
            </a:xfrm>
            <a:custGeom>
              <a:avLst/>
              <a:gdLst>
                <a:gd name="T0" fmla="*/ 504 w 504"/>
                <a:gd name="T1" fmla="*/ 72 h 72"/>
                <a:gd name="T2" fmla="*/ 0 w 504"/>
                <a:gd name="T3" fmla="*/ 72 h 72"/>
                <a:gd name="T4" fmla="*/ 0 w 504"/>
                <a:gd name="T5" fmla="*/ 0 h 72"/>
                <a:gd name="T6" fmla="*/ 504 w 504"/>
                <a:gd name="T7" fmla="*/ 0 h 72"/>
                <a:gd name="T8" fmla="*/ 504 w 504"/>
                <a:gd name="T9" fmla="*/ 72 h 72"/>
                <a:gd name="T10" fmla="*/ 18 w 504"/>
                <a:gd name="T11" fmla="*/ 54 h 72"/>
                <a:gd name="T12" fmla="*/ 486 w 504"/>
                <a:gd name="T13" fmla="*/ 54 h 72"/>
                <a:gd name="T14" fmla="*/ 486 w 504"/>
                <a:gd name="T15" fmla="*/ 18 h 72"/>
                <a:gd name="T16" fmla="*/ 18 w 504"/>
                <a:gd name="T17" fmla="*/ 18 h 72"/>
                <a:gd name="T18" fmla="*/ 18 w 504"/>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72">
                  <a:moveTo>
                    <a:pt x="504" y="72"/>
                  </a:moveTo>
                  <a:lnTo>
                    <a:pt x="0" y="72"/>
                  </a:lnTo>
                  <a:lnTo>
                    <a:pt x="0" y="0"/>
                  </a:lnTo>
                  <a:lnTo>
                    <a:pt x="504" y="0"/>
                  </a:lnTo>
                  <a:lnTo>
                    <a:pt x="504" y="72"/>
                  </a:lnTo>
                  <a:close/>
                  <a:moveTo>
                    <a:pt x="18" y="54"/>
                  </a:moveTo>
                  <a:lnTo>
                    <a:pt x="486" y="54"/>
                  </a:lnTo>
                  <a:lnTo>
                    <a:pt x="486" y="18"/>
                  </a:lnTo>
                  <a:lnTo>
                    <a:pt x="18" y="18"/>
                  </a:lnTo>
                  <a:lnTo>
                    <a:pt x="18" y="54"/>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27" name="Freeform 12">
              <a:extLst>
                <a:ext uri="{FF2B5EF4-FFF2-40B4-BE49-F238E27FC236}">
                  <a16:creationId xmlns:a16="http://schemas.microsoft.com/office/drawing/2014/main" id="{C7B163E1-27A8-44B1-B282-11BCDDBC8F39}"/>
                </a:ext>
              </a:extLst>
            </p:cNvPr>
            <p:cNvSpPr>
              <a:spLocks/>
            </p:cNvSpPr>
            <p:nvPr/>
          </p:nvSpPr>
          <p:spPr bwMode="auto">
            <a:xfrm>
              <a:off x="5380110" y="2666236"/>
              <a:ext cx="330880" cy="264704"/>
            </a:xfrm>
            <a:custGeom>
              <a:avLst/>
              <a:gdLst>
                <a:gd name="T0" fmla="*/ 202 w 370"/>
                <a:gd name="T1" fmla="*/ 296 h 296"/>
                <a:gd name="T2" fmla="*/ 196 w 370"/>
                <a:gd name="T3" fmla="*/ 294 h 296"/>
                <a:gd name="T4" fmla="*/ 192 w 370"/>
                <a:gd name="T5" fmla="*/ 288 h 296"/>
                <a:gd name="T6" fmla="*/ 192 w 370"/>
                <a:gd name="T7" fmla="*/ 284 h 296"/>
                <a:gd name="T8" fmla="*/ 198 w 370"/>
                <a:gd name="T9" fmla="*/ 280 h 296"/>
                <a:gd name="T10" fmla="*/ 200 w 370"/>
                <a:gd name="T11" fmla="*/ 278 h 296"/>
                <a:gd name="T12" fmla="*/ 232 w 370"/>
                <a:gd name="T13" fmla="*/ 272 h 296"/>
                <a:gd name="T14" fmla="*/ 260 w 370"/>
                <a:gd name="T15" fmla="*/ 262 h 296"/>
                <a:gd name="T16" fmla="*/ 286 w 370"/>
                <a:gd name="T17" fmla="*/ 246 h 296"/>
                <a:gd name="T18" fmla="*/ 308 w 370"/>
                <a:gd name="T19" fmla="*/ 224 h 296"/>
                <a:gd name="T20" fmla="*/ 326 w 370"/>
                <a:gd name="T21" fmla="*/ 200 h 296"/>
                <a:gd name="T22" fmla="*/ 340 w 370"/>
                <a:gd name="T23" fmla="*/ 174 h 296"/>
                <a:gd name="T24" fmla="*/ 348 w 370"/>
                <a:gd name="T25" fmla="*/ 144 h 296"/>
                <a:gd name="T26" fmla="*/ 352 w 370"/>
                <a:gd name="T27" fmla="*/ 112 h 296"/>
                <a:gd name="T28" fmla="*/ 18 w 370"/>
                <a:gd name="T29" fmla="*/ 18 h 296"/>
                <a:gd name="T30" fmla="*/ 18 w 370"/>
                <a:gd name="T31" fmla="*/ 112 h 296"/>
                <a:gd name="T32" fmla="*/ 20 w 370"/>
                <a:gd name="T33" fmla="*/ 144 h 296"/>
                <a:gd name="T34" fmla="*/ 28 w 370"/>
                <a:gd name="T35" fmla="*/ 172 h 296"/>
                <a:gd name="T36" fmla="*/ 42 w 370"/>
                <a:gd name="T37" fmla="*/ 200 h 296"/>
                <a:gd name="T38" fmla="*/ 60 w 370"/>
                <a:gd name="T39" fmla="*/ 222 h 296"/>
                <a:gd name="T40" fmla="*/ 80 w 370"/>
                <a:gd name="T41" fmla="*/ 244 h 296"/>
                <a:gd name="T42" fmla="*/ 106 w 370"/>
                <a:gd name="T43" fmla="*/ 260 h 296"/>
                <a:gd name="T44" fmla="*/ 134 w 370"/>
                <a:gd name="T45" fmla="*/ 272 h 296"/>
                <a:gd name="T46" fmla="*/ 164 w 370"/>
                <a:gd name="T47" fmla="*/ 278 h 296"/>
                <a:gd name="T48" fmla="*/ 166 w 370"/>
                <a:gd name="T49" fmla="*/ 280 h 296"/>
                <a:gd name="T50" fmla="*/ 170 w 370"/>
                <a:gd name="T51" fmla="*/ 284 h 296"/>
                <a:gd name="T52" fmla="*/ 172 w 370"/>
                <a:gd name="T53" fmla="*/ 288 h 296"/>
                <a:gd name="T54" fmla="*/ 168 w 370"/>
                <a:gd name="T55" fmla="*/ 294 h 296"/>
                <a:gd name="T56" fmla="*/ 162 w 370"/>
                <a:gd name="T57" fmla="*/ 296 h 296"/>
                <a:gd name="T58" fmla="*/ 144 w 370"/>
                <a:gd name="T59" fmla="*/ 292 h 296"/>
                <a:gd name="T60" fmla="*/ 112 w 370"/>
                <a:gd name="T61" fmla="*/ 282 h 296"/>
                <a:gd name="T62" fmla="*/ 82 w 370"/>
                <a:gd name="T63" fmla="*/ 266 h 296"/>
                <a:gd name="T64" fmla="*/ 58 w 370"/>
                <a:gd name="T65" fmla="*/ 246 h 296"/>
                <a:gd name="T66" fmla="*/ 36 w 370"/>
                <a:gd name="T67" fmla="*/ 222 h 296"/>
                <a:gd name="T68" fmla="*/ 18 w 370"/>
                <a:gd name="T69" fmla="*/ 194 h 296"/>
                <a:gd name="T70" fmla="*/ 6 w 370"/>
                <a:gd name="T71" fmla="*/ 164 h 296"/>
                <a:gd name="T72" fmla="*/ 0 w 370"/>
                <a:gd name="T73" fmla="*/ 130 h 296"/>
                <a:gd name="T74" fmla="*/ 0 w 370"/>
                <a:gd name="T75" fmla="*/ 0 h 296"/>
                <a:gd name="T76" fmla="*/ 370 w 370"/>
                <a:gd name="T77" fmla="*/ 112 h 296"/>
                <a:gd name="T78" fmla="*/ 368 w 370"/>
                <a:gd name="T79" fmla="*/ 130 h 296"/>
                <a:gd name="T80" fmla="*/ 362 w 370"/>
                <a:gd name="T81" fmla="*/ 164 h 296"/>
                <a:gd name="T82" fmla="*/ 350 w 370"/>
                <a:gd name="T83" fmla="*/ 196 h 296"/>
                <a:gd name="T84" fmla="*/ 332 w 370"/>
                <a:gd name="T85" fmla="*/ 224 h 296"/>
                <a:gd name="T86" fmla="*/ 310 w 370"/>
                <a:gd name="T87" fmla="*/ 248 h 296"/>
                <a:gd name="T88" fmla="*/ 284 w 370"/>
                <a:gd name="T89" fmla="*/ 270 h 296"/>
                <a:gd name="T90" fmla="*/ 254 w 370"/>
                <a:gd name="T91" fmla="*/ 284 h 296"/>
                <a:gd name="T92" fmla="*/ 220 w 370"/>
                <a:gd name="T93" fmla="*/ 294 h 296"/>
                <a:gd name="T94" fmla="*/ 202 w 370"/>
                <a:gd name="T95" fmla="*/ 296 h 296"/>
                <a:gd name="T96" fmla="*/ 202 w 370"/>
                <a:gd name="T97"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0" h="296">
                  <a:moveTo>
                    <a:pt x="202" y="296"/>
                  </a:moveTo>
                  <a:lnTo>
                    <a:pt x="202" y="296"/>
                  </a:lnTo>
                  <a:lnTo>
                    <a:pt x="198" y="296"/>
                  </a:lnTo>
                  <a:lnTo>
                    <a:pt x="196" y="294"/>
                  </a:lnTo>
                  <a:lnTo>
                    <a:pt x="194" y="292"/>
                  </a:lnTo>
                  <a:lnTo>
                    <a:pt x="192" y="288"/>
                  </a:lnTo>
                  <a:lnTo>
                    <a:pt x="192" y="288"/>
                  </a:lnTo>
                  <a:lnTo>
                    <a:pt x="192" y="284"/>
                  </a:lnTo>
                  <a:lnTo>
                    <a:pt x="194" y="282"/>
                  </a:lnTo>
                  <a:lnTo>
                    <a:pt x="198" y="280"/>
                  </a:lnTo>
                  <a:lnTo>
                    <a:pt x="200" y="278"/>
                  </a:lnTo>
                  <a:lnTo>
                    <a:pt x="200" y="278"/>
                  </a:lnTo>
                  <a:lnTo>
                    <a:pt x="216" y="276"/>
                  </a:lnTo>
                  <a:lnTo>
                    <a:pt x="232" y="272"/>
                  </a:lnTo>
                  <a:lnTo>
                    <a:pt x="246" y="268"/>
                  </a:lnTo>
                  <a:lnTo>
                    <a:pt x="260" y="262"/>
                  </a:lnTo>
                  <a:lnTo>
                    <a:pt x="274" y="254"/>
                  </a:lnTo>
                  <a:lnTo>
                    <a:pt x="286" y="246"/>
                  </a:lnTo>
                  <a:lnTo>
                    <a:pt x="298" y="236"/>
                  </a:lnTo>
                  <a:lnTo>
                    <a:pt x="308" y="224"/>
                  </a:lnTo>
                  <a:lnTo>
                    <a:pt x="318" y="214"/>
                  </a:lnTo>
                  <a:lnTo>
                    <a:pt x="326" y="200"/>
                  </a:lnTo>
                  <a:lnTo>
                    <a:pt x="334" y="188"/>
                  </a:lnTo>
                  <a:lnTo>
                    <a:pt x="340" y="174"/>
                  </a:lnTo>
                  <a:lnTo>
                    <a:pt x="344" y="160"/>
                  </a:lnTo>
                  <a:lnTo>
                    <a:pt x="348" y="144"/>
                  </a:lnTo>
                  <a:lnTo>
                    <a:pt x="350" y="128"/>
                  </a:lnTo>
                  <a:lnTo>
                    <a:pt x="352" y="112"/>
                  </a:lnTo>
                  <a:lnTo>
                    <a:pt x="352" y="18"/>
                  </a:lnTo>
                  <a:lnTo>
                    <a:pt x="18" y="18"/>
                  </a:lnTo>
                  <a:lnTo>
                    <a:pt x="18" y="112"/>
                  </a:lnTo>
                  <a:lnTo>
                    <a:pt x="18" y="112"/>
                  </a:lnTo>
                  <a:lnTo>
                    <a:pt x="18" y="128"/>
                  </a:lnTo>
                  <a:lnTo>
                    <a:pt x="20" y="144"/>
                  </a:lnTo>
                  <a:lnTo>
                    <a:pt x="24" y="158"/>
                  </a:lnTo>
                  <a:lnTo>
                    <a:pt x="28" y="172"/>
                  </a:lnTo>
                  <a:lnTo>
                    <a:pt x="34" y="186"/>
                  </a:lnTo>
                  <a:lnTo>
                    <a:pt x="42" y="200"/>
                  </a:lnTo>
                  <a:lnTo>
                    <a:pt x="50" y="212"/>
                  </a:lnTo>
                  <a:lnTo>
                    <a:pt x="60" y="222"/>
                  </a:lnTo>
                  <a:lnTo>
                    <a:pt x="70" y="234"/>
                  </a:lnTo>
                  <a:lnTo>
                    <a:pt x="80" y="244"/>
                  </a:lnTo>
                  <a:lnTo>
                    <a:pt x="92" y="252"/>
                  </a:lnTo>
                  <a:lnTo>
                    <a:pt x="106" y="260"/>
                  </a:lnTo>
                  <a:lnTo>
                    <a:pt x="118" y="266"/>
                  </a:lnTo>
                  <a:lnTo>
                    <a:pt x="134" y="272"/>
                  </a:lnTo>
                  <a:lnTo>
                    <a:pt x="148" y="276"/>
                  </a:lnTo>
                  <a:lnTo>
                    <a:pt x="164" y="278"/>
                  </a:lnTo>
                  <a:lnTo>
                    <a:pt x="164" y="278"/>
                  </a:lnTo>
                  <a:lnTo>
                    <a:pt x="166" y="280"/>
                  </a:lnTo>
                  <a:lnTo>
                    <a:pt x="170" y="282"/>
                  </a:lnTo>
                  <a:lnTo>
                    <a:pt x="170" y="284"/>
                  </a:lnTo>
                  <a:lnTo>
                    <a:pt x="172" y="288"/>
                  </a:lnTo>
                  <a:lnTo>
                    <a:pt x="172" y="288"/>
                  </a:lnTo>
                  <a:lnTo>
                    <a:pt x="170" y="292"/>
                  </a:lnTo>
                  <a:lnTo>
                    <a:pt x="168" y="294"/>
                  </a:lnTo>
                  <a:lnTo>
                    <a:pt x="164" y="296"/>
                  </a:lnTo>
                  <a:lnTo>
                    <a:pt x="162" y="296"/>
                  </a:lnTo>
                  <a:lnTo>
                    <a:pt x="162" y="296"/>
                  </a:lnTo>
                  <a:lnTo>
                    <a:pt x="144" y="292"/>
                  </a:lnTo>
                  <a:lnTo>
                    <a:pt x="128" y="288"/>
                  </a:lnTo>
                  <a:lnTo>
                    <a:pt x="112" y="282"/>
                  </a:lnTo>
                  <a:lnTo>
                    <a:pt x="96" y="276"/>
                  </a:lnTo>
                  <a:lnTo>
                    <a:pt x="82" y="266"/>
                  </a:lnTo>
                  <a:lnTo>
                    <a:pt x="70" y="258"/>
                  </a:lnTo>
                  <a:lnTo>
                    <a:pt x="58" y="246"/>
                  </a:lnTo>
                  <a:lnTo>
                    <a:pt x="46" y="234"/>
                  </a:lnTo>
                  <a:lnTo>
                    <a:pt x="36" y="222"/>
                  </a:lnTo>
                  <a:lnTo>
                    <a:pt x="26" y="208"/>
                  </a:lnTo>
                  <a:lnTo>
                    <a:pt x="18" y="194"/>
                  </a:lnTo>
                  <a:lnTo>
                    <a:pt x="12" y="178"/>
                  </a:lnTo>
                  <a:lnTo>
                    <a:pt x="6" y="164"/>
                  </a:lnTo>
                  <a:lnTo>
                    <a:pt x="2" y="146"/>
                  </a:lnTo>
                  <a:lnTo>
                    <a:pt x="0" y="130"/>
                  </a:lnTo>
                  <a:lnTo>
                    <a:pt x="0" y="112"/>
                  </a:lnTo>
                  <a:lnTo>
                    <a:pt x="0" y="0"/>
                  </a:lnTo>
                  <a:lnTo>
                    <a:pt x="370" y="0"/>
                  </a:lnTo>
                  <a:lnTo>
                    <a:pt x="370" y="112"/>
                  </a:lnTo>
                  <a:lnTo>
                    <a:pt x="370" y="112"/>
                  </a:lnTo>
                  <a:lnTo>
                    <a:pt x="368" y="130"/>
                  </a:lnTo>
                  <a:lnTo>
                    <a:pt x="366" y="148"/>
                  </a:lnTo>
                  <a:lnTo>
                    <a:pt x="362" y="164"/>
                  </a:lnTo>
                  <a:lnTo>
                    <a:pt x="356" y="180"/>
                  </a:lnTo>
                  <a:lnTo>
                    <a:pt x="350" y="196"/>
                  </a:lnTo>
                  <a:lnTo>
                    <a:pt x="342" y="210"/>
                  </a:lnTo>
                  <a:lnTo>
                    <a:pt x="332" y="224"/>
                  </a:lnTo>
                  <a:lnTo>
                    <a:pt x="322" y="238"/>
                  </a:lnTo>
                  <a:lnTo>
                    <a:pt x="310" y="248"/>
                  </a:lnTo>
                  <a:lnTo>
                    <a:pt x="296" y="260"/>
                  </a:lnTo>
                  <a:lnTo>
                    <a:pt x="284" y="270"/>
                  </a:lnTo>
                  <a:lnTo>
                    <a:pt x="268" y="278"/>
                  </a:lnTo>
                  <a:lnTo>
                    <a:pt x="254" y="284"/>
                  </a:lnTo>
                  <a:lnTo>
                    <a:pt x="236" y="290"/>
                  </a:lnTo>
                  <a:lnTo>
                    <a:pt x="220" y="294"/>
                  </a:lnTo>
                  <a:lnTo>
                    <a:pt x="202" y="296"/>
                  </a:lnTo>
                  <a:lnTo>
                    <a:pt x="202" y="296"/>
                  </a:lnTo>
                  <a:lnTo>
                    <a:pt x="202" y="296"/>
                  </a:lnTo>
                  <a:lnTo>
                    <a:pt x="202" y="296"/>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28" name="Freeform 13">
              <a:extLst>
                <a:ext uri="{FF2B5EF4-FFF2-40B4-BE49-F238E27FC236}">
                  <a16:creationId xmlns:a16="http://schemas.microsoft.com/office/drawing/2014/main" id="{6A2384BF-42CD-440D-8B77-7027817FB216}"/>
                </a:ext>
              </a:extLst>
            </p:cNvPr>
            <p:cNvSpPr>
              <a:spLocks/>
            </p:cNvSpPr>
            <p:nvPr/>
          </p:nvSpPr>
          <p:spPr bwMode="auto">
            <a:xfrm>
              <a:off x="5380110" y="2914843"/>
              <a:ext cx="330880" cy="266493"/>
            </a:xfrm>
            <a:custGeom>
              <a:avLst/>
              <a:gdLst>
                <a:gd name="T0" fmla="*/ 0 w 370"/>
                <a:gd name="T1" fmla="*/ 298 h 298"/>
                <a:gd name="T2" fmla="*/ 0 w 370"/>
                <a:gd name="T3" fmla="*/ 184 h 298"/>
                <a:gd name="T4" fmla="*/ 2 w 370"/>
                <a:gd name="T5" fmla="*/ 150 h 298"/>
                <a:gd name="T6" fmla="*/ 12 w 370"/>
                <a:gd name="T7" fmla="*/ 118 h 298"/>
                <a:gd name="T8" fmla="*/ 26 w 370"/>
                <a:gd name="T9" fmla="*/ 88 h 298"/>
                <a:gd name="T10" fmla="*/ 46 w 370"/>
                <a:gd name="T11" fmla="*/ 62 h 298"/>
                <a:gd name="T12" fmla="*/ 70 w 370"/>
                <a:gd name="T13" fmla="*/ 40 h 298"/>
                <a:gd name="T14" fmla="*/ 96 w 370"/>
                <a:gd name="T15" fmla="*/ 22 h 298"/>
                <a:gd name="T16" fmla="*/ 128 w 370"/>
                <a:gd name="T17" fmla="*/ 8 h 298"/>
                <a:gd name="T18" fmla="*/ 162 w 370"/>
                <a:gd name="T19" fmla="*/ 2 h 298"/>
                <a:gd name="T20" fmla="*/ 164 w 370"/>
                <a:gd name="T21" fmla="*/ 2 h 298"/>
                <a:gd name="T22" fmla="*/ 170 w 370"/>
                <a:gd name="T23" fmla="*/ 6 h 298"/>
                <a:gd name="T24" fmla="*/ 172 w 370"/>
                <a:gd name="T25" fmla="*/ 10 h 298"/>
                <a:gd name="T26" fmla="*/ 170 w 370"/>
                <a:gd name="T27" fmla="*/ 16 h 298"/>
                <a:gd name="T28" fmla="*/ 164 w 370"/>
                <a:gd name="T29" fmla="*/ 20 h 298"/>
                <a:gd name="T30" fmla="*/ 148 w 370"/>
                <a:gd name="T31" fmla="*/ 22 h 298"/>
                <a:gd name="T32" fmla="*/ 118 w 370"/>
                <a:gd name="T33" fmla="*/ 32 h 298"/>
                <a:gd name="T34" fmla="*/ 92 w 370"/>
                <a:gd name="T35" fmla="*/ 46 h 298"/>
                <a:gd name="T36" fmla="*/ 70 w 370"/>
                <a:gd name="T37" fmla="*/ 64 h 298"/>
                <a:gd name="T38" fmla="*/ 50 w 370"/>
                <a:gd name="T39" fmla="*/ 86 h 298"/>
                <a:gd name="T40" fmla="*/ 34 w 370"/>
                <a:gd name="T41" fmla="*/ 112 h 298"/>
                <a:gd name="T42" fmla="*/ 24 w 370"/>
                <a:gd name="T43" fmla="*/ 140 h 298"/>
                <a:gd name="T44" fmla="*/ 18 w 370"/>
                <a:gd name="T45" fmla="*/ 170 h 298"/>
                <a:gd name="T46" fmla="*/ 18 w 370"/>
                <a:gd name="T47" fmla="*/ 280 h 298"/>
                <a:gd name="T48" fmla="*/ 352 w 370"/>
                <a:gd name="T49" fmla="*/ 184 h 298"/>
                <a:gd name="T50" fmla="*/ 350 w 370"/>
                <a:gd name="T51" fmla="*/ 168 h 298"/>
                <a:gd name="T52" fmla="*/ 344 w 370"/>
                <a:gd name="T53" fmla="*/ 138 h 298"/>
                <a:gd name="T54" fmla="*/ 334 w 370"/>
                <a:gd name="T55" fmla="*/ 110 h 298"/>
                <a:gd name="T56" fmla="*/ 318 w 370"/>
                <a:gd name="T57" fmla="*/ 84 h 298"/>
                <a:gd name="T58" fmla="*/ 298 w 370"/>
                <a:gd name="T59" fmla="*/ 62 h 298"/>
                <a:gd name="T60" fmla="*/ 274 w 370"/>
                <a:gd name="T61" fmla="*/ 44 h 298"/>
                <a:gd name="T62" fmla="*/ 246 w 370"/>
                <a:gd name="T63" fmla="*/ 30 h 298"/>
                <a:gd name="T64" fmla="*/ 216 w 370"/>
                <a:gd name="T65" fmla="*/ 20 h 298"/>
                <a:gd name="T66" fmla="*/ 200 w 370"/>
                <a:gd name="T67" fmla="*/ 18 h 298"/>
                <a:gd name="T68" fmla="*/ 194 w 370"/>
                <a:gd name="T69" fmla="*/ 16 h 298"/>
                <a:gd name="T70" fmla="*/ 192 w 370"/>
                <a:gd name="T71" fmla="*/ 8 h 298"/>
                <a:gd name="T72" fmla="*/ 194 w 370"/>
                <a:gd name="T73" fmla="*/ 6 h 298"/>
                <a:gd name="T74" fmla="*/ 198 w 370"/>
                <a:gd name="T75" fmla="*/ 2 h 298"/>
                <a:gd name="T76" fmla="*/ 202 w 370"/>
                <a:gd name="T77" fmla="*/ 0 h 298"/>
                <a:gd name="T78" fmla="*/ 236 w 370"/>
                <a:gd name="T79" fmla="*/ 8 h 298"/>
                <a:gd name="T80" fmla="*/ 268 w 370"/>
                <a:gd name="T81" fmla="*/ 20 h 298"/>
                <a:gd name="T82" fmla="*/ 296 w 370"/>
                <a:gd name="T83" fmla="*/ 38 h 298"/>
                <a:gd name="T84" fmla="*/ 322 w 370"/>
                <a:gd name="T85" fmla="*/ 60 h 298"/>
                <a:gd name="T86" fmla="*/ 342 w 370"/>
                <a:gd name="T87" fmla="*/ 86 h 298"/>
                <a:gd name="T88" fmla="*/ 356 w 370"/>
                <a:gd name="T89" fmla="*/ 116 h 298"/>
                <a:gd name="T90" fmla="*/ 366 w 370"/>
                <a:gd name="T91" fmla="*/ 150 h 298"/>
                <a:gd name="T92" fmla="*/ 370 w 370"/>
                <a:gd name="T93" fmla="*/ 18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0" h="298">
                  <a:moveTo>
                    <a:pt x="370" y="298"/>
                  </a:moveTo>
                  <a:lnTo>
                    <a:pt x="0" y="298"/>
                  </a:lnTo>
                  <a:lnTo>
                    <a:pt x="0" y="184"/>
                  </a:lnTo>
                  <a:lnTo>
                    <a:pt x="0" y="184"/>
                  </a:lnTo>
                  <a:lnTo>
                    <a:pt x="0" y="168"/>
                  </a:lnTo>
                  <a:lnTo>
                    <a:pt x="2" y="150"/>
                  </a:lnTo>
                  <a:lnTo>
                    <a:pt x="6" y="134"/>
                  </a:lnTo>
                  <a:lnTo>
                    <a:pt x="12" y="118"/>
                  </a:lnTo>
                  <a:lnTo>
                    <a:pt x="18" y="104"/>
                  </a:lnTo>
                  <a:lnTo>
                    <a:pt x="26" y="88"/>
                  </a:lnTo>
                  <a:lnTo>
                    <a:pt x="36" y="76"/>
                  </a:lnTo>
                  <a:lnTo>
                    <a:pt x="46" y="62"/>
                  </a:lnTo>
                  <a:lnTo>
                    <a:pt x="58" y="50"/>
                  </a:lnTo>
                  <a:lnTo>
                    <a:pt x="70" y="40"/>
                  </a:lnTo>
                  <a:lnTo>
                    <a:pt x="82" y="30"/>
                  </a:lnTo>
                  <a:lnTo>
                    <a:pt x="96" y="22"/>
                  </a:lnTo>
                  <a:lnTo>
                    <a:pt x="112" y="14"/>
                  </a:lnTo>
                  <a:lnTo>
                    <a:pt x="128" y="8"/>
                  </a:lnTo>
                  <a:lnTo>
                    <a:pt x="144" y="4"/>
                  </a:lnTo>
                  <a:lnTo>
                    <a:pt x="162" y="2"/>
                  </a:lnTo>
                  <a:lnTo>
                    <a:pt x="162" y="2"/>
                  </a:lnTo>
                  <a:lnTo>
                    <a:pt x="164" y="2"/>
                  </a:lnTo>
                  <a:lnTo>
                    <a:pt x="168" y="4"/>
                  </a:lnTo>
                  <a:lnTo>
                    <a:pt x="170" y="6"/>
                  </a:lnTo>
                  <a:lnTo>
                    <a:pt x="172" y="10"/>
                  </a:lnTo>
                  <a:lnTo>
                    <a:pt x="172" y="10"/>
                  </a:lnTo>
                  <a:lnTo>
                    <a:pt x="170" y="12"/>
                  </a:lnTo>
                  <a:lnTo>
                    <a:pt x="170" y="16"/>
                  </a:lnTo>
                  <a:lnTo>
                    <a:pt x="166" y="18"/>
                  </a:lnTo>
                  <a:lnTo>
                    <a:pt x="164" y="20"/>
                  </a:lnTo>
                  <a:lnTo>
                    <a:pt x="164" y="20"/>
                  </a:lnTo>
                  <a:lnTo>
                    <a:pt x="148" y="22"/>
                  </a:lnTo>
                  <a:lnTo>
                    <a:pt x="134" y="26"/>
                  </a:lnTo>
                  <a:lnTo>
                    <a:pt x="118" y="32"/>
                  </a:lnTo>
                  <a:lnTo>
                    <a:pt x="106" y="38"/>
                  </a:lnTo>
                  <a:lnTo>
                    <a:pt x="92" y="46"/>
                  </a:lnTo>
                  <a:lnTo>
                    <a:pt x="80" y="54"/>
                  </a:lnTo>
                  <a:lnTo>
                    <a:pt x="70" y="64"/>
                  </a:lnTo>
                  <a:lnTo>
                    <a:pt x="60" y="74"/>
                  </a:lnTo>
                  <a:lnTo>
                    <a:pt x="50" y="86"/>
                  </a:lnTo>
                  <a:lnTo>
                    <a:pt x="42" y="98"/>
                  </a:lnTo>
                  <a:lnTo>
                    <a:pt x="34" y="112"/>
                  </a:lnTo>
                  <a:lnTo>
                    <a:pt x="28" y="124"/>
                  </a:lnTo>
                  <a:lnTo>
                    <a:pt x="24" y="140"/>
                  </a:lnTo>
                  <a:lnTo>
                    <a:pt x="20" y="154"/>
                  </a:lnTo>
                  <a:lnTo>
                    <a:pt x="18" y="170"/>
                  </a:lnTo>
                  <a:lnTo>
                    <a:pt x="18" y="184"/>
                  </a:lnTo>
                  <a:lnTo>
                    <a:pt x="18" y="280"/>
                  </a:lnTo>
                  <a:lnTo>
                    <a:pt x="352" y="280"/>
                  </a:lnTo>
                  <a:lnTo>
                    <a:pt x="352" y="184"/>
                  </a:lnTo>
                  <a:lnTo>
                    <a:pt x="352" y="184"/>
                  </a:lnTo>
                  <a:lnTo>
                    <a:pt x="350" y="168"/>
                  </a:lnTo>
                  <a:lnTo>
                    <a:pt x="348" y="154"/>
                  </a:lnTo>
                  <a:lnTo>
                    <a:pt x="344" y="138"/>
                  </a:lnTo>
                  <a:lnTo>
                    <a:pt x="340" y="124"/>
                  </a:lnTo>
                  <a:lnTo>
                    <a:pt x="334" y="110"/>
                  </a:lnTo>
                  <a:lnTo>
                    <a:pt x="326" y="96"/>
                  </a:lnTo>
                  <a:lnTo>
                    <a:pt x="318" y="84"/>
                  </a:lnTo>
                  <a:lnTo>
                    <a:pt x="308" y="72"/>
                  </a:lnTo>
                  <a:lnTo>
                    <a:pt x="298" y="62"/>
                  </a:lnTo>
                  <a:lnTo>
                    <a:pt x="286" y="52"/>
                  </a:lnTo>
                  <a:lnTo>
                    <a:pt x="274" y="44"/>
                  </a:lnTo>
                  <a:lnTo>
                    <a:pt x="260" y="36"/>
                  </a:lnTo>
                  <a:lnTo>
                    <a:pt x="246" y="30"/>
                  </a:lnTo>
                  <a:lnTo>
                    <a:pt x="232" y="24"/>
                  </a:lnTo>
                  <a:lnTo>
                    <a:pt x="216" y="20"/>
                  </a:lnTo>
                  <a:lnTo>
                    <a:pt x="200" y="18"/>
                  </a:lnTo>
                  <a:lnTo>
                    <a:pt x="200" y="18"/>
                  </a:lnTo>
                  <a:lnTo>
                    <a:pt x="198" y="18"/>
                  </a:lnTo>
                  <a:lnTo>
                    <a:pt x="194" y="16"/>
                  </a:lnTo>
                  <a:lnTo>
                    <a:pt x="192" y="12"/>
                  </a:lnTo>
                  <a:lnTo>
                    <a:pt x="192" y="8"/>
                  </a:lnTo>
                  <a:lnTo>
                    <a:pt x="192" y="8"/>
                  </a:lnTo>
                  <a:lnTo>
                    <a:pt x="194" y="6"/>
                  </a:lnTo>
                  <a:lnTo>
                    <a:pt x="196" y="2"/>
                  </a:lnTo>
                  <a:lnTo>
                    <a:pt x="198" y="2"/>
                  </a:lnTo>
                  <a:lnTo>
                    <a:pt x="202" y="0"/>
                  </a:lnTo>
                  <a:lnTo>
                    <a:pt x="202" y="0"/>
                  </a:lnTo>
                  <a:lnTo>
                    <a:pt x="220" y="4"/>
                  </a:lnTo>
                  <a:lnTo>
                    <a:pt x="236" y="8"/>
                  </a:lnTo>
                  <a:lnTo>
                    <a:pt x="254" y="12"/>
                  </a:lnTo>
                  <a:lnTo>
                    <a:pt x="268" y="20"/>
                  </a:lnTo>
                  <a:lnTo>
                    <a:pt x="284" y="28"/>
                  </a:lnTo>
                  <a:lnTo>
                    <a:pt x="296" y="38"/>
                  </a:lnTo>
                  <a:lnTo>
                    <a:pt x="310" y="48"/>
                  </a:lnTo>
                  <a:lnTo>
                    <a:pt x="322" y="60"/>
                  </a:lnTo>
                  <a:lnTo>
                    <a:pt x="332" y="74"/>
                  </a:lnTo>
                  <a:lnTo>
                    <a:pt x="342" y="86"/>
                  </a:lnTo>
                  <a:lnTo>
                    <a:pt x="350" y="102"/>
                  </a:lnTo>
                  <a:lnTo>
                    <a:pt x="356" y="116"/>
                  </a:lnTo>
                  <a:lnTo>
                    <a:pt x="362" y="132"/>
                  </a:lnTo>
                  <a:lnTo>
                    <a:pt x="366" y="150"/>
                  </a:lnTo>
                  <a:lnTo>
                    <a:pt x="368" y="166"/>
                  </a:lnTo>
                  <a:lnTo>
                    <a:pt x="370" y="184"/>
                  </a:lnTo>
                  <a:lnTo>
                    <a:pt x="370" y="298"/>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29" name="Freeform 14">
              <a:extLst>
                <a:ext uri="{FF2B5EF4-FFF2-40B4-BE49-F238E27FC236}">
                  <a16:creationId xmlns:a16="http://schemas.microsoft.com/office/drawing/2014/main" id="{9491AC3C-5385-428C-9274-022384312BA9}"/>
                </a:ext>
              </a:extLst>
            </p:cNvPr>
            <p:cNvSpPr>
              <a:spLocks noEditPoints="1"/>
            </p:cNvSpPr>
            <p:nvPr/>
          </p:nvSpPr>
          <p:spPr bwMode="auto">
            <a:xfrm>
              <a:off x="5410515" y="3040041"/>
              <a:ext cx="264704" cy="141295"/>
            </a:xfrm>
            <a:custGeom>
              <a:avLst/>
              <a:gdLst>
                <a:gd name="T0" fmla="*/ 296 w 296"/>
                <a:gd name="T1" fmla="*/ 158 h 158"/>
                <a:gd name="T2" fmla="*/ 0 w 296"/>
                <a:gd name="T3" fmla="*/ 158 h 158"/>
                <a:gd name="T4" fmla="*/ 0 w 296"/>
                <a:gd name="T5" fmla="*/ 148 h 158"/>
                <a:gd name="T6" fmla="*/ 0 w 296"/>
                <a:gd name="T7" fmla="*/ 148 h 158"/>
                <a:gd name="T8" fmla="*/ 0 w 296"/>
                <a:gd name="T9" fmla="*/ 134 h 158"/>
                <a:gd name="T10" fmla="*/ 4 w 296"/>
                <a:gd name="T11" fmla="*/ 118 h 158"/>
                <a:gd name="T12" fmla="*/ 6 w 296"/>
                <a:gd name="T13" fmla="*/ 104 h 158"/>
                <a:gd name="T14" fmla="*/ 12 w 296"/>
                <a:gd name="T15" fmla="*/ 90 h 158"/>
                <a:gd name="T16" fmla="*/ 18 w 296"/>
                <a:gd name="T17" fmla="*/ 78 h 158"/>
                <a:gd name="T18" fmla="*/ 26 w 296"/>
                <a:gd name="T19" fmla="*/ 66 h 158"/>
                <a:gd name="T20" fmla="*/ 34 w 296"/>
                <a:gd name="T21" fmla="*/ 54 h 158"/>
                <a:gd name="T22" fmla="*/ 44 w 296"/>
                <a:gd name="T23" fmla="*/ 44 h 158"/>
                <a:gd name="T24" fmla="*/ 54 w 296"/>
                <a:gd name="T25" fmla="*/ 34 h 158"/>
                <a:gd name="T26" fmla="*/ 66 w 296"/>
                <a:gd name="T27" fmla="*/ 26 h 158"/>
                <a:gd name="T28" fmla="*/ 78 w 296"/>
                <a:gd name="T29" fmla="*/ 18 h 158"/>
                <a:gd name="T30" fmla="*/ 90 w 296"/>
                <a:gd name="T31" fmla="*/ 12 h 158"/>
                <a:gd name="T32" fmla="*/ 104 w 296"/>
                <a:gd name="T33" fmla="*/ 6 h 158"/>
                <a:gd name="T34" fmla="*/ 118 w 296"/>
                <a:gd name="T35" fmla="*/ 4 h 158"/>
                <a:gd name="T36" fmla="*/ 132 w 296"/>
                <a:gd name="T37" fmla="*/ 2 h 158"/>
                <a:gd name="T38" fmla="*/ 148 w 296"/>
                <a:gd name="T39" fmla="*/ 0 h 158"/>
                <a:gd name="T40" fmla="*/ 148 w 296"/>
                <a:gd name="T41" fmla="*/ 0 h 158"/>
                <a:gd name="T42" fmla="*/ 164 w 296"/>
                <a:gd name="T43" fmla="*/ 2 h 158"/>
                <a:gd name="T44" fmla="*/ 178 w 296"/>
                <a:gd name="T45" fmla="*/ 4 h 158"/>
                <a:gd name="T46" fmla="*/ 192 w 296"/>
                <a:gd name="T47" fmla="*/ 6 h 158"/>
                <a:gd name="T48" fmla="*/ 206 w 296"/>
                <a:gd name="T49" fmla="*/ 12 h 158"/>
                <a:gd name="T50" fmla="*/ 218 w 296"/>
                <a:gd name="T51" fmla="*/ 18 h 158"/>
                <a:gd name="T52" fmla="*/ 230 w 296"/>
                <a:gd name="T53" fmla="*/ 26 h 158"/>
                <a:gd name="T54" fmla="*/ 242 w 296"/>
                <a:gd name="T55" fmla="*/ 34 h 158"/>
                <a:gd name="T56" fmla="*/ 252 w 296"/>
                <a:gd name="T57" fmla="*/ 44 h 158"/>
                <a:gd name="T58" fmla="*/ 262 w 296"/>
                <a:gd name="T59" fmla="*/ 54 h 158"/>
                <a:gd name="T60" fmla="*/ 270 w 296"/>
                <a:gd name="T61" fmla="*/ 66 h 158"/>
                <a:gd name="T62" fmla="*/ 278 w 296"/>
                <a:gd name="T63" fmla="*/ 78 h 158"/>
                <a:gd name="T64" fmla="*/ 284 w 296"/>
                <a:gd name="T65" fmla="*/ 90 h 158"/>
                <a:gd name="T66" fmla="*/ 290 w 296"/>
                <a:gd name="T67" fmla="*/ 104 h 158"/>
                <a:gd name="T68" fmla="*/ 292 w 296"/>
                <a:gd name="T69" fmla="*/ 118 h 158"/>
                <a:gd name="T70" fmla="*/ 296 w 296"/>
                <a:gd name="T71" fmla="*/ 134 h 158"/>
                <a:gd name="T72" fmla="*/ 296 w 296"/>
                <a:gd name="T73" fmla="*/ 148 h 158"/>
                <a:gd name="T74" fmla="*/ 296 w 296"/>
                <a:gd name="T75" fmla="*/ 158 h 158"/>
                <a:gd name="T76" fmla="*/ 18 w 296"/>
                <a:gd name="T77" fmla="*/ 140 h 158"/>
                <a:gd name="T78" fmla="*/ 278 w 296"/>
                <a:gd name="T79" fmla="*/ 140 h 158"/>
                <a:gd name="T80" fmla="*/ 278 w 296"/>
                <a:gd name="T81" fmla="*/ 140 h 158"/>
                <a:gd name="T82" fmla="*/ 276 w 296"/>
                <a:gd name="T83" fmla="*/ 126 h 158"/>
                <a:gd name="T84" fmla="*/ 274 w 296"/>
                <a:gd name="T85" fmla="*/ 114 h 158"/>
                <a:gd name="T86" fmla="*/ 266 w 296"/>
                <a:gd name="T87" fmla="*/ 92 h 158"/>
                <a:gd name="T88" fmla="*/ 252 w 296"/>
                <a:gd name="T89" fmla="*/ 72 h 158"/>
                <a:gd name="T90" fmla="*/ 236 w 296"/>
                <a:gd name="T91" fmla="*/ 54 h 158"/>
                <a:gd name="T92" fmla="*/ 218 w 296"/>
                <a:gd name="T93" fmla="*/ 38 h 158"/>
                <a:gd name="T94" fmla="*/ 196 w 296"/>
                <a:gd name="T95" fmla="*/ 28 h 158"/>
                <a:gd name="T96" fmla="*/ 174 w 296"/>
                <a:gd name="T97" fmla="*/ 20 h 158"/>
                <a:gd name="T98" fmla="*/ 160 w 296"/>
                <a:gd name="T99" fmla="*/ 18 h 158"/>
                <a:gd name="T100" fmla="*/ 148 w 296"/>
                <a:gd name="T101" fmla="*/ 18 h 158"/>
                <a:gd name="T102" fmla="*/ 148 w 296"/>
                <a:gd name="T103" fmla="*/ 18 h 158"/>
                <a:gd name="T104" fmla="*/ 136 w 296"/>
                <a:gd name="T105" fmla="*/ 18 h 158"/>
                <a:gd name="T106" fmla="*/ 122 w 296"/>
                <a:gd name="T107" fmla="*/ 20 h 158"/>
                <a:gd name="T108" fmla="*/ 100 w 296"/>
                <a:gd name="T109" fmla="*/ 28 h 158"/>
                <a:gd name="T110" fmla="*/ 78 w 296"/>
                <a:gd name="T111" fmla="*/ 38 h 158"/>
                <a:gd name="T112" fmla="*/ 60 w 296"/>
                <a:gd name="T113" fmla="*/ 54 h 158"/>
                <a:gd name="T114" fmla="*/ 44 w 296"/>
                <a:gd name="T115" fmla="*/ 72 h 158"/>
                <a:gd name="T116" fmla="*/ 30 w 296"/>
                <a:gd name="T117" fmla="*/ 92 h 158"/>
                <a:gd name="T118" fmla="*/ 22 w 296"/>
                <a:gd name="T119" fmla="*/ 114 h 158"/>
                <a:gd name="T120" fmla="*/ 20 w 296"/>
                <a:gd name="T121" fmla="*/ 126 h 158"/>
                <a:gd name="T122" fmla="*/ 18 w 296"/>
                <a:gd name="T123" fmla="*/ 140 h 158"/>
                <a:gd name="T124" fmla="*/ 18 w 296"/>
                <a:gd name="T125" fmla="*/ 1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 h="158">
                  <a:moveTo>
                    <a:pt x="296" y="158"/>
                  </a:moveTo>
                  <a:lnTo>
                    <a:pt x="0" y="158"/>
                  </a:lnTo>
                  <a:lnTo>
                    <a:pt x="0" y="148"/>
                  </a:lnTo>
                  <a:lnTo>
                    <a:pt x="0" y="148"/>
                  </a:lnTo>
                  <a:lnTo>
                    <a:pt x="0" y="134"/>
                  </a:lnTo>
                  <a:lnTo>
                    <a:pt x="4" y="118"/>
                  </a:lnTo>
                  <a:lnTo>
                    <a:pt x="6" y="104"/>
                  </a:lnTo>
                  <a:lnTo>
                    <a:pt x="12" y="90"/>
                  </a:lnTo>
                  <a:lnTo>
                    <a:pt x="18" y="78"/>
                  </a:lnTo>
                  <a:lnTo>
                    <a:pt x="26" y="66"/>
                  </a:lnTo>
                  <a:lnTo>
                    <a:pt x="34" y="54"/>
                  </a:lnTo>
                  <a:lnTo>
                    <a:pt x="44" y="44"/>
                  </a:lnTo>
                  <a:lnTo>
                    <a:pt x="54" y="34"/>
                  </a:lnTo>
                  <a:lnTo>
                    <a:pt x="66" y="26"/>
                  </a:lnTo>
                  <a:lnTo>
                    <a:pt x="78" y="18"/>
                  </a:lnTo>
                  <a:lnTo>
                    <a:pt x="90" y="12"/>
                  </a:lnTo>
                  <a:lnTo>
                    <a:pt x="104" y="6"/>
                  </a:lnTo>
                  <a:lnTo>
                    <a:pt x="118" y="4"/>
                  </a:lnTo>
                  <a:lnTo>
                    <a:pt x="132" y="2"/>
                  </a:lnTo>
                  <a:lnTo>
                    <a:pt x="148" y="0"/>
                  </a:lnTo>
                  <a:lnTo>
                    <a:pt x="148" y="0"/>
                  </a:lnTo>
                  <a:lnTo>
                    <a:pt x="164" y="2"/>
                  </a:lnTo>
                  <a:lnTo>
                    <a:pt x="178" y="4"/>
                  </a:lnTo>
                  <a:lnTo>
                    <a:pt x="192" y="6"/>
                  </a:lnTo>
                  <a:lnTo>
                    <a:pt x="206" y="12"/>
                  </a:lnTo>
                  <a:lnTo>
                    <a:pt x="218" y="18"/>
                  </a:lnTo>
                  <a:lnTo>
                    <a:pt x="230" y="26"/>
                  </a:lnTo>
                  <a:lnTo>
                    <a:pt x="242" y="34"/>
                  </a:lnTo>
                  <a:lnTo>
                    <a:pt x="252" y="44"/>
                  </a:lnTo>
                  <a:lnTo>
                    <a:pt x="262" y="54"/>
                  </a:lnTo>
                  <a:lnTo>
                    <a:pt x="270" y="66"/>
                  </a:lnTo>
                  <a:lnTo>
                    <a:pt x="278" y="78"/>
                  </a:lnTo>
                  <a:lnTo>
                    <a:pt x="284" y="90"/>
                  </a:lnTo>
                  <a:lnTo>
                    <a:pt x="290" y="104"/>
                  </a:lnTo>
                  <a:lnTo>
                    <a:pt x="292" y="118"/>
                  </a:lnTo>
                  <a:lnTo>
                    <a:pt x="296" y="134"/>
                  </a:lnTo>
                  <a:lnTo>
                    <a:pt x="296" y="148"/>
                  </a:lnTo>
                  <a:lnTo>
                    <a:pt x="296" y="158"/>
                  </a:lnTo>
                  <a:close/>
                  <a:moveTo>
                    <a:pt x="18" y="140"/>
                  </a:moveTo>
                  <a:lnTo>
                    <a:pt x="278" y="140"/>
                  </a:lnTo>
                  <a:lnTo>
                    <a:pt x="278" y="140"/>
                  </a:lnTo>
                  <a:lnTo>
                    <a:pt x="276" y="126"/>
                  </a:lnTo>
                  <a:lnTo>
                    <a:pt x="274" y="114"/>
                  </a:lnTo>
                  <a:lnTo>
                    <a:pt x="266" y="92"/>
                  </a:lnTo>
                  <a:lnTo>
                    <a:pt x="252" y="72"/>
                  </a:lnTo>
                  <a:lnTo>
                    <a:pt x="236" y="54"/>
                  </a:lnTo>
                  <a:lnTo>
                    <a:pt x="218" y="38"/>
                  </a:lnTo>
                  <a:lnTo>
                    <a:pt x="196" y="28"/>
                  </a:lnTo>
                  <a:lnTo>
                    <a:pt x="174" y="20"/>
                  </a:lnTo>
                  <a:lnTo>
                    <a:pt x="160" y="18"/>
                  </a:lnTo>
                  <a:lnTo>
                    <a:pt x="148" y="18"/>
                  </a:lnTo>
                  <a:lnTo>
                    <a:pt x="148" y="18"/>
                  </a:lnTo>
                  <a:lnTo>
                    <a:pt x="136" y="18"/>
                  </a:lnTo>
                  <a:lnTo>
                    <a:pt x="122" y="20"/>
                  </a:lnTo>
                  <a:lnTo>
                    <a:pt x="100" y="28"/>
                  </a:lnTo>
                  <a:lnTo>
                    <a:pt x="78" y="38"/>
                  </a:lnTo>
                  <a:lnTo>
                    <a:pt x="60" y="54"/>
                  </a:lnTo>
                  <a:lnTo>
                    <a:pt x="44" y="72"/>
                  </a:lnTo>
                  <a:lnTo>
                    <a:pt x="30" y="92"/>
                  </a:lnTo>
                  <a:lnTo>
                    <a:pt x="22" y="114"/>
                  </a:lnTo>
                  <a:lnTo>
                    <a:pt x="20" y="126"/>
                  </a:lnTo>
                  <a:lnTo>
                    <a:pt x="18" y="140"/>
                  </a:lnTo>
                  <a:lnTo>
                    <a:pt x="18" y="140"/>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0" name="Rectangle 29">
              <a:extLst>
                <a:ext uri="{FF2B5EF4-FFF2-40B4-BE49-F238E27FC236}">
                  <a16:creationId xmlns:a16="http://schemas.microsoft.com/office/drawing/2014/main" id="{570363AB-1149-4FEB-9B06-C72C7D0D10D7}"/>
                </a:ext>
              </a:extLst>
            </p:cNvPr>
            <p:cNvSpPr>
              <a:spLocks noChangeArrowheads="1"/>
            </p:cNvSpPr>
            <p:nvPr/>
          </p:nvSpPr>
          <p:spPr bwMode="auto">
            <a:xfrm>
              <a:off x="5533924" y="2837936"/>
              <a:ext cx="16097" cy="101947"/>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1" name="Rectangle 30">
              <a:extLst>
                <a:ext uri="{FF2B5EF4-FFF2-40B4-BE49-F238E27FC236}">
                  <a16:creationId xmlns:a16="http://schemas.microsoft.com/office/drawing/2014/main" id="{45E9A4BD-C661-4DCC-ACE1-E9FFECD885C5}"/>
                </a:ext>
              </a:extLst>
            </p:cNvPr>
            <p:cNvSpPr>
              <a:spLocks noChangeArrowheads="1"/>
            </p:cNvSpPr>
            <p:nvPr/>
          </p:nvSpPr>
          <p:spPr bwMode="auto">
            <a:xfrm>
              <a:off x="5533924" y="2952402"/>
              <a:ext cx="16097" cy="17885"/>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2" name="Rectangle 31">
              <a:extLst>
                <a:ext uri="{FF2B5EF4-FFF2-40B4-BE49-F238E27FC236}">
                  <a16:creationId xmlns:a16="http://schemas.microsoft.com/office/drawing/2014/main" id="{9740A25B-AC69-45A3-A0C5-627B9B2E1730}"/>
                </a:ext>
              </a:extLst>
            </p:cNvPr>
            <p:cNvSpPr>
              <a:spLocks noChangeArrowheads="1"/>
            </p:cNvSpPr>
            <p:nvPr/>
          </p:nvSpPr>
          <p:spPr bwMode="auto">
            <a:xfrm>
              <a:off x="5533924" y="2981019"/>
              <a:ext cx="16097" cy="17885"/>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3" name="Rectangle 32">
              <a:extLst>
                <a:ext uri="{FF2B5EF4-FFF2-40B4-BE49-F238E27FC236}">
                  <a16:creationId xmlns:a16="http://schemas.microsoft.com/office/drawing/2014/main" id="{1FDBDA31-386F-421E-A292-30E56B5FED3C}"/>
                </a:ext>
              </a:extLst>
            </p:cNvPr>
            <p:cNvSpPr>
              <a:spLocks noChangeArrowheads="1"/>
            </p:cNvSpPr>
            <p:nvPr/>
          </p:nvSpPr>
          <p:spPr bwMode="auto">
            <a:xfrm>
              <a:off x="5533924" y="3011424"/>
              <a:ext cx="16097" cy="17885"/>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4" name="Rectangle 33">
              <a:extLst>
                <a:ext uri="{FF2B5EF4-FFF2-40B4-BE49-F238E27FC236}">
                  <a16:creationId xmlns:a16="http://schemas.microsoft.com/office/drawing/2014/main" id="{FDD6CFDC-F0E8-4EAA-8FC0-EBD1B636EBEC}"/>
                </a:ext>
              </a:extLst>
            </p:cNvPr>
            <p:cNvSpPr>
              <a:spLocks noChangeArrowheads="1"/>
            </p:cNvSpPr>
            <p:nvPr/>
          </p:nvSpPr>
          <p:spPr bwMode="auto">
            <a:xfrm>
              <a:off x="5349705" y="2666236"/>
              <a:ext cx="16097" cy="236087"/>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5" name="Rectangle 34">
              <a:extLst>
                <a:ext uri="{FF2B5EF4-FFF2-40B4-BE49-F238E27FC236}">
                  <a16:creationId xmlns:a16="http://schemas.microsoft.com/office/drawing/2014/main" id="{DF99EDF0-5712-4CF6-97A7-888D3F0EB30F}"/>
                </a:ext>
              </a:extLst>
            </p:cNvPr>
            <p:cNvSpPr>
              <a:spLocks noChangeArrowheads="1"/>
            </p:cNvSpPr>
            <p:nvPr/>
          </p:nvSpPr>
          <p:spPr bwMode="auto">
            <a:xfrm>
              <a:off x="5349705" y="2943459"/>
              <a:ext cx="16097" cy="237876"/>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6" name="Rectangle 35">
              <a:extLst>
                <a:ext uri="{FF2B5EF4-FFF2-40B4-BE49-F238E27FC236}">
                  <a16:creationId xmlns:a16="http://schemas.microsoft.com/office/drawing/2014/main" id="{9770C666-959C-41AB-AE72-88659658197B}"/>
                </a:ext>
              </a:extLst>
            </p:cNvPr>
            <p:cNvSpPr>
              <a:spLocks noChangeArrowheads="1"/>
            </p:cNvSpPr>
            <p:nvPr/>
          </p:nvSpPr>
          <p:spPr bwMode="auto">
            <a:xfrm>
              <a:off x="5723510" y="2666236"/>
              <a:ext cx="16097" cy="236087"/>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7" name="Rectangle 36">
              <a:extLst>
                <a:ext uri="{FF2B5EF4-FFF2-40B4-BE49-F238E27FC236}">
                  <a16:creationId xmlns:a16="http://schemas.microsoft.com/office/drawing/2014/main" id="{A5C553D9-94F1-46C9-9F3D-96B945B85E81}"/>
                </a:ext>
              </a:extLst>
            </p:cNvPr>
            <p:cNvSpPr>
              <a:spLocks noChangeArrowheads="1"/>
            </p:cNvSpPr>
            <p:nvPr/>
          </p:nvSpPr>
          <p:spPr bwMode="auto">
            <a:xfrm>
              <a:off x="5723510" y="2943459"/>
              <a:ext cx="16097" cy="237876"/>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8" name="Freeform 23">
              <a:extLst>
                <a:ext uri="{FF2B5EF4-FFF2-40B4-BE49-F238E27FC236}">
                  <a16:creationId xmlns:a16="http://schemas.microsoft.com/office/drawing/2014/main" id="{DE2164DB-1959-4ECF-8E76-0352CEBED638}"/>
                </a:ext>
              </a:extLst>
            </p:cNvPr>
            <p:cNvSpPr>
              <a:spLocks noEditPoints="1"/>
            </p:cNvSpPr>
            <p:nvPr/>
          </p:nvSpPr>
          <p:spPr bwMode="auto">
            <a:xfrm>
              <a:off x="5694889" y="2886226"/>
              <a:ext cx="73331" cy="73330"/>
            </a:xfrm>
            <a:custGeom>
              <a:avLst/>
              <a:gdLst>
                <a:gd name="T0" fmla="*/ 42 w 82"/>
                <a:gd name="T1" fmla="*/ 82 h 82"/>
                <a:gd name="T2" fmla="*/ 42 w 82"/>
                <a:gd name="T3" fmla="*/ 82 h 82"/>
                <a:gd name="T4" fmla="*/ 34 w 82"/>
                <a:gd name="T5" fmla="*/ 82 h 82"/>
                <a:gd name="T6" fmla="*/ 26 w 82"/>
                <a:gd name="T7" fmla="*/ 80 h 82"/>
                <a:gd name="T8" fmla="*/ 18 w 82"/>
                <a:gd name="T9" fmla="*/ 76 h 82"/>
                <a:gd name="T10" fmla="*/ 12 w 82"/>
                <a:gd name="T11" fmla="*/ 70 h 82"/>
                <a:gd name="T12" fmla="*/ 8 w 82"/>
                <a:gd name="T13" fmla="*/ 64 h 82"/>
                <a:gd name="T14" fmla="*/ 4 w 82"/>
                <a:gd name="T15" fmla="*/ 58 h 82"/>
                <a:gd name="T16" fmla="*/ 2 w 82"/>
                <a:gd name="T17" fmla="*/ 50 h 82"/>
                <a:gd name="T18" fmla="*/ 0 w 82"/>
                <a:gd name="T19" fmla="*/ 42 h 82"/>
                <a:gd name="T20" fmla="*/ 0 w 82"/>
                <a:gd name="T21" fmla="*/ 42 h 82"/>
                <a:gd name="T22" fmla="*/ 2 w 82"/>
                <a:gd name="T23" fmla="*/ 34 h 82"/>
                <a:gd name="T24" fmla="*/ 4 w 82"/>
                <a:gd name="T25" fmla="*/ 26 h 82"/>
                <a:gd name="T26" fmla="*/ 8 w 82"/>
                <a:gd name="T27" fmla="*/ 18 h 82"/>
                <a:gd name="T28" fmla="*/ 12 w 82"/>
                <a:gd name="T29" fmla="*/ 12 h 82"/>
                <a:gd name="T30" fmla="*/ 18 w 82"/>
                <a:gd name="T31" fmla="*/ 8 h 82"/>
                <a:gd name="T32" fmla="*/ 26 w 82"/>
                <a:gd name="T33" fmla="*/ 4 h 82"/>
                <a:gd name="T34" fmla="*/ 34 w 82"/>
                <a:gd name="T35" fmla="*/ 2 h 82"/>
                <a:gd name="T36" fmla="*/ 42 w 82"/>
                <a:gd name="T37" fmla="*/ 0 h 82"/>
                <a:gd name="T38" fmla="*/ 42 w 82"/>
                <a:gd name="T39" fmla="*/ 0 h 82"/>
                <a:gd name="T40" fmla="*/ 50 w 82"/>
                <a:gd name="T41" fmla="*/ 2 h 82"/>
                <a:gd name="T42" fmla="*/ 58 w 82"/>
                <a:gd name="T43" fmla="*/ 4 h 82"/>
                <a:gd name="T44" fmla="*/ 64 w 82"/>
                <a:gd name="T45" fmla="*/ 8 h 82"/>
                <a:gd name="T46" fmla="*/ 70 w 82"/>
                <a:gd name="T47" fmla="*/ 12 h 82"/>
                <a:gd name="T48" fmla="*/ 74 w 82"/>
                <a:gd name="T49" fmla="*/ 18 h 82"/>
                <a:gd name="T50" fmla="*/ 78 w 82"/>
                <a:gd name="T51" fmla="*/ 26 h 82"/>
                <a:gd name="T52" fmla="*/ 82 w 82"/>
                <a:gd name="T53" fmla="*/ 34 h 82"/>
                <a:gd name="T54" fmla="*/ 82 w 82"/>
                <a:gd name="T55" fmla="*/ 42 h 82"/>
                <a:gd name="T56" fmla="*/ 82 w 82"/>
                <a:gd name="T57" fmla="*/ 42 h 82"/>
                <a:gd name="T58" fmla="*/ 82 w 82"/>
                <a:gd name="T59" fmla="*/ 50 h 82"/>
                <a:gd name="T60" fmla="*/ 78 w 82"/>
                <a:gd name="T61" fmla="*/ 58 h 82"/>
                <a:gd name="T62" fmla="*/ 74 w 82"/>
                <a:gd name="T63" fmla="*/ 64 h 82"/>
                <a:gd name="T64" fmla="*/ 70 w 82"/>
                <a:gd name="T65" fmla="*/ 70 h 82"/>
                <a:gd name="T66" fmla="*/ 64 w 82"/>
                <a:gd name="T67" fmla="*/ 76 h 82"/>
                <a:gd name="T68" fmla="*/ 58 w 82"/>
                <a:gd name="T69" fmla="*/ 80 h 82"/>
                <a:gd name="T70" fmla="*/ 50 w 82"/>
                <a:gd name="T71" fmla="*/ 82 h 82"/>
                <a:gd name="T72" fmla="*/ 42 w 82"/>
                <a:gd name="T73" fmla="*/ 82 h 82"/>
                <a:gd name="T74" fmla="*/ 42 w 82"/>
                <a:gd name="T75" fmla="*/ 82 h 82"/>
                <a:gd name="T76" fmla="*/ 42 w 82"/>
                <a:gd name="T77" fmla="*/ 18 h 82"/>
                <a:gd name="T78" fmla="*/ 42 w 82"/>
                <a:gd name="T79" fmla="*/ 18 h 82"/>
                <a:gd name="T80" fmla="*/ 32 w 82"/>
                <a:gd name="T81" fmla="*/ 20 h 82"/>
                <a:gd name="T82" fmla="*/ 26 w 82"/>
                <a:gd name="T83" fmla="*/ 26 h 82"/>
                <a:gd name="T84" fmla="*/ 20 w 82"/>
                <a:gd name="T85" fmla="*/ 32 h 82"/>
                <a:gd name="T86" fmla="*/ 18 w 82"/>
                <a:gd name="T87" fmla="*/ 42 h 82"/>
                <a:gd name="T88" fmla="*/ 18 w 82"/>
                <a:gd name="T89" fmla="*/ 42 h 82"/>
                <a:gd name="T90" fmla="*/ 20 w 82"/>
                <a:gd name="T91" fmla="*/ 50 h 82"/>
                <a:gd name="T92" fmla="*/ 26 w 82"/>
                <a:gd name="T93" fmla="*/ 58 h 82"/>
                <a:gd name="T94" fmla="*/ 32 w 82"/>
                <a:gd name="T95" fmla="*/ 62 h 82"/>
                <a:gd name="T96" fmla="*/ 42 w 82"/>
                <a:gd name="T97" fmla="*/ 64 h 82"/>
                <a:gd name="T98" fmla="*/ 42 w 82"/>
                <a:gd name="T99" fmla="*/ 64 h 82"/>
                <a:gd name="T100" fmla="*/ 50 w 82"/>
                <a:gd name="T101" fmla="*/ 62 h 82"/>
                <a:gd name="T102" fmla="*/ 58 w 82"/>
                <a:gd name="T103" fmla="*/ 58 h 82"/>
                <a:gd name="T104" fmla="*/ 62 w 82"/>
                <a:gd name="T105" fmla="*/ 50 h 82"/>
                <a:gd name="T106" fmla="*/ 64 w 82"/>
                <a:gd name="T107" fmla="*/ 42 h 82"/>
                <a:gd name="T108" fmla="*/ 64 w 82"/>
                <a:gd name="T109" fmla="*/ 42 h 82"/>
                <a:gd name="T110" fmla="*/ 62 w 82"/>
                <a:gd name="T111" fmla="*/ 32 h 82"/>
                <a:gd name="T112" fmla="*/ 58 w 82"/>
                <a:gd name="T113" fmla="*/ 26 h 82"/>
                <a:gd name="T114" fmla="*/ 50 w 82"/>
                <a:gd name="T115" fmla="*/ 20 h 82"/>
                <a:gd name="T116" fmla="*/ 42 w 82"/>
                <a:gd name="T117" fmla="*/ 18 h 82"/>
                <a:gd name="T118" fmla="*/ 42 w 82"/>
                <a:gd name="T119"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82">
                  <a:moveTo>
                    <a:pt x="42" y="82"/>
                  </a:moveTo>
                  <a:lnTo>
                    <a:pt x="42" y="82"/>
                  </a:lnTo>
                  <a:lnTo>
                    <a:pt x="34" y="82"/>
                  </a:lnTo>
                  <a:lnTo>
                    <a:pt x="26" y="80"/>
                  </a:lnTo>
                  <a:lnTo>
                    <a:pt x="18" y="76"/>
                  </a:lnTo>
                  <a:lnTo>
                    <a:pt x="12" y="70"/>
                  </a:lnTo>
                  <a:lnTo>
                    <a:pt x="8" y="64"/>
                  </a:lnTo>
                  <a:lnTo>
                    <a:pt x="4" y="58"/>
                  </a:lnTo>
                  <a:lnTo>
                    <a:pt x="2" y="50"/>
                  </a:lnTo>
                  <a:lnTo>
                    <a:pt x="0" y="42"/>
                  </a:lnTo>
                  <a:lnTo>
                    <a:pt x="0" y="42"/>
                  </a:lnTo>
                  <a:lnTo>
                    <a:pt x="2" y="34"/>
                  </a:lnTo>
                  <a:lnTo>
                    <a:pt x="4" y="26"/>
                  </a:lnTo>
                  <a:lnTo>
                    <a:pt x="8" y="18"/>
                  </a:lnTo>
                  <a:lnTo>
                    <a:pt x="12" y="12"/>
                  </a:lnTo>
                  <a:lnTo>
                    <a:pt x="18" y="8"/>
                  </a:lnTo>
                  <a:lnTo>
                    <a:pt x="26" y="4"/>
                  </a:lnTo>
                  <a:lnTo>
                    <a:pt x="34" y="2"/>
                  </a:lnTo>
                  <a:lnTo>
                    <a:pt x="42" y="0"/>
                  </a:lnTo>
                  <a:lnTo>
                    <a:pt x="42" y="0"/>
                  </a:lnTo>
                  <a:lnTo>
                    <a:pt x="50" y="2"/>
                  </a:lnTo>
                  <a:lnTo>
                    <a:pt x="58" y="4"/>
                  </a:lnTo>
                  <a:lnTo>
                    <a:pt x="64" y="8"/>
                  </a:lnTo>
                  <a:lnTo>
                    <a:pt x="70" y="12"/>
                  </a:lnTo>
                  <a:lnTo>
                    <a:pt x="74" y="18"/>
                  </a:lnTo>
                  <a:lnTo>
                    <a:pt x="78" y="26"/>
                  </a:lnTo>
                  <a:lnTo>
                    <a:pt x="82" y="34"/>
                  </a:lnTo>
                  <a:lnTo>
                    <a:pt x="82" y="42"/>
                  </a:lnTo>
                  <a:lnTo>
                    <a:pt x="82" y="42"/>
                  </a:lnTo>
                  <a:lnTo>
                    <a:pt x="82" y="50"/>
                  </a:lnTo>
                  <a:lnTo>
                    <a:pt x="78" y="58"/>
                  </a:lnTo>
                  <a:lnTo>
                    <a:pt x="74" y="64"/>
                  </a:lnTo>
                  <a:lnTo>
                    <a:pt x="70" y="70"/>
                  </a:lnTo>
                  <a:lnTo>
                    <a:pt x="64" y="76"/>
                  </a:lnTo>
                  <a:lnTo>
                    <a:pt x="58" y="80"/>
                  </a:lnTo>
                  <a:lnTo>
                    <a:pt x="50" y="82"/>
                  </a:lnTo>
                  <a:lnTo>
                    <a:pt x="42" y="82"/>
                  </a:lnTo>
                  <a:lnTo>
                    <a:pt x="42" y="82"/>
                  </a:lnTo>
                  <a:close/>
                  <a:moveTo>
                    <a:pt x="42" y="18"/>
                  </a:moveTo>
                  <a:lnTo>
                    <a:pt x="42" y="18"/>
                  </a:lnTo>
                  <a:lnTo>
                    <a:pt x="32" y="20"/>
                  </a:lnTo>
                  <a:lnTo>
                    <a:pt x="26" y="26"/>
                  </a:lnTo>
                  <a:lnTo>
                    <a:pt x="20" y="32"/>
                  </a:lnTo>
                  <a:lnTo>
                    <a:pt x="18" y="42"/>
                  </a:lnTo>
                  <a:lnTo>
                    <a:pt x="18" y="42"/>
                  </a:lnTo>
                  <a:lnTo>
                    <a:pt x="20" y="50"/>
                  </a:lnTo>
                  <a:lnTo>
                    <a:pt x="26" y="58"/>
                  </a:lnTo>
                  <a:lnTo>
                    <a:pt x="32" y="62"/>
                  </a:lnTo>
                  <a:lnTo>
                    <a:pt x="42" y="64"/>
                  </a:lnTo>
                  <a:lnTo>
                    <a:pt x="42" y="64"/>
                  </a:lnTo>
                  <a:lnTo>
                    <a:pt x="50" y="62"/>
                  </a:lnTo>
                  <a:lnTo>
                    <a:pt x="58" y="58"/>
                  </a:lnTo>
                  <a:lnTo>
                    <a:pt x="62" y="50"/>
                  </a:lnTo>
                  <a:lnTo>
                    <a:pt x="64" y="42"/>
                  </a:lnTo>
                  <a:lnTo>
                    <a:pt x="64" y="42"/>
                  </a:lnTo>
                  <a:lnTo>
                    <a:pt x="62" y="32"/>
                  </a:lnTo>
                  <a:lnTo>
                    <a:pt x="58" y="26"/>
                  </a:lnTo>
                  <a:lnTo>
                    <a:pt x="50" y="20"/>
                  </a:lnTo>
                  <a:lnTo>
                    <a:pt x="42" y="18"/>
                  </a:lnTo>
                  <a:lnTo>
                    <a:pt x="42" y="18"/>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39" name="Freeform 24">
              <a:extLst>
                <a:ext uri="{FF2B5EF4-FFF2-40B4-BE49-F238E27FC236}">
                  <a16:creationId xmlns:a16="http://schemas.microsoft.com/office/drawing/2014/main" id="{AD08444A-58C1-4253-B90E-BFFBA2FAA1F9}"/>
                </a:ext>
              </a:extLst>
            </p:cNvPr>
            <p:cNvSpPr>
              <a:spLocks noEditPoints="1"/>
            </p:cNvSpPr>
            <p:nvPr/>
          </p:nvSpPr>
          <p:spPr bwMode="auto">
            <a:xfrm>
              <a:off x="5321088" y="2886226"/>
              <a:ext cx="73330" cy="73330"/>
            </a:xfrm>
            <a:custGeom>
              <a:avLst/>
              <a:gdLst>
                <a:gd name="T0" fmla="*/ 42 w 82"/>
                <a:gd name="T1" fmla="*/ 82 h 82"/>
                <a:gd name="T2" fmla="*/ 42 w 82"/>
                <a:gd name="T3" fmla="*/ 82 h 82"/>
                <a:gd name="T4" fmla="*/ 34 w 82"/>
                <a:gd name="T5" fmla="*/ 82 h 82"/>
                <a:gd name="T6" fmla="*/ 26 w 82"/>
                <a:gd name="T7" fmla="*/ 80 h 82"/>
                <a:gd name="T8" fmla="*/ 18 w 82"/>
                <a:gd name="T9" fmla="*/ 76 h 82"/>
                <a:gd name="T10" fmla="*/ 12 w 82"/>
                <a:gd name="T11" fmla="*/ 70 h 82"/>
                <a:gd name="T12" fmla="*/ 8 w 82"/>
                <a:gd name="T13" fmla="*/ 64 h 82"/>
                <a:gd name="T14" fmla="*/ 4 w 82"/>
                <a:gd name="T15" fmla="*/ 58 h 82"/>
                <a:gd name="T16" fmla="*/ 2 w 82"/>
                <a:gd name="T17" fmla="*/ 50 h 82"/>
                <a:gd name="T18" fmla="*/ 0 w 82"/>
                <a:gd name="T19" fmla="*/ 42 h 82"/>
                <a:gd name="T20" fmla="*/ 0 w 82"/>
                <a:gd name="T21" fmla="*/ 42 h 82"/>
                <a:gd name="T22" fmla="*/ 2 w 82"/>
                <a:gd name="T23" fmla="*/ 34 h 82"/>
                <a:gd name="T24" fmla="*/ 4 w 82"/>
                <a:gd name="T25" fmla="*/ 26 h 82"/>
                <a:gd name="T26" fmla="*/ 8 w 82"/>
                <a:gd name="T27" fmla="*/ 18 h 82"/>
                <a:gd name="T28" fmla="*/ 12 w 82"/>
                <a:gd name="T29" fmla="*/ 12 h 82"/>
                <a:gd name="T30" fmla="*/ 18 w 82"/>
                <a:gd name="T31" fmla="*/ 8 h 82"/>
                <a:gd name="T32" fmla="*/ 26 w 82"/>
                <a:gd name="T33" fmla="*/ 4 h 82"/>
                <a:gd name="T34" fmla="*/ 34 w 82"/>
                <a:gd name="T35" fmla="*/ 2 h 82"/>
                <a:gd name="T36" fmla="*/ 42 w 82"/>
                <a:gd name="T37" fmla="*/ 0 h 82"/>
                <a:gd name="T38" fmla="*/ 42 w 82"/>
                <a:gd name="T39" fmla="*/ 0 h 82"/>
                <a:gd name="T40" fmla="*/ 50 w 82"/>
                <a:gd name="T41" fmla="*/ 2 h 82"/>
                <a:gd name="T42" fmla="*/ 58 w 82"/>
                <a:gd name="T43" fmla="*/ 4 h 82"/>
                <a:gd name="T44" fmla="*/ 64 w 82"/>
                <a:gd name="T45" fmla="*/ 8 h 82"/>
                <a:gd name="T46" fmla="*/ 70 w 82"/>
                <a:gd name="T47" fmla="*/ 12 h 82"/>
                <a:gd name="T48" fmla="*/ 76 w 82"/>
                <a:gd name="T49" fmla="*/ 18 h 82"/>
                <a:gd name="T50" fmla="*/ 78 w 82"/>
                <a:gd name="T51" fmla="*/ 26 h 82"/>
                <a:gd name="T52" fmla="*/ 82 w 82"/>
                <a:gd name="T53" fmla="*/ 34 h 82"/>
                <a:gd name="T54" fmla="*/ 82 w 82"/>
                <a:gd name="T55" fmla="*/ 42 h 82"/>
                <a:gd name="T56" fmla="*/ 82 w 82"/>
                <a:gd name="T57" fmla="*/ 42 h 82"/>
                <a:gd name="T58" fmla="*/ 82 w 82"/>
                <a:gd name="T59" fmla="*/ 50 h 82"/>
                <a:gd name="T60" fmla="*/ 78 w 82"/>
                <a:gd name="T61" fmla="*/ 58 h 82"/>
                <a:gd name="T62" fmla="*/ 76 w 82"/>
                <a:gd name="T63" fmla="*/ 64 h 82"/>
                <a:gd name="T64" fmla="*/ 70 w 82"/>
                <a:gd name="T65" fmla="*/ 70 h 82"/>
                <a:gd name="T66" fmla="*/ 64 w 82"/>
                <a:gd name="T67" fmla="*/ 76 h 82"/>
                <a:gd name="T68" fmla="*/ 58 w 82"/>
                <a:gd name="T69" fmla="*/ 80 h 82"/>
                <a:gd name="T70" fmla="*/ 50 w 82"/>
                <a:gd name="T71" fmla="*/ 82 h 82"/>
                <a:gd name="T72" fmla="*/ 42 w 82"/>
                <a:gd name="T73" fmla="*/ 82 h 82"/>
                <a:gd name="T74" fmla="*/ 42 w 82"/>
                <a:gd name="T75" fmla="*/ 82 h 82"/>
                <a:gd name="T76" fmla="*/ 42 w 82"/>
                <a:gd name="T77" fmla="*/ 18 h 82"/>
                <a:gd name="T78" fmla="*/ 42 w 82"/>
                <a:gd name="T79" fmla="*/ 18 h 82"/>
                <a:gd name="T80" fmla="*/ 32 w 82"/>
                <a:gd name="T81" fmla="*/ 20 h 82"/>
                <a:gd name="T82" fmla="*/ 26 w 82"/>
                <a:gd name="T83" fmla="*/ 26 h 82"/>
                <a:gd name="T84" fmla="*/ 20 w 82"/>
                <a:gd name="T85" fmla="*/ 32 h 82"/>
                <a:gd name="T86" fmla="*/ 18 w 82"/>
                <a:gd name="T87" fmla="*/ 42 h 82"/>
                <a:gd name="T88" fmla="*/ 18 w 82"/>
                <a:gd name="T89" fmla="*/ 42 h 82"/>
                <a:gd name="T90" fmla="*/ 20 w 82"/>
                <a:gd name="T91" fmla="*/ 50 h 82"/>
                <a:gd name="T92" fmla="*/ 26 w 82"/>
                <a:gd name="T93" fmla="*/ 58 h 82"/>
                <a:gd name="T94" fmla="*/ 32 w 82"/>
                <a:gd name="T95" fmla="*/ 62 h 82"/>
                <a:gd name="T96" fmla="*/ 42 w 82"/>
                <a:gd name="T97" fmla="*/ 64 h 82"/>
                <a:gd name="T98" fmla="*/ 42 w 82"/>
                <a:gd name="T99" fmla="*/ 64 h 82"/>
                <a:gd name="T100" fmla="*/ 50 w 82"/>
                <a:gd name="T101" fmla="*/ 62 h 82"/>
                <a:gd name="T102" fmla="*/ 58 w 82"/>
                <a:gd name="T103" fmla="*/ 58 h 82"/>
                <a:gd name="T104" fmla="*/ 62 w 82"/>
                <a:gd name="T105" fmla="*/ 50 h 82"/>
                <a:gd name="T106" fmla="*/ 64 w 82"/>
                <a:gd name="T107" fmla="*/ 42 h 82"/>
                <a:gd name="T108" fmla="*/ 64 w 82"/>
                <a:gd name="T109" fmla="*/ 42 h 82"/>
                <a:gd name="T110" fmla="*/ 62 w 82"/>
                <a:gd name="T111" fmla="*/ 32 h 82"/>
                <a:gd name="T112" fmla="*/ 58 w 82"/>
                <a:gd name="T113" fmla="*/ 26 h 82"/>
                <a:gd name="T114" fmla="*/ 50 w 82"/>
                <a:gd name="T115" fmla="*/ 20 h 82"/>
                <a:gd name="T116" fmla="*/ 42 w 82"/>
                <a:gd name="T117" fmla="*/ 18 h 82"/>
                <a:gd name="T118" fmla="*/ 42 w 82"/>
                <a:gd name="T119"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82">
                  <a:moveTo>
                    <a:pt x="42" y="82"/>
                  </a:moveTo>
                  <a:lnTo>
                    <a:pt x="42" y="82"/>
                  </a:lnTo>
                  <a:lnTo>
                    <a:pt x="34" y="82"/>
                  </a:lnTo>
                  <a:lnTo>
                    <a:pt x="26" y="80"/>
                  </a:lnTo>
                  <a:lnTo>
                    <a:pt x="18" y="76"/>
                  </a:lnTo>
                  <a:lnTo>
                    <a:pt x="12" y="70"/>
                  </a:lnTo>
                  <a:lnTo>
                    <a:pt x="8" y="64"/>
                  </a:lnTo>
                  <a:lnTo>
                    <a:pt x="4" y="58"/>
                  </a:lnTo>
                  <a:lnTo>
                    <a:pt x="2" y="50"/>
                  </a:lnTo>
                  <a:lnTo>
                    <a:pt x="0" y="42"/>
                  </a:lnTo>
                  <a:lnTo>
                    <a:pt x="0" y="42"/>
                  </a:lnTo>
                  <a:lnTo>
                    <a:pt x="2" y="34"/>
                  </a:lnTo>
                  <a:lnTo>
                    <a:pt x="4" y="26"/>
                  </a:lnTo>
                  <a:lnTo>
                    <a:pt x="8" y="18"/>
                  </a:lnTo>
                  <a:lnTo>
                    <a:pt x="12" y="12"/>
                  </a:lnTo>
                  <a:lnTo>
                    <a:pt x="18" y="8"/>
                  </a:lnTo>
                  <a:lnTo>
                    <a:pt x="26" y="4"/>
                  </a:lnTo>
                  <a:lnTo>
                    <a:pt x="34" y="2"/>
                  </a:lnTo>
                  <a:lnTo>
                    <a:pt x="42" y="0"/>
                  </a:lnTo>
                  <a:lnTo>
                    <a:pt x="42" y="0"/>
                  </a:lnTo>
                  <a:lnTo>
                    <a:pt x="50" y="2"/>
                  </a:lnTo>
                  <a:lnTo>
                    <a:pt x="58" y="4"/>
                  </a:lnTo>
                  <a:lnTo>
                    <a:pt x="64" y="8"/>
                  </a:lnTo>
                  <a:lnTo>
                    <a:pt x="70" y="12"/>
                  </a:lnTo>
                  <a:lnTo>
                    <a:pt x="76" y="18"/>
                  </a:lnTo>
                  <a:lnTo>
                    <a:pt x="78" y="26"/>
                  </a:lnTo>
                  <a:lnTo>
                    <a:pt x="82" y="34"/>
                  </a:lnTo>
                  <a:lnTo>
                    <a:pt x="82" y="42"/>
                  </a:lnTo>
                  <a:lnTo>
                    <a:pt x="82" y="42"/>
                  </a:lnTo>
                  <a:lnTo>
                    <a:pt x="82" y="50"/>
                  </a:lnTo>
                  <a:lnTo>
                    <a:pt x="78" y="58"/>
                  </a:lnTo>
                  <a:lnTo>
                    <a:pt x="76" y="64"/>
                  </a:lnTo>
                  <a:lnTo>
                    <a:pt x="70" y="70"/>
                  </a:lnTo>
                  <a:lnTo>
                    <a:pt x="64" y="76"/>
                  </a:lnTo>
                  <a:lnTo>
                    <a:pt x="58" y="80"/>
                  </a:lnTo>
                  <a:lnTo>
                    <a:pt x="50" y="82"/>
                  </a:lnTo>
                  <a:lnTo>
                    <a:pt x="42" y="82"/>
                  </a:lnTo>
                  <a:lnTo>
                    <a:pt x="42" y="82"/>
                  </a:lnTo>
                  <a:close/>
                  <a:moveTo>
                    <a:pt x="42" y="18"/>
                  </a:moveTo>
                  <a:lnTo>
                    <a:pt x="42" y="18"/>
                  </a:lnTo>
                  <a:lnTo>
                    <a:pt x="32" y="20"/>
                  </a:lnTo>
                  <a:lnTo>
                    <a:pt x="26" y="26"/>
                  </a:lnTo>
                  <a:lnTo>
                    <a:pt x="20" y="32"/>
                  </a:lnTo>
                  <a:lnTo>
                    <a:pt x="18" y="42"/>
                  </a:lnTo>
                  <a:lnTo>
                    <a:pt x="18" y="42"/>
                  </a:lnTo>
                  <a:lnTo>
                    <a:pt x="20" y="50"/>
                  </a:lnTo>
                  <a:lnTo>
                    <a:pt x="26" y="58"/>
                  </a:lnTo>
                  <a:lnTo>
                    <a:pt x="32" y="62"/>
                  </a:lnTo>
                  <a:lnTo>
                    <a:pt x="42" y="64"/>
                  </a:lnTo>
                  <a:lnTo>
                    <a:pt x="42" y="64"/>
                  </a:lnTo>
                  <a:lnTo>
                    <a:pt x="50" y="62"/>
                  </a:lnTo>
                  <a:lnTo>
                    <a:pt x="58" y="58"/>
                  </a:lnTo>
                  <a:lnTo>
                    <a:pt x="62" y="50"/>
                  </a:lnTo>
                  <a:lnTo>
                    <a:pt x="64" y="42"/>
                  </a:lnTo>
                  <a:lnTo>
                    <a:pt x="64" y="42"/>
                  </a:lnTo>
                  <a:lnTo>
                    <a:pt x="62" y="32"/>
                  </a:lnTo>
                  <a:lnTo>
                    <a:pt x="58" y="26"/>
                  </a:lnTo>
                  <a:lnTo>
                    <a:pt x="50" y="20"/>
                  </a:lnTo>
                  <a:lnTo>
                    <a:pt x="42" y="18"/>
                  </a:lnTo>
                  <a:lnTo>
                    <a:pt x="42" y="18"/>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sp>
          <p:nvSpPr>
            <p:cNvPr id="40" name="Rectangle 39">
              <a:extLst>
                <a:ext uri="{FF2B5EF4-FFF2-40B4-BE49-F238E27FC236}">
                  <a16:creationId xmlns:a16="http://schemas.microsoft.com/office/drawing/2014/main" id="{2087561B-B147-4FCD-A342-B5D1871054FD}"/>
                </a:ext>
              </a:extLst>
            </p:cNvPr>
            <p:cNvSpPr>
              <a:spLocks noChangeArrowheads="1"/>
            </p:cNvSpPr>
            <p:nvPr/>
          </p:nvSpPr>
          <p:spPr bwMode="auto">
            <a:xfrm>
              <a:off x="5381898" y="2777125"/>
              <a:ext cx="325514" cy="16097"/>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tr-TR" sz="1799" dirty="0">
                <a:solidFill>
                  <a:srgbClr val="2E2E38"/>
                </a:solidFill>
                <a:latin typeface="EYInterstate Light"/>
              </a:endParaRPr>
            </a:p>
          </p:txBody>
        </p:sp>
      </p:grpSp>
      <p:pic>
        <p:nvPicPr>
          <p:cNvPr id="3" name="Picture 2">
            <a:extLst>
              <a:ext uri="{FF2B5EF4-FFF2-40B4-BE49-F238E27FC236}">
                <a16:creationId xmlns:a16="http://schemas.microsoft.com/office/drawing/2014/main" id="{C87893AD-177B-4D09-BD29-820AFBD1E1B5}"/>
              </a:ext>
            </a:extLst>
          </p:cNvPr>
          <p:cNvPicPr>
            <a:picLocks noChangeAspect="1"/>
          </p:cNvPicPr>
          <p:nvPr/>
        </p:nvPicPr>
        <p:blipFill rotWithShape="1">
          <a:blip r:embed="rId7"/>
          <a:srcRect l="7077" r="3921"/>
          <a:stretch/>
        </p:blipFill>
        <p:spPr>
          <a:xfrm>
            <a:off x="8022383" y="2586130"/>
            <a:ext cx="3936852" cy="3042674"/>
          </a:xfrm>
          <a:prstGeom prst="rect">
            <a:avLst/>
          </a:prstGeom>
        </p:spPr>
      </p:pic>
      <p:grpSp>
        <p:nvGrpSpPr>
          <p:cNvPr id="41" name="Group 40">
            <a:extLst>
              <a:ext uri="{FF2B5EF4-FFF2-40B4-BE49-F238E27FC236}">
                <a16:creationId xmlns:a16="http://schemas.microsoft.com/office/drawing/2014/main" id="{377A8D2A-9EC4-4F7D-ADEE-1BCB81C9B458}"/>
              </a:ext>
            </a:extLst>
          </p:cNvPr>
          <p:cNvGrpSpPr/>
          <p:nvPr/>
        </p:nvGrpSpPr>
        <p:grpSpPr>
          <a:xfrm>
            <a:off x="745125" y="2447481"/>
            <a:ext cx="437371" cy="435397"/>
            <a:chOff x="5260975" y="5437188"/>
            <a:chExt cx="563563" cy="611187"/>
          </a:xfrm>
        </p:grpSpPr>
        <p:sp>
          <p:nvSpPr>
            <p:cNvPr id="42" name="Freeform 58">
              <a:extLst>
                <a:ext uri="{FF2B5EF4-FFF2-40B4-BE49-F238E27FC236}">
                  <a16:creationId xmlns:a16="http://schemas.microsoft.com/office/drawing/2014/main" id="{957D43BC-012C-4190-BEF3-49CB94E1F35A}"/>
                </a:ext>
              </a:extLst>
            </p:cNvPr>
            <p:cNvSpPr>
              <a:spLocks/>
            </p:cNvSpPr>
            <p:nvPr/>
          </p:nvSpPr>
          <p:spPr bwMode="auto">
            <a:xfrm>
              <a:off x="5260975" y="5437188"/>
              <a:ext cx="455613" cy="611187"/>
            </a:xfrm>
            <a:custGeom>
              <a:avLst/>
              <a:gdLst>
                <a:gd name="T0" fmla="*/ 287 w 287"/>
                <a:gd name="T1" fmla="*/ 385 h 385"/>
                <a:gd name="T2" fmla="*/ 0 w 287"/>
                <a:gd name="T3" fmla="*/ 385 h 385"/>
                <a:gd name="T4" fmla="*/ 0 w 287"/>
                <a:gd name="T5" fmla="*/ 25 h 385"/>
                <a:gd name="T6" fmla="*/ 115 w 287"/>
                <a:gd name="T7" fmla="*/ 25 h 385"/>
                <a:gd name="T8" fmla="*/ 115 w 287"/>
                <a:gd name="T9" fmla="*/ 25 h 385"/>
                <a:gd name="T10" fmla="*/ 117 w 287"/>
                <a:gd name="T11" fmla="*/ 19 h 385"/>
                <a:gd name="T12" fmla="*/ 119 w 287"/>
                <a:gd name="T13" fmla="*/ 15 h 385"/>
                <a:gd name="T14" fmla="*/ 121 w 287"/>
                <a:gd name="T15" fmla="*/ 11 h 385"/>
                <a:gd name="T16" fmla="*/ 125 w 287"/>
                <a:gd name="T17" fmla="*/ 7 h 385"/>
                <a:gd name="T18" fmla="*/ 129 w 287"/>
                <a:gd name="T19" fmla="*/ 4 h 385"/>
                <a:gd name="T20" fmla="*/ 134 w 287"/>
                <a:gd name="T21" fmla="*/ 2 h 385"/>
                <a:gd name="T22" fmla="*/ 138 w 287"/>
                <a:gd name="T23" fmla="*/ 1 h 385"/>
                <a:gd name="T24" fmla="*/ 143 w 287"/>
                <a:gd name="T25" fmla="*/ 0 h 385"/>
                <a:gd name="T26" fmla="*/ 143 w 287"/>
                <a:gd name="T27" fmla="*/ 0 h 385"/>
                <a:gd name="T28" fmla="*/ 149 w 287"/>
                <a:gd name="T29" fmla="*/ 1 h 385"/>
                <a:gd name="T30" fmla="*/ 154 w 287"/>
                <a:gd name="T31" fmla="*/ 2 h 385"/>
                <a:gd name="T32" fmla="*/ 158 w 287"/>
                <a:gd name="T33" fmla="*/ 4 h 385"/>
                <a:gd name="T34" fmla="*/ 163 w 287"/>
                <a:gd name="T35" fmla="*/ 7 h 385"/>
                <a:gd name="T36" fmla="*/ 166 w 287"/>
                <a:gd name="T37" fmla="*/ 11 h 385"/>
                <a:gd name="T38" fmla="*/ 169 w 287"/>
                <a:gd name="T39" fmla="*/ 15 h 385"/>
                <a:gd name="T40" fmla="*/ 171 w 287"/>
                <a:gd name="T41" fmla="*/ 19 h 385"/>
                <a:gd name="T42" fmla="*/ 172 w 287"/>
                <a:gd name="T43" fmla="*/ 25 h 385"/>
                <a:gd name="T44" fmla="*/ 287 w 287"/>
                <a:gd name="T45" fmla="*/ 25 h 385"/>
                <a:gd name="T46" fmla="*/ 287 w 287"/>
                <a:gd name="T47" fmla="*/ 124 h 385"/>
                <a:gd name="T48" fmla="*/ 277 w 287"/>
                <a:gd name="T49" fmla="*/ 124 h 385"/>
                <a:gd name="T50" fmla="*/ 277 w 287"/>
                <a:gd name="T51" fmla="*/ 34 h 385"/>
                <a:gd name="T52" fmla="*/ 163 w 287"/>
                <a:gd name="T53" fmla="*/ 34 h 385"/>
                <a:gd name="T54" fmla="*/ 163 w 287"/>
                <a:gd name="T55" fmla="*/ 29 h 385"/>
                <a:gd name="T56" fmla="*/ 163 w 287"/>
                <a:gd name="T57" fmla="*/ 29 h 385"/>
                <a:gd name="T58" fmla="*/ 163 w 287"/>
                <a:gd name="T59" fmla="*/ 26 h 385"/>
                <a:gd name="T60" fmla="*/ 161 w 287"/>
                <a:gd name="T61" fmla="*/ 21 h 385"/>
                <a:gd name="T62" fmla="*/ 159 w 287"/>
                <a:gd name="T63" fmla="*/ 18 h 385"/>
                <a:gd name="T64" fmla="*/ 157 w 287"/>
                <a:gd name="T65" fmla="*/ 16 h 385"/>
                <a:gd name="T66" fmla="*/ 154 w 287"/>
                <a:gd name="T67" fmla="*/ 13 h 385"/>
                <a:gd name="T68" fmla="*/ 151 w 287"/>
                <a:gd name="T69" fmla="*/ 12 h 385"/>
                <a:gd name="T70" fmla="*/ 148 w 287"/>
                <a:gd name="T71" fmla="*/ 11 h 385"/>
                <a:gd name="T72" fmla="*/ 143 w 287"/>
                <a:gd name="T73" fmla="*/ 10 h 385"/>
                <a:gd name="T74" fmla="*/ 143 w 287"/>
                <a:gd name="T75" fmla="*/ 10 h 385"/>
                <a:gd name="T76" fmla="*/ 140 w 287"/>
                <a:gd name="T77" fmla="*/ 11 h 385"/>
                <a:gd name="T78" fmla="*/ 136 w 287"/>
                <a:gd name="T79" fmla="*/ 12 h 385"/>
                <a:gd name="T80" fmla="*/ 133 w 287"/>
                <a:gd name="T81" fmla="*/ 13 h 385"/>
                <a:gd name="T82" fmla="*/ 130 w 287"/>
                <a:gd name="T83" fmla="*/ 16 h 385"/>
                <a:gd name="T84" fmla="*/ 127 w 287"/>
                <a:gd name="T85" fmla="*/ 18 h 385"/>
                <a:gd name="T86" fmla="*/ 126 w 287"/>
                <a:gd name="T87" fmla="*/ 21 h 385"/>
                <a:gd name="T88" fmla="*/ 125 w 287"/>
                <a:gd name="T89" fmla="*/ 26 h 385"/>
                <a:gd name="T90" fmla="*/ 124 w 287"/>
                <a:gd name="T91" fmla="*/ 29 h 385"/>
                <a:gd name="T92" fmla="*/ 124 w 287"/>
                <a:gd name="T93" fmla="*/ 34 h 385"/>
                <a:gd name="T94" fmla="*/ 10 w 287"/>
                <a:gd name="T95" fmla="*/ 34 h 385"/>
                <a:gd name="T96" fmla="*/ 10 w 287"/>
                <a:gd name="T97" fmla="*/ 375 h 385"/>
                <a:gd name="T98" fmla="*/ 277 w 287"/>
                <a:gd name="T99" fmla="*/ 375 h 385"/>
                <a:gd name="T100" fmla="*/ 277 w 287"/>
                <a:gd name="T101" fmla="*/ 321 h 385"/>
                <a:gd name="T102" fmla="*/ 287 w 287"/>
                <a:gd name="T103" fmla="*/ 321 h 385"/>
                <a:gd name="T104" fmla="*/ 287 w 287"/>
                <a:gd name="T105"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7" h="385">
                  <a:moveTo>
                    <a:pt x="287" y="385"/>
                  </a:moveTo>
                  <a:lnTo>
                    <a:pt x="0" y="385"/>
                  </a:lnTo>
                  <a:lnTo>
                    <a:pt x="0" y="25"/>
                  </a:lnTo>
                  <a:lnTo>
                    <a:pt x="115" y="25"/>
                  </a:lnTo>
                  <a:lnTo>
                    <a:pt x="115" y="25"/>
                  </a:lnTo>
                  <a:lnTo>
                    <a:pt x="117" y="19"/>
                  </a:lnTo>
                  <a:lnTo>
                    <a:pt x="119" y="15"/>
                  </a:lnTo>
                  <a:lnTo>
                    <a:pt x="121" y="11"/>
                  </a:lnTo>
                  <a:lnTo>
                    <a:pt x="125" y="7"/>
                  </a:lnTo>
                  <a:lnTo>
                    <a:pt x="129" y="4"/>
                  </a:lnTo>
                  <a:lnTo>
                    <a:pt x="134" y="2"/>
                  </a:lnTo>
                  <a:lnTo>
                    <a:pt x="138" y="1"/>
                  </a:lnTo>
                  <a:lnTo>
                    <a:pt x="143" y="0"/>
                  </a:lnTo>
                  <a:lnTo>
                    <a:pt x="143" y="0"/>
                  </a:lnTo>
                  <a:lnTo>
                    <a:pt x="149" y="1"/>
                  </a:lnTo>
                  <a:lnTo>
                    <a:pt x="154" y="2"/>
                  </a:lnTo>
                  <a:lnTo>
                    <a:pt x="158" y="4"/>
                  </a:lnTo>
                  <a:lnTo>
                    <a:pt x="163" y="7"/>
                  </a:lnTo>
                  <a:lnTo>
                    <a:pt x="166" y="11"/>
                  </a:lnTo>
                  <a:lnTo>
                    <a:pt x="169" y="15"/>
                  </a:lnTo>
                  <a:lnTo>
                    <a:pt x="171" y="19"/>
                  </a:lnTo>
                  <a:lnTo>
                    <a:pt x="172" y="25"/>
                  </a:lnTo>
                  <a:lnTo>
                    <a:pt x="287" y="25"/>
                  </a:lnTo>
                  <a:lnTo>
                    <a:pt x="287" y="124"/>
                  </a:lnTo>
                  <a:lnTo>
                    <a:pt x="277" y="124"/>
                  </a:lnTo>
                  <a:lnTo>
                    <a:pt x="277" y="34"/>
                  </a:lnTo>
                  <a:lnTo>
                    <a:pt x="163" y="34"/>
                  </a:lnTo>
                  <a:lnTo>
                    <a:pt x="163" y="29"/>
                  </a:lnTo>
                  <a:lnTo>
                    <a:pt x="163" y="29"/>
                  </a:lnTo>
                  <a:lnTo>
                    <a:pt x="163" y="26"/>
                  </a:lnTo>
                  <a:lnTo>
                    <a:pt x="161" y="21"/>
                  </a:lnTo>
                  <a:lnTo>
                    <a:pt x="159" y="18"/>
                  </a:lnTo>
                  <a:lnTo>
                    <a:pt x="157" y="16"/>
                  </a:lnTo>
                  <a:lnTo>
                    <a:pt x="154" y="13"/>
                  </a:lnTo>
                  <a:lnTo>
                    <a:pt x="151" y="12"/>
                  </a:lnTo>
                  <a:lnTo>
                    <a:pt x="148" y="11"/>
                  </a:lnTo>
                  <a:lnTo>
                    <a:pt x="143" y="10"/>
                  </a:lnTo>
                  <a:lnTo>
                    <a:pt x="143" y="10"/>
                  </a:lnTo>
                  <a:lnTo>
                    <a:pt x="140" y="11"/>
                  </a:lnTo>
                  <a:lnTo>
                    <a:pt x="136" y="12"/>
                  </a:lnTo>
                  <a:lnTo>
                    <a:pt x="133" y="13"/>
                  </a:lnTo>
                  <a:lnTo>
                    <a:pt x="130" y="16"/>
                  </a:lnTo>
                  <a:lnTo>
                    <a:pt x="127" y="18"/>
                  </a:lnTo>
                  <a:lnTo>
                    <a:pt x="126" y="21"/>
                  </a:lnTo>
                  <a:lnTo>
                    <a:pt x="125" y="26"/>
                  </a:lnTo>
                  <a:lnTo>
                    <a:pt x="124" y="29"/>
                  </a:lnTo>
                  <a:lnTo>
                    <a:pt x="124" y="34"/>
                  </a:lnTo>
                  <a:lnTo>
                    <a:pt x="10" y="34"/>
                  </a:lnTo>
                  <a:lnTo>
                    <a:pt x="10" y="375"/>
                  </a:lnTo>
                  <a:lnTo>
                    <a:pt x="277" y="375"/>
                  </a:lnTo>
                  <a:lnTo>
                    <a:pt x="277" y="321"/>
                  </a:lnTo>
                  <a:lnTo>
                    <a:pt x="287" y="321"/>
                  </a:lnTo>
                  <a:lnTo>
                    <a:pt x="287" y="38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43" name="Freeform 59">
              <a:extLst>
                <a:ext uri="{FF2B5EF4-FFF2-40B4-BE49-F238E27FC236}">
                  <a16:creationId xmlns:a16="http://schemas.microsoft.com/office/drawing/2014/main" id="{34539DB1-5C9E-4E31-9466-76B89BE6F950}"/>
                </a:ext>
              </a:extLst>
            </p:cNvPr>
            <p:cNvSpPr>
              <a:spLocks/>
            </p:cNvSpPr>
            <p:nvPr/>
          </p:nvSpPr>
          <p:spPr bwMode="auto">
            <a:xfrm>
              <a:off x="5394325" y="5476875"/>
              <a:ext cx="188913" cy="101600"/>
            </a:xfrm>
            <a:custGeom>
              <a:avLst/>
              <a:gdLst>
                <a:gd name="T0" fmla="*/ 119 w 119"/>
                <a:gd name="T1" fmla="*/ 64 h 64"/>
                <a:gd name="T2" fmla="*/ 0 w 119"/>
                <a:gd name="T3" fmla="*/ 64 h 64"/>
                <a:gd name="T4" fmla="*/ 0 w 119"/>
                <a:gd name="T5" fmla="*/ 0 h 64"/>
                <a:gd name="T6" fmla="*/ 10 w 119"/>
                <a:gd name="T7" fmla="*/ 0 h 64"/>
                <a:gd name="T8" fmla="*/ 10 w 119"/>
                <a:gd name="T9" fmla="*/ 54 h 64"/>
                <a:gd name="T10" fmla="*/ 110 w 119"/>
                <a:gd name="T11" fmla="*/ 54 h 64"/>
                <a:gd name="T12" fmla="*/ 110 w 119"/>
                <a:gd name="T13" fmla="*/ 0 h 64"/>
                <a:gd name="T14" fmla="*/ 119 w 119"/>
                <a:gd name="T15" fmla="*/ 0 h 64"/>
                <a:gd name="T16" fmla="*/ 119 w 119"/>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64">
                  <a:moveTo>
                    <a:pt x="119" y="64"/>
                  </a:moveTo>
                  <a:lnTo>
                    <a:pt x="0" y="64"/>
                  </a:lnTo>
                  <a:lnTo>
                    <a:pt x="0" y="0"/>
                  </a:lnTo>
                  <a:lnTo>
                    <a:pt x="10" y="0"/>
                  </a:lnTo>
                  <a:lnTo>
                    <a:pt x="10" y="54"/>
                  </a:lnTo>
                  <a:lnTo>
                    <a:pt x="110" y="54"/>
                  </a:lnTo>
                  <a:lnTo>
                    <a:pt x="110" y="0"/>
                  </a:lnTo>
                  <a:lnTo>
                    <a:pt x="119" y="0"/>
                  </a:lnTo>
                  <a:lnTo>
                    <a:pt x="119" y="6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44" name="Rectangle 43">
              <a:extLst>
                <a:ext uri="{FF2B5EF4-FFF2-40B4-BE49-F238E27FC236}">
                  <a16:creationId xmlns:a16="http://schemas.microsoft.com/office/drawing/2014/main" id="{2756DA33-B480-4516-91FD-0996BD6C0ECE}"/>
                </a:ext>
              </a:extLst>
            </p:cNvPr>
            <p:cNvSpPr>
              <a:spLocks noChangeArrowheads="1"/>
            </p:cNvSpPr>
            <p:nvPr/>
          </p:nvSpPr>
          <p:spPr bwMode="auto">
            <a:xfrm>
              <a:off x="5437188" y="5518150"/>
              <a:ext cx="101600" cy="158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45" name="Freeform 61">
              <a:extLst>
                <a:ext uri="{FF2B5EF4-FFF2-40B4-BE49-F238E27FC236}">
                  <a16:creationId xmlns:a16="http://schemas.microsoft.com/office/drawing/2014/main" id="{C39A9911-535D-43A8-920C-AA3017B0A7EC}"/>
                </a:ext>
              </a:extLst>
            </p:cNvPr>
            <p:cNvSpPr>
              <a:spLocks noEditPoints="1"/>
            </p:cNvSpPr>
            <p:nvPr/>
          </p:nvSpPr>
          <p:spPr bwMode="auto">
            <a:xfrm>
              <a:off x="5356225" y="5618163"/>
              <a:ext cx="66675" cy="65087"/>
            </a:xfrm>
            <a:custGeom>
              <a:avLst/>
              <a:gdLst>
                <a:gd name="T0" fmla="*/ 42 w 42"/>
                <a:gd name="T1" fmla="*/ 41 h 41"/>
                <a:gd name="T2" fmla="*/ 0 w 42"/>
                <a:gd name="T3" fmla="*/ 41 h 41"/>
                <a:gd name="T4" fmla="*/ 0 w 42"/>
                <a:gd name="T5" fmla="*/ 0 h 41"/>
                <a:gd name="T6" fmla="*/ 42 w 42"/>
                <a:gd name="T7" fmla="*/ 0 h 41"/>
                <a:gd name="T8" fmla="*/ 42 w 42"/>
                <a:gd name="T9" fmla="*/ 41 h 41"/>
                <a:gd name="T10" fmla="*/ 10 w 42"/>
                <a:gd name="T11" fmla="*/ 31 h 41"/>
                <a:gd name="T12" fmla="*/ 32 w 42"/>
                <a:gd name="T13" fmla="*/ 31 h 41"/>
                <a:gd name="T14" fmla="*/ 32 w 42"/>
                <a:gd name="T15" fmla="*/ 10 h 41"/>
                <a:gd name="T16" fmla="*/ 10 w 42"/>
                <a:gd name="T17" fmla="*/ 10 h 41"/>
                <a:gd name="T18" fmla="*/ 10 w 42"/>
                <a:gd name="T19"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1">
                  <a:moveTo>
                    <a:pt x="42" y="41"/>
                  </a:moveTo>
                  <a:lnTo>
                    <a:pt x="0" y="41"/>
                  </a:lnTo>
                  <a:lnTo>
                    <a:pt x="0" y="0"/>
                  </a:lnTo>
                  <a:lnTo>
                    <a:pt x="42" y="0"/>
                  </a:lnTo>
                  <a:lnTo>
                    <a:pt x="42" y="41"/>
                  </a:lnTo>
                  <a:close/>
                  <a:moveTo>
                    <a:pt x="10" y="31"/>
                  </a:moveTo>
                  <a:lnTo>
                    <a:pt x="32" y="31"/>
                  </a:lnTo>
                  <a:lnTo>
                    <a:pt x="32" y="10"/>
                  </a:lnTo>
                  <a:lnTo>
                    <a:pt x="10" y="10"/>
                  </a:lnTo>
                  <a:lnTo>
                    <a:pt x="10" y="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46" name="Freeform 62">
              <a:extLst>
                <a:ext uri="{FF2B5EF4-FFF2-40B4-BE49-F238E27FC236}">
                  <a16:creationId xmlns:a16="http://schemas.microsoft.com/office/drawing/2014/main" id="{57D3004D-522A-45A6-A919-E716944F33ED}"/>
                </a:ext>
              </a:extLst>
            </p:cNvPr>
            <p:cNvSpPr>
              <a:spLocks noEditPoints="1"/>
            </p:cNvSpPr>
            <p:nvPr/>
          </p:nvSpPr>
          <p:spPr bwMode="auto">
            <a:xfrm>
              <a:off x="5356225" y="5711825"/>
              <a:ext cx="66675" cy="63500"/>
            </a:xfrm>
            <a:custGeom>
              <a:avLst/>
              <a:gdLst>
                <a:gd name="T0" fmla="*/ 42 w 42"/>
                <a:gd name="T1" fmla="*/ 40 h 40"/>
                <a:gd name="T2" fmla="*/ 0 w 42"/>
                <a:gd name="T3" fmla="*/ 40 h 40"/>
                <a:gd name="T4" fmla="*/ 0 w 42"/>
                <a:gd name="T5" fmla="*/ 0 h 40"/>
                <a:gd name="T6" fmla="*/ 42 w 42"/>
                <a:gd name="T7" fmla="*/ 0 h 40"/>
                <a:gd name="T8" fmla="*/ 42 w 42"/>
                <a:gd name="T9" fmla="*/ 40 h 40"/>
                <a:gd name="T10" fmla="*/ 10 w 42"/>
                <a:gd name="T11" fmla="*/ 31 h 40"/>
                <a:gd name="T12" fmla="*/ 32 w 42"/>
                <a:gd name="T13" fmla="*/ 31 h 40"/>
                <a:gd name="T14" fmla="*/ 32 w 42"/>
                <a:gd name="T15" fmla="*/ 9 h 40"/>
                <a:gd name="T16" fmla="*/ 10 w 42"/>
                <a:gd name="T17" fmla="*/ 9 h 40"/>
                <a:gd name="T18" fmla="*/ 10 w 42"/>
                <a:gd name="T1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0">
                  <a:moveTo>
                    <a:pt x="42" y="40"/>
                  </a:moveTo>
                  <a:lnTo>
                    <a:pt x="0" y="40"/>
                  </a:lnTo>
                  <a:lnTo>
                    <a:pt x="0" y="0"/>
                  </a:lnTo>
                  <a:lnTo>
                    <a:pt x="42" y="0"/>
                  </a:lnTo>
                  <a:lnTo>
                    <a:pt x="42" y="40"/>
                  </a:lnTo>
                  <a:close/>
                  <a:moveTo>
                    <a:pt x="10" y="31"/>
                  </a:moveTo>
                  <a:lnTo>
                    <a:pt x="32" y="31"/>
                  </a:lnTo>
                  <a:lnTo>
                    <a:pt x="32" y="9"/>
                  </a:lnTo>
                  <a:lnTo>
                    <a:pt x="10" y="9"/>
                  </a:lnTo>
                  <a:lnTo>
                    <a:pt x="10" y="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47" name="Freeform 63">
              <a:extLst>
                <a:ext uri="{FF2B5EF4-FFF2-40B4-BE49-F238E27FC236}">
                  <a16:creationId xmlns:a16="http://schemas.microsoft.com/office/drawing/2014/main" id="{C6845A7E-3C56-46F4-9CF4-119742B3A3D3}"/>
                </a:ext>
              </a:extLst>
            </p:cNvPr>
            <p:cNvSpPr>
              <a:spLocks noEditPoints="1"/>
            </p:cNvSpPr>
            <p:nvPr/>
          </p:nvSpPr>
          <p:spPr bwMode="auto">
            <a:xfrm>
              <a:off x="5356225" y="5803900"/>
              <a:ext cx="66675" cy="65087"/>
            </a:xfrm>
            <a:custGeom>
              <a:avLst/>
              <a:gdLst>
                <a:gd name="T0" fmla="*/ 42 w 42"/>
                <a:gd name="T1" fmla="*/ 41 h 41"/>
                <a:gd name="T2" fmla="*/ 0 w 42"/>
                <a:gd name="T3" fmla="*/ 41 h 41"/>
                <a:gd name="T4" fmla="*/ 0 w 42"/>
                <a:gd name="T5" fmla="*/ 0 h 41"/>
                <a:gd name="T6" fmla="*/ 42 w 42"/>
                <a:gd name="T7" fmla="*/ 0 h 41"/>
                <a:gd name="T8" fmla="*/ 42 w 42"/>
                <a:gd name="T9" fmla="*/ 41 h 41"/>
                <a:gd name="T10" fmla="*/ 10 w 42"/>
                <a:gd name="T11" fmla="*/ 31 h 41"/>
                <a:gd name="T12" fmla="*/ 32 w 42"/>
                <a:gd name="T13" fmla="*/ 31 h 41"/>
                <a:gd name="T14" fmla="*/ 32 w 42"/>
                <a:gd name="T15" fmla="*/ 10 h 41"/>
                <a:gd name="T16" fmla="*/ 10 w 42"/>
                <a:gd name="T17" fmla="*/ 10 h 41"/>
                <a:gd name="T18" fmla="*/ 10 w 42"/>
                <a:gd name="T19"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1">
                  <a:moveTo>
                    <a:pt x="42" y="41"/>
                  </a:moveTo>
                  <a:lnTo>
                    <a:pt x="0" y="41"/>
                  </a:lnTo>
                  <a:lnTo>
                    <a:pt x="0" y="0"/>
                  </a:lnTo>
                  <a:lnTo>
                    <a:pt x="42" y="0"/>
                  </a:lnTo>
                  <a:lnTo>
                    <a:pt x="42" y="41"/>
                  </a:lnTo>
                  <a:close/>
                  <a:moveTo>
                    <a:pt x="10" y="31"/>
                  </a:moveTo>
                  <a:lnTo>
                    <a:pt x="32" y="31"/>
                  </a:lnTo>
                  <a:lnTo>
                    <a:pt x="32" y="10"/>
                  </a:lnTo>
                  <a:lnTo>
                    <a:pt x="10" y="10"/>
                  </a:lnTo>
                  <a:lnTo>
                    <a:pt x="10" y="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49" name="Rectangle 48">
              <a:extLst>
                <a:ext uri="{FF2B5EF4-FFF2-40B4-BE49-F238E27FC236}">
                  <a16:creationId xmlns:a16="http://schemas.microsoft.com/office/drawing/2014/main" id="{7DD2BE82-0BE1-4638-9FA3-BBE427E1A6C3}"/>
                </a:ext>
              </a:extLst>
            </p:cNvPr>
            <p:cNvSpPr>
              <a:spLocks noChangeArrowheads="1"/>
            </p:cNvSpPr>
            <p:nvPr/>
          </p:nvSpPr>
          <p:spPr bwMode="auto">
            <a:xfrm>
              <a:off x="5462588" y="5641975"/>
              <a:ext cx="158750" cy="158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50" name="Rectangle 49">
              <a:extLst>
                <a:ext uri="{FF2B5EF4-FFF2-40B4-BE49-F238E27FC236}">
                  <a16:creationId xmlns:a16="http://schemas.microsoft.com/office/drawing/2014/main" id="{C7866E07-2E80-4863-9F8B-772241A65F37}"/>
                </a:ext>
              </a:extLst>
            </p:cNvPr>
            <p:cNvSpPr>
              <a:spLocks noChangeArrowheads="1"/>
            </p:cNvSpPr>
            <p:nvPr/>
          </p:nvSpPr>
          <p:spPr bwMode="auto">
            <a:xfrm>
              <a:off x="5462588" y="5735638"/>
              <a:ext cx="87313" cy="14287"/>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51" name="Rectangle 50">
              <a:extLst>
                <a:ext uri="{FF2B5EF4-FFF2-40B4-BE49-F238E27FC236}">
                  <a16:creationId xmlns:a16="http://schemas.microsoft.com/office/drawing/2014/main" id="{56B07774-70E4-4565-9357-5E21D8769196}"/>
                </a:ext>
              </a:extLst>
            </p:cNvPr>
            <p:cNvSpPr>
              <a:spLocks noChangeArrowheads="1"/>
            </p:cNvSpPr>
            <p:nvPr/>
          </p:nvSpPr>
          <p:spPr bwMode="auto">
            <a:xfrm>
              <a:off x="5462588" y="5827713"/>
              <a:ext cx="87313" cy="158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52" name="Freeform 67">
              <a:extLst>
                <a:ext uri="{FF2B5EF4-FFF2-40B4-BE49-F238E27FC236}">
                  <a16:creationId xmlns:a16="http://schemas.microsoft.com/office/drawing/2014/main" id="{627A4DC4-2DB0-4F4C-B5B2-7D9E8471940E}"/>
                </a:ext>
              </a:extLst>
            </p:cNvPr>
            <p:cNvSpPr>
              <a:spLocks noEditPoints="1"/>
            </p:cNvSpPr>
            <p:nvPr/>
          </p:nvSpPr>
          <p:spPr bwMode="auto">
            <a:xfrm>
              <a:off x="5356225" y="5896019"/>
              <a:ext cx="66676" cy="66675"/>
            </a:xfrm>
            <a:custGeom>
              <a:avLst/>
              <a:gdLst>
                <a:gd name="T0" fmla="*/ 42 w 42"/>
                <a:gd name="T1" fmla="*/ 42 h 42"/>
                <a:gd name="T2" fmla="*/ 0 w 42"/>
                <a:gd name="T3" fmla="*/ 42 h 42"/>
                <a:gd name="T4" fmla="*/ 0 w 42"/>
                <a:gd name="T5" fmla="*/ 0 h 42"/>
                <a:gd name="T6" fmla="*/ 42 w 42"/>
                <a:gd name="T7" fmla="*/ 0 h 42"/>
                <a:gd name="T8" fmla="*/ 42 w 42"/>
                <a:gd name="T9" fmla="*/ 42 h 42"/>
                <a:gd name="T10" fmla="*/ 10 w 42"/>
                <a:gd name="T11" fmla="*/ 32 h 42"/>
                <a:gd name="T12" fmla="*/ 32 w 42"/>
                <a:gd name="T13" fmla="*/ 32 h 42"/>
                <a:gd name="T14" fmla="*/ 32 w 42"/>
                <a:gd name="T15" fmla="*/ 10 h 42"/>
                <a:gd name="T16" fmla="*/ 10 w 42"/>
                <a:gd name="T17" fmla="*/ 10 h 42"/>
                <a:gd name="T18" fmla="*/ 10 w 42"/>
                <a:gd name="T19"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42" y="42"/>
                  </a:moveTo>
                  <a:lnTo>
                    <a:pt x="0" y="42"/>
                  </a:lnTo>
                  <a:lnTo>
                    <a:pt x="0" y="0"/>
                  </a:lnTo>
                  <a:lnTo>
                    <a:pt x="42" y="0"/>
                  </a:lnTo>
                  <a:lnTo>
                    <a:pt x="42" y="42"/>
                  </a:lnTo>
                  <a:close/>
                  <a:moveTo>
                    <a:pt x="10" y="32"/>
                  </a:moveTo>
                  <a:lnTo>
                    <a:pt x="32" y="32"/>
                  </a:lnTo>
                  <a:lnTo>
                    <a:pt x="32" y="10"/>
                  </a:lnTo>
                  <a:lnTo>
                    <a:pt x="10" y="10"/>
                  </a:lnTo>
                  <a:lnTo>
                    <a:pt x="10" y="3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53" name="Rectangle 52">
              <a:extLst>
                <a:ext uri="{FF2B5EF4-FFF2-40B4-BE49-F238E27FC236}">
                  <a16:creationId xmlns:a16="http://schemas.microsoft.com/office/drawing/2014/main" id="{FCB2D1A6-1CDC-4F6B-AD3D-9968746254AB}"/>
                </a:ext>
              </a:extLst>
            </p:cNvPr>
            <p:cNvSpPr>
              <a:spLocks noChangeArrowheads="1"/>
            </p:cNvSpPr>
            <p:nvPr/>
          </p:nvSpPr>
          <p:spPr bwMode="auto">
            <a:xfrm>
              <a:off x="5462588" y="5921375"/>
              <a:ext cx="158750" cy="15875"/>
            </a:xfrm>
            <a:prstGeom prst="rect">
              <a:avLst/>
            </a:pr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54" name="Freeform 69">
              <a:extLst>
                <a:ext uri="{FF2B5EF4-FFF2-40B4-BE49-F238E27FC236}">
                  <a16:creationId xmlns:a16="http://schemas.microsoft.com/office/drawing/2014/main" id="{66B410D1-98D1-4830-8880-C5E9E84029FC}"/>
                </a:ext>
              </a:extLst>
            </p:cNvPr>
            <p:cNvSpPr>
              <a:spLocks noEditPoints="1"/>
            </p:cNvSpPr>
            <p:nvPr/>
          </p:nvSpPr>
          <p:spPr bwMode="auto">
            <a:xfrm>
              <a:off x="5559425" y="5659438"/>
              <a:ext cx="265113" cy="265112"/>
            </a:xfrm>
            <a:custGeom>
              <a:avLst/>
              <a:gdLst>
                <a:gd name="T0" fmla="*/ 75 w 167"/>
                <a:gd name="T1" fmla="*/ 166 h 167"/>
                <a:gd name="T2" fmla="*/ 52 w 167"/>
                <a:gd name="T3" fmla="*/ 160 h 167"/>
                <a:gd name="T4" fmla="*/ 30 w 167"/>
                <a:gd name="T5" fmla="*/ 148 h 167"/>
                <a:gd name="T6" fmla="*/ 14 w 167"/>
                <a:gd name="T7" fmla="*/ 130 h 167"/>
                <a:gd name="T8" fmla="*/ 3 w 167"/>
                <a:gd name="T9" fmla="*/ 108 h 167"/>
                <a:gd name="T10" fmla="*/ 0 w 167"/>
                <a:gd name="T11" fmla="*/ 83 h 167"/>
                <a:gd name="T12" fmla="*/ 1 w 167"/>
                <a:gd name="T13" fmla="*/ 67 h 167"/>
                <a:gd name="T14" fmla="*/ 10 w 167"/>
                <a:gd name="T15" fmla="*/ 43 h 167"/>
                <a:gd name="T16" fmla="*/ 25 w 167"/>
                <a:gd name="T17" fmla="*/ 24 h 167"/>
                <a:gd name="T18" fmla="*/ 44 w 167"/>
                <a:gd name="T19" fmla="*/ 9 h 167"/>
                <a:gd name="T20" fmla="*/ 66 w 167"/>
                <a:gd name="T21" fmla="*/ 2 h 167"/>
                <a:gd name="T22" fmla="*/ 84 w 167"/>
                <a:gd name="T23" fmla="*/ 0 h 167"/>
                <a:gd name="T24" fmla="*/ 108 w 167"/>
                <a:gd name="T25" fmla="*/ 3 h 167"/>
                <a:gd name="T26" fmla="*/ 131 w 167"/>
                <a:gd name="T27" fmla="*/ 14 h 167"/>
                <a:gd name="T28" fmla="*/ 148 w 167"/>
                <a:gd name="T29" fmla="*/ 30 h 167"/>
                <a:gd name="T30" fmla="*/ 161 w 167"/>
                <a:gd name="T31" fmla="*/ 51 h 167"/>
                <a:gd name="T32" fmla="*/ 167 w 167"/>
                <a:gd name="T33" fmla="*/ 74 h 167"/>
                <a:gd name="T34" fmla="*/ 167 w 167"/>
                <a:gd name="T35" fmla="*/ 91 h 167"/>
                <a:gd name="T36" fmla="*/ 161 w 167"/>
                <a:gd name="T37" fmla="*/ 116 h 167"/>
                <a:gd name="T38" fmla="*/ 148 w 167"/>
                <a:gd name="T39" fmla="*/ 136 h 167"/>
                <a:gd name="T40" fmla="*/ 131 w 167"/>
                <a:gd name="T41" fmla="*/ 152 h 167"/>
                <a:gd name="T42" fmla="*/ 108 w 167"/>
                <a:gd name="T43" fmla="*/ 163 h 167"/>
                <a:gd name="T44" fmla="*/ 84 w 167"/>
                <a:gd name="T45" fmla="*/ 167 h 167"/>
                <a:gd name="T46" fmla="*/ 84 w 167"/>
                <a:gd name="T47" fmla="*/ 9 h 167"/>
                <a:gd name="T48" fmla="*/ 61 w 167"/>
                <a:gd name="T49" fmla="*/ 13 h 167"/>
                <a:gd name="T50" fmla="*/ 42 w 167"/>
                <a:gd name="T51" fmla="*/ 22 h 167"/>
                <a:gd name="T52" fmla="*/ 27 w 167"/>
                <a:gd name="T53" fmla="*/ 36 h 167"/>
                <a:gd name="T54" fmla="*/ 15 w 167"/>
                <a:gd name="T55" fmla="*/ 54 h 167"/>
                <a:gd name="T56" fmla="*/ 10 w 167"/>
                <a:gd name="T57" fmla="*/ 75 h 167"/>
                <a:gd name="T58" fmla="*/ 10 w 167"/>
                <a:gd name="T59" fmla="*/ 90 h 167"/>
                <a:gd name="T60" fmla="*/ 15 w 167"/>
                <a:gd name="T61" fmla="*/ 112 h 167"/>
                <a:gd name="T62" fmla="*/ 27 w 167"/>
                <a:gd name="T63" fmla="*/ 130 h 167"/>
                <a:gd name="T64" fmla="*/ 42 w 167"/>
                <a:gd name="T65" fmla="*/ 145 h 167"/>
                <a:gd name="T66" fmla="*/ 61 w 167"/>
                <a:gd name="T67" fmla="*/ 153 h 167"/>
                <a:gd name="T68" fmla="*/ 84 w 167"/>
                <a:gd name="T69" fmla="*/ 158 h 167"/>
                <a:gd name="T70" fmla="*/ 99 w 167"/>
                <a:gd name="T71" fmla="*/ 155 h 167"/>
                <a:gd name="T72" fmla="*/ 119 w 167"/>
                <a:gd name="T73" fmla="*/ 148 h 167"/>
                <a:gd name="T74" fmla="*/ 136 w 167"/>
                <a:gd name="T75" fmla="*/ 135 h 167"/>
                <a:gd name="T76" fmla="*/ 149 w 167"/>
                <a:gd name="T77" fmla="*/ 118 h 167"/>
                <a:gd name="T78" fmla="*/ 156 w 167"/>
                <a:gd name="T79" fmla="*/ 98 h 167"/>
                <a:gd name="T80" fmla="*/ 157 w 167"/>
                <a:gd name="T81" fmla="*/ 83 h 167"/>
                <a:gd name="T82" fmla="*/ 154 w 167"/>
                <a:gd name="T83" fmla="*/ 62 h 167"/>
                <a:gd name="T84" fmla="*/ 145 w 167"/>
                <a:gd name="T85" fmla="*/ 42 h 167"/>
                <a:gd name="T86" fmla="*/ 131 w 167"/>
                <a:gd name="T87" fmla="*/ 26 h 167"/>
                <a:gd name="T88" fmla="*/ 112 w 167"/>
                <a:gd name="T89" fmla="*/ 15 h 167"/>
                <a:gd name="T90" fmla="*/ 91 w 167"/>
                <a:gd name="T91"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7" h="167">
                  <a:moveTo>
                    <a:pt x="84" y="167"/>
                  </a:moveTo>
                  <a:lnTo>
                    <a:pt x="84" y="167"/>
                  </a:lnTo>
                  <a:lnTo>
                    <a:pt x="75" y="166"/>
                  </a:lnTo>
                  <a:lnTo>
                    <a:pt x="66" y="165"/>
                  </a:lnTo>
                  <a:lnTo>
                    <a:pt x="59" y="163"/>
                  </a:lnTo>
                  <a:lnTo>
                    <a:pt x="52" y="160"/>
                  </a:lnTo>
                  <a:lnTo>
                    <a:pt x="44" y="156"/>
                  </a:lnTo>
                  <a:lnTo>
                    <a:pt x="37" y="152"/>
                  </a:lnTo>
                  <a:lnTo>
                    <a:pt x="30" y="148"/>
                  </a:lnTo>
                  <a:lnTo>
                    <a:pt x="25" y="143"/>
                  </a:lnTo>
                  <a:lnTo>
                    <a:pt x="19" y="136"/>
                  </a:lnTo>
                  <a:lnTo>
                    <a:pt x="14" y="130"/>
                  </a:lnTo>
                  <a:lnTo>
                    <a:pt x="10" y="123"/>
                  </a:lnTo>
                  <a:lnTo>
                    <a:pt x="7" y="116"/>
                  </a:lnTo>
                  <a:lnTo>
                    <a:pt x="3" y="108"/>
                  </a:lnTo>
                  <a:lnTo>
                    <a:pt x="1" y="100"/>
                  </a:lnTo>
                  <a:lnTo>
                    <a:pt x="0" y="91"/>
                  </a:lnTo>
                  <a:lnTo>
                    <a:pt x="0" y="83"/>
                  </a:lnTo>
                  <a:lnTo>
                    <a:pt x="0" y="83"/>
                  </a:lnTo>
                  <a:lnTo>
                    <a:pt x="0" y="74"/>
                  </a:lnTo>
                  <a:lnTo>
                    <a:pt x="1" y="67"/>
                  </a:lnTo>
                  <a:lnTo>
                    <a:pt x="3" y="58"/>
                  </a:lnTo>
                  <a:lnTo>
                    <a:pt x="7" y="51"/>
                  </a:lnTo>
                  <a:lnTo>
                    <a:pt x="10" y="43"/>
                  </a:lnTo>
                  <a:lnTo>
                    <a:pt x="14" y="37"/>
                  </a:lnTo>
                  <a:lnTo>
                    <a:pt x="19" y="30"/>
                  </a:lnTo>
                  <a:lnTo>
                    <a:pt x="25" y="24"/>
                  </a:lnTo>
                  <a:lnTo>
                    <a:pt x="30" y="19"/>
                  </a:lnTo>
                  <a:lnTo>
                    <a:pt x="37" y="14"/>
                  </a:lnTo>
                  <a:lnTo>
                    <a:pt x="44" y="9"/>
                  </a:lnTo>
                  <a:lnTo>
                    <a:pt x="52" y="6"/>
                  </a:lnTo>
                  <a:lnTo>
                    <a:pt x="59" y="3"/>
                  </a:lnTo>
                  <a:lnTo>
                    <a:pt x="66" y="2"/>
                  </a:lnTo>
                  <a:lnTo>
                    <a:pt x="75" y="0"/>
                  </a:lnTo>
                  <a:lnTo>
                    <a:pt x="84" y="0"/>
                  </a:lnTo>
                  <a:lnTo>
                    <a:pt x="84" y="0"/>
                  </a:lnTo>
                  <a:lnTo>
                    <a:pt x="92" y="0"/>
                  </a:lnTo>
                  <a:lnTo>
                    <a:pt x="101" y="2"/>
                  </a:lnTo>
                  <a:lnTo>
                    <a:pt x="108" y="3"/>
                  </a:lnTo>
                  <a:lnTo>
                    <a:pt x="116" y="6"/>
                  </a:lnTo>
                  <a:lnTo>
                    <a:pt x="123" y="9"/>
                  </a:lnTo>
                  <a:lnTo>
                    <a:pt x="131" y="14"/>
                  </a:lnTo>
                  <a:lnTo>
                    <a:pt x="137" y="19"/>
                  </a:lnTo>
                  <a:lnTo>
                    <a:pt x="142" y="24"/>
                  </a:lnTo>
                  <a:lnTo>
                    <a:pt x="148" y="30"/>
                  </a:lnTo>
                  <a:lnTo>
                    <a:pt x="153" y="37"/>
                  </a:lnTo>
                  <a:lnTo>
                    <a:pt x="157" y="43"/>
                  </a:lnTo>
                  <a:lnTo>
                    <a:pt x="161" y="51"/>
                  </a:lnTo>
                  <a:lnTo>
                    <a:pt x="164" y="58"/>
                  </a:lnTo>
                  <a:lnTo>
                    <a:pt x="166" y="67"/>
                  </a:lnTo>
                  <a:lnTo>
                    <a:pt x="167" y="74"/>
                  </a:lnTo>
                  <a:lnTo>
                    <a:pt x="167" y="83"/>
                  </a:lnTo>
                  <a:lnTo>
                    <a:pt x="167" y="83"/>
                  </a:lnTo>
                  <a:lnTo>
                    <a:pt x="167" y="91"/>
                  </a:lnTo>
                  <a:lnTo>
                    <a:pt x="166" y="100"/>
                  </a:lnTo>
                  <a:lnTo>
                    <a:pt x="164" y="108"/>
                  </a:lnTo>
                  <a:lnTo>
                    <a:pt x="161" y="116"/>
                  </a:lnTo>
                  <a:lnTo>
                    <a:pt x="157" y="123"/>
                  </a:lnTo>
                  <a:lnTo>
                    <a:pt x="153" y="130"/>
                  </a:lnTo>
                  <a:lnTo>
                    <a:pt x="148" y="136"/>
                  </a:lnTo>
                  <a:lnTo>
                    <a:pt x="142" y="143"/>
                  </a:lnTo>
                  <a:lnTo>
                    <a:pt x="137" y="148"/>
                  </a:lnTo>
                  <a:lnTo>
                    <a:pt x="131" y="152"/>
                  </a:lnTo>
                  <a:lnTo>
                    <a:pt x="123" y="156"/>
                  </a:lnTo>
                  <a:lnTo>
                    <a:pt x="116" y="160"/>
                  </a:lnTo>
                  <a:lnTo>
                    <a:pt x="108" y="163"/>
                  </a:lnTo>
                  <a:lnTo>
                    <a:pt x="101" y="165"/>
                  </a:lnTo>
                  <a:lnTo>
                    <a:pt x="92" y="166"/>
                  </a:lnTo>
                  <a:lnTo>
                    <a:pt x="84" y="167"/>
                  </a:lnTo>
                  <a:lnTo>
                    <a:pt x="84" y="167"/>
                  </a:lnTo>
                  <a:close/>
                  <a:moveTo>
                    <a:pt x="84" y="9"/>
                  </a:moveTo>
                  <a:lnTo>
                    <a:pt x="84" y="9"/>
                  </a:lnTo>
                  <a:lnTo>
                    <a:pt x="76" y="9"/>
                  </a:lnTo>
                  <a:lnTo>
                    <a:pt x="69" y="10"/>
                  </a:lnTo>
                  <a:lnTo>
                    <a:pt x="61" y="13"/>
                  </a:lnTo>
                  <a:lnTo>
                    <a:pt x="55" y="15"/>
                  </a:lnTo>
                  <a:lnTo>
                    <a:pt x="48" y="18"/>
                  </a:lnTo>
                  <a:lnTo>
                    <a:pt x="42" y="22"/>
                  </a:lnTo>
                  <a:lnTo>
                    <a:pt x="37" y="26"/>
                  </a:lnTo>
                  <a:lnTo>
                    <a:pt x="31" y="31"/>
                  </a:lnTo>
                  <a:lnTo>
                    <a:pt x="27" y="36"/>
                  </a:lnTo>
                  <a:lnTo>
                    <a:pt x="23" y="42"/>
                  </a:lnTo>
                  <a:lnTo>
                    <a:pt x="18" y="48"/>
                  </a:lnTo>
                  <a:lnTo>
                    <a:pt x="15" y="54"/>
                  </a:lnTo>
                  <a:lnTo>
                    <a:pt x="13" y="62"/>
                  </a:lnTo>
                  <a:lnTo>
                    <a:pt x="11" y="68"/>
                  </a:lnTo>
                  <a:lnTo>
                    <a:pt x="10" y="75"/>
                  </a:lnTo>
                  <a:lnTo>
                    <a:pt x="10" y="83"/>
                  </a:lnTo>
                  <a:lnTo>
                    <a:pt x="10" y="83"/>
                  </a:lnTo>
                  <a:lnTo>
                    <a:pt x="10" y="90"/>
                  </a:lnTo>
                  <a:lnTo>
                    <a:pt x="11" y="98"/>
                  </a:lnTo>
                  <a:lnTo>
                    <a:pt x="13" y="105"/>
                  </a:lnTo>
                  <a:lnTo>
                    <a:pt x="15" y="112"/>
                  </a:lnTo>
                  <a:lnTo>
                    <a:pt x="18" y="118"/>
                  </a:lnTo>
                  <a:lnTo>
                    <a:pt x="23" y="124"/>
                  </a:lnTo>
                  <a:lnTo>
                    <a:pt x="27" y="130"/>
                  </a:lnTo>
                  <a:lnTo>
                    <a:pt x="31" y="135"/>
                  </a:lnTo>
                  <a:lnTo>
                    <a:pt x="37" y="140"/>
                  </a:lnTo>
                  <a:lnTo>
                    <a:pt x="42" y="145"/>
                  </a:lnTo>
                  <a:lnTo>
                    <a:pt x="48" y="148"/>
                  </a:lnTo>
                  <a:lnTo>
                    <a:pt x="55" y="151"/>
                  </a:lnTo>
                  <a:lnTo>
                    <a:pt x="61" y="153"/>
                  </a:lnTo>
                  <a:lnTo>
                    <a:pt x="69" y="155"/>
                  </a:lnTo>
                  <a:lnTo>
                    <a:pt x="76" y="156"/>
                  </a:lnTo>
                  <a:lnTo>
                    <a:pt x="84" y="158"/>
                  </a:lnTo>
                  <a:lnTo>
                    <a:pt x="84" y="158"/>
                  </a:lnTo>
                  <a:lnTo>
                    <a:pt x="91" y="156"/>
                  </a:lnTo>
                  <a:lnTo>
                    <a:pt x="99" y="155"/>
                  </a:lnTo>
                  <a:lnTo>
                    <a:pt x="106" y="153"/>
                  </a:lnTo>
                  <a:lnTo>
                    <a:pt x="112" y="151"/>
                  </a:lnTo>
                  <a:lnTo>
                    <a:pt x="119" y="148"/>
                  </a:lnTo>
                  <a:lnTo>
                    <a:pt x="125" y="145"/>
                  </a:lnTo>
                  <a:lnTo>
                    <a:pt x="131" y="140"/>
                  </a:lnTo>
                  <a:lnTo>
                    <a:pt x="136" y="135"/>
                  </a:lnTo>
                  <a:lnTo>
                    <a:pt x="140" y="130"/>
                  </a:lnTo>
                  <a:lnTo>
                    <a:pt x="145" y="124"/>
                  </a:lnTo>
                  <a:lnTo>
                    <a:pt x="149" y="118"/>
                  </a:lnTo>
                  <a:lnTo>
                    <a:pt x="152" y="112"/>
                  </a:lnTo>
                  <a:lnTo>
                    <a:pt x="154" y="105"/>
                  </a:lnTo>
                  <a:lnTo>
                    <a:pt x="156" y="98"/>
                  </a:lnTo>
                  <a:lnTo>
                    <a:pt x="157" y="90"/>
                  </a:lnTo>
                  <a:lnTo>
                    <a:pt x="157" y="83"/>
                  </a:lnTo>
                  <a:lnTo>
                    <a:pt x="157" y="83"/>
                  </a:lnTo>
                  <a:lnTo>
                    <a:pt x="157" y="75"/>
                  </a:lnTo>
                  <a:lnTo>
                    <a:pt x="156" y="68"/>
                  </a:lnTo>
                  <a:lnTo>
                    <a:pt x="154" y="62"/>
                  </a:lnTo>
                  <a:lnTo>
                    <a:pt x="152" y="54"/>
                  </a:lnTo>
                  <a:lnTo>
                    <a:pt x="149" y="48"/>
                  </a:lnTo>
                  <a:lnTo>
                    <a:pt x="145" y="42"/>
                  </a:lnTo>
                  <a:lnTo>
                    <a:pt x="140" y="36"/>
                  </a:lnTo>
                  <a:lnTo>
                    <a:pt x="136" y="31"/>
                  </a:lnTo>
                  <a:lnTo>
                    <a:pt x="131" y="26"/>
                  </a:lnTo>
                  <a:lnTo>
                    <a:pt x="125" y="22"/>
                  </a:lnTo>
                  <a:lnTo>
                    <a:pt x="119" y="18"/>
                  </a:lnTo>
                  <a:lnTo>
                    <a:pt x="112" y="15"/>
                  </a:lnTo>
                  <a:lnTo>
                    <a:pt x="106" y="13"/>
                  </a:lnTo>
                  <a:lnTo>
                    <a:pt x="99" y="10"/>
                  </a:lnTo>
                  <a:lnTo>
                    <a:pt x="91" y="9"/>
                  </a:lnTo>
                  <a:lnTo>
                    <a:pt x="84" y="9"/>
                  </a:lnTo>
                  <a:lnTo>
                    <a:pt x="84"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55" name="Freeform 70">
              <a:extLst>
                <a:ext uri="{FF2B5EF4-FFF2-40B4-BE49-F238E27FC236}">
                  <a16:creationId xmlns:a16="http://schemas.microsoft.com/office/drawing/2014/main" id="{02D9ED75-1D5A-4ACC-8478-D03D6042C9A5}"/>
                </a:ext>
              </a:extLst>
            </p:cNvPr>
            <p:cNvSpPr>
              <a:spLocks/>
            </p:cNvSpPr>
            <p:nvPr/>
          </p:nvSpPr>
          <p:spPr bwMode="auto">
            <a:xfrm>
              <a:off x="5608638" y="5734050"/>
              <a:ext cx="166688" cy="115887"/>
            </a:xfrm>
            <a:custGeom>
              <a:avLst/>
              <a:gdLst>
                <a:gd name="T0" fmla="*/ 38 w 105"/>
                <a:gd name="T1" fmla="*/ 73 h 73"/>
                <a:gd name="T2" fmla="*/ 0 w 105"/>
                <a:gd name="T3" fmla="*/ 36 h 73"/>
                <a:gd name="T4" fmla="*/ 8 w 105"/>
                <a:gd name="T5" fmla="*/ 28 h 73"/>
                <a:gd name="T6" fmla="*/ 38 w 105"/>
                <a:gd name="T7" fmla="*/ 59 h 73"/>
                <a:gd name="T8" fmla="*/ 99 w 105"/>
                <a:gd name="T9" fmla="*/ 0 h 73"/>
                <a:gd name="T10" fmla="*/ 105 w 105"/>
                <a:gd name="T11" fmla="*/ 6 h 73"/>
                <a:gd name="T12" fmla="*/ 38 w 105"/>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05" h="73">
                  <a:moveTo>
                    <a:pt x="38" y="73"/>
                  </a:moveTo>
                  <a:lnTo>
                    <a:pt x="0" y="36"/>
                  </a:lnTo>
                  <a:lnTo>
                    <a:pt x="8" y="28"/>
                  </a:lnTo>
                  <a:lnTo>
                    <a:pt x="38" y="59"/>
                  </a:lnTo>
                  <a:lnTo>
                    <a:pt x="99" y="0"/>
                  </a:lnTo>
                  <a:lnTo>
                    <a:pt x="105" y="6"/>
                  </a:lnTo>
                  <a:lnTo>
                    <a:pt x="38" y="7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56" name="Freeform 71">
              <a:extLst>
                <a:ext uri="{FF2B5EF4-FFF2-40B4-BE49-F238E27FC236}">
                  <a16:creationId xmlns:a16="http://schemas.microsoft.com/office/drawing/2014/main" id="{87F05236-EBDE-4778-99C7-0AE69650A995}"/>
                </a:ext>
              </a:extLst>
            </p:cNvPr>
            <p:cNvSpPr>
              <a:spLocks/>
            </p:cNvSpPr>
            <p:nvPr/>
          </p:nvSpPr>
          <p:spPr bwMode="auto">
            <a:xfrm>
              <a:off x="5592763" y="5516563"/>
              <a:ext cx="82550" cy="117475"/>
            </a:xfrm>
            <a:custGeom>
              <a:avLst/>
              <a:gdLst>
                <a:gd name="T0" fmla="*/ 52 w 52"/>
                <a:gd name="T1" fmla="*/ 74 h 74"/>
                <a:gd name="T2" fmla="*/ 42 w 52"/>
                <a:gd name="T3" fmla="*/ 74 h 74"/>
                <a:gd name="T4" fmla="*/ 42 w 52"/>
                <a:gd name="T5" fmla="*/ 10 h 74"/>
                <a:gd name="T6" fmla="*/ 0 w 52"/>
                <a:gd name="T7" fmla="*/ 10 h 74"/>
                <a:gd name="T8" fmla="*/ 0 w 52"/>
                <a:gd name="T9" fmla="*/ 0 h 74"/>
                <a:gd name="T10" fmla="*/ 52 w 52"/>
                <a:gd name="T11" fmla="*/ 0 h 74"/>
                <a:gd name="T12" fmla="*/ 52 w 52"/>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2" y="74"/>
                  </a:moveTo>
                  <a:lnTo>
                    <a:pt x="42" y="74"/>
                  </a:lnTo>
                  <a:lnTo>
                    <a:pt x="42" y="10"/>
                  </a:lnTo>
                  <a:lnTo>
                    <a:pt x="0" y="10"/>
                  </a:lnTo>
                  <a:lnTo>
                    <a:pt x="0" y="0"/>
                  </a:lnTo>
                  <a:lnTo>
                    <a:pt x="52" y="0"/>
                  </a:lnTo>
                  <a:lnTo>
                    <a:pt x="52" y="7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sp>
          <p:nvSpPr>
            <p:cNvPr id="57" name="Freeform 72">
              <a:extLst>
                <a:ext uri="{FF2B5EF4-FFF2-40B4-BE49-F238E27FC236}">
                  <a16:creationId xmlns:a16="http://schemas.microsoft.com/office/drawing/2014/main" id="{E8E42947-E43F-4BEC-A747-9B0C8A7EC5FF}"/>
                </a:ext>
              </a:extLst>
            </p:cNvPr>
            <p:cNvSpPr>
              <a:spLocks/>
            </p:cNvSpPr>
            <p:nvPr/>
          </p:nvSpPr>
          <p:spPr bwMode="auto">
            <a:xfrm>
              <a:off x="5302250" y="5516563"/>
              <a:ext cx="373063" cy="490537"/>
            </a:xfrm>
            <a:custGeom>
              <a:avLst/>
              <a:gdLst>
                <a:gd name="T0" fmla="*/ 235 w 235"/>
                <a:gd name="T1" fmla="*/ 309 h 309"/>
                <a:gd name="T2" fmla="*/ 0 w 235"/>
                <a:gd name="T3" fmla="*/ 309 h 309"/>
                <a:gd name="T4" fmla="*/ 0 w 235"/>
                <a:gd name="T5" fmla="*/ 0 h 309"/>
                <a:gd name="T6" fmla="*/ 52 w 235"/>
                <a:gd name="T7" fmla="*/ 0 h 309"/>
                <a:gd name="T8" fmla="*/ 52 w 235"/>
                <a:gd name="T9" fmla="*/ 10 h 309"/>
                <a:gd name="T10" fmla="*/ 9 w 235"/>
                <a:gd name="T11" fmla="*/ 10 h 309"/>
                <a:gd name="T12" fmla="*/ 9 w 235"/>
                <a:gd name="T13" fmla="*/ 300 h 309"/>
                <a:gd name="T14" fmla="*/ 225 w 235"/>
                <a:gd name="T15" fmla="*/ 300 h 309"/>
                <a:gd name="T16" fmla="*/ 225 w 235"/>
                <a:gd name="T17" fmla="*/ 271 h 309"/>
                <a:gd name="T18" fmla="*/ 235 w 235"/>
                <a:gd name="T19" fmla="*/ 271 h 309"/>
                <a:gd name="T20" fmla="*/ 235 w 235"/>
                <a:gd name="T21"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309">
                  <a:moveTo>
                    <a:pt x="235" y="309"/>
                  </a:moveTo>
                  <a:lnTo>
                    <a:pt x="0" y="309"/>
                  </a:lnTo>
                  <a:lnTo>
                    <a:pt x="0" y="0"/>
                  </a:lnTo>
                  <a:lnTo>
                    <a:pt x="52" y="0"/>
                  </a:lnTo>
                  <a:lnTo>
                    <a:pt x="52" y="10"/>
                  </a:lnTo>
                  <a:lnTo>
                    <a:pt x="9" y="10"/>
                  </a:lnTo>
                  <a:lnTo>
                    <a:pt x="9" y="300"/>
                  </a:lnTo>
                  <a:lnTo>
                    <a:pt x="225" y="300"/>
                  </a:lnTo>
                  <a:lnTo>
                    <a:pt x="225" y="271"/>
                  </a:lnTo>
                  <a:lnTo>
                    <a:pt x="235" y="271"/>
                  </a:lnTo>
                  <a:lnTo>
                    <a:pt x="235" y="30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p>
          </p:txBody>
        </p:sp>
      </p:grpSp>
      <p:pic>
        <p:nvPicPr>
          <p:cNvPr id="61" name="Picture 60">
            <a:extLst>
              <a:ext uri="{FF2B5EF4-FFF2-40B4-BE49-F238E27FC236}">
                <a16:creationId xmlns:a16="http://schemas.microsoft.com/office/drawing/2014/main" id="{88DC96A6-0320-4780-B8A0-CE61BF7AF3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598" y="3127759"/>
            <a:ext cx="445348" cy="435397"/>
          </a:xfrm>
          <a:prstGeom prst="rect">
            <a:avLst/>
          </a:prstGeom>
        </p:spPr>
      </p:pic>
      <p:grpSp>
        <p:nvGrpSpPr>
          <p:cNvPr id="58" name="Group 57">
            <a:extLst>
              <a:ext uri="{FF2B5EF4-FFF2-40B4-BE49-F238E27FC236}">
                <a16:creationId xmlns:a16="http://schemas.microsoft.com/office/drawing/2014/main" id="{2B124768-EC20-450F-94F2-BCA91620AFCF}"/>
              </a:ext>
            </a:extLst>
          </p:cNvPr>
          <p:cNvGrpSpPr/>
          <p:nvPr/>
        </p:nvGrpSpPr>
        <p:grpSpPr>
          <a:xfrm>
            <a:off x="784212" y="5588406"/>
            <a:ext cx="368010" cy="485551"/>
            <a:chOff x="5317511" y="2617945"/>
            <a:chExt cx="450712" cy="611681"/>
          </a:xfrm>
        </p:grpSpPr>
        <p:sp>
          <p:nvSpPr>
            <p:cNvPr id="59" name="Freeform 10">
              <a:extLst>
                <a:ext uri="{FF2B5EF4-FFF2-40B4-BE49-F238E27FC236}">
                  <a16:creationId xmlns:a16="http://schemas.microsoft.com/office/drawing/2014/main" id="{0A07A123-9346-4229-B1D3-27A6416635C1}"/>
                </a:ext>
              </a:extLst>
            </p:cNvPr>
            <p:cNvSpPr>
              <a:spLocks noEditPoints="1"/>
            </p:cNvSpPr>
            <p:nvPr/>
          </p:nvSpPr>
          <p:spPr bwMode="auto">
            <a:xfrm>
              <a:off x="5317511" y="2617945"/>
              <a:ext cx="450712" cy="64387"/>
            </a:xfrm>
            <a:custGeom>
              <a:avLst/>
              <a:gdLst>
                <a:gd name="T0" fmla="*/ 504 w 504"/>
                <a:gd name="T1" fmla="*/ 72 h 72"/>
                <a:gd name="T2" fmla="*/ 0 w 504"/>
                <a:gd name="T3" fmla="*/ 72 h 72"/>
                <a:gd name="T4" fmla="*/ 0 w 504"/>
                <a:gd name="T5" fmla="*/ 0 h 72"/>
                <a:gd name="T6" fmla="*/ 504 w 504"/>
                <a:gd name="T7" fmla="*/ 0 h 72"/>
                <a:gd name="T8" fmla="*/ 504 w 504"/>
                <a:gd name="T9" fmla="*/ 72 h 72"/>
                <a:gd name="T10" fmla="*/ 18 w 504"/>
                <a:gd name="T11" fmla="*/ 54 h 72"/>
                <a:gd name="T12" fmla="*/ 486 w 504"/>
                <a:gd name="T13" fmla="*/ 54 h 72"/>
                <a:gd name="T14" fmla="*/ 486 w 504"/>
                <a:gd name="T15" fmla="*/ 18 h 72"/>
                <a:gd name="T16" fmla="*/ 18 w 504"/>
                <a:gd name="T17" fmla="*/ 18 h 72"/>
                <a:gd name="T18" fmla="*/ 18 w 504"/>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72">
                  <a:moveTo>
                    <a:pt x="504" y="72"/>
                  </a:moveTo>
                  <a:lnTo>
                    <a:pt x="0" y="72"/>
                  </a:lnTo>
                  <a:lnTo>
                    <a:pt x="0" y="0"/>
                  </a:lnTo>
                  <a:lnTo>
                    <a:pt x="504" y="0"/>
                  </a:lnTo>
                  <a:lnTo>
                    <a:pt x="504" y="72"/>
                  </a:lnTo>
                  <a:close/>
                  <a:moveTo>
                    <a:pt x="18" y="54"/>
                  </a:moveTo>
                  <a:lnTo>
                    <a:pt x="486" y="54"/>
                  </a:lnTo>
                  <a:lnTo>
                    <a:pt x="486" y="18"/>
                  </a:lnTo>
                  <a:lnTo>
                    <a:pt x="18" y="18"/>
                  </a:lnTo>
                  <a:lnTo>
                    <a:pt x="18" y="54"/>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60" name="Freeform 11">
              <a:extLst>
                <a:ext uri="{FF2B5EF4-FFF2-40B4-BE49-F238E27FC236}">
                  <a16:creationId xmlns:a16="http://schemas.microsoft.com/office/drawing/2014/main" id="{A62854E1-2628-41A6-B5EB-775E9FEF9763}"/>
                </a:ext>
              </a:extLst>
            </p:cNvPr>
            <p:cNvSpPr>
              <a:spLocks noEditPoints="1"/>
            </p:cNvSpPr>
            <p:nvPr/>
          </p:nvSpPr>
          <p:spPr bwMode="auto">
            <a:xfrm>
              <a:off x="5317511" y="3165239"/>
              <a:ext cx="450712" cy="64387"/>
            </a:xfrm>
            <a:custGeom>
              <a:avLst/>
              <a:gdLst>
                <a:gd name="T0" fmla="*/ 504 w 504"/>
                <a:gd name="T1" fmla="*/ 72 h 72"/>
                <a:gd name="T2" fmla="*/ 0 w 504"/>
                <a:gd name="T3" fmla="*/ 72 h 72"/>
                <a:gd name="T4" fmla="*/ 0 w 504"/>
                <a:gd name="T5" fmla="*/ 0 h 72"/>
                <a:gd name="T6" fmla="*/ 504 w 504"/>
                <a:gd name="T7" fmla="*/ 0 h 72"/>
                <a:gd name="T8" fmla="*/ 504 w 504"/>
                <a:gd name="T9" fmla="*/ 72 h 72"/>
                <a:gd name="T10" fmla="*/ 18 w 504"/>
                <a:gd name="T11" fmla="*/ 54 h 72"/>
                <a:gd name="T12" fmla="*/ 486 w 504"/>
                <a:gd name="T13" fmla="*/ 54 h 72"/>
                <a:gd name="T14" fmla="*/ 486 w 504"/>
                <a:gd name="T15" fmla="*/ 18 h 72"/>
                <a:gd name="T16" fmla="*/ 18 w 504"/>
                <a:gd name="T17" fmla="*/ 18 h 72"/>
                <a:gd name="T18" fmla="*/ 18 w 504"/>
                <a:gd name="T19"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4" h="72">
                  <a:moveTo>
                    <a:pt x="504" y="72"/>
                  </a:moveTo>
                  <a:lnTo>
                    <a:pt x="0" y="72"/>
                  </a:lnTo>
                  <a:lnTo>
                    <a:pt x="0" y="0"/>
                  </a:lnTo>
                  <a:lnTo>
                    <a:pt x="504" y="0"/>
                  </a:lnTo>
                  <a:lnTo>
                    <a:pt x="504" y="72"/>
                  </a:lnTo>
                  <a:close/>
                  <a:moveTo>
                    <a:pt x="18" y="54"/>
                  </a:moveTo>
                  <a:lnTo>
                    <a:pt x="486" y="54"/>
                  </a:lnTo>
                  <a:lnTo>
                    <a:pt x="486" y="18"/>
                  </a:lnTo>
                  <a:lnTo>
                    <a:pt x="18" y="18"/>
                  </a:lnTo>
                  <a:lnTo>
                    <a:pt x="18" y="54"/>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62" name="Freeform 12">
              <a:extLst>
                <a:ext uri="{FF2B5EF4-FFF2-40B4-BE49-F238E27FC236}">
                  <a16:creationId xmlns:a16="http://schemas.microsoft.com/office/drawing/2014/main" id="{A9FDC7F9-EFA7-41A5-BF17-1A7C510D5C9D}"/>
                </a:ext>
              </a:extLst>
            </p:cNvPr>
            <p:cNvSpPr>
              <a:spLocks/>
            </p:cNvSpPr>
            <p:nvPr/>
          </p:nvSpPr>
          <p:spPr bwMode="auto">
            <a:xfrm>
              <a:off x="5380110" y="2666236"/>
              <a:ext cx="330880" cy="264704"/>
            </a:xfrm>
            <a:custGeom>
              <a:avLst/>
              <a:gdLst>
                <a:gd name="T0" fmla="*/ 202 w 370"/>
                <a:gd name="T1" fmla="*/ 296 h 296"/>
                <a:gd name="T2" fmla="*/ 196 w 370"/>
                <a:gd name="T3" fmla="*/ 294 h 296"/>
                <a:gd name="T4" fmla="*/ 192 w 370"/>
                <a:gd name="T5" fmla="*/ 288 h 296"/>
                <a:gd name="T6" fmla="*/ 192 w 370"/>
                <a:gd name="T7" fmla="*/ 284 h 296"/>
                <a:gd name="T8" fmla="*/ 198 w 370"/>
                <a:gd name="T9" fmla="*/ 280 h 296"/>
                <a:gd name="T10" fmla="*/ 200 w 370"/>
                <a:gd name="T11" fmla="*/ 278 h 296"/>
                <a:gd name="T12" fmla="*/ 232 w 370"/>
                <a:gd name="T13" fmla="*/ 272 h 296"/>
                <a:gd name="T14" fmla="*/ 260 w 370"/>
                <a:gd name="T15" fmla="*/ 262 h 296"/>
                <a:gd name="T16" fmla="*/ 286 w 370"/>
                <a:gd name="T17" fmla="*/ 246 h 296"/>
                <a:gd name="T18" fmla="*/ 308 w 370"/>
                <a:gd name="T19" fmla="*/ 224 h 296"/>
                <a:gd name="T20" fmla="*/ 326 w 370"/>
                <a:gd name="T21" fmla="*/ 200 h 296"/>
                <a:gd name="T22" fmla="*/ 340 w 370"/>
                <a:gd name="T23" fmla="*/ 174 h 296"/>
                <a:gd name="T24" fmla="*/ 348 w 370"/>
                <a:gd name="T25" fmla="*/ 144 h 296"/>
                <a:gd name="T26" fmla="*/ 352 w 370"/>
                <a:gd name="T27" fmla="*/ 112 h 296"/>
                <a:gd name="T28" fmla="*/ 18 w 370"/>
                <a:gd name="T29" fmla="*/ 18 h 296"/>
                <a:gd name="T30" fmla="*/ 18 w 370"/>
                <a:gd name="T31" fmla="*/ 112 h 296"/>
                <a:gd name="T32" fmla="*/ 20 w 370"/>
                <a:gd name="T33" fmla="*/ 144 h 296"/>
                <a:gd name="T34" fmla="*/ 28 w 370"/>
                <a:gd name="T35" fmla="*/ 172 h 296"/>
                <a:gd name="T36" fmla="*/ 42 w 370"/>
                <a:gd name="T37" fmla="*/ 200 h 296"/>
                <a:gd name="T38" fmla="*/ 60 w 370"/>
                <a:gd name="T39" fmla="*/ 222 h 296"/>
                <a:gd name="T40" fmla="*/ 80 w 370"/>
                <a:gd name="T41" fmla="*/ 244 h 296"/>
                <a:gd name="T42" fmla="*/ 106 w 370"/>
                <a:gd name="T43" fmla="*/ 260 h 296"/>
                <a:gd name="T44" fmla="*/ 134 w 370"/>
                <a:gd name="T45" fmla="*/ 272 h 296"/>
                <a:gd name="T46" fmla="*/ 164 w 370"/>
                <a:gd name="T47" fmla="*/ 278 h 296"/>
                <a:gd name="T48" fmla="*/ 166 w 370"/>
                <a:gd name="T49" fmla="*/ 280 h 296"/>
                <a:gd name="T50" fmla="*/ 170 w 370"/>
                <a:gd name="T51" fmla="*/ 284 h 296"/>
                <a:gd name="T52" fmla="*/ 172 w 370"/>
                <a:gd name="T53" fmla="*/ 288 h 296"/>
                <a:gd name="T54" fmla="*/ 168 w 370"/>
                <a:gd name="T55" fmla="*/ 294 h 296"/>
                <a:gd name="T56" fmla="*/ 162 w 370"/>
                <a:gd name="T57" fmla="*/ 296 h 296"/>
                <a:gd name="T58" fmla="*/ 144 w 370"/>
                <a:gd name="T59" fmla="*/ 292 h 296"/>
                <a:gd name="T60" fmla="*/ 112 w 370"/>
                <a:gd name="T61" fmla="*/ 282 h 296"/>
                <a:gd name="T62" fmla="*/ 82 w 370"/>
                <a:gd name="T63" fmla="*/ 266 h 296"/>
                <a:gd name="T64" fmla="*/ 58 w 370"/>
                <a:gd name="T65" fmla="*/ 246 h 296"/>
                <a:gd name="T66" fmla="*/ 36 w 370"/>
                <a:gd name="T67" fmla="*/ 222 h 296"/>
                <a:gd name="T68" fmla="*/ 18 w 370"/>
                <a:gd name="T69" fmla="*/ 194 h 296"/>
                <a:gd name="T70" fmla="*/ 6 w 370"/>
                <a:gd name="T71" fmla="*/ 164 h 296"/>
                <a:gd name="T72" fmla="*/ 0 w 370"/>
                <a:gd name="T73" fmla="*/ 130 h 296"/>
                <a:gd name="T74" fmla="*/ 0 w 370"/>
                <a:gd name="T75" fmla="*/ 0 h 296"/>
                <a:gd name="T76" fmla="*/ 370 w 370"/>
                <a:gd name="T77" fmla="*/ 112 h 296"/>
                <a:gd name="T78" fmla="*/ 368 w 370"/>
                <a:gd name="T79" fmla="*/ 130 h 296"/>
                <a:gd name="T80" fmla="*/ 362 w 370"/>
                <a:gd name="T81" fmla="*/ 164 h 296"/>
                <a:gd name="T82" fmla="*/ 350 w 370"/>
                <a:gd name="T83" fmla="*/ 196 h 296"/>
                <a:gd name="T84" fmla="*/ 332 w 370"/>
                <a:gd name="T85" fmla="*/ 224 h 296"/>
                <a:gd name="T86" fmla="*/ 310 w 370"/>
                <a:gd name="T87" fmla="*/ 248 h 296"/>
                <a:gd name="T88" fmla="*/ 284 w 370"/>
                <a:gd name="T89" fmla="*/ 270 h 296"/>
                <a:gd name="T90" fmla="*/ 254 w 370"/>
                <a:gd name="T91" fmla="*/ 284 h 296"/>
                <a:gd name="T92" fmla="*/ 220 w 370"/>
                <a:gd name="T93" fmla="*/ 294 h 296"/>
                <a:gd name="T94" fmla="*/ 202 w 370"/>
                <a:gd name="T95" fmla="*/ 296 h 296"/>
                <a:gd name="T96" fmla="*/ 202 w 370"/>
                <a:gd name="T97"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0" h="296">
                  <a:moveTo>
                    <a:pt x="202" y="296"/>
                  </a:moveTo>
                  <a:lnTo>
                    <a:pt x="202" y="296"/>
                  </a:lnTo>
                  <a:lnTo>
                    <a:pt x="198" y="296"/>
                  </a:lnTo>
                  <a:lnTo>
                    <a:pt x="196" y="294"/>
                  </a:lnTo>
                  <a:lnTo>
                    <a:pt x="194" y="292"/>
                  </a:lnTo>
                  <a:lnTo>
                    <a:pt x="192" y="288"/>
                  </a:lnTo>
                  <a:lnTo>
                    <a:pt x="192" y="288"/>
                  </a:lnTo>
                  <a:lnTo>
                    <a:pt x="192" y="284"/>
                  </a:lnTo>
                  <a:lnTo>
                    <a:pt x="194" y="282"/>
                  </a:lnTo>
                  <a:lnTo>
                    <a:pt x="198" y="280"/>
                  </a:lnTo>
                  <a:lnTo>
                    <a:pt x="200" y="278"/>
                  </a:lnTo>
                  <a:lnTo>
                    <a:pt x="200" y="278"/>
                  </a:lnTo>
                  <a:lnTo>
                    <a:pt x="216" y="276"/>
                  </a:lnTo>
                  <a:lnTo>
                    <a:pt x="232" y="272"/>
                  </a:lnTo>
                  <a:lnTo>
                    <a:pt x="246" y="268"/>
                  </a:lnTo>
                  <a:lnTo>
                    <a:pt x="260" y="262"/>
                  </a:lnTo>
                  <a:lnTo>
                    <a:pt x="274" y="254"/>
                  </a:lnTo>
                  <a:lnTo>
                    <a:pt x="286" y="246"/>
                  </a:lnTo>
                  <a:lnTo>
                    <a:pt x="298" y="236"/>
                  </a:lnTo>
                  <a:lnTo>
                    <a:pt x="308" y="224"/>
                  </a:lnTo>
                  <a:lnTo>
                    <a:pt x="318" y="214"/>
                  </a:lnTo>
                  <a:lnTo>
                    <a:pt x="326" y="200"/>
                  </a:lnTo>
                  <a:lnTo>
                    <a:pt x="334" y="188"/>
                  </a:lnTo>
                  <a:lnTo>
                    <a:pt x="340" y="174"/>
                  </a:lnTo>
                  <a:lnTo>
                    <a:pt x="344" y="160"/>
                  </a:lnTo>
                  <a:lnTo>
                    <a:pt x="348" y="144"/>
                  </a:lnTo>
                  <a:lnTo>
                    <a:pt x="350" y="128"/>
                  </a:lnTo>
                  <a:lnTo>
                    <a:pt x="352" y="112"/>
                  </a:lnTo>
                  <a:lnTo>
                    <a:pt x="352" y="18"/>
                  </a:lnTo>
                  <a:lnTo>
                    <a:pt x="18" y="18"/>
                  </a:lnTo>
                  <a:lnTo>
                    <a:pt x="18" y="112"/>
                  </a:lnTo>
                  <a:lnTo>
                    <a:pt x="18" y="112"/>
                  </a:lnTo>
                  <a:lnTo>
                    <a:pt x="18" y="128"/>
                  </a:lnTo>
                  <a:lnTo>
                    <a:pt x="20" y="144"/>
                  </a:lnTo>
                  <a:lnTo>
                    <a:pt x="24" y="158"/>
                  </a:lnTo>
                  <a:lnTo>
                    <a:pt x="28" y="172"/>
                  </a:lnTo>
                  <a:lnTo>
                    <a:pt x="34" y="186"/>
                  </a:lnTo>
                  <a:lnTo>
                    <a:pt x="42" y="200"/>
                  </a:lnTo>
                  <a:lnTo>
                    <a:pt x="50" y="212"/>
                  </a:lnTo>
                  <a:lnTo>
                    <a:pt x="60" y="222"/>
                  </a:lnTo>
                  <a:lnTo>
                    <a:pt x="70" y="234"/>
                  </a:lnTo>
                  <a:lnTo>
                    <a:pt x="80" y="244"/>
                  </a:lnTo>
                  <a:lnTo>
                    <a:pt x="92" y="252"/>
                  </a:lnTo>
                  <a:lnTo>
                    <a:pt x="106" y="260"/>
                  </a:lnTo>
                  <a:lnTo>
                    <a:pt x="118" y="266"/>
                  </a:lnTo>
                  <a:lnTo>
                    <a:pt x="134" y="272"/>
                  </a:lnTo>
                  <a:lnTo>
                    <a:pt x="148" y="276"/>
                  </a:lnTo>
                  <a:lnTo>
                    <a:pt x="164" y="278"/>
                  </a:lnTo>
                  <a:lnTo>
                    <a:pt x="164" y="278"/>
                  </a:lnTo>
                  <a:lnTo>
                    <a:pt x="166" y="280"/>
                  </a:lnTo>
                  <a:lnTo>
                    <a:pt x="170" y="282"/>
                  </a:lnTo>
                  <a:lnTo>
                    <a:pt x="170" y="284"/>
                  </a:lnTo>
                  <a:lnTo>
                    <a:pt x="172" y="288"/>
                  </a:lnTo>
                  <a:lnTo>
                    <a:pt x="172" y="288"/>
                  </a:lnTo>
                  <a:lnTo>
                    <a:pt x="170" y="292"/>
                  </a:lnTo>
                  <a:lnTo>
                    <a:pt x="168" y="294"/>
                  </a:lnTo>
                  <a:lnTo>
                    <a:pt x="164" y="296"/>
                  </a:lnTo>
                  <a:lnTo>
                    <a:pt x="162" y="296"/>
                  </a:lnTo>
                  <a:lnTo>
                    <a:pt x="162" y="296"/>
                  </a:lnTo>
                  <a:lnTo>
                    <a:pt x="144" y="292"/>
                  </a:lnTo>
                  <a:lnTo>
                    <a:pt x="128" y="288"/>
                  </a:lnTo>
                  <a:lnTo>
                    <a:pt x="112" y="282"/>
                  </a:lnTo>
                  <a:lnTo>
                    <a:pt x="96" y="276"/>
                  </a:lnTo>
                  <a:lnTo>
                    <a:pt x="82" y="266"/>
                  </a:lnTo>
                  <a:lnTo>
                    <a:pt x="70" y="258"/>
                  </a:lnTo>
                  <a:lnTo>
                    <a:pt x="58" y="246"/>
                  </a:lnTo>
                  <a:lnTo>
                    <a:pt x="46" y="234"/>
                  </a:lnTo>
                  <a:lnTo>
                    <a:pt x="36" y="222"/>
                  </a:lnTo>
                  <a:lnTo>
                    <a:pt x="26" y="208"/>
                  </a:lnTo>
                  <a:lnTo>
                    <a:pt x="18" y="194"/>
                  </a:lnTo>
                  <a:lnTo>
                    <a:pt x="12" y="178"/>
                  </a:lnTo>
                  <a:lnTo>
                    <a:pt x="6" y="164"/>
                  </a:lnTo>
                  <a:lnTo>
                    <a:pt x="2" y="146"/>
                  </a:lnTo>
                  <a:lnTo>
                    <a:pt x="0" y="130"/>
                  </a:lnTo>
                  <a:lnTo>
                    <a:pt x="0" y="112"/>
                  </a:lnTo>
                  <a:lnTo>
                    <a:pt x="0" y="0"/>
                  </a:lnTo>
                  <a:lnTo>
                    <a:pt x="370" y="0"/>
                  </a:lnTo>
                  <a:lnTo>
                    <a:pt x="370" y="112"/>
                  </a:lnTo>
                  <a:lnTo>
                    <a:pt x="370" y="112"/>
                  </a:lnTo>
                  <a:lnTo>
                    <a:pt x="368" y="130"/>
                  </a:lnTo>
                  <a:lnTo>
                    <a:pt x="366" y="148"/>
                  </a:lnTo>
                  <a:lnTo>
                    <a:pt x="362" y="164"/>
                  </a:lnTo>
                  <a:lnTo>
                    <a:pt x="356" y="180"/>
                  </a:lnTo>
                  <a:lnTo>
                    <a:pt x="350" y="196"/>
                  </a:lnTo>
                  <a:lnTo>
                    <a:pt x="342" y="210"/>
                  </a:lnTo>
                  <a:lnTo>
                    <a:pt x="332" y="224"/>
                  </a:lnTo>
                  <a:lnTo>
                    <a:pt x="322" y="238"/>
                  </a:lnTo>
                  <a:lnTo>
                    <a:pt x="310" y="248"/>
                  </a:lnTo>
                  <a:lnTo>
                    <a:pt x="296" y="260"/>
                  </a:lnTo>
                  <a:lnTo>
                    <a:pt x="284" y="270"/>
                  </a:lnTo>
                  <a:lnTo>
                    <a:pt x="268" y="278"/>
                  </a:lnTo>
                  <a:lnTo>
                    <a:pt x="254" y="284"/>
                  </a:lnTo>
                  <a:lnTo>
                    <a:pt x="236" y="290"/>
                  </a:lnTo>
                  <a:lnTo>
                    <a:pt x="220" y="294"/>
                  </a:lnTo>
                  <a:lnTo>
                    <a:pt x="202" y="296"/>
                  </a:lnTo>
                  <a:lnTo>
                    <a:pt x="202" y="296"/>
                  </a:lnTo>
                  <a:lnTo>
                    <a:pt x="202" y="296"/>
                  </a:lnTo>
                  <a:lnTo>
                    <a:pt x="202" y="296"/>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dirty="0">
                <a:solidFill>
                  <a:srgbClr val="2E2E38"/>
                </a:solidFill>
                <a:latin typeface="EYInterstate Light"/>
              </a:endParaRPr>
            </a:p>
          </p:txBody>
        </p:sp>
        <p:sp>
          <p:nvSpPr>
            <p:cNvPr id="63" name="Freeform 13">
              <a:extLst>
                <a:ext uri="{FF2B5EF4-FFF2-40B4-BE49-F238E27FC236}">
                  <a16:creationId xmlns:a16="http://schemas.microsoft.com/office/drawing/2014/main" id="{80CDA88B-A73E-422A-A167-DF3D65BE64C9}"/>
                </a:ext>
              </a:extLst>
            </p:cNvPr>
            <p:cNvSpPr>
              <a:spLocks/>
            </p:cNvSpPr>
            <p:nvPr/>
          </p:nvSpPr>
          <p:spPr bwMode="auto">
            <a:xfrm>
              <a:off x="5380110" y="2914843"/>
              <a:ext cx="330880" cy="266493"/>
            </a:xfrm>
            <a:custGeom>
              <a:avLst/>
              <a:gdLst>
                <a:gd name="T0" fmla="*/ 0 w 370"/>
                <a:gd name="T1" fmla="*/ 298 h 298"/>
                <a:gd name="T2" fmla="*/ 0 w 370"/>
                <a:gd name="T3" fmla="*/ 184 h 298"/>
                <a:gd name="T4" fmla="*/ 2 w 370"/>
                <a:gd name="T5" fmla="*/ 150 h 298"/>
                <a:gd name="T6" fmla="*/ 12 w 370"/>
                <a:gd name="T7" fmla="*/ 118 h 298"/>
                <a:gd name="T8" fmla="*/ 26 w 370"/>
                <a:gd name="T9" fmla="*/ 88 h 298"/>
                <a:gd name="T10" fmla="*/ 46 w 370"/>
                <a:gd name="T11" fmla="*/ 62 h 298"/>
                <a:gd name="T12" fmla="*/ 70 w 370"/>
                <a:gd name="T13" fmla="*/ 40 h 298"/>
                <a:gd name="T14" fmla="*/ 96 w 370"/>
                <a:gd name="T15" fmla="*/ 22 h 298"/>
                <a:gd name="T16" fmla="*/ 128 w 370"/>
                <a:gd name="T17" fmla="*/ 8 h 298"/>
                <a:gd name="T18" fmla="*/ 162 w 370"/>
                <a:gd name="T19" fmla="*/ 2 h 298"/>
                <a:gd name="T20" fmla="*/ 164 w 370"/>
                <a:gd name="T21" fmla="*/ 2 h 298"/>
                <a:gd name="T22" fmla="*/ 170 w 370"/>
                <a:gd name="T23" fmla="*/ 6 h 298"/>
                <a:gd name="T24" fmla="*/ 172 w 370"/>
                <a:gd name="T25" fmla="*/ 10 h 298"/>
                <a:gd name="T26" fmla="*/ 170 w 370"/>
                <a:gd name="T27" fmla="*/ 16 h 298"/>
                <a:gd name="T28" fmla="*/ 164 w 370"/>
                <a:gd name="T29" fmla="*/ 20 h 298"/>
                <a:gd name="T30" fmla="*/ 148 w 370"/>
                <a:gd name="T31" fmla="*/ 22 h 298"/>
                <a:gd name="T32" fmla="*/ 118 w 370"/>
                <a:gd name="T33" fmla="*/ 32 h 298"/>
                <a:gd name="T34" fmla="*/ 92 w 370"/>
                <a:gd name="T35" fmla="*/ 46 h 298"/>
                <a:gd name="T36" fmla="*/ 70 w 370"/>
                <a:gd name="T37" fmla="*/ 64 h 298"/>
                <a:gd name="T38" fmla="*/ 50 w 370"/>
                <a:gd name="T39" fmla="*/ 86 h 298"/>
                <a:gd name="T40" fmla="*/ 34 w 370"/>
                <a:gd name="T41" fmla="*/ 112 h 298"/>
                <a:gd name="T42" fmla="*/ 24 w 370"/>
                <a:gd name="T43" fmla="*/ 140 h 298"/>
                <a:gd name="T44" fmla="*/ 18 w 370"/>
                <a:gd name="T45" fmla="*/ 170 h 298"/>
                <a:gd name="T46" fmla="*/ 18 w 370"/>
                <a:gd name="T47" fmla="*/ 280 h 298"/>
                <a:gd name="T48" fmla="*/ 352 w 370"/>
                <a:gd name="T49" fmla="*/ 184 h 298"/>
                <a:gd name="T50" fmla="*/ 350 w 370"/>
                <a:gd name="T51" fmla="*/ 168 h 298"/>
                <a:gd name="T52" fmla="*/ 344 w 370"/>
                <a:gd name="T53" fmla="*/ 138 h 298"/>
                <a:gd name="T54" fmla="*/ 334 w 370"/>
                <a:gd name="T55" fmla="*/ 110 h 298"/>
                <a:gd name="T56" fmla="*/ 318 w 370"/>
                <a:gd name="T57" fmla="*/ 84 h 298"/>
                <a:gd name="T58" fmla="*/ 298 w 370"/>
                <a:gd name="T59" fmla="*/ 62 h 298"/>
                <a:gd name="T60" fmla="*/ 274 w 370"/>
                <a:gd name="T61" fmla="*/ 44 h 298"/>
                <a:gd name="T62" fmla="*/ 246 w 370"/>
                <a:gd name="T63" fmla="*/ 30 h 298"/>
                <a:gd name="T64" fmla="*/ 216 w 370"/>
                <a:gd name="T65" fmla="*/ 20 h 298"/>
                <a:gd name="T66" fmla="*/ 200 w 370"/>
                <a:gd name="T67" fmla="*/ 18 h 298"/>
                <a:gd name="T68" fmla="*/ 194 w 370"/>
                <a:gd name="T69" fmla="*/ 16 h 298"/>
                <a:gd name="T70" fmla="*/ 192 w 370"/>
                <a:gd name="T71" fmla="*/ 8 h 298"/>
                <a:gd name="T72" fmla="*/ 194 w 370"/>
                <a:gd name="T73" fmla="*/ 6 h 298"/>
                <a:gd name="T74" fmla="*/ 198 w 370"/>
                <a:gd name="T75" fmla="*/ 2 h 298"/>
                <a:gd name="T76" fmla="*/ 202 w 370"/>
                <a:gd name="T77" fmla="*/ 0 h 298"/>
                <a:gd name="T78" fmla="*/ 236 w 370"/>
                <a:gd name="T79" fmla="*/ 8 h 298"/>
                <a:gd name="T80" fmla="*/ 268 w 370"/>
                <a:gd name="T81" fmla="*/ 20 h 298"/>
                <a:gd name="T82" fmla="*/ 296 w 370"/>
                <a:gd name="T83" fmla="*/ 38 h 298"/>
                <a:gd name="T84" fmla="*/ 322 w 370"/>
                <a:gd name="T85" fmla="*/ 60 h 298"/>
                <a:gd name="T86" fmla="*/ 342 w 370"/>
                <a:gd name="T87" fmla="*/ 86 h 298"/>
                <a:gd name="T88" fmla="*/ 356 w 370"/>
                <a:gd name="T89" fmla="*/ 116 h 298"/>
                <a:gd name="T90" fmla="*/ 366 w 370"/>
                <a:gd name="T91" fmla="*/ 150 h 298"/>
                <a:gd name="T92" fmla="*/ 370 w 370"/>
                <a:gd name="T93" fmla="*/ 18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0" h="298">
                  <a:moveTo>
                    <a:pt x="370" y="298"/>
                  </a:moveTo>
                  <a:lnTo>
                    <a:pt x="0" y="298"/>
                  </a:lnTo>
                  <a:lnTo>
                    <a:pt x="0" y="184"/>
                  </a:lnTo>
                  <a:lnTo>
                    <a:pt x="0" y="184"/>
                  </a:lnTo>
                  <a:lnTo>
                    <a:pt x="0" y="168"/>
                  </a:lnTo>
                  <a:lnTo>
                    <a:pt x="2" y="150"/>
                  </a:lnTo>
                  <a:lnTo>
                    <a:pt x="6" y="134"/>
                  </a:lnTo>
                  <a:lnTo>
                    <a:pt x="12" y="118"/>
                  </a:lnTo>
                  <a:lnTo>
                    <a:pt x="18" y="104"/>
                  </a:lnTo>
                  <a:lnTo>
                    <a:pt x="26" y="88"/>
                  </a:lnTo>
                  <a:lnTo>
                    <a:pt x="36" y="76"/>
                  </a:lnTo>
                  <a:lnTo>
                    <a:pt x="46" y="62"/>
                  </a:lnTo>
                  <a:lnTo>
                    <a:pt x="58" y="50"/>
                  </a:lnTo>
                  <a:lnTo>
                    <a:pt x="70" y="40"/>
                  </a:lnTo>
                  <a:lnTo>
                    <a:pt x="82" y="30"/>
                  </a:lnTo>
                  <a:lnTo>
                    <a:pt x="96" y="22"/>
                  </a:lnTo>
                  <a:lnTo>
                    <a:pt x="112" y="14"/>
                  </a:lnTo>
                  <a:lnTo>
                    <a:pt x="128" y="8"/>
                  </a:lnTo>
                  <a:lnTo>
                    <a:pt x="144" y="4"/>
                  </a:lnTo>
                  <a:lnTo>
                    <a:pt x="162" y="2"/>
                  </a:lnTo>
                  <a:lnTo>
                    <a:pt x="162" y="2"/>
                  </a:lnTo>
                  <a:lnTo>
                    <a:pt x="164" y="2"/>
                  </a:lnTo>
                  <a:lnTo>
                    <a:pt x="168" y="4"/>
                  </a:lnTo>
                  <a:lnTo>
                    <a:pt x="170" y="6"/>
                  </a:lnTo>
                  <a:lnTo>
                    <a:pt x="172" y="10"/>
                  </a:lnTo>
                  <a:lnTo>
                    <a:pt x="172" y="10"/>
                  </a:lnTo>
                  <a:lnTo>
                    <a:pt x="170" y="12"/>
                  </a:lnTo>
                  <a:lnTo>
                    <a:pt x="170" y="16"/>
                  </a:lnTo>
                  <a:lnTo>
                    <a:pt x="166" y="18"/>
                  </a:lnTo>
                  <a:lnTo>
                    <a:pt x="164" y="20"/>
                  </a:lnTo>
                  <a:lnTo>
                    <a:pt x="164" y="20"/>
                  </a:lnTo>
                  <a:lnTo>
                    <a:pt x="148" y="22"/>
                  </a:lnTo>
                  <a:lnTo>
                    <a:pt x="134" y="26"/>
                  </a:lnTo>
                  <a:lnTo>
                    <a:pt x="118" y="32"/>
                  </a:lnTo>
                  <a:lnTo>
                    <a:pt x="106" y="38"/>
                  </a:lnTo>
                  <a:lnTo>
                    <a:pt x="92" y="46"/>
                  </a:lnTo>
                  <a:lnTo>
                    <a:pt x="80" y="54"/>
                  </a:lnTo>
                  <a:lnTo>
                    <a:pt x="70" y="64"/>
                  </a:lnTo>
                  <a:lnTo>
                    <a:pt x="60" y="74"/>
                  </a:lnTo>
                  <a:lnTo>
                    <a:pt x="50" y="86"/>
                  </a:lnTo>
                  <a:lnTo>
                    <a:pt x="42" y="98"/>
                  </a:lnTo>
                  <a:lnTo>
                    <a:pt x="34" y="112"/>
                  </a:lnTo>
                  <a:lnTo>
                    <a:pt x="28" y="124"/>
                  </a:lnTo>
                  <a:lnTo>
                    <a:pt x="24" y="140"/>
                  </a:lnTo>
                  <a:lnTo>
                    <a:pt x="20" y="154"/>
                  </a:lnTo>
                  <a:lnTo>
                    <a:pt x="18" y="170"/>
                  </a:lnTo>
                  <a:lnTo>
                    <a:pt x="18" y="184"/>
                  </a:lnTo>
                  <a:lnTo>
                    <a:pt x="18" y="280"/>
                  </a:lnTo>
                  <a:lnTo>
                    <a:pt x="352" y="280"/>
                  </a:lnTo>
                  <a:lnTo>
                    <a:pt x="352" y="184"/>
                  </a:lnTo>
                  <a:lnTo>
                    <a:pt x="352" y="184"/>
                  </a:lnTo>
                  <a:lnTo>
                    <a:pt x="350" y="168"/>
                  </a:lnTo>
                  <a:lnTo>
                    <a:pt x="348" y="154"/>
                  </a:lnTo>
                  <a:lnTo>
                    <a:pt x="344" y="138"/>
                  </a:lnTo>
                  <a:lnTo>
                    <a:pt x="340" y="124"/>
                  </a:lnTo>
                  <a:lnTo>
                    <a:pt x="334" y="110"/>
                  </a:lnTo>
                  <a:lnTo>
                    <a:pt x="326" y="96"/>
                  </a:lnTo>
                  <a:lnTo>
                    <a:pt x="318" y="84"/>
                  </a:lnTo>
                  <a:lnTo>
                    <a:pt x="308" y="72"/>
                  </a:lnTo>
                  <a:lnTo>
                    <a:pt x="298" y="62"/>
                  </a:lnTo>
                  <a:lnTo>
                    <a:pt x="286" y="52"/>
                  </a:lnTo>
                  <a:lnTo>
                    <a:pt x="274" y="44"/>
                  </a:lnTo>
                  <a:lnTo>
                    <a:pt x="260" y="36"/>
                  </a:lnTo>
                  <a:lnTo>
                    <a:pt x="246" y="30"/>
                  </a:lnTo>
                  <a:lnTo>
                    <a:pt x="232" y="24"/>
                  </a:lnTo>
                  <a:lnTo>
                    <a:pt x="216" y="20"/>
                  </a:lnTo>
                  <a:lnTo>
                    <a:pt x="200" y="18"/>
                  </a:lnTo>
                  <a:lnTo>
                    <a:pt x="200" y="18"/>
                  </a:lnTo>
                  <a:lnTo>
                    <a:pt x="198" y="18"/>
                  </a:lnTo>
                  <a:lnTo>
                    <a:pt x="194" y="16"/>
                  </a:lnTo>
                  <a:lnTo>
                    <a:pt x="192" y="12"/>
                  </a:lnTo>
                  <a:lnTo>
                    <a:pt x="192" y="8"/>
                  </a:lnTo>
                  <a:lnTo>
                    <a:pt x="192" y="8"/>
                  </a:lnTo>
                  <a:lnTo>
                    <a:pt x="194" y="6"/>
                  </a:lnTo>
                  <a:lnTo>
                    <a:pt x="196" y="2"/>
                  </a:lnTo>
                  <a:lnTo>
                    <a:pt x="198" y="2"/>
                  </a:lnTo>
                  <a:lnTo>
                    <a:pt x="202" y="0"/>
                  </a:lnTo>
                  <a:lnTo>
                    <a:pt x="202" y="0"/>
                  </a:lnTo>
                  <a:lnTo>
                    <a:pt x="220" y="4"/>
                  </a:lnTo>
                  <a:lnTo>
                    <a:pt x="236" y="8"/>
                  </a:lnTo>
                  <a:lnTo>
                    <a:pt x="254" y="12"/>
                  </a:lnTo>
                  <a:lnTo>
                    <a:pt x="268" y="20"/>
                  </a:lnTo>
                  <a:lnTo>
                    <a:pt x="284" y="28"/>
                  </a:lnTo>
                  <a:lnTo>
                    <a:pt x="296" y="38"/>
                  </a:lnTo>
                  <a:lnTo>
                    <a:pt x="310" y="48"/>
                  </a:lnTo>
                  <a:lnTo>
                    <a:pt x="322" y="60"/>
                  </a:lnTo>
                  <a:lnTo>
                    <a:pt x="332" y="74"/>
                  </a:lnTo>
                  <a:lnTo>
                    <a:pt x="342" y="86"/>
                  </a:lnTo>
                  <a:lnTo>
                    <a:pt x="350" y="102"/>
                  </a:lnTo>
                  <a:lnTo>
                    <a:pt x="356" y="116"/>
                  </a:lnTo>
                  <a:lnTo>
                    <a:pt x="362" y="132"/>
                  </a:lnTo>
                  <a:lnTo>
                    <a:pt x="366" y="150"/>
                  </a:lnTo>
                  <a:lnTo>
                    <a:pt x="368" y="166"/>
                  </a:lnTo>
                  <a:lnTo>
                    <a:pt x="370" y="184"/>
                  </a:lnTo>
                  <a:lnTo>
                    <a:pt x="370" y="298"/>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64" name="Freeform 14">
              <a:extLst>
                <a:ext uri="{FF2B5EF4-FFF2-40B4-BE49-F238E27FC236}">
                  <a16:creationId xmlns:a16="http://schemas.microsoft.com/office/drawing/2014/main" id="{05F21883-8D47-4701-9657-79282A646CC5}"/>
                </a:ext>
              </a:extLst>
            </p:cNvPr>
            <p:cNvSpPr>
              <a:spLocks noEditPoints="1"/>
            </p:cNvSpPr>
            <p:nvPr/>
          </p:nvSpPr>
          <p:spPr bwMode="auto">
            <a:xfrm>
              <a:off x="5410515" y="3040041"/>
              <a:ext cx="264704" cy="141295"/>
            </a:xfrm>
            <a:custGeom>
              <a:avLst/>
              <a:gdLst>
                <a:gd name="T0" fmla="*/ 296 w 296"/>
                <a:gd name="T1" fmla="*/ 158 h 158"/>
                <a:gd name="T2" fmla="*/ 0 w 296"/>
                <a:gd name="T3" fmla="*/ 158 h 158"/>
                <a:gd name="T4" fmla="*/ 0 w 296"/>
                <a:gd name="T5" fmla="*/ 148 h 158"/>
                <a:gd name="T6" fmla="*/ 0 w 296"/>
                <a:gd name="T7" fmla="*/ 148 h 158"/>
                <a:gd name="T8" fmla="*/ 0 w 296"/>
                <a:gd name="T9" fmla="*/ 134 h 158"/>
                <a:gd name="T10" fmla="*/ 4 w 296"/>
                <a:gd name="T11" fmla="*/ 118 h 158"/>
                <a:gd name="T12" fmla="*/ 6 w 296"/>
                <a:gd name="T13" fmla="*/ 104 h 158"/>
                <a:gd name="T14" fmla="*/ 12 w 296"/>
                <a:gd name="T15" fmla="*/ 90 h 158"/>
                <a:gd name="T16" fmla="*/ 18 w 296"/>
                <a:gd name="T17" fmla="*/ 78 h 158"/>
                <a:gd name="T18" fmla="*/ 26 w 296"/>
                <a:gd name="T19" fmla="*/ 66 h 158"/>
                <a:gd name="T20" fmla="*/ 34 w 296"/>
                <a:gd name="T21" fmla="*/ 54 h 158"/>
                <a:gd name="T22" fmla="*/ 44 w 296"/>
                <a:gd name="T23" fmla="*/ 44 h 158"/>
                <a:gd name="T24" fmla="*/ 54 w 296"/>
                <a:gd name="T25" fmla="*/ 34 h 158"/>
                <a:gd name="T26" fmla="*/ 66 w 296"/>
                <a:gd name="T27" fmla="*/ 26 h 158"/>
                <a:gd name="T28" fmla="*/ 78 w 296"/>
                <a:gd name="T29" fmla="*/ 18 h 158"/>
                <a:gd name="T30" fmla="*/ 90 w 296"/>
                <a:gd name="T31" fmla="*/ 12 h 158"/>
                <a:gd name="T32" fmla="*/ 104 w 296"/>
                <a:gd name="T33" fmla="*/ 6 h 158"/>
                <a:gd name="T34" fmla="*/ 118 w 296"/>
                <a:gd name="T35" fmla="*/ 4 h 158"/>
                <a:gd name="T36" fmla="*/ 132 w 296"/>
                <a:gd name="T37" fmla="*/ 2 h 158"/>
                <a:gd name="T38" fmla="*/ 148 w 296"/>
                <a:gd name="T39" fmla="*/ 0 h 158"/>
                <a:gd name="T40" fmla="*/ 148 w 296"/>
                <a:gd name="T41" fmla="*/ 0 h 158"/>
                <a:gd name="T42" fmla="*/ 164 w 296"/>
                <a:gd name="T43" fmla="*/ 2 h 158"/>
                <a:gd name="T44" fmla="*/ 178 w 296"/>
                <a:gd name="T45" fmla="*/ 4 h 158"/>
                <a:gd name="T46" fmla="*/ 192 w 296"/>
                <a:gd name="T47" fmla="*/ 6 h 158"/>
                <a:gd name="T48" fmla="*/ 206 w 296"/>
                <a:gd name="T49" fmla="*/ 12 h 158"/>
                <a:gd name="T50" fmla="*/ 218 w 296"/>
                <a:gd name="T51" fmla="*/ 18 h 158"/>
                <a:gd name="T52" fmla="*/ 230 w 296"/>
                <a:gd name="T53" fmla="*/ 26 h 158"/>
                <a:gd name="T54" fmla="*/ 242 w 296"/>
                <a:gd name="T55" fmla="*/ 34 h 158"/>
                <a:gd name="T56" fmla="*/ 252 w 296"/>
                <a:gd name="T57" fmla="*/ 44 h 158"/>
                <a:gd name="T58" fmla="*/ 262 w 296"/>
                <a:gd name="T59" fmla="*/ 54 h 158"/>
                <a:gd name="T60" fmla="*/ 270 w 296"/>
                <a:gd name="T61" fmla="*/ 66 h 158"/>
                <a:gd name="T62" fmla="*/ 278 w 296"/>
                <a:gd name="T63" fmla="*/ 78 h 158"/>
                <a:gd name="T64" fmla="*/ 284 w 296"/>
                <a:gd name="T65" fmla="*/ 90 h 158"/>
                <a:gd name="T66" fmla="*/ 290 w 296"/>
                <a:gd name="T67" fmla="*/ 104 h 158"/>
                <a:gd name="T68" fmla="*/ 292 w 296"/>
                <a:gd name="T69" fmla="*/ 118 h 158"/>
                <a:gd name="T70" fmla="*/ 296 w 296"/>
                <a:gd name="T71" fmla="*/ 134 h 158"/>
                <a:gd name="T72" fmla="*/ 296 w 296"/>
                <a:gd name="T73" fmla="*/ 148 h 158"/>
                <a:gd name="T74" fmla="*/ 296 w 296"/>
                <a:gd name="T75" fmla="*/ 158 h 158"/>
                <a:gd name="T76" fmla="*/ 18 w 296"/>
                <a:gd name="T77" fmla="*/ 140 h 158"/>
                <a:gd name="T78" fmla="*/ 278 w 296"/>
                <a:gd name="T79" fmla="*/ 140 h 158"/>
                <a:gd name="T80" fmla="*/ 278 w 296"/>
                <a:gd name="T81" fmla="*/ 140 h 158"/>
                <a:gd name="T82" fmla="*/ 276 w 296"/>
                <a:gd name="T83" fmla="*/ 126 h 158"/>
                <a:gd name="T84" fmla="*/ 274 w 296"/>
                <a:gd name="T85" fmla="*/ 114 h 158"/>
                <a:gd name="T86" fmla="*/ 266 w 296"/>
                <a:gd name="T87" fmla="*/ 92 h 158"/>
                <a:gd name="T88" fmla="*/ 252 w 296"/>
                <a:gd name="T89" fmla="*/ 72 h 158"/>
                <a:gd name="T90" fmla="*/ 236 w 296"/>
                <a:gd name="T91" fmla="*/ 54 h 158"/>
                <a:gd name="T92" fmla="*/ 218 w 296"/>
                <a:gd name="T93" fmla="*/ 38 h 158"/>
                <a:gd name="T94" fmla="*/ 196 w 296"/>
                <a:gd name="T95" fmla="*/ 28 h 158"/>
                <a:gd name="T96" fmla="*/ 174 w 296"/>
                <a:gd name="T97" fmla="*/ 20 h 158"/>
                <a:gd name="T98" fmla="*/ 160 w 296"/>
                <a:gd name="T99" fmla="*/ 18 h 158"/>
                <a:gd name="T100" fmla="*/ 148 w 296"/>
                <a:gd name="T101" fmla="*/ 18 h 158"/>
                <a:gd name="T102" fmla="*/ 148 w 296"/>
                <a:gd name="T103" fmla="*/ 18 h 158"/>
                <a:gd name="T104" fmla="*/ 136 w 296"/>
                <a:gd name="T105" fmla="*/ 18 h 158"/>
                <a:gd name="T106" fmla="*/ 122 w 296"/>
                <a:gd name="T107" fmla="*/ 20 h 158"/>
                <a:gd name="T108" fmla="*/ 100 w 296"/>
                <a:gd name="T109" fmla="*/ 28 h 158"/>
                <a:gd name="T110" fmla="*/ 78 w 296"/>
                <a:gd name="T111" fmla="*/ 38 h 158"/>
                <a:gd name="T112" fmla="*/ 60 w 296"/>
                <a:gd name="T113" fmla="*/ 54 h 158"/>
                <a:gd name="T114" fmla="*/ 44 w 296"/>
                <a:gd name="T115" fmla="*/ 72 h 158"/>
                <a:gd name="T116" fmla="*/ 30 w 296"/>
                <a:gd name="T117" fmla="*/ 92 h 158"/>
                <a:gd name="T118" fmla="*/ 22 w 296"/>
                <a:gd name="T119" fmla="*/ 114 h 158"/>
                <a:gd name="T120" fmla="*/ 20 w 296"/>
                <a:gd name="T121" fmla="*/ 126 h 158"/>
                <a:gd name="T122" fmla="*/ 18 w 296"/>
                <a:gd name="T123" fmla="*/ 140 h 158"/>
                <a:gd name="T124" fmla="*/ 18 w 296"/>
                <a:gd name="T125" fmla="*/ 1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 h="158">
                  <a:moveTo>
                    <a:pt x="296" y="158"/>
                  </a:moveTo>
                  <a:lnTo>
                    <a:pt x="0" y="158"/>
                  </a:lnTo>
                  <a:lnTo>
                    <a:pt x="0" y="148"/>
                  </a:lnTo>
                  <a:lnTo>
                    <a:pt x="0" y="148"/>
                  </a:lnTo>
                  <a:lnTo>
                    <a:pt x="0" y="134"/>
                  </a:lnTo>
                  <a:lnTo>
                    <a:pt x="4" y="118"/>
                  </a:lnTo>
                  <a:lnTo>
                    <a:pt x="6" y="104"/>
                  </a:lnTo>
                  <a:lnTo>
                    <a:pt x="12" y="90"/>
                  </a:lnTo>
                  <a:lnTo>
                    <a:pt x="18" y="78"/>
                  </a:lnTo>
                  <a:lnTo>
                    <a:pt x="26" y="66"/>
                  </a:lnTo>
                  <a:lnTo>
                    <a:pt x="34" y="54"/>
                  </a:lnTo>
                  <a:lnTo>
                    <a:pt x="44" y="44"/>
                  </a:lnTo>
                  <a:lnTo>
                    <a:pt x="54" y="34"/>
                  </a:lnTo>
                  <a:lnTo>
                    <a:pt x="66" y="26"/>
                  </a:lnTo>
                  <a:lnTo>
                    <a:pt x="78" y="18"/>
                  </a:lnTo>
                  <a:lnTo>
                    <a:pt x="90" y="12"/>
                  </a:lnTo>
                  <a:lnTo>
                    <a:pt x="104" y="6"/>
                  </a:lnTo>
                  <a:lnTo>
                    <a:pt x="118" y="4"/>
                  </a:lnTo>
                  <a:lnTo>
                    <a:pt x="132" y="2"/>
                  </a:lnTo>
                  <a:lnTo>
                    <a:pt x="148" y="0"/>
                  </a:lnTo>
                  <a:lnTo>
                    <a:pt x="148" y="0"/>
                  </a:lnTo>
                  <a:lnTo>
                    <a:pt x="164" y="2"/>
                  </a:lnTo>
                  <a:lnTo>
                    <a:pt x="178" y="4"/>
                  </a:lnTo>
                  <a:lnTo>
                    <a:pt x="192" y="6"/>
                  </a:lnTo>
                  <a:lnTo>
                    <a:pt x="206" y="12"/>
                  </a:lnTo>
                  <a:lnTo>
                    <a:pt x="218" y="18"/>
                  </a:lnTo>
                  <a:lnTo>
                    <a:pt x="230" y="26"/>
                  </a:lnTo>
                  <a:lnTo>
                    <a:pt x="242" y="34"/>
                  </a:lnTo>
                  <a:lnTo>
                    <a:pt x="252" y="44"/>
                  </a:lnTo>
                  <a:lnTo>
                    <a:pt x="262" y="54"/>
                  </a:lnTo>
                  <a:lnTo>
                    <a:pt x="270" y="66"/>
                  </a:lnTo>
                  <a:lnTo>
                    <a:pt x="278" y="78"/>
                  </a:lnTo>
                  <a:lnTo>
                    <a:pt x="284" y="90"/>
                  </a:lnTo>
                  <a:lnTo>
                    <a:pt x="290" y="104"/>
                  </a:lnTo>
                  <a:lnTo>
                    <a:pt x="292" y="118"/>
                  </a:lnTo>
                  <a:lnTo>
                    <a:pt x="296" y="134"/>
                  </a:lnTo>
                  <a:lnTo>
                    <a:pt x="296" y="148"/>
                  </a:lnTo>
                  <a:lnTo>
                    <a:pt x="296" y="158"/>
                  </a:lnTo>
                  <a:close/>
                  <a:moveTo>
                    <a:pt x="18" y="140"/>
                  </a:moveTo>
                  <a:lnTo>
                    <a:pt x="278" y="140"/>
                  </a:lnTo>
                  <a:lnTo>
                    <a:pt x="278" y="140"/>
                  </a:lnTo>
                  <a:lnTo>
                    <a:pt x="276" y="126"/>
                  </a:lnTo>
                  <a:lnTo>
                    <a:pt x="274" y="114"/>
                  </a:lnTo>
                  <a:lnTo>
                    <a:pt x="266" y="92"/>
                  </a:lnTo>
                  <a:lnTo>
                    <a:pt x="252" y="72"/>
                  </a:lnTo>
                  <a:lnTo>
                    <a:pt x="236" y="54"/>
                  </a:lnTo>
                  <a:lnTo>
                    <a:pt x="218" y="38"/>
                  </a:lnTo>
                  <a:lnTo>
                    <a:pt x="196" y="28"/>
                  </a:lnTo>
                  <a:lnTo>
                    <a:pt x="174" y="20"/>
                  </a:lnTo>
                  <a:lnTo>
                    <a:pt x="160" y="18"/>
                  </a:lnTo>
                  <a:lnTo>
                    <a:pt x="148" y="18"/>
                  </a:lnTo>
                  <a:lnTo>
                    <a:pt x="148" y="18"/>
                  </a:lnTo>
                  <a:lnTo>
                    <a:pt x="136" y="18"/>
                  </a:lnTo>
                  <a:lnTo>
                    <a:pt x="122" y="20"/>
                  </a:lnTo>
                  <a:lnTo>
                    <a:pt x="100" y="28"/>
                  </a:lnTo>
                  <a:lnTo>
                    <a:pt x="78" y="38"/>
                  </a:lnTo>
                  <a:lnTo>
                    <a:pt x="60" y="54"/>
                  </a:lnTo>
                  <a:lnTo>
                    <a:pt x="44" y="72"/>
                  </a:lnTo>
                  <a:lnTo>
                    <a:pt x="30" y="92"/>
                  </a:lnTo>
                  <a:lnTo>
                    <a:pt x="22" y="114"/>
                  </a:lnTo>
                  <a:lnTo>
                    <a:pt x="20" y="126"/>
                  </a:lnTo>
                  <a:lnTo>
                    <a:pt x="18" y="140"/>
                  </a:lnTo>
                  <a:lnTo>
                    <a:pt x="18" y="140"/>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65" name="Rectangle 64">
              <a:extLst>
                <a:ext uri="{FF2B5EF4-FFF2-40B4-BE49-F238E27FC236}">
                  <a16:creationId xmlns:a16="http://schemas.microsoft.com/office/drawing/2014/main" id="{F6026C32-F24A-4207-8C9C-ECF9EDB8AD43}"/>
                </a:ext>
              </a:extLst>
            </p:cNvPr>
            <p:cNvSpPr>
              <a:spLocks noChangeArrowheads="1"/>
            </p:cNvSpPr>
            <p:nvPr/>
          </p:nvSpPr>
          <p:spPr bwMode="auto">
            <a:xfrm>
              <a:off x="5533924" y="2837936"/>
              <a:ext cx="16097" cy="101947"/>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66" name="Rectangle 65">
              <a:extLst>
                <a:ext uri="{FF2B5EF4-FFF2-40B4-BE49-F238E27FC236}">
                  <a16:creationId xmlns:a16="http://schemas.microsoft.com/office/drawing/2014/main" id="{44046F7F-9EA7-4114-939C-37D37F171EED}"/>
                </a:ext>
              </a:extLst>
            </p:cNvPr>
            <p:cNvSpPr>
              <a:spLocks noChangeArrowheads="1"/>
            </p:cNvSpPr>
            <p:nvPr/>
          </p:nvSpPr>
          <p:spPr bwMode="auto">
            <a:xfrm>
              <a:off x="5533924" y="2952402"/>
              <a:ext cx="16097" cy="17885"/>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67" name="Rectangle 66">
              <a:extLst>
                <a:ext uri="{FF2B5EF4-FFF2-40B4-BE49-F238E27FC236}">
                  <a16:creationId xmlns:a16="http://schemas.microsoft.com/office/drawing/2014/main" id="{F4F2842C-1A58-4A42-94F2-E219D2B8D3DE}"/>
                </a:ext>
              </a:extLst>
            </p:cNvPr>
            <p:cNvSpPr>
              <a:spLocks noChangeArrowheads="1"/>
            </p:cNvSpPr>
            <p:nvPr/>
          </p:nvSpPr>
          <p:spPr bwMode="auto">
            <a:xfrm>
              <a:off x="5533924" y="2981019"/>
              <a:ext cx="16097" cy="17885"/>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68" name="Rectangle 67">
              <a:extLst>
                <a:ext uri="{FF2B5EF4-FFF2-40B4-BE49-F238E27FC236}">
                  <a16:creationId xmlns:a16="http://schemas.microsoft.com/office/drawing/2014/main" id="{7AC45A15-D903-4624-8346-338DCDB97250}"/>
                </a:ext>
              </a:extLst>
            </p:cNvPr>
            <p:cNvSpPr>
              <a:spLocks noChangeArrowheads="1"/>
            </p:cNvSpPr>
            <p:nvPr/>
          </p:nvSpPr>
          <p:spPr bwMode="auto">
            <a:xfrm>
              <a:off x="5533924" y="3011424"/>
              <a:ext cx="16097" cy="17885"/>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69" name="Rectangle 68">
              <a:extLst>
                <a:ext uri="{FF2B5EF4-FFF2-40B4-BE49-F238E27FC236}">
                  <a16:creationId xmlns:a16="http://schemas.microsoft.com/office/drawing/2014/main" id="{9C3C8EEC-D81D-4014-8FDB-8C47E375FE43}"/>
                </a:ext>
              </a:extLst>
            </p:cNvPr>
            <p:cNvSpPr>
              <a:spLocks noChangeArrowheads="1"/>
            </p:cNvSpPr>
            <p:nvPr/>
          </p:nvSpPr>
          <p:spPr bwMode="auto">
            <a:xfrm>
              <a:off x="5349705" y="2666236"/>
              <a:ext cx="16097" cy="236087"/>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70" name="Rectangle 69">
              <a:extLst>
                <a:ext uri="{FF2B5EF4-FFF2-40B4-BE49-F238E27FC236}">
                  <a16:creationId xmlns:a16="http://schemas.microsoft.com/office/drawing/2014/main" id="{F6E82EFD-B001-4977-A3F2-E435856FA4AF}"/>
                </a:ext>
              </a:extLst>
            </p:cNvPr>
            <p:cNvSpPr>
              <a:spLocks noChangeArrowheads="1"/>
            </p:cNvSpPr>
            <p:nvPr/>
          </p:nvSpPr>
          <p:spPr bwMode="auto">
            <a:xfrm>
              <a:off x="5349705" y="2943459"/>
              <a:ext cx="16097" cy="237876"/>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71" name="Rectangle 70">
              <a:extLst>
                <a:ext uri="{FF2B5EF4-FFF2-40B4-BE49-F238E27FC236}">
                  <a16:creationId xmlns:a16="http://schemas.microsoft.com/office/drawing/2014/main" id="{307BE5C7-B3DC-4B76-8533-60D6091336C9}"/>
                </a:ext>
              </a:extLst>
            </p:cNvPr>
            <p:cNvSpPr>
              <a:spLocks noChangeArrowheads="1"/>
            </p:cNvSpPr>
            <p:nvPr/>
          </p:nvSpPr>
          <p:spPr bwMode="auto">
            <a:xfrm>
              <a:off x="5723510" y="2666236"/>
              <a:ext cx="16097" cy="236087"/>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72" name="Rectangle 71">
              <a:extLst>
                <a:ext uri="{FF2B5EF4-FFF2-40B4-BE49-F238E27FC236}">
                  <a16:creationId xmlns:a16="http://schemas.microsoft.com/office/drawing/2014/main" id="{E455CF5D-A601-4FB4-A9BE-3F984C889031}"/>
                </a:ext>
              </a:extLst>
            </p:cNvPr>
            <p:cNvSpPr>
              <a:spLocks noChangeArrowheads="1"/>
            </p:cNvSpPr>
            <p:nvPr/>
          </p:nvSpPr>
          <p:spPr bwMode="auto">
            <a:xfrm>
              <a:off x="5723510" y="2943459"/>
              <a:ext cx="16097" cy="237876"/>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73" name="Freeform 23">
              <a:extLst>
                <a:ext uri="{FF2B5EF4-FFF2-40B4-BE49-F238E27FC236}">
                  <a16:creationId xmlns:a16="http://schemas.microsoft.com/office/drawing/2014/main" id="{2B3DD7FE-81A5-4611-A6C7-F4DAF7C0AE0E}"/>
                </a:ext>
              </a:extLst>
            </p:cNvPr>
            <p:cNvSpPr>
              <a:spLocks noEditPoints="1"/>
            </p:cNvSpPr>
            <p:nvPr/>
          </p:nvSpPr>
          <p:spPr bwMode="auto">
            <a:xfrm>
              <a:off x="5694889" y="2886226"/>
              <a:ext cx="73331" cy="73330"/>
            </a:xfrm>
            <a:custGeom>
              <a:avLst/>
              <a:gdLst>
                <a:gd name="T0" fmla="*/ 42 w 82"/>
                <a:gd name="T1" fmla="*/ 82 h 82"/>
                <a:gd name="T2" fmla="*/ 42 w 82"/>
                <a:gd name="T3" fmla="*/ 82 h 82"/>
                <a:gd name="T4" fmla="*/ 34 w 82"/>
                <a:gd name="T5" fmla="*/ 82 h 82"/>
                <a:gd name="T6" fmla="*/ 26 w 82"/>
                <a:gd name="T7" fmla="*/ 80 h 82"/>
                <a:gd name="T8" fmla="*/ 18 w 82"/>
                <a:gd name="T9" fmla="*/ 76 h 82"/>
                <a:gd name="T10" fmla="*/ 12 w 82"/>
                <a:gd name="T11" fmla="*/ 70 h 82"/>
                <a:gd name="T12" fmla="*/ 8 w 82"/>
                <a:gd name="T13" fmla="*/ 64 h 82"/>
                <a:gd name="T14" fmla="*/ 4 w 82"/>
                <a:gd name="T15" fmla="*/ 58 h 82"/>
                <a:gd name="T16" fmla="*/ 2 w 82"/>
                <a:gd name="T17" fmla="*/ 50 h 82"/>
                <a:gd name="T18" fmla="*/ 0 w 82"/>
                <a:gd name="T19" fmla="*/ 42 h 82"/>
                <a:gd name="T20" fmla="*/ 0 w 82"/>
                <a:gd name="T21" fmla="*/ 42 h 82"/>
                <a:gd name="T22" fmla="*/ 2 w 82"/>
                <a:gd name="T23" fmla="*/ 34 h 82"/>
                <a:gd name="T24" fmla="*/ 4 w 82"/>
                <a:gd name="T25" fmla="*/ 26 h 82"/>
                <a:gd name="T26" fmla="*/ 8 w 82"/>
                <a:gd name="T27" fmla="*/ 18 h 82"/>
                <a:gd name="T28" fmla="*/ 12 w 82"/>
                <a:gd name="T29" fmla="*/ 12 h 82"/>
                <a:gd name="T30" fmla="*/ 18 w 82"/>
                <a:gd name="T31" fmla="*/ 8 h 82"/>
                <a:gd name="T32" fmla="*/ 26 w 82"/>
                <a:gd name="T33" fmla="*/ 4 h 82"/>
                <a:gd name="T34" fmla="*/ 34 w 82"/>
                <a:gd name="T35" fmla="*/ 2 h 82"/>
                <a:gd name="T36" fmla="*/ 42 w 82"/>
                <a:gd name="T37" fmla="*/ 0 h 82"/>
                <a:gd name="T38" fmla="*/ 42 w 82"/>
                <a:gd name="T39" fmla="*/ 0 h 82"/>
                <a:gd name="T40" fmla="*/ 50 w 82"/>
                <a:gd name="T41" fmla="*/ 2 h 82"/>
                <a:gd name="T42" fmla="*/ 58 w 82"/>
                <a:gd name="T43" fmla="*/ 4 h 82"/>
                <a:gd name="T44" fmla="*/ 64 w 82"/>
                <a:gd name="T45" fmla="*/ 8 h 82"/>
                <a:gd name="T46" fmla="*/ 70 w 82"/>
                <a:gd name="T47" fmla="*/ 12 h 82"/>
                <a:gd name="T48" fmla="*/ 74 w 82"/>
                <a:gd name="T49" fmla="*/ 18 h 82"/>
                <a:gd name="T50" fmla="*/ 78 w 82"/>
                <a:gd name="T51" fmla="*/ 26 h 82"/>
                <a:gd name="T52" fmla="*/ 82 w 82"/>
                <a:gd name="T53" fmla="*/ 34 h 82"/>
                <a:gd name="T54" fmla="*/ 82 w 82"/>
                <a:gd name="T55" fmla="*/ 42 h 82"/>
                <a:gd name="T56" fmla="*/ 82 w 82"/>
                <a:gd name="T57" fmla="*/ 42 h 82"/>
                <a:gd name="T58" fmla="*/ 82 w 82"/>
                <a:gd name="T59" fmla="*/ 50 h 82"/>
                <a:gd name="T60" fmla="*/ 78 w 82"/>
                <a:gd name="T61" fmla="*/ 58 h 82"/>
                <a:gd name="T62" fmla="*/ 74 w 82"/>
                <a:gd name="T63" fmla="*/ 64 h 82"/>
                <a:gd name="T64" fmla="*/ 70 w 82"/>
                <a:gd name="T65" fmla="*/ 70 h 82"/>
                <a:gd name="T66" fmla="*/ 64 w 82"/>
                <a:gd name="T67" fmla="*/ 76 h 82"/>
                <a:gd name="T68" fmla="*/ 58 w 82"/>
                <a:gd name="T69" fmla="*/ 80 h 82"/>
                <a:gd name="T70" fmla="*/ 50 w 82"/>
                <a:gd name="T71" fmla="*/ 82 h 82"/>
                <a:gd name="T72" fmla="*/ 42 w 82"/>
                <a:gd name="T73" fmla="*/ 82 h 82"/>
                <a:gd name="T74" fmla="*/ 42 w 82"/>
                <a:gd name="T75" fmla="*/ 82 h 82"/>
                <a:gd name="T76" fmla="*/ 42 w 82"/>
                <a:gd name="T77" fmla="*/ 18 h 82"/>
                <a:gd name="T78" fmla="*/ 42 w 82"/>
                <a:gd name="T79" fmla="*/ 18 h 82"/>
                <a:gd name="T80" fmla="*/ 32 w 82"/>
                <a:gd name="T81" fmla="*/ 20 h 82"/>
                <a:gd name="T82" fmla="*/ 26 w 82"/>
                <a:gd name="T83" fmla="*/ 26 h 82"/>
                <a:gd name="T84" fmla="*/ 20 w 82"/>
                <a:gd name="T85" fmla="*/ 32 h 82"/>
                <a:gd name="T86" fmla="*/ 18 w 82"/>
                <a:gd name="T87" fmla="*/ 42 h 82"/>
                <a:gd name="T88" fmla="*/ 18 w 82"/>
                <a:gd name="T89" fmla="*/ 42 h 82"/>
                <a:gd name="T90" fmla="*/ 20 w 82"/>
                <a:gd name="T91" fmla="*/ 50 h 82"/>
                <a:gd name="T92" fmla="*/ 26 w 82"/>
                <a:gd name="T93" fmla="*/ 58 h 82"/>
                <a:gd name="T94" fmla="*/ 32 w 82"/>
                <a:gd name="T95" fmla="*/ 62 h 82"/>
                <a:gd name="T96" fmla="*/ 42 w 82"/>
                <a:gd name="T97" fmla="*/ 64 h 82"/>
                <a:gd name="T98" fmla="*/ 42 w 82"/>
                <a:gd name="T99" fmla="*/ 64 h 82"/>
                <a:gd name="T100" fmla="*/ 50 w 82"/>
                <a:gd name="T101" fmla="*/ 62 h 82"/>
                <a:gd name="T102" fmla="*/ 58 w 82"/>
                <a:gd name="T103" fmla="*/ 58 h 82"/>
                <a:gd name="T104" fmla="*/ 62 w 82"/>
                <a:gd name="T105" fmla="*/ 50 h 82"/>
                <a:gd name="T106" fmla="*/ 64 w 82"/>
                <a:gd name="T107" fmla="*/ 42 h 82"/>
                <a:gd name="T108" fmla="*/ 64 w 82"/>
                <a:gd name="T109" fmla="*/ 42 h 82"/>
                <a:gd name="T110" fmla="*/ 62 w 82"/>
                <a:gd name="T111" fmla="*/ 32 h 82"/>
                <a:gd name="T112" fmla="*/ 58 w 82"/>
                <a:gd name="T113" fmla="*/ 26 h 82"/>
                <a:gd name="T114" fmla="*/ 50 w 82"/>
                <a:gd name="T115" fmla="*/ 20 h 82"/>
                <a:gd name="T116" fmla="*/ 42 w 82"/>
                <a:gd name="T117" fmla="*/ 18 h 82"/>
                <a:gd name="T118" fmla="*/ 42 w 82"/>
                <a:gd name="T119"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82">
                  <a:moveTo>
                    <a:pt x="42" y="82"/>
                  </a:moveTo>
                  <a:lnTo>
                    <a:pt x="42" y="82"/>
                  </a:lnTo>
                  <a:lnTo>
                    <a:pt x="34" y="82"/>
                  </a:lnTo>
                  <a:lnTo>
                    <a:pt x="26" y="80"/>
                  </a:lnTo>
                  <a:lnTo>
                    <a:pt x="18" y="76"/>
                  </a:lnTo>
                  <a:lnTo>
                    <a:pt x="12" y="70"/>
                  </a:lnTo>
                  <a:lnTo>
                    <a:pt x="8" y="64"/>
                  </a:lnTo>
                  <a:lnTo>
                    <a:pt x="4" y="58"/>
                  </a:lnTo>
                  <a:lnTo>
                    <a:pt x="2" y="50"/>
                  </a:lnTo>
                  <a:lnTo>
                    <a:pt x="0" y="42"/>
                  </a:lnTo>
                  <a:lnTo>
                    <a:pt x="0" y="42"/>
                  </a:lnTo>
                  <a:lnTo>
                    <a:pt x="2" y="34"/>
                  </a:lnTo>
                  <a:lnTo>
                    <a:pt x="4" y="26"/>
                  </a:lnTo>
                  <a:lnTo>
                    <a:pt x="8" y="18"/>
                  </a:lnTo>
                  <a:lnTo>
                    <a:pt x="12" y="12"/>
                  </a:lnTo>
                  <a:lnTo>
                    <a:pt x="18" y="8"/>
                  </a:lnTo>
                  <a:lnTo>
                    <a:pt x="26" y="4"/>
                  </a:lnTo>
                  <a:lnTo>
                    <a:pt x="34" y="2"/>
                  </a:lnTo>
                  <a:lnTo>
                    <a:pt x="42" y="0"/>
                  </a:lnTo>
                  <a:lnTo>
                    <a:pt x="42" y="0"/>
                  </a:lnTo>
                  <a:lnTo>
                    <a:pt x="50" y="2"/>
                  </a:lnTo>
                  <a:lnTo>
                    <a:pt x="58" y="4"/>
                  </a:lnTo>
                  <a:lnTo>
                    <a:pt x="64" y="8"/>
                  </a:lnTo>
                  <a:lnTo>
                    <a:pt x="70" y="12"/>
                  </a:lnTo>
                  <a:lnTo>
                    <a:pt x="74" y="18"/>
                  </a:lnTo>
                  <a:lnTo>
                    <a:pt x="78" y="26"/>
                  </a:lnTo>
                  <a:lnTo>
                    <a:pt x="82" y="34"/>
                  </a:lnTo>
                  <a:lnTo>
                    <a:pt x="82" y="42"/>
                  </a:lnTo>
                  <a:lnTo>
                    <a:pt x="82" y="42"/>
                  </a:lnTo>
                  <a:lnTo>
                    <a:pt x="82" y="50"/>
                  </a:lnTo>
                  <a:lnTo>
                    <a:pt x="78" y="58"/>
                  </a:lnTo>
                  <a:lnTo>
                    <a:pt x="74" y="64"/>
                  </a:lnTo>
                  <a:lnTo>
                    <a:pt x="70" y="70"/>
                  </a:lnTo>
                  <a:lnTo>
                    <a:pt x="64" y="76"/>
                  </a:lnTo>
                  <a:lnTo>
                    <a:pt x="58" y="80"/>
                  </a:lnTo>
                  <a:lnTo>
                    <a:pt x="50" y="82"/>
                  </a:lnTo>
                  <a:lnTo>
                    <a:pt x="42" y="82"/>
                  </a:lnTo>
                  <a:lnTo>
                    <a:pt x="42" y="82"/>
                  </a:lnTo>
                  <a:close/>
                  <a:moveTo>
                    <a:pt x="42" y="18"/>
                  </a:moveTo>
                  <a:lnTo>
                    <a:pt x="42" y="18"/>
                  </a:lnTo>
                  <a:lnTo>
                    <a:pt x="32" y="20"/>
                  </a:lnTo>
                  <a:lnTo>
                    <a:pt x="26" y="26"/>
                  </a:lnTo>
                  <a:lnTo>
                    <a:pt x="20" y="32"/>
                  </a:lnTo>
                  <a:lnTo>
                    <a:pt x="18" y="42"/>
                  </a:lnTo>
                  <a:lnTo>
                    <a:pt x="18" y="42"/>
                  </a:lnTo>
                  <a:lnTo>
                    <a:pt x="20" y="50"/>
                  </a:lnTo>
                  <a:lnTo>
                    <a:pt x="26" y="58"/>
                  </a:lnTo>
                  <a:lnTo>
                    <a:pt x="32" y="62"/>
                  </a:lnTo>
                  <a:lnTo>
                    <a:pt x="42" y="64"/>
                  </a:lnTo>
                  <a:lnTo>
                    <a:pt x="42" y="64"/>
                  </a:lnTo>
                  <a:lnTo>
                    <a:pt x="50" y="62"/>
                  </a:lnTo>
                  <a:lnTo>
                    <a:pt x="58" y="58"/>
                  </a:lnTo>
                  <a:lnTo>
                    <a:pt x="62" y="50"/>
                  </a:lnTo>
                  <a:lnTo>
                    <a:pt x="64" y="42"/>
                  </a:lnTo>
                  <a:lnTo>
                    <a:pt x="64" y="42"/>
                  </a:lnTo>
                  <a:lnTo>
                    <a:pt x="62" y="32"/>
                  </a:lnTo>
                  <a:lnTo>
                    <a:pt x="58" y="26"/>
                  </a:lnTo>
                  <a:lnTo>
                    <a:pt x="50" y="20"/>
                  </a:lnTo>
                  <a:lnTo>
                    <a:pt x="42" y="18"/>
                  </a:lnTo>
                  <a:lnTo>
                    <a:pt x="42" y="18"/>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74" name="Freeform 24">
              <a:extLst>
                <a:ext uri="{FF2B5EF4-FFF2-40B4-BE49-F238E27FC236}">
                  <a16:creationId xmlns:a16="http://schemas.microsoft.com/office/drawing/2014/main" id="{7BF65EE7-5BDD-4AB8-AC0F-4F10AC15F44C}"/>
                </a:ext>
              </a:extLst>
            </p:cNvPr>
            <p:cNvSpPr>
              <a:spLocks noEditPoints="1"/>
            </p:cNvSpPr>
            <p:nvPr/>
          </p:nvSpPr>
          <p:spPr bwMode="auto">
            <a:xfrm>
              <a:off x="5321088" y="2886226"/>
              <a:ext cx="73330" cy="73330"/>
            </a:xfrm>
            <a:custGeom>
              <a:avLst/>
              <a:gdLst>
                <a:gd name="T0" fmla="*/ 42 w 82"/>
                <a:gd name="T1" fmla="*/ 82 h 82"/>
                <a:gd name="T2" fmla="*/ 42 w 82"/>
                <a:gd name="T3" fmla="*/ 82 h 82"/>
                <a:gd name="T4" fmla="*/ 34 w 82"/>
                <a:gd name="T5" fmla="*/ 82 h 82"/>
                <a:gd name="T6" fmla="*/ 26 w 82"/>
                <a:gd name="T7" fmla="*/ 80 h 82"/>
                <a:gd name="T8" fmla="*/ 18 w 82"/>
                <a:gd name="T9" fmla="*/ 76 h 82"/>
                <a:gd name="T10" fmla="*/ 12 w 82"/>
                <a:gd name="T11" fmla="*/ 70 h 82"/>
                <a:gd name="T12" fmla="*/ 8 w 82"/>
                <a:gd name="T13" fmla="*/ 64 h 82"/>
                <a:gd name="T14" fmla="*/ 4 w 82"/>
                <a:gd name="T15" fmla="*/ 58 h 82"/>
                <a:gd name="T16" fmla="*/ 2 w 82"/>
                <a:gd name="T17" fmla="*/ 50 h 82"/>
                <a:gd name="T18" fmla="*/ 0 w 82"/>
                <a:gd name="T19" fmla="*/ 42 h 82"/>
                <a:gd name="T20" fmla="*/ 0 w 82"/>
                <a:gd name="T21" fmla="*/ 42 h 82"/>
                <a:gd name="T22" fmla="*/ 2 w 82"/>
                <a:gd name="T23" fmla="*/ 34 h 82"/>
                <a:gd name="T24" fmla="*/ 4 w 82"/>
                <a:gd name="T25" fmla="*/ 26 h 82"/>
                <a:gd name="T26" fmla="*/ 8 w 82"/>
                <a:gd name="T27" fmla="*/ 18 h 82"/>
                <a:gd name="T28" fmla="*/ 12 w 82"/>
                <a:gd name="T29" fmla="*/ 12 h 82"/>
                <a:gd name="T30" fmla="*/ 18 w 82"/>
                <a:gd name="T31" fmla="*/ 8 h 82"/>
                <a:gd name="T32" fmla="*/ 26 w 82"/>
                <a:gd name="T33" fmla="*/ 4 h 82"/>
                <a:gd name="T34" fmla="*/ 34 w 82"/>
                <a:gd name="T35" fmla="*/ 2 h 82"/>
                <a:gd name="T36" fmla="*/ 42 w 82"/>
                <a:gd name="T37" fmla="*/ 0 h 82"/>
                <a:gd name="T38" fmla="*/ 42 w 82"/>
                <a:gd name="T39" fmla="*/ 0 h 82"/>
                <a:gd name="T40" fmla="*/ 50 w 82"/>
                <a:gd name="T41" fmla="*/ 2 h 82"/>
                <a:gd name="T42" fmla="*/ 58 w 82"/>
                <a:gd name="T43" fmla="*/ 4 h 82"/>
                <a:gd name="T44" fmla="*/ 64 w 82"/>
                <a:gd name="T45" fmla="*/ 8 h 82"/>
                <a:gd name="T46" fmla="*/ 70 w 82"/>
                <a:gd name="T47" fmla="*/ 12 h 82"/>
                <a:gd name="T48" fmla="*/ 76 w 82"/>
                <a:gd name="T49" fmla="*/ 18 h 82"/>
                <a:gd name="T50" fmla="*/ 78 w 82"/>
                <a:gd name="T51" fmla="*/ 26 h 82"/>
                <a:gd name="T52" fmla="*/ 82 w 82"/>
                <a:gd name="T53" fmla="*/ 34 h 82"/>
                <a:gd name="T54" fmla="*/ 82 w 82"/>
                <a:gd name="T55" fmla="*/ 42 h 82"/>
                <a:gd name="T56" fmla="*/ 82 w 82"/>
                <a:gd name="T57" fmla="*/ 42 h 82"/>
                <a:gd name="T58" fmla="*/ 82 w 82"/>
                <a:gd name="T59" fmla="*/ 50 h 82"/>
                <a:gd name="T60" fmla="*/ 78 w 82"/>
                <a:gd name="T61" fmla="*/ 58 h 82"/>
                <a:gd name="T62" fmla="*/ 76 w 82"/>
                <a:gd name="T63" fmla="*/ 64 h 82"/>
                <a:gd name="T64" fmla="*/ 70 w 82"/>
                <a:gd name="T65" fmla="*/ 70 h 82"/>
                <a:gd name="T66" fmla="*/ 64 w 82"/>
                <a:gd name="T67" fmla="*/ 76 h 82"/>
                <a:gd name="T68" fmla="*/ 58 w 82"/>
                <a:gd name="T69" fmla="*/ 80 h 82"/>
                <a:gd name="T70" fmla="*/ 50 w 82"/>
                <a:gd name="T71" fmla="*/ 82 h 82"/>
                <a:gd name="T72" fmla="*/ 42 w 82"/>
                <a:gd name="T73" fmla="*/ 82 h 82"/>
                <a:gd name="T74" fmla="*/ 42 w 82"/>
                <a:gd name="T75" fmla="*/ 82 h 82"/>
                <a:gd name="T76" fmla="*/ 42 w 82"/>
                <a:gd name="T77" fmla="*/ 18 h 82"/>
                <a:gd name="T78" fmla="*/ 42 w 82"/>
                <a:gd name="T79" fmla="*/ 18 h 82"/>
                <a:gd name="T80" fmla="*/ 32 w 82"/>
                <a:gd name="T81" fmla="*/ 20 h 82"/>
                <a:gd name="T82" fmla="*/ 26 w 82"/>
                <a:gd name="T83" fmla="*/ 26 h 82"/>
                <a:gd name="T84" fmla="*/ 20 w 82"/>
                <a:gd name="T85" fmla="*/ 32 h 82"/>
                <a:gd name="T86" fmla="*/ 18 w 82"/>
                <a:gd name="T87" fmla="*/ 42 h 82"/>
                <a:gd name="T88" fmla="*/ 18 w 82"/>
                <a:gd name="T89" fmla="*/ 42 h 82"/>
                <a:gd name="T90" fmla="*/ 20 w 82"/>
                <a:gd name="T91" fmla="*/ 50 h 82"/>
                <a:gd name="T92" fmla="*/ 26 w 82"/>
                <a:gd name="T93" fmla="*/ 58 h 82"/>
                <a:gd name="T94" fmla="*/ 32 w 82"/>
                <a:gd name="T95" fmla="*/ 62 h 82"/>
                <a:gd name="T96" fmla="*/ 42 w 82"/>
                <a:gd name="T97" fmla="*/ 64 h 82"/>
                <a:gd name="T98" fmla="*/ 42 w 82"/>
                <a:gd name="T99" fmla="*/ 64 h 82"/>
                <a:gd name="T100" fmla="*/ 50 w 82"/>
                <a:gd name="T101" fmla="*/ 62 h 82"/>
                <a:gd name="T102" fmla="*/ 58 w 82"/>
                <a:gd name="T103" fmla="*/ 58 h 82"/>
                <a:gd name="T104" fmla="*/ 62 w 82"/>
                <a:gd name="T105" fmla="*/ 50 h 82"/>
                <a:gd name="T106" fmla="*/ 64 w 82"/>
                <a:gd name="T107" fmla="*/ 42 h 82"/>
                <a:gd name="T108" fmla="*/ 64 w 82"/>
                <a:gd name="T109" fmla="*/ 42 h 82"/>
                <a:gd name="T110" fmla="*/ 62 w 82"/>
                <a:gd name="T111" fmla="*/ 32 h 82"/>
                <a:gd name="T112" fmla="*/ 58 w 82"/>
                <a:gd name="T113" fmla="*/ 26 h 82"/>
                <a:gd name="T114" fmla="*/ 50 w 82"/>
                <a:gd name="T115" fmla="*/ 20 h 82"/>
                <a:gd name="T116" fmla="*/ 42 w 82"/>
                <a:gd name="T117" fmla="*/ 18 h 82"/>
                <a:gd name="T118" fmla="*/ 42 w 82"/>
                <a:gd name="T119"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2" h="82">
                  <a:moveTo>
                    <a:pt x="42" y="82"/>
                  </a:moveTo>
                  <a:lnTo>
                    <a:pt x="42" y="82"/>
                  </a:lnTo>
                  <a:lnTo>
                    <a:pt x="34" y="82"/>
                  </a:lnTo>
                  <a:lnTo>
                    <a:pt x="26" y="80"/>
                  </a:lnTo>
                  <a:lnTo>
                    <a:pt x="18" y="76"/>
                  </a:lnTo>
                  <a:lnTo>
                    <a:pt x="12" y="70"/>
                  </a:lnTo>
                  <a:lnTo>
                    <a:pt x="8" y="64"/>
                  </a:lnTo>
                  <a:lnTo>
                    <a:pt x="4" y="58"/>
                  </a:lnTo>
                  <a:lnTo>
                    <a:pt x="2" y="50"/>
                  </a:lnTo>
                  <a:lnTo>
                    <a:pt x="0" y="42"/>
                  </a:lnTo>
                  <a:lnTo>
                    <a:pt x="0" y="42"/>
                  </a:lnTo>
                  <a:lnTo>
                    <a:pt x="2" y="34"/>
                  </a:lnTo>
                  <a:lnTo>
                    <a:pt x="4" y="26"/>
                  </a:lnTo>
                  <a:lnTo>
                    <a:pt x="8" y="18"/>
                  </a:lnTo>
                  <a:lnTo>
                    <a:pt x="12" y="12"/>
                  </a:lnTo>
                  <a:lnTo>
                    <a:pt x="18" y="8"/>
                  </a:lnTo>
                  <a:lnTo>
                    <a:pt x="26" y="4"/>
                  </a:lnTo>
                  <a:lnTo>
                    <a:pt x="34" y="2"/>
                  </a:lnTo>
                  <a:lnTo>
                    <a:pt x="42" y="0"/>
                  </a:lnTo>
                  <a:lnTo>
                    <a:pt x="42" y="0"/>
                  </a:lnTo>
                  <a:lnTo>
                    <a:pt x="50" y="2"/>
                  </a:lnTo>
                  <a:lnTo>
                    <a:pt x="58" y="4"/>
                  </a:lnTo>
                  <a:lnTo>
                    <a:pt x="64" y="8"/>
                  </a:lnTo>
                  <a:lnTo>
                    <a:pt x="70" y="12"/>
                  </a:lnTo>
                  <a:lnTo>
                    <a:pt x="76" y="18"/>
                  </a:lnTo>
                  <a:lnTo>
                    <a:pt x="78" y="26"/>
                  </a:lnTo>
                  <a:lnTo>
                    <a:pt x="82" y="34"/>
                  </a:lnTo>
                  <a:lnTo>
                    <a:pt x="82" y="42"/>
                  </a:lnTo>
                  <a:lnTo>
                    <a:pt x="82" y="42"/>
                  </a:lnTo>
                  <a:lnTo>
                    <a:pt x="82" y="50"/>
                  </a:lnTo>
                  <a:lnTo>
                    <a:pt x="78" y="58"/>
                  </a:lnTo>
                  <a:lnTo>
                    <a:pt x="76" y="64"/>
                  </a:lnTo>
                  <a:lnTo>
                    <a:pt x="70" y="70"/>
                  </a:lnTo>
                  <a:lnTo>
                    <a:pt x="64" y="76"/>
                  </a:lnTo>
                  <a:lnTo>
                    <a:pt x="58" y="80"/>
                  </a:lnTo>
                  <a:lnTo>
                    <a:pt x="50" y="82"/>
                  </a:lnTo>
                  <a:lnTo>
                    <a:pt x="42" y="82"/>
                  </a:lnTo>
                  <a:lnTo>
                    <a:pt x="42" y="82"/>
                  </a:lnTo>
                  <a:close/>
                  <a:moveTo>
                    <a:pt x="42" y="18"/>
                  </a:moveTo>
                  <a:lnTo>
                    <a:pt x="42" y="18"/>
                  </a:lnTo>
                  <a:lnTo>
                    <a:pt x="32" y="20"/>
                  </a:lnTo>
                  <a:lnTo>
                    <a:pt x="26" y="26"/>
                  </a:lnTo>
                  <a:lnTo>
                    <a:pt x="20" y="32"/>
                  </a:lnTo>
                  <a:lnTo>
                    <a:pt x="18" y="42"/>
                  </a:lnTo>
                  <a:lnTo>
                    <a:pt x="18" y="42"/>
                  </a:lnTo>
                  <a:lnTo>
                    <a:pt x="20" y="50"/>
                  </a:lnTo>
                  <a:lnTo>
                    <a:pt x="26" y="58"/>
                  </a:lnTo>
                  <a:lnTo>
                    <a:pt x="32" y="62"/>
                  </a:lnTo>
                  <a:lnTo>
                    <a:pt x="42" y="64"/>
                  </a:lnTo>
                  <a:lnTo>
                    <a:pt x="42" y="64"/>
                  </a:lnTo>
                  <a:lnTo>
                    <a:pt x="50" y="62"/>
                  </a:lnTo>
                  <a:lnTo>
                    <a:pt x="58" y="58"/>
                  </a:lnTo>
                  <a:lnTo>
                    <a:pt x="62" y="50"/>
                  </a:lnTo>
                  <a:lnTo>
                    <a:pt x="64" y="42"/>
                  </a:lnTo>
                  <a:lnTo>
                    <a:pt x="64" y="42"/>
                  </a:lnTo>
                  <a:lnTo>
                    <a:pt x="62" y="32"/>
                  </a:lnTo>
                  <a:lnTo>
                    <a:pt x="58" y="26"/>
                  </a:lnTo>
                  <a:lnTo>
                    <a:pt x="50" y="20"/>
                  </a:lnTo>
                  <a:lnTo>
                    <a:pt x="42" y="18"/>
                  </a:lnTo>
                  <a:lnTo>
                    <a:pt x="42" y="18"/>
                  </a:lnTo>
                  <a:close/>
                </a:path>
              </a:pathLst>
            </a:cu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sp>
          <p:nvSpPr>
            <p:cNvPr id="75" name="Rectangle 74">
              <a:extLst>
                <a:ext uri="{FF2B5EF4-FFF2-40B4-BE49-F238E27FC236}">
                  <a16:creationId xmlns:a16="http://schemas.microsoft.com/office/drawing/2014/main" id="{8BD4B7F7-20C1-465E-9758-CE63217C0BA3}"/>
                </a:ext>
              </a:extLst>
            </p:cNvPr>
            <p:cNvSpPr>
              <a:spLocks noChangeArrowheads="1"/>
            </p:cNvSpPr>
            <p:nvPr/>
          </p:nvSpPr>
          <p:spPr bwMode="auto">
            <a:xfrm>
              <a:off x="5381898" y="2777125"/>
              <a:ext cx="325514" cy="16097"/>
            </a:xfrm>
            <a:prstGeom prst="rect">
              <a:avLst/>
            </a:prstGeom>
            <a:solidFill>
              <a:schemeClr val="tx2"/>
            </a:solidFill>
            <a:ln>
              <a:noFill/>
            </a:ln>
          </p:spPr>
          <p:txBody>
            <a:bodyPr vert="horz" wrap="square" lIns="91392" tIns="45696" rIns="91392"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943"/>
              <a:endParaRPr lang="en-US" sz="1799">
                <a:solidFill>
                  <a:srgbClr val="2E2E38"/>
                </a:solidFill>
                <a:latin typeface="EYInterstate Light"/>
              </a:endParaRPr>
            </a:p>
          </p:txBody>
        </p:sp>
      </p:grpSp>
    </p:spTree>
    <p:extLst>
      <p:ext uri="{BB962C8B-B14F-4D97-AF65-F5344CB8AC3E}">
        <p14:creationId xmlns:p14="http://schemas.microsoft.com/office/powerpoint/2010/main" val="3837501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5B4E-9BDD-400B-992F-00462A1AEAE6}"/>
              </a:ext>
            </a:extLst>
          </p:cNvPr>
          <p:cNvSpPr>
            <a:spLocks noGrp="1"/>
          </p:cNvSpPr>
          <p:nvPr>
            <p:ph type="title"/>
          </p:nvPr>
        </p:nvSpPr>
        <p:spPr/>
        <p:txBody>
          <a:bodyPr/>
          <a:lstStyle/>
          <a:p>
            <a:r>
              <a:rPr lang="tr-TR" dirty="0" err="1"/>
              <a:t>nt</a:t>
            </a:r>
            <a:endParaRPr lang="en-US" dirty="0"/>
          </a:p>
        </p:txBody>
      </p:sp>
      <p:pic>
        <p:nvPicPr>
          <p:cNvPr id="7" name="Picture 6">
            <a:extLst>
              <a:ext uri="{FF2B5EF4-FFF2-40B4-BE49-F238E27FC236}">
                <a16:creationId xmlns:a16="http://schemas.microsoft.com/office/drawing/2014/main" id="{330683E3-54CE-4ECE-9E1F-43693629CA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883"/>
          <a:stretch/>
        </p:blipFill>
        <p:spPr>
          <a:xfrm flipH="1">
            <a:off x="13922" y="13513"/>
            <a:ext cx="12198347" cy="1151774"/>
          </a:xfrm>
          <a:prstGeom prst="rect">
            <a:avLst/>
          </a:prstGeom>
        </p:spPr>
      </p:pic>
      <p:grpSp>
        <p:nvGrpSpPr>
          <p:cNvPr id="8" name="Group 4">
            <a:extLst>
              <a:ext uri="{FF2B5EF4-FFF2-40B4-BE49-F238E27FC236}">
                <a16:creationId xmlns:a16="http://schemas.microsoft.com/office/drawing/2014/main" id="{1C3735D0-0B71-4E6F-A82C-51BB265BA1CF}"/>
              </a:ext>
            </a:extLst>
          </p:cNvPr>
          <p:cNvGrpSpPr>
            <a:grpSpLocks noChangeAspect="1"/>
          </p:cNvGrpSpPr>
          <p:nvPr/>
        </p:nvGrpSpPr>
        <p:grpSpPr bwMode="black">
          <a:xfrm>
            <a:off x="325242" y="85986"/>
            <a:ext cx="777694" cy="910668"/>
            <a:chOff x="6529" y="3125"/>
            <a:chExt cx="772" cy="904"/>
          </a:xfrm>
        </p:grpSpPr>
        <p:sp>
          <p:nvSpPr>
            <p:cNvPr id="9" name="Freeform 5">
              <a:extLst>
                <a:ext uri="{FF2B5EF4-FFF2-40B4-BE49-F238E27FC236}">
                  <a16:creationId xmlns:a16="http://schemas.microsoft.com/office/drawing/2014/main" id="{766C1AE0-B018-4755-A792-B53BEBA1BAAD}"/>
                </a:ext>
              </a:extLst>
            </p:cNvPr>
            <p:cNvSpPr>
              <a:spLocks/>
            </p:cNvSpPr>
            <p:nvPr userDrawn="1"/>
          </p:nvSpPr>
          <p:spPr bwMode="black">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0EBEAC91-9320-46B5-8D88-0C235B3D7E61}"/>
                </a:ext>
              </a:extLst>
            </p:cNvPr>
            <p:cNvSpPr>
              <a:spLocks noEditPoints="1"/>
            </p:cNvSpPr>
            <p:nvPr userDrawn="1"/>
          </p:nvSpPr>
          <p:spPr bwMode="black">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5" name="Rectangle 14">
            <a:extLst>
              <a:ext uri="{FF2B5EF4-FFF2-40B4-BE49-F238E27FC236}">
                <a16:creationId xmlns:a16="http://schemas.microsoft.com/office/drawing/2014/main" id="{44C81916-84D1-41F8-873A-17ACF22EBD56}"/>
              </a:ext>
            </a:extLst>
          </p:cNvPr>
          <p:cNvSpPr/>
          <p:nvPr/>
        </p:nvSpPr>
        <p:spPr>
          <a:xfrm>
            <a:off x="4356100" y="241105"/>
            <a:ext cx="7549953" cy="9106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tr-TR" sz="2800" dirty="0">
                <a:solidFill>
                  <a:schemeClr val="bg1"/>
                </a:solidFill>
              </a:rPr>
              <a:t>Türkiye – BK Serbest Ticaret Anlaşması</a:t>
            </a:r>
            <a:endParaRPr lang="tr-TR" sz="2000" dirty="0">
              <a:solidFill>
                <a:schemeClr val="bg1"/>
              </a:solidFill>
            </a:endParaRPr>
          </a:p>
        </p:txBody>
      </p:sp>
      <p:sp>
        <p:nvSpPr>
          <p:cNvPr id="48" name="TextBox 47">
            <a:extLst>
              <a:ext uri="{FF2B5EF4-FFF2-40B4-BE49-F238E27FC236}">
                <a16:creationId xmlns:a16="http://schemas.microsoft.com/office/drawing/2014/main" id="{C0FDE03D-245B-417C-85EC-53C65496D53E}"/>
              </a:ext>
            </a:extLst>
          </p:cNvPr>
          <p:cNvSpPr txBox="1"/>
          <p:nvPr/>
        </p:nvSpPr>
        <p:spPr>
          <a:xfrm>
            <a:off x="325242" y="1148821"/>
            <a:ext cx="6750238" cy="3560975"/>
          </a:xfrm>
          <a:prstGeom prst="rect">
            <a:avLst/>
          </a:prstGeom>
          <a:noFill/>
        </p:spPr>
        <p:txBody>
          <a:bodyPr wrap="square" lIns="0" tIns="36576" rIns="0" bIns="0" rtlCol="0">
            <a:spAutoFit/>
          </a:bodyPr>
          <a:lstStyle/>
          <a:p>
            <a:pPr algn="just">
              <a:lnSpc>
                <a:spcPct val="85000"/>
              </a:lnSpc>
              <a:spcAft>
                <a:spcPts val="600"/>
              </a:spcAft>
              <a:buClr>
                <a:schemeClr val="tx2"/>
              </a:buClr>
              <a:buSzPct val="70000"/>
            </a:pPr>
            <a:endParaRPr lang="tr-TR" sz="2000" b="1" dirty="0">
              <a:solidFill>
                <a:schemeClr val="tx2"/>
              </a:solidFill>
            </a:endParaRPr>
          </a:p>
          <a:p>
            <a:pPr lvl="0" algn="just">
              <a:lnSpc>
                <a:spcPct val="85000"/>
              </a:lnSpc>
              <a:spcAft>
                <a:spcPts val="600"/>
              </a:spcAft>
              <a:buClr>
                <a:srgbClr val="FFE600"/>
              </a:buClr>
              <a:buSzPct val="70000"/>
            </a:pPr>
            <a:r>
              <a:rPr lang="tr-TR" sz="2000" b="1" dirty="0">
                <a:solidFill>
                  <a:srgbClr val="FFE600"/>
                </a:solidFill>
              </a:rPr>
              <a:t>4- Menşe Kümülasyonu</a:t>
            </a:r>
          </a:p>
          <a:p>
            <a:pPr lvl="0" algn="just">
              <a:lnSpc>
                <a:spcPct val="85000"/>
              </a:lnSpc>
              <a:spcAft>
                <a:spcPts val="600"/>
              </a:spcAft>
              <a:buClr>
                <a:srgbClr val="FFE600"/>
              </a:buClr>
              <a:buSzPct val="70000"/>
            </a:pPr>
            <a:endParaRPr lang="tr-TR" sz="2000" b="1" dirty="0">
              <a:solidFill>
                <a:srgbClr val="FFE600"/>
              </a:solidFill>
            </a:endParaRPr>
          </a:p>
          <a:p>
            <a:pPr lvl="0" algn="just">
              <a:lnSpc>
                <a:spcPct val="85000"/>
              </a:lnSpc>
              <a:spcAft>
                <a:spcPts val="600"/>
              </a:spcAft>
              <a:buClr>
                <a:srgbClr val="FFE600"/>
              </a:buClr>
              <a:buSzPct val="70000"/>
            </a:pPr>
            <a:r>
              <a:rPr lang="tr-TR" dirty="0">
                <a:solidFill>
                  <a:prstClr val="white"/>
                </a:solidFill>
              </a:rPr>
              <a:t>Taraflar arası tercihli ticarette, anlaşmadaki menşe protokolünde öngörülen anlaşmaların imzalanarak süreçlerin tamamlanması koşuluyla; </a:t>
            </a:r>
            <a:r>
              <a:rPr lang="tr-TR" b="1" dirty="0">
                <a:solidFill>
                  <a:schemeClr val="tx2"/>
                </a:solidFill>
              </a:rPr>
              <a:t>AB, İsviçre (Lihtenştayn dâhil), İzlanda, Norveç, Türkiye </a:t>
            </a:r>
            <a:r>
              <a:rPr lang="tr-TR" dirty="0">
                <a:solidFill>
                  <a:schemeClr val="tx2"/>
                </a:solidFill>
              </a:rPr>
              <a:t>veya </a:t>
            </a:r>
            <a:r>
              <a:rPr lang="tr-TR" b="1" dirty="0" err="1">
                <a:solidFill>
                  <a:schemeClr val="tx2"/>
                </a:solidFill>
              </a:rPr>
              <a:t>STA’da</a:t>
            </a:r>
            <a:r>
              <a:rPr lang="tr-TR" b="1" dirty="0">
                <a:solidFill>
                  <a:schemeClr val="tx2"/>
                </a:solidFill>
              </a:rPr>
              <a:t> Ek-4’te listelenen ülke*</a:t>
            </a:r>
            <a:r>
              <a:rPr lang="tr-TR" dirty="0">
                <a:solidFill>
                  <a:prstClr val="white"/>
                </a:solidFill>
              </a:rPr>
              <a:t> menşeli girdiler</a:t>
            </a:r>
            <a:r>
              <a:rPr lang="tr-TR" dirty="0">
                <a:solidFill>
                  <a:schemeClr val="bg1"/>
                </a:solidFill>
              </a:rPr>
              <a:t> TR ve </a:t>
            </a:r>
            <a:r>
              <a:rPr lang="tr-TR" dirty="0" err="1">
                <a:solidFill>
                  <a:schemeClr val="bg1"/>
                </a:solidFill>
              </a:rPr>
              <a:t>BK’da</a:t>
            </a:r>
            <a:r>
              <a:rPr lang="tr-TR" dirty="0">
                <a:solidFill>
                  <a:schemeClr val="bg1"/>
                </a:solidFill>
              </a:rPr>
              <a:t> menşe kümülasyonuna tabi </a:t>
            </a:r>
            <a:r>
              <a:rPr lang="tr-TR" dirty="0">
                <a:solidFill>
                  <a:prstClr val="white"/>
                </a:solidFill>
              </a:rPr>
              <a:t>tutulabilecektir.</a:t>
            </a:r>
          </a:p>
          <a:p>
            <a:pPr lvl="0" algn="just">
              <a:lnSpc>
                <a:spcPct val="85000"/>
              </a:lnSpc>
              <a:spcAft>
                <a:spcPts val="600"/>
              </a:spcAft>
              <a:buClr>
                <a:srgbClr val="FFE600"/>
              </a:buClr>
              <a:buSzPct val="70000"/>
            </a:pPr>
            <a:endParaRPr lang="tr-TR" b="1" u="sng" dirty="0">
              <a:solidFill>
                <a:srgbClr val="FFE600"/>
              </a:solidFill>
            </a:endParaRPr>
          </a:p>
          <a:p>
            <a:pPr lvl="0" algn="just">
              <a:lnSpc>
                <a:spcPct val="85000"/>
              </a:lnSpc>
              <a:spcAft>
                <a:spcPts val="600"/>
              </a:spcAft>
              <a:buClr>
                <a:srgbClr val="FFE600"/>
              </a:buClr>
              <a:buSzPct val="70000"/>
            </a:pPr>
            <a:r>
              <a:rPr lang="tr-TR" dirty="0">
                <a:solidFill>
                  <a:prstClr val="white"/>
                </a:solidFill>
              </a:rPr>
              <a:t>Ayrıca, tekstil ürünleri (50-63. fasıl) hariç olmak üzere, </a:t>
            </a:r>
            <a:r>
              <a:rPr lang="tr-TR" b="1" dirty="0">
                <a:solidFill>
                  <a:schemeClr val="tx2"/>
                </a:solidFill>
              </a:rPr>
              <a:t>AB ülkeleri, Norveç ve İzlanda</a:t>
            </a:r>
            <a:r>
              <a:rPr lang="tr-TR" dirty="0">
                <a:solidFill>
                  <a:prstClr val="white"/>
                </a:solidFill>
              </a:rPr>
              <a:t>’da yapılan işlem ve işçiliğin TR veya </a:t>
            </a:r>
            <a:r>
              <a:rPr lang="tr-TR" dirty="0" err="1">
                <a:solidFill>
                  <a:prstClr val="white"/>
                </a:solidFill>
              </a:rPr>
              <a:t>BK’da</a:t>
            </a:r>
            <a:r>
              <a:rPr lang="tr-TR" dirty="0">
                <a:solidFill>
                  <a:prstClr val="white"/>
                </a:solidFill>
              </a:rPr>
              <a:t> yapılmış sayılabilecektir. Bu uygulama, eşyaya tercihli menşe statüsü kazandırmada ihracatçılara </a:t>
            </a:r>
            <a:r>
              <a:rPr lang="tr-TR" b="1" dirty="0">
                <a:solidFill>
                  <a:schemeClr val="tx2"/>
                </a:solidFill>
              </a:rPr>
              <a:t>kolaylık</a:t>
            </a:r>
            <a:r>
              <a:rPr lang="tr-TR" dirty="0">
                <a:solidFill>
                  <a:prstClr val="white"/>
                </a:solidFill>
              </a:rPr>
              <a:t> sağlamaktadır. </a:t>
            </a:r>
          </a:p>
        </p:txBody>
      </p:sp>
      <p:pic>
        <p:nvPicPr>
          <p:cNvPr id="12" name="Picture 34" descr="engl.wmf">
            <a:extLst>
              <a:ext uri="{FF2B5EF4-FFF2-40B4-BE49-F238E27FC236}">
                <a16:creationId xmlns:a16="http://schemas.microsoft.com/office/drawing/2014/main" id="{03A8A7F7-83F0-4AA1-82A2-FF407E0482D9}"/>
              </a:ext>
            </a:extLst>
          </p:cNvPr>
          <p:cNvPicPr>
            <a:picLocks noChangeAspect="1"/>
          </p:cNvPicPr>
          <p:nvPr/>
        </p:nvPicPr>
        <p:blipFill>
          <a:blip r:embed="rId3" cstate="print"/>
          <a:srcRect/>
          <a:stretch>
            <a:fillRect/>
          </a:stretch>
        </p:blipFill>
        <p:spPr bwMode="auto">
          <a:xfrm>
            <a:off x="4447715" y="1199181"/>
            <a:ext cx="1079500" cy="701675"/>
          </a:xfrm>
          <a:prstGeom prst="rect">
            <a:avLst/>
          </a:prstGeom>
          <a:noFill/>
          <a:ln w="9525">
            <a:noFill/>
            <a:miter lim="800000"/>
            <a:headEnd/>
            <a:tailEnd/>
          </a:ln>
        </p:spPr>
      </p:pic>
      <p:pic>
        <p:nvPicPr>
          <p:cNvPr id="13" name="Picture 37" descr="türkei.wmf">
            <a:extLst>
              <a:ext uri="{FF2B5EF4-FFF2-40B4-BE49-F238E27FC236}">
                <a16:creationId xmlns:a16="http://schemas.microsoft.com/office/drawing/2014/main" id="{7F96DC52-441F-4CFA-BC62-4A2929DCF3E4}"/>
              </a:ext>
            </a:extLst>
          </p:cNvPr>
          <p:cNvPicPr>
            <a:picLocks noChangeAspect="1"/>
          </p:cNvPicPr>
          <p:nvPr/>
        </p:nvPicPr>
        <p:blipFill>
          <a:blip r:embed="rId4" cstate="print"/>
          <a:srcRect/>
          <a:stretch>
            <a:fillRect/>
          </a:stretch>
        </p:blipFill>
        <p:spPr bwMode="auto">
          <a:xfrm>
            <a:off x="3251438" y="1199182"/>
            <a:ext cx="1079500" cy="701675"/>
          </a:xfrm>
          <a:prstGeom prst="rect">
            <a:avLst/>
          </a:prstGeom>
          <a:noFill/>
          <a:ln w="9525">
            <a:noFill/>
            <a:miter lim="800000"/>
            <a:headEnd/>
            <a:tailEnd/>
          </a:ln>
        </p:spPr>
      </p:pic>
      <p:pic>
        <p:nvPicPr>
          <p:cNvPr id="14" name="Picture 61" descr="eu.wmf">
            <a:extLst>
              <a:ext uri="{FF2B5EF4-FFF2-40B4-BE49-F238E27FC236}">
                <a16:creationId xmlns:a16="http://schemas.microsoft.com/office/drawing/2014/main" id="{1DCBF316-D67D-409F-BAFF-C16131982C31}"/>
              </a:ext>
            </a:extLst>
          </p:cNvPr>
          <p:cNvPicPr>
            <a:picLocks noChangeAspect="1"/>
          </p:cNvPicPr>
          <p:nvPr/>
        </p:nvPicPr>
        <p:blipFill>
          <a:blip r:embed="rId5" cstate="print"/>
          <a:srcRect/>
          <a:stretch>
            <a:fillRect/>
          </a:stretch>
        </p:blipFill>
        <p:spPr bwMode="auto">
          <a:xfrm>
            <a:off x="5643992" y="1199180"/>
            <a:ext cx="1079500" cy="701675"/>
          </a:xfrm>
          <a:prstGeom prst="rect">
            <a:avLst/>
          </a:prstGeom>
          <a:noFill/>
          <a:ln w="9525">
            <a:noFill/>
            <a:miter lim="800000"/>
            <a:headEnd/>
            <a:tailEnd/>
          </a:ln>
        </p:spPr>
      </p:pic>
      <p:sp>
        <p:nvSpPr>
          <p:cNvPr id="4" name="Rectangle 3">
            <a:extLst>
              <a:ext uri="{FF2B5EF4-FFF2-40B4-BE49-F238E27FC236}">
                <a16:creationId xmlns:a16="http://schemas.microsoft.com/office/drawing/2014/main" id="{80B0C28D-12B9-4B1C-8009-2FB65D8C7ADF}"/>
              </a:ext>
            </a:extLst>
          </p:cNvPr>
          <p:cNvSpPr/>
          <p:nvPr/>
        </p:nvSpPr>
        <p:spPr>
          <a:xfrm>
            <a:off x="282168" y="4771605"/>
            <a:ext cx="6099175" cy="646331"/>
          </a:xfrm>
          <a:prstGeom prst="rect">
            <a:avLst/>
          </a:prstGeom>
        </p:spPr>
        <p:txBody>
          <a:bodyPr>
            <a:spAutoFit/>
          </a:bodyPr>
          <a:lstStyle/>
          <a:p>
            <a:r>
              <a:rPr lang="tr-TR" sz="1200" b="1" dirty="0">
                <a:solidFill>
                  <a:schemeClr val="tx2"/>
                </a:solidFill>
              </a:rPr>
              <a:t>*: Cezayir, Mısır, İsrail, Ürdün, Lübnan, Fas, Batı Şeria ve Gazze Şeridi, Suriye, Tunus, Arnavutluk, Bosna Hersek, Makedonya, Karadağ, Sırbistan, Kosova, Faroe Adaları, Moldova, Gürcistan ve Ukrayna </a:t>
            </a:r>
            <a:endParaRPr lang="en-US" sz="1200" dirty="0"/>
          </a:p>
        </p:txBody>
      </p:sp>
      <p:grpSp>
        <p:nvGrpSpPr>
          <p:cNvPr id="570" name="Group 569">
            <a:extLst>
              <a:ext uri="{FF2B5EF4-FFF2-40B4-BE49-F238E27FC236}">
                <a16:creationId xmlns:a16="http://schemas.microsoft.com/office/drawing/2014/main" id="{B1865DF2-640E-4B41-90D2-8423FE2C167D}"/>
              </a:ext>
            </a:extLst>
          </p:cNvPr>
          <p:cNvGrpSpPr/>
          <p:nvPr/>
        </p:nvGrpSpPr>
        <p:grpSpPr>
          <a:xfrm>
            <a:off x="6916530" y="1188323"/>
            <a:ext cx="5344249" cy="4745265"/>
            <a:chOff x="4401063" y="899100"/>
            <a:chExt cx="5344249" cy="4745265"/>
          </a:xfrm>
        </p:grpSpPr>
        <p:sp>
          <p:nvSpPr>
            <p:cNvPr id="571" name="Rectangle 4829">
              <a:extLst>
                <a:ext uri="{FF2B5EF4-FFF2-40B4-BE49-F238E27FC236}">
                  <a16:creationId xmlns:a16="http://schemas.microsoft.com/office/drawing/2014/main" id="{8057A79A-A392-4224-83AE-07A8A13EE2D4}"/>
                </a:ext>
              </a:extLst>
            </p:cNvPr>
            <p:cNvSpPr>
              <a:spLocks noChangeArrowheads="1"/>
            </p:cNvSpPr>
            <p:nvPr/>
          </p:nvSpPr>
          <p:spPr bwMode="gray">
            <a:xfrm>
              <a:off x="7342985" y="3080269"/>
              <a:ext cx="1616" cy="5061"/>
            </a:xfrm>
            <a:prstGeom prst="rect">
              <a:avLst/>
            </a:prstGeom>
            <a:solidFill>
              <a:schemeClr val="bg2">
                <a:lumMod val="50000"/>
                <a:lumOff val="50000"/>
              </a:schemeClr>
            </a:solidFill>
            <a:ln w="6350">
              <a:solidFill>
                <a:srgbClr val="333333"/>
              </a:solidFill>
              <a:miter lim="800000"/>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72" name="Rectangle 4830">
              <a:extLst>
                <a:ext uri="{FF2B5EF4-FFF2-40B4-BE49-F238E27FC236}">
                  <a16:creationId xmlns:a16="http://schemas.microsoft.com/office/drawing/2014/main" id="{A0F6C5EC-F512-4335-8AE4-E6673BAA1350}"/>
                </a:ext>
              </a:extLst>
            </p:cNvPr>
            <p:cNvSpPr>
              <a:spLocks noChangeArrowheads="1"/>
            </p:cNvSpPr>
            <p:nvPr/>
          </p:nvSpPr>
          <p:spPr bwMode="gray">
            <a:xfrm>
              <a:off x="7342985" y="3080269"/>
              <a:ext cx="1616" cy="5061"/>
            </a:xfrm>
            <a:prstGeom prst="rect">
              <a:avLst/>
            </a:prstGeom>
            <a:solidFill>
              <a:schemeClr val="bg2">
                <a:lumMod val="50000"/>
                <a:lumOff val="50000"/>
              </a:schemeClr>
            </a:solidFill>
            <a:ln w="6350">
              <a:solidFill>
                <a:srgbClr val="333333"/>
              </a:solidFill>
              <a:miter lim="800000"/>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73" name="Freeform 4831">
              <a:extLst>
                <a:ext uri="{FF2B5EF4-FFF2-40B4-BE49-F238E27FC236}">
                  <a16:creationId xmlns:a16="http://schemas.microsoft.com/office/drawing/2014/main" id="{E5633EBA-AC55-423D-B3DB-7237921944AE}"/>
                </a:ext>
              </a:extLst>
            </p:cNvPr>
            <p:cNvSpPr>
              <a:spLocks/>
            </p:cNvSpPr>
            <p:nvPr/>
          </p:nvSpPr>
          <p:spPr bwMode="gray">
            <a:xfrm>
              <a:off x="6805006" y="1811716"/>
              <a:ext cx="6462" cy="1687"/>
            </a:xfrm>
            <a:custGeom>
              <a:avLst/>
              <a:gdLst/>
              <a:ahLst/>
              <a:cxnLst>
                <a:cxn ang="0">
                  <a:pos x="0" y="0"/>
                </a:cxn>
                <a:cxn ang="0">
                  <a:pos x="3" y="0"/>
                </a:cxn>
                <a:cxn ang="0">
                  <a:pos x="2" y="2"/>
                </a:cxn>
                <a:cxn ang="0">
                  <a:pos x="0" y="0"/>
                </a:cxn>
              </a:cxnLst>
              <a:rect l="0" t="0" r="r" b="b"/>
              <a:pathLst>
                <a:path w="3" h="2">
                  <a:moveTo>
                    <a:pt x="0" y="0"/>
                  </a:moveTo>
                  <a:lnTo>
                    <a:pt x="3" y="0"/>
                  </a:lnTo>
                  <a:lnTo>
                    <a:pt x="2" y="2"/>
                  </a:lnTo>
                  <a:lnTo>
                    <a:pt x="0" y="0"/>
                  </a:lnTo>
                  <a:close/>
                </a:path>
              </a:pathLst>
            </a:custGeom>
            <a:solidFill>
              <a:schemeClr val="bg2">
                <a:lumMod val="50000"/>
                <a:lumOff val="50000"/>
              </a:schemeClr>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74" name="Freeform 4832">
              <a:extLst>
                <a:ext uri="{FF2B5EF4-FFF2-40B4-BE49-F238E27FC236}">
                  <a16:creationId xmlns:a16="http://schemas.microsoft.com/office/drawing/2014/main" id="{B6D8D7F2-06E7-4C0D-8AB7-B3E51E86EBA4}"/>
                </a:ext>
              </a:extLst>
            </p:cNvPr>
            <p:cNvSpPr>
              <a:spLocks/>
            </p:cNvSpPr>
            <p:nvPr/>
          </p:nvSpPr>
          <p:spPr bwMode="gray">
            <a:xfrm>
              <a:off x="5926145" y="3044844"/>
              <a:ext cx="4847" cy="3374"/>
            </a:xfrm>
            <a:custGeom>
              <a:avLst/>
              <a:gdLst/>
              <a:ahLst/>
              <a:cxnLst>
                <a:cxn ang="0">
                  <a:pos x="0" y="3"/>
                </a:cxn>
                <a:cxn ang="0">
                  <a:pos x="2" y="0"/>
                </a:cxn>
                <a:cxn ang="0">
                  <a:pos x="2" y="1"/>
                </a:cxn>
                <a:cxn ang="0">
                  <a:pos x="0" y="3"/>
                </a:cxn>
              </a:cxnLst>
              <a:rect l="0" t="0" r="r" b="b"/>
              <a:pathLst>
                <a:path w="2" h="3">
                  <a:moveTo>
                    <a:pt x="0" y="3"/>
                  </a:moveTo>
                  <a:lnTo>
                    <a:pt x="2" y="0"/>
                  </a:lnTo>
                  <a:lnTo>
                    <a:pt x="2" y="1"/>
                  </a:lnTo>
                  <a:lnTo>
                    <a:pt x="0" y="3"/>
                  </a:lnTo>
                  <a:close/>
                </a:path>
              </a:pathLst>
            </a:custGeom>
            <a:solidFill>
              <a:schemeClr val="bg2">
                <a:lumMod val="50000"/>
                <a:lumOff val="50000"/>
              </a:schemeClr>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75" name="Freeform 4833">
              <a:extLst>
                <a:ext uri="{FF2B5EF4-FFF2-40B4-BE49-F238E27FC236}">
                  <a16:creationId xmlns:a16="http://schemas.microsoft.com/office/drawing/2014/main" id="{F9E2A8D4-C82C-44B4-B5F6-DF295BF30FF7}"/>
                </a:ext>
              </a:extLst>
            </p:cNvPr>
            <p:cNvSpPr>
              <a:spLocks/>
            </p:cNvSpPr>
            <p:nvPr/>
          </p:nvSpPr>
          <p:spPr bwMode="gray">
            <a:xfrm>
              <a:off x="6514206" y="3038096"/>
              <a:ext cx="1616" cy="1687"/>
            </a:xfrm>
            <a:custGeom>
              <a:avLst/>
              <a:gdLst/>
              <a:ahLst/>
              <a:cxnLst>
                <a:cxn ang="0">
                  <a:pos x="1" y="0"/>
                </a:cxn>
                <a:cxn ang="0">
                  <a:pos x="1" y="1"/>
                </a:cxn>
                <a:cxn ang="0">
                  <a:pos x="0" y="1"/>
                </a:cxn>
                <a:cxn ang="0">
                  <a:pos x="1" y="0"/>
                </a:cxn>
              </a:cxnLst>
              <a:rect l="0" t="0" r="r" b="b"/>
              <a:pathLst>
                <a:path w="1" h="1">
                  <a:moveTo>
                    <a:pt x="1" y="0"/>
                  </a:moveTo>
                  <a:lnTo>
                    <a:pt x="1" y="1"/>
                  </a:lnTo>
                  <a:lnTo>
                    <a:pt x="0" y="1"/>
                  </a:lnTo>
                  <a:lnTo>
                    <a:pt x="1" y="0"/>
                  </a:lnTo>
                  <a:close/>
                </a:path>
              </a:pathLst>
            </a:custGeom>
            <a:solidFill>
              <a:schemeClr val="bg2">
                <a:lumMod val="50000"/>
                <a:lumOff val="50000"/>
              </a:schemeClr>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76" name="Freeform 4834">
              <a:extLst>
                <a:ext uri="{FF2B5EF4-FFF2-40B4-BE49-F238E27FC236}">
                  <a16:creationId xmlns:a16="http://schemas.microsoft.com/office/drawing/2014/main" id="{C4155CFF-3615-4498-9A91-CF80D48F47C2}"/>
                </a:ext>
              </a:extLst>
            </p:cNvPr>
            <p:cNvSpPr>
              <a:spLocks/>
            </p:cNvSpPr>
            <p:nvPr/>
          </p:nvSpPr>
          <p:spPr bwMode="gray">
            <a:xfrm>
              <a:off x="6514206" y="3038096"/>
              <a:ext cx="1616" cy="1687"/>
            </a:xfrm>
            <a:custGeom>
              <a:avLst/>
              <a:gdLst/>
              <a:ahLst/>
              <a:cxnLst>
                <a:cxn ang="0">
                  <a:pos x="0" y="1"/>
                </a:cxn>
                <a:cxn ang="0">
                  <a:pos x="0" y="0"/>
                </a:cxn>
                <a:cxn ang="0">
                  <a:pos x="1" y="0"/>
                </a:cxn>
                <a:cxn ang="0">
                  <a:pos x="0" y="1"/>
                </a:cxn>
              </a:cxnLst>
              <a:rect l="0" t="0" r="r" b="b"/>
              <a:pathLst>
                <a:path w="1" h="1">
                  <a:moveTo>
                    <a:pt x="0" y="1"/>
                  </a:moveTo>
                  <a:lnTo>
                    <a:pt x="0" y="0"/>
                  </a:lnTo>
                  <a:lnTo>
                    <a:pt x="1" y="0"/>
                  </a:lnTo>
                  <a:lnTo>
                    <a:pt x="0" y="1"/>
                  </a:lnTo>
                  <a:close/>
                </a:path>
              </a:pathLst>
            </a:custGeom>
            <a:solidFill>
              <a:schemeClr val="bg2">
                <a:lumMod val="50000"/>
                <a:lumOff val="50000"/>
              </a:schemeClr>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grpSp>
          <p:nvGrpSpPr>
            <p:cNvPr id="577" name="Group 5085">
              <a:extLst>
                <a:ext uri="{FF2B5EF4-FFF2-40B4-BE49-F238E27FC236}">
                  <a16:creationId xmlns:a16="http://schemas.microsoft.com/office/drawing/2014/main" id="{4F867C2D-0A7E-42A0-A5B9-2433E78C932B}"/>
                </a:ext>
              </a:extLst>
            </p:cNvPr>
            <p:cNvGrpSpPr>
              <a:grpSpLocks/>
            </p:cNvGrpSpPr>
            <p:nvPr/>
          </p:nvGrpSpPr>
          <p:grpSpPr bwMode="gray">
            <a:xfrm>
              <a:off x="4401063" y="1008749"/>
              <a:ext cx="2189074" cy="2381911"/>
              <a:chOff x="2507" y="867"/>
              <a:chExt cx="1267" cy="1399"/>
            </a:xfrm>
            <a:solidFill>
              <a:schemeClr val="bg2">
                <a:lumMod val="50000"/>
                <a:lumOff val="50000"/>
              </a:schemeClr>
            </a:solidFill>
          </p:grpSpPr>
          <p:sp>
            <p:nvSpPr>
              <p:cNvPr id="1005" name="Freeform 5086">
                <a:extLst>
                  <a:ext uri="{FF2B5EF4-FFF2-40B4-BE49-F238E27FC236}">
                    <a16:creationId xmlns:a16="http://schemas.microsoft.com/office/drawing/2014/main" id="{FF25F8A3-165E-4467-B0DF-C89E6E97F421}"/>
                  </a:ext>
                </a:extLst>
              </p:cNvPr>
              <p:cNvSpPr>
                <a:spLocks/>
              </p:cNvSpPr>
              <p:nvPr/>
            </p:nvSpPr>
            <p:spPr bwMode="gray">
              <a:xfrm>
                <a:off x="2507" y="1306"/>
                <a:ext cx="157" cy="116"/>
              </a:xfrm>
              <a:custGeom>
                <a:avLst/>
                <a:gdLst/>
                <a:ahLst/>
                <a:cxnLst>
                  <a:cxn ang="0">
                    <a:pos x="74" y="0"/>
                  </a:cxn>
                  <a:cxn ang="0">
                    <a:pos x="83" y="4"/>
                  </a:cxn>
                  <a:cxn ang="0">
                    <a:pos x="92" y="3"/>
                  </a:cxn>
                  <a:cxn ang="0">
                    <a:pos x="89" y="9"/>
                  </a:cxn>
                  <a:cxn ang="0">
                    <a:pos x="90" y="20"/>
                  </a:cxn>
                  <a:cxn ang="0">
                    <a:pos x="95" y="25"/>
                  </a:cxn>
                  <a:cxn ang="0">
                    <a:pos x="101" y="32"/>
                  </a:cxn>
                  <a:cxn ang="0">
                    <a:pos x="89" y="49"/>
                  </a:cxn>
                  <a:cxn ang="0">
                    <a:pos x="78" y="56"/>
                  </a:cxn>
                  <a:cxn ang="0">
                    <a:pos x="65" y="66"/>
                  </a:cxn>
                  <a:cxn ang="0">
                    <a:pos x="41" y="75"/>
                  </a:cxn>
                  <a:cxn ang="0">
                    <a:pos x="21" y="65"/>
                  </a:cxn>
                  <a:cxn ang="0">
                    <a:pos x="17" y="59"/>
                  </a:cxn>
                  <a:cxn ang="0">
                    <a:pos x="24" y="53"/>
                  </a:cxn>
                  <a:cxn ang="0">
                    <a:pos x="20" y="44"/>
                  </a:cxn>
                  <a:cxn ang="0">
                    <a:pos x="4" y="44"/>
                  </a:cxn>
                  <a:cxn ang="0">
                    <a:pos x="12" y="38"/>
                  </a:cxn>
                  <a:cxn ang="0">
                    <a:pos x="24" y="38"/>
                  </a:cxn>
                  <a:cxn ang="0">
                    <a:pos x="18" y="31"/>
                  </a:cxn>
                  <a:cxn ang="0">
                    <a:pos x="20" y="25"/>
                  </a:cxn>
                  <a:cxn ang="0">
                    <a:pos x="0" y="26"/>
                  </a:cxn>
                  <a:cxn ang="0">
                    <a:pos x="8" y="11"/>
                  </a:cxn>
                  <a:cxn ang="0">
                    <a:pos x="13" y="15"/>
                  </a:cxn>
                  <a:cxn ang="0">
                    <a:pos x="14" y="9"/>
                  </a:cxn>
                  <a:cxn ang="0">
                    <a:pos x="18" y="2"/>
                  </a:cxn>
                  <a:cxn ang="0">
                    <a:pos x="25" y="17"/>
                  </a:cxn>
                  <a:cxn ang="0">
                    <a:pos x="31" y="29"/>
                  </a:cxn>
                  <a:cxn ang="0">
                    <a:pos x="32" y="24"/>
                  </a:cxn>
                  <a:cxn ang="0">
                    <a:pos x="39" y="19"/>
                  </a:cxn>
                  <a:cxn ang="0">
                    <a:pos x="38" y="14"/>
                  </a:cxn>
                  <a:cxn ang="0">
                    <a:pos x="45" y="19"/>
                  </a:cxn>
                  <a:cxn ang="0">
                    <a:pos x="53" y="11"/>
                  </a:cxn>
                  <a:cxn ang="0">
                    <a:pos x="58" y="15"/>
                  </a:cxn>
                  <a:cxn ang="0">
                    <a:pos x="62" y="9"/>
                  </a:cxn>
                  <a:cxn ang="0">
                    <a:pos x="74" y="9"/>
                  </a:cxn>
                </a:cxnLst>
                <a:rect l="0" t="0" r="r" b="b"/>
                <a:pathLst>
                  <a:path w="101" h="75">
                    <a:moveTo>
                      <a:pt x="74" y="9"/>
                    </a:moveTo>
                    <a:lnTo>
                      <a:pt x="74" y="0"/>
                    </a:lnTo>
                    <a:lnTo>
                      <a:pt x="81" y="0"/>
                    </a:lnTo>
                    <a:lnTo>
                      <a:pt x="83" y="4"/>
                    </a:lnTo>
                    <a:lnTo>
                      <a:pt x="89" y="4"/>
                    </a:lnTo>
                    <a:lnTo>
                      <a:pt x="92" y="3"/>
                    </a:lnTo>
                    <a:lnTo>
                      <a:pt x="93" y="6"/>
                    </a:lnTo>
                    <a:lnTo>
                      <a:pt x="89" y="9"/>
                    </a:lnTo>
                    <a:lnTo>
                      <a:pt x="91" y="13"/>
                    </a:lnTo>
                    <a:lnTo>
                      <a:pt x="90" y="20"/>
                    </a:lnTo>
                    <a:lnTo>
                      <a:pt x="93" y="21"/>
                    </a:lnTo>
                    <a:lnTo>
                      <a:pt x="95" y="25"/>
                    </a:lnTo>
                    <a:lnTo>
                      <a:pt x="99" y="25"/>
                    </a:lnTo>
                    <a:lnTo>
                      <a:pt x="101" y="32"/>
                    </a:lnTo>
                    <a:lnTo>
                      <a:pt x="97" y="43"/>
                    </a:lnTo>
                    <a:lnTo>
                      <a:pt x="89" y="49"/>
                    </a:lnTo>
                    <a:lnTo>
                      <a:pt x="87" y="56"/>
                    </a:lnTo>
                    <a:lnTo>
                      <a:pt x="78" y="56"/>
                    </a:lnTo>
                    <a:lnTo>
                      <a:pt x="72" y="65"/>
                    </a:lnTo>
                    <a:lnTo>
                      <a:pt x="65" y="66"/>
                    </a:lnTo>
                    <a:lnTo>
                      <a:pt x="58" y="74"/>
                    </a:lnTo>
                    <a:lnTo>
                      <a:pt x="41" y="75"/>
                    </a:lnTo>
                    <a:lnTo>
                      <a:pt x="31" y="67"/>
                    </a:lnTo>
                    <a:lnTo>
                      <a:pt x="21" y="65"/>
                    </a:lnTo>
                    <a:lnTo>
                      <a:pt x="16" y="63"/>
                    </a:lnTo>
                    <a:lnTo>
                      <a:pt x="17" y="59"/>
                    </a:lnTo>
                    <a:lnTo>
                      <a:pt x="23" y="59"/>
                    </a:lnTo>
                    <a:lnTo>
                      <a:pt x="24" y="53"/>
                    </a:lnTo>
                    <a:lnTo>
                      <a:pt x="20" y="47"/>
                    </a:lnTo>
                    <a:lnTo>
                      <a:pt x="20" y="44"/>
                    </a:lnTo>
                    <a:lnTo>
                      <a:pt x="16" y="42"/>
                    </a:lnTo>
                    <a:lnTo>
                      <a:pt x="4" y="44"/>
                    </a:lnTo>
                    <a:lnTo>
                      <a:pt x="5" y="39"/>
                    </a:lnTo>
                    <a:lnTo>
                      <a:pt x="12" y="38"/>
                    </a:lnTo>
                    <a:lnTo>
                      <a:pt x="19" y="37"/>
                    </a:lnTo>
                    <a:lnTo>
                      <a:pt x="24" y="38"/>
                    </a:lnTo>
                    <a:lnTo>
                      <a:pt x="26" y="36"/>
                    </a:lnTo>
                    <a:lnTo>
                      <a:pt x="18" y="31"/>
                    </a:lnTo>
                    <a:lnTo>
                      <a:pt x="22" y="29"/>
                    </a:lnTo>
                    <a:lnTo>
                      <a:pt x="20" y="25"/>
                    </a:lnTo>
                    <a:lnTo>
                      <a:pt x="6" y="25"/>
                    </a:lnTo>
                    <a:lnTo>
                      <a:pt x="0" y="26"/>
                    </a:lnTo>
                    <a:lnTo>
                      <a:pt x="0" y="22"/>
                    </a:lnTo>
                    <a:lnTo>
                      <a:pt x="8" y="11"/>
                    </a:lnTo>
                    <a:lnTo>
                      <a:pt x="11" y="12"/>
                    </a:lnTo>
                    <a:lnTo>
                      <a:pt x="13" y="15"/>
                    </a:lnTo>
                    <a:lnTo>
                      <a:pt x="17" y="14"/>
                    </a:lnTo>
                    <a:lnTo>
                      <a:pt x="14" y="9"/>
                    </a:lnTo>
                    <a:lnTo>
                      <a:pt x="11" y="2"/>
                    </a:lnTo>
                    <a:lnTo>
                      <a:pt x="18" y="2"/>
                    </a:lnTo>
                    <a:lnTo>
                      <a:pt x="26" y="10"/>
                    </a:lnTo>
                    <a:lnTo>
                      <a:pt x="25" y="17"/>
                    </a:lnTo>
                    <a:lnTo>
                      <a:pt x="28" y="26"/>
                    </a:lnTo>
                    <a:lnTo>
                      <a:pt x="31" y="29"/>
                    </a:lnTo>
                    <a:lnTo>
                      <a:pt x="33" y="26"/>
                    </a:lnTo>
                    <a:lnTo>
                      <a:pt x="32" y="24"/>
                    </a:lnTo>
                    <a:lnTo>
                      <a:pt x="37" y="22"/>
                    </a:lnTo>
                    <a:lnTo>
                      <a:pt x="39" y="19"/>
                    </a:lnTo>
                    <a:lnTo>
                      <a:pt x="35" y="16"/>
                    </a:lnTo>
                    <a:lnTo>
                      <a:pt x="38" y="14"/>
                    </a:lnTo>
                    <a:lnTo>
                      <a:pt x="41" y="14"/>
                    </a:lnTo>
                    <a:lnTo>
                      <a:pt x="45" y="19"/>
                    </a:lnTo>
                    <a:lnTo>
                      <a:pt x="45" y="13"/>
                    </a:lnTo>
                    <a:lnTo>
                      <a:pt x="53" y="11"/>
                    </a:lnTo>
                    <a:lnTo>
                      <a:pt x="55" y="16"/>
                    </a:lnTo>
                    <a:lnTo>
                      <a:pt x="58" y="15"/>
                    </a:lnTo>
                    <a:lnTo>
                      <a:pt x="57" y="11"/>
                    </a:lnTo>
                    <a:lnTo>
                      <a:pt x="62" y="9"/>
                    </a:lnTo>
                    <a:lnTo>
                      <a:pt x="66" y="13"/>
                    </a:lnTo>
                    <a:lnTo>
                      <a:pt x="74" y="9"/>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06" name="Freeform 5087">
                <a:extLst>
                  <a:ext uri="{FF2B5EF4-FFF2-40B4-BE49-F238E27FC236}">
                    <a16:creationId xmlns:a16="http://schemas.microsoft.com/office/drawing/2014/main" id="{02D680F8-AE77-4B3B-BEA8-9ADA858213D1}"/>
                  </a:ext>
                </a:extLst>
              </p:cNvPr>
              <p:cNvSpPr>
                <a:spLocks/>
              </p:cNvSpPr>
              <p:nvPr/>
            </p:nvSpPr>
            <p:spPr bwMode="gray">
              <a:xfrm>
                <a:off x="3537" y="1230"/>
                <a:ext cx="32" cy="22"/>
              </a:xfrm>
              <a:custGeom>
                <a:avLst/>
                <a:gdLst/>
                <a:ahLst/>
                <a:cxnLst>
                  <a:cxn ang="0">
                    <a:pos x="3" y="1"/>
                  </a:cxn>
                  <a:cxn ang="0">
                    <a:pos x="11" y="0"/>
                  </a:cxn>
                  <a:cxn ang="0">
                    <a:pos x="15" y="4"/>
                  </a:cxn>
                  <a:cxn ang="0">
                    <a:pos x="21" y="5"/>
                  </a:cxn>
                  <a:cxn ang="0">
                    <a:pos x="19" y="11"/>
                  </a:cxn>
                  <a:cxn ang="0">
                    <a:pos x="12" y="14"/>
                  </a:cxn>
                  <a:cxn ang="0">
                    <a:pos x="0" y="12"/>
                  </a:cxn>
                  <a:cxn ang="0">
                    <a:pos x="0" y="8"/>
                  </a:cxn>
                  <a:cxn ang="0">
                    <a:pos x="3" y="1"/>
                  </a:cxn>
                </a:cxnLst>
                <a:rect l="0" t="0" r="r" b="b"/>
                <a:pathLst>
                  <a:path w="21" h="14">
                    <a:moveTo>
                      <a:pt x="3" y="1"/>
                    </a:moveTo>
                    <a:lnTo>
                      <a:pt x="11" y="0"/>
                    </a:lnTo>
                    <a:lnTo>
                      <a:pt x="15" y="4"/>
                    </a:lnTo>
                    <a:lnTo>
                      <a:pt x="21" y="5"/>
                    </a:lnTo>
                    <a:lnTo>
                      <a:pt x="19" y="11"/>
                    </a:lnTo>
                    <a:lnTo>
                      <a:pt x="12" y="14"/>
                    </a:lnTo>
                    <a:lnTo>
                      <a:pt x="0" y="12"/>
                    </a:lnTo>
                    <a:lnTo>
                      <a:pt x="0" y="8"/>
                    </a:lnTo>
                    <a:lnTo>
                      <a:pt x="3"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07" name="Freeform 5088">
                <a:extLst>
                  <a:ext uri="{FF2B5EF4-FFF2-40B4-BE49-F238E27FC236}">
                    <a16:creationId xmlns:a16="http://schemas.microsoft.com/office/drawing/2014/main" id="{DAAA8D62-6E7F-4172-AA61-E78D9A5F4283}"/>
                  </a:ext>
                </a:extLst>
              </p:cNvPr>
              <p:cNvSpPr>
                <a:spLocks/>
              </p:cNvSpPr>
              <p:nvPr/>
            </p:nvSpPr>
            <p:spPr bwMode="gray">
              <a:xfrm>
                <a:off x="3690" y="1208"/>
                <a:ext cx="22" cy="14"/>
              </a:xfrm>
              <a:custGeom>
                <a:avLst/>
                <a:gdLst/>
                <a:ahLst/>
                <a:cxnLst>
                  <a:cxn ang="0">
                    <a:pos x="4" y="0"/>
                  </a:cxn>
                  <a:cxn ang="0">
                    <a:pos x="14" y="5"/>
                  </a:cxn>
                  <a:cxn ang="0">
                    <a:pos x="14" y="9"/>
                  </a:cxn>
                  <a:cxn ang="0">
                    <a:pos x="10" y="9"/>
                  </a:cxn>
                  <a:cxn ang="0">
                    <a:pos x="2" y="5"/>
                  </a:cxn>
                  <a:cxn ang="0">
                    <a:pos x="0" y="2"/>
                  </a:cxn>
                  <a:cxn ang="0">
                    <a:pos x="4" y="0"/>
                  </a:cxn>
                </a:cxnLst>
                <a:rect l="0" t="0" r="r" b="b"/>
                <a:pathLst>
                  <a:path w="14" h="9">
                    <a:moveTo>
                      <a:pt x="4" y="0"/>
                    </a:moveTo>
                    <a:lnTo>
                      <a:pt x="14" y="5"/>
                    </a:lnTo>
                    <a:lnTo>
                      <a:pt x="14" y="9"/>
                    </a:lnTo>
                    <a:lnTo>
                      <a:pt x="10" y="9"/>
                    </a:lnTo>
                    <a:lnTo>
                      <a:pt x="2" y="5"/>
                    </a:lnTo>
                    <a:lnTo>
                      <a:pt x="0" y="2"/>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08" name="Freeform 5089">
                <a:extLst>
                  <a:ext uri="{FF2B5EF4-FFF2-40B4-BE49-F238E27FC236}">
                    <a16:creationId xmlns:a16="http://schemas.microsoft.com/office/drawing/2014/main" id="{FD47E860-5D5F-4E3A-A1C8-6085DEA58CCB}"/>
                  </a:ext>
                </a:extLst>
              </p:cNvPr>
              <p:cNvSpPr>
                <a:spLocks/>
              </p:cNvSpPr>
              <p:nvPr/>
            </p:nvSpPr>
            <p:spPr bwMode="gray">
              <a:xfrm>
                <a:off x="3172" y="1746"/>
                <a:ext cx="252" cy="187"/>
              </a:xfrm>
              <a:custGeom>
                <a:avLst/>
                <a:gdLst/>
                <a:ahLst/>
                <a:cxnLst>
                  <a:cxn ang="0">
                    <a:pos x="0" y="61"/>
                  </a:cxn>
                  <a:cxn ang="0">
                    <a:pos x="6" y="48"/>
                  </a:cxn>
                  <a:cxn ang="0">
                    <a:pos x="19" y="30"/>
                  </a:cxn>
                  <a:cxn ang="0">
                    <a:pos x="27" y="6"/>
                  </a:cxn>
                  <a:cxn ang="0">
                    <a:pos x="40" y="8"/>
                  </a:cxn>
                  <a:cxn ang="0">
                    <a:pos x="51" y="10"/>
                  </a:cxn>
                  <a:cxn ang="0">
                    <a:pos x="70" y="14"/>
                  </a:cxn>
                  <a:cxn ang="0">
                    <a:pos x="77" y="6"/>
                  </a:cxn>
                  <a:cxn ang="0">
                    <a:pos x="93" y="0"/>
                  </a:cxn>
                  <a:cxn ang="0">
                    <a:pos x="109" y="18"/>
                  </a:cxn>
                  <a:cxn ang="0">
                    <a:pos x="116" y="25"/>
                  </a:cxn>
                  <a:cxn ang="0">
                    <a:pos x="135" y="30"/>
                  </a:cxn>
                  <a:cxn ang="0">
                    <a:pos x="148" y="37"/>
                  </a:cxn>
                  <a:cxn ang="0">
                    <a:pos x="156" y="57"/>
                  </a:cxn>
                  <a:cxn ang="0">
                    <a:pos x="151" y="68"/>
                  </a:cxn>
                  <a:cxn ang="0">
                    <a:pos x="139" y="86"/>
                  </a:cxn>
                  <a:cxn ang="0">
                    <a:pos x="129" y="90"/>
                  </a:cxn>
                  <a:cxn ang="0">
                    <a:pos x="117" y="94"/>
                  </a:cxn>
                  <a:cxn ang="0">
                    <a:pos x="105" y="98"/>
                  </a:cxn>
                  <a:cxn ang="0">
                    <a:pos x="113" y="103"/>
                  </a:cxn>
                  <a:cxn ang="0">
                    <a:pos x="123" y="108"/>
                  </a:cxn>
                  <a:cxn ang="0">
                    <a:pos x="127" y="112"/>
                  </a:cxn>
                  <a:cxn ang="0">
                    <a:pos x="115" y="115"/>
                  </a:cxn>
                  <a:cxn ang="0">
                    <a:pos x="102" y="120"/>
                  </a:cxn>
                  <a:cxn ang="0">
                    <a:pos x="101" y="110"/>
                  </a:cxn>
                  <a:cxn ang="0">
                    <a:pos x="95" y="105"/>
                  </a:cxn>
                  <a:cxn ang="0">
                    <a:pos x="102" y="101"/>
                  </a:cxn>
                  <a:cxn ang="0">
                    <a:pos x="98" y="96"/>
                  </a:cxn>
                  <a:cxn ang="0">
                    <a:pos x="88" y="95"/>
                  </a:cxn>
                  <a:cxn ang="0">
                    <a:pos x="82" y="90"/>
                  </a:cxn>
                  <a:cxn ang="0">
                    <a:pos x="74" y="94"/>
                  </a:cxn>
                  <a:cxn ang="0">
                    <a:pos x="67" y="106"/>
                  </a:cxn>
                  <a:cxn ang="0">
                    <a:pos x="62" y="98"/>
                  </a:cxn>
                  <a:cxn ang="0">
                    <a:pos x="70" y="92"/>
                  </a:cxn>
                  <a:cxn ang="0">
                    <a:pos x="67" y="84"/>
                  </a:cxn>
                  <a:cxn ang="0">
                    <a:pos x="59" y="64"/>
                  </a:cxn>
                  <a:cxn ang="0">
                    <a:pos x="39" y="68"/>
                  </a:cxn>
                  <a:cxn ang="0">
                    <a:pos x="24" y="74"/>
                  </a:cxn>
                  <a:cxn ang="0">
                    <a:pos x="8" y="68"/>
                  </a:cxn>
                </a:cxnLst>
                <a:rect l="0" t="0" r="r" b="b"/>
                <a:pathLst>
                  <a:path w="162" h="120">
                    <a:moveTo>
                      <a:pt x="8" y="68"/>
                    </a:moveTo>
                    <a:lnTo>
                      <a:pt x="0" y="61"/>
                    </a:lnTo>
                    <a:lnTo>
                      <a:pt x="2" y="52"/>
                    </a:lnTo>
                    <a:lnTo>
                      <a:pt x="6" y="48"/>
                    </a:lnTo>
                    <a:lnTo>
                      <a:pt x="6" y="45"/>
                    </a:lnTo>
                    <a:lnTo>
                      <a:pt x="19" y="30"/>
                    </a:lnTo>
                    <a:lnTo>
                      <a:pt x="18" y="16"/>
                    </a:lnTo>
                    <a:lnTo>
                      <a:pt x="27" y="6"/>
                    </a:lnTo>
                    <a:lnTo>
                      <a:pt x="34" y="5"/>
                    </a:lnTo>
                    <a:lnTo>
                      <a:pt x="40" y="8"/>
                    </a:lnTo>
                    <a:lnTo>
                      <a:pt x="45" y="8"/>
                    </a:lnTo>
                    <a:lnTo>
                      <a:pt x="51" y="10"/>
                    </a:lnTo>
                    <a:lnTo>
                      <a:pt x="55" y="8"/>
                    </a:lnTo>
                    <a:lnTo>
                      <a:pt x="70" y="14"/>
                    </a:lnTo>
                    <a:lnTo>
                      <a:pt x="75" y="12"/>
                    </a:lnTo>
                    <a:lnTo>
                      <a:pt x="77" y="6"/>
                    </a:lnTo>
                    <a:lnTo>
                      <a:pt x="86" y="3"/>
                    </a:lnTo>
                    <a:lnTo>
                      <a:pt x="93" y="0"/>
                    </a:lnTo>
                    <a:lnTo>
                      <a:pt x="105" y="1"/>
                    </a:lnTo>
                    <a:lnTo>
                      <a:pt x="109" y="18"/>
                    </a:lnTo>
                    <a:lnTo>
                      <a:pt x="116" y="19"/>
                    </a:lnTo>
                    <a:lnTo>
                      <a:pt x="116" y="25"/>
                    </a:lnTo>
                    <a:lnTo>
                      <a:pt x="120" y="31"/>
                    </a:lnTo>
                    <a:lnTo>
                      <a:pt x="135" y="30"/>
                    </a:lnTo>
                    <a:lnTo>
                      <a:pt x="143" y="37"/>
                    </a:lnTo>
                    <a:lnTo>
                      <a:pt x="148" y="37"/>
                    </a:lnTo>
                    <a:lnTo>
                      <a:pt x="162" y="50"/>
                    </a:lnTo>
                    <a:lnTo>
                      <a:pt x="156" y="57"/>
                    </a:lnTo>
                    <a:lnTo>
                      <a:pt x="155" y="69"/>
                    </a:lnTo>
                    <a:lnTo>
                      <a:pt x="151" y="68"/>
                    </a:lnTo>
                    <a:lnTo>
                      <a:pt x="144" y="75"/>
                    </a:lnTo>
                    <a:lnTo>
                      <a:pt x="139" y="86"/>
                    </a:lnTo>
                    <a:lnTo>
                      <a:pt x="133" y="86"/>
                    </a:lnTo>
                    <a:lnTo>
                      <a:pt x="129" y="90"/>
                    </a:lnTo>
                    <a:lnTo>
                      <a:pt x="117" y="91"/>
                    </a:lnTo>
                    <a:lnTo>
                      <a:pt x="117" y="94"/>
                    </a:lnTo>
                    <a:lnTo>
                      <a:pt x="115" y="96"/>
                    </a:lnTo>
                    <a:lnTo>
                      <a:pt x="105" y="98"/>
                    </a:lnTo>
                    <a:lnTo>
                      <a:pt x="106" y="100"/>
                    </a:lnTo>
                    <a:lnTo>
                      <a:pt x="113" y="103"/>
                    </a:lnTo>
                    <a:lnTo>
                      <a:pt x="115" y="107"/>
                    </a:lnTo>
                    <a:lnTo>
                      <a:pt x="123" y="108"/>
                    </a:lnTo>
                    <a:lnTo>
                      <a:pt x="127" y="108"/>
                    </a:lnTo>
                    <a:lnTo>
                      <a:pt x="127" y="112"/>
                    </a:lnTo>
                    <a:lnTo>
                      <a:pt x="120" y="113"/>
                    </a:lnTo>
                    <a:lnTo>
                      <a:pt x="115" y="115"/>
                    </a:lnTo>
                    <a:lnTo>
                      <a:pt x="109" y="120"/>
                    </a:lnTo>
                    <a:lnTo>
                      <a:pt x="102" y="120"/>
                    </a:lnTo>
                    <a:lnTo>
                      <a:pt x="101" y="115"/>
                    </a:lnTo>
                    <a:lnTo>
                      <a:pt x="101" y="110"/>
                    </a:lnTo>
                    <a:lnTo>
                      <a:pt x="95" y="108"/>
                    </a:lnTo>
                    <a:lnTo>
                      <a:pt x="95" y="105"/>
                    </a:lnTo>
                    <a:lnTo>
                      <a:pt x="97" y="104"/>
                    </a:lnTo>
                    <a:lnTo>
                      <a:pt x="102" y="101"/>
                    </a:lnTo>
                    <a:lnTo>
                      <a:pt x="102" y="98"/>
                    </a:lnTo>
                    <a:lnTo>
                      <a:pt x="98" y="96"/>
                    </a:lnTo>
                    <a:lnTo>
                      <a:pt x="92" y="96"/>
                    </a:lnTo>
                    <a:lnTo>
                      <a:pt x="88" y="95"/>
                    </a:lnTo>
                    <a:lnTo>
                      <a:pt x="85" y="91"/>
                    </a:lnTo>
                    <a:lnTo>
                      <a:pt x="82" y="90"/>
                    </a:lnTo>
                    <a:lnTo>
                      <a:pt x="79" y="93"/>
                    </a:lnTo>
                    <a:lnTo>
                      <a:pt x="74" y="94"/>
                    </a:lnTo>
                    <a:lnTo>
                      <a:pt x="74" y="99"/>
                    </a:lnTo>
                    <a:lnTo>
                      <a:pt x="67" y="106"/>
                    </a:lnTo>
                    <a:lnTo>
                      <a:pt x="62" y="107"/>
                    </a:lnTo>
                    <a:lnTo>
                      <a:pt x="62" y="98"/>
                    </a:lnTo>
                    <a:lnTo>
                      <a:pt x="66" y="92"/>
                    </a:lnTo>
                    <a:lnTo>
                      <a:pt x="70" y="92"/>
                    </a:lnTo>
                    <a:lnTo>
                      <a:pt x="71" y="88"/>
                    </a:lnTo>
                    <a:lnTo>
                      <a:pt x="67" y="84"/>
                    </a:lnTo>
                    <a:lnTo>
                      <a:pt x="64" y="71"/>
                    </a:lnTo>
                    <a:lnTo>
                      <a:pt x="59" y="64"/>
                    </a:lnTo>
                    <a:lnTo>
                      <a:pt x="45" y="64"/>
                    </a:lnTo>
                    <a:lnTo>
                      <a:pt x="39" y="68"/>
                    </a:lnTo>
                    <a:lnTo>
                      <a:pt x="32" y="72"/>
                    </a:lnTo>
                    <a:lnTo>
                      <a:pt x="24" y="74"/>
                    </a:lnTo>
                    <a:lnTo>
                      <a:pt x="14" y="70"/>
                    </a:lnTo>
                    <a:lnTo>
                      <a:pt x="8" y="68"/>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09" name="Freeform 5090">
                <a:extLst>
                  <a:ext uri="{FF2B5EF4-FFF2-40B4-BE49-F238E27FC236}">
                    <a16:creationId xmlns:a16="http://schemas.microsoft.com/office/drawing/2014/main" id="{A3C801F4-9504-4773-9BBA-24828ACAD901}"/>
                  </a:ext>
                </a:extLst>
              </p:cNvPr>
              <p:cNvSpPr>
                <a:spLocks/>
              </p:cNvSpPr>
              <p:nvPr/>
            </p:nvSpPr>
            <p:spPr bwMode="gray">
              <a:xfrm>
                <a:off x="3177" y="1940"/>
                <a:ext cx="84" cy="62"/>
              </a:xfrm>
              <a:custGeom>
                <a:avLst/>
                <a:gdLst/>
                <a:ahLst/>
                <a:cxnLst>
                  <a:cxn ang="0">
                    <a:pos x="5" y="40"/>
                  </a:cxn>
                  <a:cxn ang="0">
                    <a:pos x="5" y="31"/>
                  </a:cxn>
                  <a:cxn ang="0">
                    <a:pos x="1" y="21"/>
                  </a:cxn>
                  <a:cxn ang="0">
                    <a:pos x="5" y="13"/>
                  </a:cxn>
                  <a:cxn ang="0">
                    <a:pos x="0" y="7"/>
                  </a:cxn>
                  <a:cxn ang="0">
                    <a:pos x="3" y="0"/>
                  </a:cxn>
                  <a:cxn ang="0">
                    <a:pos x="9" y="4"/>
                  </a:cxn>
                  <a:cxn ang="0">
                    <a:pos x="20" y="7"/>
                  </a:cxn>
                  <a:cxn ang="0">
                    <a:pos x="30" y="5"/>
                  </a:cxn>
                  <a:cxn ang="0">
                    <a:pos x="37" y="0"/>
                  </a:cxn>
                  <a:cxn ang="0">
                    <a:pos x="42" y="0"/>
                  </a:cxn>
                  <a:cxn ang="0">
                    <a:pos x="54" y="5"/>
                  </a:cxn>
                  <a:cxn ang="0">
                    <a:pos x="54" y="11"/>
                  </a:cxn>
                  <a:cxn ang="0">
                    <a:pos x="50" y="14"/>
                  </a:cxn>
                  <a:cxn ang="0">
                    <a:pos x="49" y="25"/>
                  </a:cxn>
                  <a:cxn ang="0">
                    <a:pos x="47" y="31"/>
                  </a:cxn>
                  <a:cxn ang="0">
                    <a:pos x="41" y="29"/>
                  </a:cxn>
                  <a:cxn ang="0">
                    <a:pos x="35" y="31"/>
                  </a:cxn>
                  <a:cxn ang="0">
                    <a:pos x="33" y="39"/>
                  </a:cxn>
                  <a:cxn ang="0">
                    <a:pos x="28" y="40"/>
                  </a:cxn>
                  <a:cxn ang="0">
                    <a:pos x="23" y="37"/>
                  </a:cxn>
                  <a:cxn ang="0">
                    <a:pos x="17" y="36"/>
                  </a:cxn>
                  <a:cxn ang="0">
                    <a:pos x="11" y="38"/>
                  </a:cxn>
                  <a:cxn ang="0">
                    <a:pos x="5" y="40"/>
                  </a:cxn>
                </a:cxnLst>
                <a:rect l="0" t="0" r="r" b="b"/>
                <a:pathLst>
                  <a:path w="54" h="40">
                    <a:moveTo>
                      <a:pt x="5" y="40"/>
                    </a:moveTo>
                    <a:lnTo>
                      <a:pt x="5" y="31"/>
                    </a:lnTo>
                    <a:lnTo>
                      <a:pt x="1" y="21"/>
                    </a:lnTo>
                    <a:lnTo>
                      <a:pt x="5" y="13"/>
                    </a:lnTo>
                    <a:lnTo>
                      <a:pt x="0" y="7"/>
                    </a:lnTo>
                    <a:lnTo>
                      <a:pt x="3" y="0"/>
                    </a:lnTo>
                    <a:lnTo>
                      <a:pt x="9" y="4"/>
                    </a:lnTo>
                    <a:lnTo>
                      <a:pt x="20" y="7"/>
                    </a:lnTo>
                    <a:lnTo>
                      <a:pt x="30" y="5"/>
                    </a:lnTo>
                    <a:lnTo>
                      <a:pt x="37" y="0"/>
                    </a:lnTo>
                    <a:lnTo>
                      <a:pt x="42" y="0"/>
                    </a:lnTo>
                    <a:lnTo>
                      <a:pt x="54" y="5"/>
                    </a:lnTo>
                    <a:lnTo>
                      <a:pt x="54" y="11"/>
                    </a:lnTo>
                    <a:lnTo>
                      <a:pt x="50" y="14"/>
                    </a:lnTo>
                    <a:lnTo>
                      <a:pt x="49" y="25"/>
                    </a:lnTo>
                    <a:lnTo>
                      <a:pt x="47" y="31"/>
                    </a:lnTo>
                    <a:lnTo>
                      <a:pt x="41" y="29"/>
                    </a:lnTo>
                    <a:lnTo>
                      <a:pt x="35" y="31"/>
                    </a:lnTo>
                    <a:lnTo>
                      <a:pt x="33" y="39"/>
                    </a:lnTo>
                    <a:lnTo>
                      <a:pt x="28" y="40"/>
                    </a:lnTo>
                    <a:lnTo>
                      <a:pt x="23" y="37"/>
                    </a:lnTo>
                    <a:lnTo>
                      <a:pt x="17" y="36"/>
                    </a:lnTo>
                    <a:lnTo>
                      <a:pt x="11" y="38"/>
                    </a:lnTo>
                    <a:lnTo>
                      <a:pt x="5" y="40"/>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10" name="Freeform 5091">
                <a:extLst>
                  <a:ext uri="{FF2B5EF4-FFF2-40B4-BE49-F238E27FC236}">
                    <a16:creationId xmlns:a16="http://schemas.microsoft.com/office/drawing/2014/main" id="{965F3777-51CF-40C2-A844-C7870B99ED1B}"/>
                  </a:ext>
                </a:extLst>
              </p:cNvPr>
              <p:cNvSpPr>
                <a:spLocks/>
              </p:cNvSpPr>
              <p:nvPr/>
            </p:nvSpPr>
            <p:spPr bwMode="gray">
              <a:xfrm>
                <a:off x="3146" y="1852"/>
                <a:ext cx="132" cy="99"/>
              </a:xfrm>
              <a:custGeom>
                <a:avLst/>
                <a:gdLst/>
                <a:ahLst/>
                <a:cxnLst>
                  <a:cxn ang="0">
                    <a:pos x="23" y="57"/>
                  </a:cxn>
                  <a:cxn ang="0">
                    <a:pos x="18" y="50"/>
                  </a:cxn>
                  <a:cxn ang="0">
                    <a:pos x="6" y="48"/>
                  </a:cxn>
                  <a:cxn ang="0">
                    <a:pos x="5" y="37"/>
                  </a:cxn>
                  <a:cxn ang="0">
                    <a:pos x="0" y="28"/>
                  </a:cxn>
                  <a:cxn ang="0">
                    <a:pos x="8" y="26"/>
                  </a:cxn>
                  <a:cxn ang="0">
                    <a:pos x="10" y="14"/>
                  </a:cxn>
                  <a:cxn ang="0">
                    <a:pos x="17" y="5"/>
                  </a:cxn>
                  <a:cxn ang="0">
                    <a:pos x="25" y="0"/>
                  </a:cxn>
                  <a:cxn ang="0">
                    <a:pos x="31" y="2"/>
                  </a:cxn>
                  <a:cxn ang="0">
                    <a:pos x="41" y="6"/>
                  </a:cxn>
                  <a:cxn ang="0">
                    <a:pos x="49" y="4"/>
                  </a:cxn>
                  <a:cxn ang="0">
                    <a:pos x="56" y="0"/>
                  </a:cxn>
                  <a:cxn ang="0">
                    <a:pos x="62" y="2"/>
                  </a:cxn>
                  <a:cxn ang="0">
                    <a:pos x="67" y="10"/>
                  </a:cxn>
                  <a:cxn ang="0">
                    <a:pos x="71" y="27"/>
                  </a:cxn>
                  <a:cxn ang="0">
                    <a:pos x="74" y="31"/>
                  </a:cxn>
                  <a:cxn ang="0">
                    <a:pos x="74" y="37"/>
                  </a:cxn>
                  <a:cxn ang="0">
                    <a:pos x="79" y="39"/>
                  </a:cxn>
                  <a:cxn ang="0">
                    <a:pos x="84" y="38"/>
                  </a:cxn>
                  <a:cxn ang="0">
                    <a:pos x="85" y="43"/>
                  </a:cxn>
                  <a:cxn ang="0">
                    <a:pos x="76" y="53"/>
                  </a:cxn>
                  <a:cxn ang="0">
                    <a:pos x="74" y="62"/>
                  </a:cxn>
                  <a:cxn ang="0">
                    <a:pos x="62" y="57"/>
                  </a:cxn>
                  <a:cxn ang="0">
                    <a:pos x="57" y="57"/>
                  </a:cxn>
                  <a:cxn ang="0">
                    <a:pos x="50" y="62"/>
                  </a:cxn>
                  <a:cxn ang="0">
                    <a:pos x="40" y="64"/>
                  </a:cxn>
                  <a:cxn ang="0">
                    <a:pos x="29" y="61"/>
                  </a:cxn>
                  <a:cxn ang="0">
                    <a:pos x="23" y="57"/>
                  </a:cxn>
                </a:cxnLst>
                <a:rect l="0" t="0" r="r" b="b"/>
                <a:pathLst>
                  <a:path w="85" h="64">
                    <a:moveTo>
                      <a:pt x="23" y="57"/>
                    </a:moveTo>
                    <a:lnTo>
                      <a:pt x="18" y="50"/>
                    </a:lnTo>
                    <a:lnTo>
                      <a:pt x="6" y="48"/>
                    </a:lnTo>
                    <a:lnTo>
                      <a:pt x="5" y="37"/>
                    </a:lnTo>
                    <a:lnTo>
                      <a:pt x="0" y="28"/>
                    </a:lnTo>
                    <a:lnTo>
                      <a:pt x="8" y="26"/>
                    </a:lnTo>
                    <a:lnTo>
                      <a:pt x="10" y="14"/>
                    </a:lnTo>
                    <a:lnTo>
                      <a:pt x="17" y="5"/>
                    </a:lnTo>
                    <a:lnTo>
                      <a:pt x="25" y="0"/>
                    </a:lnTo>
                    <a:lnTo>
                      <a:pt x="31" y="2"/>
                    </a:lnTo>
                    <a:lnTo>
                      <a:pt x="41" y="6"/>
                    </a:lnTo>
                    <a:lnTo>
                      <a:pt x="49" y="4"/>
                    </a:lnTo>
                    <a:lnTo>
                      <a:pt x="56" y="0"/>
                    </a:lnTo>
                    <a:lnTo>
                      <a:pt x="62" y="2"/>
                    </a:lnTo>
                    <a:lnTo>
                      <a:pt x="67" y="10"/>
                    </a:lnTo>
                    <a:lnTo>
                      <a:pt x="71" y="27"/>
                    </a:lnTo>
                    <a:lnTo>
                      <a:pt x="74" y="31"/>
                    </a:lnTo>
                    <a:lnTo>
                      <a:pt x="74" y="37"/>
                    </a:lnTo>
                    <a:lnTo>
                      <a:pt x="79" y="39"/>
                    </a:lnTo>
                    <a:lnTo>
                      <a:pt x="84" y="38"/>
                    </a:lnTo>
                    <a:lnTo>
                      <a:pt x="85" y="43"/>
                    </a:lnTo>
                    <a:lnTo>
                      <a:pt x="76" y="53"/>
                    </a:lnTo>
                    <a:lnTo>
                      <a:pt x="74" y="62"/>
                    </a:lnTo>
                    <a:lnTo>
                      <a:pt x="62" y="57"/>
                    </a:lnTo>
                    <a:lnTo>
                      <a:pt x="57" y="57"/>
                    </a:lnTo>
                    <a:lnTo>
                      <a:pt x="50" y="62"/>
                    </a:lnTo>
                    <a:lnTo>
                      <a:pt x="40" y="64"/>
                    </a:lnTo>
                    <a:lnTo>
                      <a:pt x="29" y="61"/>
                    </a:lnTo>
                    <a:lnTo>
                      <a:pt x="23" y="57"/>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11" name="Freeform 5092">
                <a:extLst>
                  <a:ext uri="{FF2B5EF4-FFF2-40B4-BE49-F238E27FC236}">
                    <a16:creationId xmlns:a16="http://schemas.microsoft.com/office/drawing/2014/main" id="{0E5F8E87-609F-4099-89F7-C6753AD5C77A}"/>
                  </a:ext>
                </a:extLst>
              </p:cNvPr>
              <p:cNvSpPr>
                <a:spLocks/>
              </p:cNvSpPr>
              <p:nvPr/>
            </p:nvSpPr>
            <p:spPr bwMode="gray">
              <a:xfrm>
                <a:off x="3031" y="2066"/>
                <a:ext cx="42" cy="28"/>
              </a:xfrm>
              <a:custGeom>
                <a:avLst/>
                <a:gdLst/>
                <a:ahLst/>
                <a:cxnLst>
                  <a:cxn ang="0">
                    <a:pos x="27" y="0"/>
                  </a:cxn>
                  <a:cxn ang="0">
                    <a:pos x="24" y="7"/>
                  </a:cxn>
                  <a:cxn ang="0">
                    <a:pos x="24" y="18"/>
                  </a:cxn>
                  <a:cxn ang="0">
                    <a:pos x="12" y="12"/>
                  </a:cxn>
                  <a:cxn ang="0">
                    <a:pos x="7" y="8"/>
                  </a:cxn>
                  <a:cxn ang="0">
                    <a:pos x="0" y="6"/>
                  </a:cxn>
                  <a:cxn ang="0">
                    <a:pos x="0" y="4"/>
                  </a:cxn>
                  <a:cxn ang="0">
                    <a:pos x="3" y="1"/>
                  </a:cxn>
                  <a:cxn ang="0">
                    <a:pos x="7" y="1"/>
                  </a:cxn>
                  <a:cxn ang="0">
                    <a:pos x="11" y="2"/>
                  </a:cxn>
                  <a:cxn ang="0">
                    <a:pos x="21" y="2"/>
                  </a:cxn>
                  <a:cxn ang="0">
                    <a:pos x="27" y="0"/>
                  </a:cxn>
                </a:cxnLst>
                <a:rect l="0" t="0" r="r" b="b"/>
                <a:pathLst>
                  <a:path w="27" h="18">
                    <a:moveTo>
                      <a:pt x="27" y="0"/>
                    </a:moveTo>
                    <a:lnTo>
                      <a:pt x="24" y="7"/>
                    </a:lnTo>
                    <a:lnTo>
                      <a:pt x="24" y="18"/>
                    </a:lnTo>
                    <a:lnTo>
                      <a:pt x="12" y="12"/>
                    </a:lnTo>
                    <a:lnTo>
                      <a:pt x="7" y="8"/>
                    </a:lnTo>
                    <a:lnTo>
                      <a:pt x="0" y="6"/>
                    </a:lnTo>
                    <a:lnTo>
                      <a:pt x="0" y="4"/>
                    </a:lnTo>
                    <a:lnTo>
                      <a:pt x="3" y="1"/>
                    </a:lnTo>
                    <a:lnTo>
                      <a:pt x="7" y="1"/>
                    </a:lnTo>
                    <a:lnTo>
                      <a:pt x="11" y="2"/>
                    </a:lnTo>
                    <a:lnTo>
                      <a:pt x="21" y="2"/>
                    </a:lnTo>
                    <a:lnTo>
                      <a:pt x="27" y="0"/>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12" name="Freeform 5093">
                <a:extLst>
                  <a:ext uri="{FF2B5EF4-FFF2-40B4-BE49-F238E27FC236}">
                    <a16:creationId xmlns:a16="http://schemas.microsoft.com/office/drawing/2014/main" id="{0FDFBEBF-02DE-4F8F-8D4C-4573AAE8FD78}"/>
                  </a:ext>
                </a:extLst>
              </p:cNvPr>
              <p:cNvSpPr>
                <a:spLocks/>
              </p:cNvSpPr>
              <p:nvPr/>
            </p:nvSpPr>
            <p:spPr bwMode="gray">
              <a:xfrm>
                <a:off x="3056" y="2100"/>
                <a:ext cx="8" cy="6"/>
              </a:xfrm>
              <a:custGeom>
                <a:avLst/>
                <a:gdLst/>
                <a:ahLst/>
                <a:cxnLst>
                  <a:cxn ang="0">
                    <a:pos x="3" y="0"/>
                  </a:cxn>
                  <a:cxn ang="0">
                    <a:pos x="5" y="1"/>
                  </a:cxn>
                  <a:cxn ang="0">
                    <a:pos x="5" y="4"/>
                  </a:cxn>
                  <a:cxn ang="0">
                    <a:pos x="0" y="4"/>
                  </a:cxn>
                  <a:cxn ang="0">
                    <a:pos x="0" y="2"/>
                  </a:cxn>
                  <a:cxn ang="0">
                    <a:pos x="3" y="0"/>
                  </a:cxn>
                </a:cxnLst>
                <a:rect l="0" t="0" r="r" b="b"/>
                <a:pathLst>
                  <a:path w="5" h="4">
                    <a:moveTo>
                      <a:pt x="3" y="0"/>
                    </a:moveTo>
                    <a:lnTo>
                      <a:pt x="5" y="1"/>
                    </a:lnTo>
                    <a:lnTo>
                      <a:pt x="5" y="4"/>
                    </a:lnTo>
                    <a:lnTo>
                      <a:pt x="0" y="4"/>
                    </a:lnTo>
                    <a:lnTo>
                      <a:pt x="0" y="2"/>
                    </a:lnTo>
                    <a:lnTo>
                      <a:pt x="3" y="0"/>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13" name="Freeform 5094">
                <a:extLst>
                  <a:ext uri="{FF2B5EF4-FFF2-40B4-BE49-F238E27FC236}">
                    <a16:creationId xmlns:a16="http://schemas.microsoft.com/office/drawing/2014/main" id="{AAE16156-DE43-4E9B-B35E-5B8DE880FCE5}"/>
                  </a:ext>
                </a:extLst>
              </p:cNvPr>
              <p:cNvSpPr>
                <a:spLocks/>
              </p:cNvSpPr>
              <p:nvPr/>
            </p:nvSpPr>
            <p:spPr bwMode="gray">
              <a:xfrm>
                <a:off x="3228" y="1985"/>
                <a:ext cx="39" cy="39"/>
              </a:xfrm>
              <a:custGeom>
                <a:avLst/>
                <a:gdLst/>
                <a:ahLst/>
                <a:cxnLst>
                  <a:cxn ang="0">
                    <a:pos x="2" y="2"/>
                  </a:cxn>
                  <a:cxn ang="0">
                    <a:pos x="8" y="0"/>
                  </a:cxn>
                  <a:cxn ang="0">
                    <a:pos x="14" y="2"/>
                  </a:cxn>
                  <a:cxn ang="0">
                    <a:pos x="25" y="12"/>
                  </a:cxn>
                  <a:cxn ang="0">
                    <a:pos x="24" y="16"/>
                  </a:cxn>
                  <a:cxn ang="0">
                    <a:pos x="19" y="16"/>
                  </a:cxn>
                  <a:cxn ang="0">
                    <a:pos x="13" y="15"/>
                  </a:cxn>
                  <a:cxn ang="0">
                    <a:pos x="12" y="19"/>
                  </a:cxn>
                  <a:cxn ang="0">
                    <a:pos x="5" y="20"/>
                  </a:cxn>
                  <a:cxn ang="0">
                    <a:pos x="0" y="25"/>
                  </a:cxn>
                  <a:cxn ang="0">
                    <a:pos x="0" y="23"/>
                  </a:cxn>
                  <a:cxn ang="0">
                    <a:pos x="2" y="20"/>
                  </a:cxn>
                  <a:cxn ang="0">
                    <a:pos x="0" y="19"/>
                  </a:cxn>
                  <a:cxn ang="0">
                    <a:pos x="4" y="13"/>
                  </a:cxn>
                  <a:cxn ang="0">
                    <a:pos x="5" y="7"/>
                  </a:cxn>
                  <a:cxn ang="0">
                    <a:pos x="2" y="2"/>
                  </a:cxn>
                </a:cxnLst>
                <a:rect l="0" t="0" r="r" b="b"/>
                <a:pathLst>
                  <a:path w="25" h="25">
                    <a:moveTo>
                      <a:pt x="2" y="2"/>
                    </a:moveTo>
                    <a:lnTo>
                      <a:pt x="8" y="0"/>
                    </a:lnTo>
                    <a:lnTo>
                      <a:pt x="14" y="2"/>
                    </a:lnTo>
                    <a:lnTo>
                      <a:pt x="25" y="12"/>
                    </a:lnTo>
                    <a:lnTo>
                      <a:pt x="24" y="16"/>
                    </a:lnTo>
                    <a:lnTo>
                      <a:pt x="19" y="16"/>
                    </a:lnTo>
                    <a:lnTo>
                      <a:pt x="13" y="15"/>
                    </a:lnTo>
                    <a:lnTo>
                      <a:pt x="12" y="19"/>
                    </a:lnTo>
                    <a:lnTo>
                      <a:pt x="5" y="20"/>
                    </a:lnTo>
                    <a:lnTo>
                      <a:pt x="0" y="25"/>
                    </a:lnTo>
                    <a:lnTo>
                      <a:pt x="0" y="23"/>
                    </a:lnTo>
                    <a:lnTo>
                      <a:pt x="2" y="20"/>
                    </a:lnTo>
                    <a:lnTo>
                      <a:pt x="0" y="19"/>
                    </a:lnTo>
                    <a:lnTo>
                      <a:pt x="4" y="13"/>
                    </a:lnTo>
                    <a:lnTo>
                      <a:pt x="5" y="7"/>
                    </a:lnTo>
                    <a:lnTo>
                      <a:pt x="2"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14" name="Freeform 5095">
                <a:extLst>
                  <a:ext uri="{FF2B5EF4-FFF2-40B4-BE49-F238E27FC236}">
                    <a16:creationId xmlns:a16="http://schemas.microsoft.com/office/drawing/2014/main" id="{7372D5EA-C847-4226-A8D9-66F5C78CB2AE}"/>
                  </a:ext>
                </a:extLst>
              </p:cNvPr>
              <p:cNvSpPr>
                <a:spLocks/>
              </p:cNvSpPr>
              <p:nvPr/>
            </p:nvSpPr>
            <p:spPr bwMode="gray">
              <a:xfrm>
                <a:off x="3192" y="2117"/>
                <a:ext cx="36" cy="13"/>
              </a:xfrm>
              <a:custGeom>
                <a:avLst/>
                <a:gdLst/>
                <a:ahLst/>
                <a:cxnLst>
                  <a:cxn ang="0">
                    <a:pos x="0" y="2"/>
                  </a:cxn>
                  <a:cxn ang="0">
                    <a:pos x="1" y="0"/>
                  </a:cxn>
                  <a:cxn ang="0">
                    <a:pos x="7" y="0"/>
                  </a:cxn>
                  <a:cxn ang="0">
                    <a:pos x="9" y="2"/>
                  </a:cxn>
                  <a:cxn ang="0">
                    <a:pos x="13" y="2"/>
                  </a:cxn>
                  <a:cxn ang="0">
                    <a:pos x="15" y="3"/>
                  </a:cxn>
                  <a:cxn ang="0">
                    <a:pos x="17" y="2"/>
                  </a:cxn>
                  <a:cxn ang="0">
                    <a:pos x="20" y="2"/>
                  </a:cxn>
                  <a:cxn ang="0">
                    <a:pos x="23" y="4"/>
                  </a:cxn>
                  <a:cxn ang="0">
                    <a:pos x="23" y="6"/>
                  </a:cxn>
                  <a:cxn ang="0">
                    <a:pos x="21" y="7"/>
                  </a:cxn>
                  <a:cxn ang="0">
                    <a:pos x="19" y="8"/>
                  </a:cxn>
                  <a:cxn ang="0">
                    <a:pos x="12" y="8"/>
                  </a:cxn>
                  <a:cxn ang="0">
                    <a:pos x="7" y="5"/>
                  </a:cxn>
                  <a:cxn ang="0">
                    <a:pos x="1" y="5"/>
                  </a:cxn>
                  <a:cxn ang="0">
                    <a:pos x="0" y="2"/>
                  </a:cxn>
                </a:cxnLst>
                <a:rect l="0" t="0" r="r" b="b"/>
                <a:pathLst>
                  <a:path w="23" h="8">
                    <a:moveTo>
                      <a:pt x="0" y="2"/>
                    </a:moveTo>
                    <a:lnTo>
                      <a:pt x="1" y="0"/>
                    </a:lnTo>
                    <a:lnTo>
                      <a:pt x="7" y="0"/>
                    </a:lnTo>
                    <a:lnTo>
                      <a:pt x="9" y="2"/>
                    </a:lnTo>
                    <a:lnTo>
                      <a:pt x="13" y="2"/>
                    </a:lnTo>
                    <a:lnTo>
                      <a:pt x="15" y="3"/>
                    </a:lnTo>
                    <a:lnTo>
                      <a:pt x="17" y="2"/>
                    </a:lnTo>
                    <a:lnTo>
                      <a:pt x="20" y="2"/>
                    </a:lnTo>
                    <a:lnTo>
                      <a:pt x="23" y="4"/>
                    </a:lnTo>
                    <a:lnTo>
                      <a:pt x="23" y="6"/>
                    </a:lnTo>
                    <a:lnTo>
                      <a:pt x="21" y="7"/>
                    </a:lnTo>
                    <a:lnTo>
                      <a:pt x="19" y="8"/>
                    </a:lnTo>
                    <a:lnTo>
                      <a:pt x="12" y="8"/>
                    </a:lnTo>
                    <a:lnTo>
                      <a:pt x="7" y="5"/>
                    </a:lnTo>
                    <a:lnTo>
                      <a:pt x="1" y="5"/>
                    </a:lnTo>
                    <a:lnTo>
                      <a:pt x="0" y="2"/>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15" name="Freeform 5096">
                <a:extLst>
                  <a:ext uri="{FF2B5EF4-FFF2-40B4-BE49-F238E27FC236}">
                    <a16:creationId xmlns:a16="http://schemas.microsoft.com/office/drawing/2014/main" id="{36975D32-BE5E-451A-A215-8A5777835340}"/>
                  </a:ext>
                </a:extLst>
              </p:cNvPr>
              <p:cNvSpPr>
                <a:spLocks/>
              </p:cNvSpPr>
              <p:nvPr/>
            </p:nvSpPr>
            <p:spPr bwMode="gray">
              <a:xfrm>
                <a:off x="3216" y="2086"/>
                <a:ext cx="7" cy="5"/>
              </a:xfrm>
              <a:custGeom>
                <a:avLst/>
                <a:gdLst/>
                <a:ahLst/>
                <a:cxnLst>
                  <a:cxn ang="0">
                    <a:pos x="0" y="1"/>
                  </a:cxn>
                  <a:cxn ang="0">
                    <a:pos x="2" y="0"/>
                  </a:cxn>
                  <a:cxn ang="0">
                    <a:pos x="4" y="0"/>
                  </a:cxn>
                  <a:cxn ang="0">
                    <a:pos x="5" y="2"/>
                  </a:cxn>
                  <a:cxn ang="0">
                    <a:pos x="2" y="3"/>
                  </a:cxn>
                  <a:cxn ang="0">
                    <a:pos x="0" y="1"/>
                  </a:cxn>
                </a:cxnLst>
                <a:rect l="0" t="0" r="r" b="b"/>
                <a:pathLst>
                  <a:path w="5" h="3">
                    <a:moveTo>
                      <a:pt x="0" y="1"/>
                    </a:moveTo>
                    <a:lnTo>
                      <a:pt x="2" y="0"/>
                    </a:lnTo>
                    <a:lnTo>
                      <a:pt x="4" y="0"/>
                    </a:lnTo>
                    <a:lnTo>
                      <a:pt x="5" y="2"/>
                    </a:lnTo>
                    <a:lnTo>
                      <a:pt x="2"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16" name="Freeform 5097">
                <a:extLst>
                  <a:ext uri="{FF2B5EF4-FFF2-40B4-BE49-F238E27FC236}">
                    <a16:creationId xmlns:a16="http://schemas.microsoft.com/office/drawing/2014/main" id="{7B52816D-1D3F-4FE5-94B3-E33F0C02E38F}"/>
                  </a:ext>
                </a:extLst>
              </p:cNvPr>
              <p:cNvSpPr>
                <a:spLocks/>
              </p:cNvSpPr>
              <p:nvPr/>
            </p:nvSpPr>
            <p:spPr bwMode="gray">
              <a:xfrm>
                <a:off x="3241" y="2112"/>
                <a:ext cx="6" cy="7"/>
              </a:xfrm>
              <a:custGeom>
                <a:avLst/>
                <a:gdLst/>
                <a:ahLst/>
                <a:cxnLst>
                  <a:cxn ang="0">
                    <a:pos x="0" y="1"/>
                  </a:cxn>
                  <a:cxn ang="0">
                    <a:pos x="2" y="0"/>
                  </a:cxn>
                  <a:cxn ang="0">
                    <a:pos x="3" y="1"/>
                  </a:cxn>
                  <a:cxn ang="0">
                    <a:pos x="4" y="3"/>
                  </a:cxn>
                  <a:cxn ang="0">
                    <a:pos x="1" y="4"/>
                  </a:cxn>
                  <a:cxn ang="0">
                    <a:pos x="0" y="1"/>
                  </a:cxn>
                </a:cxnLst>
                <a:rect l="0" t="0" r="r" b="b"/>
                <a:pathLst>
                  <a:path w="4" h="4">
                    <a:moveTo>
                      <a:pt x="0" y="1"/>
                    </a:moveTo>
                    <a:lnTo>
                      <a:pt x="2" y="0"/>
                    </a:lnTo>
                    <a:lnTo>
                      <a:pt x="3" y="1"/>
                    </a:lnTo>
                    <a:lnTo>
                      <a:pt x="4" y="3"/>
                    </a:lnTo>
                    <a:lnTo>
                      <a:pt x="1" y="4"/>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17" name="Freeform 5098">
                <a:extLst>
                  <a:ext uri="{FF2B5EF4-FFF2-40B4-BE49-F238E27FC236}">
                    <a16:creationId xmlns:a16="http://schemas.microsoft.com/office/drawing/2014/main" id="{FE796DD7-9343-4480-906C-914E9E529BA5}"/>
                  </a:ext>
                </a:extLst>
              </p:cNvPr>
              <p:cNvSpPr>
                <a:spLocks/>
              </p:cNvSpPr>
              <p:nvPr/>
            </p:nvSpPr>
            <p:spPr bwMode="gray">
              <a:xfrm>
                <a:off x="2872" y="1968"/>
                <a:ext cx="6" cy="5"/>
              </a:xfrm>
              <a:custGeom>
                <a:avLst/>
                <a:gdLst/>
                <a:ahLst/>
                <a:cxnLst>
                  <a:cxn ang="0">
                    <a:pos x="0" y="2"/>
                  </a:cxn>
                  <a:cxn ang="0">
                    <a:pos x="1" y="1"/>
                  </a:cxn>
                  <a:cxn ang="0">
                    <a:pos x="3" y="0"/>
                  </a:cxn>
                  <a:cxn ang="0">
                    <a:pos x="4" y="1"/>
                  </a:cxn>
                  <a:cxn ang="0">
                    <a:pos x="3" y="3"/>
                  </a:cxn>
                  <a:cxn ang="0">
                    <a:pos x="0" y="2"/>
                  </a:cxn>
                </a:cxnLst>
                <a:rect l="0" t="0" r="r" b="b"/>
                <a:pathLst>
                  <a:path w="4" h="3">
                    <a:moveTo>
                      <a:pt x="0" y="2"/>
                    </a:moveTo>
                    <a:lnTo>
                      <a:pt x="1" y="1"/>
                    </a:lnTo>
                    <a:lnTo>
                      <a:pt x="3" y="0"/>
                    </a:lnTo>
                    <a:lnTo>
                      <a:pt x="4" y="1"/>
                    </a:lnTo>
                    <a:lnTo>
                      <a:pt x="3"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18" name="Freeform 5099">
                <a:extLst>
                  <a:ext uri="{FF2B5EF4-FFF2-40B4-BE49-F238E27FC236}">
                    <a16:creationId xmlns:a16="http://schemas.microsoft.com/office/drawing/2014/main" id="{15C29692-BE68-4244-848F-63C100D62D84}"/>
                  </a:ext>
                </a:extLst>
              </p:cNvPr>
              <p:cNvSpPr>
                <a:spLocks/>
              </p:cNvSpPr>
              <p:nvPr/>
            </p:nvSpPr>
            <p:spPr bwMode="gray">
              <a:xfrm>
                <a:off x="3050" y="1886"/>
                <a:ext cx="79" cy="92"/>
              </a:xfrm>
              <a:custGeom>
                <a:avLst/>
                <a:gdLst/>
                <a:ahLst/>
                <a:cxnLst>
                  <a:cxn ang="0">
                    <a:pos x="43" y="59"/>
                  </a:cxn>
                  <a:cxn ang="0">
                    <a:pos x="37" y="57"/>
                  </a:cxn>
                  <a:cxn ang="0">
                    <a:pos x="35" y="52"/>
                  </a:cxn>
                  <a:cxn ang="0">
                    <a:pos x="27" y="47"/>
                  </a:cxn>
                  <a:cxn ang="0">
                    <a:pos x="20" y="42"/>
                  </a:cxn>
                  <a:cxn ang="0">
                    <a:pos x="15" y="36"/>
                  </a:cxn>
                  <a:cxn ang="0">
                    <a:pos x="14" y="31"/>
                  </a:cxn>
                  <a:cxn ang="0">
                    <a:pos x="11" y="28"/>
                  </a:cxn>
                  <a:cxn ang="0">
                    <a:pos x="8" y="22"/>
                  </a:cxn>
                  <a:cxn ang="0">
                    <a:pos x="5" y="24"/>
                  </a:cxn>
                  <a:cxn ang="0">
                    <a:pos x="3" y="28"/>
                  </a:cxn>
                  <a:cxn ang="0">
                    <a:pos x="0" y="21"/>
                  </a:cxn>
                  <a:cxn ang="0">
                    <a:pos x="2" y="17"/>
                  </a:cxn>
                  <a:cxn ang="0">
                    <a:pos x="3" y="14"/>
                  </a:cxn>
                  <a:cxn ang="0">
                    <a:pos x="18" y="13"/>
                  </a:cxn>
                  <a:cxn ang="0">
                    <a:pos x="22" y="6"/>
                  </a:cxn>
                  <a:cxn ang="0">
                    <a:pos x="22" y="2"/>
                  </a:cxn>
                  <a:cxn ang="0">
                    <a:pos x="26" y="0"/>
                  </a:cxn>
                  <a:cxn ang="0">
                    <a:pos x="31" y="1"/>
                  </a:cxn>
                  <a:cxn ang="0">
                    <a:pos x="35" y="10"/>
                  </a:cxn>
                  <a:cxn ang="0">
                    <a:pos x="48" y="12"/>
                  </a:cxn>
                  <a:cxn ang="0">
                    <a:pos x="51" y="22"/>
                  </a:cxn>
                  <a:cxn ang="0">
                    <a:pos x="39" y="23"/>
                  </a:cxn>
                  <a:cxn ang="0">
                    <a:pos x="32" y="18"/>
                  </a:cxn>
                  <a:cxn ang="0">
                    <a:pos x="28" y="20"/>
                  </a:cxn>
                  <a:cxn ang="0">
                    <a:pos x="27" y="25"/>
                  </a:cxn>
                  <a:cxn ang="0">
                    <a:pos x="24" y="24"/>
                  </a:cxn>
                  <a:cxn ang="0">
                    <a:pos x="21" y="26"/>
                  </a:cxn>
                  <a:cxn ang="0">
                    <a:pos x="23" y="35"/>
                  </a:cxn>
                  <a:cxn ang="0">
                    <a:pos x="30" y="42"/>
                  </a:cxn>
                  <a:cxn ang="0">
                    <a:pos x="38" y="50"/>
                  </a:cxn>
                  <a:cxn ang="0">
                    <a:pos x="39" y="55"/>
                  </a:cxn>
                  <a:cxn ang="0">
                    <a:pos x="43" y="57"/>
                  </a:cxn>
                  <a:cxn ang="0">
                    <a:pos x="43" y="59"/>
                  </a:cxn>
                </a:cxnLst>
                <a:rect l="0" t="0" r="r" b="b"/>
                <a:pathLst>
                  <a:path w="51" h="59">
                    <a:moveTo>
                      <a:pt x="43" y="59"/>
                    </a:moveTo>
                    <a:lnTo>
                      <a:pt x="37" y="57"/>
                    </a:lnTo>
                    <a:lnTo>
                      <a:pt x="35" y="52"/>
                    </a:lnTo>
                    <a:lnTo>
                      <a:pt x="27" y="47"/>
                    </a:lnTo>
                    <a:lnTo>
                      <a:pt x="20" y="42"/>
                    </a:lnTo>
                    <a:lnTo>
                      <a:pt x="15" y="36"/>
                    </a:lnTo>
                    <a:lnTo>
                      <a:pt x="14" y="31"/>
                    </a:lnTo>
                    <a:lnTo>
                      <a:pt x="11" y="28"/>
                    </a:lnTo>
                    <a:lnTo>
                      <a:pt x="8" y="22"/>
                    </a:lnTo>
                    <a:lnTo>
                      <a:pt x="5" y="24"/>
                    </a:lnTo>
                    <a:lnTo>
                      <a:pt x="3" y="28"/>
                    </a:lnTo>
                    <a:lnTo>
                      <a:pt x="0" y="21"/>
                    </a:lnTo>
                    <a:lnTo>
                      <a:pt x="2" y="17"/>
                    </a:lnTo>
                    <a:lnTo>
                      <a:pt x="3" y="14"/>
                    </a:lnTo>
                    <a:lnTo>
                      <a:pt x="18" y="13"/>
                    </a:lnTo>
                    <a:lnTo>
                      <a:pt x="22" y="6"/>
                    </a:lnTo>
                    <a:lnTo>
                      <a:pt x="22" y="2"/>
                    </a:lnTo>
                    <a:lnTo>
                      <a:pt x="26" y="0"/>
                    </a:lnTo>
                    <a:lnTo>
                      <a:pt x="31" y="1"/>
                    </a:lnTo>
                    <a:lnTo>
                      <a:pt x="35" y="10"/>
                    </a:lnTo>
                    <a:lnTo>
                      <a:pt x="48" y="12"/>
                    </a:lnTo>
                    <a:lnTo>
                      <a:pt x="51" y="22"/>
                    </a:lnTo>
                    <a:lnTo>
                      <a:pt x="39" y="23"/>
                    </a:lnTo>
                    <a:lnTo>
                      <a:pt x="32" y="18"/>
                    </a:lnTo>
                    <a:lnTo>
                      <a:pt x="28" y="20"/>
                    </a:lnTo>
                    <a:lnTo>
                      <a:pt x="27" y="25"/>
                    </a:lnTo>
                    <a:lnTo>
                      <a:pt x="24" y="24"/>
                    </a:lnTo>
                    <a:lnTo>
                      <a:pt x="21" y="26"/>
                    </a:lnTo>
                    <a:lnTo>
                      <a:pt x="23" y="35"/>
                    </a:lnTo>
                    <a:lnTo>
                      <a:pt x="30" y="42"/>
                    </a:lnTo>
                    <a:lnTo>
                      <a:pt x="38" y="50"/>
                    </a:lnTo>
                    <a:lnTo>
                      <a:pt x="39" y="55"/>
                    </a:lnTo>
                    <a:lnTo>
                      <a:pt x="43" y="57"/>
                    </a:lnTo>
                    <a:lnTo>
                      <a:pt x="43" y="59"/>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19" name="Freeform 5100">
                <a:extLst>
                  <a:ext uri="{FF2B5EF4-FFF2-40B4-BE49-F238E27FC236}">
                    <a16:creationId xmlns:a16="http://schemas.microsoft.com/office/drawing/2014/main" id="{33F837CB-2432-46DC-99FF-45F6F8090C68}"/>
                  </a:ext>
                </a:extLst>
              </p:cNvPr>
              <p:cNvSpPr>
                <a:spLocks/>
              </p:cNvSpPr>
              <p:nvPr/>
            </p:nvSpPr>
            <p:spPr bwMode="gray">
              <a:xfrm>
                <a:off x="3082" y="1914"/>
                <a:ext cx="50" cy="60"/>
              </a:xfrm>
              <a:custGeom>
                <a:avLst/>
                <a:gdLst/>
                <a:ahLst/>
                <a:cxnLst>
                  <a:cxn ang="0">
                    <a:pos x="22" y="39"/>
                  </a:cxn>
                  <a:cxn ang="0">
                    <a:pos x="18" y="37"/>
                  </a:cxn>
                  <a:cxn ang="0">
                    <a:pos x="17" y="32"/>
                  </a:cxn>
                  <a:cxn ang="0">
                    <a:pos x="9" y="24"/>
                  </a:cxn>
                  <a:cxn ang="0">
                    <a:pos x="2" y="17"/>
                  </a:cxn>
                  <a:cxn ang="0">
                    <a:pos x="0" y="8"/>
                  </a:cxn>
                  <a:cxn ang="0">
                    <a:pos x="3" y="6"/>
                  </a:cxn>
                  <a:cxn ang="0">
                    <a:pos x="6" y="7"/>
                  </a:cxn>
                  <a:cxn ang="0">
                    <a:pos x="7" y="2"/>
                  </a:cxn>
                  <a:cxn ang="0">
                    <a:pos x="11" y="0"/>
                  </a:cxn>
                  <a:cxn ang="0">
                    <a:pos x="18" y="5"/>
                  </a:cxn>
                  <a:cxn ang="0">
                    <a:pos x="30" y="4"/>
                  </a:cxn>
                  <a:cxn ang="0">
                    <a:pos x="32" y="12"/>
                  </a:cxn>
                  <a:cxn ang="0">
                    <a:pos x="32" y="25"/>
                  </a:cxn>
                  <a:cxn ang="0">
                    <a:pos x="25" y="35"/>
                  </a:cxn>
                  <a:cxn ang="0">
                    <a:pos x="22" y="39"/>
                  </a:cxn>
                </a:cxnLst>
                <a:rect l="0" t="0" r="r" b="b"/>
                <a:pathLst>
                  <a:path w="32" h="39">
                    <a:moveTo>
                      <a:pt x="22" y="39"/>
                    </a:moveTo>
                    <a:lnTo>
                      <a:pt x="18" y="37"/>
                    </a:lnTo>
                    <a:lnTo>
                      <a:pt x="17" y="32"/>
                    </a:lnTo>
                    <a:lnTo>
                      <a:pt x="9" y="24"/>
                    </a:lnTo>
                    <a:lnTo>
                      <a:pt x="2" y="17"/>
                    </a:lnTo>
                    <a:lnTo>
                      <a:pt x="0" y="8"/>
                    </a:lnTo>
                    <a:lnTo>
                      <a:pt x="3" y="6"/>
                    </a:lnTo>
                    <a:lnTo>
                      <a:pt x="6" y="7"/>
                    </a:lnTo>
                    <a:lnTo>
                      <a:pt x="7" y="2"/>
                    </a:lnTo>
                    <a:lnTo>
                      <a:pt x="11" y="0"/>
                    </a:lnTo>
                    <a:lnTo>
                      <a:pt x="18" y="5"/>
                    </a:lnTo>
                    <a:lnTo>
                      <a:pt x="30" y="4"/>
                    </a:lnTo>
                    <a:lnTo>
                      <a:pt x="32" y="12"/>
                    </a:lnTo>
                    <a:lnTo>
                      <a:pt x="32" y="25"/>
                    </a:lnTo>
                    <a:lnTo>
                      <a:pt x="25" y="35"/>
                    </a:lnTo>
                    <a:lnTo>
                      <a:pt x="22" y="39"/>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20" name="Freeform 5101">
                <a:extLst>
                  <a:ext uri="{FF2B5EF4-FFF2-40B4-BE49-F238E27FC236}">
                    <a16:creationId xmlns:a16="http://schemas.microsoft.com/office/drawing/2014/main" id="{F250C4A6-EB99-4C1C-9BD8-16554CB822AB}"/>
                  </a:ext>
                </a:extLst>
              </p:cNvPr>
              <p:cNvSpPr>
                <a:spLocks/>
              </p:cNvSpPr>
              <p:nvPr/>
            </p:nvSpPr>
            <p:spPr bwMode="gray">
              <a:xfrm>
                <a:off x="3117" y="1894"/>
                <a:ext cx="68" cy="94"/>
              </a:xfrm>
              <a:custGeom>
                <a:avLst/>
                <a:gdLst/>
                <a:ahLst/>
                <a:cxnLst>
                  <a:cxn ang="0">
                    <a:pos x="19" y="1"/>
                  </a:cxn>
                  <a:cxn ang="0">
                    <a:pos x="24" y="10"/>
                  </a:cxn>
                  <a:cxn ang="0">
                    <a:pos x="25" y="21"/>
                  </a:cxn>
                  <a:cxn ang="0">
                    <a:pos x="37" y="23"/>
                  </a:cxn>
                  <a:cxn ang="0">
                    <a:pos x="42" y="30"/>
                  </a:cxn>
                  <a:cxn ang="0">
                    <a:pos x="39" y="37"/>
                  </a:cxn>
                  <a:cxn ang="0">
                    <a:pos x="44" y="43"/>
                  </a:cxn>
                  <a:cxn ang="0">
                    <a:pos x="40" y="51"/>
                  </a:cxn>
                  <a:cxn ang="0">
                    <a:pos x="31" y="55"/>
                  </a:cxn>
                  <a:cxn ang="0">
                    <a:pos x="23" y="61"/>
                  </a:cxn>
                  <a:cxn ang="0">
                    <a:pos x="20" y="53"/>
                  </a:cxn>
                  <a:cxn ang="0">
                    <a:pos x="14" y="51"/>
                  </a:cxn>
                  <a:cxn ang="0">
                    <a:pos x="10" y="54"/>
                  </a:cxn>
                  <a:cxn ang="0">
                    <a:pos x="8" y="60"/>
                  </a:cxn>
                  <a:cxn ang="0">
                    <a:pos x="0" y="54"/>
                  </a:cxn>
                  <a:cxn ang="0">
                    <a:pos x="0" y="52"/>
                  </a:cxn>
                  <a:cxn ang="0">
                    <a:pos x="3" y="48"/>
                  </a:cxn>
                  <a:cxn ang="0">
                    <a:pos x="10" y="38"/>
                  </a:cxn>
                  <a:cxn ang="0">
                    <a:pos x="10" y="25"/>
                  </a:cxn>
                  <a:cxn ang="0">
                    <a:pos x="8" y="17"/>
                  </a:cxn>
                  <a:cxn ang="0">
                    <a:pos x="5" y="7"/>
                  </a:cxn>
                  <a:cxn ang="0">
                    <a:pos x="6" y="4"/>
                  </a:cxn>
                  <a:cxn ang="0">
                    <a:pos x="17" y="0"/>
                  </a:cxn>
                  <a:cxn ang="0">
                    <a:pos x="19" y="1"/>
                  </a:cxn>
                </a:cxnLst>
                <a:rect l="0" t="0" r="r" b="b"/>
                <a:pathLst>
                  <a:path w="44" h="61">
                    <a:moveTo>
                      <a:pt x="19" y="1"/>
                    </a:moveTo>
                    <a:lnTo>
                      <a:pt x="24" y="10"/>
                    </a:lnTo>
                    <a:lnTo>
                      <a:pt x="25" y="21"/>
                    </a:lnTo>
                    <a:lnTo>
                      <a:pt x="37" y="23"/>
                    </a:lnTo>
                    <a:lnTo>
                      <a:pt x="42" y="30"/>
                    </a:lnTo>
                    <a:lnTo>
                      <a:pt x="39" y="37"/>
                    </a:lnTo>
                    <a:lnTo>
                      <a:pt x="44" y="43"/>
                    </a:lnTo>
                    <a:lnTo>
                      <a:pt x="40" y="51"/>
                    </a:lnTo>
                    <a:lnTo>
                      <a:pt x="31" y="55"/>
                    </a:lnTo>
                    <a:lnTo>
                      <a:pt x="23" y="61"/>
                    </a:lnTo>
                    <a:lnTo>
                      <a:pt x="20" y="53"/>
                    </a:lnTo>
                    <a:lnTo>
                      <a:pt x="14" y="51"/>
                    </a:lnTo>
                    <a:lnTo>
                      <a:pt x="10" y="54"/>
                    </a:lnTo>
                    <a:lnTo>
                      <a:pt x="8" y="60"/>
                    </a:lnTo>
                    <a:lnTo>
                      <a:pt x="0" y="54"/>
                    </a:lnTo>
                    <a:lnTo>
                      <a:pt x="0" y="52"/>
                    </a:lnTo>
                    <a:lnTo>
                      <a:pt x="3" y="48"/>
                    </a:lnTo>
                    <a:lnTo>
                      <a:pt x="10" y="38"/>
                    </a:lnTo>
                    <a:lnTo>
                      <a:pt x="10" y="25"/>
                    </a:lnTo>
                    <a:lnTo>
                      <a:pt x="8" y="17"/>
                    </a:lnTo>
                    <a:lnTo>
                      <a:pt x="5" y="7"/>
                    </a:lnTo>
                    <a:lnTo>
                      <a:pt x="6" y="4"/>
                    </a:lnTo>
                    <a:lnTo>
                      <a:pt x="17" y="0"/>
                    </a:lnTo>
                    <a:lnTo>
                      <a:pt x="19" y="1"/>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21" name="Freeform 5102">
                <a:extLst>
                  <a:ext uri="{FF2B5EF4-FFF2-40B4-BE49-F238E27FC236}">
                    <a16:creationId xmlns:a16="http://schemas.microsoft.com/office/drawing/2014/main" id="{666D1508-B278-4D15-B844-E9F28CDCF331}"/>
                  </a:ext>
                </a:extLst>
              </p:cNvPr>
              <p:cNvSpPr>
                <a:spLocks/>
              </p:cNvSpPr>
              <p:nvPr/>
            </p:nvSpPr>
            <p:spPr bwMode="gray">
              <a:xfrm>
                <a:off x="3149" y="1973"/>
                <a:ext cx="36" cy="37"/>
              </a:xfrm>
              <a:custGeom>
                <a:avLst/>
                <a:gdLst/>
                <a:ahLst/>
                <a:cxnLst>
                  <a:cxn ang="0">
                    <a:pos x="2" y="10"/>
                  </a:cxn>
                  <a:cxn ang="0">
                    <a:pos x="10" y="4"/>
                  </a:cxn>
                  <a:cxn ang="0">
                    <a:pos x="19" y="0"/>
                  </a:cxn>
                  <a:cxn ang="0">
                    <a:pos x="23" y="10"/>
                  </a:cxn>
                  <a:cxn ang="0">
                    <a:pos x="23" y="19"/>
                  </a:cxn>
                  <a:cxn ang="0">
                    <a:pos x="19" y="19"/>
                  </a:cxn>
                  <a:cxn ang="0">
                    <a:pos x="15" y="24"/>
                  </a:cxn>
                  <a:cxn ang="0">
                    <a:pos x="4" y="24"/>
                  </a:cxn>
                  <a:cxn ang="0">
                    <a:pos x="0" y="17"/>
                  </a:cxn>
                  <a:cxn ang="0">
                    <a:pos x="2" y="10"/>
                  </a:cxn>
                </a:cxnLst>
                <a:rect l="0" t="0" r="r" b="b"/>
                <a:pathLst>
                  <a:path w="23" h="24">
                    <a:moveTo>
                      <a:pt x="2" y="10"/>
                    </a:moveTo>
                    <a:lnTo>
                      <a:pt x="10" y="4"/>
                    </a:lnTo>
                    <a:lnTo>
                      <a:pt x="19" y="0"/>
                    </a:lnTo>
                    <a:lnTo>
                      <a:pt x="23" y="10"/>
                    </a:lnTo>
                    <a:lnTo>
                      <a:pt x="23" y="19"/>
                    </a:lnTo>
                    <a:lnTo>
                      <a:pt x="19" y="19"/>
                    </a:lnTo>
                    <a:lnTo>
                      <a:pt x="15" y="24"/>
                    </a:lnTo>
                    <a:lnTo>
                      <a:pt x="4" y="24"/>
                    </a:lnTo>
                    <a:lnTo>
                      <a:pt x="0" y="17"/>
                    </a:lnTo>
                    <a:lnTo>
                      <a:pt x="2" y="10"/>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22" name="Freeform 5104">
                <a:extLst>
                  <a:ext uri="{FF2B5EF4-FFF2-40B4-BE49-F238E27FC236}">
                    <a16:creationId xmlns:a16="http://schemas.microsoft.com/office/drawing/2014/main" id="{CEF280C8-509E-405B-947A-8EBB631DCDF1}"/>
                  </a:ext>
                </a:extLst>
              </p:cNvPr>
              <p:cNvSpPr>
                <a:spLocks/>
              </p:cNvSpPr>
              <p:nvPr/>
            </p:nvSpPr>
            <p:spPr bwMode="gray">
              <a:xfrm>
                <a:off x="2875" y="2049"/>
                <a:ext cx="7" cy="6"/>
              </a:xfrm>
              <a:custGeom>
                <a:avLst/>
                <a:gdLst/>
                <a:ahLst/>
                <a:cxnLst>
                  <a:cxn ang="0">
                    <a:pos x="0" y="4"/>
                  </a:cxn>
                  <a:cxn ang="0">
                    <a:pos x="0" y="3"/>
                  </a:cxn>
                  <a:cxn ang="0">
                    <a:pos x="3" y="0"/>
                  </a:cxn>
                  <a:cxn ang="0">
                    <a:pos x="5" y="0"/>
                  </a:cxn>
                  <a:cxn ang="0">
                    <a:pos x="3" y="3"/>
                  </a:cxn>
                  <a:cxn ang="0">
                    <a:pos x="0" y="4"/>
                  </a:cxn>
                </a:cxnLst>
                <a:rect l="0" t="0" r="r" b="b"/>
                <a:pathLst>
                  <a:path w="5" h="4">
                    <a:moveTo>
                      <a:pt x="0" y="4"/>
                    </a:moveTo>
                    <a:lnTo>
                      <a:pt x="0" y="3"/>
                    </a:lnTo>
                    <a:lnTo>
                      <a:pt x="3" y="0"/>
                    </a:lnTo>
                    <a:lnTo>
                      <a:pt x="5" y="0"/>
                    </a:lnTo>
                    <a:lnTo>
                      <a:pt x="3" y="3"/>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23" name="Freeform 5105">
                <a:extLst>
                  <a:ext uri="{FF2B5EF4-FFF2-40B4-BE49-F238E27FC236}">
                    <a16:creationId xmlns:a16="http://schemas.microsoft.com/office/drawing/2014/main" id="{54C4808C-E623-4BA5-94FF-8DDEEFD699A7}"/>
                  </a:ext>
                </a:extLst>
              </p:cNvPr>
              <p:cNvSpPr>
                <a:spLocks/>
              </p:cNvSpPr>
              <p:nvPr/>
            </p:nvSpPr>
            <p:spPr bwMode="gray">
              <a:xfrm>
                <a:off x="2890" y="2038"/>
                <a:ext cx="13" cy="11"/>
              </a:xfrm>
              <a:custGeom>
                <a:avLst/>
                <a:gdLst/>
                <a:ahLst/>
                <a:cxnLst>
                  <a:cxn ang="0">
                    <a:pos x="0" y="5"/>
                  </a:cxn>
                  <a:cxn ang="0">
                    <a:pos x="0" y="0"/>
                  </a:cxn>
                  <a:cxn ang="0">
                    <a:pos x="6" y="0"/>
                  </a:cxn>
                  <a:cxn ang="0">
                    <a:pos x="8" y="2"/>
                  </a:cxn>
                  <a:cxn ang="0">
                    <a:pos x="7" y="5"/>
                  </a:cxn>
                  <a:cxn ang="0">
                    <a:pos x="2" y="7"/>
                  </a:cxn>
                  <a:cxn ang="0">
                    <a:pos x="0" y="5"/>
                  </a:cxn>
                </a:cxnLst>
                <a:rect l="0" t="0" r="r" b="b"/>
                <a:pathLst>
                  <a:path w="8" h="7">
                    <a:moveTo>
                      <a:pt x="0" y="5"/>
                    </a:moveTo>
                    <a:lnTo>
                      <a:pt x="0" y="0"/>
                    </a:lnTo>
                    <a:lnTo>
                      <a:pt x="6" y="0"/>
                    </a:lnTo>
                    <a:lnTo>
                      <a:pt x="8" y="2"/>
                    </a:lnTo>
                    <a:lnTo>
                      <a:pt x="7" y="5"/>
                    </a:lnTo>
                    <a:lnTo>
                      <a:pt x="2" y="7"/>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24" name="Freeform 5106">
                <a:extLst>
                  <a:ext uri="{FF2B5EF4-FFF2-40B4-BE49-F238E27FC236}">
                    <a16:creationId xmlns:a16="http://schemas.microsoft.com/office/drawing/2014/main" id="{359CE56E-5E5B-4FFF-86DB-A3EBB5CE6795}"/>
                  </a:ext>
                </a:extLst>
              </p:cNvPr>
              <p:cNvSpPr>
                <a:spLocks/>
              </p:cNvSpPr>
              <p:nvPr/>
            </p:nvSpPr>
            <p:spPr bwMode="gray">
              <a:xfrm>
                <a:off x="2907" y="2029"/>
                <a:ext cx="8" cy="6"/>
              </a:xfrm>
              <a:custGeom>
                <a:avLst/>
                <a:gdLst/>
                <a:ahLst/>
                <a:cxnLst>
                  <a:cxn ang="0">
                    <a:pos x="0" y="4"/>
                  </a:cxn>
                  <a:cxn ang="0">
                    <a:pos x="0" y="2"/>
                  </a:cxn>
                  <a:cxn ang="0">
                    <a:pos x="3" y="0"/>
                  </a:cxn>
                  <a:cxn ang="0">
                    <a:pos x="5" y="1"/>
                  </a:cxn>
                  <a:cxn ang="0">
                    <a:pos x="5" y="4"/>
                  </a:cxn>
                  <a:cxn ang="0">
                    <a:pos x="0" y="4"/>
                  </a:cxn>
                </a:cxnLst>
                <a:rect l="0" t="0" r="r" b="b"/>
                <a:pathLst>
                  <a:path w="5" h="4">
                    <a:moveTo>
                      <a:pt x="0" y="4"/>
                    </a:moveTo>
                    <a:lnTo>
                      <a:pt x="0" y="2"/>
                    </a:lnTo>
                    <a:lnTo>
                      <a:pt x="3" y="0"/>
                    </a:lnTo>
                    <a:lnTo>
                      <a:pt x="5" y="1"/>
                    </a:lnTo>
                    <a:lnTo>
                      <a:pt x="5" y="4"/>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25" name="Freeform 5107">
                <a:extLst>
                  <a:ext uri="{FF2B5EF4-FFF2-40B4-BE49-F238E27FC236}">
                    <a16:creationId xmlns:a16="http://schemas.microsoft.com/office/drawing/2014/main" id="{E11DF91D-0777-4995-A0F5-9A7068E34933}"/>
                  </a:ext>
                </a:extLst>
              </p:cNvPr>
              <p:cNvSpPr>
                <a:spLocks/>
              </p:cNvSpPr>
              <p:nvPr/>
            </p:nvSpPr>
            <p:spPr bwMode="gray">
              <a:xfrm>
                <a:off x="2789" y="1782"/>
                <a:ext cx="185" cy="194"/>
              </a:xfrm>
              <a:custGeom>
                <a:avLst/>
                <a:gdLst/>
                <a:ahLst/>
                <a:cxnLst>
                  <a:cxn ang="0">
                    <a:pos x="60" y="125"/>
                  </a:cxn>
                  <a:cxn ang="0">
                    <a:pos x="57" y="121"/>
                  </a:cxn>
                  <a:cxn ang="0">
                    <a:pos x="54" y="121"/>
                  </a:cxn>
                  <a:cxn ang="0">
                    <a:pos x="41" y="123"/>
                  </a:cxn>
                  <a:cxn ang="0">
                    <a:pos x="35" y="120"/>
                  </a:cxn>
                  <a:cxn ang="0">
                    <a:pos x="31" y="107"/>
                  </a:cxn>
                  <a:cxn ang="0">
                    <a:pos x="33" y="92"/>
                  </a:cxn>
                  <a:cxn ang="0">
                    <a:pos x="35" y="91"/>
                  </a:cxn>
                  <a:cxn ang="0">
                    <a:pos x="31" y="85"/>
                  </a:cxn>
                  <a:cxn ang="0">
                    <a:pos x="32" y="77"/>
                  </a:cxn>
                  <a:cxn ang="0">
                    <a:pos x="23" y="66"/>
                  </a:cxn>
                  <a:cxn ang="0">
                    <a:pos x="21" y="57"/>
                  </a:cxn>
                  <a:cxn ang="0">
                    <a:pos x="16" y="54"/>
                  </a:cxn>
                  <a:cxn ang="0">
                    <a:pos x="6" y="52"/>
                  </a:cxn>
                  <a:cxn ang="0">
                    <a:pos x="2" y="46"/>
                  </a:cxn>
                  <a:cxn ang="0">
                    <a:pos x="2" y="39"/>
                  </a:cxn>
                  <a:cxn ang="0">
                    <a:pos x="11" y="36"/>
                  </a:cxn>
                  <a:cxn ang="0">
                    <a:pos x="20" y="40"/>
                  </a:cxn>
                  <a:cxn ang="0">
                    <a:pos x="27" y="40"/>
                  </a:cxn>
                  <a:cxn ang="0">
                    <a:pos x="28" y="32"/>
                  </a:cxn>
                  <a:cxn ang="0">
                    <a:pos x="24" y="23"/>
                  </a:cxn>
                  <a:cxn ang="0">
                    <a:pos x="33" y="27"/>
                  </a:cxn>
                  <a:cxn ang="0">
                    <a:pos x="41" y="24"/>
                  </a:cxn>
                  <a:cxn ang="0">
                    <a:pos x="55" y="15"/>
                  </a:cxn>
                  <a:cxn ang="0">
                    <a:pos x="65" y="0"/>
                  </a:cxn>
                  <a:cxn ang="0">
                    <a:pos x="80" y="15"/>
                  </a:cxn>
                  <a:cxn ang="0">
                    <a:pos x="90" y="19"/>
                  </a:cxn>
                  <a:cxn ang="0">
                    <a:pos x="103" y="27"/>
                  </a:cxn>
                  <a:cxn ang="0">
                    <a:pos x="119" y="29"/>
                  </a:cxn>
                  <a:cxn ang="0">
                    <a:pos x="111" y="55"/>
                  </a:cxn>
                  <a:cxn ang="0">
                    <a:pos x="104" y="59"/>
                  </a:cxn>
                  <a:cxn ang="0">
                    <a:pos x="101" y="64"/>
                  </a:cxn>
                  <a:cxn ang="0">
                    <a:pos x="95" y="74"/>
                  </a:cxn>
                  <a:cxn ang="0">
                    <a:pos x="101" y="74"/>
                  </a:cxn>
                  <a:cxn ang="0">
                    <a:pos x="103" y="80"/>
                  </a:cxn>
                  <a:cxn ang="0">
                    <a:pos x="106" y="101"/>
                  </a:cxn>
                  <a:cxn ang="0">
                    <a:pos x="115" y="107"/>
                  </a:cxn>
                  <a:cxn ang="0">
                    <a:pos x="105" y="112"/>
                  </a:cxn>
                  <a:cxn ang="0">
                    <a:pos x="96" y="117"/>
                  </a:cxn>
                  <a:cxn ang="0">
                    <a:pos x="86" y="116"/>
                  </a:cxn>
                  <a:cxn ang="0">
                    <a:pos x="72" y="117"/>
                  </a:cxn>
                </a:cxnLst>
                <a:rect l="0" t="0" r="r" b="b"/>
                <a:pathLst>
                  <a:path w="119" h="125">
                    <a:moveTo>
                      <a:pt x="70" y="125"/>
                    </a:moveTo>
                    <a:lnTo>
                      <a:pt x="60" y="125"/>
                    </a:lnTo>
                    <a:lnTo>
                      <a:pt x="56" y="123"/>
                    </a:lnTo>
                    <a:lnTo>
                      <a:pt x="57" y="121"/>
                    </a:lnTo>
                    <a:lnTo>
                      <a:pt x="56" y="120"/>
                    </a:lnTo>
                    <a:lnTo>
                      <a:pt x="54" y="121"/>
                    </a:lnTo>
                    <a:lnTo>
                      <a:pt x="53" y="122"/>
                    </a:lnTo>
                    <a:lnTo>
                      <a:pt x="41" y="123"/>
                    </a:lnTo>
                    <a:lnTo>
                      <a:pt x="38" y="120"/>
                    </a:lnTo>
                    <a:lnTo>
                      <a:pt x="35" y="120"/>
                    </a:lnTo>
                    <a:lnTo>
                      <a:pt x="28" y="115"/>
                    </a:lnTo>
                    <a:lnTo>
                      <a:pt x="31" y="107"/>
                    </a:lnTo>
                    <a:lnTo>
                      <a:pt x="33" y="99"/>
                    </a:lnTo>
                    <a:lnTo>
                      <a:pt x="33" y="92"/>
                    </a:lnTo>
                    <a:lnTo>
                      <a:pt x="36" y="95"/>
                    </a:lnTo>
                    <a:lnTo>
                      <a:pt x="35" y="91"/>
                    </a:lnTo>
                    <a:lnTo>
                      <a:pt x="32" y="90"/>
                    </a:lnTo>
                    <a:lnTo>
                      <a:pt x="31" y="85"/>
                    </a:lnTo>
                    <a:lnTo>
                      <a:pt x="30" y="78"/>
                    </a:lnTo>
                    <a:lnTo>
                      <a:pt x="32" y="77"/>
                    </a:lnTo>
                    <a:lnTo>
                      <a:pt x="32" y="73"/>
                    </a:lnTo>
                    <a:lnTo>
                      <a:pt x="23" y="66"/>
                    </a:lnTo>
                    <a:lnTo>
                      <a:pt x="25" y="61"/>
                    </a:lnTo>
                    <a:lnTo>
                      <a:pt x="21" y="57"/>
                    </a:lnTo>
                    <a:lnTo>
                      <a:pt x="17" y="57"/>
                    </a:lnTo>
                    <a:lnTo>
                      <a:pt x="16" y="54"/>
                    </a:lnTo>
                    <a:lnTo>
                      <a:pt x="11" y="53"/>
                    </a:lnTo>
                    <a:lnTo>
                      <a:pt x="6" y="52"/>
                    </a:lnTo>
                    <a:lnTo>
                      <a:pt x="2" y="49"/>
                    </a:lnTo>
                    <a:lnTo>
                      <a:pt x="2" y="46"/>
                    </a:lnTo>
                    <a:lnTo>
                      <a:pt x="0" y="43"/>
                    </a:lnTo>
                    <a:lnTo>
                      <a:pt x="2" y="39"/>
                    </a:lnTo>
                    <a:lnTo>
                      <a:pt x="7" y="40"/>
                    </a:lnTo>
                    <a:lnTo>
                      <a:pt x="11" y="36"/>
                    </a:lnTo>
                    <a:lnTo>
                      <a:pt x="14" y="37"/>
                    </a:lnTo>
                    <a:lnTo>
                      <a:pt x="20" y="40"/>
                    </a:lnTo>
                    <a:lnTo>
                      <a:pt x="23" y="38"/>
                    </a:lnTo>
                    <a:lnTo>
                      <a:pt x="27" y="40"/>
                    </a:lnTo>
                    <a:lnTo>
                      <a:pt x="30" y="36"/>
                    </a:lnTo>
                    <a:lnTo>
                      <a:pt x="28" y="32"/>
                    </a:lnTo>
                    <a:lnTo>
                      <a:pt x="24" y="26"/>
                    </a:lnTo>
                    <a:lnTo>
                      <a:pt x="24" y="23"/>
                    </a:lnTo>
                    <a:lnTo>
                      <a:pt x="30" y="23"/>
                    </a:lnTo>
                    <a:lnTo>
                      <a:pt x="33" y="27"/>
                    </a:lnTo>
                    <a:lnTo>
                      <a:pt x="41" y="27"/>
                    </a:lnTo>
                    <a:lnTo>
                      <a:pt x="41" y="24"/>
                    </a:lnTo>
                    <a:lnTo>
                      <a:pt x="47" y="21"/>
                    </a:lnTo>
                    <a:lnTo>
                      <a:pt x="55" y="15"/>
                    </a:lnTo>
                    <a:lnTo>
                      <a:pt x="58" y="2"/>
                    </a:lnTo>
                    <a:lnTo>
                      <a:pt x="65" y="0"/>
                    </a:lnTo>
                    <a:lnTo>
                      <a:pt x="72" y="9"/>
                    </a:lnTo>
                    <a:lnTo>
                      <a:pt x="80" y="15"/>
                    </a:lnTo>
                    <a:lnTo>
                      <a:pt x="84" y="17"/>
                    </a:lnTo>
                    <a:lnTo>
                      <a:pt x="90" y="19"/>
                    </a:lnTo>
                    <a:lnTo>
                      <a:pt x="97" y="25"/>
                    </a:lnTo>
                    <a:lnTo>
                      <a:pt x="103" y="27"/>
                    </a:lnTo>
                    <a:lnTo>
                      <a:pt x="112" y="27"/>
                    </a:lnTo>
                    <a:lnTo>
                      <a:pt x="119" y="29"/>
                    </a:lnTo>
                    <a:lnTo>
                      <a:pt x="114" y="42"/>
                    </a:lnTo>
                    <a:lnTo>
                      <a:pt x="111" y="55"/>
                    </a:lnTo>
                    <a:lnTo>
                      <a:pt x="106" y="54"/>
                    </a:lnTo>
                    <a:lnTo>
                      <a:pt x="104" y="59"/>
                    </a:lnTo>
                    <a:lnTo>
                      <a:pt x="104" y="63"/>
                    </a:lnTo>
                    <a:lnTo>
                      <a:pt x="101" y="64"/>
                    </a:lnTo>
                    <a:lnTo>
                      <a:pt x="99" y="69"/>
                    </a:lnTo>
                    <a:lnTo>
                      <a:pt x="95" y="74"/>
                    </a:lnTo>
                    <a:lnTo>
                      <a:pt x="97" y="77"/>
                    </a:lnTo>
                    <a:lnTo>
                      <a:pt x="101" y="74"/>
                    </a:lnTo>
                    <a:lnTo>
                      <a:pt x="104" y="75"/>
                    </a:lnTo>
                    <a:lnTo>
                      <a:pt x="103" y="80"/>
                    </a:lnTo>
                    <a:lnTo>
                      <a:pt x="104" y="91"/>
                    </a:lnTo>
                    <a:lnTo>
                      <a:pt x="106" y="101"/>
                    </a:lnTo>
                    <a:lnTo>
                      <a:pt x="111" y="102"/>
                    </a:lnTo>
                    <a:lnTo>
                      <a:pt x="115" y="107"/>
                    </a:lnTo>
                    <a:lnTo>
                      <a:pt x="110" y="111"/>
                    </a:lnTo>
                    <a:lnTo>
                      <a:pt x="105" y="112"/>
                    </a:lnTo>
                    <a:lnTo>
                      <a:pt x="101" y="115"/>
                    </a:lnTo>
                    <a:lnTo>
                      <a:pt x="96" y="117"/>
                    </a:lnTo>
                    <a:lnTo>
                      <a:pt x="91" y="115"/>
                    </a:lnTo>
                    <a:lnTo>
                      <a:pt x="86" y="116"/>
                    </a:lnTo>
                    <a:lnTo>
                      <a:pt x="79" y="112"/>
                    </a:lnTo>
                    <a:lnTo>
                      <a:pt x="72" y="117"/>
                    </a:lnTo>
                    <a:lnTo>
                      <a:pt x="70" y="125"/>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26" name="Freeform 5108">
                <a:extLst>
                  <a:ext uri="{FF2B5EF4-FFF2-40B4-BE49-F238E27FC236}">
                    <a16:creationId xmlns:a16="http://schemas.microsoft.com/office/drawing/2014/main" id="{48C12B27-3256-4B0C-8907-773477253C89}"/>
                  </a:ext>
                </a:extLst>
              </p:cNvPr>
              <p:cNvSpPr>
                <a:spLocks/>
              </p:cNvSpPr>
              <p:nvPr/>
            </p:nvSpPr>
            <p:spPr bwMode="gray">
              <a:xfrm>
                <a:off x="3168" y="1574"/>
                <a:ext cx="18" cy="17"/>
              </a:xfrm>
              <a:custGeom>
                <a:avLst/>
                <a:gdLst/>
                <a:ahLst/>
                <a:cxnLst>
                  <a:cxn ang="0">
                    <a:pos x="12" y="4"/>
                  </a:cxn>
                  <a:cxn ang="0">
                    <a:pos x="11" y="2"/>
                  </a:cxn>
                  <a:cxn ang="0">
                    <a:pos x="6" y="0"/>
                  </a:cxn>
                  <a:cxn ang="0">
                    <a:pos x="0" y="4"/>
                  </a:cxn>
                  <a:cxn ang="0">
                    <a:pos x="1" y="11"/>
                  </a:cxn>
                  <a:cxn ang="0">
                    <a:pos x="4" y="11"/>
                  </a:cxn>
                  <a:cxn ang="0">
                    <a:pos x="6" y="8"/>
                  </a:cxn>
                  <a:cxn ang="0">
                    <a:pos x="12" y="4"/>
                  </a:cxn>
                </a:cxnLst>
                <a:rect l="0" t="0" r="r" b="b"/>
                <a:pathLst>
                  <a:path w="12" h="11">
                    <a:moveTo>
                      <a:pt x="12" y="4"/>
                    </a:moveTo>
                    <a:lnTo>
                      <a:pt x="11" y="2"/>
                    </a:lnTo>
                    <a:lnTo>
                      <a:pt x="6" y="0"/>
                    </a:lnTo>
                    <a:lnTo>
                      <a:pt x="0" y="4"/>
                    </a:lnTo>
                    <a:lnTo>
                      <a:pt x="1" y="11"/>
                    </a:lnTo>
                    <a:lnTo>
                      <a:pt x="4" y="11"/>
                    </a:lnTo>
                    <a:lnTo>
                      <a:pt x="6" y="8"/>
                    </a:lnTo>
                    <a:lnTo>
                      <a:pt x="12"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27" name="Freeform 5109">
                <a:extLst>
                  <a:ext uri="{FF2B5EF4-FFF2-40B4-BE49-F238E27FC236}">
                    <a16:creationId xmlns:a16="http://schemas.microsoft.com/office/drawing/2014/main" id="{81B5FDE3-7DFF-41BF-9BE5-DFD957E837BC}"/>
                  </a:ext>
                </a:extLst>
              </p:cNvPr>
              <p:cNvSpPr>
                <a:spLocks noEditPoints="1"/>
              </p:cNvSpPr>
              <p:nvPr/>
            </p:nvSpPr>
            <p:spPr bwMode="gray">
              <a:xfrm>
                <a:off x="3168" y="1560"/>
                <a:ext cx="18" cy="31"/>
              </a:xfrm>
              <a:custGeom>
                <a:avLst/>
                <a:gdLst/>
                <a:ahLst/>
                <a:cxnLst>
                  <a:cxn ang="0">
                    <a:pos x="1" y="20"/>
                  </a:cxn>
                  <a:cxn ang="0">
                    <a:pos x="4" y="20"/>
                  </a:cxn>
                  <a:cxn ang="0">
                    <a:pos x="6" y="17"/>
                  </a:cxn>
                  <a:cxn ang="0">
                    <a:pos x="12" y="13"/>
                  </a:cxn>
                  <a:cxn ang="0">
                    <a:pos x="11" y="11"/>
                  </a:cxn>
                  <a:cxn ang="0">
                    <a:pos x="6" y="9"/>
                  </a:cxn>
                  <a:cxn ang="0">
                    <a:pos x="0" y="13"/>
                  </a:cxn>
                  <a:cxn ang="0">
                    <a:pos x="1" y="20"/>
                  </a:cxn>
                  <a:cxn ang="0">
                    <a:pos x="8" y="0"/>
                  </a:cxn>
                  <a:cxn ang="0">
                    <a:pos x="5" y="0"/>
                  </a:cxn>
                  <a:cxn ang="0">
                    <a:pos x="2" y="2"/>
                  </a:cxn>
                  <a:cxn ang="0">
                    <a:pos x="4" y="5"/>
                  </a:cxn>
                  <a:cxn ang="0">
                    <a:pos x="8" y="3"/>
                  </a:cxn>
                  <a:cxn ang="0">
                    <a:pos x="8" y="0"/>
                  </a:cxn>
                </a:cxnLst>
                <a:rect l="0" t="0" r="r" b="b"/>
                <a:pathLst>
                  <a:path w="12" h="20">
                    <a:moveTo>
                      <a:pt x="1" y="20"/>
                    </a:moveTo>
                    <a:lnTo>
                      <a:pt x="4" y="20"/>
                    </a:lnTo>
                    <a:lnTo>
                      <a:pt x="6" y="17"/>
                    </a:lnTo>
                    <a:lnTo>
                      <a:pt x="12" y="13"/>
                    </a:lnTo>
                    <a:lnTo>
                      <a:pt x="11" y="11"/>
                    </a:lnTo>
                    <a:lnTo>
                      <a:pt x="6" y="9"/>
                    </a:lnTo>
                    <a:lnTo>
                      <a:pt x="0" y="13"/>
                    </a:lnTo>
                    <a:lnTo>
                      <a:pt x="1" y="20"/>
                    </a:lnTo>
                    <a:close/>
                    <a:moveTo>
                      <a:pt x="8" y="0"/>
                    </a:moveTo>
                    <a:lnTo>
                      <a:pt x="5" y="0"/>
                    </a:lnTo>
                    <a:lnTo>
                      <a:pt x="2" y="2"/>
                    </a:lnTo>
                    <a:lnTo>
                      <a:pt x="4" y="5"/>
                    </a:lnTo>
                    <a:lnTo>
                      <a:pt x="8" y="3"/>
                    </a:lnTo>
                    <a:lnTo>
                      <a:pt x="8" y="0"/>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28" name="Freeform 5110">
                <a:extLst>
                  <a:ext uri="{FF2B5EF4-FFF2-40B4-BE49-F238E27FC236}">
                    <a16:creationId xmlns:a16="http://schemas.microsoft.com/office/drawing/2014/main" id="{20D56BB7-CA54-4E6F-BCC2-24338AC20084}"/>
                  </a:ext>
                </a:extLst>
              </p:cNvPr>
              <p:cNvSpPr>
                <a:spLocks noEditPoints="1"/>
              </p:cNvSpPr>
              <p:nvPr/>
            </p:nvSpPr>
            <p:spPr bwMode="gray">
              <a:xfrm>
                <a:off x="2766" y="1579"/>
                <a:ext cx="298" cy="232"/>
              </a:xfrm>
              <a:custGeom>
                <a:avLst/>
                <a:gdLst/>
                <a:ahLst/>
                <a:cxnLst>
                  <a:cxn ang="0">
                    <a:pos x="149" y="62"/>
                  </a:cxn>
                  <a:cxn ang="0">
                    <a:pos x="157" y="59"/>
                  </a:cxn>
                  <a:cxn ang="0">
                    <a:pos x="151" y="55"/>
                  </a:cxn>
                  <a:cxn ang="0">
                    <a:pos x="189" y="81"/>
                  </a:cxn>
                  <a:cxn ang="0">
                    <a:pos x="190" y="78"/>
                  </a:cxn>
                  <a:cxn ang="0">
                    <a:pos x="6" y="30"/>
                  </a:cxn>
                  <a:cxn ang="0">
                    <a:pos x="0" y="39"/>
                  </a:cxn>
                  <a:cxn ang="0">
                    <a:pos x="2" y="46"/>
                  </a:cxn>
                  <a:cxn ang="0">
                    <a:pos x="5" y="40"/>
                  </a:cxn>
                  <a:cxn ang="0">
                    <a:pos x="9" y="38"/>
                  </a:cxn>
                  <a:cxn ang="0">
                    <a:pos x="6" y="46"/>
                  </a:cxn>
                  <a:cxn ang="0">
                    <a:pos x="5" y="57"/>
                  </a:cxn>
                  <a:cxn ang="0">
                    <a:pos x="8" y="58"/>
                  </a:cxn>
                  <a:cxn ang="0">
                    <a:pos x="12" y="51"/>
                  </a:cxn>
                  <a:cxn ang="0">
                    <a:pos x="13" y="57"/>
                  </a:cxn>
                  <a:cxn ang="0">
                    <a:pos x="14" y="63"/>
                  </a:cxn>
                  <a:cxn ang="0">
                    <a:pos x="11" y="71"/>
                  </a:cxn>
                  <a:cxn ang="0">
                    <a:pos x="22" y="72"/>
                  </a:cxn>
                  <a:cxn ang="0">
                    <a:pos x="26" y="76"/>
                  </a:cxn>
                  <a:cxn ang="0">
                    <a:pos x="29" y="85"/>
                  </a:cxn>
                  <a:cxn ang="0">
                    <a:pos x="31" y="91"/>
                  </a:cxn>
                  <a:cxn ang="0">
                    <a:pos x="24" y="97"/>
                  </a:cxn>
                  <a:cxn ang="0">
                    <a:pos x="17" y="103"/>
                  </a:cxn>
                  <a:cxn ang="0">
                    <a:pos x="18" y="116"/>
                  </a:cxn>
                  <a:cxn ang="0">
                    <a:pos x="11" y="118"/>
                  </a:cxn>
                  <a:cxn ang="0">
                    <a:pos x="11" y="123"/>
                  </a:cxn>
                  <a:cxn ang="0">
                    <a:pos x="24" y="126"/>
                  </a:cxn>
                  <a:cxn ang="0">
                    <a:pos x="29" y="126"/>
                  </a:cxn>
                  <a:cxn ang="0">
                    <a:pos x="30" y="129"/>
                  </a:cxn>
                  <a:cxn ang="0">
                    <a:pos x="20" y="132"/>
                  </a:cxn>
                  <a:cxn ang="0">
                    <a:pos x="16" y="138"/>
                  </a:cxn>
                  <a:cxn ang="0">
                    <a:pos x="9" y="148"/>
                  </a:cxn>
                  <a:cxn ang="0">
                    <a:pos x="13" y="149"/>
                  </a:cxn>
                  <a:cxn ang="0">
                    <a:pos x="26" y="145"/>
                  </a:cxn>
                  <a:cxn ang="0">
                    <a:pos x="34" y="139"/>
                  </a:cxn>
                  <a:cxn ang="0">
                    <a:pos x="48" y="137"/>
                  </a:cxn>
                  <a:cxn ang="0">
                    <a:pos x="61" y="138"/>
                  </a:cxn>
                  <a:cxn ang="0">
                    <a:pos x="69" y="128"/>
                  </a:cxn>
                  <a:cxn ang="0">
                    <a:pos x="59" y="127"/>
                  </a:cxn>
                  <a:cxn ang="0">
                    <a:pos x="65" y="125"/>
                  </a:cxn>
                  <a:cxn ang="0">
                    <a:pos x="72" y="114"/>
                  </a:cxn>
                  <a:cxn ang="0">
                    <a:pos x="63" y="105"/>
                  </a:cxn>
                  <a:cxn ang="0">
                    <a:pos x="57" y="86"/>
                  </a:cxn>
                  <a:cxn ang="0">
                    <a:pos x="49" y="74"/>
                  </a:cxn>
                  <a:cxn ang="0">
                    <a:pos x="44" y="60"/>
                  </a:cxn>
                  <a:cxn ang="0">
                    <a:pos x="35" y="49"/>
                  </a:cxn>
                  <a:cxn ang="0">
                    <a:pos x="29" y="49"/>
                  </a:cxn>
                  <a:cxn ang="0">
                    <a:pos x="33" y="37"/>
                  </a:cxn>
                  <a:cxn ang="0">
                    <a:pos x="39" y="18"/>
                  </a:cxn>
                  <a:cxn ang="0">
                    <a:pos x="21" y="18"/>
                  </a:cxn>
                  <a:cxn ang="0">
                    <a:pos x="29" y="4"/>
                  </a:cxn>
                  <a:cxn ang="0">
                    <a:pos x="25" y="1"/>
                  </a:cxn>
                  <a:cxn ang="0">
                    <a:pos x="10" y="5"/>
                  </a:cxn>
                  <a:cxn ang="0">
                    <a:pos x="4" y="18"/>
                  </a:cxn>
                  <a:cxn ang="0">
                    <a:pos x="6" y="25"/>
                  </a:cxn>
                </a:cxnLst>
                <a:rect l="0" t="0" r="r" b="b"/>
                <a:pathLst>
                  <a:path w="192" h="150">
                    <a:moveTo>
                      <a:pt x="147" y="57"/>
                    </a:moveTo>
                    <a:lnTo>
                      <a:pt x="149" y="62"/>
                    </a:lnTo>
                    <a:lnTo>
                      <a:pt x="154" y="63"/>
                    </a:lnTo>
                    <a:lnTo>
                      <a:pt x="157" y="59"/>
                    </a:lnTo>
                    <a:lnTo>
                      <a:pt x="156" y="56"/>
                    </a:lnTo>
                    <a:lnTo>
                      <a:pt x="151" y="55"/>
                    </a:lnTo>
                    <a:lnTo>
                      <a:pt x="147" y="57"/>
                    </a:lnTo>
                    <a:close/>
                    <a:moveTo>
                      <a:pt x="189" y="81"/>
                    </a:moveTo>
                    <a:lnTo>
                      <a:pt x="192" y="79"/>
                    </a:lnTo>
                    <a:lnTo>
                      <a:pt x="190" y="78"/>
                    </a:lnTo>
                    <a:lnTo>
                      <a:pt x="189" y="81"/>
                    </a:lnTo>
                    <a:close/>
                    <a:moveTo>
                      <a:pt x="6" y="30"/>
                    </a:moveTo>
                    <a:lnTo>
                      <a:pt x="2" y="35"/>
                    </a:lnTo>
                    <a:lnTo>
                      <a:pt x="0" y="39"/>
                    </a:lnTo>
                    <a:lnTo>
                      <a:pt x="1" y="44"/>
                    </a:lnTo>
                    <a:lnTo>
                      <a:pt x="2" y="46"/>
                    </a:lnTo>
                    <a:lnTo>
                      <a:pt x="4" y="43"/>
                    </a:lnTo>
                    <a:lnTo>
                      <a:pt x="5" y="40"/>
                    </a:lnTo>
                    <a:lnTo>
                      <a:pt x="8" y="37"/>
                    </a:lnTo>
                    <a:lnTo>
                      <a:pt x="9" y="38"/>
                    </a:lnTo>
                    <a:lnTo>
                      <a:pt x="8" y="41"/>
                    </a:lnTo>
                    <a:lnTo>
                      <a:pt x="6" y="46"/>
                    </a:lnTo>
                    <a:lnTo>
                      <a:pt x="5" y="51"/>
                    </a:lnTo>
                    <a:lnTo>
                      <a:pt x="5" y="57"/>
                    </a:lnTo>
                    <a:lnTo>
                      <a:pt x="6" y="61"/>
                    </a:lnTo>
                    <a:lnTo>
                      <a:pt x="8" y="58"/>
                    </a:lnTo>
                    <a:lnTo>
                      <a:pt x="8" y="53"/>
                    </a:lnTo>
                    <a:lnTo>
                      <a:pt x="12" y="51"/>
                    </a:lnTo>
                    <a:lnTo>
                      <a:pt x="13" y="53"/>
                    </a:lnTo>
                    <a:lnTo>
                      <a:pt x="13" y="57"/>
                    </a:lnTo>
                    <a:lnTo>
                      <a:pt x="14" y="60"/>
                    </a:lnTo>
                    <a:lnTo>
                      <a:pt x="14" y="63"/>
                    </a:lnTo>
                    <a:lnTo>
                      <a:pt x="11" y="66"/>
                    </a:lnTo>
                    <a:lnTo>
                      <a:pt x="11" y="71"/>
                    </a:lnTo>
                    <a:lnTo>
                      <a:pt x="12" y="72"/>
                    </a:lnTo>
                    <a:lnTo>
                      <a:pt x="22" y="72"/>
                    </a:lnTo>
                    <a:lnTo>
                      <a:pt x="26" y="70"/>
                    </a:lnTo>
                    <a:lnTo>
                      <a:pt x="26" y="76"/>
                    </a:lnTo>
                    <a:lnTo>
                      <a:pt x="27" y="81"/>
                    </a:lnTo>
                    <a:lnTo>
                      <a:pt x="29" y="85"/>
                    </a:lnTo>
                    <a:lnTo>
                      <a:pt x="31" y="86"/>
                    </a:lnTo>
                    <a:lnTo>
                      <a:pt x="31" y="91"/>
                    </a:lnTo>
                    <a:lnTo>
                      <a:pt x="29" y="94"/>
                    </a:lnTo>
                    <a:lnTo>
                      <a:pt x="24" y="97"/>
                    </a:lnTo>
                    <a:lnTo>
                      <a:pt x="18" y="98"/>
                    </a:lnTo>
                    <a:lnTo>
                      <a:pt x="17" y="103"/>
                    </a:lnTo>
                    <a:lnTo>
                      <a:pt x="19" y="104"/>
                    </a:lnTo>
                    <a:lnTo>
                      <a:pt x="18" y="116"/>
                    </a:lnTo>
                    <a:lnTo>
                      <a:pt x="14" y="116"/>
                    </a:lnTo>
                    <a:lnTo>
                      <a:pt x="11" y="118"/>
                    </a:lnTo>
                    <a:lnTo>
                      <a:pt x="10" y="121"/>
                    </a:lnTo>
                    <a:lnTo>
                      <a:pt x="11" y="123"/>
                    </a:lnTo>
                    <a:lnTo>
                      <a:pt x="21" y="124"/>
                    </a:lnTo>
                    <a:lnTo>
                      <a:pt x="24" y="126"/>
                    </a:lnTo>
                    <a:lnTo>
                      <a:pt x="28" y="127"/>
                    </a:lnTo>
                    <a:lnTo>
                      <a:pt x="29" y="126"/>
                    </a:lnTo>
                    <a:lnTo>
                      <a:pt x="32" y="126"/>
                    </a:lnTo>
                    <a:lnTo>
                      <a:pt x="30" y="129"/>
                    </a:lnTo>
                    <a:lnTo>
                      <a:pt x="26" y="130"/>
                    </a:lnTo>
                    <a:lnTo>
                      <a:pt x="20" y="132"/>
                    </a:lnTo>
                    <a:lnTo>
                      <a:pt x="19" y="136"/>
                    </a:lnTo>
                    <a:lnTo>
                      <a:pt x="16" y="138"/>
                    </a:lnTo>
                    <a:lnTo>
                      <a:pt x="14" y="143"/>
                    </a:lnTo>
                    <a:lnTo>
                      <a:pt x="9" y="148"/>
                    </a:lnTo>
                    <a:lnTo>
                      <a:pt x="10" y="150"/>
                    </a:lnTo>
                    <a:lnTo>
                      <a:pt x="13" y="149"/>
                    </a:lnTo>
                    <a:lnTo>
                      <a:pt x="16" y="145"/>
                    </a:lnTo>
                    <a:lnTo>
                      <a:pt x="26" y="145"/>
                    </a:lnTo>
                    <a:lnTo>
                      <a:pt x="27" y="142"/>
                    </a:lnTo>
                    <a:lnTo>
                      <a:pt x="34" y="139"/>
                    </a:lnTo>
                    <a:lnTo>
                      <a:pt x="35" y="141"/>
                    </a:lnTo>
                    <a:lnTo>
                      <a:pt x="48" y="137"/>
                    </a:lnTo>
                    <a:lnTo>
                      <a:pt x="53" y="138"/>
                    </a:lnTo>
                    <a:lnTo>
                      <a:pt x="61" y="138"/>
                    </a:lnTo>
                    <a:lnTo>
                      <a:pt x="69" y="131"/>
                    </a:lnTo>
                    <a:lnTo>
                      <a:pt x="69" y="128"/>
                    </a:lnTo>
                    <a:lnTo>
                      <a:pt x="64" y="128"/>
                    </a:lnTo>
                    <a:lnTo>
                      <a:pt x="59" y="127"/>
                    </a:lnTo>
                    <a:lnTo>
                      <a:pt x="61" y="125"/>
                    </a:lnTo>
                    <a:lnTo>
                      <a:pt x="65" y="125"/>
                    </a:lnTo>
                    <a:lnTo>
                      <a:pt x="70" y="119"/>
                    </a:lnTo>
                    <a:lnTo>
                      <a:pt x="72" y="114"/>
                    </a:lnTo>
                    <a:lnTo>
                      <a:pt x="71" y="104"/>
                    </a:lnTo>
                    <a:lnTo>
                      <a:pt x="63" y="105"/>
                    </a:lnTo>
                    <a:lnTo>
                      <a:pt x="58" y="103"/>
                    </a:lnTo>
                    <a:lnTo>
                      <a:pt x="57" y="86"/>
                    </a:lnTo>
                    <a:lnTo>
                      <a:pt x="55" y="82"/>
                    </a:lnTo>
                    <a:lnTo>
                      <a:pt x="49" y="74"/>
                    </a:lnTo>
                    <a:lnTo>
                      <a:pt x="46" y="72"/>
                    </a:lnTo>
                    <a:lnTo>
                      <a:pt x="44" y="60"/>
                    </a:lnTo>
                    <a:lnTo>
                      <a:pt x="40" y="51"/>
                    </a:lnTo>
                    <a:lnTo>
                      <a:pt x="35" y="49"/>
                    </a:lnTo>
                    <a:lnTo>
                      <a:pt x="30" y="51"/>
                    </a:lnTo>
                    <a:lnTo>
                      <a:pt x="29" y="49"/>
                    </a:lnTo>
                    <a:lnTo>
                      <a:pt x="33" y="45"/>
                    </a:lnTo>
                    <a:lnTo>
                      <a:pt x="33" y="37"/>
                    </a:lnTo>
                    <a:lnTo>
                      <a:pt x="40" y="23"/>
                    </a:lnTo>
                    <a:lnTo>
                      <a:pt x="39" y="18"/>
                    </a:lnTo>
                    <a:lnTo>
                      <a:pt x="30" y="17"/>
                    </a:lnTo>
                    <a:lnTo>
                      <a:pt x="21" y="18"/>
                    </a:lnTo>
                    <a:lnTo>
                      <a:pt x="23" y="10"/>
                    </a:lnTo>
                    <a:lnTo>
                      <a:pt x="29" y="4"/>
                    </a:lnTo>
                    <a:lnTo>
                      <a:pt x="30" y="0"/>
                    </a:lnTo>
                    <a:lnTo>
                      <a:pt x="25" y="1"/>
                    </a:lnTo>
                    <a:lnTo>
                      <a:pt x="13" y="1"/>
                    </a:lnTo>
                    <a:lnTo>
                      <a:pt x="10" y="5"/>
                    </a:lnTo>
                    <a:lnTo>
                      <a:pt x="9" y="14"/>
                    </a:lnTo>
                    <a:lnTo>
                      <a:pt x="4" y="18"/>
                    </a:lnTo>
                    <a:lnTo>
                      <a:pt x="4" y="23"/>
                    </a:lnTo>
                    <a:lnTo>
                      <a:pt x="6" y="25"/>
                    </a:lnTo>
                    <a:lnTo>
                      <a:pt x="6" y="3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29" name="Freeform 5111">
                <a:extLst>
                  <a:ext uri="{FF2B5EF4-FFF2-40B4-BE49-F238E27FC236}">
                    <a16:creationId xmlns:a16="http://schemas.microsoft.com/office/drawing/2014/main" id="{680968FE-E52A-42EB-A095-2E03D2B967A7}"/>
                  </a:ext>
                </a:extLst>
              </p:cNvPr>
              <p:cNvSpPr>
                <a:spLocks/>
              </p:cNvSpPr>
              <p:nvPr/>
            </p:nvSpPr>
            <p:spPr bwMode="gray">
              <a:xfrm>
                <a:off x="2766" y="1579"/>
                <a:ext cx="112" cy="232"/>
              </a:xfrm>
              <a:custGeom>
                <a:avLst/>
                <a:gdLst/>
                <a:ahLst/>
                <a:cxnLst>
                  <a:cxn ang="0">
                    <a:pos x="29" y="4"/>
                  </a:cxn>
                  <a:cxn ang="0">
                    <a:pos x="21" y="18"/>
                  </a:cxn>
                  <a:cxn ang="0">
                    <a:pos x="39" y="18"/>
                  </a:cxn>
                  <a:cxn ang="0">
                    <a:pos x="33" y="37"/>
                  </a:cxn>
                  <a:cxn ang="0">
                    <a:pos x="29" y="49"/>
                  </a:cxn>
                  <a:cxn ang="0">
                    <a:pos x="35" y="49"/>
                  </a:cxn>
                  <a:cxn ang="0">
                    <a:pos x="44" y="60"/>
                  </a:cxn>
                  <a:cxn ang="0">
                    <a:pos x="49" y="74"/>
                  </a:cxn>
                  <a:cxn ang="0">
                    <a:pos x="57" y="86"/>
                  </a:cxn>
                  <a:cxn ang="0">
                    <a:pos x="63" y="105"/>
                  </a:cxn>
                  <a:cxn ang="0">
                    <a:pos x="72" y="114"/>
                  </a:cxn>
                  <a:cxn ang="0">
                    <a:pos x="65" y="125"/>
                  </a:cxn>
                  <a:cxn ang="0">
                    <a:pos x="59" y="127"/>
                  </a:cxn>
                  <a:cxn ang="0">
                    <a:pos x="69" y="128"/>
                  </a:cxn>
                  <a:cxn ang="0">
                    <a:pos x="61" y="138"/>
                  </a:cxn>
                  <a:cxn ang="0">
                    <a:pos x="48" y="137"/>
                  </a:cxn>
                  <a:cxn ang="0">
                    <a:pos x="34" y="139"/>
                  </a:cxn>
                  <a:cxn ang="0">
                    <a:pos x="26" y="145"/>
                  </a:cxn>
                  <a:cxn ang="0">
                    <a:pos x="13" y="149"/>
                  </a:cxn>
                  <a:cxn ang="0">
                    <a:pos x="9" y="148"/>
                  </a:cxn>
                  <a:cxn ang="0">
                    <a:pos x="16" y="138"/>
                  </a:cxn>
                  <a:cxn ang="0">
                    <a:pos x="20" y="132"/>
                  </a:cxn>
                  <a:cxn ang="0">
                    <a:pos x="30" y="129"/>
                  </a:cxn>
                  <a:cxn ang="0">
                    <a:pos x="29" y="126"/>
                  </a:cxn>
                  <a:cxn ang="0">
                    <a:pos x="24" y="126"/>
                  </a:cxn>
                  <a:cxn ang="0">
                    <a:pos x="11" y="123"/>
                  </a:cxn>
                  <a:cxn ang="0">
                    <a:pos x="11" y="118"/>
                  </a:cxn>
                  <a:cxn ang="0">
                    <a:pos x="18" y="116"/>
                  </a:cxn>
                  <a:cxn ang="0">
                    <a:pos x="17" y="103"/>
                  </a:cxn>
                  <a:cxn ang="0">
                    <a:pos x="24" y="97"/>
                  </a:cxn>
                  <a:cxn ang="0">
                    <a:pos x="31" y="91"/>
                  </a:cxn>
                  <a:cxn ang="0">
                    <a:pos x="29" y="85"/>
                  </a:cxn>
                  <a:cxn ang="0">
                    <a:pos x="26" y="76"/>
                  </a:cxn>
                  <a:cxn ang="0">
                    <a:pos x="22" y="72"/>
                  </a:cxn>
                  <a:cxn ang="0">
                    <a:pos x="11" y="71"/>
                  </a:cxn>
                  <a:cxn ang="0">
                    <a:pos x="14" y="63"/>
                  </a:cxn>
                  <a:cxn ang="0">
                    <a:pos x="13" y="57"/>
                  </a:cxn>
                  <a:cxn ang="0">
                    <a:pos x="12" y="51"/>
                  </a:cxn>
                  <a:cxn ang="0">
                    <a:pos x="8" y="58"/>
                  </a:cxn>
                  <a:cxn ang="0">
                    <a:pos x="5" y="57"/>
                  </a:cxn>
                  <a:cxn ang="0">
                    <a:pos x="6" y="46"/>
                  </a:cxn>
                  <a:cxn ang="0">
                    <a:pos x="9" y="38"/>
                  </a:cxn>
                  <a:cxn ang="0">
                    <a:pos x="5" y="40"/>
                  </a:cxn>
                  <a:cxn ang="0">
                    <a:pos x="2" y="46"/>
                  </a:cxn>
                  <a:cxn ang="0">
                    <a:pos x="0" y="39"/>
                  </a:cxn>
                  <a:cxn ang="0">
                    <a:pos x="6" y="30"/>
                  </a:cxn>
                  <a:cxn ang="0">
                    <a:pos x="4" y="23"/>
                  </a:cxn>
                  <a:cxn ang="0">
                    <a:pos x="9" y="14"/>
                  </a:cxn>
                  <a:cxn ang="0">
                    <a:pos x="13" y="1"/>
                  </a:cxn>
                  <a:cxn ang="0">
                    <a:pos x="30" y="0"/>
                  </a:cxn>
                </a:cxnLst>
                <a:rect l="0" t="0" r="r" b="b"/>
                <a:pathLst>
                  <a:path w="72" h="150">
                    <a:moveTo>
                      <a:pt x="30" y="0"/>
                    </a:moveTo>
                    <a:lnTo>
                      <a:pt x="29" y="4"/>
                    </a:lnTo>
                    <a:lnTo>
                      <a:pt x="23" y="10"/>
                    </a:lnTo>
                    <a:lnTo>
                      <a:pt x="21" y="18"/>
                    </a:lnTo>
                    <a:lnTo>
                      <a:pt x="30" y="17"/>
                    </a:lnTo>
                    <a:lnTo>
                      <a:pt x="39" y="18"/>
                    </a:lnTo>
                    <a:lnTo>
                      <a:pt x="40" y="23"/>
                    </a:lnTo>
                    <a:lnTo>
                      <a:pt x="33" y="37"/>
                    </a:lnTo>
                    <a:lnTo>
                      <a:pt x="33" y="45"/>
                    </a:lnTo>
                    <a:lnTo>
                      <a:pt x="29" y="49"/>
                    </a:lnTo>
                    <a:lnTo>
                      <a:pt x="30" y="51"/>
                    </a:lnTo>
                    <a:lnTo>
                      <a:pt x="35" y="49"/>
                    </a:lnTo>
                    <a:lnTo>
                      <a:pt x="40" y="51"/>
                    </a:lnTo>
                    <a:lnTo>
                      <a:pt x="44" y="60"/>
                    </a:lnTo>
                    <a:lnTo>
                      <a:pt x="46" y="72"/>
                    </a:lnTo>
                    <a:lnTo>
                      <a:pt x="49" y="74"/>
                    </a:lnTo>
                    <a:lnTo>
                      <a:pt x="55" y="82"/>
                    </a:lnTo>
                    <a:lnTo>
                      <a:pt x="57" y="86"/>
                    </a:lnTo>
                    <a:lnTo>
                      <a:pt x="58" y="103"/>
                    </a:lnTo>
                    <a:lnTo>
                      <a:pt x="63" y="105"/>
                    </a:lnTo>
                    <a:lnTo>
                      <a:pt x="71" y="104"/>
                    </a:lnTo>
                    <a:lnTo>
                      <a:pt x="72" y="114"/>
                    </a:lnTo>
                    <a:lnTo>
                      <a:pt x="70" y="119"/>
                    </a:lnTo>
                    <a:lnTo>
                      <a:pt x="65" y="125"/>
                    </a:lnTo>
                    <a:lnTo>
                      <a:pt x="61" y="125"/>
                    </a:lnTo>
                    <a:lnTo>
                      <a:pt x="59" y="127"/>
                    </a:lnTo>
                    <a:lnTo>
                      <a:pt x="64" y="128"/>
                    </a:lnTo>
                    <a:lnTo>
                      <a:pt x="69" y="128"/>
                    </a:lnTo>
                    <a:lnTo>
                      <a:pt x="69" y="131"/>
                    </a:lnTo>
                    <a:lnTo>
                      <a:pt x="61" y="138"/>
                    </a:lnTo>
                    <a:lnTo>
                      <a:pt x="53" y="138"/>
                    </a:lnTo>
                    <a:lnTo>
                      <a:pt x="48" y="137"/>
                    </a:lnTo>
                    <a:lnTo>
                      <a:pt x="35" y="141"/>
                    </a:lnTo>
                    <a:lnTo>
                      <a:pt x="34" y="139"/>
                    </a:lnTo>
                    <a:lnTo>
                      <a:pt x="27" y="142"/>
                    </a:lnTo>
                    <a:lnTo>
                      <a:pt x="26" y="145"/>
                    </a:lnTo>
                    <a:lnTo>
                      <a:pt x="16" y="145"/>
                    </a:lnTo>
                    <a:lnTo>
                      <a:pt x="13" y="149"/>
                    </a:lnTo>
                    <a:lnTo>
                      <a:pt x="10" y="150"/>
                    </a:lnTo>
                    <a:lnTo>
                      <a:pt x="9" y="148"/>
                    </a:lnTo>
                    <a:lnTo>
                      <a:pt x="14" y="143"/>
                    </a:lnTo>
                    <a:lnTo>
                      <a:pt x="16" y="138"/>
                    </a:lnTo>
                    <a:lnTo>
                      <a:pt x="19" y="136"/>
                    </a:lnTo>
                    <a:lnTo>
                      <a:pt x="20" y="132"/>
                    </a:lnTo>
                    <a:lnTo>
                      <a:pt x="26" y="130"/>
                    </a:lnTo>
                    <a:lnTo>
                      <a:pt x="30" y="129"/>
                    </a:lnTo>
                    <a:lnTo>
                      <a:pt x="32" y="126"/>
                    </a:lnTo>
                    <a:lnTo>
                      <a:pt x="29" y="126"/>
                    </a:lnTo>
                    <a:lnTo>
                      <a:pt x="28" y="127"/>
                    </a:lnTo>
                    <a:lnTo>
                      <a:pt x="24" y="126"/>
                    </a:lnTo>
                    <a:lnTo>
                      <a:pt x="21" y="124"/>
                    </a:lnTo>
                    <a:lnTo>
                      <a:pt x="11" y="123"/>
                    </a:lnTo>
                    <a:lnTo>
                      <a:pt x="10" y="121"/>
                    </a:lnTo>
                    <a:lnTo>
                      <a:pt x="11" y="118"/>
                    </a:lnTo>
                    <a:lnTo>
                      <a:pt x="14" y="116"/>
                    </a:lnTo>
                    <a:lnTo>
                      <a:pt x="18" y="116"/>
                    </a:lnTo>
                    <a:lnTo>
                      <a:pt x="19" y="104"/>
                    </a:lnTo>
                    <a:lnTo>
                      <a:pt x="17" y="103"/>
                    </a:lnTo>
                    <a:lnTo>
                      <a:pt x="18" y="98"/>
                    </a:lnTo>
                    <a:lnTo>
                      <a:pt x="24" y="97"/>
                    </a:lnTo>
                    <a:lnTo>
                      <a:pt x="29" y="94"/>
                    </a:lnTo>
                    <a:lnTo>
                      <a:pt x="31" y="91"/>
                    </a:lnTo>
                    <a:lnTo>
                      <a:pt x="31" y="86"/>
                    </a:lnTo>
                    <a:lnTo>
                      <a:pt x="29" y="85"/>
                    </a:lnTo>
                    <a:lnTo>
                      <a:pt x="27" y="81"/>
                    </a:lnTo>
                    <a:lnTo>
                      <a:pt x="26" y="76"/>
                    </a:lnTo>
                    <a:lnTo>
                      <a:pt x="26" y="70"/>
                    </a:lnTo>
                    <a:lnTo>
                      <a:pt x="22" y="72"/>
                    </a:lnTo>
                    <a:lnTo>
                      <a:pt x="12" y="72"/>
                    </a:lnTo>
                    <a:lnTo>
                      <a:pt x="11" y="71"/>
                    </a:lnTo>
                    <a:lnTo>
                      <a:pt x="11" y="66"/>
                    </a:lnTo>
                    <a:lnTo>
                      <a:pt x="14" y="63"/>
                    </a:lnTo>
                    <a:lnTo>
                      <a:pt x="14" y="60"/>
                    </a:lnTo>
                    <a:lnTo>
                      <a:pt x="13" y="57"/>
                    </a:lnTo>
                    <a:lnTo>
                      <a:pt x="13" y="53"/>
                    </a:lnTo>
                    <a:lnTo>
                      <a:pt x="12" y="51"/>
                    </a:lnTo>
                    <a:lnTo>
                      <a:pt x="8" y="53"/>
                    </a:lnTo>
                    <a:lnTo>
                      <a:pt x="8" y="58"/>
                    </a:lnTo>
                    <a:lnTo>
                      <a:pt x="6" y="61"/>
                    </a:lnTo>
                    <a:lnTo>
                      <a:pt x="5" y="57"/>
                    </a:lnTo>
                    <a:lnTo>
                      <a:pt x="5" y="51"/>
                    </a:lnTo>
                    <a:lnTo>
                      <a:pt x="6" y="46"/>
                    </a:lnTo>
                    <a:lnTo>
                      <a:pt x="8" y="41"/>
                    </a:lnTo>
                    <a:lnTo>
                      <a:pt x="9" y="38"/>
                    </a:lnTo>
                    <a:lnTo>
                      <a:pt x="8" y="37"/>
                    </a:lnTo>
                    <a:lnTo>
                      <a:pt x="5" y="40"/>
                    </a:lnTo>
                    <a:lnTo>
                      <a:pt x="4" y="43"/>
                    </a:lnTo>
                    <a:lnTo>
                      <a:pt x="2" y="46"/>
                    </a:lnTo>
                    <a:lnTo>
                      <a:pt x="1" y="44"/>
                    </a:lnTo>
                    <a:lnTo>
                      <a:pt x="0" y="39"/>
                    </a:lnTo>
                    <a:lnTo>
                      <a:pt x="2" y="35"/>
                    </a:lnTo>
                    <a:lnTo>
                      <a:pt x="6" y="30"/>
                    </a:lnTo>
                    <a:lnTo>
                      <a:pt x="6" y="25"/>
                    </a:lnTo>
                    <a:lnTo>
                      <a:pt x="4" y="23"/>
                    </a:lnTo>
                    <a:lnTo>
                      <a:pt x="4" y="18"/>
                    </a:lnTo>
                    <a:lnTo>
                      <a:pt x="9" y="14"/>
                    </a:lnTo>
                    <a:lnTo>
                      <a:pt x="10" y="5"/>
                    </a:lnTo>
                    <a:lnTo>
                      <a:pt x="13" y="1"/>
                    </a:lnTo>
                    <a:lnTo>
                      <a:pt x="25" y="1"/>
                    </a:lnTo>
                    <a:lnTo>
                      <a:pt x="30" y="0"/>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30" name="Freeform 5112">
                <a:extLst>
                  <a:ext uri="{FF2B5EF4-FFF2-40B4-BE49-F238E27FC236}">
                    <a16:creationId xmlns:a16="http://schemas.microsoft.com/office/drawing/2014/main" id="{54C0CEEF-13D6-4941-A380-95E8131D52F9}"/>
                  </a:ext>
                </a:extLst>
              </p:cNvPr>
              <p:cNvSpPr>
                <a:spLocks/>
              </p:cNvSpPr>
              <p:nvPr/>
            </p:nvSpPr>
            <p:spPr bwMode="gray">
              <a:xfrm>
                <a:off x="2740" y="1675"/>
                <a:ext cx="39" cy="34"/>
              </a:xfrm>
              <a:custGeom>
                <a:avLst/>
                <a:gdLst/>
                <a:ahLst/>
                <a:cxnLst>
                  <a:cxn ang="0">
                    <a:pos x="6" y="1"/>
                  </a:cxn>
                  <a:cxn ang="0">
                    <a:pos x="11" y="0"/>
                  </a:cxn>
                  <a:cxn ang="0">
                    <a:pos x="12" y="2"/>
                  </a:cxn>
                  <a:cxn ang="0">
                    <a:pos x="18" y="3"/>
                  </a:cxn>
                  <a:cxn ang="0">
                    <a:pos x="22" y="11"/>
                  </a:cxn>
                  <a:cxn ang="0">
                    <a:pos x="25" y="12"/>
                  </a:cxn>
                  <a:cxn ang="0">
                    <a:pos x="23" y="19"/>
                  </a:cxn>
                  <a:cxn ang="0">
                    <a:pos x="17" y="22"/>
                  </a:cxn>
                  <a:cxn ang="0">
                    <a:pos x="14" y="20"/>
                  </a:cxn>
                  <a:cxn ang="0">
                    <a:pos x="9" y="18"/>
                  </a:cxn>
                  <a:cxn ang="0">
                    <a:pos x="5" y="21"/>
                  </a:cxn>
                  <a:cxn ang="0">
                    <a:pos x="0" y="17"/>
                  </a:cxn>
                  <a:cxn ang="0">
                    <a:pos x="0" y="14"/>
                  </a:cxn>
                  <a:cxn ang="0">
                    <a:pos x="6" y="8"/>
                  </a:cxn>
                  <a:cxn ang="0">
                    <a:pos x="6" y="1"/>
                  </a:cxn>
                </a:cxnLst>
                <a:rect l="0" t="0" r="r" b="b"/>
                <a:pathLst>
                  <a:path w="25" h="22">
                    <a:moveTo>
                      <a:pt x="6" y="1"/>
                    </a:moveTo>
                    <a:lnTo>
                      <a:pt x="11" y="0"/>
                    </a:lnTo>
                    <a:lnTo>
                      <a:pt x="12" y="2"/>
                    </a:lnTo>
                    <a:lnTo>
                      <a:pt x="18" y="3"/>
                    </a:lnTo>
                    <a:lnTo>
                      <a:pt x="22" y="11"/>
                    </a:lnTo>
                    <a:lnTo>
                      <a:pt x="25" y="12"/>
                    </a:lnTo>
                    <a:lnTo>
                      <a:pt x="23" y="19"/>
                    </a:lnTo>
                    <a:lnTo>
                      <a:pt x="17" y="22"/>
                    </a:lnTo>
                    <a:lnTo>
                      <a:pt x="14" y="20"/>
                    </a:lnTo>
                    <a:lnTo>
                      <a:pt x="9" y="18"/>
                    </a:lnTo>
                    <a:lnTo>
                      <a:pt x="5" y="21"/>
                    </a:lnTo>
                    <a:lnTo>
                      <a:pt x="0" y="17"/>
                    </a:lnTo>
                    <a:lnTo>
                      <a:pt x="0" y="14"/>
                    </a:lnTo>
                    <a:lnTo>
                      <a:pt x="6" y="8"/>
                    </a:lnTo>
                    <a:lnTo>
                      <a:pt x="6" y="1"/>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31" name="Freeform 5113">
                <a:extLst>
                  <a:ext uri="{FF2B5EF4-FFF2-40B4-BE49-F238E27FC236}">
                    <a16:creationId xmlns:a16="http://schemas.microsoft.com/office/drawing/2014/main" id="{9BA295B6-372F-42F1-9A6C-AB3B4285FBD1}"/>
                  </a:ext>
                </a:extLst>
              </p:cNvPr>
              <p:cNvSpPr>
                <a:spLocks/>
              </p:cNvSpPr>
              <p:nvPr/>
            </p:nvSpPr>
            <p:spPr bwMode="gray">
              <a:xfrm>
                <a:off x="2900" y="1721"/>
                <a:ext cx="57" cy="67"/>
              </a:xfrm>
              <a:custGeom>
                <a:avLst/>
                <a:gdLst/>
                <a:ahLst/>
                <a:cxnLst>
                  <a:cxn ang="0">
                    <a:pos x="26" y="28"/>
                  </a:cxn>
                  <a:cxn ang="0">
                    <a:pos x="28" y="31"/>
                  </a:cxn>
                  <a:cxn ang="0">
                    <a:pos x="25" y="37"/>
                  </a:cxn>
                  <a:cxn ang="0">
                    <a:pos x="25" y="40"/>
                  </a:cxn>
                  <a:cxn ang="0">
                    <a:pos x="24" y="43"/>
                  </a:cxn>
                  <a:cxn ang="0">
                    <a:pos x="22" y="39"/>
                  </a:cxn>
                  <a:cxn ang="0">
                    <a:pos x="21" y="33"/>
                  </a:cxn>
                  <a:cxn ang="0">
                    <a:pos x="16" y="33"/>
                  </a:cxn>
                  <a:cxn ang="0">
                    <a:pos x="13" y="32"/>
                  </a:cxn>
                  <a:cxn ang="0">
                    <a:pos x="9" y="34"/>
                  </a:cxn>
                  <a:cxn ang="0">
                    <a:pos x="4" y="36"/>
                  </a:cxn>
                  <a:cxn ang="0">
                    <a:pos x="0" y="34"/>
                  </a:cxn>
                  <a:cxn ang="0">
                    <a:pos x="4" y="33"/>
                  </a:cxn>
                  <a:cxn ang="0">
                    <a:pos x="6" y="33"/>
                  </a:cxn>
                  <a:cxn ang="0">
                    <a:pos x="8" y="31"/>
                  </a:cxn>
                  <a:cxn ang="0">
                    <a:pos x="7" y="29"/>
                  </a:cxn>
                  <a:cxn ang="0">
                    <a:pos x="8" y="24"/>
                  </a:cxn>
                  <a:cxn ang="0">
                    <a:pos x="12" y="19"/>
                  </a:cxn>
                  <a:cxn ang="0">
                    <a:pos x="15" y="10"/>
                  </a:cxn>
                  <a:cxn ang="0">
                    <a:pos x="19" y="9"/>
                  </a:cxn>
                  <a:cxn ang="0">
                    <a:pos x="20" y="11"/>
                  </a:cxn>
                  <a:cxn ang="0">
                    <a:pos x="18" y="14"/>
                  </a:cxn>
                  <a:cxn ang="0">
                    <a:pos x="19" y="18"/>
                  </a:cxn>
                  <a:cxn ang="0">
                    <a:pos x="23" y="14"/>
                  </a:cxn>
                  <a:cxn ang="0">
                    <a:pos x="24" y="11"/>
                  </a:cxn>
                  <a:cxn ang="0">
                    <a:pos x="20" y="8"/>
                  </a:cxn>
                  <a:cxn ang="0">
                    <a:pos x="21" y="4"/>
                  </a:cxn>
                  <a:cxn ang="0">
                    <a:pos x="26" y="1"/>
                  </a:cxn>
                  <a:cxn ang="0">
                    <a:pos x="35" y="0"/>
                  </a:cxn>
                  <a:cxn ang="0">
                    <a:pos x="37" y="3"/>
                  </a:cxn>
                  <a:cxn ang="0">
                    <a:pos x="34" y="9"/>
                  </a:cxn>
                  <a:cxn ang="0">
                    <a:pos x="36" y="13"/>
                  </a:cxn>
                  <a:cxn ang="0">
                    <a:pos x="35" y="19"/>
                  </a:cxn>
                  <a:cxn ang="0">
                    <a:pos x="28" y="25"/>
                  </a:cxn>
                  <a:cxn ang="0">
                    <a:pos x="26" y="28"/>
                  </a:cxn>
                </a:cxnLst>
                <a:rect l="0" t="0" r="r" b="b"/>
                <a:pathLst>
                  <a:path w="37" h="43">
                    <a:moveTo>
                      <a:pt x="26" y="28"/>
                    </a:moveTo>
                    <a:lnTo>
                      <a:pt x="28" y="31"/>
                    </a:lnTo>
                    <a:lnTo>
                      <a:pt x="25" y="37"/>
                    </a:lnTo>
                    <a:lnTo>
                      <a:pt x="25" y="40"/>
                    </a:lnTo>
                    <a:lnTo>
                      <a:pt x="24" y="43"/>
                    </a:lnTo>
                    <a:lnTo>
                      <a:pt x="22" y="39"/>
                    </a:lnTo>
                    <a:lnTo>
                      <a:pt x="21" y="33"/>
                    </a:lnTo>
                    <a:lnTo>
                      <a:pt x="16" y="33"/>
                    </a:lnTo>
                    <a:lnTo>
                      <a:pt x="13" y="32"/>
                    </a:lnTo>
                    <a:lnTo>
                      <a:pt x="9" y="34"/>
                    </a:lnTo>
                    <a:lnTo>
                      <a:pt x="4" y="36"/>
                    </a:lnTo>
                    <a:lnTo>
                      <a:pt x="0" y="34"/>
                    </a:lnTo>
                    <a:lnTo>
                      <a:pt x="4" y="33"/>
                    </a:lnTo>
                    <a:lnTo>
                      <a:pt x="6" y="33"/>
                    </a:lnTo>
                    <a:lnTo>
                      <a:pt x="8" y="31"/>
                    </a:lnTo>
                    <a:lnTo>
                      <a:pt x="7" y="29"/>
                    </a:lnTo>
                    <a:lnTo>
                      <a:pt x="8" y="24"/>
                    </a:lnTo>
                    <a:lnTo>
                      <a:pt x="12" y="19"/>
                    </a:lnTo>
                    <a:lnTo>
                      <a:pt x="15" y="10"/>
                    </a:lnTo>
                    <a:lnTo>
                      <a:pt x="19" y="9"/>
                    </a:lnTo>
                    <a:lnTo>
                      <a:pt x="20" y="11"/>
                    </a:lnTo>
                    <a:lnTo>
                      <a:pt x="18" y="14"/>
                    </a:lnTo>
                    <a:lnTo>
                      <a:pt x="19" y="18"/>
                    </a:lnTo>
                    <a:lnTo>
                      <a:pt x="23" y="14"/>
                    </a:lnTo>
                    <a:lnTo>
                      <a:pt x="24" y="11"/>
                    </a:lnTo>
                    <a:lnTo>
                      <a:pt x="20" y="8"/>
                    </a:lnTo>
                    <a:lnTo>
                      <a:pt x="21" y="4"/>
                    </a:lnTo>
                    <a:lnTo>
                      <a:pt x="26" y="1"/>
                    </a:lnTo>
                    <a:lnTo>
                      <a:pt x="35" y="0"/>
                    </a:lnTo>
                    <a:lnTo>
                      <a:pt x="37" y="3"/>
                    </a:lnTo>
                    <a:lnTo>
                      <a:pt x="34" y="9"/>
                    </a:lnTo>
                    <a:lnTo>
                      <a:pt x="36" y="13"/>
                    </a:lnTo>
                    <a:lnTo>
                      <a:pt x="35" y="19"/>
                    </a:lnTo>
                    <a:lnTo>
                      <a:pt x="28" y="25"/>
                    </a:lnTo>
                    <a:lnTo>
                      <a:pt x="26" y="28"/>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32" name="Freeform 5114">
                <a:extLst>
                  <a:ext uri="{FF2B5EF4-FFF2-40B4-BE49-F238E27FC236}">
                    <a16:creationId xmlns:a16="http://schemas.microsoft.com/office/drawing/2014/main" id="{DE6A8207-F9AD-4CE7-A7DF-9418FBC36BE0}"/>
                  </a:ext>
                </a:extLst>
              </p:cNvPr>
              <p:cNvSpPr>
                <a:spLocks/>
              </p:cNvSpPr>
              <p:nvPr/>
            </p:nvSpPr>
            <p:spPr bwMode="gray">
              <a:xfrm>
                <a:off x="2940" y="1800"/>
                <a:ext cx="9" cy="24"/>
              </a:xfrm>
              <a:custGeom>
                <a:avLst/>
                <a:gdLst/>
                <a:ahLst/>
                <a:cxnLst>
                  <a:cxn ang="0">
                    <a:pos x="6" y="15"/>
                  </a:cxn>
                  <a:cxn ang="0">
                    <a:pos x="0" y="13"/>
                  </a:cxn>
                  <a:cxn ang="0">
                    <a:pos x="0" y="7"/>
                  </a:cxn>
                  <a:cxn ang="0">
                    <a:pos x="0" y="3"/>
                  </a:cxn>
                  <a:cxn ang="0">
                    <a:pos x="2" y="0"/>
                  </a:cxn>
                  <a:cxn ang="0">
                    <a:pos x="5" y="5"/>
                  </a:cxn>
                  <a:cxn ang="0">
                    <a:pos x="6" y="15"/>
                  </a:cxn>
                </a:cxnLst>
                <a:rect l="0" t="0" r="r" b="b"/>
                <a:pathLst>
                  <a:path w="6" h="15">
                    <a:moveTo>
                      <a:pt x="6" y="15"/>
                    </a:moveTo>
                    <a:lnTo>
                      <a:pt x="0" y="13"/>
                    </a:lnTo>
                    <a:lnTo>
                      <a:pt x="0" y="7"/>
                    </a:lnTo>
                    <a:lnTo>
                      <a:pt x="0" y="3"/>
                    </a:lnTo>
                    <a:lnTo>
                      <a:pt x="2" y="0"/>
                    </a:lnTo>
                    <a:lnTo>
                      <a:pt x="5" y="5"/>
                    </a:lnTo>
                    <a:lnTo>
                      <a:pt x="6" y="15"/>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33" name="Freeform 5115">
                <a:extLst>
                  <a:ext uri="{FF2B5EF4-FFF2-40B4-BE49-F238E27FC236}">
                    <a16:creationId xmlns:a16="http://schemas.microsoft.com/office/drawing/2014/main" id="{A82FF37F-3EC0-4563-8D1B-8F5C4EA2B3AD}"/>
                  </a:ext>
                </a:extLst>
              </p:cNvPr>
              <p:cNvSpPr>
                <a:spLocks/>
              </p:cNvSpPr>
              <p:nvPr/>
            </p:nvSpPr>
            <p:spPr bwMode="gray">
              <a:xfrm>
                <a:off x="2890" y="1771"/>
                <a:ext cx="53" cy="50"/>
              </a:xfrm>
              <a:custGeom>
                <a:avLst/>
                <a:gdLst/>
                <a:ahLst/>
                <a:cxnLst>
                  <a:cxn ang="0">
                    <a:pos x="34" y="19"/>
                  </a:cxn>
                  <a:cxn ang="0">
                    <a:pos x="32" y="22"/>
                  </a:cxn>
                  <a:cxn ang="0">
                    <a:pos x="32" y="26"/>
                  </a:cxn>
                  <a:cxn ang="0">
                    <a:pos x="32" y="32"/>
                  </a:cxn>
                  <a:cxn ang="0">
                    <a:pos x="25" y="26"/>
                  </a:cxn>
                  <a:cxn ang="0">
                    <a:pos x="19" y="24"/>
                  </a:cxn>
                  <a:cxn ang="0">
                    <a:pos x="15" y="22"/>
                  </a:cxn>
                  <a:cxn ang="0">
                    <a:pos x="7" y="16"/>
                  </a:cxn>
                  <a:cxn ang="0">
                    <a:pos x="0" y="7"/>
                  </a:cxn>
                  <a:cxn ang="0">
                    <a:pos x="4" y="4"/>
                  </a:cxn>
                  <a:cxn ang="0">
                    <a:pos x="6" y="2"/>
                  </a:cxn>
                  <a:cxn ang="0">
                    <a:pos x="10" y="4"/>
                  </a:cxn>
                  <a:cxn ang="0">
                    <a:pos x="15" y="2"/>
                  </a:cxn>
                  <a:cxn ang="0">
                    <a:pos x="19" y="0"/>
                  </a:cxn>
                  <a:cxn ang="0">
                    <a:pos x="22" y="1"/>
                  </a:cxn>
                  <a:cxn ang="0">
                    <a:pos x="27" y="1"/>
                  </a:cxn>
                  <a:cxn ang="0">
                    <a:pos x="28" y="7"/>
                  </a:cxn>
                  <a:cxn ang="0">
                    <a:pos x="30" y="11"/>
                  </a:cxn>
                  <a:cxn ang="0">
                    <a:pos x="31" y="8"/>
                  </a:cxn>
                  <a:cxn ang="0">
                    <a:pos x="33" y="12"/>
                  </a:cxn>
                  <a:cxn ang="0">
                    <a:pos x="34" y="19"/>
                  </a:cxn>
                </a:cxnLst>
                <a:rect l="0" t="0" r="r" b="b"/>
                <a:pathLst>
                  <a:path w="34" h="32">
                    <a:moveTo>
                      <a:pt x="34" y="19"/>
                    </a:moveTo>
                    <a:lnTo>
                      <a:pt x="32" y="22"/>
                    </a:lnTo>
                    <a:lnTo>
                      <a:pt x="32" y="26"/>
                    </a:lnTo>
                    <a:lnTo>
                      <a:pt x="32" y="32"/>
                    </a:lnTo>
                    <a:lnTo>
                      <a:pt x="25" y="26"/>
                    </a:lnTo>
                    <a:lnTo>
                      <a:pt x="19" y="24"/>
                    </a:lnTo>
                    <a:lnTo>
                      <a:pt x="15" y="22"/>
                    </a:lnTo>
                    <a:lnTo>
                      <a:pt x="7" y="16"/>
                    </a:lnTo>
                    <a:lnTo>
                      <a:pt x="0" y="7"/>
                    </a:lnTo>
                    <a:lnTo>
                      <a:pt x="4" y="4"/>
                    </a:lnTo>
                    <a:lnTo>
                      <a:pt x="6" y="2"/>
                    </a:lnTo>
                    <a:lnTo>
                      <a:pt x="10" y="4"/>
                    </a:lnTo>
                    <a:lnTo>
                      <a:pt x="15" y="2"/>
                    </a:lnTo>
                    <a:lnTo>
                      <a:pt x="19" y="0"/>
                    </a:lnTo>
                    <a:lnTo>
                      <a:pt x="22" y="1"/>
                    </a:lnTo>
                    <a:lnTo>
                      <a:pt x="27" y="1"/>
                    </a:lnTo>
                    <a:lnTo>
                      <a:pt x="28" y="7"/>
                    </a:lnTo>
                    <a:lnTo>
                      <a:pt x="30" y="11"/>
                    </a:lnTo>
                    <a:lnTo>
                      <a:pt x="31" y="8"/>
                    </a:lnTo>
                    <a:lnTo>
                      <a:pt x="33" y="12"/>
                    </a:lnTo>
                    <a:lnTo>
                      <a:pt x="34" y="19"/>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34" name="Freeform 5116">
                <a:extLst>
                  <a:ext uri="{FF2B5EF4-FFF2-40B4-BE49-F238E27FC236}">
                    <a16:creationId xmlns:a16="http://schemas.microsoft.com/office/drawing/2014/main" id="{09E45180-E3A3-4BC1-B88B-33E4E31F64D1}"/>
                  </a:ext>
                </a:extLst>
              </p:cNvPr>
              <p:cNvSpPr>
                <a:spLocks/>
              </p:cNvSpPr>
              <p:nvPr/>
            </p:nvSpPr>
            <p:spPr bwMode="gray">
              <a:xfrm>
                <a:off x="2791" y="1703"/>
                <a:ext cx="5" cy="9"/>
              </a:xfrm>
              <a:custGeom>
                <a:avLst/>
                <a:gdLst/>
                <a:ahLst/>
                <a:cxnLst>
                  <a:cxn ang="0">
                    <a:pos x="1" y="6"/>
                  </a:cxn>
                  <a:cxn ang="0">
                    <a:pos x="0" y="4"/>
                  </a:cxn>
                  <a:cxn ang="0">
                    <a:pos x="0" y="2"/>
                  </a:cxn>
                  <a:cxn ang="0">
                    <a:pos x="3" y="0"/>
                  </a:cxn>
                  <a:cxn ang="0">
                    <a:pos x="3" y="2"/>
                  </a:cxn>
                  <a:cxn ang="0">
                    <a:pos x="1" y="6"/>
                  </a:cxn>
                </a:cxnLst>
                <a:rect l="0" t="0" r="r" b="b"/>
                <a:pathLst>
                  <a:path w="3" h="6">
                    <a:moveTo>
                      <a:pt x="1" y="6"/>
                    </a:moveTo>
                    <a:lnTo>
                      <a:pt x="0" y="4"/>
                    </a:lnTo>
                    <a:lnTo>
                      <a:pt x="0" y="2"/>
                    </a:lnTo>
                    <a:lnTo>
                      <a:pt x="3" y="0"/>
                    </a:lnTo>
                    <a:lnTo>
                      <a:pt x="3" y="2"/>
                    </a:lnTo>
                    <a:lnTo>
                      <a:pt x="1"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35" name="Freeform 5117">
                <a:extLst>
                  <a:ext uri="{FF2B5EF4-FFF2-40B4-BE49-F238E27FC236}">
                    <a16:creationId xmlns:a16="http://schemas.microsoft.com/office/drawing/2014/main" id="{4AC7A3EF-73FD-44A9-B5D5-5D76CCE40D92}"/>
                  </a:ext>
                </a:extLst>
              </p:cNvPr>
              <p:cNvSpPr>
                <a:spLocks/>
              </p:cNvSpPr>
              <p:nvPr/>
            </p:nvSpPr>
            <p:spPr bwMode="gray">
              <a:xfrm>
                <a:off x="2765" y="1659"/>
                <a:ext cx="5" cy="8"/>
              </a:xfrm>
              <a:custGeom>
                <a:avLst/>
                <a:gdLst/>
                <a:ahLst/>
                <a:cxnLst>
                  <a:cxn ang="0">
                    <a:pos x="3" y="0"/>
                  </a:cxn>
                  <a:cxn ang="0">
                    <a:pos x="3" y="4"/>
                  </a:cxn>
                  <a:cxn ang="0">
                    <a:pos x="0" y="5"/>
                  </a:cxn>
                  <a:cxn ang="0">
                    <a:pos x="1" y="0"/>
                  </a:cxn>
                  <a:cxn ang="0">
                    <a:pos x="3" y="0"/>
                  </a:cxn>
                </a:cxnLst>
                <a:rect l="0" t="0" r="r" b="b"/>
                <a:pathLst>
                  <a:path w="3" h="5">
                    <a:moveTo>
                      <a:pt x="3" y="0"/>
                    </a:moveTo>
                    <a:lnTo>
                      <a:pt x="3" y="4"/>
                    </a:lnTo>
                    <a:lnTo>
                      <a:pt x="0" y="5"/>
                    </a:lnTo>
                    <a:lnTo>
                      <a:pt x="1" y="0"/>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36" name="Freeform 5118">
                <a:extLst>
                  <a:ext uri="{FF2B5EF4-FFF2-40B4-BE49-F238E27FC236}">
                    <a16:creationId xmlns:a16="http://schemas.microsoft.com/office/drawing/2014/main" id="{1A9E5C19-3D68-4D7A-A4B6-9ECAA40B7B5B}"/>
                  </a:ext>
                </a:extLst>
              </p:cNvPr>
              <p:cNvSpPr>
                <a:spLocks/>
              </p:cNvSpPr>
              <p:nvPr/>
            </p:nvSpPr>
            <p:spPr bwMode="gray">
              <a:xfrm>
                <a:off x="2762" y="1608"/>
                <a:ext cx="8" cy="8"/>
              </a:xfrm>
              <a:custGeom>
                <a:avLst/>
                <a:gdLst/>
                <a:ahLst/>
                <a:cxnLst>
                  <a:cxn ang="0">
                    <a:pos x="5" y="0"/>
                  </a:cxn>
                  <a:cxn ang="0">
                    <a:pos x="4" y="5"/>
                  </a:cxn>
                  <a:cxn ang="0">
                    <a:pos x="0" y="5"/>
                  </a:cxn>
                  <a:cxn ang="0">
                    <a:pos x="1" y="1"/>
                  </a:cxn>
                  <a:cxn ang="0">
                    <a:pos x="3" y="0"/>
                  </a:cxn>
                  <a:cxn ang="0">
                    <a:pos x="5" y="0"/>
                  </a:cxn>
                </a:cxnLst>
                <a:rect l="0" t="0" r="r" b="b"/>
                <a:pathLst>
                  <a:path w="5" h="5">
                    <a:moveTo>
                      <a:pt x="5" y="0"/>
                    </a:moveTo>
                    <a:lnTo>
                      <a:pt x="4" y="5"/>
                    </a:lnTo>
                    <a:lnTo>
                      <a:pt x="0" y="5"/>
                    </a:lnTo>
                    <a:lnTo>
                      <a:pt x="1" y="1"/>
                    </a:lnTo>
                    <a:lnTo>
                      <a:pt x="3" y="0"/>
                    </a:lnTo>
                    <a:lnTo>
                      <a:pt x="5" y="0"/>
                    </a:lnTo>
                    <a:close/>
                  </a:path>
                </a:pathLst>
              </a:custGeom>
              <a:solidFill>
                <a:srgbClr val="FF000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37" name="Freeform 5120">
                <a:extLst>
                  <a:ext uri="{FF2B5EF4-FFF2-40B4-BE49-F238E27FC236}">
                    <a16:creationId xmlns:a16="http://schemas.microsoft.com/office/drawing/2014/main" id="{2483BCE9-BDAF-4340-8DF3-83D77D39121C}"/>
                  </a:ext>
                </a:extLst>
              </p:cNvPr>
              <p:cNvSpPr>
                <a:spLocks/>
              </p:cNvSpPr>
              <p:nvPr/>
            </p:nvSpPr>
            <p:spPr bwMode="gray">
              <a:xfrm>
                <a:off x="2838" y="1793"/>
                <a:ext cx="6" cy="3"/>
              </a:xfrm>
              <a:custGeom>
                <a:avLst/>
                <a:gdLst/>
                <a:ahLst/>
                <a:cxnLst>
                  <a:cxn ang="0">
                    <a:pos x="0" y="1"/>
                  </a:cxn>
                  <a:cxn ang="0">
                    <a:pos x="3" y="0"/>
                  </a:cxn>
                  <a:cxn ang="0">
                    <a:pos x="4" y="2"/>
                  </a:cxn>
                  <a:cxn ang="0">
                    <a:pos x="2" y="2"/>
                  </a:cxn>
                  <a:cxn ang="0">
                    <a:pos x="0" y="1"/>
                  </a:cxn>
                </a:cxnLst>
                <a:rect l="0" t="0" r="r" b="b"/>
                <a:pathLst>
                  <a:path w="4" h="2">
                    <a:moveTo>
                      <a:pt x="0" y="1"/>
                    </a:moveTo>
                    <a:lnTo>
                      <a:pt x="3" y="0"/>
                    </a:lnTo>
                    <a:lnTo>
                      <a:pt x="4" y="2"/>
                    </a:lnTo>
                    <a:lnTo>
                      <a:pt x="2"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38" name="Freeform 5121">
                <a:extLst>
                  <a:ext uri="{FF2B5EF4-FFF2-40B4-BE49-F238E27FC236}">
                    <a16:creationId xmlns:a16="http://schemas.microsoft.com/office/drawing/2014/main" id="{8B76C29D-BB6A-4E15-9E48-68749C5F32B0}"/>
                  </a:ext>
                </a:extLst>
              </p:cNvPr>
              <p:cNvSpPr>
                <a:spLocks/>
              </p:cNvSpPr>
              <p:nvPr/>
            </p:nvSpPr>
            <p:spPr bwMode="gray">
              <a:xfrm>
                <a:off x="2706" y="1676"/>
                <a:ext cx="62" cy="100"/>
              </a:xfrm>
              <a:custGeom>
                <a:avLst/>
                <a:gdLst/>
                <a:ahLst/>
                <a:cxnLst>
                  <a:cxn ang="0">
                    <a:pos x="39" y="21"/>
                  </a:cxn>
                  <a:cxn ang="0">
                    <a:pos x="39" y="30"/>
                  </a:cxn>
                  <a:cxn ang="0">
                    <a:pos x="40" y="34"/>
                  </a:cxn>
                  <a:cxn ang="0">
                    <a:pos x="39" y="40"/>
                  </a:cxn>
                  <a:cxn ang="0">
                    <a:pos x="36" y="52"/>
                  </a:cxn>
                  <a:cxn ang="0">
                    <a:pos x="31" y="53"/>
                  </a:cxn>
                  <a:cxn ang="0">
                    <a:pos x="22" y="57"/>
                  </a:cxn>
                  <a:cxn ang="0">
                    <a:pos x="14" y="61"/>
                  </a:cxn>
                  <a:cxn ang="0">
                    <a:pos x="9" y="64"/>
                  </a:cxn>
                  <a:cxn ang="0">
                    <a:pos x="5" y="63"/>
                  </a:cxn>
                  <a:cxn ang="0">
                    <a:pos x="4" y="60"/>
                  </a:cxn>
                  <a:cxn ang="0">
                    <a:pos x="1" y="58"/>
                  </a:cxn>
                  <a:cxn ang="0">
                    <a:pos x="0" y="52"/>
                  </a:cxn>
                  <a:cxn ang="0">
                    <a:pos x="3" y="50"/>
                  </a:cxn>
                  <a:cxn ang="0">
                    <a:pos x="12" y="46"/>
                  </a:cxn>
                  <a:cxn ang="0">
                    <a:pos x="11" y="45"/>
                  </a:cxn>
                  <a:cxn ang="0">
                    <a:pos x="9" y="44"/>
                  </a:cxn>
                  <a:cxn ang="0">
                    <a:pos x="9" y="39"/>
                  </a:cxn>
                  <a:cxn ang="0">
                    <a:pos x="12" y="33"/>
                  </a:cxn>
                  <a:cxn ang="0">
                    <a:pos x="9" y="32"/>
                  </a:cxn>
                  <a:cxn ang="0">
                    <a:pos x="5" y="34"/>
                  </a:cxn>
                  <a:cxn ang="0">
                    <a:pos x="3" y="32"/>
                  </a:cxn>
                  <a:cxn ang="0">
                    <a:pos x="6" y="30"/>
                  </a:cxn>
                  <a:cxn ang="0">
                    <a:pos x="6" y="27"/>
                  </a:cxn>
                  <a:cxn ang="0">
                    <a:pos x="3" y="22"/>
                  </a:cxn>
                  <a:cxn ang="0">
                    <a:pos x="5" y="17"/>
                  </a:cxn>
                  <a:cxn ang="0">
                    <a:pos x="9" y="16"/>
                  </a:cxn>
                  <a:cxn ang="0">
                    <a:pos x="13" y="18"/>
                  </a:cxn>
                  <a:cxn ang="0">
                    <a:pos x="18" y="15"/>
                  </a:cxn>
                  <a:cxn ang="0">
                    <a:pos x="16" y="11"/>
                  </a:cxn>
                  <a:cxn ang="0">
                    <a:pos x="18" y="4"/>
                  </a:cxn>
                  <a:cxn ang="0">
                    <a:pos x="20" y="1"/>
                  </a:cxn>
                  <a:cxn ang="0">
                    <a:pos x="28" y="0"/>
                  </a:cxn>
                  <a:cxn ang="0">
                    <a:pos x="28" y="7"/>
                  </a:cxn>
                  <a:cxn ang="0">
                    <a:pos x="22" y="13"/>
                  </a:cxn>
                  <a:cxn ang="0">
                    <a:pos x="22" y="16"/>
                  </a:cxn>
                  <a:cxn ang="0">
                    <a:pos x="27" y="20"/>
                  </a:cxn>
                  <a:cxn ang="0">
                    <a:pos x="31" y="17"/>
                  </a:cxn>
                  <a:cxn ang="0">
                    <a:pos x="36" y="19"/>
                  </a:cxn>
                  <a:cxn ang="0">
                    <a:pos x="39" y="21"/>
                  </a:cxn>
                </a:cxnLst>
                <a:rect l="0" t="0" r="r" b="b"/>
                <a:pathLst>
                  <a:path w="40" h="64">
                    <a:moveTo>
                      <a:pt x="39" y="21"/>
                    </a:moveTo>
                    <a:lnTo>
                      <a:pt x="39" y="30"/>
                    </a:lnTo>
                    <a:lnTo>
                      <a:pt x="40" y="34"/>
                    </a:lnTo>
                    <a:lnTo>
                      <a:pt x="39" y="40"/>
                    </a:lnTo>
                    <a:lnTo>
                      <a:pt x="36" y="52"/>
                    </a:lnTo>
                    <a:lnTo>
                      <a:pt x="31" y="53"/>
                    </a:lnTo>
                    <a:lnTo>
                      <a:pt x="22" y="57"/>
                    </a:lnTo>
                    <a:lnTo>
                      <a:pt x="14" y="61"/>
                    </a:lnTo>
                    <a:lnTo>
                      <a:pt x="9" y="64"/>
                    </a:lnTo>
                    <a:lnTo>
                      <a:pt x="5" y="63"/>
                    </a:lnTo>
                    <a:lnTo>
                      <a:pt x="4" y="60"/>
                    </a:lnTo>
                    <a:lnTo>
                      <a:pt x="1" y="58"/>
                    </a:lnTo>
                    <a:lnTo>
                      <a:pt x="0" y="52"/>
                    </a:lnTo>
                    <a:lnTo>
                      <a:pt x="3" y="50"/>
                    </a:lnTo>
                    <a:lnTo>
                      <a:pt x="12" y="46"/>
                    </a:lnTo>
                    <a:lnTo>
                      <a:pt x="11" y="45"/>
                    </a:lnTo>
                    <a:lnTo>
                      <a:pt x="9" y="44"/>
                    </a:lnTo>
                    <a:lnTo>
                      <a:pt x="9" y="39"/>
                    </a:lnTo>
                    <a:lnTo>
                      <a:pt x="12" y="33"/>
                    </a:lnTo>
                    <a:lnTo>
                      <a:pt x="9" y="32"/>
                    </a:lnTo>
                    <a:lnTo>
                      <a:pt x="5" y="34"/>
                    </a:lnTo>
                    <a:lnTo>
                      <a:pt x="3" y="32"/>
                    </a:lnTo>
                    <a:lnTo>
                      <a:pt x="6" y="30"/>
                    </a:lnTo>
                    <a:lnTo>
                      <a:pt x="6" y="27"/>
                    </a:lnTo>
                    <a:lnTo>
                      <a:pt x="3" y="22"/>
                    </a:lnTo>
                    <a:lnTo>
                      <a:pt x="5" y="17"/>
                    </a:lnTo>
                    <a:lnTo>
                      <a:pt x="9" y="16"/>
                    </a:lnTo>
                    <a:lnTo>
                      <a:pt x="13" y="18"/>
                    </a:lnTo>
                    <a:lnTo>
                      <a:pt x="18" y="15"/>
                    </a:lnTo>
                    <a:lnTo>
                      <a:pt x="16" y="11"/>
                    </a:lnTo>
                    <a:lnTo>
                      <a:pt x="18" y="4"/>
                    </a:lnTo>
                    <a:lnTo>
                      <a:pt x="20" y="1"/>
                    </a:lnTo>
                    <a:lnTo>
                      <a:pt x="28" y="0"/>
                    </a:lnTo>
                    <a:lnTo>
                      <a:pt x="28" y="7"/>
                    </a:lnTo>
                    <a:lnTo>
                      <a:pt x="22" y="13"/>
                    </a:lnTo>
                    <a:lnTo>
                      <a:pt x="22" y="16"/>
                    </a:lnTo>
                    <a:lnTo>
                      <a:pt x="27" y="20"/>
                    </a:lnTo>
                    <a:lnTo>
                      <a:pt x="31" y="17"/>
                    </a:lnTo>
                    <a:lnTo>
                      <a:pt x="36" y="19"/>
                    </a:lnTo>
                    <a:lnTo>
                      <a:pt x="39" y="21"/>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39" name="Freeform 5122">
                <a:extLst>
                  <a:ext uri="{FF2B5EF4-FFF2-40B4-BE49-F238E27FC236}">
                    <a16:creationId xmlns:a16="http://schemas.microsoft.com/office/drawing/2014/main" id="{3AA62DFD-7DC1-466C-937A-1EE5690B8FFE}"/>
                  </a:ext>
                </a:extLst>
              </p:cNvPr>
              <p:cNvSpPr>
                <a:spLocks/>
              </p:cNvSpPr>
              <p:nvPr/>
            </p:nvSpPr>
            <p:spPr bwMode="gray">
              <a:xfrm>
                <a:off x="3197" y="879"/>
                <a:ext cx="5" cy="2"/>
              </a:xfrm>
              <a:custGeom>
                <a:avLst/>
                <a:gdLst/>
                <a:ahLst/>
                <a:cxnLst>
                  <a:cxn ang="0">
                    <a:pos x="0" y="0"/>
                  </a:cxn>
                  <a:cxn ang="0">
                    <a:pos x="2" y="0"/>
                  </a:cxn>
                  <a:cxn ang="0">
                    <a:pos x="3" y="1"/>
                  </a:cxn>
                  <a:cxn ang="0">
                    <a:pos x="0" y="1"/>
                  </a:cxn>
                  <a:cxn ang="0">
                    <a:pos x="0" y="0"/>
                  </a:cxn>
                </a:cxnLst>
                <a:rect l="0" t="0" r="r" b="b"/>
                <a:pathLst>
                  <a:path w="3" h="1">
                    <a:moveTo>
                      <a:pt x="0" y="0"/>
                    </a:moveTo>
                    <a:lnTo>
                      <a:pt x="2" y="0"/>
                    </a:lnTo>
                    <a:lnTo>
                      <a:pt x="3" y="1"/>
                    </a:lnTo>
                    <a:lnTo>
                      <a:pt x="0"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0" name="Freeform 5123">
                <a:extLst>
                  <a:ext uri="{FF2B5EF4-FFF2-40B4-BE49-F238E27FC236}">
                    <a16:creationId xmlns:a16="http://schemas.microsoft.com/office/drawing/2014/main" id="{AD2E6F43-7E90-4326-8203-A58A0127BF08}"/>
                  </a:ext>
                </a:extLst>
              </p:cNvPr>
              <p:cNvSpPr>
                <a:spLocks/>
              </p:cNvSpPr>
              <p:nvPr/>
            </p:nvSpPr>
            <p:spPr bwMode="gray">
              <a:xfrm>
                <a:off x="3194" y="873"/>
                <a:ext cx="6" cy="3"/>
              </a:xfrm>
              <a:custGeom>
                <a:avLst/>
                <a:gdLst/>
                <a:ahLst/>
                <a:cxnLst>
                  <a:cxn ang="0">
                    <a:pos x="2" y="2"/>
                  </a:cxn>
                  <a:cxn ang="0">
                    <a:pos x="0" y="1"/>
                  </a:cxn>
                  <a:cxn ang="0">
                    <a:pos x="3" y="0"/>
                  </a:cxn>
                  <a:cxn ang="0">
                    <a:pos x="4" y="1"/>
                  </a:cxn>
                  <a:cxn ang="0">
                    <a:pos x="2" y="2"/>
                  </a:cxn>
                </a:cxnLst>
                <a:rect l="0" t="0" r="r" b="b"/>
                <a:pathLst>
                  <a:path w="4" h="2">
                    <a:moveTo>
                      <a:pt x="2" y="2"/>
                    </a:moveTo>
                    <a:lnTo>
                      <a:pt x="0" y="1"/>
                    </a:lnTo>
                    <a:lnTo>
                      <a:pt x="3" y="0"/>
                    </a:lnTo>
                    <a:lnTo>
                      <a:pt x="4" y="1"/>
                    </a:lnTo>
                    <a:lnTo>
                      <a:pt x="2"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1" name="Freeform 5124">
                <a:extLst>
                  <a:ext uri="{FF2B5EF4-FFF2-40B4-BE49-F238E27FC236}">
                    <a16:creationId xmlns:a16="http://schemas.microsoft.com/office/drawing/2014/main" id="{92C0B971-08D0-4814-AAB7-F6E97A2ABD94}"/>
                  </a:ext>
                </a:extLst>
              </p:cNvPr>
              <p:cNvSpPr>
                <a:spLocks/>
              </p:cNvSpPr>
              <p:nvPr/>
            </p:nvSpPr>
            <p:spPr bwMode="gray">
              <a:xfrm>
                <a:off x="3145" y="867"/>
                <a:ext cx="6" cy="2"/>
              </a:xfrm>
              <a:custGeom>
                <a:avLst/>
                <a:gdLst/>
                <a:ahLst/>
                <a:cxnLst>
                  <a:cxn ang="0">
                    <a:pos x="0" y="1"/>
                  </a:cxn>
                  <a:cxn ang="0">
                    <a:pos x="0" y="0"/>
                  </a:cxn>
                  <a:cxn ang="0">
                    <a:pos x="3" y="0"/>
                  </a:cxn>
                  <a:cxn ang="0">
                    <a:pos x="4" y="1"/>
                  </a:cxn>
                  <a:cxn ang="0">
                    <a:pos x="0" y="1"/>
                  </a:cxn>
                </a:cxnLst>
                <a:rect l="0" t="0" r="r" b="b"/>
                <a:pathLst>
                  <a:path w="4" h="1">
                    <a:moveTo>
                      <a:pt x="0" y="1"/>
                    </a:moveTo>
                    <a:lnTo>
                      <a:pt x="0" y="0"/>
                    </a:lnTo>
                    <a:lnTo>
                      <a:pt x="3" y="0"/>
                    </a:lnTo>
                    <a:lnTo>
                      <a:pt x="4" y="1"/>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2" name="Freeform 5125">
                <a:extLst>
                  <a:ext uri="{FF2B5EF4-FFF2-40B4-BE49-F238E27FC236}">
                    <a16:creationId xmlns:a16="http://schemas.microsoft.com/office/drawing/2014/main" id="{9D9FBB59-3B22-47C1-9C7E-7866F7963D47}"/>
                  </a:ext>
                </a:extLst>
              </p:cNvPr>
              <p:cNvSpPr>
                <a:spLocks/>
              </p:cNvSpPr>
              <p:nvPr/>
            </p:nvSpPr>
            <p:spPr bwMode="gray">
              <a:xfrm>
                <a:off x="3151" y="870"/>
                <a:ext cx="7" cy="3"/>
              </a:xfrm>
              <a:custGeom>
                <a:avLst/>
                <a:gdLst/>
                <a:ahLst/>
                <a:cxnLst>
                  <a:cxn ang="0">
                    <a:pos x="0" y="0"/>
                  </a:cxn>
                  <a:cxn ang="0">
                    <a:pos x="4" y="0"/>
                  </a:cxn>
                  <a:cxn ang="0">
                    <a:pos x="5" y="2"/>
                  </a:cxn>
                  <a:cxn ang="0">
                    <a:pos x="1" y="1"/>
                  </a:cxn>
                  <a:cxn ang="0">
                    <a:pos x="0" y="0"/>
                  </a:cxn>
                </a:cxnLst>
                <a:rect l="0" t="0" r="r" b="b"/>
                <a:pathLst>
                  <a:path w="5" h="2">
                    <a:moveTo>
                      <a:pt x="0" y="0"/>
                    </a:moveTo>
                    <a:lnTo>
                      <a:pt x="4" y="0"/>
                    </a:lnTo>
                    <a:lnTo>
                      <a:pt x="5" y="2"/>
                    </a:lnTo>
                    <a:lnTo>
                      <a:pt x="1"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3" name="Freeform 5126">
                <a:extLst>
                  <a:ext uri="{FF2B5EF4-FFF2-40B4-BE49-F238E27FC236}">
                    <a16:creationId xmlns:a16="http://schemas.microsoft.com/office/drawing/2014/main" id="{1C348621-C47B-4CCE-81A9-CF2A77D99A9B}"/>
                  </a:ext>
                </a:extLst>
              </p:cNvPr>
              <p:cNvSpPr>
                <a:spLocks/>
              </p:cNvSpPr>
              <p:nvPr/>
            </p:nvSpPr>
            <p:spPr bwMode="gray">
              <a:xfrm>
                <a:off x="3145" y="872"/>
                <a:ext cx="4" cy="3"/>
              </a:xfrm>
              <a:custGeom>
                <a:avLst/>
                <a:gdLst/>
                <a:ahLst/>
                <a:cxnLst>
                  <a:cxn ang="0">
                    <a:pos x="3" y="0"/>
                  </a:cxn>
                  <a:cxn ang="0">
                    <a:pos x="3" y="2"/>
                  </a:cxn>
                  <a:cxn ang="0">
                    <a:pos x="0" y="1"/>
                  </a:cxn>
                  <a:cxn ang="0">
                    <a:pos x="3" y="0"/>
                  </a:cxn>
                </a:cxnLst>
                <a:rect l="0" t="0" r="r" b="b"/>
                <a:pathLst>
                  <a:path w="3" h="2">
                    <a:moveTo>
                      <a:pt x="3" y="0"/>
                    </a:moveTo>
                    <a:lnTo>
                      <a:pt x="3" y="2"/>
                    </a:lnTo>
                    <a:lnTo>
                      <a:pt x="0" y="1"/>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4" name="Freeform 5127">
                <a:extLst>
                  <a:ext uri="{FF2B5EF4-FFF2-40B4-BE49-F238E27FC236}">
                    <a16:creationId xmlns:a16="http://schemas.microsoft.com/office/drawing/2014/main" id="{4E29566D-E202-444C-A780-D795724EACEE}"/>
                  </a:ext>
                </a:extLst>
              </p:cNvPr>
              <p:cNvSpPr>
                <a:spLocks/>
              </p:cNvSpPr>
              <p:nvPr/>
            </p:nvSpPr>
            <p:spPr bwMode="gray">
              <a:xfrm>
                <a:off x="3129" y="876"/>
                <a:ext cx="6" cy="2"/>
              </a:xfrm>
              <a:custGeom>
                <a:avLst/>
                <a:gdLst/>
                <a:ahLst/>
                <a:cxnLst>
                  <a:cxn ang="0">
                    <a:pos x="1" y="0"/>
                  </a:cxn>
                  <a:cxn ang="0">
                    <a:pos x="4" y="0"/>
                  </a:cxn>
                  <a:cxn ang="0">
                    <a:pos x="4" y="1"/>
                  </a:cxn>
                  <a:cxn ang="0">
                    <a:pos x="2" y="1"/>
                  </a:cxn>
                  <a:cxn ang="0">
                    <a:pos x="0" y="1"/>
                  </a:cxn>
                  <a:cxn ang="0">
                    <a:pos x="1" y="0"/>
                  </a:cxn>
                </a:cxnLst>
                <a:rect l="0" t="0" r="r" b="b"/>
                <a:pathLst>
                  <a:path w="4" h="1">
                    <a:moveTo>
                      <a:pt x="1" y="0"/>
                    </a:moveTo>
                    <a:lnTo>
                      <a:pt x="4" y="0"/>
                    </a:lnTo>
                    <a:lnTo>
                      <a:pt x="4" y="1"/>
                    </a:lnTo>
                    <a:lnTo>
                      <a:pt x="2" y="1"/>
                    </a:lnTo>
                    <a:lnTo>
                      <a:pt x="0" y="1"/>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5" name="Freeform 5128">
                <a:extLst>
                  <a:ext uri="{FF2B5EF4-FFF2-40B4-BE49-F238E27FC236}">
                    <a16:creationId xmlns:a16="http://schemas.microsoft.com/office/drawing/2014/main" id="{9698B665-5F72-4C7B-8092-25D39BEF0378}"/>
                  </a:ext>
                </a:extLst>
              </p:cNvPr>
              <p:cNvSpPr>
                <a:spLocks/>
              </p:cNvSpPr>
              <p:nvPr/>
            </p:nvSpPr>
            <p:spPr bwMode="gray">
              <a:xfrm>
                <a:off x="3112" y="881"/>
                <a:ext cx="8" cy="5"/>
              </a:xfrm>
              <a:custGeom>
                <a:avLst/>
                <a:gdLst/>
                <a:ahLst/>
                <a:cxnLst>
                  <a:cxn ang="0">
                    <a:pos x="0" y="2"/>
                  </a:cxn>
                  <a:cxn ang="0">
                    <a:pos x="0" y="1"/>
                  </a:cxn>
                  <a:cxn ang="0">
                    <a:pos x="3" y="0"/>
                  </a:cxn>
                  <a:cxn ang="0">
                    <a:pos x="5" y="1"/>
                  </a:cxn>
                  <a:cxn ang="0">
                    <a:pos x="3" y="3"/>
                  </a:cxn>
                  <a:cxn ang="0">
                    <a:pos x="0" y="2"/>
                  </a:cxn>
                </a:cxnLst>
                <a:rect l="0" t="0" r="r" b="b"/>
                <a:pathLst>
                  <a:path w="5" h="3">
                    <a:moveTo>
                      <a:pt x="0" y="2"/>
                    </a:moveTo>
                    <a:lnTo>
                      <a:pt x="0" y="1"/>
                    </a:lnTo>
                    <a:lnTo>
                      <a:pt x="3" y="0"/>
                    </a:lnTo>
                    <a:lnTo>
                      <a:pt x="5" y="1"/>
                    </a:lnTo>
                    <a:lnTo>
                      <a:pt x="3"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6" name="Freeform 5129">
                <a:extLst>
                  <a:ext uri="{FF2B5EF4-FFF2-40B4-BE49-F238E27FC236}">
                    <a16:creationId xmlns:a16="http://schemas.microsoft.com/office/drawing/2014/main" id="{FFE06743-9DFD-4594-955B-2B37FB8DBC3B}"/>
                  </a:ext>
                </a:extLst>
              </p:cNvPr>
              <p:cNvSpPr>
                <a:spLocks/>
              </p:cNvSpPr>
              <p:nvPr/>
            </p:nvSpPr>
            <p:spPr bwMode="gray">
              <a:xfrm>
                <a:off x="3131" y="917"/>
                <a:ext cx="10" cy="4"/>
              </a:xfrm>
              <a:custGeom>
                <a:avLst/>
                <a:gdLst/>
                <a:ahLst/>
                <a:cxnLst>
                  <a:cxn ang="0">
                    <a:pos x="3" y="0"/>
                  </a:cxn>
                  <a:cxn ang="0">
                    <a:pos x="7" y="3"/>
                  </a:cxn>
                  <a:cxn ang="0">
                    <a:pos x="1" y="3"/>
                  </a:cxn>
                  <a:cxn ang="0">
                    <a:pos x="0" y="1"/>
                  </a:cxn>
                  <a:cxn ang="0">
                    <a:pos x="3" y="0"/>
                  </a:cxn>
                </a:cxnLst>
                <a:rect l="0" t="0" r="r" b="b"/>
                <a:pathLst>
                  <a:path w="7" h="3">
                    <a:moveTo>
                      <a:pt x="3" y="0"/>
                    </a:moveTo>
                    <a:lnTo>
                      <a:pt x="7" y="3"/>
                    </a:lnTo>
                    <a:lnTo>
                      <a:pt x="1" y="3"/>
                    </a:lnTo>
                    <a:lnTo>
                      <a:pt x="0" y="1"/>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7" name="Freeform 5130">
                <a:extLst>
                  <a:ext uri="{FF2B5EF4-FFF2-40B4-BE49-F238E27FC236}">
                    <a16:creationId xmlns:a16="http://schemas.microsoft.com/office/drawing/2014/main" id="{1B07DE16-67C8-49FD-A8D5-086FAC0510A0}"/>
                  </a:ext>
                </a:extLst>
              </p:cNvPr>
              <p:cNvSpPr>
                <a:spLocks/>
              </p:cNvSpPr>
              <p:nvPr/>
            </p:nvSpPr>
            <p:spPr bwMode="gray">
              <a:xfrm>
                <a:off x="3137" y="923"/>
                <a:ext cx="4" cy="3"/>
              </a:xfrm>
              <a:custGeom>
                <a:avLst/>
                <a:gdLst/>
                <a:ahLst/>
                <a:cxnLst>
                  <a:cxn ang="0">
                    <a:pos x="0" y="1"/>
                  </a:cxn>
                  <a:cxn ang="0">
                    <a:pos x="1" y="0"/>
                  </a:cxn>
                  <a:cxn ang="0">
                    <a:pos x="3" y="0"/>
                  </a:cxn>
                  <a:cxn ang="0">
                    <a:pos x="2" y="1"/>
                  </a:cxn>
                  <a:cxn ang="0">
                    <a:pos x="0" y="2"/>
                  </a:cxn>
                  <a:cxn ang="0">
                    <a:pos x="0" y="1"/>
                  </a:cxn>
                </a:cxnLst>
                <a:rect l="0" t="0" r="r" b="b"/>
                <a:pathLst>
                  <a:path w="3" h="2">
                    <a:moveTo>
                      <a:pt x="0" y="1"/>
                    </a:moveTo>
                    <a:lnTo>
                      <a:pt x="1" y="0"/>
                    </a:lnTo>
                    <a:lnTo>
                      <a:pt x="3" y="0"/>
                    </a:lnTo>
                    <a:lnTo>
                      <a:pt x="2" y="1"/>
                    </a:lnTo>
                    <a:lnTo>
                      <a:pt x="0"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8" name="Freeform 5131">
                <a:extLst>
                  <a:ext uri="{FF2B5EF4-FFF2-40B4-BE49-F238E27FC236}">
                    <a16:creationId xmlns:a16="http://schemas.microsoft.com/office/drawing/2014/main" id="{F7BFDB23-B3C8-4779-A6BB-57DE35E2B777}"/>
                  </a:ext>
                </a:extLst>
              </p:cNvPr>
              <p:cNvSpPr>
                <a:spLocks/>
              </p:cNvSpPr>
              <p:nvPr/>
            </p:nvSpPr>
            <p:spPr bwMode="gray">
              <a:xfrm>
                <a:off x="3005" y="895"/>
                <a:ext cx="153" cy="118"/>
              </a:xfrm>
              <a:custGeom>
                <a:avLst/>
                <a:gdLst/>
                <a:ahLst/>
                <a:cxnLst>
                  <a:cxn ang="0">
                    <a:pos x="84" y="24"/>
                  </a:cxn>
                  <a:cxn ang="0">
                    <a:pos x="96" y="30"/>
                  </a:cxn>
                  <a:cxn ang="0">
                    <a:pos x="76" y="38"/>
                  </a:cxn>
                  <a:cxn ang="0">
                    <a:pos x="71" y="49"/>
                  </a:cxn>
                  <a:cxn ang="0">
                    <a:pos x="62" y="66"/>
                  </a:cxn>
                  <a:cxn ang="0">
                    <a:pos x="56" y="74"/>
                  </a:cxn>
                  <a:cxn ang="0">
                    <a:pos x="47" y="70"/>
                  </a:cxn>
                  <a:cxn ang="0">
                    <a:pos x="45" y="67"/>
                  </a:cxn>
                  <a:cxn ang="0">
                    <a:pos x="39" y="66"/>
                  </a:cxn>
                  <a:cxn ang="0">
                    <a:pos x="32" y="60"/>
                  </a:cxn>
                  <a:cxn ang="0">
                    <a:pos x="34" y="55"/>
                  </a:cxn>
                  <a:cxn ang="0">
                    <a:pos x="44" y="55"/>
                  </a:cxn>
                  <a:cxn ang="0">
                    <a:pos x="44" y="53"/>
                  </a:cxn>
                  <a:cxn ang="0">
                    <a:pos x="55" y="49"/>
                  </a:cxn>
                  <a:cxn ang="0">
                    <a:pos x="40" y="50"/>
                  </a:cxn>
                  <a:cxn ang="0">
                    <a:pos x="29" y="53"/>
                  </a:cxn>
                  <a:cxn ang="0">
                    <a:pos x="26" y="48"/>
                  </a:cxn>
                  <a:cxn ang="0">
                    <a:pos x="35" y="43"/>
                  </a:cxn>
                  <a:cxn ang="0">
                    <a:pos x="40" y="40"/>
                  </a:cxn>
                  <a:cxn ang="0">
                    <a:pos x="57" y="38"/>
                  </a:cxn>
                  <a:cxn ang="0">
                    <a:pos x="52" y="37"/>
                  </a:cxn>
                  <a:cxn ang="0">
                    <a:pos x="56" y="33"/>
                  </a:cxn>
                  <a:cxn ang="0">
                    <a:pos x="46" y="36"/>
                  </a:cxn>
                  <a:cxn ang="0">
                    <a:pos x="46" y="31"/>
                  </a:cxn>
                  <a:cxn ang="0">
                    <a:pos x="36" y="31"/>
                  </a:cxn>
                  <a:cxn ang="0">
                    <a:pos x="36" y="39"/>
                  </a:cxn>
                  <a:cxn ang="0">
                    <a:pos x="20" y="41"/>
                  </a:cxn>
                  <a:cxn ang="0">
                    <a:pos x="16" y="36"/>
                  </a:cxn>
                  <a:cxn ang="0">
                    <a:pos x="15" y="35"/>
                  </a:cxn>
                  <a:cxn ang="0">
                    <a:pos x="11" y="30"/>
                  </a:cxn>
                  <a:cxn ang="0">
                    <a:pos x="11" y="26"/>
                  </a:cxn>
                  <a:cxn ang="0">
                    <a:pos x="10" y="25"/>
                  </a:cxn>
                  <a:cxn ang="0">
                    <a:pos x="9" y="18"/>
                  </a:cxn>
                  <a:cxn ang="0">
                    <a:pos x="4" y="22"/>
                  </a:cxn>
                  <a:cxn ang="0">
                    <a:pos x="0" y="18"/>
                  </a:cxn>
                  <a:cxn ang="0">
                    <a:pos x="3" y="8"/>
                  </a:cxn>
                  <a:cxn ang="0">
                    <a:pos x="9" y="6"/>
                  </a:cxn>
                  <a:cxn ang="0">
                    <a:pos x="13" y="6"/>
                  </a:cxn>
                  <a:cxn ang="0">
                    <a:pos x="29" y="6"/>
                  </a:cxn>
                  <a:cxn ang="0">
                    <a:pos x="16" y="11"/>
                  </a:cxn>
                  <a:cxn ang="0">
                    <a:pos x="23" y="13"/>
                  </a:cxn>
                  <a:cxn ang="0">
                    <a:pos x="28" y="18"/>
                  </a:cxn>
                  <a:cxn ang="0">
                    <a:pos x="31" y="16"/>
                  </a:cxn>
                  <a:cxn ang="0">
                    <a:pos x="33" y="9"/>
                  </a:cxn>
                  <a:cxn ang="0">
                    <a:pos x="40" y="10"/>
                  </a:cxn>
                  <a:cxn ang="0">
                    <a:pos x="43" y="17"/>
                  </a:cxn>
                  <a:cxn ang="0">
                    <a:pos x="47" y="26"/>
                  </a:cxn>
                  <a:cxn ang="0">
                    <a:pos x="52" y="23"/>
                  </a:cxn>
                  <a:cxn ang="0">
                    <a:pos x="47" y="12"/>
                  </a:cxn>
                  <a:cxn ang="0">
                    <a:pos x="49" y="0"/>
                  </a:cxn>
                  <a:cxn ang="0">
                    <a:pos x="56" y="4"/>
                  </a:cxn>
                  <a:cxn ang="0">
                    <a:pos x="63" y="10"/>
                  </a:cxn>
                  <a:cxn ang="0">
                    <a:pos x="64" y="14"/>
                  </a:cxn>
                  <a:cxn ang="0">
                    <a:pos x="74" y="16"/>
                  </a:cxn>
                </a:cxnLst>
                <a:rect l="0" t="0" r="r" b="b"/>
                <a:pathLst>
                  <a:path w="99" h="76">
                    <a:moveTo>
                      <a:pt x="75" y="20"/>
                    </a:moveTo>
                    <a:lnTo>
                      <a:pt x="81" y="21"/>
                    </a:lnTo>
                    <a:lnTo>
                      <a:pt x="84" y="24"/>
                    </a:lnTo>
                    <a:lnTo>
                      <a:pt x="87" y="25"/>
                    </a:lnTo>
                    <a:lnTo>
                      <a:pt x="99" y="28"/>
                    </a:lnTo>
                    <a:lnTo>
                      <a:pt x="96" y="30"/>
                    </a:lnTo>
                    <a:lnTo>
                      <a:pt x="90" y="32"/>
                    </a:lnTo>
                    <a:lnTo>
                      <a:pt x="80" y="34"/>
                    </a:lnTo>
                    <a:lnTo>
                      <a:pt x="76" y="38"/>
                    </a:lnTo>
                    <a:lnTo>
                      <a:pt x="75" y="44"/>
                    </a:lnTo>
                    <a:lnTo>
                      <a:pt x="70" y="46"/>
                    </a:lnTo>
                    <a:lnTo>
                      <a:pt x="71" y="49"/>
                    </a:lnTo>
                    <a:lnTo>
                      <a:pt x="69" y="56"/>
                    </a:lnTo>
                    <a:lnTo>
                      <a:pt x="62" y="59"/>
                    </a:lnTo>
                    <a:lnTo>
                      <a:pt x="62" y="66"/>
                    </a:lnTo>
                    <a:lnTo>
                      <a:pt x="59" y="68"/>
                    </a:lnTo>
                    <a:lnTo>
                      <a:pt x="56" y="72"/>
                    </a:lnTo>
                    <a:lnTo>
                      <a:pt x="56" y="74"/>
                    </a:lnTo>
                    <a:lnTo>
                      <a:pt x="54" y="76"/>
                    </a:lnTo>
                    <a:lnTo>
                      <a:pt x="47" y="72"/>
                    </a:lnTo>
                    <a:lnTo>
                      <a:pt x="47" y="70"/>
                    </a:lnTo>
                    <a:lnTo>
                      <a:pt x="50" y="68"/>
                    </a:lnTo>
                    <a:lnTo>
                      <a:pt x="48" y="67"/>
                    </a:lnTo>
                    <a:lnTo>
                      <a:pt x="45" y="67"/>
                    </a:lnTo>
                    <a:lnTo>
                      <a:pt x="45" y="68"/>
                    </a:lnTo>
                    <a:lnTo>
                      <a:pt x="41" y="68"/>
                    </a:lnTo>
                    <a:lnTo>
                      <a:pt x="39" y="66"/>
                    </a:lnTo>
                    <a:lnTo>
                      <a:pt x="39" y="65"/>
                    </a:lnTo>
                    <a:lnTo>
                      <a:pt x="33" y="64"/>
                    </a:lnTo>
                    <a:lnTo>
                      <a:pt x="32" y="60"/>
                    </a:lnTo>
                    <a:lnTo>
                      <a:pt x="28" y="57"/>
                    </a:lnTo>
                    <a:lnTo>
                      <a:pt x="29" y="55"/>
                    </a:lnTo>
                    <a:lnTo>
                      <a:pt x="34" y="55"/>
                    </a:lnTo>
                    <a:lnTo>
                      <a:pt x="37" y="56"/>
                    </a:lnTo>
                    <a:lnTo>
                      <a:pt x="44" y="56"/>
                    </a:lnTo>
                    <a:lnTo>
                      <a:pt x="44" y="55"/>
                    </a:lnTo>
                    <a:lnTo>
                      <a:pt x="37" y="54"/>
                    </a:lnTo>
                    <a:lnTo>
                      <a:pt x="39" y="53"/>
                    </a:lnTo>
                    <a:lnTo>
                      <a:pt x="44" y="53"/>
                    </a:lnTo>
                    <a:lnTo>
                      <a:pt x="49" y="52"/>
                    </a:lnTo>
                    <a:lnTo>
                      <a:pt x="54" y="51"/>
                    </a:lnTo>
                    <a:lnTo>
                      <a:pt x="55" y="49"/>
                    </a:lnTo>
                    <a:lnTo>
                      <a:pt x="51" y="48"/>
                    </a:lnTo>
                    <a:lnTo>
                      <a:pt x="46" y="50"/>
                    </a:lnTo>
                    <a:lnTo>
                      <a:pt x="40" y="50"/>
                    </a:lnTo>
                    <a:lnTo>
                      <a:pt x="35" y="51"/>
                    </a:lnTo>
                    <a:lnTo>
                      <a:pt x="33" y="51"/>
                    </a:lnTo>
                    <a:lnTo>
                      <a:pt x="29" y="53"/>
                    </a:lnTo>
                    <a:lnTo>
                      <a:pt x="25" y="52"/>
                    </a:lnTo>
                    <a:lnTo>
                      <a:pt x="28" y="50"/>
                    </a:lnTo>
                    <a:lnTo>
                      <a:pt x="26" y="48"/>
                    </a:lnTo>
                    <a:lnTo>
                      <a:pt x="26" y="46"/>
                    </a:lnTo>
                    <a:lnTo>
                      <a:pt x="32" y="45"/>
                    </a:lnTo>
                    <a:lnTo>
                      <a:pt x="35" y="43"/>
                    </a:lnTo>
                    <a:lnTo>
                      <a:pt x="40" y="43"/>
                    </a:lnTo>
                    <a:lnTo>
                      <a:pt x="42" y="42"/>
                    </a:lnTo>
                    <a:lnTo>
                      <a:pt x="40" y="40"/>
                    </a:lnTo>
                    <a:lnTo>
                      <a:pt x="43" y="40"/>
                    </a:lnTo>
                    <a:lnTo>
                      <a:pt x="50" y="39"/>
                    </a:lnTo>
                    <a:lnTo>
                      <a:pt x="57" y="38"/>
                    </a:lnTo>
                    <a:lnTo>
                      <a:pt x="58" y="37"/>
                    </a:lnTo>
                    <a:lnTo>
                      <a:pt x="55" y="37"/>
                    </a:lnTo>
                    <a:lnTo>
                      <a:pt x="52" y="37"/>
                    </a:lnTo>
                    <a:lnTo>
                      <a:pt x="49" y="37"/>
                    </a:lnTo>
                    <a:lnTo>
                      <a:pt x="53" y="35"/>
                    </a:lnTo>
                    <a:lnTo>
                      <a:pt x="56" y="33"/>
                    </a:lnTo>
                    <a:lnTo>
                      <a:pt x="53" y="32"/>
                    </a:lnTo>
                    <a:lnTo>
                      <a:pt x="51" y="33"/>
                    </a:lnTo>
                    <a:lnTo>
                      <a:pt x="46" y="36"/>
                    </a:lnTo>
                    <a:lnTo>
                      <a:pt x="43" y="36"/>
                    </a:lnTo>
                    <a:lnTo>
                      <a:pt x="43" y="33"/>
                    </a:lnTo>
                    <a:lnTo>
                      <a:pt x="46" y="31"/>
                    </a:lnTo>
                    <a:lnTo>
                      <a:pt x="42" y="30"/>
                    </a:lnTo>
                    <a:lnTo>
                      <a:pt x="39" y="31"/>
                    </a:lnTo>
                    <a:lnTo>
                      <a:pt x="36" y="31"/>
                    </a:lnTo>
                    <a:lnTo>
                      <a:pt x="34" y="32"/>
                    </a:lnTo>
                    <a:lnTo>
                      <a:pt x="36" y="35"/>
                    </a:lnTo>
                    <a:lnTo>
                      <a:pt x="36" y="39"/>
                    </a:lnTo>
                    <a:lnTo>
                      <a:pt x="33" y="39"/>
                    </a:lnTo>
                    <a:lnTo>
                      <a:pt x="25" y="41"/>
                    </a:lnTo>
                    <a:lnTo>
                      <a:pt x="20" y="41"/>
                    </a:lnTo>
                    <a:lnTo>
                      <a:pt x="19" y="40"/>
                    </a:lnTo>
                    <a:lnTo>
                      <a:pt x="14" y="38"/>
                    </a:lnTo>
                    <a:lnTo>
                      <a:pt x="16" y="36"/>
                    </a:lnTo>
                    <a:lnTo>
                      <a:pt x="21" y="36"/>
                    </a:lnTo>
                    <a:lnTo>
                      <a:pt x="21" y="35"/>
                    </a:lnTo>
                    <a:lnTo>
                      <a:pt x="15" y="35"/>
                    </a:lnTo>
                    <a:lnTo>
                      <a:pt x="11" y="35"/>
                    </a:lnTo>
                    <a:lnTo>
                      <a:pt x="9" y="31"/>
                    </a:lnTo>
                    <a:lnTo>
                      <a:pt x="11" y="30"/>
                    </a:lnTo>
                    <a:lnTo>
                      <a:pt x="7" y="29"/>
                    </a:lnTo>
                    <a:lnTo>
                      <a:pt x="8" y="27"/>
                    </a:lnTo>
                    <a:lnTo>
                      <a:pt x="11" y="26"/>
                    </a:lnTo>
                    <a:lnTo>
                      <a:pt x="13" y="26"/>
                    </a:lnTo>
                    <a:lnTo>
                      <a:pt x="13" y="25"/>
                    </a:lnTo>
                    <a:lnTo>
                      <a:pt x="10" y="25"/>
                    </a:lnTo>
                    <a:lnTo>
                      <a:pt x="10" y="20"/>
                    </a:lnTo>
                    <a:lnTo>
                      <a:pt x="11" y="18"/>
                    </a:lnTo>
                    <a:lnTo>
                      <a:pt x="9" y="18"/>
                    </a:lnTo>
                    <a:lnTo>
                      <a:pt x="7" y="18"/>
                    </a:lnTo>
                    <a:lnTo>
                      <a:pt x="7" y="20"/>
                    </a:lnTo>
                    <a:lnTo>
                      <a:pt x="4" y="22"/>
                    </a:lnTo>
                    <a:lnTo>
                      <a:pt x="1" y="21"/>
                    </a:lnTo>
                    <a:lnTo>
                      <a:pt x="3" y="19"/>
                    </a:lnTo>
                    <a:lnTo>
                      <a:pt x="0" y="18"/>
                    </a:lnTo>
                    <a:lnTo>
                      <a:pt x="0" y="11"/>
                    </a:lnTo>
                    <a:lnTo>
                      <a:pt x="4" y="10"/>
                    </a:lnTo>
                    <a:lnTo>
                      <a:pt x="3" y="8"/>
                    </a:lnTo>
                    <a:lnTo>
                      <a:pt x="0" y="7"/>
                    </a:lnTo>
                    <a:lnTo>
                      <a:pt x="4" y="6"/>
                    </a:lnTo>
                    <a:lnTo>
                      <a:pt x="9" y="6"/>
                    </a:lnTo>
                    <a:lnTo>
                      <a:pt x="7" y="8"/>
                    </a:lnTo>
                    <a:lnTo>
                      <a:pt x="13" y="8"/>
                    </a:lnTo>
                    <a:lnTo>
                      <a:pt x="13" y="6"/>
                    </a:lnTo>
                    <a:lnTo>
                      <a:pt x="23" y="6"/>
                    </a:lnTo>
                    <a:lnTo>
                      <a:pt x="26" y="5"/>
                    </a:lnTo>
                    <a:lnTo>
                      <a:pt x="29" y="6"/>
                    </a:lnTo>
                    <a:lnTo>
                      <a:pt x="28" y="8"/>
                    </a:lnTo>
                    <a:lnTo>
                      <a:pt x="25" y="9"/>
                    </a:lnTo>
                    <a:lnTo>
                      <a:pt x="16" y="11"/>
                    </a:lnTo>
                    <a:lnTo>
                      <a:pt x="16" y="12"/>
                    </a:lnTo>
                    <a:lnTo>
                      <a:pt x="22" y="12"/>
                    </a:lnTo>
                    <a:lnTo>
                      <a:pt x="23" y="13"/>
                    </a:lnTo>
                    <a:lnTo>
                      <a:pt x="23" y="15"/>
                    </a:lnTo>
                    <a:lnTo>
                      <a:pt x="27" y="16"/>
                    </a:lnTo>
                    <a:lnTo>
                      <a:pt x="28" y="18"/>
                    </a:lnTo>
                    <a:lnTo>
                      <a:pt x="32" y="21"/>
                    </a:lnTo>
                    <a:lnTo>
                      <a:pt x="33" y="18"/>
                    </a:lnTo>
                    <a:lnTo>
                      <a:pt x="31" y="16"/>
                    </a:lnTo>
                    <a:lnTo>
                      <a:pt x="28" y="13"/>
                    </a:lnTo>
                    <a:lnTo>
                      <a:pt x="31" y="11"/>
                    </a:lnTo>
                    <a:lnTo>
                      <a:pt x="33" y="9"/>
                    </a:lnTo>
                    <a:lnTo>
                      <a:pt x="34" y="7"/>
                    </a:lnTo>
                    <a:lnTo>
                      <a:pt x="38" y="8"/>
                    </a:lnTo>
                    <a:lnTo>
                      <a:pt x="40" y="10"/>
                    </a:lnTo>
                    <a:lnTo>
                      <a:pt x="42" y="12"/>
                    </a:lnTo>
                    <a:lnTo>
                      <a:pt x="42" y="15"/>
                    </a:lnTo>
                    <a:lnTo>
                      <a:pt x="43" y="17"/>
                    </a:lnTo>
                    <a:lnTo>
                      <a:pt x="43" y="22"/>
                    </a:lnTo>
                    <a:lnTo>
                      <a:pt x="46" y="24"/>
                    </a:lnTo>
                    <a:lnTo>
                      <a:pt x="47" y="26"/>
                    </a:lnTo>
                    <a:lnTo>
                      <a:pt x="50" y="27"/>
                    </a:lnTo>
                    <a:lnTo>
                      <a:pt x="53" y="26"/>
                    </a:lnTo>
                    <a:lnTo>
                      <a:pt x="52" y="23"/>
                    </a:lnTo>
                    <a:lnTo>
                      <a:pt x="46" y="18"/>
                    </a:lnTo>
                    <a:lnTo>
                      <a:pt x="48" y="13"/>
                    </a:lnTo>
                    <a:lnTo>
                      <a:pt x="47" y="12"/>
                    </a:lnTo>
                    <a:lnTo>
                      <a:pt x="45" y="3"/>
                    </a:lnTo>
                    <a:lnTo>
                      <a:pt x="48" y="2"/>
                    </a:lnTo>
                    <a:lnTo>
                      <a:pt x="49" y="0"/>
                    </a:lnTo>
                    <a:lnTo>
                      <a:pt x="55" y="1"/>
                    </a:lnTo>
                    <a:lnTo>
                      <a:pt x="56" y="2"/>
                    </a:lnTo>
                    <a:lnTo>
                      <a:pt x="56" y="4"/>
                    </a:lnTo>
                    <a:lnTo>
                      <a:pt x="62" y="4"/>
                    </a:lnTo>
                    <a:lnTo>
                      <a:pt x="66" y="8"/>
                    </a:lnTo>
                    <a:lnTo>
                      <a:pt x="63" y="10"/>
                    </a:lnTo>
                    <a:lnTo>
                      <a:pt x="63" y="12"/>
                    </a:lnTo>
                    <a:lnTo>
                      <a:pt x="62" y="13"/>
                    </a:lnTo>
                    <a:lnTo>
                      <a:pt x="64" y="14"/>
                    </a:lnTo>
                    <a:lnTo>
                      <a:pt x="68" y="11"/>
                    </a:lnTo>
                    <a:lnTo>
                      <a:pt x="71" y="12"/>
                    </a:lnTo>
                    <a:lnTo>
                      <a:pt x="74" y="16"/>
                    </a:lnTo>
                    <a:lnTo>
                      <a:pt x="74" y="20"/>
                    </a:lnTo>
                    <a:lnTo>
                      <a:pt x="75" y="2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49" name="Freeform 5132">
                <a:extLst>
                  <a:ext uri="{FF2B5EF4-FFF2-40B4-BE49-F238E27FC236}">
                    <a16:creationId xmlns:a16="http://schemas.microsoft.com/office/drawing/2014/main" id="{045D108B-3F9A-4242-8613-4EBE637B6EAE}"/>
                  </a:ext>
                </a:extLst>
              </p:cNvPr>
              <p:cNvSpPr>
                <a:spLocks/>
              </p:cNvSpPr>
              <p:nvPr/>
            </p:nvSpPr>
            <p:spPr bwMode="gray">
              <a:xfrm>
                <a:off x="3146" y="948"/>
                <a:ext cx="22" cy="10"/>
              </a:xfrm>
              <a:custGeom>
                <a:avLst/>
                <a:gdLst/>
                <a:ahLst/>
                <a:cxnLst>
                  <a:cxn ang="0">
                    <a:pos x="14" y="0"/>
                  </a:cxn>
                  <a:cxn ang="0">
                    <a:pos x="14" y="6"/>
                  </a:cxn>
                  <a:cxn ang="0">
                    <a:pos x="3" y="7"/>
                  </a:cxn>
                  <a:cxn ang="0">
                    <a:pos x="0" y="3"/>
                  </a:cxn>
                  <a:cxn ang="0">
                    <a:pos x="2" y="2"/>
                  </a:cxn>
                  <a:cxn ang="0">
                    <a:pos x="5" y="2"/>
                  </a:cxn>
                  <a:cxn ang="0">
                    <a:pos x="9" y="0"/>
                  </a:cxn>
                  <a:cxn ang="0">
                    <a:pos x="14" y="0"/>
                  </a:cxn>
                </a:cxnLst>
                <a:rect l="0" t="0" r="r" b="b"/>
                <a:pathLst>
                  <a:path w="14" h="7">
                    <a:moveTo>
                      <a:pt x="14" y="0"/>
                    </a:moveTo>
                    <a:lnTo>
                      <a:pt x="14" y="6"/>
                    </a:lnTo>
                    <a:lnTo>
                      <a:pt x="3" y="7"/>
                    </a:lnTo>
                    <a:lnTo>
                      <a:pt x="0" y="3"/>
                    </a:lnTo>
                    <a:lnTo>
                      <a:pt x="2" y="2"/>
                    </a:lnTo>
                    <a:lnTo>
                      <a:pt x="5" y="2"/>
                    </a:lnTo>
                    <a:lnTo>
                      <a:pt x="9" y="0"/>
                    </a:lnTo>
                    <a:lnTo>
                      <a:pt x="1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0" name="Freeform 5133">
                <a:extLst>
                  <a:ext uri="{FF2B5EF4-FFF2-40B4-BE49-F238E27FC236}">
                    <a16:creationId xmlns:a16="http://schemas.microsoft.com/office/drawing/2014/main" id="{5740CB74-A174-4C3C-949A-736573B7E201}"/>
                  </a:ext>
                </a:extLst>
              </p:cNvPr>
              <p:cNvSpPr>
                <a:spLocks/>
              </p:cNvSpPr>
              <p:nvPr/>
            </p:nvSpPr>
            <p:spPr bwMode="gray">
              <a:xfrm>
                <a:off x="3149" y="958"/>
                <a:ext cx="59" cy="33"/>
              </a:xfrm>
              <a:custGeom>
                <a:avLst/>
                <a:gdLst/>
                <a:ahLst/>
                <a:cxnLst>
                  <a:cxn ang="0">
                    <a:pos x="19" y="0"/>
                  </a:cxn>
                  <a:cxn ang="0">
                    <a:pos x="23" y="2"/>
                  </a:cxn>
                  <a:cxn ang="0">
                    <a:pos x="20" y="6"/>
                  </a:cxn>
                  <a:cxn ang="0">
                    <a:pos x="23" y="7"/>
                  </a:cxn>
                  <a:cxn ang="0">
                    <a:pos x="25" y="9"/>
                  </a:cxn>
                  <a:cxn ang="0">
                    <a:pos x="29" y="9"/>
                  </a:cxn>
                  <a:cxn ang="0">
                    <a:pos x="31" y="8"/>
                  </a:cxn>
                  <a:cxn ang="0">
                    <a:pos x="37" y="10"/>
                  </a:cxn>
                  <a:cxn ang="0">
                    <a:pos x="38" y="12"/>
                  </a:cxn>
                  <a:cxn ang="0">
                    <a:pos x="29" y="12"/>
                  </a:cxn>
                  <a:cxn ang="0">
                    <a:pos x="25" y="15"/>
                  </a:cxn>
                  <a:cxn ang="0">
                    <a:pos x="25" y="18"/>
                  </a:cxn>
                  <a:cxn ang="0">
                    <a:pos x="22" y="19"/>
                  </a:cxn>
                  <a:cxn ang="0">
                    <a:pos x="16" y="21"/>
                  </a:cxn>
                  <a:cxn ang="0">
                    <a:pos x="15" y="19"/>
                  </a:cxn>
                  <a:cxn ang="0">
                    <a:pos x="18" y="17"/>
                  </a:cxn>
                  <a:cxn ang="0">
                    <a:pos x="19" y="16"/>
                  </a:cxn>
                  <a:cxn ang="0">
                    <a:pos x="13" y="16"/>
                  </a:cxn>
                  <a:cxn ang="0">
                    <a:pos x="2" y="19"/>
                  </a:cxn>
                  <a:cxn ang="0">
                    <a:pos x="0" y="18"/>
                  </a:cxn>
                  <a:cxn ang="0">
                    <a:pos x="0" y="16"/>
                  </a:cxn>
                  <a:cxn ang="0">
                    <a:pos x="4" y="14"/>
                  </a:cxn>
                  <a:cxn ang="0">
                    <a:pos x="4" y="8"/>
                  </a:cxn>
                  <a:cxn ang="0">
                    <a:pos x="7" y="7"/>
                  </a:cxn>
                  <a:cxn ang="0">
                    <a:pos x="0" y="4"/>
                  </a:cxn>
                  <a:cxn ang="0">
                    <a:pos x="1" y="3"/>
                  </a:cxn>
                  <a:cxn ang="0">
                    <a:pos x="6" y="3"/>
                  </a:cxn>
                  <a:cxn ang="0">
                    <a:pos x="8" y="1"/>
                  </a:cxn>
                  <a:cxn ang="0">
                    <a:pos x="16" y="1"/>
                  </a:cxn>
                  <a:cxn ang="0">
                    <a:pos x="19" y="0"/>
                  </a:cxn>
                </a:cxnLst>
                <a:rect l="0" t="0" r="r" b="b"/>
                <a:pathLst>
                  <a:path w="38" h="21">
                    <a:moveTo>
                      <a:pt x="19" y="0"/>
                    </a:moveTo>
                    <a:lnTo>
                      <a:pt x="23" y="2"/>
                    </a:lnTo>
                    <a:lnTo>
                      <a:pt x="20" y="6"/>
                    </a:lnTo>
                    <a:lnTo>
                      <a:pt x="23" y="7"/>
                    </a:lnTo>
                    <a:lnTo>
                      <a:pt x="25" y="9"/>
                    </a:lnTo>
                    <a:lnTo>
                      <a:pt x="29" y="9"/>
                    </a:lnTo>
                    <a:lnTo>
                      <a:pt x="31" y="8"/>
                    </a:lnTo>
                    <a:lnTo>
                      <a:pt x="37" y="10"/>
                    </a:lnTo>
                    <a:lnTo>
                      <a:pt x="38" y="12"/>
                    </a:lnTo>
                    <a:lnTo>
                      <a:pt x="29" y="12"/>
                    </a:lnTo>
                    <a:lnTo>
                      <a:pt x="25" y="15"/>
                    </a:lnTo>
                    <a:lnTo>
                      <a:pt x="25" y="18"/>
                    </a:lnTo>
                    <a:lnTo>
                      <a:pt x="22" y="19"/>
                    </a:lnTo>
                    <a:lnTo>
                      <a:pt x="16" y="21"/>
                    </a:lnTo>
                    <a:lnTo>
                      <a:pt x="15" y="19"/>
                    </a:lnTo>
                    <a:lnTo>
                      <a:pt x="18" y="17"/>
                    </a:lnTo>
                    <a:lnTo>
                      <a:pt x="19" y="16"/>
                    </a:lnTo>
                    <a:lnTo>
                      <a:pt x="13" y="16"/>
                    </a:lnTo>
                    <a:lnTo>
                      <a:pt x="2" y="19"/>
                    </a:lnTo>
                    <a:lnTo>
                      <a:pt x="0" y="18"/>
                    </a:lnTo>
                    <a:lnTo>
                      <a:pt x="0" y="16"/>
                    </a:lnTo>
                    <a:lnTo>
                      <a:pt x="4" y="14"/>
                    </a:lnTo>
                    <a:lnTo>
                      <a:pt x="4" y="8"/>
                    </a:lnTo>
                    <a:lnTo>
                      <a:pt x="7" y="7"/>
                    </a:lnTo>
                    <a:lnTo>
                      <a:pt x="0" y="4"/>
                    </a:lnTo>
                    <a:lnTo>
                      <a:pt x="1" y="3"/>
                    </a:lnTo>
                    <a:lnTo>
                      <a:pt x="6" y="3"/>
                    </a:lnTo>
                    <a:lnTo>
                      <a:pt x="8" y="1"/>
                    </a:lnTo>
                    <a:lnTo>
                      <a:pt x="16" y="1"/>
                    </a:lnTo>
                    <a:lnTo>
                      <a:pt x="19"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1" name="Freeform 5134">
                <a:extLst>
                  <a:ext uri="{FF2B5EF4-FFF2-40B4-BE49-F238E27FC236}">
                    <a16:creationId xmlns:a16="http://schemas.microsoft.com/office/drawing/2014/main" id="{EA819AF9-FBE0-4CAC-87F4-CACA7BC8BB40}"/>
                  </a:ext>
                </a:extLst>
              </p:cNvPr>
              <p:cNvSpPr>
                <a:spLocks/>
              </p:cNvSpPr>
              <p:nvPr/>
            </p:nvSpPr>
            <p:spPr bwMode="gray">
              <a:xfrm>
                <a:off x="3141" y="929"/>
                <a:ext cx="8" cy="5"/>
              </a:xfrm>
              <a:custGeom>
                <a:avLst/>
                <a:gdLst/>
                <a:ahLst/>
                <a:cxnLst>
                  <a:cxn ang="0">
                    <a:pos x="0" y="2"/>
                  </a:cxn>
                  <a:cxn ang="0">
                    <a:pos x="0" y="0"/>
                  </a:cxn>
                  <a:cxn ang="0">
                    <a:pos x="2" y="0"/>
                  </a:cxn>
                  <a:cxn ang="0">
                    <a:pos x="5" y="1"/>
                  </a:cxn>
                  <a:cxn ang="0">
                    <a:pos x="4" y="3"/>
                  </a:cxn>
                  <a:cxn ang="0">
                    <a:pos x="0" y="2"/>
                  </a:cxn>
                </a:cxnLst>
                <a:rect l="0" t="0" r="r" b="b"/>
                <a:pathLst>
                  <a:path w="5" h="3">
                    <a:moveTo>
                      <a:pt x="0" y="2"/>
                    </a:moveTo>
                    <a:lnTo>
                      <a:pt x="0" y="0"/>
                    </a:lnTo>
                    <a:lnTo>
                      <a:pt x="2" y="0"/>
                    </a:lnTo>
                    <a:lnTo>
                      <a:pt x="5" y="1"/>
                    </a:lnTo>
                    <a:lnTo>
                      <a:pt x="4"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2" name="Freeform 5135">
                <a:extLst>
                  <a:ext uri="{FF2B5EF4-FFF2-40B4-BE49-F238E27FC236}">
                    <a16:creationId xmlns:a16="http://schemas.microsoft.com/office/drawing/2014/main" id="{7DD60ABE-E07C-4D71-9AEA-FC179C17C627}"/>
                  </a:ext>
                </a:extLst>
              </p:cNvPr>
              <p:cNvSpPr>
                <a:spLocks/>
              </p:cNvSpPr>
              <p:nvPr/>
            </p:nvSpPr>
            <p:spPr bwMode="gray">
              <a:xfrm>
                <a:off x="3000" y="938"/>
                <a:ext cx="27" cy="24"/>
              </a:xfrm>
              <a:custGeom>
                <a:avLst/>
                <a:gdLst/>
                <a:ahLst/>
                <a:cxnLst>
                  <a:cxn ang="0">
                    <a:pos x="4" y="8"/>
                  </a:cxn>
                  <a:cxn ang="0">
                    <a:pos x="3" y="3"/>
                  </a:cxn>
                  <a:cxn ang="0">
                    <a:pos x="0" y="1"/>
                  </a:cxn>
                  <a:cxn ang="0">
                    <a:pos x="3" y="0"/>
                  </a:cxn>
                  <a:cxn ang="0">
                    <a:pos x="7" y="2"/>
                  </a:cxn>
                  <a:cxn ang="0">
                    <a:pos x="9" y="7"/>
                  </a:cxn>
                  <a:cxn ang="0">
                    <a:pos x="14" y="11"/>
                  </a:cxn>
                  <a:cxn ang="0">
                    <a:pos x="17" y="13"/>
                  </a:cxn>
                  <a:cxn ang="0">
                    <a:pos x="14" y="15"/>
                  </a:cxn>
                  <a:cxn ang="0">
                    <a:pos x="10" y="14"/>
                  </a:cxn>
                  <a:cxn ang="0">
                    <a:pos x="9" y="11"/>
                  </a:cxn>
                  <a:cxn ang="0">
                    <a:pos x="5" y="9"/>
                  </a:cxn>
                  <a:cxn ang="0">
                    <a:pos x="4" y="8"/>
                  </a:cxn>
                </a:cxnLst>
                <a:rect l="0" t="0" r="r" b="b"/>
                <a:pathLst>
                  <a:path w="17" h="15">
                    <a:moveTo>
                      <a:pt x="4" y="8"/>
                    </a:moveTo>
                    <a:lnTo>
                      <a:pt x="3" y="3"/>
                    </a:lnTo>
                    <a:lnTo>
                      <a:pt x="0" y="1"/>
                    </a:lnTo>
                    <a:lnTo>
                      <a:pt x="3" y="0"/>
                    </a:lnTo>
                    <a:lnTo>
                      <a:pt x="7" y="2"/>
                    </a:lnTo>
                    <a:lnTo>
                      <a:pt x="9" y="7"/>
                    </a:lnTo>
                    <a:lnTo>
                      <a:pt x="14" y="11"/>
                    </a:lnTo>
                    <a:lnTo>
                      <a:pt x="17" y="13"/>
                    </a:lnTo>
                    <a:lnTo>
                      <a:pt x="14" y="15"/>
                    </a:lnTo>
                    <a:lnTo>
                      <a:pt x="10" y="14"/>
                    </a:lnTo>
                    <a:lnTo>
                      <a:pt x="9" y="11"/>
                    </a:lnTo>
                    <a:lnTo>
                      <a:pt x="5" y="9"/>
                    </a:lnTo>
                    <a:lnTo>
                      <a:pt x="4"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3" name="Freeform 5136">
                <a:extLst>
                  <a:ext uri="{FF2B5EF4-FFF2-40B4-BE49-F238E27FC236}">
                    <a16:creationId xmlns:a16="http://schemas.microsoft.com/office/drawing/2014/main" id="{555858EC-8829-40FA-B5D7-E838041DA71D}"/>
                  </a:ext>
                </a:extLst>
              </p:cNvPr>
              <p:cNvSpPr>
                <a:spLocks/>
              </p:cNvSpPr>
              <p:nvPr/>
            </p:nvSpPr>
            <p:spPr bwMode="gray">
              <a:xfrm>
                <a:off x="3171" y="1560"/>
                <a:ext cx="9" cy="8"/>
              </a:xfrm>
              <a:custGeom>
                <a:avLst/>
                <a:gdLst/>
                <a:ahLst/>
                <a:cxnLst>
                  <a:cxn ang="0">
                    <a:pos x="3" y="0"/>
                  </a:cxn>
                  <a:cxn ang="0">
                    <a:pos x="6" y="0"/>
                  </a:cxn>
                  <a:cxn ang="0">
                    <a:pos x="6" y="3"/>
                  </a:cxn>
                  <a:cxn ang="0">
                    <a:pos x="2" y="5"/>
                  </a:cxn>
                  <a:cxn ang="0">
                    <a:pos x="0" y="2"/>
                  </a:cxn>
                  <a:cxn ang="0">
                    <a:pos x="3" y="0"/>
                  </a:cxn>
                </a:cxnLst>
                <a:rect l="0" t="0" r="r" b="b"/>
                <a:pathLst>
                  <a:path w="6" h="5">
                    <a:moveTo>
                      <a:pt x="3" y="0"/>
                    </a:moveTo>
                    <a:lnTo>
                      <a:pt x="6" y="0"/>
                    </a:lnTo>
                    <a:lnTo>
                      <a:pt x="6" y="3"/>
                    </a:lnTo>
                    <a:lnTo>
                      <a:pt x="2" y="5"/>
                    </a:lnTo>
                    <a:lnTo>
                      <a:pt x="0" y="2"/>
                    </a:lnTo>
                    <a:lnTo>
                      <a:pt x="3" y="0"/>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54" name="Freeform 5137">
                <a:extLst>
                  <a:ext uri="{FF2B5EF4-FFF2-40B4-BE49-F238E27FC236}">
                    <a16:creationId xmlns:a16="http://schemas.microsoft.com/office/drawing/2014/main" id="{AD971903-BE73-4937-B5D7-093AB88B250B}"/>
                  </a:ext>
                </a:extLst>
              </p:cNvPr>
              <p:cNvSpPr>
                <a:spLocks/>
              </p:cNvSpPr>
              <p:nvPr/>
            </p:nvSpPr>
            <p:spPr bwMode="gray">
              <a:xfrm>
                <a:off x="3191" y="1185"/>
                <a:ext cx="9" cy="4"/>
              </a:xfrm>
              <a:custGeom>
                <a:avLst/>
                <a:gdLst/>
                <a:ahLst/>
                <a:cxnLst>
                  <a:cxn ang="0">
                    <a:pos x="6" y="0"/>
                  </a:cxn>
                  <a:cxn ang="0">
                    <a:pos x="6" y="1"/>
                  </a:cxn>
                  <a:cxn ang="0">
                    <a:pos x="4" y="3"/>
                  </a:cxn>
                  <a:cxn ang="0">
                    <a:pos x="0" y="2"/>
                  </a:cxn>
                  <a:cxn ang="0">
                    <a:pos x="2" y="0"/>
                  </a:cxn>
                  <a:cxn ang="0">
                    <a:pos x="6" y="0"/>
                  </a:cxn>
                </a:cxnLst>
                <a:rect l="0" t="0" r="r" b="b"/>
                <a:pathLst>
                  <a:path w="6" h="3">
                    <a:moveTo>
                      <a:pt x="6" y="0"/>
                    </a:moveTo>
                    <a:lnTo>
                      <a:pt x="6" y="1"/>
                    </a:lnTo>
                    <a:lnTo>
                      <a:pt x="4" y="3"/>
                    </a:lnTo>
                    <a:lnTo>
                      <a:pt x="0" y="2"/>
                    </a:lnTo>
                    <a:lnTo>
                      <a:pt x="2" y="0"/>
                    </a:lnTo>
                    <a:lnTo>
                      <a:pt x="6"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5" name="Freeform 5138">
                <a:extLst>
                  <a:ext uri="{FF2B5EF4-FFF2-40B4-BE49-F238E27FC236}">
                    <a16:creationId xmlns:a16="http://schemas.microsoft.com/office/drawing/2014/main" id="{CA165622-C247-4E1E-B8D2-7CFED3CF93B0}"/>
                  </a:ext>
                </a:extLst>
              </p:cNvPr>
              <p:cNvSpPr>
                <a:spLocks/>
              </p:cNvSpPr>
              <p:nvPr/>
            </p:nvSpPr>
            <p:spPr bwMode="gray">
              <a:xfrm>
                <a:off x="3194" y="1194"/>
                <a:ext cx="8" cy="3"/>
              </a:xfrm>
              <a:custGeom>
                <a:avLst/>
                <a:gdLst/>
                <a:ahLst/>
                <a:cxnLst>
                  <a:cxn ang="0">
                    <a:pos x="2" y="2"/>
                  </a:cxn>
                  <a:cxn ang="0">
                    <a:pos x="0" y="1"/>
                  </a:cxn>
                  <a:cxn ang="0">
                    <a:pos x="3" y="0"/>
                  </a:cxn>
                  <a:cxn ang="0">
                    <a:pos x="5" y="0"/>
                  </a:cxn>
                  <a:cxn ang="0">
                    <a:pos x="4" y="2"/>
                  </a:cxn>
                  <a:cxn ang="0">
                    <a:pos x="2" y="2"/>
                  </a:cxn>
                </a:cxnLst>
                <a:rect l="0" t="0" r="r" b="b"/>
                <a:pathLst>
                  <a:path w="5" h="2">
                    <a:moveTo>
                      <a:pt x="2" y="2"/>
                    </a:moveTo>
                    <a:lnTo>
                      <a:pt x="0" y="1"/>
                    </a:lnTo>
                    <a:lnTo>
                      <a:pt x="3" y="0"/>
                    </a:lnTo>
                    <a:lnTo>
                      <a:pt x="5" y="0"/>
                    </a:lnTo>
                    <a:lnTo>
                      <a:pt x="4" y="2"/>
                    </a:lnTo>
                    <a:lnTo>
                      <a:pt x="2"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6" name="Freeform 5139">
                <a:extLst>
                  <a:ext uri="{FF2B5EF4-FFF2-40B4-BE49-F238E27FC236}">
                    <a16:creationId xmlns:a16="http://schemas.microsoft.com/office/drawing/2014/main" id="{1D9EA7B6-499A-404A-8F72-9E992D15242C}"/>
                  </a:ext>
                </a:extLst>
              </p:cNvPr>
              <p:cNvSpPr>
                <a:spLocks/>
              </p:cNvSpPr>
              <p:nvPr/>
            </p:nvSpPr>
            <p:spPr bwMode="gray">
              <a:xfrm>
                <a:off x="3177" y="1203"/>
                <a:ext cx="5" cy="5"/>
              </a:xfrm>
              <a:custGeom>
                <a:avLst/>
                <a:gdLst/>
                <a:ahLst/>
                <a:cxnLst>
                  <a:cxn ang="0">
                    <a:pos x="1" y="3"/>
                  </a:cxn>
                  <a:cxn ang="0">
                    <a:pos x="0" y="2"/>
                  </a:cxn>
                  <a:cxn ang="0">
                    <a:pos x="2" y="0"/>
                  </a:cxn>
                  <a:cxn ang="0">
                    <a:pos x="3" y="0"/>
                  </a:cxn>
                  <a:cxn ang="0">
                    <a:pos x="3" y="3"/>
                  </a:cxn>
                  <a:cxn ang="0">
                    <a:pos x="1" y="3"/>
                  </a:cxn>
                </a:cxnLst>
                <a:rect l="0" t="0" r="r" b="b"/>
                <a:pathLst>
                  <a:path w="3" h="3">
                    <a:moveTo>
                      <a:pt x="1" y="3"/>
                    </a:moveTo>
                    <a:lnTo>
                      <a:pt x="0" y="2"/>
                    </a:lnTo>
                    <a:lnTo>
                      <a:pt x="2" y="0"/>
                    </a:lnTo>
                    <a:lnTo>
                      <a:pt x="3" y="0"/>
                    </a:lnTo>
                    <a:lnTo>
                      <a:pt x="3" y="3"/>
                    </a:lnTo>
                    <a:lnTo>
                      <a:pt x="1"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7" name="Freeform 5140">
                <a:extLst>
                  <a:ext uri="{FF2B5EF4-FFF2-40B4-BE49-F238E27FC236}">
                    <a16:creationId xmlns:a16="http://schemas.microsoft.com/office/drawing/2014/main" id="{B793B9E6-29DF-4601-BF77-65DEF9BD2C0E}"/>
                  </a:ext>
                </a:extLst>
              </p:cNvPr>
              <p:cNvSpPr>
                <a:spLocks/>
              </p:cNvSpPr>
              <p:nvPr/>
            </p:nvSpPr>
            <p:spPr bwMode="gray">
              <a:xfrm>
                <a:off x="3188" y="1199"/>
                <a:ext cx="5" cy="4"/>
              </a:xfrm>
              <a:custGeom>
                <a:avLst/>
                <a:gdLst/>
                <a:ahLst/>
                <a:cxnLst>
                  <a:cxn ang="0">
                    <a:pos x="0" y="2"/>
                  </a:cxn>
                  <a:cxn ang="0">
                    <a:pos x="0" y="1"/>
                  </a:cxn>
                  <a:cxn ang="0">
                    <a:pos x="2" y="0"/>
                  </a:cxn>
                  <a:cxn ang="0">
                    <a:pos x="3" y="1"/>
                  </a:cxn>
                  <a:cxn ang="0">
                    <a:pos x="1" y="3"/>
                  </a:cxn>
                  <a:cxn ang="0">
                    <a:pos x="0" y="2"/>
                  </a:cxn>
                </a:cxnLst>
                <a:rect l="0" t="0" r="r" b="b"/>
                <a:pathLst>
                  <a:path w="3" h="3">
                    <a:moveTo>
                      <a:pt x="0" y="2"/>
                    </a:moveTo>
                    <a:lnTo>
                      <a:pt x="0" y="1"/>
                    </a:lnTo>
                    <a:lnTo>
                      <a:pt x="2" y="0"/>
                    </a:lnTo>
                    <a:lnTo>
                      <a:pt x="3" y="1"/>
                    </a:lnTo>
                    <a:lnTo>
                      <a:pt x="1"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8" name="Freeform 5141">
                <a:extLst>
                  <a:ext uri="{FF2B5EF4-FFF2-40B4-BE49-F238E27FC236}">
                    <a16:creationId xmlns:a16="http://schemas.microsoft.com/office/drawing/2014/main" id="{23E531FA-6EE7-4807-8C8E-B3CF8A3609F0}"/>
                  </a:ext>
                </a:extLst>
              </p:cNvPr>
              <p:cNvSpPr>
                <a:spLocks/>
              </p:cNvSpPr>
              <p:nvPr/>
            </p:nvSpPr>
            <p:spPr bwMode="gray">
              <a:xfrm>
                <a:off x="3165" y="1193"/>
                <a:ext cx="20" cy="7"/>
              </a:xfrm>
              <a:custGeom>
                <a:avLst/>
                <a:gdLst/>
                <a:ahLst/>
                <a:cxnLst>
                  <a:cxn ang="0">
                    <a:pos x="0" y="3"/>
                  </a:cxn>
                  <a:cxn ang="0">
                    <a:pos x="2" y="5"/>
                  </a:cxn>
                  <a:cxn ang="0">
                    <a:pos x="4" y="5"/>
                  </a:cxn>
                  <a:cxn ang="0">
                    <a:pos x="12" y="2"/>
                  </a:cxn>
                  <a:cxn ang="0">
                    <a:pos x="13" y="0"/>
                  </a:cxn>
                  <a:cxn ang="0">
                    <a:pos x="10" y="0"/>
                  </a:cxn>
                  <a:cxn ang="0">
                    <a:pos x="6" y="2"/>
                  </a:cxn>
                  <a:cxn ang="0">
                    <a:pos x="0" y="3"/>
                  </a:cxn>
                </a:cxnLst>
                <a:rect l="0" t="0" r="r" b="b"/>
                <a:pathLst>
                  <a:path w="13" h="5">
                    <a:moveTo>
                      <a:pt x="0" y="3"/>
                    </a:moveTo>
                    <a:lnTo>
                      <a:pt x="2" y="5"/>
                    </a:lnTo>
                    <a:lnTo>
                      <a:pt x="4" y="5"/>
                    </a:lnTo>
                    <a:lnTo>
                      <a:pt x="12" y="2"/>
                    </a:lnTo>
                    <a:lnTo>
                      <a:pt x="13" y="0"/>
                    </a:lnTo>
                    <a:lnTo>
                      <a:pt x="10" y="0"/>
                    </a:lnTo>
                    <a:lnTo>
                      <a:pt x="6" y="2"/>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59" name="Freeform 5142">
                <a:extLst>
                  <a:ext uri="{FF2B5EF4-FFF2-40B4-BE49-F238E27FC236}">
                    <a16:creationId xmlns:a16="http://schemas.microsoft.com/office/drawing/2014/main" id="{137DFABC-D59D-472B-984C-E23D1D9572BE}"/>
                  </a:ext>
                </a:extLst>
              </p:cNvPr>
              <p:cNvSpPr>
                <a:spLocks/>
              </p:cNvSpPr>
              <p:nvPr/>
            </p:nvSpPr>
            <p:spPr bwMode="gray">
              <a:xfrm>
                <a:off x="3145" y="1210"/>
                <a:ext cx="6" cy="4"/>
              </a:xfrm>
              <a:custGeom>
                <a:avLst/>
                <a:gdLst/>
                <a:ahLst/>
                <a:cxnLst>
                  <a:cxn ang="0">
                    <a:pos x="0" y="2"/>
                  </a:cxn>
                  <a:cxn ang="0">
                    <a:pos x="0" y="3"/>
                  </a:cxn>
                  <a:cxn ang="0">
                    <a:pos x="2" y="3"/>
                  </a:cxn>
                  <a:cxn ang="0">
                    <a:pos x="4" y="1"/>
                  </a:cxn>
                  <a:cxn ang="0">
                    <a:pos x="3" y="0"/>
                  </a:cxn>
                  <a:cxn ang="0">
                    <a:pos x="0" y="2"/>
                  </a:cxn>
                </a:cxnLst>
                <a:rect l="0" t="0" r="r" b="b"/>
                <a:pathLst>
                  <a:path w="4" h="3">
                    <a:moveTo>
                      <a:pt x="0" y="2"/>
                    </a:moveTo>
                    <a:lnTo>
                      <a:pt x="0" y="3"/>
                    </a:lnTo>
                    <a:lnTo>
                      <a:pt x="2" y="3"/>
                    </a:lnTo>
                    <a:lnTo>
                      <a:pt x="4" y="1"/>
                    </a:lnTo>
                    <a:lnTo>
                      <a:pt x="3" y="0"/>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0" name="Freeform 5143">
                <a:extLst>
                  <a:ext uri="{FF2B5EF4-FFF2-40B4-BE49-F238E27FC236}">
                    <a16:creationId xmlns:a16="http://schemas.microsoft.com/office/drawing/2014/main" id="{3006AB6D-C709-4173-88F6-804F6187C651}"/>
                  </a:ext>
                </a:extLst>
              </p:cNvPr>
              <p:cNvSpPr>
                <a:spLocks/>
              </p:cNvSpPr>
              <p:nvPr/>
            </p:nvSpPr>
            <p:spPr bwMode="gray">
              <a:xfrm>
                <a:off x="3132" y="1208"/>
                <a:ext cx="5" cy="8"/>
              </a:xfrm>
              <a:custGeom>
                <a:avLst/>
                <a:gdLst/>
                <a:ahLst/>
                <a:cxnLst>
                  <a:cxn ang="0">
                    <a:pos x="2" y="0"/>
                  </a:cxn>
                  <a:cxn ang="0">
                    <a:pos x="3" y="2"/>
                  </a:cxn>
                  <a:cxn ang="0">
                    <a:pos x="3" y="4"/>
                  </a:cxn>
                  <a:cxn ang="0">
                    <a:pos x="1" y="5"/>
                  </a:cxn>
                  <a:cxn ang="0">
                    <a:pos x="0" y="2"/>
                  </a:cxn>
                  <a:cxn ang="0">
                    <a:pos x="2" y="0"/>
                  </a:cxn>
                </a:cxnLst>
                <a:rect l="0" t="0" r="r" b="b"/>
                <a:pathLst>
                  <a:path w="3" h="5">
                    <a:moveTo>
                      <a:pt x="2" y="0"/>
                    </a:moveTo>
                    <a:lnTo>
                      <a:pt x="3" y="2"/>
                    </a:lnTo>
                    <a:lnTo>
                      <a:pt x="3" y="4"/>
                    </a:lnTo>
                    <a:lnTo>
                      <a:pt x="1" y="5"/>
                    </a:lnTo>
                    <a:lnTo>
                      <a:pt x="0" y="2"/>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1" name="Freeform 5144">
                <a:extLst>
                  <a:ext uri="{FF2B5EF4-FFF2-40B4-BE49-F238E27FC236}">
                    <a16:creationId xmlns:a16="http://schemas.microsoft.com/office/drawing/2014/main" id="{EBC7258A-49BA-4412-8599-B478AC79F20A}"/>
                  </a:ext>
                </a:extLst>
              </p:cNvPr>
              <p:cNvSpPr>
                <a:spLocks/>
              </p:cNvSpPr>
              <p:nvPr/>
            </p:nvSpPr>
            <p:spPr bwMode="gray">
              <a:xfrm>
                <a:off x="3123" y="1210"/>
                <a:ext cx="6" cy="3"/>
              </a:xfrm>
              <a:custGeom>
                <a:avLst/>
                <a:gdLst/>
                <a:ahLst/>
                <a:cxnLst>
                  <a:cxn ang="0">
                    <a:pos x="4" y="0"/>
                  </a:cxn>
                  <a:cxn ang="0">
                    <a:pos x="4" y="2"/>
                  </a:cxn>
                  <a:cxn ang="0">
                    <a:pos x="0" y="2"/>
                  </a:cxn>
                  <a:cxn ang="0">
                    <a:pos x="0" y="1"/>
                  </a:cxn>
                  <a:cxn ang="0">
                    <a:pos x="4" y="0"/>
                  </a:cxn>
                </a:cxnLst>
                <a:rect l="0" t="0" r="r" b="b"/>
                <a:pathLst>
                  <a:path w="4" h="2">
                    <a:moveTo>
                      <a:pt x="4" y="0"/>
                    </a:moveTo>
                    <a:lnTo>
                      <a:pt x="4" y="2"/>
                    </a:lnTo>
                    <a:lnTo>
                      <a:pt x="0" y="2"/>
                    </a:lnTo>
                    <a:lnTo>
                      <a:pt x="0" y="1"/>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2" name="Freeform 5145">
                <a:extLst>
                  <a:ext uri="{FF2B5EF4-FFF2-40B4-BE49-F238E27FC236}">
                    <a16:creationId xmlns:a16="http://schemas.microsoft.com/office/drawing/2014/main" id="{91E65CF6-A874-485A-B4CE-CB69B460B8DA}"/>
                  </a:ext>
                </a:extLst>
              </p:cNvPr>
              <p:cNvSpPr>
                <a:spLocks/>
              </p:cNvSpPr>
              <p:nvPr/>
            </p:nvSpPr>
            <p:spPr bwMode="gray">
              <a:xfrm>
                <a:off x="3120" y="1216"/>
                <a:ext cx="11" cy="5"/>
              </a:xfrm>
              <a:custGeom>
                <a:avLst/>
                <a:gdLst/>
                <a:ahLst/>
                <a:cxnLst>
                  <a:cxn ang="0">
                    <a:pos x="1" y="3"/>
                  </a:cxn>
                  <a:cxn ang="0">
                    <a:pos x="0" y="2"/>
                  </a:cxn>
                  <a:cxn ang="0">
                    <a:pos x="1" y="0"/>
                  </a:cxn>
                  <a:cxn ang="0">
                    <a:pos x="6" y="0"/>
                  </a:cxn>
                  <a:cxn ang="0">
                    <a:pos x="7" y="3"/>
                  </a:cxn>
                  <a:cxn ang="0">
                    <a:pos x="1" y="3"/>
                  </a:cxn>
                </a:cxnLst>
                <a:rect l="0" t="0" r="r" b="b"/>
                <a:pathLst>
                  <a:path w="7" h="3">
                    <a:moveTo>
                      <a:pt x="1" y="3"/>
                    </a:moveTo>
                    <a:lnTo>
                      <a:pt x="0" y="2"/>
                    </a:lnTo>
                    <a:lnTo>
                      <a:pt x="1" y="0"/>
                    </a:lnTo>
                    <a:lnTo>
                      <a:pt x="6" y="0"/>
                    </a:lnTo>
                    <a:lnTo>
                      <a:pt x="7" y="3"/>
                    </a:lnTo>
                    <a:lnTo>
                      <a:pt x="1"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3" name="Freeform 5146">
                <a:extLst>
                  <a:ext uri="{FF2B5EF4-FFF2-40B4-BE49-F238E27FC236}">
                    <a16:creationId xmlns:a16="http://schemas.microsoft.com/office/drawing/2014/main" id="{3646C0BC-7F28-4B3C-A455-F8C43946CC97}"/>
                  </a:ext>
                </a:extLst>
              </p:cNvPr>
              <p:cNvSpPr>
                <a:spLocks/>
              </p:cNvSpPr>
              <p:nvPr/>
            </p:nvSpPr>
            <p:spPr bwMode="gray">
              <a:xfrm>
                <a:off x="3107" y="1224"/>
                <a:ext cx="14" cy="6"/>
              </a:xfrm>
              <a:custGeom>
                <a:avLst/>
                <a:gdLst/>
                <a:ahLst/>
                <a:cxnLst>
                  <a:cxn ang="0">
                    <a:pos x="0" y="4"/>
                  </a:cxn>
                  <a:cxn ang="0">
                    <a:pos x="2" y="1"/>
                  </a:cxn>
                  <a:cxn ang="0">
                    <a:pos x="6" y="0"/>
                  </a:cxn>
                  <a:cxn ang="0">
                    <a:pos x="9" y="0"/>
                  </a:cxn>
                  <a:cxn ang="0">
                    <a:pos x="9" y="2"/>
                  </a:cxn>
                  <a:cxn ang="0">
                    <a:pos x="6" y="4"/>
                  </a:cxn>
                  <a:cxn ang="0">
                    <a:pos x="0" y="4"/>
                  </a:cxn>
                </a:cxnLst>
                <a:rect l="0" t="0" r="r" b="b"/>
                <a:pathLst>
                  <a:path w="9" h="4">
                    <a:moveTo>
                      <a:pt x="0" y="4"/>
                    </a:moveTo>
                    <a:lnTo>
                      <a:pt x="2" y="1"/>
                    </a:lnTo>
                    <a:lnTo>
                      <a:pt x="6" y="0"/>
                    </a:lnTo>
                    <a:lnTo>
                      <a:pt x="9" y="0"/>
                    </a:lnTo>
                    <a:lnTo>
                      <a:pt x="9" y="2"/>
                    </a:lnTo>
                    <a:lnTo>
                      <a:pt x="6" y="4"/>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4" name="Freeform 5147">
                <a:extLst>
                  <a:ext uri="{FF2B5EF4-FFF2-40B4-BE49-F238E27FC236}">
                    <a16:creationId xmlns:a16="http://schemas.microsoft.com/office/drawing/2014/main" id="{E3136C76-AA44-4FF6-8605-FF66B7349E33}"/>
                  </a:ext>
                </a:extLst>
              </p:cNvPr>
              <p:cNvSpPr>
                <a:spLocks/>
              </p:cNvSpPr>
              <p:nvPr/>
            </p:nvSpPr>
            <p:spPr bwMode="gray">
              <a:xfrm>
                <a:off x="3092" y="1231"/>
                <a:ext cx="17" cy="11"/>
              </a:xfrm>
              <a:custGeom>
                <a:avLst/>
                <a:gdLst/>
                <a:ahLst/>
                <a:cxnLst>
                  <a:cxn ang="0">
                    <a:pos x="7" y="0"/>
                  </a:cxn>
                  <a:cxn ang="0">
                    <a:pos x="11" y="1"/>
                  </a:cxn>
                  <a:cxn ang="0">
                    <a:pos x="8" y="3"/>
                  </a:cxn>
                  <a:cxn ang="0">
                    <a:pos x="6" y="6"/>
                  </a:cxn>
                  <a:cxn ang="0">
                    <a:pos x="2" y="7"/>
                  </a:cxn>
                  <a:cxn ang="0">
                    <a:pos x="0" y="6"/>
                  </a:cxn>
                  <a:cxn ang="0">
                    <a:pos x="1" y="3"/>
                  </a:cxn>
                  <a:cxn ang="0">
                    <a:pos x="7" y="0"/>
                  </a:cxn>
                </a:cxnLst>
                <a:rect l="0" t="0" r="r" b="b"/>
                <a:pathLst>
                  <a:path w="11" h="7">
                    <a:moveTo>
                      <a:pt x="7" y="0"/>
                    </a:moveTo>
                    <a:lnTo>
                      <a:pt x="11" y="1"/>
                    </a:lnTo>
                    <a:lnTo>
                      <a:pt x="8" y="3"/>
                    </a:lnTo>
                    <a:lnTo>
                      <a:pt x="6" y="6"/>
                    </a:lnTo>
                    <a:lnTo>
                      <a:pt x="2" y="7"/>
                    </a:lnTo>
                    <a:lnTo>
                      <a:pt x="0" y="6"/>
                    </a:lnTo>
                    <a:lnTo>
                      <a:pt x="1" y="3"/>
                    </a:lnTo>
                    <a:lnTo>
                      <a:pt x="7"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5" name="Freeform 5148">
                <a:extLst>
                  <a:ext uri="{FF2B5EF4-FFF2-40B4-BE49-F238E27FC236}">
                    <a16:creationId xmlns:a16="http://schemas.microsoft.com/office/drawing/2014/main" id="{E79EEC24-7874-44BD-99B8-709CCFDA6D57}"/>
                  </a:ext>
                </a:extLst>
              </p:cNvPr>
              <p:cNvSpPr>
                <a:spLocks/>
              </p:cNvSpPr>
              <p:nvPr/>
            </p:nvSpPr>
            <p:spPr bwMode="gray">
              <a:xfrm>
                <a:off x="3070" y="1236"/>
                <a:ext cx="17" cy="9"/>
              </a:xfrm>
              <a:custGeom>
                <a:avLst/>
                <a:gdLst/>
                <a:ahLst/>
                <a:cxnLst>
                  <a:cxn ang="0">
                    <a:pos x="11" y="0"/>
                  </a:cxn>
                  <a:cxn ang="0">
                    <a:pos x="7" y="1"/>
                  </a:cxn>
                  <a:cxn ang="0">
                    <a:pos x="2" y="3"/>
                  </a:cxn>
                  <a:cxn ang="0">
                    <a:pos x="0" y="5"/>
                  </a:cxn>
                  <a:cxn ang="0">
                    <a:pos x="3" y="6"/>
                  </a:cxn>
                  <a:cxn ang="0">
                    <a:pos x="6" y="5"/>
                  </a:cxn>
                  <a:cxn ang="0">
                    <a:pos x="11" y="0"/>
                  </a:cxn>
                </a:cxnLst>
                <a:rect l="0" t="0" r="r" b="b"/>
                <a:pathLst>
                  <a:path w="11" h="6">
                    <a:moveTo>
                      <a:pt x="11" y="0"/>
                    </a:moveTo>
                    <a:lnTo>
                      <a:pt x="7" y="1"/>
                    </a:lnTo>
                    <a:lnTo>
                      <a:pt x="2" y="3"/>
                    </a:lnTo>
                    <a:lnTo>
                      <a:pt x="0" y="5"/>
                    </a:lnTo>
                    <a:lnTo>
                      <a:pt x="3" y="6"/>
                    </a:lnTo>
                    <a:lnTo>
                      <a:pt x="6" y="5"/>
                    </a:lnTo>
                    <a:lnTo>
                      <a:pt x="1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6" name="Freeform 5149">
                <a:extLst>
                  <a:ext uri="{FF2B5EF4-FFF2-40B4-BE49-F238E27FC236}">
                    <a16:creationId xmlns:a16="http://schemas.microsoft.com/office/drawing/2014/main" id="{D86487E0-65C8-44A6-A041-AE20463167E4}"/>
                  </a:ext>
                </a:extLst>
              </p:cNvPr>
              <p:cNvSpPr>
                <a:spLocks/>
              </p:cNvSpPr>
              <p:nvPr/>
            </p:nvSpPr>
            <p:spPr bwMode="gray">
              <a:xfrm>
                <a:off x="3072" y="1248"/>
                <a:ext cx="18" cy="14"/>
              </a:xfrm>
              <a:custGeom>
                <a:avLst/>
                <a:gdLst/>
                <a:ahLst/>
                <a:cxnLst>
                  <a:cxn ang="0">
                    <a:pos x="3" y="0"/>
                  </a:cxn>
                  <a:cxn ang="0">
                    <a:pos x="3" y="4"/>
                  </a:cxn>
                  <a:cxn ang="0">
                    <a:pos x="0" y="7"/>
                  </a:cxn>
                  <a:cxn ang="0">
                    <a:pos x="2" y="9"/>
                  </a:cxn>
                  <a:cxn ang="0">
                    <a:pos x="5" y="7"/>
                  </a:cxn>
                  <a:cxn ang="0">
                    <a:pos x="8" y="3"/>
                  </a:cxn>
                  <a:cxn ang="0">
                    <a:pos x="12" y="1"/>
                  </a:cxn>
                  <a:cxn ang="0">
                    <a:pos x="10" y="0"/>
                  </a:cxn>
                  <a:cxn ang="0">
                    <a:pos x="6" y="1"/>
                  </a:cxn>
                  <a:cxn ang="0">
                    <a:pos x="3" y="0"/>
                  </a:cxn>
                </a:cxnLst>
                <a:rect l="0" t="0" r="r" b="b"/>
                <a:pathLst>
                  <a:path w="12" h="9">
                    <a:moveTo>
                      <a:pt x="3" y="0"/>
                    </a:moveTo>
                    <a:lnTo>
                      <a:pt x="3" y="4"/>
                    </a:lnTo>
                    <a:lnTo>
                      <a:pt x="0" y="7"/>
                    </a:lnTo>
                    <a:lnTo>
                      <a:pt x="2" y="9"/>
                    </a:lnTo>
                    <a:lnTo>
                      <a:pt x="5" y="7"/>
                    </a:lnTo>
                    <a:lnTo>
                      <a:pt x="8" y="3"/>
                    </a:lnTo>
                    <a:lnTo>
                      <a:pt x="12" y="1"/>
                    </a:lnTo>
                    <a:lnTo>
                      <a:pt x="10" y="0"/>
                    </a:lnTo>
                    <a:lnTo>
                      <a:pt x="6" y="1"/>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7" name="Freeform 5150">
                <a:extLst>
                  <a:ext uri="{FF2B5EF4-FFF2-40B4-BE49-F238E27FC236}">
                    <a16:creationId xmlns:a16="http://schemas.microsoft.com/office/drawing/2014/main" id="{1EE71186-3ABE-48E1-8CAA-2DB4527D0BE9}"/>
                  </a:ext>
                </a:extLst>
              </p:cNvPr>
              <p:cNvSpPr>
                <a:spLocks/>
              </p:cNvSpPr>
              <p:nvPr/>
            </p:nvSpPr>
            <p:spPr bwMode="gray">
              <a:xfrm>
                <a:off x="3059" y="1248"/>
                <a:ext cx="10" cy="5"/>
              </a:xfrm>
              <a:custGeom>
                <a:avLst/>
                <a:gdLst/>
                <a:ahLst/>
                <a:cxnLst>
                  <a:cxn ang="0">
                    <a:pos x="0" y="2"/>
                  </a:cxn>
                  <a:cxn ang="0">
                    <a:pos x="2" y="0"/>
                  </a:cxn>
                  <a:cxn ang="0">
                    <a:pos x="6" y="0"/>
                  </a:cxn>
                  <a:cxn ang="0">
                    <a:pos x="6" y="2"/>
                  </a:cxn>
                  <a:cxn ang="0">
                    <a:pos x="2" y="3"/>
                  </a:cxn>
                  <a:cxn ang="0">
                    <a:pos x="0" y="2"/>
                  </a:cxn>
                </a:cxnLst>
                <a:rect l="0" t="0" r="r" b="b"/>
                <a:pathLst>
                  <a:path w="6" h="3">
                    <a:moveTo>
                      <a:pt x="0" y="2"/>
                    </a:moveTo>
                    <a:lnTo>
                      <a:pt x="2" y="0"/>
                    </a:lnTo>
                    <a:lnTo>
                      <a:pt x="6" y="0"/>
                    </a:lnTo>
                    <a:lnTo>
                      <a:pt x="6" y="2"/>
                    </a:lnTo>
                    <a:lnTo>
                      <a:pt x="2"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8" name="Freeform 5151">
                <a:extLst>
                  <a:ext uri="{FF2B5EF4-FFF2-40B4-BE49-F238E27FC236}">
                    <a16:creationId xmlns:a16="http://schemas.microsoft.com/office/drawing/2014/main" id="{AA157094-DECF-4A46-A89C-69DE1675C60A}"/>
                  </a:ext>
                </a:extLst>
              </p:cNvPr>
              <p:cNvSpPr>
                <a:spLocks/>
              </p:cNvSpPr>
              <p:nvPr/>
            </p:nvSpPr>
            <p:spPr bwMode="gray">
              <a:xfrm>
                <a:off x="3059" y="1258"/>
                <a:ext cx="8" cy="6"/>
              </a:xfrm>
              <a:custGeom>
                <a:avLst/>
                <a:gdLst/>
                <a:ahLst/>
                <a:cxnLst>
                  <a:cxn ang="0">
                    <a:pos x="1" y="4"/>
                  </a:cxn>
                  <a:cxn ang="0">
                    <a:pos x="0" y="2"/>
                  </a:cxn>
                  <a:cxn ang="0">
                    <a:pos x="2" y="0"/>
                  </a:cxn>
                  <a:cxn ang="0">
                    <a:pos x="5" y="0"/>
                  </a:cxn>
                  <a:cxn ang="0">
                    <a:pos x="4" y="2"/>
                  </a:cxn>
                  <a:cxn ang="0">
                    <a:pos x="1" y="4"/>
                  </a:cxn>
                </a:cxnLst>
                <a:rect l="0" t="0" r="r" b="b"/>
                <a:pathLst>
                  <a:path w="5" h="4">
                    <a:moveTo>
                      <a:pt x="1" y="4"/>
                    </a:moveTo>
                    <a:lnTo>
                      <a:pt x="0" y="2"/>
                    </a:lnTo>
                    <a:lnTo>
                      <a:pt x="2" y="0"/>
                    </a:lnTo>
                    <a:lnTo>
                      <a:pt x="5" y="0"/>
                    </a:lnTo>
                    <a:lnTo>
                      <a:pt x="4" y="2"/>
                    </a:lnTo>
                    <a:lnTo>
                      <a:pt x="1"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69" name="Freeform 5152">
                <a:extLst>
                  <a:ext uri="{FF2B5EF4-FFF2-40B4-BE49-F238E27FC236}">
                    <a16:creationId xmlns:a16="http://schemas.microsoft.com/office/drawing/2014/main" id="{9B6D59CB-39C0-44C3-BE84-8A43A21BE812}"/>
                  </a:ext>
                </a:extLst>
              </p:cNvPr>
              <p:cNvSpPr>
                <a:spLocks/>
              </p:cNvSpPr>
              <p:nvPr/>
            </p:nvSpPr>
            <p:spPr bwMode="gray">
              <a:xfrm>
                <a:off x="3038" y="1264"/>
                <a:ext cx="14" cy="9"/>
              </a:xfrm>
              <a:custGeom>
                <a:avLst/>
                <a:gdLst/>
                <a:ahLst/>
                <a:cxnLst>
                  <a:cxn ang="0">
                    <a:pos x="9" y="0"/>
                  </a:cxn>
                  <a:cxn ang="0">
                    <a:pos x="6" y="0"/>
                  </a:cxn>
                  <a:cxn ang="0">
                    <a:pos x="0" y="3"/>
                  </a:cxn>
                  <a:cxn ang="0">
                    <a:pos x="0" y="6"/>
                  </a:cxn>
                  <a:cxn ang="0">
                    <a:pos x="1" y="4"/>
                  </a:cxn>
                  <a:cxn ang="0">
                    <a:pos x="6" y="2"/>
                  </a:cxn>
                  <a:cxn ang="0">
                    <a:pos x="9" y="0"/>
                  </a:cxn>
                </a:cxnLst>
                <a:rect l="0" t="0" r="r" b="b"/>
                <a:pathLst>
                  <a:path w="9" h="6">
                    <a:moveTo>
                      <a:pt x="9" y="0"/>
                    </a:moveTo>
                    <a:lnTo>
                      <a:pt x="6" y="0"/>
                    </a:lnTo>
                    <a:lnTo>
                      <a:pt x="0" y="3"/>
                    </a:lnTo>
                    <a:lnTo>
                      <a:pt x="0" y="6"/>
                    </a:lnTo>
                    <a:lnTo>
                      <a:pt x="1" y="4"/>
                    </a:lnTo>
                    <a:lnTo>
                      <a:pt x="6" y="2"/>
                    </a:lnTo>
                    <a:lnTo>
                      <a:pt x="9"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70" name="Freeform 5153">
                <a:extLst>
                  <a:ext uri="{FF2B5EF4-FFF2-40B4-BE49-F238E27FC236}">
                    <a16:creationId xmlns:a16="http://schemas.microsoft.com/office/drawing/2014/main" id="{D65A0811-ECB8-40F6-B35F-2CFBCF76FFE3}"/>
                  </a:ext>
                </a:extLst>
              </p:cNvPr>
              <p:cNvSpPr>
                <a:spLocks/>
              </p:cNvSpPr>
              <p:nvPr/>
            </p:nvSpPr>
            <p:spPr bwMode="gray">
              <a:xfrm>
                <a:off x="3135" y="1520"/>
                <a:ext cx="5" cy="7"/>
              </a:xfrm>
              <a:custGeom>
                <a:avLst/>
                <a:gdLst/>
                <a:ahLst/>
                <a:cxnLst>
                  <a:cxn ang="0">
                    <a:pos x="2" y="5"/>
                  </a:cxn>
                  <a:cxn ang="0">
                    <a:pos x="0" y="3"/>
                  </a:cxn>
                  <a:cxn ang="0">
                    <a:pos x="0" y="0"/>
                  </a:cxn>
                  <a:cxn ang="0">
                    <a:pos x="3" y="0"/>
                  </a:cxn>
                  <a:cxn ang="0">
                    <a:pos x="2" y="5"/>
                  </a:cxn>
                </a:cxnLst>
                <a:rect l="0" t="0" r="r" b="b"/>
                <a:pathLst>
                  <a:path w="3" h="5">
                    <a:moveTo>
                      <a:pt x="2" y="5"/>
                    </a:moveTo>
                    <a:lnTo>
                      <a:pt x="0" y="3"/>
                    </a:lnTo>
                    <a:lnTo>
                      <a:pt x="0" y="0"/>
                    </a:lnTo>
                    <a:lnTo>
                      <a:pt x="3" y="0"/>
                    </a:lnTo>
                    <a:lnTo>
                      <a:pt x="2"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71" name="Freeform 5154">
                <a:extLst>
                  <a:ext uri="{FF2B5EF4-FFF2-40B4-BE49-F238E27FC236}">
                    <a16:creationId xmlns:a16="http://schemas.microsoft.com/office/drawing/2014/main" id="{013901E5-111D-4F89-A059-72815BEB5D47}"/>
                  </a:ext>
                </a:extLst>
              </p:cNvPr>
              <p:cNvSpPr>
                <a:spLocks/>
              </p:cNvSpPr>
              <p:nvPr/>
            </p:nvSpPr>
            <p:spPr bwMode="gray">
              <a:xfrm>
                <a:off x="2994" y="1664"/>
                <a:ext cx="16" cy="12"/>
              </a:xfrm>
              <a:custGeom>
                <a:avLst/>
                <a:gdLst/>
                <a:ahLst/>
                <a:cxnLst>
                  <a:cxn ang="0">
                    <a:pos x="0" y="2"/>
                  </a:cxn>
                  <a:cxn ang="0">
                    <a:pos x="4" y="0"/>
                  </a:cxn>
                  <a:cxn ang="0">
                    <a:pos x="9" y="1"/>
                  </a:cxn>
                  <a:cxn ang="0">
                    <a:pos x="10" y="4"/>
                  </a:cxn>
                  <a:cxn ang="0">
                    <a:pos x="7" y="8"/>
                  </a:cxn>
                  <a:cxn ang="0">
                    <a:pos x="2" y="7"/>
                  </a:cxn>
                  <a:cxn ang="0">
                    <a:pos x="0" y="2"/>
                  </a:cxn>
                </a:cxnLst>
                <a:rect l="0" t="0" r="r" b="b"/>
                <a:pathLst>
                  <a:path w="10" h="8">
                    <a:moveTo>
                      <a:pt x="0" y="2"/>
                    </a:moveTo>
                    <a:lnTo>
                      <a:pt x="4" y="0"/>
                    </a:lnTo>
                    <a:lnTo>
                      <a:pt x="9" y="1"/>
                    </a:lnTo>
                    <a:lnTo>
                      <a:pt x="10" y="4"/>
                    </a:lnTo>
                    <a:lnTo>
                      <a:pt x="7" y="8"/>
                    </a:lnTo>
                    <a:lnTo>
                      <a:pt x="2" y="7"/>
                    </a:lnTo>
                    <a:lnTo>
                      <a:pt x="0" y="2"/>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72" name="Freeform 5155">
                <a:extLst>
                  <a:ext uri="{FF2B5EF4-FFF2-40B4-BE49-F238E27FC236}">
                    <a16:creationId xmlns:a16="http://schemas.microsoft.com/office/drawing/2014/main" id="{A8745058-3785-4ECD-A704-C8C4E620E68C}"/>
                  </a:ext>
                </a:extLst>
              </p:cNvPr>
              <p:cNvSpPr>
                <a:spLocks/>
              </p:cNvSpPr>
              <p:nvPr/>
            </p:nvSpPr>
            <p:spPr bwMode="gray">
              <a:xfrm>
                <a:off x="3059" y="1700"/>
                <a:ext cx="5" cy="4"/>
              </a:xfrm>
              <a:custGeom>
                <a:avLst/>
                <a:gdLst/>
                <a:ahLst/>
                <a:cxnLst>
                  <a:cxn ang="0">
                    <a:pos x="0" y="3"/>
                  </a:cxn>
                  <a:cxn ang="0">
                    <a:pos x="1" y="0"/>
                  </a:cxn>
                  <a:cxn ang="0">
                    <a:pos x="3" y="1"/>
                  </a:cxn>
                  <a:cxn ang="0">
                    <a:pos x="0" y="3"/>
                  </a:cxn>
                </a:cxnLst>
                <a:rect l="0" t="0" r="r" b="b"/>
                <a:pathLst>
                  <a:path w="3" h="3">
                    <a:moveTo>
                      <a:pt x="0" y="3"/>
                    </a:moveTo>
                    <a:lnTo>
                      <a:pt x="1" y="0"/>
                    </a:lnTo>
                    <a:lnTo>
                      <a:pt x="3" y="1"/>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73" name="Freeform 5156">
                <a:extLst>
                  <a:ext uri="{FF2B5EF4-FFF2-40B4-BE49-F238E27FC236}">
                    <a16:creationId xmlns:a16="http://schemas.microsoft.com/office/drawing/2014/main" id="{F214010F-C3AF-4CF9-9431-F8C4475828D9}"/>
                  </a:ext>
                </a:extLst>
              </p:cNvPr>
              <p:cNvSpPr>
                <a:spLocks/>
              </p:cNvSpPr>
              <p:nvPr/>
            </p:nvSpPr>
            <p:spPr bwMode="gray">
              <a:xfrm>
                <a:off x="3140" y="1673"/>
                <a:ext cx="42" cy="23"/>
              </a:xfrm>
              <a:custGeom>
                <a:avLst/>
                <a:gdLst/>
                <a:ahLst/>
                <a:cxnLst>
                  <a:cxn ang="0">
                    <a:pos x="27" y="14"/>
                  </a:cxn>
                  <a:cxn ang="0">
                    <a:pos x="13" y="15"/>
                  </a:cxn>
                  <a:cxn ang="0">
                    <a:pos x="5" y="13"/>
                  </a:cxn>
                  <a:cxn ang="0">
                    <a:pos x="0" y="12"/>
                  </a:cxn>
                  <a:cxn ang="0">
                    <a:pos x="1" y="9"/>
                  </a:cxn>
                  <a:cxn ang="0">
                    <a:pos x="0" y="6"/>
                  </a:cxn>
                  <a:cxn ang="0">
                    <a:pos x="0" y="3"/>
                  </a:cxn>
                  <a:cxn ang="0">
                    <a:pos x="11" y="3"/>
                  </a:cxn>
                  <a:cxn ang="0">
                    <a:pos x="12" y="0"/>
                  </a:cxn>
                  <a:cxn ang="0">
                    <a:pos x="19" y="3"/>
                  </a:cxn>
                  <a:cxn ang="0">
                    <a:pos x="23" y="5"/>
                  </a:cxn>
                  <a:cxn ang="0">
                    <a:pos x="27" y="14"/>
                  </a:cxn>
                </a:cxnLst>
                <a:rect l="0" t="0" r="r" b="b"/>
                <a:pathLst>
                  <a:path w="27" h="15">
                    <a:moveTo>
                      <a:pt x="27" y="14"/>
                    </a:moveTo>
                    <a:lnTo>
                      <a:pt x="13" y="15"/>
                    </a:lnTo>
                    <a:lnTo>
                      <a:pt x="5" y="13"/>
                    </a:lnTo>
                    <a:lnTo>
                      <a:pt x="0" y="12"/>
                    </a:lnTo>
                    <a:lnTo>
                      <a:pt x="1" y="9"/>
                    </a:lnTo>
                    <a:lnTo>
                      <a:pt x="0" y="6"/>
                    </a:lnTo>
                    <a:lnTo>
                      <a:pt x="0" y="3"/>
                    </a:lnTo>
                    <a:lnTo>
                      <a:pt x="11" y="3"/>
                    </a:lnTo>
                    <a:lnTo>
                      <a:pt x="12" y="0"/>
                    </a:lnTo>
                    <a:lnTo>
                      <a:pt x="19" y="3"/>
                    </a:lnTo>
                    <a:lnTo>
                      <a:pt x="23" y="5"/>
                    </a:lnTo>
                    <a:lnTo>
                      <a:pt x="27" y="1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74" name="Freeform 5157">
                <a:extLst>
                  <a:ext uri="{FF2B5EF4-FFF2-40B4-BE49-F238E27FC236}">
                    <a16:creationId xmlns:a16="http://schemas.microsoft.com/office/drawing/2014/main" id="{F0E03981-7B18-4BCA-8668-D11FBF38CDFA}"/>
                  </a:ext>
                </a:extLst>
              </p:cNvPr>
              <p:cNvSpPr>
                <a:spLocks/>
              </p:cNvSpPr>
              <p:nvPr/>
            </p:nvSpPr>
            <p:spPr bwMode="gray">
              <a:xfrm>
                <a:off x="3058" y="1681"/>
                <a:ext cx="144" cy="146"/>
              </a:xfrm>
              <a:custGeom>
                <a:avLst/>
                <a:gdLst/>
                <a:ahLst/>
                <a:cxnLst>
                  <a:cxn ang="0">
                    <a:pos x="0" y="17"/>
                  </a:cxn>
                  <a:cxn ang="0">
                    <a:pos x="6" y="14"/>
                  </a:cxn>
                  <a:cxn ang="0">
                    <a:pos x="12" y="13"/>
                  </a:cxn>
                  <a:cxn ang="0">
                    <a:pos x="20" y="7"/>
                  </a:cxn>
                  <a:cxn ang="0">
                    <a:pos x="26" y="4"/>
                  </a:cxn>
                  <a:cxn ang="0">
                    <a:pos x="30" y="0"/>
                  </a:cxn>
                  <a:cxn ang="0">
                    <a:pos x="39" y="2"/>
                  </a:cxn>
                  <a:cxn ang="0">
                    <a:pos x="40" y="9"/>
                  </a:cxn>
                  <a:cxn ang="0">
                    <a:pos x="46" y="10"/>
                  </a:cxn>
                  <a:cxn ang="0">
                    <a:pos x="51" y="7"/>
                  </a:cxn>
                  <a:cxn ang="0">
                    <a:pos x="53" y="7"/>
                  </a:cxn>
                  <a:cxn ang="0">
                    <a:pos x="58" y="8"/>
                  </a:cxn>
                  <a:cxn ang="0">
                    <a:pos x="66" y="10"/>
                  </a:cxn>
                  <a:cxn ang="0">
                    <a:pos x="80" y="9"/>
                  </a:cxn>
                  <a:cxn ang="0">
                    <a:pos x="83" y="8"/>
                  </a:cxn>
                  <a:cxn ang="0">
                    <a:pos x="85" y="12"/>
                  </a:cxn>
                  <a:cxn ang="0">
                    <a:pos x="85" y="23"/>
                  </a:cxn>
                  <a:cxn ang="0">
                    <a:pos x="91" y="33"/>
                  </a:cxn>
                  <a:cxn ang="0">
                    <a:pos x="83" y="41"/>
                  </a:cxn>
                  <a:cxn ang="0">
                    <a:pos x="91" y="49"/>
                  </a:cxn>
                  <a:cxn ang="0">
                    <a:pos x="92" y="58"/>
                  </a:cxn>
                  <a:cxn ang="0">
                    <a:pos x="93" y="72"/>
                  </a:cxn>
                  <a:cxn ang="0">
                    <a:pos x="80" y="87"/>
                  </a:cxn>
                  <a:cxn ang="0">
                    <a:pos x="80" y="90"/>
                  </a:cxn>
                  <a:cxn ang="0">
                    <a:pos x="76" y="94"/>
                  </a:cxn>
                  <a:cxn ang="0">
                    <a:pos x="70" y="89"/>
                  </a:cxn>
                  <a:cxn ang="0">
                    <a:pos x="52" y="92"/>
                  </a:cxn>
                  <a:cxn ang="0">
                    <a:pos x="45" y="88"/>
                  </a:cxn>
                  <a:cxn ang="0">
                    <a:pos x="40" y="88"/>
                  </a:cxn>
                  <a:cxn ang="0">
                    <a:pos x="26" y="74"/>
                  </a:cxn>
                  <a:cxn ang="0">
                    <a:pos x="19" y="76"/>
                  </a:cxn>
                  <a:cxn ang="0">
                    <a:pos x="13" y="65"/>
                  </a:cxn>
                  <a:cxn ang="0">
                    <a:pos x="8" y="63"/>
                  </a:cxn>
                  <a:cxn ang="0">
                    <a:pos x="0" y="37"/>
                  </a:cxn>
                  <a:cxn ang="0">
                    <a:pos x="2" y="25"/>
                  </a:cxn>
                  <a:cxn ang="0">
                    <a:pos x="0" y="17"/>
                  </a:cxn>
                </a:cxnLst>
                <a:rect l="0" t="0" r="r" b="b"/>
                <a:pathLst>
                  <a:path w="93" h="94">
                    <a:moveTo>
                      <a:pt x="0" y="17"/>
                    </a:moveTo>
                    <a:lnTo>
                      <a:pt x="6" y="14"/>
                    </a:lnTo>
                    <a:lnTo>
                      <a:pt x="12" y="13"/>
                    </a:lnTo>
                    <a:lnTo>
                      <a:pt x="20" y="7"/>
                    </a:lnTo>
                    <a:lnTo>
                      <a:pt x="26" y="4"/>
                    </a:lnTo>
                    <a:lnTo>
                      <a:pt x="30" y="0"/>
                    </a:lnTo>
                    <a:lnTo>
                      <a:pt x="39" y="2"/>
                    </a:lnTo>
                    <a:lnTo>
                      <a:pt x="40" y="9"/>
                    </a:lnTo>
                    <a:lnTo>
                      <a:pt x="46" y="10"/>
                    </a:lnTo>
                    <a:lnTo>
                      <a:pt x="51" y="7"/>
                    </a:lnTo>
                    <a:lnTo>
                      <a:pt x="53" y="7"/>
                    </a:lnTo>
                    <a:lnTo>
                      <a:pt x="58" y="8"/>
                    </a:lnTo>
                    <a:lnTo>
                      <a:pt x="66" y="10"/>
                    </a:lnTo>
                    <a:lnTo>
                      <a:pt x="80" y="9"/>
                    </a:lnTo>
                    <a:lnTo>
                      <a:pt x="83" y="8"/>
                    </a:lnTo>
                    <a:lnTo>
                      <a:pt x="85" y="12"/>
                    </a:lnTo>
                    <a:lnTo>
                      <a:pt x="85" y="23"/>
                    </a:lnTo>
                    <a:lnTo>
                      <a:pt x="91" y="33"/>
                    </a:lnTo>
                    <a:lnTo>
                      <a:pt x="83" y="41"/>
                    </a:lnTo>
                    <a:lnTo>
                      <a:pt x="91" y="49"/>
                    </a:lnTo>
                    <a:lnTo>
                      <a:pt x="92" y="58"/>
                    </a:lnTo>
                    <a:lnTo>
                      <a:pt x="93" y="72"/>
                    </a:lnTo>
                    <a:lnTo>
                      <a:pt x="80" y="87"/>
                    </a:lnTo>
                    <a:lnTo>
                      <a:pt x="80" y="90"/>
                    </a:lnTo>
                    <a:lnTo>
                      <a:pt x="76" y="94"/>
                    </a:lnTo>
                    <a:lnTo>
                      <a:pt x="70" y="89"/>
                    </a:lnTo>
                    <a:lnTo>
                      <a:pt x="52" y="92"/>
                    </a:lnTo>
                    <a:lnTo>
                      <a:pt x="45" y="88"/>
                    </a:lnTo>
                    <a:lnTo>
                      <a:pt x="40" y="88"/>
                    </a:lnTo>
                    <a:lnTo>
                      <a:pt x="26" y="74"/>
                    </a:lnTo>
                    <a:lnTo>
                      <a:pt x="19" y="76"/>
                    </a:lnTo>
                    <a:lnTo>
                      <a:pt x="13" y="65"/>
                    </a:lnTo>
                    <a:lnTo>
                      <a:pt x="8" y="63"/>
                    </a:lnTo>
                    <a:lnTo>
                      <a:pt x="0" y="37"/>
                    </a:lnTo>
                    <a:lnTo>
                      <a:pt x="2" y="25"/>
                    </a:lnTo>
                    <a:lnTo>
                      <a:pt x="0" y="17"/>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75" name="Freeform 5158">
                <a:extLst>
                  <a:ext uri="{FF2B5EF4-FFF2-40B4-BE49-F238E27FC236}">
                    <a16:creationId xmlns:a16="http://schemas.microsoft.com/office/drawing/2014/main" id="{6C0D8DC1-2AAD-4160-80CE-C04F4E1F6474}"/>
                  </a:ext>
                </a:extLst>
              </p:cNvPr>
              <p:cNvSpPr>
                <a:spLocks/>
              </p:cNvSpPr>
              <p:nvPr/>
            </p:nvSpPr>
            <p:spPr bwMode="gray">
              <a:xfrm>
                <a:off x="3101" y="1817"/>
                <a:ext cx="75" cy="36"/>
              </a:xfrm>
              <a:custGeom>
                <a:avLst/>
                <a:gdLst/>
                <a:ahLst/>
                <a:cxnLst>
                  <a:cxn ang="0">
                    <a:pos x="48" y="6"/>
                  </a:cxn>
                  <a:cxn ang="0">
                    <a:pos x="46" y="15"/>
                  </a:cxn>
                  <a:cxn ang="0">
                    <a:pos x="43" y="16"/>
                  </a:cxn>
                  <a:cxn ang="0">
                    <a:pos x="38" y="13"/>
                  </a:cxn>
                  <a:cxn ang="0">
                    <a:pos x="27" y="14"/>
                  </a:cxn>
                  <a:cxn ang="0">
                    <a:pos x="23" y="21"/>
                  </a:cxn>
                  <a:cxn ang="0">
                    <a:pos x="16" y="23"/>
                  </a:cxn>
                  <a:cxn ang="0">
                    <a:pos x="7" y="23"/>
                  </a:cxn>
                  <a:cxn ang="0">
                    <a:pos x="4" y="21"/>
                  </a:cxn>
                  <a:cxn ang="0">
                    <a:pos x="0" y="21"/>
                  </a:cxn>
                  <a:cxn ang="0">
                    <a:pos x="1" y="16"/>
                  </a:cxn>
                  <a:cxn ang="0">
                    <a:pos x="6" y="11"/>
                  </a:cxn>
                  <a:cxn ang="0">
                    <a:pos x="9" y="6"/>
                  </a:cxn>
                  <a:cxn ang="0">
                    <a:pos x="15" y="6"/>
                  </a:cxn>
                  <a:cxn ang="0">
                    <a:pos x="17" y="0"/>
                  </a:cxn>
                  <a:cxn ang="0">
                    <a:pos x="24" y="4"/>
                  </a:cxn>
                  <a:cxn ang="0">
                    <a:pos x="42" y="1"/>
                  </a:cxn>
                  <a:cxn ang="0">
                    <a:pos x="48" y="6"/>
                  </a:cxn>
                </a:cxnLst>
                <a:rect l="0" t="0" r="r" b="b"/>
                <a:pathLst>
                  <a:path w="48" h="23">
                    <a:moveTo>
                      <a:pt x="48" y="6"/>
                    </a:moveTo>
                    <a:lnTo>
                      <a:pt x="46" y="15"/>
                    </a:lnTo>
                    <a:lnTo>
                      <a:pt x="43" y="16"/>
                    </a:lnTo>
                    <a:lnTo>
                      <a:pt x="38" y="13"/>
                    </a:lnTo>
                    <a:lnTo>
                      <a:pt x="27" y="14"/>
                    </a:lnTo>
                    <a:lnTo>
                      <a:pt x="23" y="21"/>
                    </a:lnTo>
                    <a:lnTo>
                      <a:pt x="16" y="23"/>
                    </a:lnTo>
                    <a:lnTo>
                      <a:pt x="7" y="23"/>
                    </a:lnTo>
                    <a:lnTo>
                      <a:pt x="4" y="21"/>
                    </a:lnTo>
                    <a:lnTo>
                      <a:pt x="0" y="21"/>
                    </a:lnTo>
                    <a:lnTo>
                      <a:pt x="1" y="16"/>
                    </a:lnTo>
                    <a:lnTo>
                      <a:pt x="6" y="11"/>
                    </a:lnTo>
                    <a:lnTo>
                      <a:pt x="9" y="6"/>
                    </a:lnTo>
                    <a:lnTo>
                      <a:pt x="15" y="6"/>
                    </a:lnTo>
                    <a:lnTo>
                      <a:pt x="17" y="0"/>
                    </a:lnTo>
                    <a:lnTo>
                      <a:pt x="24" y="4"/>
                    </a:lnTo>
                    <a:lnTo>
                      <a:pt x="42" y="1"/>
                    </a:lnTo>
                    <a:lnTo>
                      <a:pt x="48" y="6"/>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76" name="Freeform 5159">
                <a:extLst>
                  <a:ext uri="{FF2B5EF4-FFF2-40B4-BE49-F238E27FC236}">
                    <a16:creationId xmlns:a16="http://schemas.microsoft.com/office/drawing/2014/main" id="{E1C6866F-AB95-436F-A7B2-C07AC716265A}"/>
                  </a:ext>
                </a:extLst>
              </p:cNvPr>
              <p:cNvSpPr>
                <a:spLocks/>
              </p:cNvSpPr>
              <p:nvPr/>
            </p:nvSpPr>
            <p:spPr bwMode="gray">
              <a:xfrm>
                <a:off x="3087" y="1838"/>
                <a:ext cx="98" cy="66"/>
              </a:xfrm>
              <a:custGeom>
                <a:avLst/>
                <a:gdLst/>
                <a:ahLst/>
                <a:cxnLst>
                  <a:cxn ang="0">
                    <a:pos x="55" y="2"/>
                  </a:cxn>
                  <a:cxn ang="0">
                    <a:pos x="63" y="9"/>
                  </a:cxn>
                  <a:cxn ang="0">
                    <a:pos x="55" y="14"/>
                  </a:cxn>
                  <a:cxn ang="0">
                    <a:pos x="48" y="23"/>
                  </a:cxn>
                  <a:cxn ang="0">
                    <a:pos x="46" y="35"/>
                  </a:cxn>
                  <a:cxn ang="0">
                    <a:pos x="38" y="37"/>
                  </a:cxn>
                  <a:cxn ang="0">
                    <a:pos x="36" y="36"/>
                  </a:cxn>
                  <a:cxn ang="0">
                    <a:pos x="25" y="40"/>
                  </a:cxn>
                  <a:cxn ang="0">
                    <a:pos x="24" y="43"/>
                  </a:cxn>
                  <a:cxn ang="0">
                    <a:pos x="11" y="41"/>
                  </a:cxn>
                  <a:cxn ang="0">
                    <a:pos x="7" y="32"/>
                  </a:cxn>
                  <a:cxn ang="0">
                    <a:pos x="2" y="31"/>
                  </a:cxn>
                  <a:cxn ang="0">
                    <a:pos x="0" y="27"/>
                  </a:cxn>
                  <a:cxn ang="0">
                    <a:pos x="2" y="23"/>
                  </a:cxn>
                  <a:cxn ang="0">
                    <a:pos x="2" y="17"/>
                  </a:cxn>
                  <a:cxn ang="0">
                    <a:pos x="6" y="14"/>
                  </a:cxn>
                  <a:cxn ang="0">
                    <a:pos x="5" y="7"/>
                  </a:cxn>
                  <a:cxn ang="0">
                    <a:pos x="9" y="8"/>
                  </a:cxn>
                  <a:cxn ang="0">
                    <a:pos x="13" y="8"/>
                  </a:cxn>
                  <a:cxn ang="0">
                    <a:pos x="16" y="10"/>
                  </a:cxn>
                  <a:cxn ang="0">
                    <a:pos x="25" y="10"/>
                  </a:cxn>
                  <a:cxn ang="0">
                    <a:pos x="32" y="8"/>
                  </a:cxn>
                  <a:cxn ang="0">
                    <a:pos x="36" y="1"/>
                  </a:cxn>
                  <a:cxn ang="0">
                    <a:pos x="47" y="0"/>
                  </a:cxn>
                  <a:cxn ang="0">
                    <a:pos x="52" y="3"/>
                  </a:cxn>
                  <a:cxn ang="0">
                    <a:pos x="55" y="2"/>
                  </a:cxn>
                </a:cxnLst>
                <a:rect l="0" t="0" r="r" b="b"/>
                <a:pathLst>
                  <a:path w="63" h="43">
                    <a:moveTo>
                      <a:pt x="55" y="2"/>
                    </a:moveTo>
                    <a:lnTo>
                      <a:pt x="63" y="9"/>
                    </a:lnTo>
                    <a:lnTo>
                      <a:pt x="55" y="14"/>
                    </a:lnTo>
                    <a:lnTo>
                      <a:pt x="48" y="23"/>
                    </a:lnTo>
                    <a:lnTo>
                      <a:pt x="46" y="35"/>
                    </a:lnTo>
                    <a:lnTo>
                      <a:pt x="38" y="37"/>
                    </a:lnTo>
                    <a:lnTo>
                      <a:pt x="36" y="36"/>
                    </a:lnTo>
                    <a:lnTo>
                      <a:pt x="25" y="40"/>
                    </a:lnTo>
                    <a:lnTo>
                      <a:pt x="24" y="43"/>
                    </a:lnTo>
                    <a:lnTo>
                      <a:pt x="11" y="41"/>
                    </a:lnTo>
                    <a:lnTo>
                      <a:pt x="7" y="32"/>
                    </a:lnTo>
                    <a:lnTo>
                      <a:pt x="2" y="31"/>
                    </a:lnTo>
                    <a:lnTo>
                      <a:pt x="0" y="27"/>
                    </a:lnTo>
                    <a:lnTo>
                      <a:pt x="2" y="23"/>
                    </a:lnTo>
                    <a:lnTo>
                      <a:pt x="2" y="17"/>
                    </a:lnTo>
                    <a:lnTo>
                      <a:pt x="6" y="14"/>
                    </a:lnTo>
                    <a:lnTo>
                      <a:pt x="5" y="7"/>
                    </a:lnTo>
                    <a:lnTo>
                      <a:pt x="9" y="8"/>
                    </a:lnTo>
                    <a:lnTo>
                      <a:pt x="13" y="8"/>
                    </a:lnTo>
                    <a:lnTo>
                      <a:pt x="16" y="10"/>
                    </a:lnTo>
                    <a:lnTo>
                      <a:pt x="25" y="10"/>
                    </a:lnTo>
                    <a:lnTo>
                      <a:pt x="32" y="8"/>
                    </a:lnTo>
                    <a:lnTo>
                      <a:pt x="36" y="1"/>
                    </a:lnTo>
                    <a:lnTo>
                      <a:pt x="47" y="0"/>
                    </a:lnTo>
                    <a:lnTo>
                      <a:pt x="52" y="3"/>
                    </a:lnTo>
                    <a:lnTo>
                      <a:pt x="55" y="2"/>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77" name="Freeform 5160">
                <a:extLst>
                  <a:ext uri="{FF2B5EF4-FFF2-40B4-BE49-F238E27FC236}">
                    <a16:creationId xmlns:a16="http://schemas.microsoft.com/office/drawing/2014/main" id="{988BF804-8223-4F30-A46B-606694447E9B}"/>
                  </a:ext>
                </a:extLst>
              </p:cNvPr>
              <p:cNvSpPr>
                <a:spLocks/>
              </p:cNvSpPr>
              <p:nvPr/>
            </p:nvSpPr>
            <p:spPr bwMode="gray">
              <a:xfrm>
                <a:off x="3030" y="1779"/>
                <a:ext cx="98" cy="71"/>
              </a:xfrm>
              <a:custGeom>
                <a:avLst/>
                <a:gdLst/>
                <a:ahLst/>
                <a:cxnLst>
                  <a:cxn ang="0">
                    <a:pos x="46" y="46"/>
                  </a:cxn>
                  <a:cxn ang="0">
                    <a:pos x="42" y="45"/>
                  </a:cxn>
                  <a:cxn ang="0">
                    <a:pos x="39" y="45"/>
                  </a:cxn>
                  <a:cxn ang="0">
                    <a:pos x="37" y="39"/>
                  </a:cxn>
                  <a:cxn ang="0">
                    <a:pos x="28" y="35"/>
                  </a:cxn>
                  <a:cxn ang="0">
                    <a:pos x="15" y="37"/>
                  </a:cxn>
                  <a:cxn ang="0">
                    <a:pos x="2" y="26"/>
                  </a:cxn>
                  <a:cxn ang="0">
                    <a:pos x="0" y="15"/>
                  </a:cxn>
                  <a:cxn ang="0">
                    <a:pos x="14" y="6"/>
                  </a:cxn>
                  <a:cxn ang="0">
                    <a:pos x="17" y="1"/>
                  </a:cxn>
                  <a:cxn ang="0">
                    <a:pos x="26" y="0"/>
                  </a:cxn>
                  <a:cxn ang="0">
                    <a:pos x="31" y="2"/>
                  </a:cxn>
                  <a:cxn ang="0">
                    <a:pos x="37" y="13"/>
                  </a:cxn>
                  <a:cxn ang="0">
                    <a:pos x="44" y="11"/>
                  </a:cxn>
                  <a:cxn ang="0">
                    <a:pos x="58" y="25"/>
                  </a:cxn>
                  <a:cxn ang="0">
                    <a:pos x="63" y="25"/>
                  </a:cxn>
                  <a:cxn ang="0">
                    <a:pos x="61" y="31"/>
                  </a:cxn>
                  <a:cxn ang="0">
                    <a:pos x="55" y="31"/>
                  </a:cxn>
                  <a:cxn ang="0">
                    <a:pos x="52" y="36"/>
                  </a:cxn>
                  <a:cxn ang="0">
                    <a:pos x="47" y="41"/>
                  </a:cxn>
                  <a:cxn ang="0">
                    <a:pos x="46" y="46"/>
                  </a:cxn>
                </a:cxnLst>
                <a:rect l="0" t="0" r="r" b="b"/>
                <a:pathLst>
                  <a:path w="63" h="46">
                    <a:moveTo>
                      <a:pt x="46" y="46"/>
                    </a:moveTo>
                    <a:lnTo>
                      <a:pt x="42" y="45"/>
                    </a:lnTo>
                    <a:lnTo>
                      <a:pt x="39" y="45"/>
                    </a:lnTo>
                    <a:lnTo>
                      <a:pt x="37" y="39"/>
                    </a:lnTo>
                    <a:lnTo>
                      <a:pt x="28" y="35"/>
                    </a:lnTo>
                    <a:lnTo>
                      <a:pt x="15" y="37"/>
                    </a:lnTo>
                    <a:lnTo>
                      <a:pt x="2" y="26"/>
                    </a:lnTo>
                    <a:lnTo>
                      <a:pt x="0" y="15"/>
                    </a:lnTo>
                    <a:lnTo>
                      <a:pt x="14" y="6"/>
                    </a:lnTo>
                    <a:lnTo>
                      <a:pt x="17" y="1"/>
                    </a:lnTo>
                    <a:lnTo>
                      <a:pt x="26" y="0"/>
                    </a:lnTo>
                    <a:lnTo>
                      <a:pt x="31" y="2"/>
                    </a:lnTo>
                    <a:lnTo>
                      <a:pt x="37" y="13"/>
                    </a:lnTo>
                    <a:lnTo>
                      <a:pt x="44" y="11"/>
                    </a:lnTo>
                    <a:lnTo>
                      <a:pt x="58" y="25"/>
                    </a:lnTo>
                    <a:lnTo>
                      <a:pt x="63" y="25"/>
                    </a:lnTo>
                    <a:lnTo>
                      <a:pt x="61" y="31"/>
                    </a:lnTo>
                    <a:lnTo>
                      <a:pt x="55" y="31"/>
                    </a:lnTo>
                    <a:lnTo>
                      <a:pt x="52" y="36"/>
                    </a:lnTo>
                    <a:lnTo>
                      <a:pt x="47" y="41"/>
                    </a:lnTo>
                    <a:lnTo>
                      <a:pt x="46" y="46"/>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78" name="Freeform 5161">
                <a:extLst>
                  <a:ext uri="{FF2B5EF4-FFF2-40B4-BE49-F238E27FC236}">
                    <a16:creationId xmlns:a16="http://schemas.microsoft.com/office/drawing/2014/main" id="{AECE054A-CFE3-4A9E-9403-7321E618F9D6}"/>
                  </a:ext>
                </a:extLst>
              </p:cNvPr>
              <p:cNvSpPr>
                <a:spLocks/>
              </p:cNvSpPr>
              <p:nvPr/>
            </p:nvSpPr>
            <p:spPr bwMode="gray">
              <a:xfrm>
                <a:off x="3050" y="1879"/>
                <a:ext cx="40" cy="28"/>
              </a:xfrm>
              <a:custGeom>
                <a:avLst/>
                <a:gdLst/>
                <a:ahLst/>
                <a:cxnLst>
                  <a:cxn ang="0">
                    <a:pos x="24" y="0"/>
                  </a:cxn>
                  <a:cxn ang="0">
                    <a:pos x="26" y="4"/>
                  </a:cxn>
                  <a:cxn ang="0">
                    <a:pos x="22" y="6"/>
                  </a:cxn>
                  <a:cxn ang="0">
                    <a:pos x="22" y="10"/>
                  </a:cxn>
                  <a:cxn ang="0">
                    <a:pos x="18" y="17"/>
                  </a:cxn>
                  <a:cxn ang="0">
                    <a:pos x="3" y="18"/>
                  </a:cxn>
                  <a:cxn ang="0">
                    <a:pos x="3" y="15"/>
                  </a:cxn>
                  <a:cxn ang="0">
                    <a:pos x="0" y="12"/>
                  </a:cxn>
                  <a:cxn ang="0">
                    <a:pos x="0" y="6"/>
                  </a:cxn>
                  <a:cxn ang="0">
                    <a:pos x="7" y="9"/>
                  </a:cxn>
                  <a:cxn ang="0">
                    <a:pos x="16" y="2"/>
                  </a:cxn>
                  <a:cxn ang="0">
                    <a:pos x="24" y="0"/>
                  </a:cxn>
                </a:cxnLst>
                <a:rect l="0" t="0" r="r" b="b"/>
                <a:pathLst>
                  <a:path w="26" h="18">
                    <a:moveTo>
                      <a:pt x="24" y="0"/>
                    </a:moveTo>
                    <a:lnTo>
                      <a:pt x="26" y="4"/>
                    </a:lnTo>
                    <a:lnTo>
                      <a:pt x="22" y="6"/>
                    </a:lnTo>
                    <a:lnTo>
                      <a:pt x="22" y="10"/>
                    </a:lnTo>
                    <a:lnTo>
                      <a:pt x="18" y="17"/>
                    </a:lnTo>
                    <a:lnTo>
                      <a:pt x="3" y="18"/>
                    </a:lnTo>
                    <a:lnTo>
                      <a:pt x="3" y="15"/>
                    </a:lnTo>
                    <a:lnTo>
                      <a:pt x="0" y="12"/>
                    </a:lnTo>
                    <a:lnTo>
                      <a:pt x="0" y="6"/>
                    </a:lnTo>
                    <a:lnTo>
                      <a:pt x="7" y="9"/>
                    </a:lnTo>
                    <a:lnTo>
                      <a:pt x="16" y="2"/>
                    </a:lnTo>
                    <a:lnTo>
                      <a:pt x="24" y="0"/>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79" name="Freeform 5162">
                <a:extLst>
                  <a:ext uri="{FF2B5EF4-FFF2-40B4-BE49-F238E27FC236}">
                    <a16:creationId xmlns:a16="http://schemas.microsoft.com/office/drawing/2014/main" id="{5F24042B-2DE0-4BB8-B385-13DA492A9C1A}"/>
                  </a:ext>
                </a:extLst>
              </p:cNvPr>
              <p:cNvSpPr>
                <a:spLocks/>
              </p:cNvSpPr>
              <p:nvPr/>
            </p:nvSpPr>
            <p:spPr bwMode="gray">
              <a:xfrm>
                <a:off x="3115" y="1597"/>
                <a:ext cx="9" cy="17"/>
              </a:xfrm>
              <a:custGeom>
                <a:avLst/>
                <a:gdLst/>
                <a:ahLst/>
                <a:cxnLst>
                  <a:cxn ang="0">
                    <a:pos x="6" y="9"/>
                  </a:cxn>
                  <a:cxn ang="0">
                    <a:pos x="2" y="11"/>
                  </a:cxn>
                  <a:cxn ang="0">
                    <a:pos x="1" y="7"/>
                  </a:cxn>
                  <a:cxn ang="0">
                    <a:pos x="0" y="3"/>
                  </a:cxn>
                  <a:cxn ang="0">
                    <a:pos x="2" y="0"/>
                  </a:cxn>
                  <a:cxn ang="0">
                    <a:pos x="6" y="1"/>
                  </a:cxn>
                  <a:cxn ang="0">
                    <a:pos x="6" y="9"/>
                  </a:cxn>
                </a:cxnLst>
                <a:rect l="0" t="0" r="r" b="b"/>
                <a:pathLst>
                  <a:path w="6" h="11">
                    <a:moveTo>
                      <a:pt x="6" y="9"/>
                    </a:moveTo>
                    <a:lnTo>
                      <a:pt x="2" y="11"/>
                    </a:lnTo>
                    <a:lnTo>
                      <a:pt x="1" y="7"/>
                    </a:lnTo>
                    <a:lnTo>
                      <a:pt x="0" y="3"/>
                    </a:lnTo>
                    <a:lnTo>
                      <a:pt x="2" y="0"/>
                    </a:lnTo>
                    <a:lnTo>
                      <a:pt x="6" y="1"/>
                    </a:lnTo>
                    <a:lnTo>
                      <a:pt x="6" y="9"/>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80" name="Freeform 5163">
                <a:extLst>
                  <a:ext uri="{FF2B5EF4-FFF2-40B4-BE49-F238E27FC236}">
                    <a16:creationId xmlns:a16="http://schemas.microsoft.com/office/drawing/2014/main" id="{86113564-1D1D-4023-838B-404CACEB014A}"/>
                  </a:ext>
                </a:extLst>
              </p:cNvPr>
              <p:cNvSpPr>
                <a:spLocks/>
              </p:cNvSpPr>
              <p:nvPr/>
            </p:nvSpPr>
            <p:spPr bwMode="gray">
              <a:xfrm>
                <a:off x="3087" y="1622"/>
                <a:ext cx="10" cy="20"/>
              </a:xfrm>
              <a:custGeom>
                <a:avLst/>
                <a:gdLst/>
                <a:ahLst/>
                <a:cxnLst>
                  <a:cxn ang="0">
                    <a:pos x="3" y="5"/>
                  </a:cxn>
                  <a:cxn ang="0">
                    <a:pos x="4" y="1"/>
                  </a:cxn>
                  <a:cxn ang="0">
                    <a:pos x="6" y="0"/>
                  </a:cxn>
                  <a:cxn ang="0">
                    <a:pos x="2" y="12"/>
                  </a:cxn>
                  <a:cxn ang="0">
                    <a:pos x="0" y="13"/>
                  </a:cxn>
                  <a:cxn ang="0">
                    <a:pos x="1" y="11"/>
                  </a:cxn>
                  <a:cxn ang="0">
                    <a:pos x="3" y="5"/>
                  </a:cxn>
                </a:cxnLst>
                <a:rect l="0" t="0" r="r" b="b"/>
                <a:pathLst>
                  <a:path w="6" h="13">
                    <a:moveTo>
                      <a:pt x="3" y="5"/>
                    </a:moveTo>
                    <a:lnTo>
                      <a:pt x="4" y="1"/>
                    </a:lnTo>
                    <a:lnTo>
                      <a:pt x="6" y="0"/>
                    </a:lnTo>
                    <a:lnTo>
                      <a:pt x="2" y="12"/>
                    </a:lnTo>
                    <a:lnTo>
                      <a:pt x="0" y="13"/>
                    </a:lnTo>
                    <a:lnTo>
                      <a:pt x="1" y="11"/>
                    </a:lnTo>
                    <a:lnTo>
                      <a:pt x="3"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81" name="Freeform 5164">
                <a:extLst>
                  <a:ext uri="{FF2B5EF4-FFF2-40B4-BE49-F238E27FC236}">
                    <a16:creationId xmlns:a16="http://schemas.microsoft.com/office/drawing/2014/main" id="{AD649E8A-147F-42E9-8D3F-9FDE3E3F4948}"/>
                  </a:ext>
                </a:extLst>
              </p:cNvPr>
              <p:cNvSpPr>
                <a:spLocks/>
              </p:cNvSpPr>
              <p:nvPr/>
            </p:nvSpPr>
            <p:spPr bwMode="gray">
              <a:xfrm>
                <a:off x="3093" y="1622"/>
                <a:ext cx="2" cy="2"/>
              </a:xfrm>
              <a:custGeom>
                <a:avLst/>
                <a:gdLst/>
                <a:ahLst/>
                <a:cxnLst>
                  <a:cxn ang="0">
                    <a:pos x="0" y="1"/>
                  </a:cxn>
                  <a:cxn ang="0">
                    <a:pos x="0" y="0"/>
                  </a:cxn>
                  <a:cxn ang="0">
                    <a:pos x="0" y="1"/>
                  </a:cxn>
                </a:cxnLst>
                <a:rect l="0" t="0" r="r" b="b"/>
                <a:pathLst>
                  <a:path h="1">
                    <a:moveTo>
                      <a:pt x="0" y="1"/>
                    </a:moveTo>
                    <a:lnTo>
                      <a:pt x="0"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82" name="Freeform 5165">
                <a:extLst>
                  <a:ext uri="{FF2B5EF4-FFF2-40B4-BE49-F238E27FC236}">
                    <a16:creationId xmlns:a16="http://schemas.microsoft.com/office/drawing/2014/main" id="{E9160367-F3A4-44FC-BC8A-039A876EE79F}"/>
                  </a:ext>
                </a:extLst>
              </p:cNvPr>
              <p:cNvSpPr>
                <a:spLocks/>
              </p:cNvSpPr>
              <p:nvPr/>
            </p:nvSpPr>
            <p:spPr bwMode="gray">
              <a:xfrm>
                <a:off x="3011" y="1653"/>
                <a:ext cx="22" cy="25"/>
              </a:xfrm>
              <a:custGeom>
                <a:avLst/>
                <a:gdLst/>
                <a:ahLst/>
                <a:cxnLst>
                  <a:cxn ang="0">
                    <a:pos x="5" y="3"/>
                  </a:cxn>
                  <a:cxn ang="0">
                    <a:pos x="0" y="4"/>
                  </a:cxn>
                  <a:cxn ang="0">
                    <a:pos x="0" y="6"/>
                  </a:cxn>
                  <a:cxn ang="0">
                    <a:pos x="3" y="11"/>
                  </a:cxn>
                  <a:cxn ang="0">
                    <a:pos x="5" y="13"/>
                  </a:cxn>
                  <a:cxn ang="0">
                    <a:pos x="8" y="13"/>
                  </a:cxn>
                  <a:cxn ang="0">
                    <a:pos x="9" y="16"/>
                  </a:cxn>
                  <a:cxn ang="0">
                    <a:pos x="13" y="13"/>
                  </a:cxn>
                  <a:cxn ang="0">
                    <a:pos x="14" y="10"/>
                  </a:cxn>
                  <a:cxn ang="0">
                    <a:pos x="12" y="6"/>
                  </a:cxn>
                  <a:cxn ang="0">
                    <a:pos x="13" y="2"/>
                  </a:cxn>
                  <a:cxn ang="0">
                    <a:pos x="9" y="0"/>
                  </a:cxn>
                  <a:cxn ang="0">
                    <a:pos x="5" y="3"/>
                  </a:cxn>
                </a:cxnLst>
                <a:rect l="0" t="0" r="r" b="b"/>
                <a:pathLst>
                  <a:path w="14" h="16">
                    <a:moveTo>
                      <a:pt x="5" y="3"/>
                    </a:moveTo>
                    <a:lnTo>
                      <a:pt x="0" y="4"/>
                    </a:lnTo>
                    <a:lnTo>
                      <a:pt x="0" y="6"/>
                    </a:lnTo>
                    <a:lnTo>
                      <a:pt x="3" y="11"/>
                    </a:lnTo>
                    <a:lnTo>
                      <a:pt x="5" y="13"/>
                    </a:lnTo>
                    <a:lnTo>
                      <a:pt x="8" y="13"/>
                    </a:lnTo>
                    <a:lnTo>
                      <a:pt x="9" y="16"/>
                    </a:lnTo>
                    <a:lnTo>
                      <a:pt x="13" y="13"/>
                    </a:lnTo>
                    <a:lnTo>
                      <a:pt x="14" y="10"/>
                    </a:lnTo>
                    <a:lnTo>
                      <a:pt x="12" y="6"/>
                    </a:lnTo>
                    <a:lnTo>
                      <a:pt x="13" y="2"/>
                    </a:lnTo>
                    <a:lnTo>
                      <a:pt x="9" y="0"/>
                    </a:lnTo>
                    <a:lnTo>
                      <a:pt x="5" y="3"/>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83" name="Freeform 5166">
                <a:extLst>
                  <a:ext uri="{FF2B5EF4-FFF2-40B4-BE49-F238E27FC236}">
                    <a16:creationId xmlns:a16="http://schemas.microsoft.com/office/drawing/2014/main" id="{CB423235-8415-4270-B418-D63C7E00B598}"/>
                  </a:ext>
                </a:extLst>
              </p:cNvPr>
              <p:cNvSpPr>
                <a:spLocks/>
              </p:cNvSpPr>
              <p:nvPr/>
            </p:nvSpPr>
            <p:spPr bwMode="gray">
              <a:xfrm>
                <a:off x="3027" y="1678"/>
                <a:ext cx="9" cy="6"/>
              </a:xfrm>
              <a:custGeom>
                <a:avLst/>
                <a:gdLst/>
                <a:ahLst/>
                <a:cxnLst>
                  <a:cxn ang="0">
                    <a:pos x="0" y="3"/>
                  </a:cxn>
                  <a:cxn ang="0">
                    <a:pos x="4" y="0"/>
                  </a:cxn>
                  <a:cxn ang="0">
                    <a:pos x="6" y="0"/>
                  </a:cxn>
                  <a:cxn ang="0">
                    <a:pos x="5" y="1"/>
                  </a:cxn>
                  <a:cxn ang="0">
                    <a:pos x="1" y="4"/>
                  </a:cxn>
                  <a:cxn ang="0">
                    <a:pos x="0" y="3"/>
                  </a:cxn>
                </a:cxnLst>
                <a:rect l="0" t="0" r="r" b="b"/>
                <a:pathLst>
                  <a:path w="6" h="4">
                    <a:moveTo>
                      <a:pt x="0" y="3"/>
                    </a:moveTo>
                    <a:lnTo>
                      <a:pt x="4" y="0"/>
                    </a:lnTo>
                    <a:lnTo>
                      <a:pt x="6" y="0"/>
                    </a:lnTo>
                    <a:lnTo>
                      <a:pt x="5" y="1"/>
                    </a:lnTo>
                    <a:lnTo>
                      <a:pt x="1" y="4"/>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84" name="Freeform 5167">
                <a:extLst>
                  <a:ext uri="{FF2B5EF4-FFF2-40B4-BE49-F238E27FC236}">
                    <a16:creationId xmlns:a16="http://schemas.microsoft.com/office/drawing/2014/main" id="{658D9F08-5742-409E-961D-3D0886D0B8BD}"/>
                  </a:ext>
                </a:extLst>
              </p:cNvPr>
              <p:cNvSpPr>
                <a:spLocks/>
              </p:cNvSpPr>
              <p:nvPr/>
            </p:nvSpPr>
            <p:spPr bwMode="gray">
              <a:xfrm>
                <a:off x="3013" y="1679"/>
                <a:ext cx="9" cy="8"/>
              </a:xfrm>
              <a:custGeom>
                <a:avLst/>
                <a:gdLst/>
                <a:ahLst/>
                <a:cxnLst>
                  <a:cxn ang="0">
                    <a:pos x="0" y="2"/>
                  </a:cxn>
                  <a:cxn ang="0">
                    <a:pos x="1" y="0"/>
                  </a:cxn>
                  <a:cxn ang="0">
                    <a:pos x="5" y="2"/>
                  </a:cxn>
                  <a:cxn ang="0">
                    <a:pos x="6" y="5"/>
                  </a:cxn>
                  <a:cxn ang="0">
                    <a:pos x="1" y="4"/>
                  </a:cxn>
                  <a:cxn ang="0">
                    <a:pos x="0" y="2"/>
                  </a:cxn>
                </a:cxnLst>
                <a:rect l="0" t="0" r="r" b="b"/>
                <a:pathLst>
                  <a:path w="6" h="5">
                    <a:moveTo>
                      <a:pt x="0" y="2"/>
                    </a:moveTo>
                    <a:lnTo>
                      <a:pt x="1" y="0"/>
                    </a:lnTo>
                    <a:lnTo>
                      <a:pt x="5" y="2"/>
                    </a:lnTo>
                    <a:lnTo>
                      <a:pt x="6" y="5"/>
                    </a:lnTo>
                    <a:lnTo>
                      <a:pt x="1" y="4"/>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85" name="Freeform 5168">
                <a:extLst>
                  <a:ext uri="{FF2B5EF4-FFF2-40B4-BE49-F238E27FC236}">
                    <a16:creationId xmlns:a16="http://schemas.microsoft.com/office/drawing/2014/main" id="{24E98E12-0307-4C11-AD13-83B22337479C}"/>
                  </a:ext>
                </a:extLst>
              </p:cNvPr>
              <p:cNvSpPr>
                <a:spLocks/>
              </p:cNvSpPr>
              <p:nvPr/>
            </p:nvSpPr>
            <p:spPr bwMode="gray">
              <a:xfrm>
                <a:off x="2990" y="1833"/>
                <a:ext cx="107" cy="60"/>
              </a:xfrm>
              <a:custGeom>
                <a:avLst/>
                <a:gdLst/>
                <a:ahLst/>
                <a:cxnLst>
                  <a:cxn ang="0">
                    <a:pos x="63" y="30"/>
                  </a:cxn>
                  <a:cxn ang="0">
                    <a:pos x="55" y="32"/>
                  </a:cxn>
                  <a:cxn ang="0">
                    <a:pos x="46" y="39"/>
                  </a:cxn>
                  <a:cxn ang="0">
                    <a:pos x="39" y="36"/>
                  </a:cxn>
                  <a:cxn ang="0">
                    <a:pos x="31" y="33"/>
                  </a:cxn>
                  <a:cxn ang="0">
                    <a:pos x="27" y="33"/>
                  </a:cxn>
                  <a:cxn ang="0">
                    <a:pos x="25" y="31"/>
                  </a:cxn>
                  <a:cxn ang="0">
                    <a:pos x="20" y="31"/>
                  </a:cxn>
                  <a:cxn ang="0">
                    <a:pos x="17" y="34"/>
                  </a:cxn>
                  <a:cxn ang="0">
                    <a:pos x="8" y="34"/>
                  </a:cxn>
                  <a:cxn ang="0">
                    <a:pos x="2" y="31"/>
                  </a:cxn>
                  <a:cxn ang="0">
                    <a:pos x="0" y="28"/>
                  </a:cxn>
                  <a:cxn ang="0">
                    <a:pos x="2" y="26"/>
                  </a:cxn>
                  <a:cxn ang="0">
                    <a:pos x="3" y="24"/>
                  </a:cxn>
                  <a:cxn ang="0">
                    <a:pos x="11" y="25"/>
                  </a:cxn>
                  <a:cxn ang="0">
                    <a:pos x="21" y="23"/>
                  </a:cxn>
                  <a:cxn ang="0">
                    <a:pos x="27" y="19"/>
                  </a:cxn>
                  <a:cxn ang="0">
                    <a:pos x="33" y="21"/>
                  </a:cxn>
                  <a:cxn ang="0">
                    <a:pos x="36" y="17"/>
                  </a:cxn>
                  <a:cxn ang="0">
                    <a:pos x="35" y="11"/>
                  </a:cxn>
                  <a:cxn ang="0">
                    <a:pos x="40" y="6"/>
                  </a:cxn>
                  <a:cxn ang="0">
                    <a:pos x="41" y="2"/>
                  </a:cxn>
                  <a:cxn ang="0">
                    <a:pos x="54" y="0"/>
                  </a:cxn>
                  <a:cxn ang="0">
                    <a:pos x="63" y="4"/>
                  </a:cxn>
                  <a:cxn ang="0">
                    <a:pos x="65" y="10"/>
                  </a:cxn>
                  <a:cxn ang="0">
                    <a:pos x="68" y="10"/>
                  </a:cxn>
                  <a:cxn ang="0">
                    <a:pos x="69" y="17"/>
                  </a:cxn>
                  <a:cxn ang="0">
                    <a:pos x="65" y="20"/>
                  </a:cxn>
                  <a:cxn ang="0">
                    <a:pos x="65" y="26"/>
                  </a:cxn>
                  <a:cxn ang="0">
                    <a:pos x="63" y="30"/>
                  </a:cxn>
                </a:cxnLst>
                <a:rect l="0" t="0" r="r" b="b"/>
                <a:pathLst>
                  <a:path w="69" h="39">
                    <a:moveTo>
                      <a:pt x="63" y="30"/>
                    </a:moveTo>
                    <a:lnTo>
                      <a:pt x="55" y="32"/>
                    </a:lnTo>
                    <a:lnTo>
                      <a:pt x="46" y="39"/>
                    </a:lnTo>
                    <a:lnTo>
                      <a:pt x="39" y="36"/>
                    </a:lnTo>
                    <a:lnTo>
                      <a:pt x="31" y="33"/>
                    </a:lnTo>
                    <a:lnTo>
                      <a:pt x="27" y="33"/>
                    </a:lnTo>
                    <a:lnTo>
                      <a:pt x="25" y="31"/>
                    </a:lnTo>
                    <a:lnTo>
                      <a:pt x="20" y="31"/>
                    </a:lnTo>
                    <a:lnTo>
                      <a:pt x="17" y="34"/>
                    </a:lnTo>
                    <a:lnTo>
                      <a:pt x="8" y="34"/>
                    </a:lnTo>
                    <a:lnTo>
                      <a:pt x="2" y="31"/>
                    </a:lnTo>
                    <a:lnTo>
                      <a:pt x="0" y="28"/>
                    </a:lnTo>
                    <a:lnTo>
                      <a:pt x="2" y="26"/>
                    </a:lnTo>
                    <a:lnTo>
                      <a:pt x="3" y="24"/>
                    </a:lnTo>
                    <a:lnTo>
                      <a:pt x="11" y="25"/>
                    </a:lnTo>
                    <a:lnTo>
                      <a:pt x="21" y="23"/>
                    </a:lnTo>
                    <a:lnTo>
                      <a:pt x="27" y="19"/>
                    </a:lnTo>
                    <a:lnTo>
                      <a:pt x="33" y="21"/>
                    </a:lnTo>
                    <a:lnTo>
                      <a:pt x="36" y="17"/>
                    </a:lnTo>
                    <a:lnTo>
                      <a:pt x="35" y="11"/>
                    </a:lnTo>
                    <a:lnTo>
                      <a:pt x="40" y="6"/>
                    </a:lnTo>
                    <a:lnTo>
                      <a:pt x="41" y="2"/>
                    </a:lnTo>
                    <a:lnTo>
                      <a:pt x="54" y="0"/>
                    </a:lnTo>
                    <a:lnTo>
                      <a:pt x="63" y="4"/>
                    </a:lnTo>
                    <a:lnTo>
                      <a:pt x="65" y="10"/>
                    </a:lnTo>
                    <a:lnTo>
                      <a:pt x="68" y="10"/>
                    </a:lnTo>
                    <a:lnTo>
                      <a:pt x="69" y="17"/>
                    </a:lnTo>
                    <a:lnTo>
                      <a:pt x="65" y="20"/>
                    </a:lnTo>
                    <a:lnTo>
                      <a:pt x="65" y="26"/>
                    </a:lnTo>
                    <a:lnTo>
                      <a:pt x="63" y="30"/>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86" name="Freeform 5169">
                <a:extLst>
                  <a:ext uri="{FF2B5EF4-FFF2-40B4-BE49-F238E27FC236}">
                    <a16:creationId xmlns:a16="http://schemas.microsoft.com/office/drawing/2014/main" id="{D2B09884-6CE9-4DA2-8EB4-998F302C79BD}"/>
                  </a:ext>
                </a:extLst>
              </p:cNvPr>
              <p:cNvSpPr>
                <a:spLocks/>
              </p:cNvSpPr>
              <p:nvPr/>
            </p:nvSpPr>
            <p:spPr bwMode="gray">
              <a:xfrm>
                <a:off x="2937" y="1861"/>
                <a:ext cx="65" cy="45"/>
              </a:xfrm>
              <a:custGeom>
                <a:avLst/>
                <a:gdLst/>
                <a:ahLst/>
                <a:cxnLst>
                  <a:cxn ang="0">
                    <a:pos x="8" y="29"/>
                  </a:cxn>
                  <a:cxn ang="0">
                    <a:pos x="9" y="24"/>
                  </a:cxn>
                  <a:cxn ang="0">
                    <a:pos x="6" y="23"/>
                  </a:cxn>
                  <a:cxn ang="0">
                    <a:pos x="2" y="26"/>
                  </a:cxn>
                  <a:cxn ang="0">
                    <a:pos x="0" y="23"/>
                  </a:cxn>
                  <a:cxn ang="0">
                    <a:pos x="4" y="18"/>
                  </a:cxn>
                  <a:cxn ang="0">
                    <a:pos x="6" y="13"/>
                  </a:cxn>
                  <a:cxn ang="0">
                    <a:pos x="9" y="12"/>
                  </a:cxn>
                  <a:cxn ang="0">
                    <a:pos x="9" y="8"/>
                  </a:cxn>
                  <a:cxn ang="0">
                    <a:pos x="11" y="3"/>
                  </a:cxn>
                  <a:cxn ang="0">
                    <a:pos x="16" y="4"/>
                  </a:cxn>
                  <a:cxn ang="0">
                    <a:pos x="20" y="1"/>
                  </a:cxn>
                  <a:cxn ang="0">
                    <a:pos x="26" y="0"/>
                  </a:cxn>
                  <a:cxn ang="0">
                    <a:pos x="32" y="5"/>
                  </a:cxn>
                  <a:cxn ang="0">
                    <a:pos x="37" y="6"/>
                  </a:cxn>
                  <a:cxn ang="0">
                    <a:pos x="34" y="10"/>
                  </a:cxn>
                  <a:cxn ang="0">
                    <a:pos x="36" y="13"/>
                  </a:cxn>
                  <a:cxn ang="0">
                    <a:pos x="42" y="16"/>
                  </a:cxn>
                  <a:cxn ang="0">
                    <a:pos x="39" y="21"/>
                  </a:cxn>
                  <a:cxn ang="0">
                    <a:pos x="28" y="20"/>
                  </a:cxn>
                  <a:cxn ang="0">
                    <a:pos x="25" y="17"/>
                  </a:cxn>
                  <a:cxn ang="0">
                    <a:pos x="21" y="18"/>
                  </a:cxn>
                  <a:cxn ang="0">
                    <a:pos x="20" y="27"/>
                  </a:cxn>
                  <a:cxn ang="0">
                    <a:pos x="17" y="29"/>
                  </a:cxn>
                  <a:cxn ang="0">
                    <a:pos x="13" y="28"/>
                  </a:cxn>
                  <a:cxn ang="0">
                    <a:pos x="8" y="29"/>
                  </a:cxn>
                </a:cxnLst>
                <a:rect l="0" t="0" r="r" b="b"/>
                <a:pathLst>
                  <a:path w="42" h="29">
                    <a:moveTo>
                      <a:pt x="8" y="29"/>
                    </a:moveTo>
                    <a:lnTo>
                      <a:pt x="9" y="24"/>
                    </a:lnTo>
                    <a:lnTo>
                      <a:pt x="6" y="23"/>
                    </a:lnTo>
                    <a:lnTo>
                      <a:pt x="2" y="26"/>
                    </a:lnTo>
                    <a:lnTo>
                      <a:pt x="0" y="23"/>
                    </a:lnTo>
                    <a:lnTo>
                      <a:pt x="4" y="18"/>
                    </a:lnTo>
                    <a:lnTo>
                      <a:pt x="6" y="13"/>
                    </a:lnTo>
                    <a:lnTo>
                      <a:pt x="9" y="12"/>
                    </a:lnTo>
                    <a:lnTo>
                      <a:pt x="9" y="8"/>
                    </a:lnTo>
                    <a:lnTo>
                      <a:pt x="11" y="3"/>
                    </a:lnTo>
                    <a:lnTo>
                      <a:pt x="16" y="4"/>
                    </a:lnTo>
                    <a:lnTo>
                      <a:pt x="20" y="1"/>
                    </a:lnTo>
                    <a:lnTo>
                      <a:pt x="26" y="0"/>
                    </a:lnTo>
                    <a:lnTo>
                      <a:pt x="32" y="5"/>
                    </a:lnTo>
                    <a:lnTo>
                      <a:pt x="37" y="6"/>
                    </a:lnTo>
                    <a:lnTo>
                      <a:pt x="34" y="10"/>
                    </a:lnTo>
                    <a:lnTo>
                      <a:pt x="36" y="13"/>
                    </a:lnTo>
                    <a:lnTo>
                      <a:pt x="42" y="16"/>
                    </a:lnTo>
                    <a:lnTo>
                      <a:pt x="39" y="21"/>
                    </a:lnTo>
                    <a:lnTo>
                      <a:pt x="28" y="20"/>
                    </a:lnTo>
                    <a:lnTo>
                      <a:pt x="25" y="17"/>
                    </a:lnTo>
                    <a:lnTo>
                      <a:pt x="21" y="18"/>
                    </a:lnTo>
                    <a:lnTo>
                      <a:pt x="20" y="27"/>
                    </a:lnTo>
                    <a:lnTo>
                      <a:pt x="17" y="29"/>
                    </a:lnTo>
                    <a:lnTo>
                      <a:pt x="13" y="28"/>
                    </a:lnTo>
                    <a:lnTo>
                      <a:pt x="8" y="29"/>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87" name="Freeform 5170">
                <a:extLst>
                  <a:ext uri="{FF2B5EF4-FFF2-40B4-BE49-F238E27FC236}">
                    <a16:creationId xmlns:a16="http://schemas.microsoft.com/office/drawing/2014/main" id="{240158A4-392F-4E3E-A6CF-788290131481}"/>
                  </a:ext>
                </a:extLst>
              </p:cNvPr>
              <p:cNvSpPr>
                <a:spLocks/>
              </p:cNvSpPr>
              <p:nvPr/>
            </p:nvSpPr>
            <p:spPr bwMode="gray">
              <a:xfrm>
                <a:off x="2938" y="1684"/>
                <a:ext cx="132" cy="188"/>
              </a:xfrm>
              <a:custGeom>
                <a:avLst/>
                <a:gdLst/>
                <a:ahLst/>
                <a:cxnLst>
                  <a:cxn ang="0">
                    <a:pos x="7" y="90"/>
                  </a:cxn>
                  <a:cxn ang="0">
                    <a:pos x="6" y="80"/>
                  </a:cxn>
                  <a:cxn ang="0">
                    <a:pos x="3" y="75"/>
                  </a:cxn>
                  <a:cxn ang="0">
                    <a:pos x="2" y="68"/>
                  </a:cxn>
                  <a:cxn ang="0">
                    <a:pos x="0" y="64"/>
                  </a:cxn>
                  <a:cxn ang="0">
                    <a:pos x="0" y="61"/>
                  </a:cxn>
                  <a:cxn ang="0">
                    <a:pos x="3" y="55"/>
                  </a:cxn>
                  <a:cxn ang="0">
                    <a:pos x="1" y="52"/>
                  </a:cxn>
                  <a:cxn ang="0">
                    <a:pos x="3" y="49"/>
                  </a:cxn>
                  <a:cxn ang="0">
                    <a:pos x="10" y="43"/>
                  </a:cxn>
                  <a:cxn ang="0">
                    <a:pos x="11" y="37"/>
                  </a:cxn>
                  <a:cxn ang="0">
                    <a:pos x="9" y="33"/>
                  </a:cxn>
                  <a:cxn ang="0">
                    <a:pos x="12" y="27"/>
                  </a:cxn>
                  <a:cxn ang="0">
                    <a:pos x="10" y="24"/>
                  </a:cxn>
                  <a:cxn ang="0">
                    <a:pos x="13" y="19"/>
                  </a:cxn>
                  <a:cxn ang="0">
                    <a:pos x="18" y="19"/>
                  </a:cxn>
                  <a:cxn ang="0">
                    <a:pos x="21" y="21"/>
                  </a:cxn>
                  <a:cxn ang="0">
                    <a:pos x="24" y="19"/>
                  </a:cxn>
                  <a:cxn ang="0">
                    <a:pos x="27" y="16"/>
                  </a:cxn>
                  <a:cxn ang="0">
                    <a:pos x="28" y="9"/>
                  </a:cxn>
                  <a:cxn ang="0">
                    <a:pos x="26" y="2"/>
                  </a:cxn>
                  <a:cxn ang="0">
                    <a:pos x="26" y="1"/>
                  </a:cxn>
                  <a:cxn ang="0">
                    <a:pos x="29" y="0"/>
                  </a:cxn>
                  <a:cxn ang="0">
                    <a:pos x="36" y="1"/>
                  </a:cxn>
                  <a:cxn ang="0">
                    <a:pos x="40" y="7"/>
                  </a:cxn>
                  <a:cxn ang="0">
                    <a:pos x="46" y="8"/>
                  </a:cxn>
                  <a:cxn ang="0">
                    <a:pos x="48" y="10"/>
                  </a:cxn>
                  <a:cxn ang="0">
                    <a:pos x="55" y="11"/>
                  </a:cxn>
                  <a:cxn ang="0">
                    <a:pos x="60" y="6"/>
                  </a:cxn>
                  <a:cxn ang="0">
                    <a:pos x="70" y="3"/>
                  </a:cxn>
                  <a:cxn ang="0">
                    <a:pos x="71" y="9"/>
                  </a:cxn>
                  <a:cxn ang="0">
                    <a:pos x="73" y="10"/>
                  </a:cxn>
                  <a:cxn ang="0">
                    <a:pos x="77" y="15"/>
                  </a:cxn>
                  <a:cxn ang="0">
                    <a:pos x="79" y="23"/>
                  </a:cxn>
                  <a:cxn ang="0">
                    <a:pos x="77" y="35"/>
                  </a:cxn>
                  <a:cxn ang="0">
                    <a:pos x="85" y="61"/>
                  </a:cxn>
                  <a:cxn ang="0">
                    <a:pos x="76" y="62"/>
                  </a:cxn>
                  <a:cxn ang="0">
                    <a:pos x="73" y="67"/>
                  </a:cxn>
                  <a:cxn ang="0">
                    <a:pos x="59" y="76"/>
                  </a:cxn>
                  <a:cxn ang="0">
                    <a:pos x="61" y="87"/>
                  </a:cxn>
                  <a:cxn ang="0">
                    <a:pos x="74" y="98"/>
                  </a:cxn>
                  <a:cxn ang="0">
                    <a:pos x="73" y="102"/>
                  </a:cxn>
                  <a:cxn ang="0">
                    <a:pos x="68" y="107"/>
                  </a:cxn>
                  <a:cxn ang="0">
                    <a:pos x="69" y="113"/>
                  </a:cxn>
                  <a:cxn ang="0">
                    <a:pos x="66" y="117"/>
                  </a:cxn>
                  <a:cxn ang="0">
                    <a:pos x="60" y="115"/>
                  </a:cxn>
                  <a:cxn ang="0">
                    <a:pos x="54" y="119"/>
                  </a:cxn>
                  <a:cxn ang="0">
                    <a:pos x="44" y="121"/>
                  </a:cxn>
                  <a:cxn ang="0">
                    <a:pos x="36" y="120"/>
                  </a:cxn>
                  <a:cxn ang="0">
                    <a:pos x="31" y="119"/>
                  </a:cxn>
                  <a:cxn ang="0">
                    <a:pos x="25" y="114"/>
                  </a:cxn>
                  <a:cxn ang="0">
                    <a:pos x="19" y="115"/>
                  </a:cxn>
                  <a:cxn ang="0">
                    <a:pos x="15" y="118"/>
                  </a:cxn>
                  <a:cxn ang="0">
                    <a:pos x="18" y="105"/>
                  </a:cxn>
                  <a:cxn ang="0">
                    <a:pos x="23" y="92"/>
                  </a:cxn>
                  <a:cxn ang="0">
                    <a:pos x="16" y="90"/>
                  </a:cxn>
                  <a:cxn ang="0">
                    <a:pos x="7" y="90"/>
                  </a:cxn>
                </a:cxnLst>
                <a:rect l="0" t="0" r="r" b="b"/>
                <a:pathLst>
                  <a:path w="85" h="121">
                    <a:moveTo>
                      <a:pt x="7" y="90"/>
                    </a:moveTo>
                    <a:lnTo>
                      <a:pt x="6" y="80"/>
                    </a:lnTo>
                    <a:lnTo>
                      <a:pt x="3" y="75"/>
                    </a:lnTo>
                    <a:lnTo>
                      <a:pt x="2" y="68"/>
                    </a:lnTo>
                    <a:lnTo>
                      <a:pt x="0" y="64"/>
                    </a:lnTo>
                    <a:lnTo>
                      <a:pt x="0" y="61"/>
                    </a:lnTo>
                    <a:lnTo>
                      <a:pt x="3" y="55"/>
                    </a:lnTo>
                    <a:lnTo>
                      <a:pt x="1" y="52"/>
                    </a:lnTo>
                    <a:lnTo>
                      <a:pt x="3" y="49"/>
                    </a:lnTo>
                    <a:lnTo>
                      <a:pt x="10" y="43"/>
                    </a:lnTo>
                    <a:lnTo>
                      <a:pt x="11" y="37"/>
                    </a:lnTo>
                    <a:lnTo>
                      <a:pt x="9" y="33"/>
                    </a:lnTo>
                    <a:lnTo>
                      <a:pt x="12" y="27"/>
                    </a:lnTo>
                    <a:lnTo>
                      <a:pt x="10" y="24"/>
                    </a:lnTo>
                    <a:lnTo>
                      <a:pt x="13" y="19"/>
                    </a:lnTo>
                    <a:lnTo>
                      <a:pt x="18" y="19"/>
                    </a:lnTo>
                    <a:lnTo>
                      <a:pt x="21" y="21"/>
                    </a:lnTo>
                    <a:lnTo>
                      <a:pt x="24" y="19"/>
                    </a:lnTo>
                    <a:lnTo>
                      <a:pt x="27" y="16"/>
                    </a:lnTo>
                    <a:lnTo>
                      <a:pt x="28" y="9"/>
                    </a:lnTo>
                    <a:lnTo>
                      <a:pt x="26" y="2"/>
                    </a:lnTo>
                    <a:lnTo>
                      <a:pt x="26" y="1"/>
                    </a:lnTo>
                    <a:lnTo>
                      <a:pt x="29" y="0"/>
                    </a:lnTo>
                    <a:lnTo>
                      <a:pt x="36" y="1"/>
                    </a:lnTo>
                    <a:lnTo>
                      <a:pt x="40" y="7"/>
                    </a:lnTo>
                    <a:lnTo>
                      <a:pt x="46" y="8"/>
                    </a:lnTo>
                    <a:lnTo>
                      <a:pt x="48" y="10"/>
                    </a:lnTo>
                    <a:lnTo>
                      <a:pt x="55" y="11"/>
                    </a:lnTo>
                    <a:lnTo>
                      <a:pt x="60" y="6"/>
                    </a:lnTo>
                    <a:lnTo>
                      <a:pt x="70" y="3"/>
                    </a:lnTo>
                    <a:lnTo>
                      <a:pt x="71" y="9"/>
                    </a:lnTo>
                    <a:lnTo>
                      <a:pt x="73" y="10"/>
                    </a:lnTo>
                    <a:lnTo>
                      <a:pt x="77" y="15"/>
                    </a:lnTo>
                    <a:lnTo>
                      <a:pt x="79" y="23"/>
                    </a:lnTo>
                    <a:lnTo>
                      <a:pt x="77" y="35"/>
                    </a:lnTo>
                    <a:lnTo>
                      <a:pt x="85" y="61"/>
                    </a:lnTo>
                    <a:lnTo>
                      <a:pt x="76" y="62"/>
                    </a:lnTo>
                    <a:lnTo>
                      <a:pt x="73" y="67"/>
                    </a:lnTo>
                    <a:lnTo>
                      <a:pt x="59" y="76"/>
                    </a:lnTo>
                    <a:lnTo>
                      <a:pt x="61" y="87"/>
                    </a:lnTo>
                    <a:lnTo>
                      <a:pt x="74" y="98"/>
                    </a:lnTo>
                    <a:lnTo>
                      <a:pt x="73" y="102"/>
                    </a:lnTo>
                    <a:lnTo>
                      <a:pt x="68" y="107"/>
                    </a:lnTo>
                    <a:lnTo>
                      <a:pt x="69" y="113"/>
                    </a:lnTo>
                    <a:lnTo>
                      <a:pt x="66" y="117"/>
                    </a:lnTo>
                    <a:lnTo>
                      <a:pt x="60" y="115"/>
                    </a:lnTo>
                    <a:lnTo>
                      <a:pt x="54" y="119"/>
                    </a:lnTo>
                    <a:lnTo>
                      <a:pt x="44" y="121"/>
                    </a:lnTo>
                    <a:lnTo>
                      <a:pt x="36" y="120"/>
                    </a:lnTo>
                    <a:lnTo>
                      <a:pt x="31" y="119"/>
                    </a:lnTo>
                    <a:lnTo>
                      <a:pt x="25" y="114"/>
                    </a:lnTo>
                    <a:lnTo>
                      <a:pt x="19" y="115"/>
                    </a:lnTo>
                    <a:lnTo>
                      <a:pt x="15" y="118"/>
                    </a:lnTo>
                    <a:lnTo>
                      <a:pt x="18" y="105"/>
                    </a:lnTo>
                    <a:lnTo>
                      <a:pt x="23" y="92"/>
                    </a:lnTo>
                    <a:lnTo>
                      <a:pt x="16" y="90"/>
                    </a:lnTo>
                    <a:lnTo>
                      <a:pt x="7" y="90"/>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88" name="Freeform 5171">
                <a:extLst>
                  <a:ext uri="{FF2B5EF4-FFF2-40B4-BE49-F238E27FC236}">
                    <a16:creationId xmlns:a16="http://schemas.microsoft.com/office/drawing/2014/main" id="{78222F4B-4ACE-4B82-B5E8-7D44730AD145}"/>
                  </a:ext>
                </a:extLst>
              </p:cNvPr>
              <p:cNvSpPr>
                <a:spLocks/>
              </p:cNvSpPr>
              <p:nvPr/>
            </p:nvSpPr>
            <p:spPr bwMode="gray">
              <a:xfrm>
                <a:off x="2968" y="1625"/>
                <a:ext cx="45" cy="62"/>
              </a:xfrm>
              <a:custGeom>
                <a:avLst/>
                <a:gdLst/>
                <a:ahLst/>
                <a:cxnLst>
                  <a:cxn ang="0">
                    <a:pos x="17" y="39"/>
                  </a:cxn>
                  <a:cxn ang="0">
                    <a:pos x="10" y="38"/>
                  </a:cxn>
                  <a:cxn ang="0">
                    <a:pos x="7" y="39"/>
                  </a:cxn>
                  <a:cxn ang="0">
                    <a:pos x="7" y="40"/>
                  </a:cxn>
                  <a:cxn ang="0">
                    <a:pos x="6" y="38"/>
                  </a:cxn>
                  <a:cxn ang="0">
                    <a:pos x="6" y="31"/>
                  </a:cxn>
                  <a:cxn ang="0">
                    <a:pos x="2" y="26"/>
                  </a:cxn>
                  <a:cxn ang="0">
                    <a:pos x="0" y="18"/>
                  </a:cxn>
                  <a:cxn ang="0">
                    <a:pos x="1" y="10"/>
                  </a:cxn>
                  <a:cxn ang="0">
                    <a:pos x="8" y="5"/>
                  </a:cxn>
                  <a:cxn ang="0">
                    <a:pos x="11" y="6"/>
                  </a:cxn>
                  <a:cxn ang="0">
                    <a:pos x="15" y="1"/>
                  </a:cxn>
                  <a:cxn ang="0">
                    <a:pos x="19" y="0"/>
                  </a:cxn>
                  <a:cxn ang="0">
                    <a:pos x="23" y="8"/>
                  </a:cxn>
                  <a:cxn ang="0">
                    <a:pos x="27" y="8"/>
                  </a:cxn>
                  <a:cxn ang="0">
                    <a:pos x="29" y="10"/>
                  </a:cxn>
                  <a:cxn ang="0">
                    <a:pos x="28" y="13"/>
                  </a:cxn>
                  <a:cxn ang="0">
                    <a:pos x="21" y="15"/>
                  </a:cxn>
                  <a:cxn ang="0">
                    <a:pos x="21" y="19"/>
                  </a:cxn>
                  <a:cxn ang="0">
                    <a:pos x="14" y="24"/>
                  </a:cxn>
                  <a:cxn ang="0">
                    <a:pos x="14" y="31"/>
                  </a:cxn>
                  <a:cxn ang="0">
                    <a:pos x="17" y="38"/>
                  </a:cxn>
                  <a:cxn ang="0">
                    <a:pos x="17" y="39"/>
                  </a:cxn>
                </a:cxnLst>
                <a:rect l="0" t="0" r="r" b="b"/>
                <a:pathLst>
                  <a:path w="29" h="40">
                    <a:moveTo>
                      <a:pt x="17" y="39"/>
                    </a:moveTo>
                    <a:lnTo>
                      <a:pt x="10" y="38"/>
                    </a:lnTo>
                    <a:lnTo>
                      <a:pt x="7" y="39"/>
                    </a:lnTo>
                    <a:lnTo>
                      <a:pt x="7" y="40"/>
                    </a:lnTo>
                    <a:lnTo>
                      <a:pt x="6" y="38"/>
                    </a:lnTo>
                    <a:lnTo>
                      <a:pt x="6" y="31"/>
                    </a:lnTo>
                    <a:lnTo>
                      <a:pt x="2" y="26"/>
                    </a:lnTo>
                    <a:lnTo>
                      <a:pt x="0" y="18"/>
                    </a:lnTo>
                    <a:lnTo>
                      <a:pt x="1" y="10"/>
                    </a:lnTo>
                    <a:lnTo>
                      <a:pt x="8" y="5"/>
                    </a:lnTo>
                    <a:lnTo>
                      <a:pt x="11" y="6"/>
                    </a:lnTo>
                    <a:lnTo>
                      <a:pt x="15" y="1"/>
                    </a:lnTo>
                    <a:lnTo>
                      <a:pt x="19" y="0"/>
                    </a:lnTo>
                    <a:lnTo>
                      <a:pt x="23" y="8"/>
                    </a:lnTo>
                    <a:lnTo>
                      <a:pt x="27" y="8"/>
                    </a:lnTo>
                    <a:lnTo>
                      <a:pt x="29" y="10"/>
                    </a:lnTo>
                    <a:lnTo>
                      <a:pt x="28" y="13"/>
                    </a:lnTo>
                    <a:lnTo>
                      <a:pt x="21" y="15"/>
                    </a:lnTo>
                    <a:lnTo>
                      <a:pt x="21" y="19"/>
                    </a:lnTo>
                    <a:lnTo>
                      <a:pt x="14" y="24"/>
                    </a:lnTo>
                    <a:lnTo>
                      <a:pt x="14" y="31"/>
                    </a:lnTo>
                    <a:lnTo>
                      <a:pt x="17" y="38"/>
                    </a:lnTo>
                    <a:lnTo>
                      <a:pt x="17" y="39"/>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89" name="Freeform 5172">
                <a:extLst>
                  <a:ext uri="{FF2B5EF4-FFF2-40B4-BE49-F238E27FC236}">
                    <a16:creationId xmlns:a16="http://schemas.microsoft.com/office/drawing/2014/main" id="{C9A09CC6-07EB-4996-977B-B00D9C77EA0D}"/>
                  </a:ext>
                </a:extLst>
              </p:cNvPr>
              <p:cNvSpPr>
                <a:spLocks/>
              </p:cNvSpPr>
              <p:nvPr/>
            </p:nvSpPr>
            <p:spPr bwMode="gray">
              <a:xfrm>
                <a:off x="2971" y="1603"/>
                <a:ext cx="34" cy="33"/>
              </a:xfrm>
              <a:custGeom>
                <a:avLst/>
                <a:gdLst/>
                <a:ahLst/>
                <a:cxnLst>
                  <a:cxn ang="0">
                    <a:pos x="0" y="21"/>
                  </a:cxn>
                  <a:cxn ang="0">
                    <a:pos x="1" y="16"/>
                  </a:cxn>
                  <a:cxn ang="0">
                    <a:pos x="5" y="11"/>
                  </a:cxn>
                  <a:cxn ang="0">
                    <a:pos x="9" y="9"/>
                  </a:cxn>
                  <a:cxn ang="0">
                    <a:pos x="13" y="6"/>
                  </a:cxn>
                  <a:cxn ang="0">
                    <a:pos x="16" y="2"/>
                  </a:cxn>
                  <a:cxn ang="0">
                    <a:pos x="22" y="0"/>
                  </a:cxn>
                  <a:cxn ang="0">
                    <a:pos x="22" y="7"/>
                  </a:cxn>
                  <a:cxn ang="0">
                    <a:pos x="20" y="12"/>
                  </a:cxn>
                  <a:cxn ang="0">
                    <a:pos x="12" y="12"/>
                  </a:cxn>
                  <a:cxn ang="0">
                    <a:pos x="9" y="16"/>
                  </a:cxn>
                  <a:cxn ang="0">
                    <a:pos x="5" y="17"/>
                  </a:cxn>
                  <a:cxn ang="0">
                    <a:pos x="0" y="21"/>
                  </a:cxn>
                </a:cxnLst>
                <a:rect l="0" t="0" r="r" b="b"/>
                <a:pathLst>
                  <a:path w="22" h="21">
                    <a:moveTo>
                      <a:pt x="0" y="21"/>
                    </a:moveTo>
                    <a:lnTo>
                      <a:pt x="1" y="16"/>
                    </a:lnTo>
                    <a:lnTo>
                      <a:pt x="5" y="11"/>
                    </a:lnTo>
                    <a:lnTo>
                      <a:pt x="9" y="9"/>
                    </a:lnTo>
                    <a:lnTo>
                      <a:pt x="13" y="6"/>
                    </a:lnTo>
                    <a:lnTo>
                      <a:pt x="16" y="2"/>
                    </a:lnTo>
                    <a:lnTo>
                      <a:pt x="22" y="0"/>
                    </a:lnTo>
                    <a:lnTo>
                      <a:pt x="22" y="7"/>
                    </a:lnTo>
                    <a:lnTo>
                      <a:pt x="20" y="12"/>
                    </a:lnTo>
                    <a:lnTo>
                      <a:pt x="12" y="12"/>
                    </a:lnTo>
                    <a:lnTo>
                      <a:pt x="9" y="16"/>
                    </a:lnTo>
                    <a:lnTo>
                      <a:pt x="5" y="17"/>
                    </a:lnTo>
                    <a:lnTo>
                      <a:pt x="0" y="21"/>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0" name="Freeform 5173">
                <a:extLst>
                  <a:ext uri="{FF2B5EF4-FFF2-40B4-BE49-F238E27FC236}">
                    <a16:creationId xmlns:a16="http://schemas.microsoft.com/office/drawing/2014/main" id="{8C8EB4B4-F9C1-476E-8F83-B9353F899211}"/>
                  </a:ext>
                </a:extLst>
              </p:cNvPr>
              <p:cNvSpPr>
                <a:spLocks/>
              </p:cNvSpPr>
              <p:nvPr/>
            </p:nvSpPr>
            <p:spPr bwMode="gray">
              <a:xfrm>
                <a:off x="3019" y="1239"/>
                <a:ext cx="186" cy="425"/>
              </a:xfrm>
              <a:custGeom>
                <a:avLst/>
                <a:gdLst/>
                <a:ahLst/>
                <a:cxnLst>
                  <a:cxn ang="0">
                    <a:pos x="106" y="60"/>
                  </a:cxn>
                  <a:cxn ang="0">
                    <a:pos x="99" y="63"/>
                  </a:cxn>
                  <a:cxn ang="0">
                    <a:pos x="94" y="73"/>
                  </a:cxn>
                  <a:cxn ang="0">
                    <a:pos x="90" y="85"/>
                  </a:cxn>
                  <a:cxn ang="0">
                    <a:pos x="85" y="100"/>
                  </a:cxn>
                  <a:cxn ang="0">
                    <a:pos x="71" y="115"/>
                  </a:cxn>
                  <a:cxn ang="0">
                    <a:pos x="61" y="125"/>
                  </a:cxn>
                  <a:cxn ang="0">
                    <a:pos x="54" y="141"/>
                  </a:cxn>
                  <a:cxn ang="0">
                    <a:pos x="55" y="152"/>
                  </a:cxn>
                  <a:cxn ang="0">
                    <a:pos x="53" y="170"/>
                  </a:cxn>
                  <a:cxn ang="0">
                    <a:pos x="67" y="185"/>
                  </a:cxn>
                  <a:cxn ang="0">
                    <a:pos x="61" y="209"/>
                  </a:cxn>
                  <a:cxn ang="0">
                    <a:pos x="54" y="210"/>
                  </a:cxn>
                  <a:cxn ang="0">
                    <a:pos x="51" y="214"/>
                  </a:cxn>
                  <a:cxn ang="0">
                    <a:pos x="48" y="236"/>
                  </a:cxn>
                  <a:cxn ang="0">
                    <a:pos x="41" y="260"/>
                  </a:cxn>
                  <a:cxn ang="0">
                    <a:pos x="31" y="263"/>
                  </a:cxn>
                  <a:cxn ang="0">
                    <a:pos x="22" y="273"/>
                  </a:cxn>
                  <a:cxn ang="0">
                    <a:pos x="15" y="271"/>
                  </a:cxn>
                  <a:cxn ang="0">
                    <a:pos x="12" y="255"/>
                  </a:cxn>
                  <a:cxn ang="0">
                    <a:pos x="7" y="245"/>
                  </a:cxn>
                  <a:cxn ang="0">
                    <a:pos x="5" y="225"/>
                  </a:cxn>
                  <a:cxn ang="0">
                    <a:pos x="2" y="212"/>
                  </a:cxn>
                  <a:cxn ang="0">
                    <a:pos x="5" y="188"/>
                  </a:cxn>
                  <a:cxn ang="0">
                    <a:pos x="10" y="177"/>
                  </a:cxn>
                  <a:cxn ang="0">
                    <a:pos x="6" y="168"/>
                  </a:cxn>
                  <a:cxn ang="0">
                    <a:pos x="12" y="157"/>
                  </a:cxn>
                  <a:cxn ang="0">
                    <a:pos x="6" y="126"/>
                  </a:cxn>
                  <a:cxn ang="0">
                    <a:pos x="11" y="102"/>
                  </a:cxn>
                  <a:cxn ang="0">
                    <a:pos x="25" y="98"/>
                  </a:cxn>
                  <a:cxn ang="0">
                    <a:pos x="26" y="79"/>
                  </a:cxn>
                  <a:cxn ang="0">
                    <a:pos x="25" y="54"/>
                  </a:cxn>
                  <a:cxn ang="0">
                    <a:pos x="34" y="46"/>
                  </a:cxn>
                  <a:cxn ang="0">
                    <a:pos x="45" y="30"/>
                  </a:cxn>
                  <a:cxn ang="0">
                    <a:pos x="49" y="22"/>
                  </a:cxn>
                  <a:cxn ang="0">
                    <a:pos x="59" y="15"/>
                  </a:cxn>
                  <a:cxn ang="0">
                    <a:pos x="67" y="8"/>
                  </a:cxn>
                  <a:cxn ang="0">
                    <a:pos x="77" y="8"/>
                  </a:cxn>
                  <a:cxn ang="0">
                    <a:pos x="84" y="0"/>
                  </a:cxn>
                  <a:cxn ang="0">
                    <a:pos x="92" y="10"/>
                  </a:cxn>
                  <a:cxn ang="0">
                    <a:pos x="111" y="20"/>
                  </a:cxn>
                  <a:cxn ang="0">
                    <a:pos x="113" y="31"/>
                  </a:cxn>
                  <a:cxn ang="0">
                    <a:pos x="113" y="49"/>
                  </a:cxn>
                </a:cxnLst>
                <a:rect l="0" t="0" r="r" b="b"/>
                <a:pathLst>
                  <a:path w="115" h="274">
                    <a:moveTo>
                      <a:pt x="115" y="57"/>
                    </a:moveTo>
                    <a:lnTo>
                      <a:pt x="106" y="60"/>
                    </a:lnTo>
                    <a:lnTo>
                      <a:pt x="100" y="59"/>
                    </a:lnTo>
                    <a:lnTo>
                      <a:pt x="99" y="63"/>
                    </a:lnTo>
                    <a:lnTo>
                      <a:pt x="94" y="68"/>
                    </a:lnTo>
                    <a:lnTo>
                      <a:pt x="94" y="73"/>
                    </a:lnTo>
                    <a:lnTo>
                      <a:pt x="89" y="82"/>
                    </a:lnTo>
                    <a:lnTo>
                      <a:pt x="90" y="85"/>
                    </a:lnTo>
                    <a:lnTo>
                      <a:pt x="92" y="90"/>
                    </a:lnTo>
                    <a:lnTo>
                      <a:pt x="85" y="100"/>
                    </a:lnTo>
                    <a:lnTo>
                      <a:pt x="78" y="109"/>
                    </a:lnTo>
                    <a:lnTo>
                      <a:pt x="71" y="115"/>
                    </a:lnTo>
                    <a:lnTo>
                      <a:pt x="67" y="121"/>
                    </a:lnTo>
                    <a:lnTo>
                      <a:pt x="61" y="125"/>
                    </a:lnTo>
                    <a:lnTo>
                      <a:pt x="59" y="137"/>
                    </a:lnTo>
                    <a:lnTo>
                      <a:pt x="54" y="141"/>
                    </a:lnTo>
                    <a:lnTo>
                      <a:pt x="54" y="149"/>
                    </a:lnTo>
                    <a:lnTo>
                      <a:pt x="55" y="152"/>
                    </a:lnTo>
                    <a:lnTo>
                      <a:pt x="53" y="156"/>
                    </a:lnTo>
                    <a:lnTo>
                      <a:pt x="53" y="170"/>
                    </a:lnTo>
                    <a:lnTo>
                      <a:pt x="60" y="176"/>
                    </a:lnTo>
                    <a:lnTo>
                      <a:pt x="67" y="185"/>
                    </a:lnTo>
                    <a:lnTo>
                      <a:pt x="67" y="199"/>
                    </a:lnTo>
                    <a:lnTo>
                      <a:pt x="61" y="209"/>
                    </a:lnTo>
                    <a:lnTo>
                      <a:pt x="57" y="208"/>
                    </a:lnTo>
                    <a:lnTo>
                      <a:pt x="54" y="210"/>
                    </a:lnTo>
                    <a:lnTo>
                      <a:pt x="54" y="215"/>
                    </a:lnTo>
                    <a:lnTo>
                      <a:pt x="51" y="214"/>
                    </a:lnTo>
                    <a:lnTo>
                      <a:pt x="47" y="219"/>
                    </a:lnTo>
                    <a:lnTo>
                      <a:pt x="48" y="236"/>
                    </a:lnTo>
                    <a:lnTo>
                      <a:pt x="45" y="247"/>
                    </a:lnTo>
                    <a:lnTo>
                      <a:pt x="41" y="260"/>
                    </a:lnTo>
                    <a:lnTo>
                      <a:pt x="37" y="263"/>
                    </a:lnTo>
                    <a:lnTo>
                      <a:pt x="31" y="263"/>
                    </a:lnTo>
                    <a:lnTo>
                      <a:pt x="25" y="273"/>
                    </a:lnTo>
                    <a:lnTo>
                      <a:pt x="22" y="273"/>
                    </a:lnTo>
                    <a:lnTo>
                      <a:pt x="19" y="274"/>
                    </a:lnTo>
                    <a:lnTo>
                      <a:pt x="15" y="271"/>
                    </a:lnTo>
                    <a:lnTo>
                      <a:pt x="12" y="264"/>
                    </a:lnTo>
                    <a:lnTo>
                      <a:pt x="12" y="255"/>
                    </a:lnTo>
                    <a:lnTo>
                      <a:pt x="8" y="251"/>
                    </a:lnTo>
                    <a:lnTo>
                      <a:pt x="7" y="245"/>
                    </a:lnTo>
                    <a:lnTo>
                      <a:pt x="4" y="240"/>
                    </a:lnTo>
                    <a:lnTo>
                      <a:pt x="5" y="225"/>
                    </a:lnTo>
                    <a:lnTo>
                      <a:pt x="0" y="221"/>
                    </a:lnTo>
                    <a:lnTo>
                      <a:pt x="2" y="212"/>
                    </a:lnTo>
                    <a:lnTo>
                      <a:pt x="3" y="207"/>
                    </a:lnTo>
                    <a:lnTo>
                      <a:pt x="5" y="188"/>
                    </a:lnTo>
                    <a:lnTo>
                      <a:pt x="8" y="184"/>
                    </a:lnTo>
                    <a:lnTo>
                      <a:pt x="10" y="177"/>
                    </a:lnTo>
                    <a:lnTo>
                      <a:pt x="6" y="171"/>
                    </a:lnTo>
                    <a:lnTo>
                      <a:pt x="6" y="168"/>
                    </a:lnTo>
                    <a:lnTo>
                      <a:pt x="12" y="166"/>
                    </a:lnTo>
                    <a:lnTo>
                      <a:pt x="12" y="157"/>
                    </a:lnTo>
                    <a:lnTo>
                      <a:pt x="8" y="151"/>
                    </a:lnTo>
                    <a:lnTo>
                      <a:pt x="6" y="126"/>
                    </a:lnTo>
                    <a:lnTo>
                      <a:pt x="6" y="109"/>
                    </a:lnTo>
                    <a:lnTo>
                      <a:pt x="11" y="102"/>
                    </a:lnTo>
                    <a:lnTo>
                      <a:pt x="20" y="105"/>
                    </a:lnTo>
                    <a:lnTo>
                      <a:pt x="25" y="98"/>
                    </a:lnTo>
                    <a:lnTo>
                      <a:pt x="20" y="89"/>
                    </a:lnTo>
                    <a:lnTo>
                      <a:pt x="26" y="79"/>
                    </a:lnTo>
                    <a:lnTo>
                      <a:pt x="28" y="60"/>
                    </a:lnTo>
                    <a:lnTo>
                      <a:pt x="25" y="54"/>
                    </a:lnTo>
                    <a:lnTo>
                      <a:pt x="29" y="48"/>
                    </a:lnTo>
                    <a:lnTo>
                      <a:pt x="34" y="46"/>
                    </a:lnTo>
                    <a:lnTo>
                      <a:pt x="44" y="35"/>
                    </a:lnTo>
                    <a:lnTo>
                      <a:pt x="45" y="30"/>
                    </a:lnTo>
                    <a:lnTo>
                      <a:pt x="42" y="28"/>
                    </a:lnTo>
                    <a:lnTo>
                      <a:pt x="49" y="22"/>
                    </a:lnTo>
                    <a:lnTo>
                      <a:pt x="52" y="17"/>
                    </a:lnTo>
                    <a:lnTo>
                      <a:pt x="59" y="15"/>
                    </a:lnTo>
                    <a:lnTo>
                      <a:pt x="61" y="9"/>
                    </a:lnTo>
                    <a:lnTo>
                      <a:pt x="67" y="8"/>
                    </a:lnTo>
                    <a:lnTo>
                      <a:pt x="72" y="10"/>
                    </a:lnTo>
                    <a:lnTo>
                      <a:pt x="77" y="8"/>
                    </a:lnTo>
                    <a:lnTo>
                      <a:pt x="79" y="0"/>
                    </a:lnTo>
                    <a:lnTo>
                      <a:pt x="84" y="0"/>
                    </a:lnTo>
                    <a:lnTo>
                      <a:pt x="86" y="5"/>
                    </a:lnTo>
                    <a:lnTo>
                      <a:pt x="92" y="10"/>
                    </a:lnTo>
                    <a:lnTo>
                      <a:pt x="98" y="10"/>
                    </a:lnTo>
                    <a:lnTo>
                      <a:pt x="111" y="20"/>
                    </a:lnTo>
                    <a:lnTo>
                      <a:pt x="107" y="26"/>
                    </a:lnTo>
                    <a:lnTo>
                      <a:pt x="113" y="31"/>
                    </a:lnTo>
                    <a:lnTo>
                      <a:pt x="115" y="38"/>
                    </a:lnTo>
                    <a:lnTo>
                      <a:pt x="113" y="49"/>
                    </a:lnTo>
                    <a:lnTo>
                      <a:pt x="115" y="57"/>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091" name="Freeform 5174">
                <a:extLst>
                  <a:ext uri="{FF2B5EF4-FFF2-40B4-BE49-F238E27FC236}">
                    <a16:creationId xmlns:a16="http://schemas.microsoft.com/office/drawing/2014/main" id="{D1DE8BB4-A3EB-42E5-97F6-25F11AE896F6}"/>
                  </a:ext>
                </a:extLst>
              </p:cNvPr>
              <p:cNvSpPr>
                <a:spLocks/>
              </p:cNvSpPr>
              <p:nvPr/>
            </p:nvSpPr>
            <p:spPr bwMode="gray">
              <a:xfrm>
                <a:off x="3233" y="1845"/>
                <a:ext cx="49" cy="67"/>
              </a:xfrm>
              <a:custGeom>
                <a:avLst/>
                <a:gdLst/>
                <a:ahLst/>
                <a:cxnLst>
                  <a:cxn ang="0">
                    <a:pos x="0" y="4"/>
                  </a:cxn>
                  <a:cxn ang="0">
                    <a:pos x="6" y="0"/>
                  </a:cxn>
                  <a:cxn ang="0">
                    <a:pos x="20" y="0"/>
                  </a:cxn>
                  <a:cxn ang="0">
                    <a:pos x="25" y="7"/>
                  </a:cxn>
                  <a:cxn ang="0">
                    <a:pos x="28" y="20"/>
                  </a:cxn>
                  <a:cxn ang="0">
                    <a:pos x="32" y="24"/>
                  </a:cxn>
                  <a:cxn ang="0">
                    <a:pos x="31" y="28"/>
                  </a:cxn>
                  <a:cxn ang="0">
                    <a:pos x="27" y="28"/>
                  </a:cxn>
                  <a:cxn ang="0">
                    <a:pos x="23" y="34"/>
                  </a:cxn>
                  <a:cxn ang="0">
                    <a:pos x="23" y="43"/>
                  </a:cxn>
                  <a:cxn ang="0">
                    <a:pos x="18" y="41"/>
                  </a:cxn>
                  <a:cxn ang="0">
                    <a:pos x="18" y="35"/>
                  </a:cxn>
                  <a:cxn ang="0">
                    <a:pos x="15" y="31"/>
                  </a:cxn>
                  <a:cxn ang="0">
                    <a:pos x="11" y="14"/>
                  </a:cxn>
                  <a:cxn ang="0">
                    <a:pos x="6" y="6"/>
                  </a:cxn>
                  <a:cxn ang="0">
                    <a:pos x="0" y="4"/>
                  </a:cxn>
                </a:cxnLst>
                <a:rect l="0" t="0" r="r" b="b"/>
                <a:pathLst>
                  <a:path w="32" h="43">
                    <a:moveTo>
                      <a:pt x="0" y="4"/>
                    </a:moveTo>
                    <a:lnTo>
                      <a:pt x="6" y="0"/>
                    </a:lnTo>
                    <a:lnTo>
                      <a:pt x="20" y="0"/>
                    </a:lnTo>
                    <a:lnTo>
                      <a:pt x="25" y="7"/>
                    </a:lnTo>
                    <a:lnTo>
                      <a:pt x="28" y="20"/>
                    </a:lnTo>
                    <a:lnTo>
                      <a:pt x="32" y="24"/>
                    </a:lnTo>
                    <a:lnTo>
                      <a:pt x="31" y="28"/>
                    </a:lnTo>
                    <a:lnTo>
                      <a:pt x="27" y="28"/>
                    </a:lnTo>
                    <a:lnTo>
                      <a:pt x="23" y="34"/>
                    </a:lnTo>
                    <a:lnTo>
                      <a:pt x="23" y="43"/>
                    </a:lnTo>
                    <a:lnTo>
                      <a:pt x="18" y="41"/>
                    </a:lnTo>
                    <a:lnTo>
                      <a:pt x="18" y="35"/>
                    </a:lnTo>
                    <a:lnTo>
                      <a:pt x="15" y="31"/>
                    </a:lnTo>
                    <a:lnTo>
                      <a:pt x="11" y="14"/>
                    </a:lnTo>
                    <a:lnTo>
                      <a:pt x="6" y="6"/>
                    </a:lnTo>
                    <a:lnTo>
                      <a:pt x="0" y="4"/>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2" name="Freeform 5175">
                <a:extLst>
                  <a:ext uri="{FF2B5EF4-FFF2-40B4-BE49-F238E27FC236}">
                    <a16:creationId xmlns:a16="http://schemas.microsoft.com/office/drawing/2014/main" id="{F87AA38F-A5D9-48AC-9DA7-CB11AF56A606}"/>
                  </a:ext>
                </a:extLst>
              </p:cNvPr>
              <p:cNvSpPr>
                <a:spLocks/>
              </p:cNvSpPr>
              <p:nvPr/>
            </p:nvSpPr>
            <p:spPr bwMode="gray">
              <a:xfrm>
                <a:off x="3369" y="889"/>
                <a:ext cx="8" cy="3"/>
              </a:xfrm>
              <a:custGeom>
                <a:avLst/>
                <a:gdLst/>
                <a:ahLst/>
                <a:cxnLst>
                  <a:cxn ang="0">
                    <a:pos x="0" y="1"/>
                  </a:cxn>
                  <a:cxn ang="0">
                    <a:pos x="3" y="0"/>
                  </a:cxn>
                  <a:cxn ang="0">
                    <a:pos x="5" y="1"/>
                  </a:cxn>
                  <a:cxn ang="0">
                    <a:pos x="4" y="2"/>
                  </a:cxn>
                  <a:cxn ang="0">
                    <a:pos x="0" y="2"/>
                  </a:cxn>
                  <a:cxn ang="0">
                    <a:pos x="0" y="1"/>
                  </a:cxn>
                </a:cxnLst>
                <a:rect l="0" t="0" r="r" b="b"/>
                <a:pathLst>
                  <a:path w="5" h="2">
                    <a:moveTo>
                      <a:pt x="0" y="1"/>
                    </a:moveTo>
                    <a:lnTo>
                      <a:pt x="3" y="0"/>
                    </a:lnTo>
                    <a:lnTo>
                      <a:pt x="5" y="1"/>
                    </a:lnTo>
                    <a:lnTo>
                      <a:pt x="4" y="2"/>
                    </a:lnTo>
                    <a:lnTo>
                      <a:pt x="0"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3" name="Freeform 5176">
                <a:extLst>
                  <a:ext uri="{FF2B5EF4-FFF2-40B4-BE49-F238E27FC236}">
                    <a16:creationId xmlns:a16="http://schemas.microsoft.com/office/drawing/2014/main" id="{62780D22-9634-4656-8F14-43278D619952}"/>
                  </a:ext>
                </a:extLst>
              </p:cNvPr>
              <p:cNvSpPr>
                <a:spLocks/>
              </p:cNvSpPr>
              <p:nvPr/>
            </p:nvSpPr>
            <p:spPr bwMode="gray">
              <a:xfrm>
                <a:off x="3296" y="887"/>
                <a:ext cx="33" cy="8"/>
              </a:xfrm>
              <a:custGeom>
                <a:avLst/>
                <a:gdLst/>
                <a:ahLst/>
                <a:cxnLst>
                  <a:cxn ang="0">
                    <a:pos x="0" y="4"/>
                  </a:cxn>
                  <a:cxn ang="0">
                    <a:pos x="5" y="3"/>
                  </a:cxn>
                  <a:cxn ang="0">
                    <a:pos x="12" y="1"/>
                  </a:cxn>
                  <a:cxn ang="0">
                    <a:pos x="15" y="0"/>
                  </a:cxn>
                  <a:cxn ang="0">
                    <a:pos x="19" y="0"/>
                  </a:cxn>
                  <a:cxn ang="0">
                    <a:pos x="21" y="1"/>
                  </a:cxn>
                  <a:cxn ang="0">
                    <a:pos x="16" y="1"/>
                  </a:cxn>
                  <a:cxn ang="0">
                    <a:pos x="3" y="5"/>
                  </a:cxn>
                  <a:cxn ang="0">
                    <a:pos x="0" y="4"/>
                  </a:cxn>
                </a:cxnLst>
                <a:rect l="0" t="0" r="r" b="b"/>
                <a:pathLst>
                  <a:path w="21" h="5">
                    <a:moveTo>
                      <a:pt x="0" y="4"/>
                    </a:moveTo>
                    <a:lnTo>
                      <a:pt x="5" y="3"/>
                    </a:lnTo>
                    <a:lnTo>
                      <a:pt x="12" y="1"/>
                    </a:lnTo>
                    <a:lnTo>
                      <a:pt x="15" y="0"/>
                    </a:lnTo>
                    <a:lnTo>
                      <a:pt x="19" y="0"/>
                    </a:lnTo>
                    <a:lnTo>
                      <a:pt x="21" y="1"/>
                    </a:lnTo>
                    <a:lnTo>
                      <a:pt x="16" y="1"/>
                    </a:lnTo>
                    <a:lnTo>
                      <a:pt x="3" y="5"/>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4" name="Freeform 5177">
                <a:extLst>
                  <a:ext uri="{FF2B5EF4-FFF2-40B4-BE49-F238E27FC236}">
                    <a16:creationId xmlns:a16="http://schemas.microsoft.com/office/drawing/2014/main" id="{40F0A106-9DD1-4303-9B36-E8A773D12B98}"/>
                  </a:ext>
                </a:extLst>
              </p:cNvPr>
              <p:cNvSpPr>
                <a:spLocks/>
              </p:cNvSpPr>
              <p:nvPr/>
            </p:nvSpPr>
            <p:spPr bwMode="gray">
              <a:xfrm>
                <a:off x="3250" y="935"/>
                <a:ext cx="23" cy="3"/>
              </a:xfrm>
              <a:custGeom>
                <a:avLst/>
                <a:gdLst/>
                <a:ahLst/>
                <a:cxnLst>
                  <a:cxn ang="0">
                    <a:pos x="0" y="2"/>
                  </a:cxn>
                  <a:cxn ang="0">
                    <a:pos x="4" y="0"/>
                  </a:cxn>
                  <a:cxn ang="0">
                    <a:pos x="8" y="0"/>
                  </a:cxn>
                  <a:cxn ang="0">
                    <a:pos x="14" y="1"/>
                  </a:cxn>
                  <a:cxn ang="0">
                    <a:pos x="15" y="2"/>
                  </a:cxn>
                  <a:cxn ang="0">
                    <a:pos x="9" y="2"/>
                  </a:cxn>
                  <a:cxn ang="0">
                    <a:pos x="6" y="1"/>
                  </a:cxn>
                  <a:cxn ang="0">
                    <a:pos x="4" y="2"/>
                  </a:cxn>
                  <a:cxn ang="0">
                    <a:pos x="0" y="2"/>
                  </a:cxn>
                </a:cxnLst>
                <a:rect l="0" t="0" r="r" b="b"/>
                <a:pathLst>
                  <a:path w="15" h="2">
                    <a:moveTo>
                      <a:pt x="0" y="2"/>
                    </a:moveTo>
                    <a:lnTo>
                      <a:pt x="4" y="0"/>
                    </a:lnTo>
                    <a:lnTo>
                      <a:pt x="8" y="0"/>
                    </a:lnTo>
                    <a:lnTo>
                      <a:pt x="14" y="1"/>
                    </a:lnTo>
                    <a:lnTo>
                      <a:pt x="15" y="2"/>
                    </a:lnTo>
                    <a:lnTo>
                      <a:pt x="9" y="2"/>
                    </a:lnTo>
                    <a:lnTo>
                      <a:pt x="6" y="1"/>
                    </a:lnTo>
                    <a:lnTo>
                      <a:pt x="4"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5" name="Freeform 5178">
                <a:extLst>
                  <a:ext uri="{FF2B5EF4-FFF2-40B4-BE49-F238E27FC236}">
                    <a16:creationId xmlns:a16="http://schemas.microsoft.com/office/drawing/2014/main" id="{7D751DD7-2489-4B3E-9F6D-9D95DA2C15E9}"/>
                  </a:ext>
                </a:extLst>
              </p:cNvPr>
              <p:cNvSpPr>
                <a:spLocks/>
              </p:cNvSpPr>
              <p:nvPr/>
            </p:nvSpPr>
            <p:spPr bwMode="gray">
              <a:xfrm>
                <a:off x="3228" y="940"/>
                <a:ext cx="8" cy="6"/>
              </a:xfrm>
              <a:custGeom>
                <a:avLst/>
                <a:gdLst/>
                <a:ahLst/>
                <a:cxnLst>
                  <a:cxn ang="0">
                    <a:pos x="2" y="0"/>
                  </a:cxn>
                  <a:cxn ang="0">
                    <a:pos x="5" y="3"/>
                  </a:cxn>
                  <a:cxn ang="0">
                    <a:pos x="5" y="4"/>
                  </a:cxn>
                  <a:cxn ang="0">
                    <a:pos x="2" y="4"/>
                  </a:cxn>
                  <a:cxn ang="0">
                    <a:pos x="0" y="0"/>
                  </a:cxn>
                  <a:cxn ang="0">
                    <a:pos x="2" y="0"/>
                  </a:cxn>
                </a:cxnLst>
                <a:rect l="0" t="0" r="r" b="b"/>
                <a:pathLst>
                  <a:path w="5" h="4">
                    <a:moveTo>
                      <a:pt x="2" y="0"/>
                    </a:moveTo>
                    <a:lnTo>
                      <a:pt x="5" y="3"/>
                    </a:lnTo>
                    <a:lnTo>
                      <a:pt x="5" y="4"/>
                    </a:lnTo>
                    <a:lnTo>
                      <a:pt x="2" y="4"/>
                    </a:lnTo>
                    <a:lnTo>
                      <a:pt x="0" y="0"/>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6" name="Freeform 5179">
                <a:extLst>
                  <a:ext uri="{FF2B5EF4-FFF2-40B4-BE49-F238E27FC236}">
                    <a16:creationId xmlns:a16="http://schemas.microsoft.com/office/drawing/2014/main" id="{8E635D68-2EF4-401C-920D-A7394C4FD90C}"/>
                  </a:ext>
                </a:extLst>
              </p:cNvPr>
              <p:cNvSpPr>
                <a:spLocks/>
              </p:cNvSpPr>
              <p:nvPr/>
            </p:nvSpPr>
            <p:spPr bwMode="gray">
              <a:xfrm>
                <a:off x="3248" y="889"/>
                <a:ext cx="7" cy="4"/>
              </a:xfrm>
              <a:custGeom>
                <a:avLst/>
                <a:gdLst/>
                <a:ahLst/>
                <a:cxnLst>
                  <a:cxn ang="0">
                    <a:pos x="4" y="0"/>
                  </a:cxn>
                  <a:cxn ang="0">
                    <a:pos x="0" y="0"/>
                  </a:cxn>
                  <a:cxn ang="0">
                    <a:pos x="0" y="3"/>
                  </a:cxn>
                  <a:cxn ang="0">
                    <a:pos x="3" y="2"/>
                  </a:cxn>
                  <a:cxn ang="0">
                    <a:pos x="4" y="0"/>
                  </a:cxn>
                </a:cxnLst>
                <a:rect l="0" t="0" r="r" b="b"/>
                <a:pathLst>
                  <a:path w="4" h="3">
                    <a:moveTo>
                      <a:pt x="4" y="0"/>
                    </a:moveTo>
                    <a:lnTo>
                      <a:pt x="0" y="0"/>
                    </a:lnTo>
                    <a:lnTo>
                      <a:pt x="0" y="3"/>
                    </a:lnTo>
                    <a:lnTo>
                      <a:pt x="3" y="2"/>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7" name="Freeform 5180">
                <a:extLst>
                  <a:ext uri="{FF2B5EF4-FFF2-40B4-BE49-F238E27FC236}">
                    <a16:creationId xmlns:a16="http://schemas.microsoft.com/office/drawing/2014/main" id="{9B8AD158-49C3-4A9E-8662-457D3AAE2500}"/>
                  </a:ext>
                </a:extLst>
              </p:cNvPr>
              <p:cNvSpPr>
                <a:spLocks/>
              </p:cNvSpPr>
              <p:nvPr/>
            </p:nvSpPr>
            <p:spPr bwMode="gray">
              <a:xfrm>
                <a:off x="3217" y="1183"/>
                <a:ext cx="8" cy="3"/>
              </a:xfrm>
              <a:custGeom>
                <a:avLst/>
                <a:gdLst/>
                <a:ahLst/>
                <a:cxnLst>
                  <a:cxn ang="0">
                    <a:pos x="0" y="0"/>
                  </a:cxn>
                  <a:cxn ang="0">
                    <a:pos x="2" y="2"/>
                  </a:cxn>
                  <a:cxn ang="0">
                    <a:pos x="5" y="2"/>
                  </a:cxn>
                  <a:cxn ang="0">
                    <a:pos x="4" y="0"/>
                  </a:cxn>
                  <a:cxn ang="0">
                    <a:pos x="0" y="0"/>
                  </a:cxn>
                </a:cxnLst>
                <a:rect l="0" t="0" r="r" b="b"/>
                <a:pathLst>
                  <a:path w="5" h="2">
                    <a:moveTo>
                      <a:pt x="0" y="0"/>
                    </a:moveTo>
                    <a:lnTo>
                      <a:pt x="2" y="2"/>
                    </a:lnTo>
                    <a:lnTo>
                      <a:pt x="5" y="2"/>
                    </a:lnTo>
                    <a:lnTo>
                      <a:pt x="4" y="0"/>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8" name="Freeform 5181">
                <a:extLst>
                  <a:ext uri="{FF2B5EF4-FFF2-40B4-BE49-F238E27FC236}">
                    <a16:creationId xmlns:a16="http://schemas.microsoft.com/office/drawing/2014/main" id="{C82DA277-A26D-4844-AC16-717B35A345D5}"/>
                  </a:ext>
                </a:extLst>
              </p:cNvPr>
              <p:cNvSpPr>
                <a:spLocks/>
              </p:cNvSpPr>
              <p:nvPr/>
            </p:nvSpPr>
            <p:spPr bwMode="gray">
              <a:xfrm>
                <a:off x="3107" y="878"/>
                <a:ext cx="138" cy="43"/>
              </a:xfrm>
              <a:custGeom>
                <a:avLst/>
                <a:gdLst/>
                <a:ahLst/>
                <a:cxnLst>
                  <a:cxn ang="0">
                    <a:pos x="19" y="1"/>
                  </a:cxn>
                  <a:cxn ang="0">
                    <a:pos x="25" y="2"/>
                  </a:cxn>
                  <a:cxn ang="0">
                    <a:pos x="35" y="5"/>
                  </a:cxn>
                  <a:cxn ang="0">
                    <a:pos x="35" y="9"/>
                  </a:cxn>
                  <a:cxn ang="0">
                    <a:pos x="40" y="12"/>
                  </a:cxn>
                  <a:cxn ang="0">
                    <a:pos x="42" y="6"/>
                  </a:cxn>
                  <a:cxn ang="0">
                    <a:pos x="46" y="0"/>
                  </a:cxn>
                  <a:cxn ang="0">
                    <a:pos x="49" y="4"/>
                  </a:cxn>
                  <a:cxn ang="0">
                    <a:pos x="48" y="6"/>
                  </a:cxn>
                  <a:cxn ang="0">
                    <a:pos x="54" y="9"/>
                  </a:cxn>
                  <a:cxn ang="0">
                    <a:pos x="59" y="4"/>
                  </a:cxn>
                  <a:cxn ang="0">
                    <a:pos x="75" y="7"/>
                  </a:cxn>
                  <a:cxn ang="0">
                    <a:pos x="89" y="9"/>
                  </a:cxn>
                  <a:cxn ang="0">
                    <a:pos x="84" y="16"/>
                  </a:cxn>
                  <a:cxn ang="0">
                    <a:pos x="81" y="19"/>
                  </a:cxn>
                  <a:cxn ang="0">
                    <a:pos x="74" y="25"/>
                  </a:cxn>
                  <a:cxn ang="0">
                    <a:pos x="58" y="27"/>
                  </a:cxn>
                  <a:cxn ang="0">
                    <a:pos x="39" y="27"/>
                  </a:cxn>
                  <a:cxn ang="0">
                    <a:pos x="22" y="25"/>
                  </a:cxn>
                  <a:cxn ang="0">
                    <a:pos x="14" y="22"/>
                  </a:cxn>
                  <a:cxn ang="0">
                    <a:pos x="24" y="22"/>
                  </a:cxn>
                  <a:cxn ang="0">
                    <a:pos x="28" y="22"/>
                  </a:cxn>
                  <a:cxn ang="0">
                    <a:pos x="30" y="19"/>
                  </a:cxn>
                  <a:cxn ang="0">
                    <a:pos x="37" y="18"/>
                  </a:cxn>
                  <a:cxn ang="0">
                    <a:pos x="21" y="16"/>
                  </a:cxn>
                  <a:cxn ang="0">
                    <a:pos x="6" y="17"/>
                  </a:cxn>
                  <a:cxn ang="0">
                    <a:pos x="11" y="11"/>
                  </a:cxn>
                  <a:cxn ang="0">
                    <a:pos x="3" y="10"/>
                  </a:cxn>
                  <a:cxn ang="0">
                    <a:pos x="6" y="6"/>
                  </a:cxn>
                  <a:cxn ang="0">
                    <a:pos x="14" y="9"/>
                  </a:cxn>
                  <a:cxn ang="0">
                    <a:pos x="11" y="5"/>
                  </a:cxn>
                  <a:cxn ang="0">
                    <a:pos x="14" y="2"/>
                  </a:cxn>
                  <a:cxn ang="0">
                    <a:pos x="18" y="5"/>
                  </a:cxn>
                </a:cxnLst>
                <a:rect l="0" t="0" r="r" b="b"/>
                <a:pathLst>
                  <a:path w="89" h="28">
                    <a:moveTo>
                      <a:pt x="20" y="4"/>
                    </a:moveTo>
                    <a:lnTo>
                      <a:pt x="19" y="1"/>
                    </a:lnTo>
                    <a:lnTo>
                      <a:pt x="22" y="1"/>
                    </a:lnTo>
                    <a:lnTo>
                      <a:pt x="25" y="2"/>
                    </a:lnTo>
                    <a:lnTo>
                      <a:pt x="25" y="5"/>
                    </a:lnTo>
                    <a:lnTo>
                      <a:pt x="35" y="5"/>
                    </a:lnTo>
                    <a:lnTo>
                      <a:pt x="36" y="6"/>
                    </a:lnTo>
                    <a:lnTo>
                      <a:pt x="35" y="9"/>
                    </a:lnTo>
                    <a:lnTo>
                      <a:pt x="38" y="12"/>
                    </a:lnTo>
                    <a:lnTo>
                      <a:pt x="40" y="12"/>
                    </a:lnTo>
                    <a:lnTo>
                      <a:pt x="42" y="10"/>
                    </a:lnTo>
                    <a:lnTo>
                      <a:pt x="42" y="6"/>
                    </a:lnTo>
                    <a:lnTo>
                      <a:pt x="41" y="3"/>
                    </a:lnTo>
                    <a:lnTo>
                      <a:pt x="46" y="0"/>
                    </a:lnTo>
                    <a:lnTo>
                      <a:pt x="49" y="1"/>
                    </a:lnTo>
                    <a:lnTo>
                      <a:pt x="49" y="4"/>
                    </a:lnTo>
                    <a:lnTo>
                      <a:pt x="46" y="5"/>
                    </a:lnTo>
                    <a:lnTo>
                      <a:pt x="48" y="6"/>
                    </a:lnTo>
                    <a:lnTo>
                      <a:pt x="49" y="8"/>
                    </a:lnTo>
                    <a:lnTo>
                      <a:pt x="54" y="9"/>
                    </a:lnTo>
                    <a:lnTo>
                      <a:pt x="58" y="7"/>
                    </a:lnTo>
                    <a:lnTo>
                      <a:pt x="59" y="4"/>
                    </a:lnTo>
                    <a:lnTo>
                      <a:pt x="70" y="5"/>
                    </a:lnTo>
                    <a:lnTo>
                      <a:pt x="75" y="7"/>
                    </a:lnTo>
                    <a:lnTo>
                      <a:pt x="82" y="8"/>
                    </a:lnTo>
                    <a:lnTo>
                      <a:pt x="89" y="9"/>
                    </a:lnTo>
                    <a:lnTo>
                      <a:pt x="85" y="10"/>
                    </a:lnTo>
                    <a:lnTo>
                      <a:pt x="84" y="16"/>
                    </a:lnTo>
                    <a:lnTo>
                      <a:pt x="81" y="18"/>
                    </a:lnTo>
                    <a:lnTo>
                      <a:pt x="81" y="19"/>
                    </a:lnTo>
                    <a:lnTo>
                      <a:pt x="75" y="22"/>
                    </a:lnTo>
                    <a:lnTo>
                      <a:pt x="74" y="25"/>
                    </a:lnTo>
                    <a:lnTo>
                      <a:pt x="67" y="28"/>
                    </a:lnTo>
                    <a:lnTo>
                      <a:pt x="58" y="27"/>
                    </a:lnTo>
                    <a:lnTo>
                      <a:pt x="50" y="27"/>
                    </a:lnTo>
                    <a:lnTo>
                      <a:pt x="39" y="27"/>
                    </a:lnTo>
                    <a:lnTo>
                      <a:pt x="26" y="27"/>
                    </a:lnTo>
                    <a:lnTo>
                      <a:pt x="22" y="25"/>
                    </a:lnTo>
                    <a:lnTo>
                      <a:pt x="20" y="24"/>
                    </a:lnTo>
                    <a:lnTo>
                      <a:pt x="14" y="22"/>
                    </a:lnTo>
                    <a:lnTo>
                      <a:pt x="16" y="21"/>
                    </a:lnTo>
                    <a:lnTo>
                      <a:pt x="24" y="22"/>
                    </a:lnTo>
                    <a:lnTo>
                      <a:pt x="25" y="22"/>
                    </a:lnTo>
                    <a:lnTo>
                      <a:pt x="28" y="22"/>
                    </a:lnTo>
                    <a:lnTo>
                      <a:pt x="27" y="20"/>
                    </a:lnTo>
                    <a:lnTo>
                      <a:pt x="30" y="19"/>
                    </a:lnTo>
                    <a:lnTo>
                      <a:pt x="34" y="19"/>
                    </a:lnTo>
                    <a:lnTo>
                      <a:pt x="37" y="18"/>
                    </a:lnTo>
                    <a:lnTo>
                      <a:pt x="32" y="16"/>
                    </a:lnTo>
                    <a:lnTo>
                      <a:pt x="21" y="16"/>
                    </a:lnTo>
                    <a:lnTo>
                      <a:pt x="12" y="18"/>
                    </a:lnTo>
                    <a:lnTo>
                      <a:pt x="6" y="17"/>
                    </a:lnTo>
                    <a:lnTo>
                      <a:pt x="2" y="15"/>
                    </a:lnTo>
                    <a:lnTo>
                      <a:pt x="11" y="11"/>
                    </a:lnTo>
                    <a:lnTo>
                      <a:pt x="9" y="10"/>
                    </a:lnTo>
                    <a:lnTo>
                      <a:pt x="3" y="10"/>
                    </a:lnTo>
                    <a:lnTo>
                      <a:pt x="0" y="6"/>
                    </a:lnTo>
                    <a:lnTo>
                      <a:pt x="6" y="6"/>
                    </a:lnTo>
                    <a:lnTo>
                      <a:pt x="9" y="7"/>
                    </a:lnTo>
                    <a:lnTo>
                      <a:pt x="14" y="9"/>
                    </a:lnTo>
                    <a:lnTo>
                      <a:pt x="15" y="7"/>
                    </a:lnTo>
                    <a:lnTo>
                      <a:pt x="11" y="5"/>
                    </a:lnTo>
                    <a:lnTo>
                      <a:pt x="10" y="2"/>
                    </a:lnTo>
                    <a:lnTo>
                      <a:pt x="14" y="2"/>
                    </a:lnTo>
                    <a:lnTo>
                      <a:pt x="14" y="4"/>
                    </a:lnTo>
                    <a:lnTo>
                      <a:pt x="18" y="5"/>
                    </a:lnTo>
                    <a:lnTo>
                      <a:pt x="2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99" name="Freeform 5182">
                <a:extLst>
                  <a:ext uri="{FF2B5EF4-FFF2-40B4-BE49-F238E27FC236}">
                    <a16:creationId xmlns:a16="http://schemas.microsoft.com/office/drawing/2014/main" id="{BF88013D-763F-401B-95CA-4241F76F700A}"/>
                  </a:ext>
                </a:extLst>
              </p:cNvPr>
              <p:cNvSpPr>
                <a:spLocks/>
              </p:cNvSpPr>
              <p:nvPr/>
            </p:nvSpPr>
            <p:spPr bwMode="gray">
              <a:xfrm>
                <a:off x="3149" y="1216"/>
                <a:ext cx="157" cy="318"/>
              </a:xfrm>
              <a:custGeom>
                <a:avLst/>
                <a:gdLst/>
                <a:ahLst/>
                <a:cxnLst>
                  <a:cxn ang="0">
                    <a:pos x="64" y="193"/>
                  </a:cxn>
                  <a:cxn ang="0">
                    <a:pos x="58" y="193"/>
                  </a:cxn>
                  <a:cxn ang="0">
                    <a:pos x="48" y="198"/>
                  </a:cxn>
                  <a:cxn ang="0">
                    <a:pos x="36" y="201"/>
                  </a:cxn>
                  <a:cxn ang="0">
                    <a:pos x="29" y="203"/>
                  </a:cxn>
                  <a:cxn ang="0">
                    <a:pos x="21" y="204"/>
                  </a:cxn>
                  <a:cxn ang="0">
                    <a:pos x="15" y="198"/>
                  </a:cxn>
                  <a:cxn ang="0">
                    <a:pos x="9" y="194"/>
                  </a:cxn>
                  <a:cxn ang="0">
                    <a:pos x="10" y="175"/>
                  </a:cxn>
                  <a:cxn ang="0">
                    <a:pos x="7" y="162"/>
                  </a:cxn>
                  <a:cxn ang="0">
                    <a:pos x="5" y="150"/>
                  </a:cxn>
                  <a:cxn ang="0">
                    <a:pos x="10" y="140"/>
                  </a:cxn>
                  <a:cxn ang="0">
                    <a:pos x="14" y="134"/>
                  </a:cxn>
                  <a:cxn ang="0">
                    <a:pos x="20" y="125"/>
                  </a:cxn>
                  <a:cxn ang="0">
                    <a:pos x="25" y="117"/>
                  </a:cxn>
                  <a:cxn ang="0">
                    <a:pos x="35" y="108"/>
                  </a:cxn>
                  <a:cxn ang="0">
                    <a:pos x="43" y="95"/>
                  </a:cxn>
                  <a:cxn ang="0">
                    <a:pos x="45" y="87"/>
                  </a:cxn>
                  <a:cxn ang="0">
                    <a:pos x="38" y="74"/>
                  </a:cxn>
                  <a:cxn ang="0">
                    <a:pos x="29" y="64"/>
                  </a:cxn>
                  <a:cxn ang="0">
                    <a:pos x="29" y="46"/>
                  </a:cxn>
                  <a:cxn ang="0">
                    <a:pos x="27" y="35"/>
                  </a:cxn>
                  <a:cxn ang="0">
                    <a:pos x="8" y="25"/>
                  </a:cxn>
                  <a:cxn ang="0">
                    <a:pos x="0" y="15"/>
                  </a:cxn>
                  <a:cxn ang="0">
                    <a:pos x="10" y="12"/>
                  </a:cxn>
                  <a:cxn ang="0">
                    <a:pos x="25" y="22"/>
                  </a:cxn>
                  <a:cxn ang="0">
                    <a:pos x="37" y="19"/>
                  </a:cxn>
                  <a:cxn ang="0">
                    <a:pos x="44" y="21"/>
                  </a:cxn>
                  <a:cxn ang="0">
                    <a:pos x="51" y="4"/>
                  </a:cxn>
                  <a:cxn ang="0">
                    <a:pos x="67" y="0"/>
                  </a:cxn>
                  <a:cxn ang="0">
                    <a:pos x="76" y="14"/>
                  </a:cxn>
                  <a:cxn ang="0">
                    <a:pos x="70" y="27"/>
                  </a:cxn>
                  <a:cxn ang="0">
                    <a:pos x="82" y="41"/>
                  </a:cxn>
                  <a:cxn ang="0">
                    <a:pos x="85" y="64"/>
                  </a:cxn>
                  <a:cxn ang="0">
                    <a:pos x="85" y="84"/>
                  </a:cxn>
                  <a:cxn ang="0">
                    <a:pos x="87" y="97"/>
                  </a:cxn>
                  <a:cxn ang="0">
                    <a:pos x="89" y="110"/>
                  </a:cxn>
                  <a:cxn ang="0">
                    <a:pos x="85" y="123"/>
                  </a:cxn>
                  <a:cxn ang="0">
                    <a:pos x="93" y="131"/>
                  </a:cxn>
                  <a:cxn ang="0">
                    <a:pos x="84" y="164"/>
                  </a:cxn>
                  <a:cxn ang="0">
                    <a:pos x="72" y="189"/>
                  </a:cxn>
                </a:cxnLst>
                <a:rect l="0" t="0" r="r" b="b"/>
                <a:pathLst>
                  <a:path w="101" h="205">
                    <a:moveTo>
                      <a:pt x="72" y="189"/>
                    </a:moveTo>
                    <a:lnTo>
                      <a:pt x="64" y="193"/>
                    </a:lnTo>
                    <a:lnTo>
                      <a:pt x="60" y="191"/>
                    </a:lnTo>
                    <a:lnTo>
                      <a:pt x="58" y="193"/>
                    </a:lnTo>
                    <a:lnTo>
                      <a:pt x="49" y="195"/>
                    </a:lnTo>
                    <a:lnTo>
                      <a:pt x="48" y="198"/>
                    </a:lnTo>
                    <a:lnTo>
                      <a:pt x="42" y="198"/>
                    </a:lnTo>
                    <a:lnTo>
                      <a:pt x="36" y="201"/>
                    </a:lnTo>
                    <a:lnTo>
                      <a:pt x="33" y="201"/>
                    </a:lnTo>
                    <a:lnTo>
                      <a:pt x="29" y="203"/>
                    </a:lnTo>
                    <a:lnTo>
                      <a:pt x="24" y="205"/>
                    </a:lnTo>
                    <a:lnTo>
                      <a:pt x="21" y="204"/>
                    </a:lnTo>
                    <a:lnTo>
                      <a:pt x="20" y="198"/>
                    </a:lnTo>
                    <a:lnTo>
                      <a:pt x="15" y="198"/>
                    </a:lnTo>
                    <a:lnTo>
                      <a:pt x="13" y="194"/>
                    </a:lnTo>
                    <a:lnTo>
                      <a:pt x="9" y="194"/>
                    </a:lnTo>
                    <a:lnTo>
                      <a:pt x="7" y="178"/>
                    </a:lnTo>
                    <a:lnTo>
                      <a:pt x="10" y="175"/>
                    </a:lnTo>
                    <a:lnTo>
                      <a:pt x="8" y="167"/>
                    </a:lnTo>
                    <a:lnTo>
                      <a:pt x="7" y="162"/>
                    </a:lnTo>
                    <a:lnTo>
                      <a:pt x="5" y="155"/>
                    </a:lnTo>
                    <a:lnTo>
                      <a:pt x="5" y="150"/>
                    </a:lnTo>
                    <a:lnTo>
                      <a:pt x="5" y="145"/>
                    </a:lnTo>
                    <a:lnTo>
                      <a:pt x="10" y="140"/>
                    </a:lnTo>
                    <a:lnTo>
                      <a:pt x="10" y="135"/>
                    </a:lnTo>
                    <a:lnTo>
                      <a:pt x="14" y="134"/>
                    </a:lnTo>
                    <a:lnTo>
                      <a:pt x="16" y="129"/>
                    </a:lnTo>
                    <a:lnTo>
                      <a:pt x="20" y="125"/>
                    </a:lnTo>
                    <a:lnTo>
                      <a:pt x="23" y="124"/>
                    </a:lnTo>
                    <a:lnTo>
                      <a:pt x="25" y="117"/>
                    </a:lnTo>
                    <a:lnTo>
                      <a:pt x="29" y="115"/>
                    </a:lnTo>
                    <a:lnTo>
                      <a:pt x="35" y="108"/>
                    </a:lnTo>
                    <a:lnTo>
                      <a:pt x="39" y="95"/>
                    </a:lnTo>
                    <a:lnTo>
                      <a:pt x="43" y="95"/>
                    </a:lnTo>
                    <a:lnTo>
                      <a:pt x="46" y="91"/>
                    </a:lnTo>
                    <a:lnTo>
                      <a:pt x="45" y="87"/>
                    </a:lnTo>
                    <a:lnTo>
                      <a:pt x="46" y="82"/>
                    </a:lnTo>
                    <a:lnTo>
                      <a:pt x="38" y="74"/>
                    </a:lnTo>
                    <a:lnTo>
                      <a:pt x="31" y="72"/>
                    </a:lnTo>
                    <a:lnTo>
                      <a:pt x="29" y="64"/>
                    </a:lnTo>
                    <a:lnTo>
                      <a:pt x="31" y="54"/>
                    </a:lnTo>
                    <a:lnTo>
                      <a:pt x="29" y="46"/>
                    </a:lnTo>
                    <a:lnTo>
                      <a:pt x="23" y="42"/>
                    </a:lnTo>
                    <a:lnTo>
                      <a:pt x="27" y="35"/>
                    </a:lnTo>
                    <a:lnTo>
                      <a:pt x="14" y="25"/>
                    </a:lnTo>
                    <a:lnTo>
                      <a:pt x="8" y="25"/>
                    </a:lnTo>
                    <a:lnTo>
                      <a:pt x="2" y="20"/>
                    </a:lnTo>
                    <a:lnTo>
                      <a:pt x="0" y="15"/>
                    </a:lnTo>
                    <a:lnTo>
                      <a:pt x="4" y="12"/>
                    </a:lnTo>
                    <a:lnTo>
                      <a:pt x="10" y="12"/>
                    </a:lnTo>
                    <a:lnTo>
                      <a:pt x="18" y="21"/>
                    </a:lnTo>
                    <a:lnTo>
                      <a:pt x="25" y="22"/>
                    </a:lnTo>
                    <a:lnTo>
                      <a:pt x="32" y="19"/>
                    </a:lnTo>
                    <a:lnTo>
                      <a:pt x="37" y="19"/>
                    </a:lnTo>
                    <a:lnTo>
                      <a:pt x="41" y="21"/>
                    </a:lnTo>
                    <a:lnTo>
                      <a:pt x="44" y="21"/>
                    </a:lnTo>
                    <a:lnTo>
                      <a:pt x="50" y="16"/>
                    </a:lnTo>
                    <a:lnTo>
                      <a:pt x="51" y="4"/>
                    </a:lnTo>
                    <a:lnTo>
                      <a:pt x="59" y="0"/>
                    </a:lnTo>
                    <a:lnTo>
                      <a:pt x="67" y="0"/>
                    </a:lnTo>
                    <a:lnTo>
                      <a:pt x="76" y="4"/>
                    </a:lnTo>
                    <a:lnTo>
                      <a:pt x="76" y="14"/>
                    </a:lnTo>
                    <a:lnTo>
                      <a:pt x="70" y="22"/>
                    </a:lnTo>
                    <a:lnTo>
                      <a:pt x="70" y="27"/>
                    </a:lnTo>
                    <a:lnTo>
                      <a:pt x="78" y="32"/>
                    </a:lnTo>
                    <a:lnTo>
                      <a:pt x="82" y="41"/>
                    </a:lnTo>
                    <a:lnTo>
                      <a:pt x="76" y="49"/>
                    </a:lnTo>
                    <a:lnTo>
                      <a:pt x="85" y="64"/>
                    </a:lnTo>
                    <a:lnTo>
                      <a:pt x="84" y="76"/>
                    </a:lnTo>
                    <a:lnTo>
                      <a:pt x="85" y="84"/>
                    </a:lnTo>
                    <a:lnTo>
                      <a:pt x="83" y="93"/>
                    </a:lnTo>
                    <a:lnTo>
                      <a:pt x="87" y="97"/>
                    </a:lnTo>
                    <a:lnTo>
                      <a:pt x="85" y="102"/>
                    </a:lnTo>
                    <a:lnTo>
                      <a:pt x="89" y="110"/>
                    </a:lnTo>
                    <a:lnTo>
                      <a:pt x="89" y="116"/>
                    </a:lnTo>
                    <a:lnTo>
                      <a:pt x="85" y="123"/>
                    </a:lnTo>
                    <a:lnTo>
                      <a:pt x="87" y="129"/>
                    </a:lnTo>
                    <a:lnTo>
                      <a:pt x="93" y="131"/>
                    </a:lnTo>
                    <a:lnTo>
                      <a:pt x="101" y="142"/>
                    </a:lnTo>
                    <a:lnTo>
                      <a:pt x="84" y="164"/>
                    </a:lnTo>
                    <a:lnTo>
                      <a:pt x="74" y="179"/>
                    </a:lnTo>
                    <a:lnTo>
                      <a:pt x="72" y="189"/>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00" name="Freeform 5183">
                <a:extLst>
                  <a:ext uri="{FF2B5EF4-FFF2-40B4-BE49-F238E27FC236}">
                    <a16:creationId xmlns:a16="http://schemas.microsoft.com/office/drawing/2014/main" id="{74DCEAAC-AE6B-4B9A-8D4F-E8A0CFDC2277}"/>
                  </a:ext>
                </a:extLst>
              </p:cNvPr>
              <p:cNvSpPr>
                <a:spLocks/>
              </p:cNvSpPr>
              <p:nvPr/>
            </p:nvSpPr>
            <p:spPr bwMode="gray">
              <a:xfrm>
                <a:off x="3184" y="1545"/>
                <a:ext cx="64" cy="57"/>
              </a:xfrm>
              <a:custGeom>
                <a:avLst/>
                <a:gdLst/>
                <a:ahLst/>
                <a:cxnLst>
                  <a:cxn ang="0">
                    <a:pos x="40" y="36"/>
                  </a:cxn>
                  <a:cxn ang="0">
                    <a:pos x="30" y="37"/>
                  </a:cxn>
                  <a:cxn ang="0">
                    <a:pos x="25" y="35"/>
                  </a:cxn>
                  <a:cxn ang="0">
                    <a:pos x="22" y="29"/>
                  </a:cxn>
                  <a:cxn ang="0">
                    <a:pos x="17" y="29"/>
                  </a:cxn>
                  <a:cxn ang="0">
                    <a:pos x="11" y="30"/>
                  </a:cxn>
                  <a:cxn ang="0">
                    <a:pos x="9" y="26"/>
                  </a:cxn>
                  <a:cxn ang="0">
                    <a:pos x="4" y="24"/>
                  </a:cxn>
                  <a:cxn ang="0">
                    <a:pos x="4" y="16"/>
                  </a:cxn>
                  <a:cxn ang="0">
                    <a:pos x="0" y="13"/>
                  </a:cxn>
                  <a:cxn ang="0">
                    <a:pos x="1" y="11"/>
                  </a:cxn>
                  <a:cxn ang="0">
                    <a:pos x="12" y="2"/>
                  </a:cxn>
                  <a:cxn ang="0">
                    <a:pos x="19" y="2"/>
                  </a:cxn>
                  <a:cxn ang="0">
                    <a:pos x="24" y="0"/>
                  </a:cxn>
                  <a:cxn ang="0">
                    <a:pos x="28" y="1"/>
                  </a:cxn>
                  <a:cxn ang="0">
                    <a:pos x="40" y="2"/>
                  </a:cxn>
                  <a:cxn ang="0">
                    <a:pos x="37" y="19"/>
                  </a:cxn>
                  <a:cxn ang="0">
                    <a:pos x="40" y="27"/>
                  </a:cxn>
                  <a:cxn ang="0">
                    <a:pos x="40" y="36"/>
                  </a:cxn>
                </a:cxnLst>
                <a:rect l="0" t="0" r="r" b="b"/>
                <a:pathLst>
                  <a:path w="40" h="37">
                    <a:moveTo>
                      <a:pt x="40" y="36"/>
                    </a:moveTo>
                    <a:lnTo>
                      <a:pt x="30" y="37"/>
                    </a:lnTo>
                    <a:lnTo>
                      <a:pt x="25" y="35"/>
                    </a:lnTo>
                    <a:lnTo>
                      <a:pt x="22" y="29"/>
                    </a:lnTo>
                    <a:lnTo>
                      <a:pt x="17" y="29"/>
                    </a:lnTo>
                    <a:lnTo>
                      <a:pt x="11" y="30"/>
                    </a:lnTo>
                    <a:lnTo>
                      <a:pt x="9" y="26"/>
                    </a:lnTo>
                    <a:lnTo>
                      <a:pt x="4" y="24"/>
                    </a:lnTo>
                    <a:lnTo>
                      <a:pt x="4" y="16"/>
                    </a:lnTo>
                    <a:lnTo>
                      <a:pt x="0" y="13"/>
                    </a:lnTo>
                    <a:lnTo>
                      <a:pt x="1" y="11"/>
                    </a:lnTo>
                    <a:lnTo>
                      <a:pt x="12" y="2"/>
                    </a:lnTo>
                    <a:lnTo>
                      <a:pt x="19" y="2"/>
                    </a:lnTo>
                    <a:lnTo>
                      <a:pt x="24" y="0"/>
                    </a:lnTo>
                    <a:lnTo>
                      <a:pt x="28" y="1"/>
                    </a:lnTo>
                    <a:lnTo>
                      <a:pt x="40" y="2"/>
                    </a:lnTo>
                    <a:lnTo>
                      <a:pt x="37" y="19"/>
                    </a:lnTo>
                    <a:lnTo>
                      <a:pt x="40" y="27"/>
                    </a:lnTo>
                    <a:lnTo>
                      <a:pt x="40" y="36"/>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01" name="Freeform 5184">
                <a:extLst>
                  <a:ext uri="{FF2B5EF4-FFF2-40B4-BE49-F238E27FC236}">
                    <a16:creationId xmlns:a16="http://schemas.microsoft.com/office/drawing/2014/main" id="{837224D5-7EC7-4FDE-AF68-5D118422C482}"/>
                  </a:ext>
                </a:extLst>
              </p:cNvPr>
              <p:cNvSpPr>
                <a:spLocks/>
              </p:cNvSpPr>
              <p:nvPr/>
            </p:nvSpPr>
            <p:spPr bwMode="gray">
              <a:xfrm>
                <a:off x="3205" y="1183"/>
                <a:ext cx="8" cy="3"/>
              </a:xfrm>
              <a:custGeom>
                <a:avLst/>
                <a:gdLst/>
                <a:ahLst/>
                <a:cxnLst>
                  <a:cxn ang="0">
                    <a:pos x="4" y="0"/>
                  </a:cxn>
                  <a:cxn ang="0">
                    <a:pos x="5" y="2"/>
                  </a:cxn>
                  <a:cxn ang="0">
                    <a:pos x="0" y="2"/>
                  </a:cxn>
                  <a:cxn ang="0">
                    <a:pos x="4" y="0"/>
                  </a:cxn>
                </a:cxnLst>
                <a:rect l="0" t="0" r="r" b="b"/>
                <a:pathLst>
                  <a:path w="5" h="2">
                    <a:moveTo>
                      <a:pt x="4" y="0"/>
                    </a:moveTo>
                    <a:lnTo>
                      <a:pt x="5" y="2"/>
                    </a:lnTo>
                    <a:lnTo>
                      <a:pt x="0" y="2"/>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02" name="Freeform 5185">
                <a:extLst>
                  <a:ext uri="{FF2B5EF4-FFF2-40B4-BE49-F238E27FC236}">
                    <a16:creationId xmlns:a16="http://schemas.microsoft.com/office/drawing/2014/main" id="{957CE8FE-AB82-4235-B0D8-FE064446201F}"/>
                  </a:ext>
                </a:extLst>
              </p:cNvPr>
              <p:cNvSpPr>
                <a:spLocks/>
              </p:cNvSpPr>
              <p:nvPr/>
            </p:nvSpPr>
            <p:spPr bwMode="gray">
              <a:xfrm>
                <a:off x="2925" y="1183"/>
                <a:ext cx="370" cy="416"/>
              </a:xfrm>
              <a:custGeom>
                <a:avLst/>
                <a:gdLst/>
                <a:ahLst/>
                <a:cxnLst>
                  <a:cxn ang="0">
                    <a:pos x="204" y="21"/>
                  </a:cxn>
                  <a:cxn ang="0">
                    <a:pos x="186" y="42"/>
                  </a:cxn>
                  <a:cxn ang="0">
                    <a:pos x="163" y="41"/>
                  </a:cxn>
                  <a:cxn ang="0">
                    <a:pos x="140" y="36"/>
                  </a:cxn>
                  <a:cxn ang="0">
                    <a:pos x="122" y="45"/>
                  </a:cxn>
                  <a:cxn ang="0">
                    <a:pos x="103" y="64"/>
                  </a:cxn>
                  <a:cxn ang="0">
                    <a:pos x="90" y="84"/>
                  </a:cxn>
                  <a:cxn ang="0">
                    <a:pos x="81" y="125"/>
                  </a:cxn>
                  <a:cxn ang="0">
                    <a:pos x="67" y="145"/>
                  </a:cxn>
                  <a:cxn ang="0">
                    <a:pos x="73" y="202"/>
                  </a:cxn>
                  <a:cxn ang="0">
                    <a:pos x="69" y="220"/>
                  </a:cxn>
                  <a:cxn ang="0">
                    <a:pos x="61" y="257"/>
                  </a:cxn>
                  <a:cxn ang="0">
                    <a:pos x="56" y="234"/>
                  </a:cxn>
                  <a:cxn ang="0">
                    <a:pos x="47" y="245"/>
                  </a:cxn>
                  <a:cxn ang="0">
                    <a:pos x="39" y="249"/>
                  </a:cxn>
                  <a:cxn ang="0">
                    <a:pos x="18" y="268"/>
                  </a:cxn>
                  <a:cxn ang="0">
                    <a:pos x="14" y="258"/>
                  </a:cxn>
                  <a:cxn ang="0">
                    <a:pos x="4" y="248"/>
                  </a:cxn>
                  <a:cxn ang="0">
                    <a:pos x="12" y="236"/>
                  </a:cxn>
                  <a:cxn ang="0">
                    <a:pos x="3" y="235"/>
                  </a:cxn>
                  <a:cxn ang="0">
                    <a:pos x="14" y="219"/>
                  </a:cxn>
                  <a:cxn ang="0">
                    <a:pos x="6" y="221"/>
                  </a:cxn>
                  <a:cxn ang="0">
                    <a:pos x="3" y="211"/>
                  </a:cxn>
                  <a:cxn ang="0">
                    <a:pos x="14" y="205"/>
                  </a:cxn>
                  <a:cxn ang="0">
                    <a:pos x="18" y="201"/>
                  </a:cxn>
                  <a:cxn ang="0">
                    <a:pos x="0" y="203"/>
                  </a:cxn>
                  <a:cxn ang="0">
                    <a:pos x="2" y="185"/>
                  </a:cxn>
                  <a:cxn ang="0">
                    <a:pos x="18" y="175"/>
                  </a:cxn>
                  <a:cxn ang="0">
                    <a:pos x="20" y="168"/>
                  </a:cxn>
                  <a:cxn ang="0">
                    <a:pos x="29" y="158"/>
                  </a:cxn>
                  <a:cxn ang="0">
                    <a:pos x="42" y="150"/>
                  </a:cxn>
                  <a:cxn ang="0">
                    <a:pos x="64" y="113"/>
                  </a:cxn>
                  <a:cxn ang="0">
                    <a:pos x="67" y="107"/>
                  </a:cxn>
                  <a:cxn ang="0">
                    <a:pos x="79" y="88"/>
                  </a:cxn>
                  <a:cxn ang="0">
                    <a:pos x="74" y="78"/>
                  </a:cxn>
                  <a:cxn ang="0">
                    <a:pos x="91" y="68"/>
                  </a:cxn>
                  <a:cxn ang="0">
                    <a:pos x="94" y="63"/>
                  </a:cxn>
                  <a:cxn ang="0">
                    <a:pos x="100" y="53"/>
                  </a:cxn>
                  <a:cxn ang="0">
                    <a:pos x="112" y="49"/>
                  </a:cxn>
                  <a:cxn ang="0">
                    <a:pos x="108" y="44"/>
                  </a:cxn>
                  <a:cxn ang="0">
                    <a:pos x="118" y="35"/>
                  </a:cxn>
                  <a:cxn ang="0">
                    <a:pos x="127" y="31"/>
                  </a:cxn>
                  <a:cxn ang="0">
                    <a:pos x="131" y="26"/>
                  </a:cxn>
                  <a:cxn ang="0">
                    <a:pos x="139" y="22"/>
                  </a:cxn>
                  <a:cxn ang="0">
                    <a:pos x="140" y="32"/>
                  </a:cxn>
                  <a:cxn ang="0">
                    <a:pos x="148" y="23"/>
                  </a:cxn>
                  <a:cxn ang="0">
                    <a:pos x="158" y="22"/>
                  </a:cxn>
                  <a:cxn ang="0">
                    <a:pos x="160" y="16"/>
                  </a:cxn>
                  <a:cxn ang="0">
                    <a:pos x="171" y="17"/>
                  </a:cxn>
                  <a:cxn ang="0">
                    <a:pos x="184" y="8"/>
                  </a:cxn>
                  <a:cxn ang="0">
                    <a:pos x="192" y="4"/>
                  </a:cxn>
                  <a:cxn ang="0">
                    <a:pos x="185" y="19"/>
                  </a:cxn>
                  <a:cxn ang="0">
                    <a:pos x="202" y="5"/>
                  </a:cxn>
                  <a:cxn ang="0">
                    <a:pos x="204" y="0"/>
                  </a:cxn>
                  <a:cxn ang="0">
                    <a:pos x="216" y="9"/>
                  </a:cxn>
                  <a:cxn ang="0">
                    <a:pos x="230" y="19"/>
                  </a:cxn>
                  <a:cxn ang="0">
                    <a:pos x="227" y="25"/>
                  </a:cxn>
                  <a:cxn ang="0">
                    <a:pos x="226" y="30"/>
                  </a:cxn>
                </a:cxnLst>
                <a:rect l="0" t="0" r="r" b="b"/>
                <a:pathLst>
                  <a:path w="239" h="268">
                    <a:moveTo>
                      <a:pt x="221" y="35"/>
                    </a:moveTo>
                    <a:lnTo>
                      <a:pt x="221" y="25"/>
                    </a:lnTo>
                    <a:lnTo>
                      <a:pt x="212" y="20"/>
                    </a:lnTo>
                    <a:lnTo>
                      <a:pt x="204" y="21"/>
                    </a:lnTo>
                    <a:lnTo>
                      <a:pt x="196" y="25"/>
                    </a:lnTo>
                    <a:lnTo>
                      <a:pt x="195" y="37"/>
                    </a:lnTo>
                    <a:lnTo>
                      <a:pt x="188" y="42"/>
                    </a:lnTo>
                    <a:lnTo>
                      <a:pt x="186" y="42"/>
                    </a:lnTo>
                    <a:lnTo>
                      <a:pt x="182" y="40"/>
                    </a:lnTo>
                    <a:lnTo>
                      <a:pt x="177" y="40"/>
                    </a:lnTo>
                    <a:lnTo>
                      <a:pt x="170" y="43"/>
                    </a:lnTo>
                    <a:lnTo>
                      <a:pt x="163" y="41"/>
                    </a:lnTo>
                    <a:lnTo>
                      <a:pt x="155" y="33"/>
                    </a:lnTo>
                    <a:lnTo>
                      <a:pt x="149" y="33"/>
                    </a:lnTo>
                    <a:lnTo>
                      <a:pt x="145" y="36"/>
                    </a:lnTo>
                    <a:lnTo>
                      <a:pt x="140" y="36"/>
                    </a:lnTo>
                    <a:lnTo>
                      <a:pt x="138" y="44"/>
                    </a:lnTo>
                    <a:lnTo>
                      <a:pt x="133" y="46"/>
                    </a:lnTo>
                    <a:lnTo>
                      <a:pt x="128" y="44"/>
                    </a:lnTo>
                    <a:lnTo>
                      <a:pt x="122" y="45"/>
                    </a:lnTo>
                    <a:lnTo>
                      <a:pt x="120" y="51"/>
                    </a:lnTo>
                    <a:lnTo>
                      <a:pt x="113" y="53"/>
                    </a:lnTo>
                    <a:lnTo>
                      <a:pt x="110" y="58"/>
                    </a:lnTo>
                    <a:lnTo>
                      <a:pt x="103" y="64"/>
                    </a:lnTo>
                    <a:lnTo>
                      <a:pt x="106" y="66"/>
                    </a:lnTo>
                    <a:lnTo>
                      <a:pt x="105" y="71"/>
                    </a:lnTo>
                    <a:lnTo>
                      <a:pt x="95" y="82"/>
                    </a:lnTo>
                    <a:lnTo>
                      <a:pt x="90" y="84"/>
                    </a:lnTo>
                    <a:lnTo>
                      <a:pt x="86" y="90"/>
                    </a:lnTo>
                    <a:lnTo>
                      <a:pt x="89" y="96"/>
                    </a:lnTo>
                    <a:lnTo>
                      <a:pt x="87" y="115"/>
                    </a:lnTo>
                    <a:lnTo>
                      <a:pt x="81" y="125"/>
                    </a:lnTo>
                    <a:lnTo>
                      <a:pt x="86" y="134"/>
                    </a:lnTo>
                    <a:lnTo>
                      <a:pt x="81" y="141"/>
                    </a:lnTo>
                    <a:lnTo>
                      <a:pt x="72" y="138"/>
                    </a:lnTo>
                    <a:lnTo>
                      <a:pt x="67" y="145"/>
                    </a:lnTo>
                    <a:lnTo>
                      <a:pt x="67" y="162"/>
                    </a:lnTo>
                    <a:lnTo>
                      <a:pt x="69" y="187"/>
                    </a:lnTo>
                    <a:lnTo>
                      <a:pt x="73" y="193"/>
                    </a:lnTo>
                    <a:lnTo>
                      <a:pt x="73" y="202"/>
                    </a:lnTo>
                    <a:lnTo>
                      <a:pt x="67" y="204"/>
                    </a:lnTo>
                    <a:lnTo>
                      <a:pt x="67" y="207"/>
                    </a:lnTo>
                    <a:lnTo>
                      <a:pt x="71" y="213"/>
                    </a:lnTo>
                    <a:lnTo>
                      <a:pt x="69" y="220"/>
                    </a:lnTo>
                    <a:lnTo>
                      <a:pt x="66" y="224"/>
                    </a:lnTo>
                    <a:lnTo>
                      <a:pt x="64" y="243"/>
                    </a:lnTo>
                    <a:lnTo>
                      <a:pt x="63" y="248"/>
                    </a:lnTo>
                    <a:lnTo>
                      <a:pt x="61" y="257"/>
                    </a:lnTo>
                    <a:lnTo>
                      <a:pt x="59" y="251"/>
                    </a:lnTo>
                    <a:lnTo>
                      <a:pt x="59" y="245"/>
                    </a:lnTo>
                    <a:lnTo>
                      <a:pt x="54" y="240"/>
                    </a:lnTo>
                    <a:lnTo>
                      <a:pt x="56" y="234"/>
                    </a:lnTo>
                    <a:lnTo>
                      <a:pt x="53" y="233"/>
                    </a:lnTo>
                    <a:lnTo>
                      <a:pt x="51" y="235"/>
                    </a:lnTo>
                    <a:lnTo>
                      <a:pt x="51" y="241"/>
                    </a:lnTo>
                    <a:lnTo>
                      <a:pt x="47" y="245"/>
                    </a:lnTo>
                    <a:lnTo>
                      <a:pt x="42" y="245"/>
                    </a:lnTo>
                    <a:lnTo>
                      <a:pt x="43" y="243"/>
                    </a:lnTo>
                    <a:lnTo>
                      <a:pt x="39" y="246"/>
                    </a:lnTo>
                    <a:lnTo>
                      <a:pt x="39" y="249"/>
                    </a:lnTo>
                    <a:lnTo>
                      <a:pt x="33" y="258"/>
                    </a:lnTo>
                    <a:lnTo>
                      <a:pt x="29" y="261"/>
                    </a:lnTo>
                    <a:lnTo>
                      <a:pt x="24" y="265"/>
                    </a:lnTo>
                    <a:lnTo>
                      <a:pt x="18" y="268"/>
                    </a:lnTo>
                    <a:lnTo>
                      <a:pt x="15" y="262"/>
                    </a:lnTo>
                    <a:lnTo>
                      <a:pt x="18" y="257"/>
                    </a:lnTo>
                    <a:lnTo>
                      <a:pt x="15" y="256"/>
                    </a:lnTo>
                    <a:lnTo>
                      <a:pt x="14" y="258"/>
                    </a:lnTo>
                    <a:lnTo>
                      <a:pt x="9" y="258"/>
                    </a:lnTo>
                    <a:lnTo>
                      <a:pt x="9" y="253"/>
                    </a:lnTo>
                    <a:lnTo>
                      <a:pt x="7" y="253"/>
                    </a:lnTo>
                    <a:lnTo>
                      <a:pt x="4" y="248"/>
                    </a:lnTo>
                    <a:lnTo>
                      <a:pt x="5" y="245"/>
                    </a:lnTo>
                    <a:lnTo>
                      <a:pt x="9" y="244"/>
                    </a:lnTo>
                    <a:lnTo>
                      <a:pt x="9" y="240"/>
                    </a:lnTo>
                    <a:lnTo>
                      <a:pt x="12" y="236"/>
                    </a:lnTo>
                    <a:lnTo>
                      <a:pt x="9" y="235"/>
                    </a:lnTo>
                    <a:lnTo>
                      <a:pt x="7" y="238"/>
                    </a:lnTo>
                    <a:lnTo>
                      <a:pt x="3" y="239"/>
                    </a:lnTo>
                    <a:lnTo>
                      <a:pt x="3" y="235"/>
                    </a:lnTo>
                    <a:lnTo>
                      <a:pt x="4" y="231"/>
                    </a:lnTo>
                    <a:lnTo>
                      <a:pt x="8" y="229"/>
                    </a:lnTo>
                    <a:lnTo>
                      <a:pt x="10" y="225"/>
                    </a:lnTo>
                    <a:lnTo>
                      <a:pt x="14" y="219"/>
                    </a:lnTo>
                    <a:lnTo>
                      <a:pt x="15" y="215"/>
                    </a:lnTo>
                    <a:lnTo>
                      <a:pt x="13" y="216"/>
                    </a:lnTo>
                    <a:lnTo>
                      <a:pt x="9" y="221"/>
                    </a:lnTo>
                    <a:lnTo>
                      <a:pt x="6" y="221"/>
                    </a:lnTo>
                    <a:lnTo>
                      <a:pt x="3" y="219"/>
                    </a:lnTo>
                    <a:lnTo>
                      <a:pt x="6" y="215"/>
                    </a:lnTo>
                    <a:lnTo>
                      <a:pt x="5" y="213"/>
                    </a:lnTo>
                    <a:lnTo>
                      <a:pt x="3" y="211"/>
                    </a:lnTo>
                    <a:lnTo>
                      <a:pt x="2" y="207"/>
                    </a:lnTo>
                    <a:lnTo>
                      <a:pt x="8" y="206"/>
                    </a:lnTo>
                    <a:lnTo>
                      <a:pt x="11" y="206"/>
                    </a:lnTo>
                    <a:lnTo>
                      <a:pt x="14" y="205"/>
                    </a:lnTo>
                    <a:lnTo>
                      <a:pt x="17" y="204"/>
                    </a:lnTo>
                    <a:lnTo>
                      <a:pt x="21" y="203"/>
                    </a:lnTo>
                    <a:lnTo>
                      <a:pt x="22" y="200"/>
                    </a:lnTo>
                    <a:lnTo>
                      <a:pt x="18" y="201"/>
                    </a:lnTo>
                    <a:lnTo>
                      <a:pt x="15" y="202"/>
                    </a:lnTo>
                    <a:lnTo>
                      <a:pt x="7" y="202"/>
                    </a:lnTo>
                    <a:lnTo>
                      <a:pt x="5" y="204"/>
                    </a:lnTo>
                    <a:lnTo>
                      <a:pt x="0" y="203"/>
                    </a:lnTo>
                    <a:lnTo>
                      <a:pt x="1" y="196"/>
                    </a:lnTo>
                    <a:lnTo>
                      <a:pt x="0" y="190"/>
                    </a:lnTo>
                    <a:lnTo>
                      <a:pt x="2" y="188"/>
                    </a:lnTo>
                    <a:lnTo>
                      <a:pt x="2" y="185"/>
                    </a:lnTo>
                    <a:lnTo>
                      <a:pt x="4" y="182"/>
                    </a:lnTo>
                    <a:lnTo>
                      <a:pt x="7" y="181"/>
                    </a:lnTo>
                    <a:lnTo>
                      <a:pt x="10" y="175"/>
                    </a:lnTo>
                    <a:lnTo>
                      <a:pt x="18" y="175"/>
                    </a:lnTo>
                    <a:lnTo>
                      <a:pt x="18" y="173"/>
                    </a:lnTo>
                    <a:lnTo>
                      <a:pt x="15" y="172"/>
                    </a:lnTo>
                    <a:lnTo>
                      <a:pt x="16" y="169"/>
                    </a:lnTo>
                    <a:lnTo>
                      <a:pt x="20" y="168"/>
                    </a:lnTo>
                    <a:lnTo>
                      <a:pt x="20" y="164"/>
                    </a:lnTo>
                    <a:lnTo>
                      <a:pt x="24" y="161"/>
                    </a:lnTo>
                    <a:lnTo>
                      <a:pt x="28" y="161"/>
                    </a:lnTo>
                    <a:lnTo>
                      <a:pt x="29" y="158"/>
                    </a:lnTo>
                    <a:lnTo>
                      <a:pt x="35" y="154"/>
                    </a:lnTo>
                    <a:lnTo>
                      <a:pt x="38" y="155"/>
                    </a:lnTo>
                    <a:lnTo>
                      <a:pt x="39" y="152"/>
                    </a:lnTo>
                    <a:lnTo>
                      <a:pt x="42" y="150"/>
                    </a:lnTo>
                    <a:lnTo>
                      <a:pt x="43" y="142"/>
                    </a:lnTo>
                    <a:lnTo>
                      <a:pt x="56" y="128"/>
                    </a:lnTo>
                    <a:lnTo>
                      <a:pt x="56" y="124"/>
                    </a:lnTo>
                    <a:lnTo>
                      <a:pt x="64" y="113"/>
                    </a:lnTo>
                    <a:lnTo>
                      <a:pt x="68" y="112"/>
                    </a:lnTo>
                    <a:lnTo>
                      <a:pt x="71" y="108"/>
                    </a:lnTo>
                    <a:lnTo>
                      <a:pt x="67" y="109"/>
                    </a:lnTo>
                    <a:lnTo>
                      <a:pt x="67" y="107"/>
                    </a:lnTo>
                    <a:lnTo>
                      <a:pt x="70" y="103"/>
                    </a:lnTo>
                    <a:lnTo>
                      <a:pt x="72" y="95"/>
                    </a:lnTo>
                    <a:lnTo>
                      <a:pt x="73" y="88"/>
                    </a:lnTo>
                    <a:lnTo>
                      <a:pt x="79" y="88"/>
                    </a:lnTo>
                    <a:lnTo>
                      <a:pt x="82" y="84"/>
                    </a:lnTo>
                    <a:lnTo>
                      <a:pt x="79" y="82"/>
                    </a:lnTo>
                    <a:lnTo>
                      <a:pt x="74" y="84"/>
                    </a:lnTo>
                    <a:lnTo>
                      <a:pt x="74" y="78"/>
                    </a:lnTo>
                    <a:lnTo>
                      <a:pt x="77" y="77"/>
                    </a:lnTo>
                    <a:lnTo>
                      <a:pt x="83" y="71"/>
                    </a:lnTo>
                    <a:lnTo>
                      <a:pt x="87" y="68"/>
                    </a:lnTo>
                    <a:lnTo>
                      <a:pt x="91" y="68"/>
                    </a:lnTo>
                    <a:lnTo>
                      <a:pt x="94" y="66"/>
                    </a:lnTo>
                    <a:lnTo>
                      <a:pt x="90" y="65"/>
                    </a:lnTo>
                    <a:lnTo>
                      <a:pt x="90" y="64"/>
                    </a:lnTo>
                    <a:lnTo>
                      <a:pt x="94" y="63"/>
                    </a:lnTo>
                    <a:lnTo>
                      <a:pt x="98" y="63"/>
                    </a:lnTo>
                    <a:lnTo>
                      <a:pt x="99" y="60"/>
                    </a:lnTo>
                    <a:lnTo>
                      <a:pt x="92" y="60"/>
                    </a:lnTo>
                    <a:lnTo>
                      <a:pt x="100" y="53"/>
                    </a:lnTo>
                    <a:lnTo>
                      <a:pt x="103" y="55"/>
                    </a:lnTo>
                    <a:lnTo>
                      <a:pt x="106" y="54"/>
                    </a:lnTo>
                    <a:lnTo>
                      <a:pt x="105" y="49"/>
                    </a:lnTo>
                    <a:lnTo>
                      <a:pt x="112" y="49"/>
                    </a:lnTo>
                    <a:lnTo>
                      <a:pt x="113" y="47"/>
                    </a:lnTo>
                    <a:lnTo>
                      <a:pt x="109" y="47"/>
                    </a:lnTo>
                    <a:lnTo>
                      <a:pt x="104" y="48"/>
                    </a:lnTo>
                    <a:lnTo>
                      <a:pt x="108" y="44"/>
                    </a:lnTo>
                    <a:lnTo>
                      <a:pt x="113" y="44"/>
                    </a:lnTo>
                    <a:lnTo>
                      <a:pt x="116" y="41"/>
                    </a:lnTo>
                    <a:lnTo>
                      <a:pt x="116" y="39"/>
                    </a:lnTo>
                    <a:lnTo>
                      <a:pt x="118" y="35"/>
                    </a:lnTo>
                    <a:lnTo>
                      <a:pt x="123" y="34"/>
                    </a:lnTo>
                    <a:lnTo>
                      <a:pt x="124" y="36"/>
                    </a:lnTo>
                    <a:lnTo>
                      <a:pt x="127" y="34"/>
                    </a:lnTo>
                    <a:lnTo>
                      <a:pt x="127" y="31"/>
                    </a:lnTo>
                    <a:lnTo>
                      <a:pt x="131" y="32"/>
                    </a:lnTo>
                    <a:lnTo>
                      <a:pt x="133" y="32"/>
                    </a:lnTo>
                    <a:lnTo>
                      <a:pt x="129" y="29"/>
                    </a:lnTo>
                    <a:lnTo>
                      <a:pt x="131" y="26"/>
                    </a:lnTo>
                    <a:lnTo>
                      <a:pt x="134" y="26"/>
                    </a:lnTo>
                    <a:lnTo>
                      <a:pt x="135" y="29"/>
                    </a:lnTo>
                    <a:lnTo>
                      <a:pt x="137" y="24"/>
                    </a:lnTo>
                    <a:lnTo>
                      <a:pt x="139" y="22"/>
                    </a:lnTo>
                    <a:lnTo>
                      <a:pt x="142" y="23"/>
                    </a:lnTo>
                    <a:lnTo>
                      <a:pt x="140" y="26"/>
                    </a:lnTo>
                    <a:lnTo>
                      <a:pt x="139" y="30"/>
                    </a:lnTo>
                    <a:lnTo>
                      <a:pt x="140" y="32"/>
                    </a:lnTo>
                    <a:lnTo>
                      <a:pt x="143" y="32"/>
                    </a:lnTo>
                    <a:lnTo>
                      <a:pt x="145" y="29"/>
                    </a:lnTo>
                    <a:lnTo>
                      <a:pt x="145" y="25"/>
                    </a:lnTo>
                    <a:lnTo>
                      <a:pt x="148" y="23"/>
                    </a:lnTo>
                    <a:lnTo>
                      <a:pt x="153" y="22"/>
                    </a:lnTo>
                    <a:lnTo>
                      <a:pt x="154" y="24"/>
                    </a:lnTo>
                    <a:lnTo>
                      <a:pt x="157" y="24"/>
                    </a:lnTo>
                    <a:lnTo>
                      <a:pt x="158" y="22"/>
                    </a:lnTo>
                    <a:lnTo>
                      <a:pt x="150" y="18"/>
                    </a:lnTo>
                    <a:lnTo>
                      <a:pt x="151" y="16"/>
                    </a:lnTo>
                    <a:lnTo>
                      <a:pt x="155" y="15"/>
                    </a:lnTo>
                    <a:lnTo>
                      <a:pt x="160" y="16"/>
                    </a:lnTo>
                    <a:lnTo>
                      <a:pt x="164" y="20"/>
                    </a:lnTo>
                    <a:lnTo>
                      <a:pt x="166" y="22"/>
                    </a:lnTo>
                    <a:lnTo>
                      <a:pt x="172" y="21"/>
                    </a:lnTo>
                    <a:lnTo>
                      <a:pt x="171" y="17"/>
                    </a:lnTo>
                    <a:lnTo>
                      <a:pt x="174" y="13"/>
                    </a:lnTo>
                    <a:lnTo>
                      <a:pt x="179" y="12"/>
                    </a:lnTo>
                    <a:lnTo>
                      <a:pt x="181" y="10"/>
                    </a:lnTo>
                    <a:lnTo>
                      <a:pt x="184" y="8"/>
                    </a:lnTo>
                    <a:lnTo>
                      <a:pt x="181" y="6"/>
                    </a:lnTo>
                    <a:lnTo>
                      <a:pt x="182" y="3"/>
                    </a:lnTo>
                    <a:lnTo>
                      <a:pt x="185" y="3"/>
                    </a:lnTo>
                    <a:lnTo>
                      <a:pt x="192" y="4"/>
                    </a:lnTo>
                    <a:lnTo>
                      <a:pt x="194" y="6"/>
                    </a:lnTo>
                    <a:lnTo>
                      <a:pt x="190" y="8"/>
                    </a:lnTo>
                    <a:lnTo>
                      <a:pt x="186" y="12"/>
                    </a:lnTo>
                    <a:lnTo>
                      <a:pt x="185" y="19"/>
                    </a:lnTo>
                    <a:lnTo>
                      <a:pt x="192" y="15"/>
                    </a:lnTo>
                    <a:lnTo>
                      <a:pt x="194" y="10"/>
                    </a:lnTo>
                    <a:lnTo>
                      <a:pt x="198" y="5"/>
                    </a:lnTo>
                    <a:lnTo>
                      <a:pt x="202" y="5"/>
                    </a:lnTo>
                    <a:lnTo>
                      <a:pt x="200" y="7"/>
                    </a:lnTo>
                    <a:lnTo>
                      <a:pt x="202" y="9"/>
                    </a:lnTo>
                    <a:lnTo>
                      <a:pt x="205" y="4"/>
                    </a:lnTo>
                    <a:lnTo>
                      <a:pt x="204" y="0"/>
                    </a:lnTo>
                    <a:lnTo>
                      <a:pt x="213" y="1"/>
                    </a:lnTo>
                    <a:lnTo>
                      <a:pt x="217" y="4"/>
                    </a:lnTo>
                    <a:lnTo>
                      <a:pt x="213" y="7"/>
                    </a:lnTo>
                    <a:lnTo>
                      <a:pt x="216" y="9"/>
                    </a:lnTo>
                    <a:lnTo>
                      <a:pt x="219" y="6"/>
                    </a:lnTo>
                    <a:lnTo>
                      <a:pt x="223" y="5"/>
                    </a:lnTo>
                    <a:lnTo>
                      <a:pt x="236" y="13"/>
                    </a:lnTo>
                    <a:lnTo>
                      <a:pt x="230" y="19"/>
                    </a:lnTo>
                    <a:lnTo>
                      <a:pt x="220" y="17"/>
                    </a:lnTo>
                    <a:lnTo>
                      <a:pt x="219" y="19"/>
                    </a:lnTo>
                    <a:lnTo>
                      <a:pt x="227" y="23"/>
                    </a:lnTo>
                    <a:lnTo>
                      <a:pt x="227" y="25"/>
                    </a:lnTo>
                    <a:lnTo>
                      <a:pt x="230" y="26"/>
                    </a:lnTo>
                    <a:lnTo>
                      <a:pt x="235" y="23"/>
                    </a:lnTo>
                    <a:lnTo>
                      <a:pt x="239" y="25"/>
                    </a:lnTo>
                    <a:lnTo>
                      <a:pt x="226" y="30"/>
                    </a:lnTo>
                    <a:lnTo>
                      <a:pt x="226" y="32"/>
                    </a:lnTo>
                    <a:lnTo>
                      <a:pt x="221" y="35"/>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03" name="Freeform 5186">
                <a:extLst>
                  <a:ext uri="{FF2B5EF4-FFF2-40B4-BE49-F238E27FC236}">
                    <a16:creationId xmlns:a16="http://schemas.microsoft.com/office/drawing/2014/main" id="{151999C3-0BA4-4493-9128-05DAC5DE8812}"/>
                  </a:ext>
                </a:extLst>
              </p:cNvPr>
              <p:cNvSpPr>
                <a:spLocks/>
              </p:cNvSpPr>
              <p:nvPr/>
            </p:nvSpPr>
            <p:spPr bwMode="gray">
              <a:xfrm>
                <a:off x="3155" y="1638"/>
                <a:ext cx="79" cy="66"/>
              </a:xfrm>
              <a:custGeom>
                <a:avLst/>
                <a:gdLst/>
                <a:ahLst/>
                <a:cxnLst>
                  <a:cxn ang="0">
                    <a:pos x="2" y="23"/>
                  </a:cxn>
                  <a:cxn ang="0">
                    <a:pos x="0" y="6"/>
                  </a:cxn>
                  <a:cxn ang="0">
                    <a:pos x="4" y="0"/>
                  </a:cxn>
                  <a:cxn ang="0">
                    <a:pos x="25" y="0"/>
                  </a:cxn>
                  <a:cxn ang="0">
                    <a:pos x="42" y="4"/>
                  </a:cxn>
                  <a:cxn ang="0">
                    <a:pos x="51" y="16"/>
                  </a:cxn>
                  <a:cxn ang="0">
                    <a:pos x="45" y="25"/>
                  </a:cxn>
                  <a:cxn ang="0">
                    <a:pos x="41" y="33"/>
                  </a:cxn>
                  <a:cxn ang="0">
                    <a:pos x="33" y="36"/>
                  </a:cxn>
                  <a:cxn ang="0">
                    <a:pos x="33" y="40"/>
                  </a:cxn>
                  <a:cxn ang="0">
                    <a:pos x="30" y="43"/>
                  </a:cxn>
                  <a:cxn ang="0">
                    <a:pos x="22" y="40"/>
                  </a:cxn>
                  <a:cxn ang="0">
                    <a:pos x="20" y="36"/>
                  </a:cxn>
                  <a:cxn ang="0">
                    <a:pos x="17" y="37"/>
                  </a:cxn>
                  <a:cxn ang="0">
                    <a:pos x="13" y="28"/>
                  </a:cxn>
                  <a:cxn ang="0">
                    <a:pos x="9" y="26"/>
                  </a:cxn>
                  <a:cxn ang="0">
                    <a:pos x="2" y="23"/>
                  </a:cxn>
                </a:cxnLst>
                <a:rect l="0" t="0" r="r" b="b"/>
                <a:pathLst>
                  <a:path w="51" h="43">
                    <a:moveTo>
                      <a:pt x="2" y="23"/>
                    </a:moveTo>
                    <a:lnTo>
                      <a:pt x="0" y="6"/>
                    </a:lnTo>
                    <a:lnTo>
                      <a:pt x="4" y="0"/>
                    </a:lnTo>
                    <a:lnTo>
                      <a:pt x="25" y="0"/>
                    </a:lnTo>
                    <a:lnTo>
                      <a:pt x="42" y="4"/>
                    </a:lnTo>
                    <a:lnTo>
                      <a:pt x="51" y="16"/>
                    </a:lnTo>
                    <a:lnTo>
                      <a:pt x="45" y="25"/>
                    </a:lnTo>
                    <a:lnTo>
                      <a:pt x="41" y="33"/>
                    </a:lnTo>
                    <a:lnTo>
                      <a:pt x="33" y="36"/>
                    </a:lnTo>
                    <a:lnTo>
                      <a:pt x="33" y="40"/>
                    </a:lnTo>
                    <a:lnTo>
                      <a:pt x="30" y="43"/>
                    </a:lnTo>
                    <a:lnTo>
                      <a:pt x="22" y="40"/>
                    </a:lnTo>
                    <a:lnTo>
                      <a:pt x="20" y="36"/>
                    </a:lnTo>
                    <a:lnTo>
                      <a:pt x="17" y="37"/>
                    </a:lnTo>
                    <a:lnTo>
                      <a:pt x="13" y="28"/>
                    </a:lnTo>
                    <a:lnTo>
                      <a:pt x="9" y="26"/>
                    </a:lnTo>
                    <a:lnTo>
                      <a:pt x="2" y="23"/>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04" name="Freeform 5187">
                <a:extLst>
                  <a:ext uri="{FF2B5EF4-FFF2-40B4-BE49-F238E27FC236}">
                    <a16:creationId xmlns:a16="http://schemas.microsoft.com/office/drawing/2014/main" id="{12E49BEF-FD31-4429-A608-38AC0F2377CF}"/>
                  </a:ext>
                </a:extLst>
              </p:cNvPr>
              <p:cNvSpPr>
                <a:spLocks/>
              </p:cNvSpPr>
              <p:nvPr/>
            </p:nvSpPr>
            <p:spPr bwMode="gray">
              <a:xfrm>
                <a:off x="3186" y="1647"/>
                <a:ext cx="131" cy="124"/>
              </a:xfrm>
              <a:custGeom>
                <a:avLst/>
                <a:gdLst/>
                <a:ahLst/>
                <a:cxnLst>
                  <a:cxn ang="0">
                    <a:pos x="77" y="67"/>
                  </a:cxn>
                  <a:cxn ang="0">
                    <a:pos x="68" y="70"/>
                  </a:cxn>
                  <a:cxn ang="0">
                    <a:pos x="66" y="76"/>
                  </a:cxn>
                  <a:cxn ang="0">
                    <a:pos x="61" y="78"/>
                  </a:cxn>
                  <a:cxn ang="0">
                    <a:pos x="46" y="72"/>
                  </a:cxn>
                  <a:cxn ang="0">
                    <a:pos x="42" y="74"/>
                  </a:cxn>
                  <a:cxn ang="0">
                    <a:pos x="36" y="72"/>
                  </a:cxn>
                  <a:cxn ang="0">
                    <a:pos x="31" y="72"/>
                  </a:cxn>
                  <a:cxn ang="0">
                    <a:pos x="25" y="69"/>
                  </a:cxn>
                  <a:cxn ang="0">
                    <a:pos x="18" y="70"/>
                  </a:cxn>
                  <a:cxn ang="0">
                    <a:pos x="9" y="80"/>
                  </a:cxn>
                  <a:cxn ang="0">
                    <a:pos x="8" y="71"/>
                  </a:cxn>
                  <a:cxn ang="0">
                    <a:pos x="0" y="63"/>
                  </a:cxn>
                  <a:cxn ang="0">
                    <a:pos x="8" y="55"/>
                  </a:cxn>
                  <a:cxn ang="0">
                    <a:pos x="2" y="45"/>
                  </a:cxn>
                  <a:cxn ang="0">
                    <a:pos x="2" y="34"/>
                  </a:cxn>
                  <a:cxn ang="0">
                    <a:pos x="10" y="37"/>
                  </a:cxn>
                  <a:cxn ang="0">
                    <a:pos x="13" y="34"/>
                  </a:cxn>
                  <a:cxn ang="0">
                    <a:pos x="13" y="30"/>
                  </a:cxn>
                  <a:cxn ang="0">
                    <a:pos x="21" y="27"/>
                  </a:cxn>
                  <a:cxn ang="0">
                    <a:pos x="25" y="19"/>
                  </a:cxn>
                  <a:cxn ang="0">
                    <a:pos x="31" y="10"/>
                  </a:cxn>
                  <a:cxn ang="0">
                    <a:pos x="35" y="10"/>
                  </a:cxn>
                  <a:cxn ang="0">
                    <a:pos x="43" y="0"/>
                  </a:cxn>
                  <a:cxn ang="0">
                    <a:pos x="49" y="0"/>
                  </a:cxn>
                  <a:cxn ang="0">
                    <a:pos x="54" y="5"/>
                  </a:cxn>
                  <a:cxn ang="0">
                    <a:pos x="59" y="4"/>
                  </a:cxn>
                  <a:cxn ang="0">
                    <a:pos x="65" y="5"/>
                  </a:cxn>
                  <a:cxn ang="0">
                    <a:pos x="69" y="10"/>
                  </a:cxn>
                  <a:cxn ang="0">
                    <a:pos x="70" y="26"/>
                  </a:cxn>
                  <a:cxn ang="0">
                    <a:pos x="74" y="35"/>
                  </a:cxn>
                  <a:cxn ang="0">
                    <a:pos x="84" y="45"/>
                  </a:cxn>
                  <a:cxn ang="0">
                    <a:pos x="82" y="52"/>
                  </a:cxn>
                  <a:cxn ang="0">
                    <a:pos x="78" y="52"/>
                  </a:cxn>
                  <a:cxn ang="0">
                    <a:pos x="74" y="50"/>
                  </a:cxn>
                  <a:cxn ang="0">
                    <a:pos x="70" y="50"/>
                  </a:cxn>
                  <a:cxn ang="0">
                    <a:pos x="71" y="56"/>
                  </a:cxn>
                  <a:cxn ang="0">
                    <a:pos x="75" y="60"/>
                  </a:cxn>
                  <a:cxn ang="0">
                    <a:pos x="77" y="67"/>
                  </a:cxn>
                </a:cxnLst>
                <a:rect l="0" t="0" r="r" b="b"/>
                <a:pathLst>
                  <a:path w="84" h="80">
                    <a:moveTo>
                      <a:pt x="77" y="67"/>
                    </a:moveTo>
                    <a:lnTo>
                      <a:pt x="68" y="70"/>
                    </a:lnTo>
                    <a:lnTo>
                      <a:pt x="66" y="76"/>
                    </a:lnTo>
                    <a:lnTo>
                      <a:pt x="61" y="78"/>
                    </a:lnTo>
                    <a:lnTo>
                      <a:pt x="46" y="72"/>
                    </a:lnTo>
                    <a:lnTo>
                      <a:pt x="42" y="74"/>
                    </a:lnTo>
                    <a:lnTo>
                      <a:pt x="36" y="72"/>
                    </a:lnTo>
                    <a:lnTo>
                      <a:pt x="31" y="72"/>
                    </a:lnTo>
                    <a:lnTo>
                      <a:pt x="25" y="69"/>
                    </a:lnTo>
                    <a:lnTo>
                      <a:pt x="18" y="70"/>
                    </a:lnTo>
                    <a:lnTo>
                      <a:pt x="9" y="80"/>
                    </a:lnTo>
                    <a:lnTo>
                      <a:pt x="8" y="71"/>
                    </a:lnTo>
                    <a:lnTo>
                      <a:pt x="0" y="63"/>
                    </a:lnTo>
                    <a:lnTo>
                      <a:pt x="8" y="55"/>
                    </a:lnTo>
                    <a:lnTo>
                      <a:pt x="2" y="45"/>
                    </a:lnTo>
                    <a:lnTo>
                      <a:pt x="2" y="34"/>
                    </a:lnTo>
                    <a:lnTo>
                      <a:pt x="10" y="37"/>
                    </a:lnTo>
                    <a:lnTo>
                      <a:pt x="13" y="34"/>
                    </a:lnTo>
                    <a:lnTo>
                      <a:pt x="13" y="30"/>
                    </a:lnTo>
                    <a:lnTo>
                      <a:pt x="21" y="27"/>
                    </a:lnTo>
                    <a:lnTo>
                      <a:pt x="25" y="19"/>
                    </a:lnTo>
                    <a:lnTo>
                      <a:pt x="31" y="10"/>
                    </a:lnTo>
                    <a:lnTo>
                      <a:pt x="35" y="10"/>
                    </a:lnTo>
                    <a:lnTo>
                      <a:pt x="43" y="0"/>
                    </a:lnTo>
                    <a:lnTo>
                      <a:pt x="49" y="0"/>
                    </a:lnTo>
                    <a:lnTo>
                      <a:pt x="54" y="5"/>
                    </a:lnTo>
                    <a:lnTo>
                      <a:pt x="59" y="4"/>
                    </a:lnTo>
                    <a:lnTo>
                      <a:pt x="65" y="5"/>
                    </a:lnTo>
                    <a:lnTo>
                      <a:pt x="69" y="10"/>
                    </a:lnTo>
                    <a:lnTo>
                      <a:pt x="70" y="26"/>
                    </a:lnTo>
                    <a:lnTo>
                      <a:pt x="74" y="35"/>
                    </a:lnTo>
                    <a:lnTo>
                      <a:pt x="84" y="45"/>
                    </a:lnTo>
                    <a:lnTo>
                      <a:pt x="82" y="52"/>
                    </a:lnTo>
                    <a:lnTo>
                      <a:pt x="78" y="52"/>
                    </a:lnTo>
                    <a:lnTo>
                      <a:pt x="74" y="50"/>
                    </a:lnTo>
                    <a:lnTo>
                      <a:pt x="70" y="50"/>
                    </a:lnTo>
                    <a:lnTo>
                      <a:pt x="71" y="56"/>
                    </a:lnTo>
                    <a:lnTo>
                      <a:pt x="75" y="60"/>
                    </a:lnTo>
                    <a:lnTo>
                      <a:pt x="77" y="67"/>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05" name="Freeform 5188">
                <a:extLst>
                  <a:ext uri="{FF2B5EF4-FFF2-40B4-BE49-F238E27FC236}">
                    <a16:creationId xmlns:a16="http://schemas.microsoft.com/office/drawing/2014/main" id="{9D44EFAE-34FA-431C-87D0-003744677705}"/>
                  </a:ext>
                </a:extLst>
              </p:cNvPr>
              <p:cNvSpPr>
                <a:spLocks/>
              </p:cNvSpPr>
              <p:nvPr/>
            </p:nvSpPr>
            <p:spPr bwMode="gray">
              <a:xfrm>
                <a:off x="3151" y="1590"/>
                <a:ext cx="104" cy="72"/>
              </a:xfrm>
              <a:custGeom>
                <a:avLst/>
                <a:gdLst/>
                <a:ahLst/>
                <a:cxnLst>
                  <a:cxn ang="0">
                    <a:pos x="66" y="37"/>
                  </a:cxn>
                  <a:cxn ang="0">
                    <a:pos x="58" y="47"/>
                  </a:cxn>
                  <a:cxn ang="0">
                    <a:pos x="54" y="47"/>
                  </a:cxn>
                  <a:cxn ang="0">
                    <a:pos x="45" y="35"/>
                  </a:cxn>
                  <a:cxn ang="0">
                    <a:pos x="28" y="31"/>
                  </a:cxn>
                  <a:cxn ang="0">
                    <a:pos x="7" y="31"/>
                  </a:cxn>
                  <a:cxn ang="0">
                    <a:pos x="3" y="37"/>
                  </a:cxn>
                  <a:cxn ang="0">
                    <a:pos x="0" y="32"/>
                  </a:cxn>
                  <a:cxn ang="0">
                    <a:pos x="1" y="27"/>
                  </a:cxn>
                  <a:cxn ang="0">
                    <a:pos x="6" y="22"/>
                  </a:cxn>
                  <a:cxn ang="0">
                    <a:pos x="5" y="12"/>
                  </a:cxn>
                  <a:cxn ang="0">
                    <a:pos x="11" y="10"/>
                  </a:cxn>
                  <a:cxn ang="0">
                    <a:pos x="18" y="7"/>
                  </a:cxn>
                  <a:cxn ang="0">
                    <a:pos x="20" y="13"/>
                  </a:cxn>
                  <a:cxn ang="0">
                    <a:pos x="26" y="21"/>
                  </a:cxn>
                  <a:cxn ang="0">
                    <a:pos x="33" y="20"/>
                  </a:cxn>
                  <a:cxn ang="0">
                    <a:pos x="35" y="8"/>
                  </a:cxn>
                  <a:cxn ang="0">
                    <a:pos x="34" y="3"/>
                  </a:cxn>
                  <a:cxn ang="0">
                    <a:pos x="34" y="1"/>
                  </a:cxn>
                  <a:cxn ang="0">
                    <a:pos x="40" y="0"/>
                  </a:cxn>
                  <a:cxn ang="0">
                    <a:pos x="45" y="0"/>
                  </a:cxn>
                  <a:cxn ang="0">
                    <a:pos x="48" y="6"/>
                  </a:cxn>
                  <a:cxn ang="0">
                    <a:pos x="53" y="8"/>
                  </a:cxn>
                  <a:cxn ang="0">
                    <a:pos x="63" y="7"/>
                  </a:cxn>
                  <a:cxn ang="0">
                    <a:pos x="63" y="18"/>
                  </a:cxn>
                  <a:cxn ang="0">
                    <a:pos x="67" y="24"/>
                  </a:cxn>
                  <a:cxn ang="0">
                    <a:pos x="66" y="37"/>
                  </a:cxn>
                </a:cxnLst>
                <a:rect l="0" t="0" r="r" b="b"/>
                <a:pathLst>
                  <a:path w="67" h="47">
                    <a:moveTo>
                      <a:pt x="66" y="37"/>
                    </a:moveTo>
                    <a:lnTo>
                      <a:pt x="58" y="47"/>
                    </a:lnTo>
                    <a:lnTo>
                      <a:pt x="54" y="47"/>
                    </a:lnTo>
                    <a:lnTo>
                      <a:pt x="45" y="35"/>
                    </a:lnTo>
                    <a:lnTo>
                      <a:pt x="28" y="31"/>
                    </a:lnTo>
                    <a:lnTo>
                      <a:pt x="7" y="31"/>
                    </a:lnTo>
                    <a:lnTo>
                      <a:pt x="3" y="37"/>
                    </a:lnTo>
                    <a:lnTo>
                      <a:pt x="0" y="32"/>
                    </a:lnTo>
                    <a:lnTo>
                      <a:pt x="1" y="27"/>
                    </a:lnTo>
                    <a:lnTo>
                      <a:pt x="6" y="22"/>
                    </a:lnTo>
                    <a:lnTo>
                      <a:pt x="5" y="12"/>
                    </a:lnTo>
                    <a:lnTo>
                      <a:pt x="11" y="10"/>
                    </a:lnTo>
                    <a:lnTo>
                      <a:pt x="18" y="7"/>
                    </a:lnTo>
                    <a:lnTo>
                      <a:pt x="20" y="13"/>
                    </a:lnTo>
                    <a:lnTo>
                      <a:pt x="26" y="21"/>
                    </a:lnTo>
                    <a:lnTo>
                      <a:pt x="33" y="20"/>
                    </a:lnTo>
                    <a:lnTo>
                      <a:pt x="35" y="8"/>
                    </a:lnTo>
                    <a:lnTo>
                      <a:pt x="34" y="3"/>
                    </a:lnTo>
                    <a:lnTo>
                      <a:pt x="34" y="1"/>
                    </a:lnTo>
                    <a:lnTo>
                      <a:pt x="40" y="0"/>
                    </a:lnTo>
                    <a:lnTo>
                      <a:pt x="45" y="0"/>
                    </a:lnTo>
                    <a:lnTo>
                      <a:pt x="48" y="6"/>
                    </a:lnTo>
                    <a:lnTo>
                      <a:pt x="53" y="8"/>
                    </a:lnTo>
                    <a:lnTo>
                      <a:pt x="63" y="7"/>
                    </a:lnTo>
                    <a:lnTo>
                      <a:pt x="63" y="18"/>
                    </a:lnTo>
                    <a:lnTo>
                      <a:pt x="67" y="24"/>
                    </a:lnTo>
                    <a:lnTo>
                      <a:pt x="66" y="37"/>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06" name="Freeform 5189">
                <a:extLst>
                  <a:ext uri="{FF2B5EF4-FFF2-40B4-BE49-F238E27FC236}">
                    <a16:creationId xmlns:a16="http://schemas.microsoft.com/office/drawing/2014/main" id="{EECD8154-6557-4115-B8A6-03C7D3FA1F93}"/>
                  </a:ext>
                </a:extLst>
              </p:cNvPr>
              <p:cNvSpPr>
                <a:spLocks/>
              </p:cNvSpPr>
              <p:nvPr/>
            </p:nvSpPr>
            <p:spPr bwMode="gray">
              <a:xfrm>
                <a:off x="2580" y="2250"/>
                <a:ext cx="5" cy="5"/>
              </a:xfrm>
              <a:custGeom>
                <a:avLst/>
                <a:gdLst/>
                <a:ahLst/>
                <a:cxnLst>
                  <a:cxn ang="0">
                    <a:pos x="0" y="1"/>
                  </a:cxn>
                  <a:cxn ang="0">
                    <a:pos x="2" y="0"/>
                  </a:cxn>
                  <a:cxn ang="0">
                    <a:pos x="3" y="2"/>
                  </a:cxn>
                  <a:cxn ang="0">
                    <a:pos x="1" y="3"/>
                  </a:cxn>
                  <a:cxn ang="0">
                    <a:pos x="0" y="1"/>
                  </a:cxn>
                </a:cxnLst>
                <a:rect l="0" t="0" r="r" b="b"/>
                <a:pathLst>
                  <a:path w="3" h="3">
                    <a:moveTo>
                      <a:pt x="0" y="1"/>
                    </a:moveTo>
                    <a:lnTo>
                      <a:pt x="2" y="0"/>
                    </a:lnTo>
                    <a:lnTo>
                      <a:pt x="3" y="2"/>
                    </a:lnTo>
                    <a:lnTo>
                      <a:pt x="1"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07" name="Freeform 5190">
                <a:extLst>
                  <a:ext uri="{FF2B5EF4-FFF2-40B4-BE49-F238E27FC236}">
                    <a16:creationId xmlns:a16="http://schemas.microsoft.com/office/drawing/2014/main" id="{88C83B7F-FDD0-4E46-8251-5D9015D1943B}"/>
                  </a:ext>
                </a:extLst>
              </p:cNvPr>
              <p:cNvSpPr>
                <a:spLocks/>
              </p:cNvSpPr>
              <p:nvPr/>
            </p:nvSpPr>
            <p:spPr bwMode="gray">
              <a:xfrm>
                <a:off x="2594" y="2261"/>
                <a:ext cx="6" cy="5"/>
              </a:xfrm>
              <a:custGeom>
                <a:avLst/>
                <a:gdLst/>
                <a:ahLst/>
                <a:cxnLst>
                  <a:cxn ang="0">
                    <a:pos x="0" y="0"/>
                  </a:cxn>
                  <a:cxn ang="0">
                    <a:pos x="2" y="0"/>
                  </a:cxn>
                  <a:cxn ang="0">
                    <a:pos x="4" y="1"/>
                  </a:cxn>
                  <a:cxn ang="0">
                    <a:pos x="2" y="3"/>
                  </a:cxn>
                  <a:cxn ang="0">
                    <a:pos x="0" y="0"/>
                  </a:cxn>
                </a:cxnLst>
                <a:rect l="0" t="0" r="r" b="b"/>
                <a:pathLst>
                  <a:path w="4" h="3">
                    <a:moveTo>
                      <a:pt x="0" y="0"/>
                    </a:moveTo>
                    <a:lnTo>
                      <a:pt x="2" y="0"/>
                    </a:lnTo>
                    <a:lnTo>
                      <a:pt x="4" y="1"/>
                    </a:lnTo>
                    <a:lnTo>
                      <a:pt x="2" y="3"/>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08" name="Freeform 5191">
                <a:extLst>
                  <a:ext uri="{FF2B5EF4-FFF2-40B4-BE49-F238E27FC236}">
                    <a16:creationId xmlns:a16="http://schemas.microsoft.com/office/drawing/2014/main" id="{17E27A7E-9AC3-49A5-B5A3-CDAEC1AE043F}"/>
                  </a:ext>
                </a:extLst>
              </p:cNvPr>
              <p:cNvSpPr>
                <a:spLocks/>
              </p:cNvSpPr>
              <p:nvPr/>
            </p:nvSpPr>
            <p:spPr bwMode="gray">
              <a:xfrm>
                <a:off x="2606" y="2258"/>
                <a:ext cx="5" cy="5"/>
              </a:xfrm>
              <a:custGeom>
                <a:avLst/>
                <a:gdLst/>
                <a:ahLst/>
                <a:cxnLst>
                  <a:cxn ang="0">
                    <a:pos x="0" y="2"/>
                  </a:cxn>
                  <a:cxn ang="0">
                    <a:pos x="0" y="0"/>
                  </a:cxn>
                  <a:cxn ang="0">
                    <a:pos x="2" y="0"/>
                  </a:cxn>
                  <a:cxn ang="0">
                    <a:pos x="3" y="2"/>
                  </a:cxn>
                  <a:cxn ang="0">
                    <a:pos x="1" y="3"/>
                  </a:cxn>
                  <a:cxn ang="0">
                    <a:pos x="0" y="2"/>
                  </a:cxn>
                </a:cxnLst>
                <a:rect l="0" t="0" r="r" b="b"/>
                <a:pathLst>
                  <a:path w="3" h="3">
                    <a:moveTo>
                      <a:pt x="0" y="2"/>
                    </a:moveTo>
                    <a:lnTo>
                      <a:pt x="0" y="0"/>
                    </a:lnTo>
                    <a:lnTo>
                      <a:pt x="2" y="0"/>
                    </a:lnTo>
                    <a:lnTo>
                      <a:pt x="3" y="2"/>
                    </a:lnTo>
                    <a:lnTo>
                      <a:pt x="1"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09" name="Freeform 5192">
                <a:extLst>
                  <a:ext uri="{FF2B5EF4-FFF2-40B4-BE49-F238E27FC236}">
                    <a16:creationId xmlns:a16="http://schemas.microsoft.com/office/drawing/2014/main" id="{36CD20D0-89DE-4DF0-8ED1-F8A58A9BBFD6}"/>
                  </a:ext>
                </a:extLst>
              </p:cNvPr>
              <p:cNvSpPr>
                <a:spLocks/>
              </p:cNvSpPr>
              <p:nvPr/>
            </p:nvSpPr>
            <p:spPr bwMode="gray">
              <a:xfrm>
                <a:off x="2616" y="2252"/>
                <a:ext cx="6" cy="8"/>
              </a:xfrm>
              <a:custGeom>
                <a:avLst/>
                <a:gdLst/>
                <a:ahLst/>
                <a:cxnLst>
                  <a:cxn ang="0">
                    <a:pos x="0" y="2"/>
                  </a:cxn>
                  <a:cxn ang="0">
                    <a:pos x="2" y="0"/>
                  </a:cxn>
                  <a:cxn ang="0">
                    <a:pos x="4" y="1"/>
                  </a:cxn>
                  <a:cxn ang="0">
                    <a:pos x="4" y="4"/>
                  </a:cxn>
                  <a:cxn ang="0">
                    <a:pos x="1" y="5"/>
                  </a:cxn>
                  <a:cxn ang="0">
                    <a:pos x="0" y="2"/>
                  </a:cxn>
                </a:cxnLst>
                <a:rect l="0" t="0" r="r" b="b"/>
                <a:pathLst>
                  <a:path w="4" h="5">
                    <a:moveTo>
                      <a:pt x="0" y="2"/>
                    </a:moveTo>
                    <a:lnTo>
                      <a:pt x="2" y="0"/>
                    </a:lnTo>
                    <a:lnTo>
                      <a:pt x="4" y="1"/>
                    </a:lnTo>
                    <a:lnTo>
                      <a:pt x="4" y="4"/>
                    </a:lnTo>
                    <a:lnTo>
                      <a:pt x="1" y="5"/>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10" name="Freeform 5193">
                <a:extLst>
                  <a:ext uri="{FF2B5EF4-FFF2-40B4-BE49-F238E27FC236}">
                    <a16:creationId xmlns:a16="http://schemas.microsoft.com/office/drawing/2014/main" id="{955DBA36-6167-46D5-9F27-331B48BD747A}"/>
                  </a:ext>
                </a:extLst>
              </p:cNvPr>
              <p:cNvSpPr>
                <a:spLocks/>
              </p:cNvSpPr>
              <p:nvPr/>
            </p:nvSpPr>
            <p:spPr bwMode="gray">
              <a:xfrm>
                <a:off x="2623" y="2246"/>
                <a:ext cx="4" cy="4"/>
              </a:xfrm>
              <a:custGeom>
                <a:avLst/>
                <a:gdLst/>
                <a:ahLst/>
                <a:cxnLst>
                  <a:cxn ang="0">
                    <a:pos x="0" y="1"/>
                  </a:cxn>
                  <a:cxn ang="0">
                    <a:pos x="2" y="0"/>
                  </a:cxn>
                  <a:cxn ang="0">
                    <a:pos x="2" y="3"/>
                  </a:cxn>
                  <a:cxn ang="0">
                    <a:pos x="0" y="1"/>
                  </a:cxn>
                </a:cxnLst>
                <a:rect l="0" t="0" r="r" b="b"/>
                <a:pathLst>
                  <a:path w="2" h="3">
                    <a:moveTo>
                      <a:pt x="0" y="1"/>
                    </a:moveTo>
                    <a:lnTo>
                      <a:pt x="2" y="0"/>
                    </a:lnTo>
                    <a:lnTo>
                      <a:pt x="2"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11" name="Freeform 5194">
                <a:extLst>
                  <a:ext uri="{FF2B5EF4-FFF2-40B4-BE49-F238E27FC236}">
                    <a16:creationId xmlns:a16="http://schemas.microsoft.com/office/drawing/2014/main" id="{1AACF3A9-25EE-4210-A190-0409A16947F4}"/>
                  </a:ext>
                </a:extLst>
              </p:cNvPr>
              <p:cNvSpPr>
                <a:spLocks/>
              </p:cNvSpPr>
              <p:nvPr/>
            </p:nvSpPr>
            <p:spPr bwMode="gray">
              <a:xfrm>
                <a:off x="2723" y="1990"/>
                <a:ext cx="42" cy="104"/>
              </a:xfrm>
              <a:custGeom>
                <a:avLst/>
                <a:gdLst/>
                <a:ahLst/>
                <a:cxnLst>
                  <a:cxn ang="0">
                    <a:pos x="6" y="1"/>
                  </a:cxn>
                  <a:cxn ang="0">
                    <a:pos x="10" y="3"/>
                  </a:cxn>
                  <a:cxn ang="0">
                    <a:pos x="19" y="2"/>
                  </a:cxn>
                  <a:cxn ang="0">
                    <a:pos x="23" y="0"/>
                  </a:cxn>
                  <a:cxn ang="0">
                    <a:pos x="27" y="5"/>
                  </a:cxn>
                  <a:cxn ang="0">
                    <a:pos x="25" y="14"/>
                  </a:cxn>
                  <a:cxn ang="0">
                    <a:pos x="23" y="18"/>
                  </a:cxn>
                  <a:cxn ang="0">
                    <a:pos x="22" y="29"/>
                  </a:cxn>
                  <a:cxn ang="0">
                    <a:pos x="20" y="32"/>
                  </a:cxn>
                  <a:cxn ang="0">
                    <a:pos x="22" y="42"/>
                  </a:cxn>
                  <a:cxn ang="0">
                    <a:pos x="21" y="53"/>
                  </a:cxn>
                  <a:cxn ang="0">
                    <a:pos x="17" y="59"/>
                  </a:cxn>
                  <a:cxn ang="0">
                    <a:pos x="17" y="64"/>
                  </a:cxn>
                  <a:cxn ang="0">
                    <a:pos x="13" y="67"/>
                  </a:cxn>
                  <a:cxn ang="0">
                    <a:pos x="8" y="66"/>
                  </a:cxn>
                  <a:cxn ang="0">
                    <a:pos x="3" y="66"/>
                  </a:cxn>
                  <a:cxn ang="0">
                    <a:pos x="4" y="60"/>
                  </a:cxn>
                  <a:cxn ang="0">
                    <a:pos x="4" y="51"/>
                  </a:cxn>
                  <a:cxn ang="0">
                    <a:pos x="3" y="47"/>
                  </a:cxn>
                  <a:cxn ang="0">
                    <a:pos x="0" y="47"/>
                  </a:cxn>
                  <a:cxn ang="0">
                    <a:pos x="0" y="37"/>
                  </a:cxn>
                  <a:cxn ang="0">
                    <a:pos x="3" y="33"/>
                  </a:cxn>
                  <a:cxn ang="0">
                    <a:pos x="3" y="28"/>
                  </a:cxn>
                  <a:cxn ang="0">
                    <a:pos x="6" y="26"/>
                  </a:cxn>
                  <a:cxn ang="0">
                    <a:pos x="7" y="17"/>
                  </a:cxn>
                  <a:cxn ang="0">
                    <a:pos x="5" y="10"/>
                  </a:cxn>
                  <a:cxn ang="0">
                    <a:pos x="4" y="5"/>
                  </a:cxn>
                  <a:cxn ang="0">
                    <a:pos x="6" y="1"/>
                  </a:cxn>
                </a:cxnLst>
                <a:rect l="0" t="0" r="r" b="b"/>
                <a:pathLst>
                  <a:path w="27" h="67">
                    <a:moveTo>
                      <a:pt x="6" y="1"/>
                    </a:moveTo>
                    <a:lnTo>
                      <a:pt x="10" y="3"/>
                    </a:lnTo>
                    <a:lnTo>
                      <a:pt x="19" y="2"/>
                    </a:lnTo>
                    <a:lnTo>
                      <a:pt x="23" y="0"/>
                    </a:lnTo>
                    <a:lnTo>
                      <a:pt x="27" y="5"/>
                    </a:lnTo>
                    <a:lnTo>
                      <a:pt x="25" y="14"/>
                    </a:lnTo>
                    <a:lnTo>
                      <a:pt x="23" y="18"/>
                    </a:lnTo>
                    <a:lnTo>
                      <a:pt x="22" y="29"/>
                    </a:lnTo>
                    <a:lnTo>
                      <a:pt x="20" y="32"/>
                    </a:lnTo>
                    <a:lnTo>
                      <a:pt x="22" y="42"/>
                    </a:lnTo>
                    <a:lnTo>
                      <a:pt x="21" y="53"/>
                    </a:lnTo>
                    <a:lnTo>
                      <a:pt x="17" y="59"/>
                    </a:lnTo>
                    <a:lnTo>
                      <a:pt x="17" y="64"/>
                    </a:lnTo>
                    <a:lnTo>
                      <a:pt x="13" y="67"/>
                    </a:lnTo>
                    <a:lnTo>
                      <a:pt x="8" y="66"/>
                    </a:lnTo>
                    <a:lnTo>
                      <a:pt x="3" y="66"/>
                    </a:lnTo>
                    <a:lnTo>
                      <a:pt x="4" y="60"/>
                    </a:lnTo>
                    <a:lnTo>
                      <a:pt x="4" y="51"/>
                    </a:lnTo>
                    <a:lnTo>
                      <a:pt x="3" y="47"/>
                    </a:lnTo>
                    <a:lnTo>
                      <a:pt x="0" y="47"/>
                    </a:lnTo>
                    <a:lnTo>
                      <a:pt x="0" y="37"/>
                    </a:lnTo>
                    <a:lnTo>
                      <a:pt x="3" y="33"/>
                    </a:lnTo>
                    <a:lnTo>
                      <a:pt x="3" y="28"/>
                    </a:lnTo>
                    <a:lnTo>
                      <a:pt x="6" y="26"/>
                    </a:lnTo>
                    <a:lnTo>
                      <a:pt x="7" y="17"/>
                    </a:lnTo>
                    <a:lnTo>
                      <a:pt x="5" y="10"/>
                    </a:lnTo>
                    <a:lnTo>
                      <a:pt x="4" y="5"/>
                    </a:lnTo>
                    <a:lnTo>
                      <a:pt x="6" y="1"/>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12" name="Freeform 5195">
                <a:extLst>
                  <a:ext uri="{FF2B5EF4-FFF2-40B4-BE49-F238E27FC236}">
                    <a16:creationId xmlns:a16="http://schemas.microsoft.com/office/drawing/2014/main" id="{6F0FF759-52E7-484D-B059-E2493B578138}"/>
                  </a:ext>
                </a:extLst>
              </p:cNvPr>
              <p:cNvSpPr>
                <a:spLocks/>
              </p:cNvSpPr>
              <p:nvPr/>
            </p:nvSpPr>
            <p:spPr bwMode="gray">
              <a:xfrm>
                <a:off x="2723" y="1951"/>
                <a:ext cx="176" cy="160"/>
              </a:xfrm>
              <a:custGeom>
                <a:avLst/>
                <a:gdLst/>
                <a:ahLst/>
                <a:cxnLst>
                  <a:cxn ang="0">
                    <a:pos x="113" y="16"/>
                  </a:cxn>
                  <a:cxn ang="0">
                    <a:pos x="114" y="23"/>
                  </a:cxn>
                  <a:cxn ang="0">
                    <a:pos x="111" y="31"/>
                  </a:cxn>
                  <a:cxn ang="0">
                    <a:pos x="102" y="35"/>
                  </a:cxn>
                  <a:cxn ang="0">
                    <a:pos x="97" y="35"/>
                  </a:cxn>
                  <a:cxn ang="0">
                    <a:pos x="92" y="41"/>
                  </a:cxn>
                  <a:cxn ang="0">
                    <a:pos x="91" y="44"/>
                  </a:cxn>
                  <a:cxn ang="0">
                    <a:pos x="86" y="49"/>
                  </a:cxn>
                  <a:cxn ang="0">
                    <a:pos x="85" y="59"/>
                  </a:cxn>
                  <a:cxn ang="0">
                    <a:pos x="86" y="69"/>
                  </a:cxn>
                  <a:cxn ang="0">
                    <a:pos x="81" y="76"/>
                  </a:cxn>
                  <a:cxn ang="0">
                    <a:pos x="80" y="82"/>
                  </a:cxn>
                  <a:cxn ang="0">
                    <a:pos x="74" y="85"/>
                  </a:cxn>
                  <a:cxn ang="0">
                    <a:pos x="71" y="88"/>
                  </a:cxn>
                  <a:cxn ang="0">
                    <a:pos x="67" y="90"/>
                  </a:cxn>
                  <a:cxn ang="0">
                    <a:pos x="66" y="94"/>
                  </a:cxn>
                  <a:cxn ang="0">
                    <a:pos x="60" y="98"/>
                  </a:cxn>
                  <a:cxn ang="0">
                    <a:pos x="55" y="96"/>
                  </a:cxn>
                  <a:cxn ang="0">
                    <a:pos x="50" y="95"/>
                  </a:cxn>
                  <a:cxn ang="0">
                    <a:pos x="42" y="97"/>
                  </a:cxn>
                  <a:cxn ang="0">
                    <a:pos x="36" y="103"/>
                  </a:cxn>
                  <a:cxn ang="0">
                    <a:pos x="32" y="102"/>
                  </a:cxn>
                  <a:cxn ang="0">
                    <a:pos x="30" y="100"/>
                  </a:cxn>
                  <a:cxn ang="0">
                    <a:pos x="26" y="98"/>
                  </a:cxn>
                  <a:cxn ang="0">
                    <a:pos x="23" y="90"/>
                  </a:cxn>
                  <a:cxn ang="0">
                    <a:pos x="19" y="89"/>
                  </a:cxn>
                  <a:cxn ang="0">
                    <a:pos x="17" y="89"/>
                  </a:cxn>
                  <a:cxn ang="0">
                    <a:pos x="17" y="84"/>
                  </a:cxn>
                  <a:cxn ang="0">
                    <a:pos x="21" y="78"/>
                  </a:cxn>
                  <a:cxn ang="0">
                    <a:pos x="22" y="67"/>
                  </a:cxn>
                  <a:cxn ang="0">
                    <a:pos x="20" y="57"/>
                  </a:cxn>
                  <a:cxn ang="0">
                    <a:pos x="22" y="54"/>
                  </a:cxn>
                  <a:cxn ang="0">
                    <a:pos x="23" y="43"/>
                  </a:cxn>
                  <a:cxn ang="0">
                    <a:pos x="25" y="39"/>
                  </a:cxn>
                  <a:cxn ang="0">
                    <a:pos x="27" y="30"/>
                  </a:cxn>
                  <a:cxn ang="0">
                    <a:pos x="23" y="25"/>
                  </a:cxn>
                  <a:cxn ang="0">
                    <a:pos x="19" y="27"/>
                  </a:cxn>
                  <a:cxn ang="0">
                    <a:pos x="10" y="28"/>
                  </a:cxn>
                  <a:cxn ang="0">
                    <a:pos x="6" y="26"/>
                  </a:cxn>
                  <a:cxn ang="0">
                    <a:pos x="5" y="21"/>
                  </a:cxn>
                  <a:cxn ang="0">
                    <a:pos x="0" y="12"/>
                  </a:cxn>
                  <a:cxn ang="0">
                    <a:pos x="3" y="7"/>
                  </a:cxn>
                  <a:cxn ang="0">
                    <a:pos x="9" y="4"/>
                  </a:cxn>
                  <a:cxn ang="0">
                    <a:pos x="11" y="0"/>
                  </a:cxn>
                  <a:cxn ang="0">
                    <a:pos x="15" y="0"/>
                  </a:cxn>
                  <a:cxn ang="0">
                    <a:pos x="17" y="2"/>
                  </a:cxn>
                  <a:cxn ang="0">
                    <a:pos x="28" y="3"/>
                  </a:cxn>
                  <a:cxn ang="0">
                    <a:pos x="31" y="2"/>
                  </a:cxn>
                  <a:cxn ang="0">
                    <a:pos x="36" y="1"/>
                  </a:cxn>
                  <a:cxn ang="0">
                    <a:pos x="45" y="4"/>
                  </a:cxn>
                  <a:cxn ang="0">
                    <a:pos x="52" y="3"/>
                  </a:cxn>
                  <a:cxn ang="0">
                    <a:pos x="61" y="5"/>
                  </a:cxn>
                  <a:cxn ang="0">
                    <a:pos x="71" y="6"/>
                  </a:cxn>
                  <a:cxn ang="0">
                    <a:pos x="78" y="11"/>
                  </a:cxn>
                  <a:cxn ang="0">
                    <a:pos x="81" y="11"/>
                  </a:cxn>
                  <a:cxn ang="0">
                    <a:pos x="84" y="14"/>
                  </a:cxn>
                  <a:cxn ang="0">
                    <a:pos x="96" y="13"/>
                  </a:cxn>
                  <a:cxn ang="0">
                    <a:pos x="99" y="14"/>
                  </a:cxn>
                  <a:cxn ang="0">
                    <a:pos x="101" y="15"/>
                  </a:cxn>
                  <a:cxn ang="0">
                    <a:pos x="103" y="16"/>
                  </a:cxn>
                  <a:cxn ang="0">
                    <a:pos x="113" y="16"/>
                  </a:cxn>
                </a:cxnLst>
                <a:rect l="0" t="0" r="r" b="b"/>
                <a:pathLst>
                  <a:path w="114" h="103">
                    <a:moveTo>
                      <a:pt x="113" y="16"/>
                    </a:moveTo>
                    <a:lnTo>
                      <a:pt x="114" y="23"/>
                    </a:lnTo>
                    <a:lnTo>
                      <a:pt x="111" y="31"/>
                    </a:lnTo>
                    <a:lnTo>
                      <a:pt x="102" y="35"/>
                    </a:lnTo>
                    <a:lnTo>
                      <a:pt x="97" y="35"/>
                    </a:lnTo>
                    <a:lnTo>
                      <a:pt x="92" y="41"/>
                    </a:lnTo>
                    <a:lnTo>
                      <a:pt x="91" y="44"/>
                    </a:lnTo>
                    <a:lnTo>
                      <a:pt x="86" y="49"/>
                    </a:lnTo>
                    <a:lnTo>
                      <a:pt x="85" y="59"/>
                    </a:lnTo>
                    <a:lnTo>
                      <a:pt x="86" y="69"/>
                    </a:lnTo>
                    <a:lnTo>
                      <a:pt x="81" y="76"/>
                    </a:lnTo>
                    <a:lnTo>
                      <a:pt x="80" y="82"/>
                    </a:lnTo>
                    <a:lnTo>
                      <a:pt x="74" y="85"/>
                    </a:lnTo>
                    <a:lnTo>
                      <a:pt x="71" y="88"/>
                    </a:lnTo>
                    <a:lnTo>
                      <a:pt x="67" y="90"/>
                    </a:lnTo>
                    <a:lnTo>
                      <a:pt x="66" y="94"/>
                    </a:lnTo>
                    <a:lnTo>
                      <a:pt x="60" y="98"/>
                    </a:lnTo>
                    <a:lnTo>
                      <a:pt x="55" y="96"/>
                    </a:lnTo>
                    <a:lnTo>
                      <a:pt x="50" y="95"/>
                    </a:lnTo>
                    <a:lnTo>
                      <a:pt x="42" y="97"/>
                    </a:lnTo>
                    <a:lnTo>
                      <a:pt x="36" y="103"/>
                    </a:lnTo>
                    <a:lnTo>
                      <a:pt x="32" y="102"/>
                    </a:lnTo>
                    <a:lnTo>
                      <a:pt x="30" y="100"/>
                    </a:lnTo>
                    <a:lnTo>
                      <a:pt x="26" y="98"/>
                    </a:lnTo>
                    <a:lnTo>
                      <a:pt x="23" y="90"/>
                    </a:lnTo>
                    <a:lnTo>
                      <a:pt x="19" y="89"/>
                    </a:lnTo>
                    <a:lnTo>
                      <a:pt x="17" y="89"/>
                    </a:lnTo>
                    <a:lnTo>
                      <a:pt x="17" y="84"/>
                    </a:lnTo>
                    <a:lnTo>
                      <a:pt x="21" y="78"/>
                    </a:lnTo>
                    <a:lnTo>
                      <a:pt x="22" y="67"/>
                    </a:lnTo>
                    <a:lnTo>
                      <a:pt x="20" y="57"/>
                    </a:lnTo>
                    <a:lnTo>
                      <a:pt x="22" y="54"/>
                    </a:lnTo>
                    <a:lnTo>
                      <a:pt x="23" y="43"/>
                    </a:lnTo>
                    <a:lnTo>
                      <a:pt x="25" y="39"/>
                    </a:lnTo>
                    <a:lnTo>
                      <a:pt x="27" y="30"/>
                    </a:lnTo>
                    <a:lnTo>
                      <a:pt x="23" y="25"/>
                    </a:lnTo>
                    <a:lnTo>
                      <a:pt x="19" y="27"/>
                    </a:lnTo>
                    <a:lnTo>
                      <a:pt x="10" y="28"/>
                    </a:lnTo>
                    <a:lnTo>
                      <a:pt x="6" y="26"/>
                    </a:lnTo>
                    <a:lnTo>
                      <a:pt x="5" y="21"/>
                    </a:lnTo>
                    <a:lnTo>
                      <a:pt x="0" y="12"/>
                    </a:lnTo>
                    <a:lnTo>
                      <a:pt x="3" y="7"/>
                    </a:lnTo>
                    <a:lnTo>
                      <a:pt x="9" y="4"/>
                    </a:lnTo>
                    <a:lnTo>
                      <a:pt x="11" y="0"/>
                    </a:lnTo>
                    <a:lnTo>
                      <a:pt x="15" y="0"/>
                    </a:lnTo>
                    <a:lnTo>
                      <a:pt x="17" y="2"/>
                    </a:lnTo>
                    <a:lnTo>
                      <a:pt x="28" y="3"/>
                    </a:lnTo>
                    <a:lnTo>
                      <a:pt x="31" y="2"/>
                    </a:lnTo>
                    <a:lnTo>
                      <a:pt x="36" y="1"/>
                    </a:lnTo>
                    <a:lnTo>
                      <a:pt x="45" y="4"/>
                    </a:lnTo>
                    <a:lnTo>
                      <a:pt x="52" y="3"/>
                    </a:lnTo>
                    <a:lnTo>
                      <a:pt x="61" y="5"/>
                    </a:lnTo>
                    <a:lnTo>
                      <a:pt x="71" y="6"/>
                    </a:lnTo>
                    <a:lnTo>
                      <a:pt x="78" y="11"/>
                    </a:lnTo>
                    <a:lnTo>
                      <a:pt x="81" y="11"/>
                    </a:lnTo>
                    <a:lnTo>
                      <a:pt x="84" y="14"/>
                    </a:lnTo>
                    <a:lnTo>
                      <a:pt x="96" y="13"/>
                    </a:lnTo>
                    <a:lnTo>
                      <a:pt x="99" y="14"/>
                    </a:lnTo>
                    <a:lnTo>
                      <a:pt x="101" y="15"/>
                    </a:lnTo>
                    <a:lnTo>
                      <a:pt x="103" y="16"/>
                    </a:lnTo>
                    <a:lnTo>
                      <a:pt x="113" y="16"/>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13" name="Freeform 5196">
                <a:extLst>
                  <a:ext uri="{FF2B5EF4-FFF2-40B4-BE49-F238E27FC236}">
                    <a16:creationId xmlns:a16="http://schemas.microsoft.com/office/drawing/2014/main" id="{C6DE1B6A-E9BB-494A-A6E0-408D0A17AD21}"/>
                  </a:ext>
                </a:extLst>
              </p:cNvPr>
              <p:cNvSpPr>
                <a:spLocks/>
              </p:cNvSpPr>
              <p:nvPr/>
            </p:nvSpPr>
            <p:spPr bwMode="gray">
              <a:xfrm>
                <a:off x="3129" y="1973"/>
                <a:ext cx="28" cy="63"/>
              </a:xfrm>
              <a:custGeom>
                <a:avLst/>
                <a:gdLst/>
                <a:ahLst/>
                <a:cxnLst>
                  <a:cxn ang="0">
                    <a:pos x="15" y="10"/>
                  </a:cxn>
                  <a:cxn ang="0">
                    <a:pos x="13" y="17"/>
                  </a:cxn>
                  <a:cxn ang="0">
                    <a:pos x="17" y="24"/>
                  </a:cxn>
                  <a:cxn ang="0">
                    <a:pos x="18" y="30"/>
                  </a:cxn>
                  <a:cxn ang="0">
                    <a:pos x="14" y="37"/>
                  </a:cxn>
                  <a:cxn ang="0">
                    <a:pos x="9" y="41"/>
                  </a:cxn>
                  <a:cxn ang="0">
                    <a:pos x="4" y="33"/>
                  </a:cxn>
                  <a:cxn ang="0">
                    <a:pos x="2" y="25"/>
                  </a:cxn>
                  <a:cxn ang="0">
                    <a:pos x="4" y="19"/>
                  </a:cxn>
                  <a:cxn ang="0">
                    <a:pos x="3" y="14"/>
                  </a:cxn>
                  <a:cxn ang="0">
                    <a:pos x="0" y="9"/>
                  </a:cxn>
                  <a:cxn ang="0">
                    <a:pos x="2" y="3"/>
                  </a:cxn>
                  <a:cxn ang="0">
                    <a:pos x="6" y="0"/>
                  </a:cxn>
                  <a:cxn ang="0">
                    <a:pos x="12" y="2"/>
                  </a:cxn>
                  <a:cxn ang="0">
                    <a:pos x="15" y="10"/>
                  </a:cxn>
                </a:cxnLst>
                <a:rect l="0" t="0" r="r" b="b"/>
                <a:pathLst>
                  <a:path w="18" h="41">
                    <a:moveTo>
                      <a:pt x="15" y="10"/>
                    </a:moveTo>
                    <a:lnTo>
                      <a:pt x="13" y="17"/>
                    </a:lnTo>
                    <a:lnTo>
                      <a:pt x="17" y="24"/>
                    </a:lnTo>
                    <a:lnTo>
                      <a:pt x="18" y="30"/>
                    </a:lnTo>
                    <a:lnTo>
                      <a:pt x="14" y="37"/>
                    </a:lnTo>
                    <a:lnTo>
                      <a:pt x="9" y="41"/>
                    </a:lnTo>
                    <a:lnTo>
                      <a:pt x="4" y="33"/>
                    </a:lnTo>
                    <a:lnTo>
                      <a:pt x="2" y="25"/>
                    </a:lnTo>
                    <a:lnTo>
                      <a:pt x="4" y="19"/>
                    </a:lnTo>
                    <a:lnTo>
                      <a:pt x="3" y="14"/>
                    </a:lnTo>
                    <a:lnTo>
                      <a:pt x="0" y="9"/>
                    </a:lnTo>
                    <a:lnTo>
                      <a:pt x="2" y="3"/>
                    </a:lnTo>
                    <a:lnTo>
                      <a:pt x="6" y="0"/>
                    </a:lnTo>
                    <a:lnTo>
                      <a:pt x="12" y="2"/>
                    </a:lnTo>
                    <a:lnTo>
                      <a:pt x="15" y="10"/>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14" name="Freeform 5197">
                <a:extLst>
                  <a:ext uri="{FF2B5EF4-FFF2-40B4-BE49-F238E27FC236}">
                    <a16:creationId xmlns:a16="http://schemas.microsoft.com/office/drawing/2014/main" id="{3C5081EB-AC69-450B-BAB4-DC874AC803FD}"/>
                  </a:ext>
                </a:extLst>
              </p:cNvPr>
              <p:cNvSpPr>
                <a:spLocks/>
              </p:cNvSpPr>
              <p:nvPr/>
            </p:nvSpPr>
            <p:spPr bwMode="gray">
              <a:xfrm>
                <a:off x="3151" y="2060"/>
                <a:ext cx="3" cy="4"/>
              </a:xfrm>
              <a:custGeom>
                <a:avLst/>
                <a:gdLst/>
                <a:ahLst/>
                <a:cxnLst>
                  <a:cxn ang="0">
                    <a:pos x="2" y="0"/>
                  </a:cxn>
                  <a:cxn ang="0">
                    <a:pos x="2" y="3"/>
                  </a:cxn>
                  <a:cxn ang="0">
                    <a:pos x="0" y="2"/>
                  </a:cxn>
                  <a:cxn ang="0">
                    <a:pos x="2" y="0"/>
                  </a:cxn>
                </a:cxnLst>
                <a:rect l="0" t="0" r="r" b="b"/>
                <a:pathLst>
                  <a:path w="2" h="3">
                    <a:moveTo>
                      <a:pt x="2" y="0"/>
                    </a:moveTo>
                    <a:lnTo>
                      <a:pt x="2" y="3"/>
                    </a:lnTo>
                    <a:lnTo>
                      <a:pt x="0" y="2"/>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15" name="Freeform 5198">
                <a:extLst>
                  <a:ext uri="{FF2B5EF4-FFF2-40B4-BE49-F238E27FC236}">
                    <a16:creationId xmlns:a16="http://schemas.microsoft.com/office/drawing/2014/main" id="{578ACD45-2E04-42AD-BC11-A1B21A4B379C}"/>
                  </a:ext>
                </a:extLst>
              </p:cNvPr>
              <p:cNvSpPr>
                <a:spLocks/>
              </p:cNvSpPr>
              <p:nvPr/>
            </p:nvSpPr>
            <p:spPr bwMode="gray">
              <a:xfrm>
                <a:off x="2949" y="1881"/>
                <a:ext cx="172" cy="193"/>
              </a:xfrm>
              <a:custGeom>
                <a:avLst/>
                <a:gdLst/>
                <a:ahLst/>
                <a:cxnLst>
                  <a:cxn ang="0">
                    <a:pos x="8" y="38"/>
                  </a:cxn>
                  <a:cxn ang="0">
                    <a:pos x="1" y="27"/>
                  </a:cxn>
                  <a:cxn ang="0">
                    <a:pos x="5" y="15"/>
                  </a:cxn>
                  <a:cxn ang="0">
                    <a:pos x="12" y="14"/>
                  </a:cxn>
                  <a:cxn ang="0">
                    <a:pos x="17" y="4"/>
                  </a:cxn>
                  <a:cxn ang="0">
                    <a:pos x="31" y="8"/>
                  </a:cxn>
                  <a:cxn ang="0">
                    <a:pos x="43" y="3"/>
                  </a:cxn>
                  <a:cxn ang="0">
                    <a:pos x="51" y="0"/>
                  </a:cxn>
                  <a:cxn ang="0">
                    <a:pos x="57" y="2"/>
                  </a:cxn>
                  <a:cxn ang="0">
                    <a:pos x="65" y="11"/>
                  </a:cxn>
                  <a:cxn ang="0">
                    <a:pos x="68" y="17"/>
                  </a:cxn>
                  <a:cxn ang="0">
                    <a:pos x="65" y="24"/>
                  </a:cxn>
                  <a:cxn ang="0">
                    <a:pos x="55" y="21"/>
                  </a:cxn>
                  <a:cxn ang="0">
                    <a:pos x="52" y="27"/>
                  </a:cxn>
                  <a:cxn ang="0">
                    <a:pos x="61" y="45"/>
                  </a:cxn>
                  <a:cxn ang="0">
                    <a:pos x="69" y="63"/>
                  </a:cxn>
                  <a:cxn ang="0">
                    <a:pos x="86" y="71"/>
                  </a:cxn>
                  <a:cxn ang="0">
                    <a:pos x="91" y="79"/>
                  </a:cxn>
                  <a:cxn ang="0">
                    <a:pos x="99" y="84"/>
                  </a:cxn>
                  <a:cxn ang="0">
                    <a:pos x="110" y="92"/>
                  </a:cxn>
                  <a:cxn ang="0">
                    <a:pos x="109" y="98"/>
                  </a:cxn>
                  <a:cxn ang="0">
                    <a:pos x="100" y="91"/>
                  </a:cxn>
                  <a:cxn ang="0">
                    <a:pos x="93" y="100"/>
                  </a:cxn>
                  <a:cxn ang="0">
                    <a:pos x="98" y="110"/>
                  </a:cxn>
                  <a:cxn ang="0">
                    <a:pos x="92" y="119"/>
                  </a:cxn>
                  <a:cxn ang="0">
                    <a:pos x="84" y="121"/>
                  </a:cxn>
                  <a:cxn ang="0">
                    <a:pos x="89" y="111"/>
                  </a:cxn>
                  <a:cxn ang="0">
                    <a:pos x="87" y="100"/>
                  </a:cxn>
                  <a:cxn ang="0">
                    <a:pos x="81" y="96"/>
                  </a:cxn>
                  <a:cxn ang="0">
                    <a:pos x="77" y="90"/>
                  </a:cxn>
                  <a:cxn ang="0">
                    <a:pos x="71" y="86"/>
                  </a:cxn>
                  <a:cxn ang="0">
                    <a:pos x="65" y="81"/>
                  </a:cxn>
                  <a:cxn ang="0">
                    <a:pos x="54" y="76"/>
                  </a:cxn>
                  <a:cxn ang="0">
                    <a:pos x="49" y="71"/>
                  </a:cxn>
                  <a:cxn ang="0">
                    <a:pos x="43" y="60"/>
                  </a:cxn>
                  <a:cxn ang="0">
                    <a:pos x="36" y="47"/>
                  </a:cxn>
                  <a:cxn ang="0">
                    <a:pos x="27" y="35"/>
                  </a:cxn>
                  <a:cxn ang="0">
                    <a:pos x="12" y="43"/>
                  </a:cxn>
                </a:cxnLst>
                <a:rect l="0" t="0" r="r" b="b"/>
                <a:pathLst>
                  <a:path w="111" h="124">
                    <a:moveTo>
                      <a:pt x="12" y="43"/>
                    </a:moveTo>
                    <a:lnTo>
                      <a:pt x="8" y="38"/>
                    </a:lnTo>
                    <a:lnTo>
                      <a:pt x="3" y="37"/>
                    </a:lnTo>
                    <a:lnTo>
                      <a:pt x="1" y="27"/>
                    </a:lnTo>
                    <a:lnTo>
                      <a:pt x="0" y="16"/>
                    </a:lnTo>
                    <a:lnTo>
                      <a:pt x="5" y="15"/>
                    </a:lnTo>
                    <a:lnTo>
                      <a:pt x="9" y="16"/>
                    </a:lnTo>
                    <a:lnTo>
                      <a:pt x="12" y="14"/>
                    </a:lnTo>
                    <a:lnTo>
                      <a:pt x="13" y="5"/>
                    </a:lnTo>
                    <a:lnTo>
                      <a:pt x="17" y="4"/>
                    </a:lnTo>
                    <a:lnTo>
                      <a:pt x="20" y="7"/>
                    </a:lnTo>
                    <a:lnTo>
                      <a:pt x="31" y="8"/>
                    </a:lnTo>
                    <a:lnTo>
                      <a:pt x="34" y="3"/>
                    </a:lnTo>
                    <a:lnTo>
                      <a:pt x="43" y="3"/>
                    </a:lnTo>
                    <a:lnTo>
                      <a:pt x="46" y="0"/>
                    </a:lnTo>
                    <a:lnTo>
                      <a:pt x="51" y="0"/>
                    </a:lnTo>
                    <a:lnTo>
                      <a:pt x="53" y="2"/>
                    </a:lnTo>
                    <a:lnTo>
                      <a:pt x="57" y="2"/>
                    </a:lnTo>
                    <a:lnTo>
                      <a:pt x="65" y="5"/>
                    </a:lnTo>
                    <a:lnTo>
                      <a:pt x="65" y="11"/>
                    </a:lnTo>
                    <a:lnTo>
                      <a:pt x="68" y="14"/>
                    </a:lnTo>
                    <a:lnTo>
                      <a:pt x="68" y="17"/>
                    </a:lnTo>
                    <a:lnTo>
                      <a:pt x="67" y="20"/>
                    </a:lnTo>
                    <a:lnTo>
                      <a:pt x="65" y="24"/>
                    </a:lnTo>
                    <a:lnTo>
                      <a:pt x="65" y="19"/>
                    </a:lnTo>
                    <a:lnTo>
                      <a:pt x="55" y="21"/>
                    </a:lnTo>
                    <a:lnTo>
                      <a:pt x="52" y="25"/>
                    </a:lnTo>
                    <a:lnTo>
                      <a:pt x="52" y="27"/>
                    </a:lnTo>
                    <a:lnTo>
                      <a:pt x="52" y="37"/>
                    </a:lnTo>
                    <a:lnTo>
                      <a:pt x="61" y="45"/>
                    </a:lnTo>
                    <a:lnTo>
                      <a:pt x="65" y="51"/>
                    </a:lnTo>
                    <a:lnTo>
                      <a:pt x="69" y="63"/>
                    </a:lnTo>
                    <a:lnTo>
                      <a:pt x="78" y="69"/>
                    </a:lnTo>
                    <a:lnTo>
                      <a:pt x="86" y="71"/>
                    </a:lnTo>
                    <a:lnTo>
                      <a:pt x="88" y="77"/>
                    </a:lnTo>
                    <a:lnTo>
                      <a:pt x="91" y="79"/>
                    </a:lnTo>
                    <a:lnTo>
                      <a:pt x="98" y="80"/>
                    </a:lnTo>
                    <a:lnTo>
                      <a:pt x="99" y="84"/>
                    </a:lnTo>
                    <a:lnTo>
                      <a:pt x="104" y="86"/>
                    </a:lnTo>
                    <a:lnTo>
                      <a:pt x="110" y="92"/>
                    </a:lnTo>
                    <a:lnTo>
                      <a:pt x="111" y="96"/>
                    </a:lnTo>
                    <a:lnTo>
                      <a:pt x="109" y="98"/>
                    </a:lnTo>
                    <a:lnTo>
                      <a:pt x="103" y="93"/>
                    </a:lnTo>
                    <a:lnTo>
                      <a:pt x="100" y="91"/>
                    </a:lnTo>
                    <a:lnTo>
                      <a:pt x="95" y="92"/>
                    </a:lnTo>
                    <a:lnTo>
                      <a:pt x="93" y="100"/>
                    </a:lnTo>
                    <a:lnTo>
                      <a:pt x="98" y="106"/>
                    </a:lnTo>
                    <a:lnTo>
                      <a:pt x="98" y="110"/>
                    </a:lnTo>
                    <a:lnTo>
                      <a:pt x="94" y="113"/>
                    </a:lnTo>
                    <a:lnTo>
                      <a:pt x="92" y="119"/>
                    </a:lnTo>
                    <a:lnTo>
                      <a:pt x="86" y="124"/>
                    </a:lnTo>
                    <a:lnTo>
                      <a:pt x="84" y="121"/>
                    </a:lnTo>
                    <a:lnTo>
                      <a:pt x="85" y="117"/>
                    </a:lnTo>
                    <a:lnTo>
                      <a:pt x="89" y="111"/>
                    </a:lnTo>
                    <a:lnTo>
                      <a:pt x="87" y="105"/>
                    </a:lnTo>
                    <a:lnTo>
                      <a:pt x="87" y="100"/>
                    </a:lnTo>
                    <a:lnTo>
                      <a:pt x="84" y="96"/>
                    </a:lnTo>
                    <a:lnTo>
                      <a:pt x="81" y="96"/>
                    </a:lnTo>
                    <a:lnTo>
                      <a:pt x="78" y="94"/>
                    </a:lnTo>
                    <a:lnTo>
                      <a:pt x="77" y="90"/>
                    </a:lnTo>
                    <a:lnTo>
                      <a:pt x="73" y="88"/>
                    </a:lnTo>
                    <a:lnTo>
                      <a:pt x="71" y="86"/>
                    </a:lnTo>
                    <a:lnTo>
                      <a:pt x="69" y="86"/>
                    </a:lnTo>
                    <a:lnTo>
                      <a:pt x="65" y="81"/>
                    </a:lnTo>
                    <a:lnTo>
                      <a:pt x="63" y="81"/>
                    </a:lnTo>
                    <a:lnTo>
                      <a:pt x="54" y="76"/>
                    </a:lnTo>
                    <a:lnTo>
                      <a:pt x="53" y="71"/>
                    </a:lnTo>
                    <a:lnTo>
                      <a:pt x="49" y="71"/>
                    </a:lnTo>
                    <a:lnTo>
                      <a:pt x="44" y="67"/>
                    </a:lnTo>
                    <a:lnTo>
                      <a:pt x="43" y="60"/>
                    </a:lnTo>
                    <a:lnTo>
                      <a:pt x="37" y="56"/>
                    </a:lnTo>
                    <a:lnTo>
                      <a:pt x="36" y="47"/>
                    </a:lnTo>
                    <a:lnTo>
                      <a:pt x="30" y="37"/>
                    </a:lnTo>
                    <a:lnTo>
                      <a:pt x="27" y="35"/>
                    </a:lnTo>
                    <a:lnTo>
                      <a:pt x="18" y="37"/>
                    </a:lnTo>
                    <a:lnTo>
                      <a:pt x="12" y="43"/>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16" name="Freeform 5200">
                <a:extLst>
                  <a:ext uri="{FF2B5EF4-FFF2-40B4-BE49-F238E27FC236}">
                    <a16:creationId xmlns:a16="http://schemas.microsoft.com/office/drawing/2014/main" id="{44ECFA10-37B1-4A97-A83D-18CD12181B30}"/>
                  </a:ext>
                </a:extLst>
              </p:cNvPr>
              <p:cNvSpPr>
                <a:spLocks/>
              </p:cNvSpPr>
              <p:nvPr/>
            </p:nvSpPr>
            <p:spPr bwMode="gray">
              <a:xfrm>
                <a:off x="3210" y="2016"/>
                <a:ext cx="4" cy="3"/>
              </a:xfrm>
              <a:custGeom>
                <a:avLst/>
                <a:gdLst/>
                <a:ahLst/>
                <a:cxnLst>
                  <a:cxn ang="0">
                    <a:pos x="0" y="0"/>
                  </a:cxn>
                  <a:cxn ang="0">
                    <a:pos x="2" y="0"/>
                  </a:cxn>
                  <a:cxn ang="0">
                    <a:pos x="3" y="1"/>
                  </a:cxn>
                  <a:cxn ang="0">
                    <a:pos x="0" y="2"/>
                  </a:cxn>
                  <a:cxn ang="0">
                    <a:pos x="0" y="0"/>
                  </a:cxn>
                </a:cxnLst>
                <a:rect l="0" t="0" r="r" b="b"/>
                <a:pathLst>
                  <a:path w="3" h="2">
                    <a:moveTo>
                      <a:pt x="0" y="0"/>
                    </a:moveTo>
                    <a:lnTo>
                      <a:pt x="2" y="0"/>
                    </a:lnTo>
                    <a:lnTo>
                      <a:pt x="3" y="1"/>
                    </a:lnTo>
                    <a:lnTo>
                      <a:pt x="0" y="2"/>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17" name="Freeform 5201">
                <a:extLst>
                  <a:ext uri="{FF2B5EF4-FFF2-40B4-BE49-F238E27FC236}">
                    <a16:creationId xmlns:a16="http://schemas.microsoft.com/office/drawing/2014/main" id="{97ECCAB6-B01A-455B-94E1-9CFCF0B8C7B8}"/>
                  </a:ext>
                </a:extLst>
              </p:cNvPr>
              <p:cNvSpPr>
                <a:spLocks/>
              </p:cNvSpPr>
              <p:nvPr/>
            </p:nvSpPr>
            <p:spPr bwMode="gray">
              <a:xfrm>
                <a:off x="3189" y="2049"/>
                <a:ext cx="17" cy="22"/>
              </a:xfrm>
              <a:custGeom>
                <a:avLst/>
                <a:gdLst/>
                <a:ahLst/>
                <a:cxnLst>
                  <a:cxn ang="0">
                    <a:pos x="0" y="3"/>
                  </a:cxn>
                  <a:cxn ang="0">
                    <a:pos x="1" y="0"/>
                  </a:cxn>
                  <a:cxn ang="0">
                    <a:pos x="6" y="0"/>
                  </a:cxn>
                  <a:cxn ang="0">
                    <a:pos x="11" y="8"/>
                  </a:cxn>
                  <a:cxn ang="0">
                    <a:pos x="11" y="14"/>
                  </a:cxn>
                  <a:cxn ang="0">
                    <a:pos x="9" y="13"/>
                  </a:cxn>
                  <a:cxn ang="0">
                    <a:pos x="9" y="10"/>
                  </a:cxn>
                  <a:cxn ang="0">
                    <a:pos x="5" y="6"/>
                  </a:cxn>
                  <a:cxn ang="0">
                    <a:pos x="0" y="3"/>
                  </a:cxn>
                </a:cxnLst>
                <a:rect l="0" t="0" r="r" b="b"/>
                <a:pathLst>
                  <a:path w="11" h="14">
                    <a:moveTo>
                      <a:pt x="0" y="3"/>
                    </a:moveTo>
                    <a:lnTo>
                      <a:pt x="1" y="0"/>
                    </a:lnTo>
                    <a:lnTo>
                      <a:pt x="6" y="0"/>
                    </a:lnTo>
                    <a:lnTo>
                      <a:pt x="11" y="8"/>
                    </a:lnTo>
                    <a:lnTo>
                      <a:pt x="11" y="14"/>
                    </a:lnTo>
                    <a:lnTo>
                      <a:pt x="9" y="13"/>
                    </a:lnTo>
                    <a:lnTo>
                      <a:pt x="9" y="10"/>
                    </a:lnTo>
                    <a:lnTo>
                      <a:pt x="5" y="6"/>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18" name="Freeform 5202">
                <a:extLst>
                  <a:ext uri="{FF2B5EF4-FFF2-40B4-BE49-F238E27FC236}">
                    <a16:creationId xmlns:a16="http://schemas.microsoft.com/office/drawing/2014/main" id="{E68C80BB-BA18-4E17-A4E3-F02A78DD7725}"/>
                  </a:ext>
                </a:extLst>
              </p:cNvPr>
              <p:cNvSpPr>
                <a:spLocks/>
              </p:cNvSpPr>
              <p:nvPr/>
            </p:nvSpPr>
            <p:spPr bwMode="gray">
              <a:xfrm>
                <a:off x="3225" y="2047"/>
                <a:ext cx="5" cy="11"/>
              </a:xfrm>
              <a:custGeom>
                <a:avLst/>
                <a:gdLst/>
                <a:ahLst/>
                <a:cxnLst>
                  <a:cxn ang="0">
                    <a:pos x="2" y="7"/>
                  </a:cxn>
                  <a:cxn ang="0">
                    <a:pos x="0" y="4"/>
                  </a:cxn>
                  <a:cxn ang="0">
                    <a:pos x="0" y="1"/>
                  </a:cxn>
                  <a:cxn ang="0">
                    <a:pos x="2" y="0"/>
                  </a:cxn>
                  <a:cxn ang="0">
                    <a:pos x="2" y="2"/>
                  </a:cxn>
                  <a:cxn ang="0">
                    <a:pos x="3" y="6"/>
                  </a:cxn>
                  <a:cxn ang="0">
                    <a:pos x="2" y="7"/>
                  </a:cxn>
                </a:cxnLst>
                <a:rect l="0" t="0" r="r" b="b"/>
                <a:pathLst>
                  <a:path w="3" h="7">
                    <a:moveTo>
                      <a:pt x="2" y="7"/>
                    </a:moveTo>
                    <a:lnTo>
                      <a:pt x="0" y="4"/>
                    </a:lnTo>
                    <a:lnTo>
                      <a:pt x="0" y="1"/>
                    </a:lnTo>
                    <a:lnTo>
                      <a:pt x="2" y="0"/>
                    </a:lnTo>
                    <a:lnTo>
                      <a:pt x="2" y="2"/>
                    </a:lnTo>
                    <a:lnTo>
                      <a:pt x="3" y="6"/>
                    </a:lnTo>
                    <a:lnTo>
                      <a:pt x="2" y="7"/>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19" name="Freeform 5203">
                <a:extLst>
                  <a:ext uri="{FF2B5EF4-FFF2-40B4-BE49-F238E27FC236}">
                    <a16:creationId xmlns:a16="http://schemas.microsoft.com/office/drawing/2014/main" id="{E57B0A36-2F7A-48A8-B92A-711D24AB5771}"/>
                  </a:ext>
                </a:extLst>
              </p:cNvPr>
              <p:cNvSpPr>
                <a:spLocks/>
              </p:cNvSpPr>
              <p:nvPr/>
            </p:nvSpPr>
            <p:spPr bwMode="gray">
              <a:xfrm>
                <a:off x="3228" y="2041"/>
                <a:ext cx="5" cy="5"/>
              </a:xfrm>
              <a:custGeom>
                <a:avLst/>
                <a:gdLst/>
                <a:ahLst/>
                <a:cxnLst>
                  <a:cxn ang="0">
                    <a:pos x="0" y="0"/>
                  </a:cxn>
                  <a:cxn ang="0">
                    <a:pos x="2" y="0"/>
                  </a:cxn>
                  <a:cxn ang="0">
                    <a:pos x="3" y="2"/>
                  </a:cxn>
                  <a:cxn ang="0">
                    <a:pos x="2" y="3"/>
                  </a:cxn>
                  <a:cxn ang="0">
                    <a:pos x="0" y="0"/>
                  </a:cxn>
                </a:cxnLst>
                <a:rect l="0" t="0" r="r" b="b"/>
                <a:pathLst>
                  <a:path w="3" h="3">
                    <a:moveTo>
                      <a:pt x="0" y="0"/>
                    </a:moveTo>
                    <a:lnTo>
                      <a:pt x="2" y="0"/>
                    </a:lnTo>
                    <a:lnTo>
                      <a:pt x="3" y="2"/>
                    </a:lnTo>
                    <a:lnTo>
                      <a:pt x="2" y="3"/>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20" name="Freeform 5204">
                <a:extLst>
                  <a:ext uri="{FF2B5EF4-FFF2-40B4-BE49-F238E27FC236}">
                    <a16:creationId xmlns:a16="http://schemas.microsoft.com/office/drawing/2014/main" id="{E8D1A351-04E2-4362-ADDF-7E3CB34BE2A2}"/>
                  </a:ext>
                </a:extLst>
              </p:cNvPr>
              <p:cNvSpPr>
                <a:spLocks/>
              </p:cNvSpPr>
              <p:nvPr/>
            </p:nvSpPr>
            <p:spPr bwMode="gray">
              <a:xfrm>
                <a:off x="3234" y="2071"/>
                <a:ext cx="5" cy="6"/>
              </a:xfrm>
              <a:custGeom>
                <a:avLst/>
                <a:gdLst/>
                <a:ahLst/>
                <a:cxnLst>
                  <a:cxn ang="0">
                    <a:pos x="0" y="2"/>
                  </a:cxn>
                  <a:cxn ang="0">
                    <a:pos x="1" y="0"/>
                  </a:cxn>
                  <a:cxn ang="0">
                    <a:pos x="3" y="1"/>
                  </a:cxn>
                  <a:cxn ang="0">
                    <a:pos x="3" y="3"/>
                  </a:cxn>
                  <a:cxn ang="0">
                    <a:pos x="1" y="4"/>
                  </a:cxn>
                  <a:cxn ang="0">
                    <a:pos x="0" y="2"/>
                  </a:cxn>
                </a:cxnLst>
                <a:rect l="0" t="0" r="r" b="b"/>
                <a:pathLst>
                  <a:path w="3" h="4">
                    <a:moveTo>
                      <a:pt x="0" y="2"/>
                    </a:moveTo>
                    <a:lnTo>
                      <a:pt x="1" y="0"/>
                    </a:lnTo>
                    <a:lnTo>
                      <a:pt x="3" y="1"/>
                    </a:lnTo>
                    <a:lnTo>
                      <a:pt x="3" y="3"/>
                    </a:lnTo>
                    <a:lnTo>
                      <a:pt x="1" y="4"/>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21" name="Freeform 5205">
                <a:extLst>
                  <a:ext uri="{FF2B5EF4-FFF2-40B4-BE49-F238E27FC236}">
                    <a16:creationId xmlns:a16="http://schemas.microsoft.com/office/drawing/2014/main" id="{19B52326-17D5-45DA-A8C9-38D3EDBC1470}"/>
                  </a:ext>
                </a:extLst>
              </p:cNvPr>
              <p:cNvSpPr>
                <a:spLocks/>
              </p:cNvSpPr>
              <p:nvPr/>
            </p:nvSpPr>
            <p:spPr bwMode="gray">
              <a:xfrm>
                <a:off x="3228" y="2075"/>
                <a:ext cx="6" cy="6"/>
              </a:xfrm>
              <a:custGeom>
                <a:avLst/>
                <a:gdLst/>
                <a:ahLst/>
                <a:cxnLst>
                  <a:cxn ang="0">
                    <a:pos x="0" y="1"/>
                  </a:cxn>
                  <a:cxn ang="0">
                    <a:pos x="1" y="0"/>
                  </a:cxn>
                  <a:cxn ang="0">
                    <a:pos x="4" y="1"/>
                  </a:cxn>
                  <a:cxn ang="0">
                    <a:pos x="3" y="3"/>
                  </a:cxn>
                  <a:cxn ang="0">
                    <a:pos x="1" y="4"/>
                  </a:cxn>
                  <a:cxn ang="0">
                    <a:pos x="0" y="1"/>
                  </a:cxn>
                </a:cxnLst>
                <a:rect l="0" t="0" r="r" b="b"/>
                <a:pathLst>
                  <a:path w="4" h="4">
                    <a:moveTo>
                      <a:pt x="0" y="1"/>
                    </a:moveTo>
                    <a:lnTo>
                      <a:pt x="1" y="0"/>
                    </a:lnTo>
                    <a:lnTo>
                      <a:pt x="4" y="1"/>
                    </a:lnTo>
                    <a:lnTo>
                      <a:pt x="3" y="3"/>
                    </a:lnTo>
                    <a:lnTo>
                      <a:pt x="1" y="4"/>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22" name="Freeform 5206">
                <a:extLst>
                  <a:ext uri="{FF2B5EF4-FFF2-40B4-BE49-F238E27FC236}">
                    <a16:creationId xmlns:a16="http://schemas.microsoft.com/office/drawing/2014/main" id="{3534AF7A-C6A0-4E2F-910F-CAA022A539F8}"/>
                  </a:ext>
                </a:extLst>
              </p:cNvPr>
              <p:cNvSpPr>
                <a:spLocks/>
              </p:cNvSpPr>
              <p:nvPr/>
            </p:nvSpPr>
            <p:spPr bwMode="gray">
              <a:xfrm>
                <a:off x="3143" y="1988"/>
                <a:ext cx="93" cy="112"/>
              </a:xfrm>
              <a:custGeom>
                <a:avLst/>
                <a:gdLst/>
                <a:ahLst/>
                <a:cxnLst>
                  <a:cxn ang="0">
                    <a:pos x="50" y="15"/>
                  </a:cxn>
                  <a:cxn ang="0">
                    <a:pos x="43" y="15"/>
                  </a:cxn>
                  <a:cxn ang="0">
                    <a:pos x="33" y="17"/>
                  </a:cxn>
                  <a:cxn ang="0">
                    <a:pos x="38" y="24"/>
                  </a:cxn>
                  <a:cxn ang="0">
                    <a:pos x="35" y="25"/>
                  </a:cxn>
                  <a:cxn ang="0">
                    <a:pos x="33" y="28"/>
                  </a:cxn>
                  <a:cxn ang="0">
                    <a:pos x="30" y="24"/>
                  </a:cxn>
                  <a:cxn ang="0">
                    <a:pos x="30" y="28"/>
                  </a:cxn>
                  <a:cxn ang="0">
                    <a:pos x="26" y="21"/>
                  </a:cxn>
                  <a:cxn ang="0">
                    <a:pos x="21" y="21"/>
                  </a:cxn>
                  <a:cxn ang="0">
                    <a:pos x="26" y="34"/>
                  </a:cxn>
                  <a:cxn ang="0">
                    <a:pos x="31" y="46"/>
                  </a:cxn>
                  <a:cxn ang="0">
                    <a:pos x="37" y="55"/>
                  </a:cxn>
                  <a:cxn ang="0">
                    <a:pos x="30" y="61"/>
                  </a:cxn>
                  <a:cxn ang="0">
                    <a:pos x="25" y="62"/>
                  </a:cxn>
                  <a:cxn ang="0">
                    <a:pos x="28" y="72"/>
                  </a:cxn>
                  <a:cxn ang="0">
                    <a:pos x="21" y="71"/>
                  </a:cxn>
                  <a:cxn ang="0">
                    <a:pos x="15" y="67"/>
                  </a:cxn>
                  <a:cxn ang="0">
                    <a:pos x="15" y="60"/>
                  </a:cxn>
                  <a:cxn ang="0">
                    <a:pos x="11" y="52"/>
                  </a:cxn>
                  <a:cxn ang="0">
                    <a:pos x="26" y="52"/>
                  </a:cxn>
                  <a:cxn ang="0">
                    <a:pos x="16" y="48"/>
                  </a:cxn>
                  <a:cxn ang="0">
                    <a:pos x="7" y="45"/>
                  </a:cxn>
                  <a:cxn ang="0">
                    <a:pos x="2" y="35"/>
                  </a:cxn>
                  <a:cxn ang="0">
                    <a:pos x="5" y="27"/>
                  </a:cxn>
                  <a:cxn ang="0">
                    <a:pos x="8" y="14"/>
                  </a:cxn>
                  <a:cxn ang="0">
                    <a:pos x="23" y="9"/>
                  </a:cxn>
                  <a:cxn ang="0">
                    <a:pos x="33" y="7"/>
                  </a:cxn>
                  <a:cxn ang="0">
                    <a:pos x="45" y="6"/>
                  </a:cxn>
                  <a:cxn ang="0">
                    <a:pos x="55" y="8"/>
                  </a:cxn>
                  <a:cxn ang="0">
                    <a:pos x="60" y="5"/>
                  </a:cxn>
                  <a:cxn ang="0">
                    <a:pos x="55" y="17"/>
                  </a:cxn>
                </a:cxnLst>
                <a:rect l="0" t="0" r="r" b="b"/>
                <a:pathLst>
                  <a:path w="60" h="72">
                    <a:moveTo>
                      <a:pt x="55" y="17"/>
                    </a:moveTo>
                    <a:lnTo>
                      <a:pt x="50" y="15"/>
                    </a:lnTo>
                    <a:lnTo>
                      <a:pt x="45" y="16"/>
                    </a:lnTo>
                    <a:lnTo>
                      <a:pt x="43" y="15"/>
                    </a:lnTo>
                    <a:lnTo>
                      <a:pt x="39" y="16"/>
                    </a:lnTo>
                    <a:lnTo>
                      <a:pt x="33" y="17"/>
                    </a:lnTo>
                    <a:lnTo>
                      <a:pt x="33" y="21"/>
                    </a:lnTo>
                    <a:lnTo>
                      <a:pt x="38" y="24"/>
                    </a:lnTo>
                    <a:lnTo>
                      <a:pt x="38" y="26"/>
                    </a:lnTo>
                    <a:lnTo>
                      <a:pt x="35" y="25"/>
                    </a:lnTo>
                    <a:lnTo>
                      <a:pt x="35" y="28"/>
                    </a:lnTo>
                    <a:lnTo>
                      <a:pt x="33" y="28"/>
                    </a:lnTo>
                    <a:lnTo>
                      <a:pt x="32" y="24"/>
                    </a:lnTo>
                    <a:lnTo>
                      <a:pt x="30" y="24"/>
                    </a:lnTo>
                    <a:lnTo>
                      <a:pt x="31" y="28"/>
                    </a:lnTo>
                    <a:lnTo>
                      <a:pt x="30" y="28"/>
                    </a:lnTo>
                    <a:lnTo>
                      <a:pt x="27" y="24"/>
                    </a:lnTo>
                    <a:lnTo>
                      <a:pt x="26" y="21"/>
                    </a:lnTo>
                    <a:lnTo>
                      <a:pt x="24" y="20"/>
                    </a:lnTo>
                    <a:lnTo>
                      <a:pt x="21" y="21"/>
                    </a:lnTo>
                    <a:lnTo>
                      <a:pt x="21" y="26"/>
                    </a:lnTo>
                    <a:lnTo>
                      <a:pt x="26" y="34"/>
                    </a:lnTo>
                    <a:lnTo>
                      <a:pt x="25" y="43"/>
                    </a:lnTo>
                    <a:lnTo>
                      <a:pt x="31" y="46"/>
                    </a:lnTo>
                    <a:lnTo>
                      <a:pt x="37" y="51"/>
                    </a:lnTo>
                    <a:lnTo>
                      <a:pt x="37" y="55"/>
                    </a:lnTo>
                    <a:lnTo>
                      <a:pt x="30" y="55"/>
                    </a:lnTo>
                    <a:lnTo>
                      <a:pt x="30" y="61"/>
                    </a:lnTo>
                    <a:lnTo>
                      <a:pt x="26" y="60"/>
                    </a:lnTo>
                    <a:lnTo>
                      <a:pt x="25" y="62"/>
                    </a:lnTo>
                    <a:lnTo>
                      <a:pt x="27" y="64"/>
                    </a:lnTo>
                    <a:lnTo>
                      <a:pt x="28" y="72"/>
                    </a:lnTo>
                    <a:lnTo>
                      <a:pt x="24" y="71"/>
                    </a:lnTo>
                    <a:lnTo>
                      <a:pt x="21" y="71"/>
                    </a:lnTo>
                    <a:lnTo>
                      <a:pt x="19" y="68"/>
                    </a:lnTo>
                    <a:lnTo>
                      <a:pt x="15" y="67"/>
                    </a:lnTo>
                    <a:lnTo>
                      <a:pt x="13" y="65"/>
                    </a:lnTo>
                    <a:lnTo>
                      <a:pt x="15" y="60"/>
                    </a:lnTo>
                    <a:lnTo>
                      <a:pt x="11" y="56"/>
                    </a:lnTo>
                    <a:lnTo>
                      <a:pt x="11" y="52"/>
                    </a:lnTo>
                    <a:lnTo>
                      <a:pt x="17" y="51"/>
                    </a:lnTo>
                    <a:lnTo>
                      <a:pt x="26" y="52"/>
                    </a:lnTo>
                    <a:lnTo>
                      <a:pt x="24" y="48"/>
                    </a:lnTo>
                    <a:lnTo>
                      <a:pt x="16" y="48"/>
                    </a:lnTo>
                    <a:lnTo>
                      <a:pt x="11" y="49"/>
                    </a:lnTo>
                    <a:lnTo>
                      <a:pt x="7" y="45"/>
                    </a:lnTo>
                    <a:lnTo>
                      <a:pt x="5" y="39"/>
                    </a:lnTo>
                    <a:lnTo>
                      <a:pt x="2" y="35"/>
                    </a:lnTo>
                    <a:lnTo>
                      <a:pt x="0" y="31"/>
                    </a:lnTo>
                    <a:lnTo>
                      <a:pt x="5" y="27"/>
                    </a:lnTo>
                    <a:lnTo>
                      <a:pt x="9" y="20"/>
                    </a:lnTo>
                    <a:lnTo>
                      <a:pt x="8" y="14"/>
                    </a:lnTo>
                    <a:lnTo>
                      <a:pt x="19" y="14"/>
                    </a:lnTo>
                    <a:lnTo>
                      <a:pt x="23" y="9"/>
                    </a:lnTo>
                    <a:lnTo>
                      <a:pt x="27" y="9"/>
                    </a:lnTo>
                    <a:lnTo>
                      <a:pt x="33" y="7"/>
                    </a:lnTo>
                    <a:lnTo>
                      <a:pt x="39" y="5"/>
                    </a:lnTo>
                    <a:lnTo>
                      <a:pt x="45" y="6"/>
                    </a:lnTo>
                    <a:lnTo>
                      <a:pt x="50" y="9"/>
                    </a:lnTo>
                    <a:lnTo>
                      <a:pt x="55" y="8"/>
                    </a:lnTo>
                    <a:lnTo>
                      <a:pt x="57" y="0"/>
                    </a:lnTo>
                    <a:lnTo>
                      <a:pt x="60" y="5"/>
                    </a:lnTo>
                    <a:lnTo>
                      <a:pt x="59" y="11"/>
                    </a:lnTo>
                    <a:lnTo>
                      <a:pt x="55" y="17"/>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1123" name="Freeform 5207">
                <a:extLst>
                  <a:ext uri="{FF2B5EF4-FFF2-40B4-BE49-F238E27FC236}">
                    <a16:creationId xmlns:a16="http://schemas.microsoft.com/office/drawing/2014/main" id="{82FCD3A5-2517-4CAF-9DA0-212E6CC44A1A}"/>
                  </a:ext>
                </a:extLst>
              </p:cNvPr>
              <p:cNvSpPr>
                <a:spLocks/>
              </p:cNvSpPr>
              <p:nvPr/>
            </p:nvSpPr>
            <p:spPr bwMode="gray">
              <a:xfrm>
                <a:off x="3216" y="2029"/>
                <a:ext cx="4" cy="4"/>
              </a:xfrm>
              <a:custGeom>
                <a:avLst/>
                <a:gdLst/>
                <a:ahLst/>
                <a:cxnLst>
                  <a:cxn ang="0">
                    <a:pos x="1" y="3"/>
                  </a:cxn>
                  <a:cxn ang="0">
                    <a:pos x="0" y="2"/>
                  </a:cxn>
                  <a:cxn ang="0">
                    <a:pos x="1" y="0"/>
                  </a:cxn>
                  <a:cxn ang="0">
                    <a:pos x="3" y="1"/>
                  </a:cxn>
                  <a:cxn ang="0">
                    <a:pos x="3" y="2"/>
                  </a:cxn>
                  <a:cxn ang="0">
                    <a:pos x="1" y="3"/>
                  </a:cxn>
                </a:cxnLst>
                <a:rect l="0" t="0" r="r" b="b"/>
                <a:pathLst>
                  <a:path w="3" h="3">
                    <a:moveTo>
                      <a:pt x="1" y="3"/>
                    </a:moveTo>
                    <a:lnTo>
                      <a:pt x="0" y="2"/>
                    </a:lnTo>
                    <a:lnTo>
                      <a:pt x="1" y="0"/>
                    </a:lnTo>
                    <a:lnTo>
                      <a:pt x="3" y="1"/>
                    </a:lnTo>
                    <a:lnTo>
                      <a:pt x="3" y="2"/>
                    </a:lnTo>
                    <a:lnTo>
                      <a:pt x="1"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124" name="Freeform 5208">
                <a:extLst>
                  <a:ext uri="{FF2B5EF4-FFF2-40B4-BE49-F238E27FC236}">
                    <a16:creationId xmlns:a16="http://schemas.microsoft.com/office/drawing/2014/main" id="{726F6316-81A2-45EB-9D0E-F9E301FE1E11}"/>
                  </a:ext>
                </a:extLst>
              </p:cNvPr>
              <p:cNvSpPr>
                <a:spLocks/>
              </p:cNvSpPr>
              <p:nvPr/>
            </p:nvSpPr>
            <p:spPr bwMode="gray">
              <a:xfrm>
                <a:off x="3244" y="1218"/>
                <a:ext cx="530" cy="784"/>
              </a:xfrm>
              <a:custGeom>
                <a:avLst/>
                <a:gdLst/>
                <a:ahLst/>
                <a:cxnLst>
                  <a:cxn ang="0">
                    <a:pos x="266" y="360"/>
                  </a:cxn>
                  <a:cxn ang="0">
                    <a:pos x="243" y="355"/>
                  </a:cxn>
                  <a:cxn ang="0">
                    <a:pos x="197" y="360"/>
                  </a:cxn>
                  <a:cxn ang="0">
                    <a:pos x="179" y="410"/>
                  </a:cxn>
                  <a:cxn ang="0">
                    <a:pos x="199" y="435"/>
                  </a:cxn>
                  <a:cxn ang="0">
                    <a:pos x="182" y="448"/>
                  </a:cxn>
                  <a:cxn ang="0">
                    <a:pos x="179" y="463"/>
                  </a:cxn>
                  <a:cxn ang="0">
                    <a:pos x="185" y="481"/>
                  </a:cxn>
                  <a:cxn ang="0">
                    <a:pos x="192" y="494"/>
                  </a:cxn>
                  <a:cxn ang="0">
                    <a:pos x="171" y="494"/>
                  </a:cxn>
                  <a:cxn ang="0">
                    <a:pos x="125" y="478"/>
                  </a:cxn>
                  <a:cxn ang="0">
                    <a:pos x="92" y="457"/>
                  </a:cxn>
                  <a:cxn ang="0">
                    <a:pos x="92" y="445"/>
                  </a:cxn>
                  <a:cxn ang="0">
                    <a:pos x="102" y="424"/>
                  </a:cxn>
                  <a:cxn ang="0">
                    <a:pos x="110" y="398"/>
                  </a:cxn>
                  <a:cxn ang="0">
                    <a:pos x="74" y="372"/>
                  </a:cxn>
                  <a:cxn ang="0">
                    <a:pos x="47" y="341"/>
                  </a:cxn>
                  <a:cxn ang="0">
                    <a:pos x="38" y="327"/>
                  </a:cxn>
                  <a:cxn ang="0">
                    <a:pos x="33" y="303"/>
                  </a:cxn>
                  <a:cxn ang="0">
                    <a:pos x="12" y="277"/>
                  </a:cxn>
                  <a:cxn ang="0">
                    <a:pos x="3" y="238"/>
                  </a:cxn>
                  <a:cxn ang="0">
                    <a:pos x="13" y="206"/>
                  </a:cxn>
                  <a:cxn ang="0">
                    <a:pos x="15" y="197"/>
                  </a:cxn>
                  <a:cxn ang="0">
                    <a:pos x="40" y="141"/>
                  </a:cxn>
                  <a:cxn ang="0">
                    <a:pos x="28" y="109"/>
                  </a:cxn>
                  <a:cxn ang="0">
                    <a:pos x="23" y="75"/>
                  </a:cxn>
                  <a:cxn ang="0">
                    <a:pos x="9" y="26"/>
                  </a:cxn>
                  <a:cxn ang="0">
                    <a:pos x="33" y="3"/>
                  </a:cxn>
                  <a:cxn ang="0">
                    <a:pos x="50" y="5"/>
                  </a:cxn>
                  <a:cxn ang="0">
                    <a:pos x="65" y="11"/>
                  </a:cxn>
                  <a:cxn ang="0">
                    <a:pos x="112" y="32"/>
                  </a:cxn>
                  <a:cxn ang="0">
                    <a:pos x="106" y="66"/>
                  </a:cxn>
                  <a:cxn ang="0">
                    <a:pos x="55" y="52"/>
                  </a:cxn>
                  <a:cxn ang="0">
                    <a:pos x="67" y="77"/>
                  </a:cxn>
                  <a:cxn ang="0">
                    <a:pos x="74" y="107"/>
                  </a:cxn>
                  <a:cxn ang="0">
                    <a:pos x="88" y="106"/>
                  </a:cxn>
                  <a:cxn ang="0">
                    <a:pos x="105" y="101"/>
                  </a:cxn>
                  <a:cxn ang="0">
                    <a:pos x="130" y="63"/>
                  </a:cxn>
                  <a:cxn ang="0">
                    <a:pos x="149" y="44"/>
                  </a:cxn>
                  <a:cxn ang="0">
                    <a:pos x="143" y="24"/>
                  </a:cxn>
                  <a:cxn ang="0">
                    <a:pos x="177" y="34"/>
                  </a:cxn>
                  <a:cxn ang="0">
                    <a:pos x="166" y="47"/>
                  </a:cxn>
                  <a:cxn ang="0">
                    <a:pos x="189" y="36"/>
                  </a:cxn>
                  <a:cxn ang="0">
                    <a:pos x="209" y="31"/>
                  </a:cxn>
                  <a:cxn ang="0">
                    <a:pos x="231" y="25"/>
                  </a:cxn>
                  <a:cxn ang="0">
                    <a:pos x="243" y="20"/>
                  </a:cxn>
                  <a:cxn ang="0">
                    <a:pos x="249" y="29"/>
                  </a:cxn>
                  <a:cxn ang="0">
                    <a:pos x="264" y="24"/>
                  </a:cxn>
                  <a:cxn ang="0">
                    <a:pos x="292" y="19"/>
                  </a:cxn>
                  <a:cxn ang="0">
                    <a:pos x="307" y="19"/>
                  </a:cxn>
                  <a:cxn ang="0">
                    <a:pos x="341" y="21"/>
                  </a:cxn>
                  <a:cxn ang="0">
                    <a:pos x="305" y="101"/>
                  </a:cxn>
                  <a:cxn ang="0">
                    <a:pos x="300" y="226"/>
                  </a:cxn>
                  <a:cxn ang="0">
                    <a:pos x="292" y="293"/>
                  </a:cxn>
                </a:cxnLst>
                <a:rect l="0" t="0" r="r" b="b"/>
                <a:pathLst>
                  <a:path w="342" h="506">
                    <a:moveTo>
                      <a:pt x="300" y="362"/>
                    </a:moveTo>
                    <a:lnTo>
                      <a:pt x="300" y="369"/>
                    </a:lnTo>
                    <a:lnTo>
                      <a:pt x="287" y="365"/>
                    </a:lnTo>
                    <a:lnTo>
                      <a:pt x="283" y="360"/>
                    </a:lnTo>
                    <a:lnTo>
                      <a:pt x="266" y="360"/>
                    </a:lnTo>
                    <a:lnTo>
                      <a:pt x="261" y="366"/>
                    </a:lnTo>
                    <a:lnTo>
                      <a:pt x="258" y="366"/>
                    </a:lnTo>
                    <a:lnTo>
                      <a:pt x="254" y="362"/>
                    </a:lnTo>
                    <a:lnTo>
                      <a:pt x="249" y="363"/>
                    </a:lnTo>
                    <a:lnTo>
                      <a:pt x="243" y="355"/>
                    </a:lnTo>
                    <a:lnTo>
                      <a:pt x="235" y="355"/>
                    </a:lnTo>
                    <a:lnTo>
                      <a:pt x="231" y="352"/>
                    </a:lnTo>
                    <a:lnTo>
                      <a:pt x="222" y="352"/>
                    </a:lnTo>
                    <a:lnTo>
                      <a:pt x="217" y="346"/>
                    </a:lnTo>
                    <a:lnTo>
                      <a:pt x="197" y="360"/>
                    </a:lnTo>
                    <a:lnTo>
                      <a:pt x="197" y="372"/>
                    </a:lnTo>
                    <a:lnTo>
                      <a:pt x="191" y="373"/>
                    </a:lnTo>
                    <a:lnTo>
                      <a:pt x="188" y="368"/>
                    </a:lnTo>
                    <a:lnTo>
                      <a:pt x="182" y="369"/>
                    </a:lnTo>
                    <a:lnTo>
                      <a:pt x="179" y="410"/>
                    </a:lnTo>
                    <a:lnTo>
                      <a:pt x="193" y="413"/>
                    </a:lnTo>
                    <a:lnTo>
                      <a:pt x="199" y="421"/>
                    </a:lnTo>
                    <a:lnTo>
                      <a:pt x="197" y="431"/>
                    </a:lnTo>
                    <a:lnTo>
                      <a:pt x="201" y="434"/>
                    </a:lnTo>
                    <a:lnTo>
                      <a:pt x="199" y="435"/>
                    </a:lnTo>
                    <a:lnTo>
                      <a:pt x="193" y="440"/>
                    </a:lnTo>
                    <a:lnTo>
                      <a:pt x="189" y="442"/>
                    </a:lnTo>
                    <a:lnTo>
                      <a:pt x="188" y="443"/>
                    </a:lnTo>
                    <a:lnTo>
                      <a:pt x="185" y="443"/>
                    </a:lnTo>
                    <a:lnTo>
                      <a:pt x="182" y="448"/>
                    </a:lnTo>
                    <a:lnTo>
                      <a:pt x="180" y="454"/>
                    </a:lnTo>
                    <a:lnTo>
                      <a:pt x="177" y="455"/>
                    </a:lnTo>
                    <a:lnTo>
                      <a:pt x="177" y="457"/>
                    </a:lnTo>
                    <a:lnTo>
                      <a:pt x="178" y="459"/>
                    </a:lnTo>
                    <a:lnTo>
                      <a:pt x="179" y="463"/>
                    </a:lnTo>
                    <a:lnTo>
                      <a:pt x="182" y="466"/>
                    </a:lnTo>
                    <a:lnTo>
                      <a:pt x="184" y="469"/>
                    </a:lnTo>
                    <a:lnTo>
                      <a:pt x="185" y="475"/>
                    </a:lnTo>
                    <a:lnTo>
                      <a:pt x="185" y="478"/>
                    </a:lnTo>
                    <a:lnTo>
                      <a:pt x="185" y="481"/>
                    </a:lnTo>
                    <a:lnTo>
                      <a:pt x="187" y="483"/>
                    </a:lnTo>
                    <a:lnTo>
                      <a:pt x="188" y="486"/>
                    </a:lnTo>
                    <a:lnTo>
                      <a:pt x="189" y="488"/>
                    </a:lnTo>
                    <a:lnTo>
                      <a:pt x="191" y="490"/>
                    </a:lnTo>
                    <a:lnTo>
                      <a:pt x="192" y="494"/>
                    </a:lnTo>
                    <a:lnTo>
                      <a:pt x="194" y="496"/>
                    </a:lnTo>
                    <a:lnTo>
                      <a:pt x="194" y="504"/>
                    </a:lnTo>
                    <a:lnTo>
                      <a:pt x="188" y="506"/>
                    </a:lnTo>
                    <a:lnTo>
                      <a:pt x="175" y="500"/>
                    </a:lnTo>
                    <a:lnTo>
                      <a:pt x="171" y="494"/>
                    </a:lnTo>
                    <a:lnTo>
                      <a:pt x="168" y="494"/>
                    </a:lnTo>
                    <a:lnTo>
                      <a:pt x="156" y="485"/>
                    </a:lnTo>
                    <a:lnTo>
                      <a:pt x="143" y="479"/>
                    </a:lnTo>
                    <a:lnTo>
                      <a:pt x="139" y="480"/>
                    </a:lnTo>
                    <a:lnTo>
                      <a:pt x="125" y="478"/>
                    </a:lnTo>
                    <a:lnTo>
                      <a:pt x="113" y="475"/>
                    </a:lnTo>
                    <a:lnTo>
                      <a:pt x="108" y="471"/>
                    </a:lnTo>
                    <a:lnTo>
                      <a:pt x="99" y="460"/>
                    </a:lnTo>
                    <a:lnTo>
                      <a:pt x="95" y="460"/>
                    </a:lnTo>
                    <a:lnTo>
                      <a:pt x="92" y="457"/>
                    </a:lnTo>
                    <a:lnTo>
                      <a:pt x="89" y="455"/>
                    </a:lnTo>
                    <a:lnTo>
                      <a:pt x="87" y="451"/>
                    </a:lnTo>
                    <a:lnTo>
                      <a:pt x="86" y="448"/>
                    </a:lnTo>
                    <a:lnTo>
                      <a:pt x="92" y="447"/>
                    </a:lnTo>
                    <a:lnTo>
                      <a:pt x="92" y="445"/>
                    </a:lnTo>
                    <a:lnTo>
                      <a:pt x="97" y="440"/>
                    </a:lnTo>
                    <a:lnTo>
                      <a:pt x="98" y="437"/>
                    </a:lnTo>
                    <a:lnTo>
                      <a:pt x="95" y="431"/>
                    </a:lnTo>
                    <a:lnTo>
                      <a:pt x="103" y="426"/>
                    </a:lnTo>
                    <a:lnTo>
                      <a:pt x="102" y="424"/>
                    </a:lnTo>
                    <a:lnTo>
                      <a:pt x="93" y="427"/>
                    </a:lnTo>
                    <a:lnTo>
                      <a:pt x="99" y="416"/>
                    </a:lnTo>
                    <a:lnTo>
                      <a:pt x="105" y="409"/>
                    </a:lnTo>
                    <a:lnTo>
                      <a:pt x="109" y="410"/>
                    </a:lnTo>
                    <a:lnTo>
                      <a:pt x="110" y="398"/>
                    </a:lnTo>
                    <a:lnTo>
                      <a:pt x="116" y="391"/>
                    </a:lnTo>
                    <a:lnTo>
                      <a:pt x="103" y="378"/>
                    </a:lnTo>
                    <a:lnTo>
                      <a:pt x="97" y="378"/>
                    </a:lnTo>
                    <a:lnTo>
                      <a:pt x="89" y="371"/>
                    </a:lnTo>
                    <a:lnTo>
                      <a:pt x="74" y="372"/>
                    </a:lnTo>
                    <a:lnTo>
                      <a:pt x="70" y="366"/>
                    </a:lnTo>
                    <a:lnTo>
                      <a:pt x="70" y="360"/>
                    </a:lnTo>
                    <a:lnTo>
                      <a:pt x="63" y="359"/>
                    </a:lnTo>
                    <a:lnTo>
                      <a:pt x="59" y="342"/>
                    </a:lnTo>
                    <a:lnTo>
                      <a:pt x="47" y="341"/>
                    </a:lnTo>
                    <a:lnTo>
                      <a:pt x="40" y="345"/>
                    </a:lnTo>
                    <a:lnTo>
                      <a:pt x="38" y="337"/>
                    </a:lnTo>
                    <a:lnTo>
                      <a:pt x="34" y="333"/>
                    </a:lnTo>
                    <a:lnTo>
                      <a:pt x="33" y="327"/>
                    </a:lnTo>
                    <a:lnTo>
                      <a:pt x="38" y="327"/>
                    </a:lnTo>
                    <a:lnTo>
                      <a:pt x="42" y="330"/>
                    </a:lnTo>
                    <a:lnTo>
                      <a:pt x="45" y="330"/>
                    </a:lnTo>
                    <a:lnTo>
                      <a:pt x="47" y="322"/>
                    </a:lnTo>
                    <a:lnTo>
                      <a:pt x="38" y="312"/>
                    </a:lnTo>
                    <a:lnTo>
                      <a:pt x="33" y="303"/>
                    </a:lnTo>
                    <a:lnTo>
                      <a:pt x="32" y="287"/>
                    </a:lnTo>
                    <a:lnTo>
                      <a:pt x="28" y="282"/>
                    </a:lnTo>
                    <a:lnTo>
                      <a:pt x="22" y="281"/>
                    </a:lnTo>
                    <a:lnTo>
                      <a:pt x="17" y="282"/>
                    </a:lnTo>
                    <a:lnTo>
                      <a:pt x="12" y="277"/>
                    </a:lnTo>
                    <a:lnTo>
                      <a:pt x="6" y="277"/>
                    </a:lnTo>
                    <a:lnTo>
                      <a:pt x="7" y="264"/>
                    </a:lnTo>
                    <a:lnTo>
                      <a:pt x="3" y="258"/>
                    </a:lnTo>
                    <a:lnTo>
                      <a:pt x="3" y="247"/>
                    </a:lnTo>
                    <a:lnTo>
                      <a:pt x="3" y="238"/>
                    </a:lnTo>
                    <a:lnTo>
                      <a:pt x="0" y="230"/>
                    </a:lnTo>
                    <a:lnTo>
                      <a:pt x="3" y="214"/>
                    </a:lnTo>
                    <a:lnTo>
                      <a:pt x="8" y="209"/>
                    </a:lnTo>
                    <a:lnTo>
                      <a:pt x="7" y="206"/>
                    </a:lnTo>
                    <a:lnTo>
                      <a:pt x="13" y="206"/>
                    </a:lnTo>
                    <a:lnTo>
                      <a:pt x="14" y="204"/>
                    </a:lnTo>
                    <a:lnTo>
                      <a:pt x="24" y="205"/>
                    </a:lnTo>
                    <a:lnTo>
                      <a:pt x="26" y="198"/>
                    </a:lnTo>
                    <a:lnTo>
                      <a:pt x="21" y="197"/>
                    </a:lnTo>
                    <a:lnTo>
                      <a:pt x="15" y="197"/>
                    </a:lnTo>
                    <a:lnTo>
                      <a:pt x="10" y="195"/>
                    </a:lnTo>
                    <a:lnTo>
                      <a:pt x="11" y="188"/>
                    </a:lnTo>
                    <a:lnTo>
                      <a:pt x="13" y="178"/>
                    </a:lnTo>
                    <a:lnTo>
                      <a:pt x="23" y="163"/>
                    </a:lnTo>
                    <a:lnTo>
                      <a:pt x="40" y="141"/>
                    </a:lnTo>
                    <a:lnTo>
                      <a:pt x="32" y="130"/>
                    </a:lnTo>
                    <a:lnTo>
                      <a:pt x="26" y="128"/>
                    </a:lnTo>
                    <a:lnTo>
                      <a:pt x="24" y="122"/>
                    </a:lnTo>
                    <a:lnTo>
                      <a:pt x="28" y="115"/>
                    </a:lnTo>
                    <a:lnTo>
                      <a:pt x="28" y="109"/>
                    </a:lnTo>
                    <a:lnTo>
                      <a:pt x="24" y="101"/>
                    </a:lnTo>
                    <a:lnTo>
                      <a:pt x="26" y="96"/>
                    </a:lnTo>
                    <a:lnTo>
                      <a:pt x="22" y="92"/>
                    </a:lnTo>
                    <a:lnTo>
                      <a:pt x="24" y="83"/>
                    </a:lnTo>
                    <a:lnTo>
                      <a:pt x="23" y="75"/>
                    </a:lnTo>
                    <a:lnTo>
                      <a:pt x="24" y="63"/>
                    </a:lnTo>
                    <a:lnTo>
                      <a:pt x="15" y="48"/>
                    </a:lnTo>
                    <a:lnTo>
                      <a:pt x="21" y="40"/>
                    </a:lnTo>
                    <a:lnTo>
                      <a:pt x="17" y="31"/>
                    </a:lnTo>
                    <a:lnTo>
                      <a:pt x="9" y="26"/>
                    </a:lnTo>
                    <a:lnTo>
                      <a:pt x="9" y="21"/>
                    </a:lnTo>
                    <a:lnTo>
                      <a:pt x="15" y="13"/>
                    </a:lnTo>
                    <a:lnTo>
                      <a:pt x="20" y="11"/>
                    </a:lnTo>
                    <a:lnTo>
                      <a:pt x="21" y="8"/>
                    </a:lnTo>
                    <a:lnTo>
                      <a:pt x="33" y="3"/>
                    </a:lnTo>
                    <a:lnTo>
                      <a:pt x="38" y="3"/>
                    </a:lnTo>
                    <a:lnTo>
                      <a:pt x="38" y="1"/>
                    </a:lnTo>
                    <a:lnTo>
                      <a:pt x="43" y="0"/>
                    </a:lnTo>
                    <a:lnTo>
                      <a:pt x="50" y="3"/>
                    </a:lnTo>
                    <a:lnTo>
                      <a:pt x="50" y="5"/>
                    </a:lnTo>
                    <a:lnTo>
                      <a:pt x="44" y="6"/>
                    </a:lnTo>
                    <a:lnTo>
                      <a:pt x="46" y="9"/>
                    </a:lnTo>
                    <a:lnTo>
                      <a:pt x="52" y="10"/>
                    </a:lnTo>
                    <a:lnTo>
                      <a:pt x="56" y="12"/>
                    </a:lnTo>
                    <a:lnTo>
                      <a:pt x="65" y="11"/>
                    </a:lnTo>
                    <a:lnTo>
                      <a:pt x="79" y="14"/>
                    </a:lnTo>
                    <a:lnTo>
                      <a:pt x="92" y="23"/>
                    </a:lnTo>
                    <a:lnTo>
                      <a:pt x="103" y="27"/>
                    </a:lnTo>
                    <a:lnTo>
                      <a:pt x="108" y="29"/>
                    </a:lnTo>
                    <a:lnTo>
                      <a:pt x="112" y="32"/>
                    </a:lnTo>
                    <a:lnTo>
                      <a:pt x="116" y="32"/>
                    </a:lnTo>
                    <a:lnTo>
                      <a:pt x="121" y="35"/>
                    </a:lnTo>
                    <a:lnTo>
                      <a:pt x="125" y="38"/>
                    </a:lnTo>
                    <a:lnTo>
                      <a:pt x="125" y="52"/>
                    </a:lnTo>
                    <a:lnTo>
                      <a:pt x="106" y="66"/>
                    </a:lnTo>
                    <a:lnTo>
                      <a:pt x="95" y="66"/>
                    </a:lnTo>
                    <a:lnTo>
                      <a:pt x="82" y="61"/>
                    </a:lnTo>
                    <a:lnTo>
                      <a:pt x="70" y="56"/>
                    </a:lnTo>
                    <a:lnTo>
                      <a:pt x="61" y="52"/>
                    </a:lnTo>
                    <a:lnTo>
                      <a:pt x="55" y="52"/>
                    </a:lnTo>
                    <a:lnTo>
                      <a:pt x="44" y="45"/>
                    </a:lnTo>
                    <a:lnTo>
                      <a:pt x="44" y="50"/>
                    </a:lnTo>
                    <a:lnTo>
                      <a:pt x="55" y="58"/>
                    </a:lnTo>
                    <a:lnTo>
                      <a:pt x="66" y="70"/>
                    </a:lnTo>
                    <a:lnTo>
                      <a:pt x="67" y="77"/>
                    </a:lnTo>
                    <a:lnTo>
                      <a:pt x="62" y="85"/>
                    </a:lnTo>
                    <a:lnTo>
                      <a:pt x="67" y="91"/>
                    </a:lnTo>
                    <a:lnTo>
                      <a:pt x="66" y="104"/>
                    </a:lnTo>
                    <a:lnTo>
                      <a:pt x="66" y="109"/>
                    </a:lnTo>
                    <a:lnTo>
                      <a:pt x="74" y="107"/>
                    </a:lnTo>
                    <a:lnTo>
                      <a:pt x="82" y="118"/>
                    </a:lnTo>
                    <a:lnTo>
                      <a:pt x="94" y="116"/>
                    </a:lnTo>
                    <a:lnTo>
                      <a:pt x="96" y="111"/>
                    </a:lnTo>
                    <a:lnTo>
                      <a:pt x="92" y="108"/>
                    </a:lnTo>
                    <a:lnTo>
                      <a:pt x="88" y="106"/>
                    </a:lnTo>
                    <a:lnTo>
                      <a:pt x="82" y="96"/>
                    </a:lnTo>
                    <a:lnTo>
                      <a:pt x="84" y="88"/>
                    </a:lnTo>
                    <a:lnTo>
                      <a:pt x="89" y="89"/>
                    </a:lnTo>
                    <a:lnTo>
                      <a:pt x="92" y="94"/>
                    </a:lnTo>
                    <a:lnTo>
                      <a:pt x="105" y="101"/>
                    </a:lnTo>
                    <a:lnTo>
                      <a:pt x="115" y="100"/>
                    </a:lnTo>
                    <a:lnTo>
                      <a:pt x="118" y="94"/>
                    </a:lnTo>
                    <a:lnTo>
                      <a:pt x="110" y="79"/>
                    </a:lnTo>
                    <a:lnTo>
                      <a:pt x="122" y="68"/>
                    </a:lnTo>
                    <a:lnTo>
                      <a:pt x="130" y="63"/>
                    </a:lnTo>
                    <a:lnTo>
                      <a:pt x="131" y="55"/>
                    </a:lnTo>
                    <a:lnTo>
                      <a:pt x="140" y="56"/>
                    </a:lnTo>
                    <a:lnTo>
                      <a:pt x="151" y="64"/>
                    </a:lnTo>
                    <a:lnTo>
                      <a:pt x="156" y="48"/>
                    </a:lnTo>
                    <a:lnTo>
                      <a:pt x="149" y="44"/>
                    </a:lnTo>
                    <a:lnTo>
                      <a:pt x="149" y="41"/>
                    </a:lnTo>
                    <a:lnTo>
                      <a:pt x="152" y="38"/>
                    </a:lnTo>
                    <a:lnTo>
                      <a:pt x="152" y="30"/>
                    </a:lnTo>
                    <a:lnTo>
                      <a:pt x="149" y="28"/>
                    </a:lnTo>
                    <a:lnTo>
                      <a:pt x="143" y="24"/>
                    </a:lnTo>
                    <a:lnTo>
                      <a:pt x="144" y="22"/>
                    </a:lnTo>
                    <a:lnTo>
                      <a:pt x="148" y="21"/>
                    </a:lnTo>
                    <a:lnTo>
                      <a:pt x="160" y="23"/>
                    </a:lnTo>
                    <a:lnTo>
                      <a:pt x="171" y="26"/>
                    </a:lnTo>
                    <a:lnTo>
                      <a:pt x="177" y="34"/>
                    </a:lnTo>
                    <a:lnTo>
                      <a:pt x="164" y="36"/>
                    </a:lnTo>
                    <a:lnTo>
                      <a:pt x="164" y="38"/>
                    </a:lnTo>
                    <a:lnTo>
                      <a:pt x="160" y="41"/>
                    </a:lnTo>
                    <a:lnTo>
                      <a:pt x="165" y="44"/>
                    </a:lnTo>
                    <a:lnTo>
                      <a:pt x="166" y="47"/>
                    </a:lnTo>
                    <a:lnTo>
                      <a:pt x="177" y="50"/>
                    </a:lnTo>
                    <a:lnTo>
                      <a:pt x="185" y="47"/>
                    </a:lnTo>
                    <a:lnTo>
                      <a:pt x="187" y="42"/>
                    </a:lnTo>
                    <a:lnTo>
                      <a:pt x="185" y="37"/>
                    </a:lnTo>
                    <a:lnTo>
                      <a:pt x="189" y="36"/>
                    </a:lnTo>
                    <a:lnTo>
                      <a:pt x="193" y="39"/>
                    </a:lnTo>
                    <a:lnTo>
                      <a:pt x="195" y="38"/>
                    </a:lnTo>
                    <a:lnTo>
                      <a:pt x="195" y="35"/>
                    </a:lnTo>
                    <a:lnTo>
                      <a:pt x="203" y="35"/>
                    </a:lnTo>
                    <a:lnTo>
                      <a:pt x="209" y="31"/>
                    </a:lnTo>
                    <a:lnTo>
                      <a:pt x="214" y="26"/>
                    </a:lnTo>
                    <a:lnTo>
                      <a:pt x="223" y="23"/>
                    </a:lnTo>
                    <a:lnTo>
                      <a:pt x="226" y="24"/>
                    </a:lnTo>
                    <a:lnTo>
                      <a:pt x="227" y="27"/>
                    </a:lnTo>
                    <a:lnTo>
                      <a:pt x="231" y="25"/>
                    </a:lnTo>
                    <a:lnTo>
                      <a:pt x="230" y="22"/>
                    </a:lnTo>
                    <a:lnTo>
                      <a:pt x="234" y="21"/>
                    </a:lnTo>
                    <a:lnTo>
                      <a:pt x="239" y="18"/>
                    </a:lnTo>
                    <a:lnTo>
                      <a:pt x="246" y="17"/>
                    </a:lnTo>
                    <a:lnTo>
                      <a:pt x="243" y="20"/>
                    </a:lnTo>
                    <a:lnTo>
                      <a:pt x="245" y="24"/>
                    </a:lnTo>
                    <a:lnTo>
                      <a:pt x="239" y="27"/>
                    </a:lnTo>
                    <a:lnTo>
                      <a:pt x="242" y="30"/>
                    </a:lnTo>
                    <a:lnTo>
                      <a:pt x="247" y="28"/>
                    </a:lnTo>
                    <a:lnTo>
                      <a:pt x="249" y="29"/>
                    </a:lnTo>
                    <a:lnTo>
                      <a:pt x="254" y="29"/>
                    </a:lnTo>
                    <a:lnTo>
                      <a:pt x="254" y="26"/>
                    </a:lnTo>
                    <a:lnTo>
                      <a:pt x="258" y="23"/>
                    </a:lnTo>
                    <a:lnTo>
                      <a:pt x="264" y="23"/>
                    </a:lnTo>
                    <a:lnTo>
                      <a:pt x="264" y="24"/>
                    </a:lnTo>
                    <a:lnTo>
                      <a:pt x="271" y="24"/>
                    </a:lnTo>
                    <a:lnTo>
                      <a:pt x="277" y="20"/>
                    </a:lnTo>
                    <a:lnTo>
                      <a:pt x="282" y="20"/>
                    </a:lnTo>
                    <a:lnTo>
                      <a:pt x="287" y="17"/>
                    </a:lnTo>
                    <a:lnTo>
                      <a:pt x="292" y="19"/>
                    </a:lnTo>
                    <a:lnTo>
                      <a:pt x="292" y="24"/>
                    </a:lnTo>
                    <a:lnTo>
                      <a:pt x="296" y="26"/>
                    </a:lnTo>
                    <a:lnTo>
                      <a:pt x="300" y="24"/>
                    </a:lnTo>
                    <a:lnTo>
                      <a:pt x="299" y="21"/>
                    </a:lnTo>
                    <a:lnTo>
                      <a:pt x="307" y="19"/>
                    </a:lnTo>
                    <a:lnTo>
                      <a:pt x="308" y="11"/>
                    </a:lnTo>
                    <a:lnTo>
                      <a:pt x="304" y="8"/>
                    </a:lnTo>
                    <a:lnTo>
                      <a:pt x="310" y="3"/>
                    </a:lnTo>
                    <a:lnTo>
                      <a:pt x="336" y="6"/>
                    </a:lnTo>
                    <a:lnTo>
                      <a:pt x="341" y="21"/>
                    </a:lnTo>
                    <a:lnTo>
                      <a:pt x="336" y="25"/>
                    </a:lnTo>
                    <a:lnTo>
                      <a:pt x="342" y="53"/>
                    </a:lnTo>
                    <a:lnTo>
                      <a:pt x="340" y="64"/>
                    </a:lnTo>
                    <a:lnTo>
                      <a:pt x="332" y="68"/>
                    </a:lnTo>
                    <a:lnTo>
                      <a:pt x="305" y="101"/>
                    </a:lnTo>
                    <a:lnTo>
                      <a:pt x="302" y="137"/>
                    </a:lnTo>
                    <a:lnTo>
                      <a:pt x="307" y="144"/>
                    </a:lnTo>
                    <a:lnTo>
                      <a:pt x="301" y="171"/>
                    </a:lnTo>
                    <a:lnTo>
                      <a:pt x="297" y="207"/>
                    </a:lnTo>
                    <a:lnTo>
                      <a:pt x="300" y="226"/>
                    </a:lnTo>
                    <a:lnTo>
                      <a:pt x="301" y="252"/>
                    </a:lnTo>
                    <a:lnTo>
                      <a:pt x="297" y="268"/>
                    </a:lnTo>
                    <a:lnTo>
                      <a:pt x="288" y="273"/>
                    </a:lnTo>
                    <a:lnTo>
                      <a:pt x="284" y="285"/>
                    </a:lnTo>
                    <a:lnTo>
                      <a:pt x="292" y="293"/>
                    </a:lnTo>
                    <a:lnTo>
                      <a:pt x="278" y="323"/>
                    </a:lnTo>
                    <a:lnTo>
                      <a:pt x="276" y="335"/>
                    </a:lnTo>
                    <a:lnTo>
                      <a:pt x="291" y="351"/>
                    </a:lnTo>
                    <a:lnTo>
                      <a:pt x="300" y="36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grpSp>
        <p:grpSp>
          <p:nvGrpSpPr>
            <p:cNvPr id="578" name="Group 5209">
              <a:extLst>
                <a:ext uri="{FF2B5EF4-FFF2-40B4-BE49-F238E27FC236}">
                  <a16:creationId xmlns:a16="http://schemas.microsoft.com/office/drawing/2014/main" id="{9F871C1E-7EFC-42BD-840E-C2B22620695C}"/>
                </a:ext>
              </a:extLst>
            </p:cNvPr>
            <p:cNvGrpSpPr>
              <a:grpSpLocks/>
            </p:cNvGrpSpPr>
            <p:nvPr/>
          </p:nvGrpSpPr>
          <p:grpSpPr bwMode="gray">
            <a:xfrm>
              <a:off x="4409141" y="3097138"/>
              <a:ext cx="2043674" cy="2059712"/>
              <a:chOff x="2781" y="2041"/>
              <a:chExt cx="760" cy="778"/>
            </a:xfrm>
            <a:solidFill>
              <a:schemeClr val="bg2">
                <a:lumMod val="50000"/>
                <a:lumOff val="50000"/>
              </a:schemeClr>
            </a:solidFill>
          </p:grpSpPr>
          <p:sp>
            <p:nvSpPr>
              <p:cNvPr id="946" name="Freeform 5210">
                <a:extLst>
                  <a:ext uri="{FF2B5EF4-FFF2-40B4-BE49-F238E27FC236}">
                    <a16:creationId xmlns:a16="http://schemas.microsoft.com/office/drawing/2014/main" id="{D7D4A3FE-2A90-44E4-8168-AD8FBB342786}"/>
                  </a:ext>
                </a:extLst>
              </p:cNvPr>
              <p:cNvSpPr>
                <a:spLocks/>
              </p:cNvSpPr>
              <p:nvPr/>
            </p:nvSpPr>
            <p:spPr bwMode="gray">
              <a:xfrm>
                <a:off x="3010" y="2200"/>
                <a:ext cx="148" cy="122"/>
              </a:xfrm>
              <a:custGeom>
                <a:avLst/>
                <a:gdLst/>
                <a:ahLst/>
                <a:cxnLst>
                  <a:cxn ang="0">
                    <a:pos x="110" y="0"/>
                  </a:cxn>
                  <a:cxn ang="0">
                    <a:pos x="136" y="7"/>
                  </a:cxn>
                  <a:cxn ang="0">
                    <a:pos x="140" y="23"/>
                  </a:cxn>
                  <a:cxn ang="0">
                    <a:pos x="148" y="34"/>
                  </a:cxn>
                  <a:cxn ang="0">
                    <a:pos x="143" y="42"/>
                  </a:cxn>
                  <a:cxn ang="0">
                    <a:pos x="142" y="71"/>
                  </a:cxn>
                  <a:cxn ang="0">
                    <a:pos x="126" y="91"/>
                  </a:cxn>
                  <a:cxn ang="0">
                    <a:pos x="124" y="104"/>
                  </a:cxn>
                  <a:cxn ang="0">
                    <a:pos x="110" y="109"/>
                  </a:cxn>
                  <a:cxn ang="0">
                    <a:pos x="93" y="106"/>
                  </a:cxn>
                  <a:cxn ang="0">
                    <a:pos x="88" y="112"/>
                  </a:cxn>
                  <a:cxn ang="0">
                    <a:pos x="81" y="114"/>
                  </a:cxn>
                  <a:cxn ang="0">
                    <a:pos x="74" y="111"/>
                  </a:cxn>
                  <a:cxn ang="0">
                    <a:pos x="64" y="111"/>
                  </a:cxn>
                  <a:cxn ang="0">
                    <a:pos x="57" y="103"/>
                  </a:cxn>
                  <a:cxn ang="0">
                    <a:pos x="43" y="101"/>
                  </a:cxn>
                  <a:cxn ang="0">
                    <a:pos x="36" y="107"/>
                  </a:cxn>
                  <a:cxn ang="0">
                    <a:pos x="32" y="120"/>
                  </a:cxn>
                  <a:cxn ang="0">
                    <a:pos x="28" y="121"/>
                  </a:cxn>
                  <a:cxn ang="0">
                    <a:pos x="21" y="122"/>
                  </a:cxn>
                  <a:cxn ang="0">
                    <a:pos x="19" y="118"/>
                  </a:cxn>
                  <a:cxn ang="0">
                    <a:pos x="11" y="111"/>
                  </a:cxn>
                  <a:cxn ang="0">
                    <a:pos x="10" y="104"/>
                  </a:cxn>
                  <a:cxn ang="0">
                    <a:pos x="5" y="104"/>
                  </a:cxn>
                  <a:cxn ang="0">
                    <a:pos x="0" y="99"/>
                  </a:cxn>
                  <a:cxn ang="0">
                    <a:pos x="0" y="92"/>
                  </a:cxn>
                  <a:cxn ang="0">
                    <a:pos x="15" y="91"/>
                  </a:cxn>
                  <a:cxn ang="0">
                    <a:pos x="20" y="89"/>
                  </a:cxn>
                  <a:cxn ang="0">
                    <a:pos x="30" y="87"/>
                  </a:cxn>
                  <a:cxn ang="0">
                    <a:pos x="42" y="47"/>
                  </a:cxn>
                  <a:cxn ang="0">
                    <a:pos x="52" y="46"/>
                  </a:cxn>
                  <a:cxn ang="0">
                    <a:pos x="110" y="0"/>
                  </a:cxn>
                </a:cxnLst>
                <a:rect l="0" t="0" r="r" b="b"/>
                <a:pathLst>
                  <a:path w="148" h="122">
                    <a:moveTo>
                      <a:pt x="110" y="0"/>
                    </a:moveTo>
                    <a:lnTo>
                      <a:pt x="136" y="7"/>
                    </a:lnTo>
                    <a:lnTo>
                      <a:pt x="140" y="23"/>
                    </a:lnTo>
                    <a:lnTo>
                      <a:pt x="148" y="34"/>
                    </a:lnTo>
                    <a:lnTo>
                      <a:pt x="143" y="42"/>
                    </a:lnTo>
                    <a:lnTo>
                      <a:pt x="142" y="71"/>
                    </a:lnTo>
                    <a:lnTo>
                      <a:pt x="126" y="91"/>
                    </a:lnTo>
                    <a:lnTo>
                      <a:pt x="124" y="104"/>
                    </a:lnTo>
                    <a:lnTo>
                      <a:pt x="110" y="109"/>
                    </a:lnTo>
                    <a:lnTo>
                      <a:pt x="93" y="106"/>
                    </a:lnTo>
                    <a:lnTo>
                      <a:pt x="88" y="112"/>
                    </a:lnTo>
                    <a:lnTo>
                      <a:pt x="81" y="114"/>
                    </a:lnTo>
                    <a:lnTo>
                      <a:pt x="74" y="111"/>
                    </a:lnTo>
                    <a:lnTo>
                      <a:pt x="64" y="111"/>
                    </a:lnTo>
                    <a:lnTo>
                      <a:pt x="57" y="103"/>
                    </a:lnTo>
                    <a:lnTo>
                      <a:pt x="43" y="101"/>
                    </a:lnTo>
                    <a:lnTo>
                      <a:pt x="36" y="107"/>
                    </a:lnTo>
                    <a:lnTo>
                      <a:pt x="32" y="120"/>
                    </a:lnTo>
                    <a:lnTo>
                      <a:pt x="28" y="121"/>
                    </a:lnTo>
                    <a:lnTo>
                      <a:pt x="21" y="122"/>
                    </a:lnTo>
                    <a:lnTo>
                      <a:pt x="19" y="118"/>
                    </a:lnTo>
                    <a:lnTo>
                      <a:pt x="11" y="111"/>
                    </a:lnTo>
                    <a:lnTo>
                      <a:pt x="10" y="104"/>
                    </a:lnTo>
                    <a:lnTo>
                      <a:pt x="5" y="104"/>
                    </a:lnTo>
                    <a:lnTo>
                      <a:pt x="0" y="99"/>
                    </a:lnTo>
                    <a:lnTo>
                      <a:pt x="0" y="92"/>
                    </a:lnTo>
                    <a:lnTo>
                      <a:pt x="15" y="91"/>
                    </a:lnTo>
                    <a:lnTo>
                      <a:pt x="20" y="89"/>
                    </a:lnTo>
                    <a:lnTo>
                      <a:pt x="30" y="87"/>
                    </a:lnTo>
                    <a:lnTo>
                      <a:pt x="42" y="47"/>
                    </a:lnTo>
                    <a:lnTo>
                      <a:pt x="52" y="46"/>
                    </a:lnTo>
                    <a:lnTo>
                      <a:pt x="11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7" name="Freeform 5211">
                <a:extLst>
                  <a:ext uri="{FF2B5EF4-FFF2-40B4-BE49-F238E27FC236}">
                    <a16:creationId xmlns:a16="http://schemas.microsoft.com/office/drawing/2014/main" id="{0BDD148C-533B-4A00-A291-23443C37ECC3}"/>
                  </a:ext>
                </a:extLst>
              </p:cNvPr>
              <p:cNvSpPr>
                <a:spLocks/>
              </p:cNvSpPr>
              <p:nvPr/>
            </p:nvSpPr>
            <p:spPr bwMode="gray">
              <a:xfrm>
                <a:off x="2852" y="2270"/>
                <a:ext cx="52" cy="50"/>
              </a:xfrm>
              <a:custGeom>
                <a:avLst/>
                <a:gdLst/>
                <a:ahLst/>
                <a:cxnLst>
                  <a:cxn ang="0">
                    <a:pos x="2" y="46"/>
                  </a:cxn>
                  <a:cxn ang="0">
                    <a:pos x="3" y="41"/>
                  </a:cxn>
                  <a:cxn ang="0">
                    <a:pos x="18" y="39"/>
                  </a:cxn>
                  <a:cxn ang="0">
                    <a:pos x="28" y="42"/>
                  </a:cxn>
                  <a:cxn ang="0">
                    <a:pos x="31" y="39"/>
                  </a:cxn>
                  <a:cxn ang="0">
                    <a:pos x="28" y="34"/>
                  </a:cxn>
                  <a:cxn ang="0">
                    <a:pos x="20" y="32"/>
                  </a:cxn>
                  <a:cxn ang="0">
                    <a:pos x="3" y="34"/>
                  </a:cxn>
                  <a:cxn ang="0">
                    <a:pos x="1" y="29"/>
                  </a:cxn>
                  <a:cxn ang="0">
                    <a:pos x="0" y="22"/>
                  </a:cxn>
                  <a:cxn ang="0">
                    <a:pos x="3" y="16"/>
                  </a:cxn>
                  <a:cxn ang="0">
                    <a:pos x="6" y="3"/>
                  </a:cxn>
                  <a:cxn ang="0">
                    <a:pos x="13" y="0"/>
                  </a:cxn>
                  <a:cxn ang="0">
                    <a:pos x="17" y="1"/>
                  </a:cxn>
                  <a:cxn ang="0">
                    <a:pos x="23" y="2"/>
                  </a:cxn>
                  <a:cxn ang="0">
                    <a:pos x="25" y="3"/>
                  </a:cxn>
                  <a:cxn ang="0">
                    <a:pos x="28" y="5"/>
                  </a:cxn>
                  <a:cxn ang="0">
                    <a:pos x="31" y="7"/>
                  </a:cxn>
                  <a:cxn ang="0">
                    <a:pos x="35" y="13"/>
                  </a:cxn>
                  <a:cxn ang="0">
                    <a:pos x="44" y="22"/>
                  </a:cxn>
                  <a:cxn ang="0">
                    <a:pos x="46" y="38"/>
                  </a:cxn>
                  <a:cxn ang="0">
                    <a:pos x="52" y="43"/>
                  </a:cxn>
                  <a:cxn ang="0">
                    <a:pos x="52" y="50"/>
                  </a:cxn>
                  <a:cxn ang="0">
                    <a:pos x="39" y="47"/>
                  </a:cxn>
                  <a:cxn ang="0">
                    <a:pos x="30" y="47"/>
                  </a:cxn>
                  <a:cxn ang="0">
                    <a:pos x="16" y="46"/>
                  </a:cxn>
                  <a:cxn ang="0">
                    <a:pos x="5" y="50"/>
                  </a:cxn>
                  <a:cxn ang="0">
                    <a:pos x="2" y="46"/>
                  </a:cxn>
                </a:cxnLst>
                <a:rect l="0" t="0" r="r" b="b"/>
                <a:pathLst>
                  <a:path w="52" h="50">
                    <a:moveTo>
                      <a:pt x="2" y="46"/>
                    </a:moveTo>
                    <a:lnTo>
                      <a:pt x="3" y="41"/>
                    </a:lnTo>
                    <a:lnTo>
                      <a:pt x="18" y="39"/>
                    </a:lnTo>
                    <a:lnTo>
                      <a:pt x="28" y="42"/>
                    </a:lnTo>
                    <a:lnTo>
                      <a:pt x="31" y="39"/>
                    </a:lnTo>
                    <a:lnTo>
                      <a:pt x="28" y="34"/>
                    </a:lnTo>
                    <a:lnTo>
                      <a:pt x="20" y="32"/>
                    </a:lnTo>
                    <a:lnTo>
                      <a:pt x="3" y="34"/>
                    </a:lnTo>
                    <a:lnTo>
                      <a:pt x="1" y="29"/>
                    </a:lnTo>
                    <a:lnTo>
                      <a:pt x="0" y="22"/>
                    </a:lnTo>
                    <a:lnTo>
                      <a:pt x="3" y="16"/>
                    </a:lnTo>
                    <a:lnTo>
                      <a:pt x="6" y="3"/>
                    </a:lnTo>
                    <a:lnTo>
                      <a:pt x="13" y="0"/>
                    </a:lnTo>
                    <a:lnTo>
                      <a:pt x="17" y="1"/>
                    </a:lnTo>
                    <a:lnTo>
                      <a:pt x="23" y="2"/>
                    </a:lnTo>
                    <a:lnTo>
                      <a:pt x="25" y="3"/>
                    </a:lnTo>
                    <a:lnTo>
                      <a:pt x="28" y="5"/>
                    </a:lnTo>
                    <a:lnTo>
                      <a:pt x="31" y="7"/>
                    </a:lnTo>
                    <a:lnTo>
                      <a:pt x="35" y="13"/>
                    </a:lnTo>
                    <a:lnTo>
                      <a:pt x="44" y="22"/>
                    </a:lnTo>
                    <a:lnTo>
                      <a:pt x="46" y="38"/>
                    </a:lnTo>
                    <a:lnTo>
                      <a:pt x="52" y="43"/>
                    </a:lnTo>
                    <a:lnTo>
                      <a:pt x="52" y="50"/>
                    </a:lnTo>
                    <a:lnTo>
                      <a:pt x="39" y="47"/>
                    </a:lnTo>
                    <a:lnTo>
                      <a:pt x="30" y="47"/>
                    </a:lnTo>
                    <a:lnTo>
                      <a:pt x="16" y="46"/>
                    </a:lnTo>
                    <a:lnTo>
                      <a:pt x="5" y="50"/>
                    </a:lnTo>
                    <a:lnTo>
                      <a:pt x="2" y="4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8" name="Freeform 5212">
                <a:extLst>
                  <a:ext uri="{FF2B5EF4-FFF2-40B4-BE49-F238E27FC236}">
                    <a16:creationId xmlns:a16="http://schemas.microsoft.com/office/drawing/2014/main" id="{4E179892-C2B0-4EE4-AF16-C57F84CC941E}"/>
                  </a:ext>
                </a:extLst>
              </p:cNvPr>
              <p:cNvSpPr>
                <a:spLocks/>
              </p:cNvSpPr>
              <p:nvPr/>
            </p:nvSpPr>
            <p:spPr bwMode="gray">
              <a:xfrm>
                <a:off x="2896" y="2186"/>
                <a:ext cx="156" cy="155"/>
              </a:xfrm>
              <a:custGeom>
                <a:avLst/>
                <a:gdLst/>
                <a:ahLst/>
                <a:cxnLst>
                  <a:cxn ang="0">
                    <a:pos x="70" y="0"/>
                  </a:cxn>
                  <a:cxn ang="0">
                    <a:pos x="124" y="43"/>
                  </a:cxn>
                  <a:cxn ang="0">
                    <a:pos x="128" y="51"/>
                  </a:cxn>
                  <a:cxn ang="0">
                    <a:pos x="135" y="50"/>
                  </a:cxn>
                  <a:cxn ang="0">
                    <a:pos x="139" y="52"/>
                  </a:cxn>
                  <a:cxn ang="0">
                    <a:pos x="140" y="57"/>
                  </a:cxn>
                  <a:cxn ang="0">
                    <a:pos x="140" y="62"/>
                  </a:cxn>
                  <a:cxn ang="0">
                    <a:pos x="156" y="61"/>
                  </a:cxn>
                  <a:cxn ang="0">
                    <a:pos x="144" y="101"/>
                  </a:cxn>
                  <a:cxn ang="0">
                    <a:pos x="134" y="103"/>
                  </a:cxn>
                  <a:cxn ang="0">
                    <a:pos x="129" y="105"/>
                  </a:cxn>
                  <a:cxn ang="0">
                    <a:pos x="114" y="106"/>
                  </a:cxn>
                  <a:cxn ang="0">
                    <a:pos x="111" y="103"/>
                  </a:cxn>
                  <a:cxn ang="0">
                    <a:pos x="101" y="104"/>
                  </a:cxn>
                  <a:cxn ang="0">
                    <a:pos x="97" y="110"/>
                  </a:cxn>
                  <a:cxn ang="0">
                    <a:pos x="92" y="110"/>
                  </a:cxn>
                  <a:cxn ang="0">
                    <a:pos x="84" y="123"/>
                  </a:cxn>
                  <a:cxn ang="0">
                    <a:pos x="77" y="121"/>
                  </a:cxn>
                  <a:cxn ang="0">
                    <a:pos x="76" y="125"/>
                  </a:cxn>
                  <a:cxn ang="0">
                    <a:pos x="67" y="134"/>
                  </a:cxn>
                  <a:cxn ang="0">
                    <a:pos x="68" y="139"/>
                  </a:cxn>
                  <a:cxn ang="0">
                    <a:pos x="65" y="141"/>
                  </a:cxn>
                  <a:cxn ang="0">
                    <a:pos x="63" y="153"/>
                  </a:cxn>
                  <a:cxn ang="0">
                    <a:pos x="57" y="153"/>
                  </a:cxn>
                  <a:cxn ang="0">
                    <a:pos x="52" y="148"/>
                  </a:cxn>
                  <a:cxn ang="0">
                    <a:pos x="47" y="153"/>
                  </a:cxn>
                  <a:cxn ang="0">
                    <a:pos x="38" y="155"/>
                  </a:cxn>
                  <a:cxn ang="0">
                    <a:pos x="32" y="140"/>
                  </a:cxn>
                  <a:cxn ang="0">
                    <a:pos x="27" y="135"/>
                  </a:cxn>
                  <a:cxn ang="0">
                    <a:pos x="25" y="138"/>
                  </a:cxn>
                  <a:cxn ang="0">
                    <a:pos x="18" y="139"/>
                  </a:cxn>
                  <a:cxn ang="0">
                    <a:pos x="8" y="134"/>
                  </a:cxn>
                  <a:cxn ang="0">
                    <a:pos x="8" y="127"/>
                  </a:cxn>
                  <a:cxn ang="0">
                    <a:pos x="2" y="122"/>
                  </a:cxn>
                  <a:cxn ang="0">
                    <a:pos x="0" y="106"/>
                  </a:cxn>
                  <a:cxn ang="0">
                    <a:pos x="2" y="99"/>
                  </a:cxn>
                  <a:cxn ang="0">
                    <a:pos x="6" y="98"/>
                  </a:cxn>
                  <a:cxn ang="0">
                    <a:pos x="10" y="103"/>
                  </a:cxn>
                  <a:cxn ang="0">
                    <a:pos x="15" y="99"/>
                  </a:cxn>
                  <a:cxn ang="0">
                    <a:pos x="22" y="100"/>
                  </a:cxn>
                  <a:cxn ang="0">
                    <a:pos x="26" y="97"/>
                  </a:cxn>
                  <a:cxn ang="0">
                    <a:pos x="28" y="99"/>
                  </a:cxn>
                  <a:cxn ang="0">
                    <a:pos x="61" y="98"/>
                  </a:cxn>
                  <a:cxn ang="0">
                    <a:pos x="50" y="1"/>
                  </a:cxn>
                  <a:cxn ang="0">
                    <a:pos x="70" y="0"/>
                  </a:cxn>
                </a:cxnLst>
                <a:rect l="0" t="0" r="r" b="b"/>
                <a:pathLst>
                  <a:path w="156" h="155">
                    <a:moveTo>
                      <a:pt x="70" y="0"/>
                    </a:moveTo>
                    <a:lnTo>
                      <a:pt x="124" y="43"/>
                    </a:lnTo>
                    <a:lnTo>
                      <a:pt x="128" y="51"/>
                    </a:lnTo>
                    <a:lnTo>
                      <a:pt x="135" y="50"/>
                    </a:lnTo>
                    <a:lnTo>
                      <a:pt x="139" y="52"/>
                    </a:lnTo>
                    <a:lnTo>
                      <a:pt x="140" y="57"/>
                    </a:lnTo>
                    <a:lnTo>
                      <a:pt x="140" y="62"/>
                    </a:lnTo>
                    <a:lnTo>
                      <a:pt x="156" y="61"/>
                    </a:lnTo>
                    <a:lnTo>
                      <a:pt x="144" y="101"/>
                    </a:lnTo>
                    <a:lnTo>
                      <a:pt x="134" y="103"/>
                    </a:lnTo>
                    <a:lnTo>
                      <a:pt x="129" y="105"/>
                    </a:lnTo>
                    <a:lnTo>
                      <a:pt x="114" y="106"/>
                    </a:lnTo>
                    <a:lnTo>
                      <a:pt x="111" y="103"/>
                    </a:lnTo>
                    <a:lnTo>
                      <a:pt x="101" y="104"/>
                    </a:lnTo>
                    <a:lnTo>
                      <a:pt x="97" y="110"/>
                    </a:lnTo>
                    <a:lnTo>
                      <a:pt x="92" y="110"/>
                    </a:lnTo>
                    <a:lnTo>
                      <a:pt x="84" y="123"/>
                    </a:lnTo>
                    <a:lnTo>
                      <a:pt x="77" y="121"/>
                    </a:lnTo>
                    <a:lnTo>
                      <a:pt x="76" y="125"/>
                    </a:lnTo>
                    <a:lnTo>
                      <a:pt x="67" y="134"/>
                    </a:lnTo>
                    <a:lnTo>
                      <a:pt x="68" y="139"/>
                    </a:lnTo>
                    <a:lnTo>
                      <a:pt x="65" y="141"/>
                    </a:lnTo>
                    <a:lnTo>
                      <a:pt x="63" y="153"/>
                    </a:lnTo>
                    <a:lnTo>
                      <a:pt x="57" y="153"/>
                    </a:lnTo>
                    <a:lnTo>
                      <a:pt x="52" y="148"/>
                    </a:lnTo>
                    <a:lnTo>
                      <a:pt x="47" y="153"/>
                    </a:lnTo>
                    <a:lnTo>
                      <a:pt x="38" y="155"/>
                    </a:lnTo>
                    <a:lnTo>
                      <a:pt x="32" y="140"/>
                    </a:lnTo>
                    <a:lnTo>
                      <a:pt x="27" y="135"/>
                    </a:lnTo>
                    <a:lnTo>
                      <a:pt x="25" y="138"/>
                    </a:lnTo>
                    <a:lnTo>
                      <a:pt x="18" y="139"/>
                    </a:lnTo>
                    <a:lnTo>
                      <a:pt x="8" y="134"/>
                    </a:lnTo>
                    <a:lnTo>
                      <a:pt x="8" y="127"/>
                    </a:lnTo>
                    <a:lnTo>
                      <a:pt x="2" y="122"/>
                    </a:lnTo>
                    <a:lnTo>
                      <a:pt x="0" y="106"/>
                    </a:lnTo>
                    <a:lnTo>
                      <a:pt x="2" y="99"/>
                    </a:lnTo>
                    <a:lnTo>
                      <a:pt x="6" y="98"/>
                    </a:lnTo>
                    <a:lnTo>
                      <a:pt x="10" y="103"/>
                    </a:lnTo>
                    <a:lnTo>
                      <a:pt x="15" y="99"/>
                    </a:lnTo>
                    <a:lnTo>
                      <a:pt x="22" y="100"/>
                    </a:lnTo>
                    <a:lnTo>
                      <a:pt x="26" y="97"/>
                    </a:lnTo>
                    <a:lnTo>
                      <a:pt x="28" y="99"/>
                    </a:lnTo>
                    <a:lnTo>
                      <a:pt x="61" y="98"/>
                    </a:lnTo>
                    <a:lnTo>
                      <a:pt x="50" y="1"/>
                    </a:lnTo>
                    <a:lnTo>
                      <a:pt x="7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9" name="Freeform 5213">
                <a:extLst>
                  <a:ext uri="{FF2B5EF4-FFF2-40B4-BE49-F238E27FC236}">
                    <a16:creationId xmlns:a16="http://schemas.microsoft.com/office/drawing/2014/main" id="{518C1D45-299A-40E0-8D0C-AF751632C0D5}"/>
                  </a:ext>
                </a:extLst>
              </p:cNvPr>
              <p:cNvSpPr>
                <a:spLocks/>
              </p:cNvSpPr>
              <p:nvPr/>
            </p:nvSpPr>
            <p:spPr bwMode="gray">
              <a:xfrm>
                <a:off x="2959" y="2289"/>
                <a:ext cx="73" cy="59"/>
              </a:xfrm>
              <a:custGeom>
                <a:avLst/>
                <a:gdLst/>
                <a:ahLst/>
                <a:cxnLst>
                  <a:cxn ang="0">
                    <a:pos x="51" y="3"/>
                  </a:cxn>
                  <a:cxn ang="0">
                    <a:pos x="51" y="10"/>
                  </a:cxn>
                  <a:cxn ang="0">
                    <a:pos x="56" y="15"/>
                  </a:cxn>
                  <a:cxn ang="0">
                    <a:pos x="61" y="15"/>
                  </a:cxn>
                  <a:cxn ang="0">
                    <a:pos x="62" y="22"/>
                  </a:cxn>
                  <a:cxn ang="0">
                    <a:pos x="70" y="29"/>
                  </a:cxn>
                  <a:cxn ang="0">
                    <a:pos x="73" y="35"/>
                  </a:cxn>
                  <a:cxn ang="0">
                    <a:pos x="57" y="45"/>
                  </a:cxn>
                  <a:cxn ang="0">
                    <a:pos x="44" y="40"/>
                  </a:cxn>
                  <a:cxn ang="0">
                    <a:pos x="40" y="41"/>
                  </a:cxn>
                  <a:cxn ang="0">
                    <a:pos x="33" y="38"/>
                  </a:cxn>
                  <a:cxn ang="0">
                    <a:pos x="27" y="40"/>
                  </a:cxn>
                  <a:cxn ang="0">
                    <a:pos x="23" y="53"/>
                  </a:cxn>
                  <a:cxn ang="0">
                    <a:pos x="13" y="53"/>
                  </a:cxn>
                  <a:cxn ang="0">
                    <a:pos x="7" y="59"/>
                  </a:cxn>
                  <a:cxn ang="0">
                    <a:pos x="0" y="50"/>
                  </a:cxn>
                  <a:cxn ang="0">
                    <a:pos x="2" y="38"/>
                  </a:cxn>
                  <a:cxn ang="0">
                    <a:pos x="5" y="36"/>
                  </a:cxn>
                  <a:cxn ang="0">
                    <a:pos x="4" y="31"/>
                  </a:cxn>
                  <a:cxn ang="0">
                    <a:pos x="13" y="22"/>
                  </a:cxn>
                  <a:cxn ang="0">
                    <a:pos x="14" y="18"/>
                  </a:cxn>
                  <a:cxn ang="0">
                    <a:pos x="21" y="20"/>
                  </a:cxn>
                  <a:cxn ang="0">
                    <a:pos x="29" y="7"/>
                  </a:cxn>
                  <a:cxn ang="0">
                    <a:pos x="34" y="7"/>
                  </a:cxn>
                  <a:cxn ang="0">
                    <a:pos x="38" y="1"/>
                  </a:cxn>
                  <a:cxn ang="0">
                    <a:pos x="48" y="0"/>
                  </a:cxn>
                  <a:cxn ang="0">
                    <a:pos x="51" y="3"/>
                  </a:cxn>
                </a:cxnLst>
                <a:rect l="0" t="0" r="r" b="b"/>
                <a:pathLst>
                  <a:path w="73" h="59">
                    <a:moveTo>
                      <a:pt x="51" y="3"/>
                    </a:moveTo>
                    <a:lnTo>
                      <a:pt x="51" y="10"/>
                    </a:lnTo>
                    <a:lnTo>
                      <a:pt x="56" y="15"/>
                    </a:lnTo>
                    <a:lnTo>
                      <a:pt x="61" y="15"/>
                    </a:lnTo>
                    <a:lnTo>
                      <a:pt x="62" y="22"/>
                    </a:lnTo>
                    <a:lnTo>
                      <a:pt x="70" y="29"/>
                    </a:lnTo>
                    <a:lnTo>
                      <a:pt x="73" y="35"/>
                    </a:lnTo>
                    <a:lnTo>
                      <a:pt x="57" y="45"/>
                    </a:lnTo>
                    <a:lnTo>
                      <a:pt x="44" y="40"/>
                    </a:lnTo>
                    <a:lnTo>
                      <a:pt x="40" y="41"/>
                    </a:lnTo>
                    <a:lnTo>
                      <a:pt x="33" y="38"/>
                    </a:lnTo>
                    <a:lnTo>
                      <a:pt x="27" y="40"/>
                    </a:lnTo>
                    <a:lnTo>
                      <a:pt x="23" y="53"/>
                    </a:lnTo>
                    <a:lnTo>
                      <a:pt x="13" y="53"/>
                    </a:lnTo>
                    <a:lnTo>
                      <a:pt x="7" y="59"/>
                    </a:lnTo>
                    <a:lnTo>
                      <a:pt x="0" y="50"/>
                    </a:lnTo>
                    <a:lnTo>
                      <a:pt x="2" y="38"/>
                    </a:lnTo>
                    <a:lnTo>
                      <a:pt x="5" y="36"/>
                    </a:lnTo>
                    <a:lnTo>
                      <a:pt x="4" y="31"/>
                    </a:lnTo>
                    <a:lnTo>
                      <a:pt x="13" y="22"/>
                    </a:lnTo>
                    <a:lnTo>
                      <a:pt x="14" y="18"/>
                    </a:lnTo>
                    <a:lnTo>
                      <a:pt x="21" y="20"/>
                    </a:lnTo>
                    <a:lnTo>
                      <a:pt x="29" y="7"/>
                    </a:lnTo>
                    <a:lnTo>
                      <a:pt x="34" y="7"/>
                    </a:lnTo>
                    <a:lnTo>
                      <a:pt x="38" y="1"/>
                    </a:lnTo>
                    <a:lnTo>
                      <a:pt x="48" y="0"/>
                    </a:lnTo>
                    <a:lnTo>
                      <a:pt x="51"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50" name="Freeform 5214">
                <a:extLst>
                  <a:ext uri="{FF2B5EF4-FFF2-40B4-BE49-F238E27FC236}">
                    <a16:creationId xmlns:a16="http://schemas.microsoft.com/office/drawing/2014/main" id="{C5816EAA-2B42-473A-B3F6-019F59B12F2A}"/>
                  </a:ext>
                </a:extLst>
              </p:cNvPr>
              <p:cNvSpPr>
                <a:spLocks/>
              </p:cNvSpPr>
              <p:nvPr/>
            </p:nvSpPr>
            <p:spPr bwMode="gray">
              <a:xfrm>
                <a:off x="2901" y="2060"/>
                <a:ext cx="96" cy="91"/>
              </a:xfrm>
              <a:custGeom>
                <a:avLst/>
                <a:gdLst/>
                <a:ahLst/>
                <a:cxnLst>
                  <a:cxn ang="0">
                    <a:pos x="0" y="91"/>
                  </a:cxn>
                  <a:cxn ang="0">
                    <a:pos x="4" y="86"/>
                  </a:cxn>
                  <a:cxn ang="0">
                    <a:pos x="9" y="83"/>
                  </a:cxn>
                  <a:cxn ang="0">
                    <a:pos x="15" y="76"/>
                  </a:cxn>
                  <a:cxn ang="0">
                    <a:pos x="18" y="69"/>
                  </a:cxn>
                  <a:cxn ang="0">
                    <a:pos x="18" y="54"/>
                  </a:cxn>
                  <a:cxn ang="0">
                    <a:pos x="21" y="46"/>
                  </a:cxn>
                  <a:cxn ang="0">
                    <a:pos x="22" y="40"/>
                  </a:cxn>
                  <a:cxn ang="0">
                    <a:pos x="23" y="36"/>
                  </a:cxn>
                  <a:cxn ang="0">
                    <a:pos x="33" y="28"/>
                  </a:cxn>
                  <a:cxn ang="0">
                    <a:pos x="39" y="26"/>
                  </a:cxn>
                  <a:cxn ang="0">
                    <a:pos x="45" y="22"/>
                  </a:cxn>
                  <a:cxn ang="0">
                    <a:pos x="46" y="17"/>
                  </a:cxn>
                  <a:cxn ang="0">
                    <a:pos x="53" y="8"/>
                  </a:cxn>
                  <a:cxn ang="0">
                    <a:pos x="53" y="3"/>
                  </a:cxn>
                  <a:cxn ang="0">
                    <a:pos x="57" y="0"/>
                  </a:cxn>
                  <a:cxn ang="0">
                    <a:pos x="60" y="1"/>
                  </a:cxn>
                  <a:cxn ang="0">
                    <a:pos x="60" y="4"/>
                  </a:cxn>
                  <a:cxn ang="0">
                    <a:pos x="64" y="5"/>
                  </a:cxn>
                  <a:cxn ang="0">
                    <a:pos x="66" y="7"/>
                  </a:cxn>
                  <a:cxn ang="0">
                    <a:pos x="73" y="8"/>
                  </a:cxn>
                  <a:cxn ang="0">
                    <a:pos x="82" y="8"/>
                  </a:cxn>
                  <a:cxn ang="0">
                    <a:pos x="85" y="9"/>
                  </a:cxn>
                  <a:cxn ang="0">
                    <a:pos x="91" y="10"/>
                  </a:cxn>
                  <a:cxn ang="0">
                    <a:pos x="95" y="30"/>
                  </a:cxn>
                  <a:cxn ang="0">
                    <a:pos x="96" y="34"/>
                  </a:cxn>
                  <a:cxn ang="0">
                    <a:pos x="93" y="47"/>
                  </a:cxn>
                  <a:cxn ang="0">
                    <a:pos x="86" y="48"/>
                  </a:cxn>
                  <a:cxn ang="0">
                    <a:pos x="78" y="48"/>
                  </a:cxn>
                  <a:cxn ang="0">
                    <a:pos x="76" y="58"/>
                  </a:cxn>
                  <a:cxn ang="0">
                    <a:pos x="72" y="59"/>
                  </a:cxn>
                  <a:cxn ang="0">
                    <a:pos x="67" y="62"/>
                  </a:cxn>
                  <a:cxn ang="0">
                    <a:pos x="64" y="62"/>
                  </a:cxn>
                  <a:cxn ang="0">
                    <a:pos x="60" y="66"/>
                  </a:cxn>
                  <a:cxn ang="0">
                    <a:pos x="59" y="69"/>
                  </a:cxn>
                  <a:cxn ang="0">
                    <a:pos x="36" y="76"/>
                  </a:cxn>
                  <a:cxn ang="0">
                    <a:pos x="28" y="83"/>
                  </a:cxn>
                  <a:cxn ang="0">
                    <a:pos x="28" y="91"/>
                  </a:cxn>
                  <a:cxn ang="0">
                    <a:pos x="0" y="91"/>
                  </a:cxn>
                </a:cxnLst>
                <a:rect l="0" t="0" r="r" b="b"/>
                <a:pathLst>
                  <a:path w="96" h="91">
                    <a:moveTo>
                      <a:pt x="0" y="91"/>
                    </a:moveTo>
                    <a:lnTo>
                      <a:pt x="4" y="86"/>
                    </a:lnTo>
                    <a:lnTo>
                      <a:pt x="9" y="83"/>
                    </a:lnTo>
                    <a:lnTo>
                      <a:pt x="15" y="76"/>
                    </a:lnTo>
                    <a:lnTo>
                      <a:pt x="18" y="69"/>
                    </a:lnTo>
                    <a:lnTo>
                      <a:pt x="18" y="54"/>
                    </a:lnTo>
                    <a:lnTo>
                      <a:pt x="21" y="46"/>
                    </a:lnTo>
                    <a:lnTo>
                      <a:pt x="22" y="40"/>
                    </a:lnTo>
                    <a:lnTo>
                      <a:pt x="23" y="36"/>
                    </a:lnTo>
                    <a:lnTo>
                      <a:pt x="33" y="28"/>
                    </a:lnTo>
                    <a:lnTo>
                      <a:pt x="39" y="26"/>
                    </a:lnTo>
                    <a:lnTo>
                      <a:pt x="45" y="22"/>
                    </a:lnTo>
                    <a:lnTo>
                      <a:pt x="46" y="17"/>
                    </a:lnTo>
                    <a:lnTo>
                      <a:pt x="53" y="8"/>
                    </a:lnTo>
                    <a:lnTo>
                      <a:pt x="53" y="3"/>
                    </a:lnTo>
                    <a:lnTo>
                      <a:pt x="57" y="0"/>
                    </a:lnTo>
                    <a:lnTo>
                      <a:pt x="60" y="1"/>
                    </a:lnTo>
                    <a:lnTo>
                      <a:pt x="60" y="4"/>
                    </a:lnTo>
                    <a:lnTo>
                      <a:pt x="64" y="5"/>
                    </a:lnTo>
                    <a:lnTo>
                      <a:pt x="66" y="7"/>
                    </a:lnTo>
                    <a:lnTo>
                      <a:pt x="73" y="8"/>
                    </a:lnTo>
                    <a:lnTo>
                      <a:pt x="82" y="8"/>
                    </a:lnTo>
                    <a:lnTo>
                      <a:pt x="85" y="9"/>
                    </a:lnTo>
                    <a:lnTo>
                      <a:pt x="91" y="10"/>
                    </a:lnTo>
                    <a:lnTo>
                      <a:pt x="95" y="30"/>
                    </a:lnTo>
                    <a:lnTo>
                      <a:pt x="96" y="34"/>
                    </a:lnTo>
                    <a:lnTo>
                      <a:pt x="93" y="47"/>
                    </a:lnTo>
                    <a:lnTo>
                      <a:pt x="86" y="48"/>
                    </a:lnTo>
                    <a:lnTo>
                      <a:pt x="78" y="48"/>
                    </a:lnTo>
                    <a:lnTo>
                      <a:pt x="76" y="58"/>
                    </a:lnTo>
                    <a:lnTo>
                      <a:pt x="72" y="59"/>
                    </a:lnTo>
                    <a:lnTo>
                      <a:pt x="67" y="62"/>
                    </a:lnTo>
                    <a:lnTo>
                      <a:pt x="64" y="62"/>
                    </a:lnTo>
                    <a:lnTo>
                      <a:pt x="60" y="66"/>
                    </a:lnTo>
                    <a:lnTo>
                      <a:pt x="59" y="69"/>
                    </a:lnTo>
                    <a:lnTo>
                      <a:pt x="36" y="76"/>
                    </a:lnTo>
                    <a:lnTo>
                      <a:pt x="28" y="83"/>
                    </a:lnTo>
                    <a:lnTo>
                      <a:pt x="28" y="91"/>
                    </a:lnTo>
                    <a:lnTo>
                      <a:pt x="0" y="91"/>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951" name="Freeform 5215">
                <a:extLst>
                  <a:ext uri="{FF2B5EF4-FFF2-40B4-BE49-F238E27FC236}">
                    <a16:creationId xmlns:a16="http://schemas.microsoft.com/office/drawing/2014/main" id="{95CB26E2-3BE3-4090-95B4-2BA1C37D25C7}"/>
                  </a:ext>
                </a:extLst>
              </p:cNvPr>
              <p:cNvSpPr>
                <a:spLocks/>
              </p:cNvSpPr>
              <p:nvPr/>
            </p:nvSpPr>
            <p:spPr bwMode="gray">
              <a:xfrm>
                <a:off x="2851" y="2158"/>
                <a:ext cx="116" cy="134"/>
              </a:xfrm>
              <a:custGeom>
                <a:avLst/>
                <a:gdLst/>
                <a:ahLst/>
                <a:cxnLst>
                  <a:cxn ang="0">
                    <a:pos x="80" y="0"/>
                  </a:cxn>
                  <a:cxn ang="0">
                    <a:pos x="116" y="29"/>
                  </a:cxn>
                  <a:cxn ang="0">
                    <a:pos x="95" y="29"/>
                  </a:cxn>
                  <a:cxn ang="0">
                    <a:pos x="106" y="126"/>
                  </a:cxn>
                  <a:cxn ang="0">
                    <a:pos x="74" y="127"/>
                  </a:cxn>
                  <a:cxn ang="0">
                    <a:pos x="71" y="125"/>
                  </a:cxn>
                  <a:cxn ang="0">
                    <a:pos x="67" y="128"/>
                  </a:cxn>
                  <a:cxn ang="0">
                    <a:pos x="60" y="127"/>
                  </a:cxn>
                  <a:cxn ang="0">
                    <a:pos x="55" y="131"/>
                  </a:cxn>
                  <a:cxn ang="0">
                    <a:pos x="51" y="126"/>
                  </a:cxn>
                  <a:cxn ang="0">
                    <a:pos x="47" y="127"/>
                  </a:cxn>
                  <a:cxn ang="0">
                    <a:pos x="45" y="134"/>
                  </a:cxn>
                  <a:cxn ang="0">
                    <a:pos x="36" y="125"/>
                  </a:cxn>
                  <a:cxn ang="0">
                    <a:pos x="32" y="119"/>
                  </a:cxn>
                  <a:cxn ang="0">
                    <a:pos x="29" y="117"/>
                  </a:cxn>
                  <a:cxn ang="0">
                    <a:pos x="24" y="114"/>
                  </a:cxn>
                  <a:cxn ang="0">
                    <a:pos x="18" y="113"/>
                  </a:cxn>
                  <a:cxn ang="0">
                    <a:pos x="14" y="112"/>
                  </a:cxn>
                  <a:cxn ang="0">
                    <a:pos x="7" y="115"/>
                  </a:cxn>
                  <a:cxn ang="0">
                    <a:pos x="10" y="105"/>
                  </a:cxn>
                  <a:cxn ang="0">
                    <a:pos x="10" y="102"/>
                  </a:cxn>
                  <a:cxn ang="0">
                    <a:pos x="6" y="88"/>
                  </a:cxn>
                  <a:cxn ang="0">
                    <a:pos x="7" y="81"/>
                  </a:cxn>
                  <a:cxn ang="0">
                    <a:pos x="3" y="73"/>
                  </a:cxn>
                  <a:cxn ang="0">
                    <a:pos x="1" y="71"/>
                  </a:cxn>
                  <a:cxn ang="0">
                    <a:pos x="0" y="67"/>
                  </a:cxn>
                  <a:cxn ang="0">
                    <a:pos x="38" y="67"/>
                  </a:cxn>
                  <a:cxn ang="0">
                    <a:pos x="37" y="53"/>
                  </a:cxn>
                  <a:cxn ang="0">
                    <a:pos x="41" y="43"/>
                  </a:cxn>
                  <a:cxn ang="0">
                    <a:pos x="48" y="43"/>
                  </a:cxn>
                  <a:cxn ang="0">
                    <a:pos x="47" y="14"/>
                  </a:cxn>
                  <a:cxn ang="0">
                    <a:pos x="78" y="14"/>
                  </a:cxn>
                  <a:cxn ang="0">
                    <a:pos x="80" y="0"/>
                  </a:cxn>
                </a:cxnLst>
                <a:rect l="0" t="0" r="r" b="b"/>
                <a:pathLst>
                  <a:path w="116" h="134">
                    <a:moveTo>
                      <a:pt x="80" y="0"/>
                    </a:moveTo>
                    <a:lnTo>
                      <a:pt x="116" y="29"/>
                    </a:lnTo>
                    <a:lnTo>
                      <a:pt x="95" y="29"/>
                    </a:lnTo>
                    <a:lnTo>
                      <a:pt x="106" y="126"/>
                    </a:lnTo>
                    <a:lnTo>
                      <a:pt x="74" y="127"/>
                    </a:lnTo>
                    <a:lnTo>
                      <a:pt x="71" y="125"/>
                    </a:lnTo>
                    <a:lnTo>
                      <a:pt x="67" y="128"/>
                    </a:lnTo>
                    <a:lnTo>
                      <a:pt x="60" y="127"/>
                    </a:lnTo>
                    <a:lnTo>
                      <a:pt x="55" y="131"/>
                    </a:lnTo>
                    <a:lnTo>
                      <a:pt x="51" y="126"/>
                    </a:lnTo>
                    <a:lnTo>
                      <a:pt x="47" y="127"/>
                    </a:lnTo>
                    <a:lnTo>
                      <a:pt x="45" y="134"/>
                    </a:lnTo>
                    <a:lnTo>
                      <a:pt x="36" y="125"/>
                    </a:lnTo>
                    <a:lnTo>
                      <a:pt x="32" y="119"/>
                    </a:lnTo>
                    <a:lnTo>
                      <a:pt x="29" y="117"/>
                    </a:lnTo>
                    <a:lnTo>
                      <a:pt x="24" y="114"/>
                    </a:lnTo>
                    <a:lnTo>
                      <a:pt x="18" y="113"/>
                    </a:lnTo>
                    <a:lnTo>
                      <a:pt x="14" y="112"/>
                    </a:lnTo>
                    <a:lnTo>
                      <a:pt x="7" y="115"/>
                    </a:lnTo>
                    <a:lnTo>
                      <a:pt x="10" y="105"/>
                    </a:lnTo>
                    <a:lnTo>
                      <a:pt x="10" y="102"/>
                    </a:lnTo>
                    <a:lnTo>
                      <a:pt x="6" y="88"/>
                    </a:lnTo>
                    <a:lnTo>
                      <a:pt x="7" y="81"/>
                    </a:lnTo>
                    <a:lnTo>
                      <a:pt x="3" y="73"/>
                    </a:lnTo>
                    <a:lnTo>
                      <a:pt x="1" y="71"/>
                    </a:lnTo>
                    <a:lnTo>
                      <a:pt x="0" y="67"/>
                    </a:lnTo>
                    <a:lnTo>
                      <a:pt x="38" y="67"/>
                    </a:lnTo>
                    <a:lnTo>
                      <a:pt x="37" y="53"/>
                    </a:lnTo>
                    <a:lnTo>
                      <a:pt x="41" y="43"/>
                    </a:lnTo>
                    <a:lnTo>
                      <a:pt x="48" y="43"/>
                    </a:lnTo>
                    <a:lnTo>
                      <a:pt x="47" y="14"/>
                    </a:lnTo>
                    <a:lnTo>
                      <a:pt x="78" y="14"/>
                    </a:lnTo>
                    <a:lnTo>
                      <a:pt x="8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52" name="Freeform 5216">
                <a:extLst>
                  <a:ext uri="{FF2B5EF4-FFF2-40B4-BE49-F238E27FC236}">
                    <a16:creationId xmlns:a16="http://schemas.microsoft.com/office/drawing/2014/main" id="{8A33AD17-E2B9-49E6-95DC-432DE519C908}"/>
                  </a:ext>
                </a:extLst>
              </p:cNvPr>
              <p:cNvSpPr>
                <a:spLocks/>
              </p:cNvSpPr>
              <p:nvPr/>
            </p:nvSpPr>
            <p:spPr bwMode="gray">
              <a:xfrm>
                <a:off x="2851" y="2151"/>
                <a:ext cx="79" cy="74"/>
              </a:xfrm>
              <a:custGeom>
                <a:avLst/>
                <a:gdLst/>
                <a:ahLst/>
                <a:cxnLst>
                  <a:cxn ang="0">
                    <a:pos x="0" y="74"/>
                  </a:cxn>
                  <a:cxn ang="0">
                    <a:pos x="5" y="58"/>
                  </a:cxn>
                  <a:cxn ang="0">
                    <a:pos x="13" y="45"/>
                  </a:cxn>
                  <a:cxn ang="0">
                    <a:pos x="19" y="35"/>
                  </a:cxn>
                  <a:cxn ang="0">
                    <a:pos x="22" y="26"/>
                  </a:cxn>
                  <a:cxn ang="0">
                    <a:pos x="26" y="20"/>
                  </a:cxn>
                  <a:cxn ang="0">
                    <a:pos x="29" y="19"/>
                  </a:cxn>
                  <a:cxn ang="0">
                    <a:pos x="31" y="16"/>
                  </a:cxn>
                  <a:cxn ang="0">
                    <a:pos x="37" y="4"/>
                  </a:cxn>
                  <a:cxn ang="0">
                    <a:pos x="43" y="2"/>
                  </a:cxn>
                  <a:cxn ang="0">
                    <a:pos x="47" y="1"/>
                  </a:cxn>
                  <a:cxn ang="0">
                    <a:pos x="50" y="0"/>
                  </a:cxn>
                  <a:cxn ang="0">
                    <a:pos x="78" y="0"/>
                  </a:cxn>
                  <a:cxn ang="0">
                    <a:pos x="79" y="7"/>
                  </a:cxn>
                  <a:cxn ang="0">
                    <a:pos x="78" y="21"/>
                  </a:cxn>
                  <a:cxn ang="0">
                    <a:pos x="47" y="21"/>
                  </a:cxn>
                  <a:cxn ang="0">
                    <a:pos x="48" y="50"/>
                  </a:cxn>
                  <a:cxn ang="0">
                    <a:pos x="40" y="50"/>
                  </a:cxn>
                  <a:cxn ang="0">
                    <a:pos x="37" y="60"/>
                  </a:cxn>
                  <a:cxn ang="0">
                    <a:pos x="37" y="74"/>
                  </a:cxn>
                  <a:cxn ang="0">
                    <a:pos x="0" y="74"/>
                  </a:cxn>
                </a:cxnLst>
                <a:rect l="0" t="0" r="r" b="b"/>
                <a:pathLst>
                  <a:path w="79" h="74">
                    <a:moveTo>
                      <a:pt x="0" y="74"/>
                    </a:moveTo>
                    <a:lnTo>
                      <a:pt x="5" y="58"/>
                    </a:lnTo>
                    <a:lnTo>
                      <a:pt x="13" y="45"/>
                    </a:lnTo>
                    <a:lnTo>
                      <a:pt x="19" y="35"/>
                    </a:lnTo>
                    <a:lnTo>
                      <a:pt x="22" y="26"/>
                    </a:lnTo>
                    <a:lnTo>
                      <a:pt x="26" y="20"/>
                    </a:lnTo>
                    <a:lnTo>
                      <a:pt x="29" y="19"/>
                    </a:lnTo>
                    <a:lnTo>
                      <a:pt x="31" y="16"/>
                    </a:lnTo>
                    <a:lnTo>
                      <a:pt x="37" y="4"/>
                    </a:lnTo>
                    <a:lnTo>
                      <a:pt x="43" y="2"/>
                    </a:lnTo>
                    <a:lnTo>
                      <a:pt x="47" y="1"/>
                    </a:lnTo>
                    <a:lnTo>
                      <a:pt x="50" y="0"/>
                    </a:lnTo>
                    <a:lnTo>
                      <a:pt x="78" y="0"/>
                    </a:lnTo>
                    <a:lnTo>
                      <a:pt x="79" y="7"/>
                    </a:lnTo>
                    <a:lnTo>
                      <a:pt x="78" y="21"/>
                    </a:lnTo>
                    <a:lnTo>
                      <a:pt x="47" y="21"/>
                    </a:lnTo>
                    <a:lnTo>
                      <a:pt x="48" y="50"/>
                    </a:lnTo>
                    <a:lnTo>
                      <a:pt x="40" y="50"/>
                    </a:lnTo>
                    <a:lnTo>
                      <a:pt x="37" y="60"/>
                    </a:lnTo>
                    <a:lnTo>
                      <a:pt x="37" y="74"/>
                    </a:lnTo>
                    <a:lnTo>
                      <a:pt x="0" y="74"/>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953" name="Freeform 5217">
                <a:extLst>
                  <a:ext uri="{FF2B5EF4-FFF2-40B4-BE49-F238E27FC236}">
                    <a16:creationId xmlns:a16="http://schemas.microsoft.com/office/drawing/2014/main" id="{4AC11F35-992A-4260-9A4A-FC88E09D588A}"/>
                  </a:ext>
                </a:extLst>
              </p:cNvPr>
              <p:cNvSpPr>
                <a:spLocks/>
              </p:cNvSpPr>
              <p:nvPr/>
            </p:nvSpPr>
            <p:spPr bwMode="gray">
              <a:xfrm>
                <a:off x="3077" y="2041"/>
                <a:ext cx="38" cy="80"/>
              </a:xfrm>
              <a:custGeom>
                <a:avLst/>
                <a:gdLst/>
                <a:ahLst/>
                <a:cxnLst>
                  <a:cxn ang="0">
                    <a:pos x="6" y="6"/>
                  </a:cxn>
                  <a:cxn ang="0">
                    <a:pos x="13" y="5"/>
                  </a:cxn>
                  <a:cxn ang="0">
                    <a:pos x="17" y="1"/>
                  </a:cxn>
                  <a:cxn ang="0">
                    <a:pos x="23" y="0"/>
                  </a:cxn>
                  <a:cxn ang="0">
                    <a:pos x="26" y="3"/>
                  </a:cxn>
                  <a:cxn ang="0">
                    <a:pos x="31" y="3"/>
                  </a:cxn>
                  <a:cxn ang="0">
                    <a:pos x="32" y="6"/>
                  </a:cxn>
                  <a:cxn ang="0">
                    <a:pos x="29" y="10"/>
                  </a:cxn>
                  <a:cxn ang="0">
                    <a:pos x="29" y="15"/>
                  </a:cxn>
                  <a:cxn ang="0">
                    <a:pos x="33" y="22"/>
                  </a:cxn>
                  <a:cxn ang="0">
                    <a:pos x="33" y="29"/>
                  </a:cxn>
                  <a:cxn ang="0">
                    <a:pos x="25" y="36"/>
                  </a:cxn>
                  <a:cxn ang="0">
                    <a:pos x="26" y="42"/>
                  </a:cxn>
                  <a:cxn ang="0">
                    <a:pos x="30" y="46"/>
                  </a:cxn>
                  <a:cxn ang="0">
                    <a:pos x="37" y="49"/>
                  </a:cxn>
                  <a:cxn ang="0">
                    <a:pos x="38" y="59"/>
                  </a:cxn>
                  <a:cxn ang="0">
                    <a:pos x="34" y="63"/>
                  </a:cxn>
                  <a:cxn ang="0">
                    <a:pos x="27" y="64"/>
                  </a:cxn>
                  <a:cxn ang="0">
                    <a:pos x="27" y="75"/>
                  </a:cxn>
                  <a:cxn ang="0">
                    <a:pos x="22" y="80"/>
                  </a:cxn>
                  <a:cxn ang="0">
                    <a:pos x="19" y="80"/>
                  </a:cxn>
                  <a:cxn ang="0">
                    <a:pos x="12" y="62"/>
                  </a:cxn>
                  <a:cxn ang="0">
                    <a:pos x="7" y="54"/>
                  </a:cxn>
                  <a:cxn ang="0">
                    <a:pos x="0" y="46"/>
                  </a:cxn>
                  <a:cxn ang="0">
                    <a:pos x="0" y="39"/>
                  </a:cxn>
                  <a:cxn ang="0">
                    <a:pos x="7" y="28"/>
                  </a:cxn>
                  <a:cxn ang="0">
                    <a:pos x="8" y="19"/>
                  </a:cxn>
                  <a:cxn ang="0">
                    <a:pos x="7" y="16"/>
                  </a:cxn>
                  <a:cxn ang="0">
                    <a:pos x="6" y="6"/>
                  </a:cxn>
                </a:cxnLst>
                <a:rect l="0" t="0" r="r" b="b"/>
                <a:pathLst>
                  <a:path w="38" h="80">
                    <a:moveTo>
                      <a:pt x="6" y="6"/>
                    </a:moveTo>
                    <a:lnTo>
                      <a:pt x="13" y="5"/>
                    </a:lnTo>
                    <a:lnTo>
                      <a:pt x="17" y="1"/>
                    </a:lnTo>
                    <a:lnTo>
                      <a:pt x="23" y="0"/>
                    </a:lnTo>
                    <a:lnTo>
                      <a:pt x="26" y="3"/>
                    </a:lnTo>
                    <a:lnTo>
                      <a:pt x="31" y="3"/>
                    </a:lnTo>
                    <a:lnTo>
                      <a:pt x="32" y="6"/>
                    </a:lnTo>
                    <a:lnTo>
                      <a:pt x="29" y="10"/>
                    </a:lnTo>
                    <a:lnTo>
                      <a:pt x="29" y="15"/>
                    </a:lnTo>
                    <a:lnTo>
                      <a:pt x="33" y="22"/>
                    </a:lnTo>
                    <a:lnTo>
                      <a:pt x="33" y="29"/>
                    </a:lnTo>
                    <a:lnTo>
                      <a:pt x="25" y="36"/>
                    </a:lnTo>
                    <a:lnTo>
                      <a:pt x="26" y="42"/>
                    </a:lnTo>
                    <a:lnTo>
                      <a:pt x="30" y="46"/>
                    </a:lnTo>
                    <a:lnTo>
                      <a:pt x="37" y="49"/>
                    </a:lnTo>
                    <a:lnTo>
                      <a:pt x="38" y="59"/>
                    </a:lnTo>
                    <a:lnTo>
                      <a:pt x="34" y="63"/>
                    </a:lnTo>
                    <a:lnTo>
                      <a:pt x="27" y="64"/>
                    </a:lnTo>
                    <a:lnTo>
                      <a:pt x="27" y="75"/>
                    </a:lnTo>
                    <a:lnTo>
                      <a:pt x="22" y="80"/>
                    </a:lnTo>
                    <a:lnTo>
                      <a:pt x="19" y="80"/>
                    </a:lnTo>
                    <a:lnTo>
                      <a:pt x="12" y="62"/>
                    </a:lnTo>
                    <a:lnTo>
                      <a:pt x="7" y="54"/>
                    </a:lnTo>
                    <a:lnTo>
                      <a:pt x="0" y="46"/>
                    </a:lnTo>
                    <a:lnTo>
                      <a:pt x="0" y="39"/>
                    </a:lnTo>
                    <a:lnTo>
                      <a:pt x="7" y="28"/>
                    </a:lnTo>
                    <a:lnTo>
                      <a:pt x="8" y="19"/>
                    </a:lnTo>
                    <a:lnTo>
                      <a:pt x="7" y="16"/>
                    </a:lnTo>
                    <a:lnTo>
                      <a:pt x="6" y="6"/>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954" name="Freeform 5218">
                <a:extLst>
                  <a:ext uri="{FF2B5EF4-FFF2-40B4-BE49-F238E27FC236}">
                    <a16:creationId xmlns:a16="http://schemas.microsoft.com/office/drawing/2014/main" id="{CFF87BE5-BD11-4967-984D-B5A9B6120A01}"/>
                  </a:ext>
                </a:extLst>
              </p:cNvPr>
              <p:cNvSpPr>
                <a:spLocks/>
              </p:cNvSpPr>
              <p:nvPr/>
            </p:nvSpPr>
            <p:spPr bwMode="gray">
              <a:xfrm>
                <a:off x="2929" y="2044"/>
                <a:ext cx="191" cy="204"/>
              </a:xfrm>
              <a:custGeom>
                <a:avLst/>
                <a:gdLst/>
                <a:ahLst/>
                <a:cxnLst>
                  <a:cxn ang="0">
                    <a:pos x="167" y="77"/>
                  </a:cxn>
                  <a:cxn ang="0">
                    <a:pos x="170" y="94"/>
                  </a:cxn>
                  <a:cxn ang="0">
                    <a:pos x="170" y="99"/>
                  </a:cxn>
                  <a:cxn ang="0">
                    <a:pos x="172" y="105"/>
                  </a:cxn>
                  <a:cxn ang="0">
                    <a:pos x="172" y="115"/>
                  </a:cxn>
                  <a:cxn ang="0">
                    <a:pos x="166" y="122"/>
                  </a:cxn>
                  <a:cxn ang="0">
                    <a:pos x="168" y="133"/>
                  </a:cxn>
                  <a:cxn ang="0">
                    <a:pos x="176" y="145"/>
                  </a:cxn>
                  <a:cxn ang="0">
                    <a:pos x="185" y="143"/>
                  </a:cxn>
                  <a:cxn ang="0">
                    <a:pos x="191" y="156"/>
                  </a:cxn>
                  <a:cxn ang="0">
                    <a:pos x="133" y="202"/>
                  </a:cxn>
                  <a:cxn ang="0">
                    <a:pos x="123" y="203"/>
                  </a:cxn>
                  <a:cxn ang="0">
                    <a:pos x="107" y="204"/>
                  </a:cxn>
                  <a:cxn ang="0">
                    <a:pos x="107" y="199"/>
                  </a:cxn>
                  <a:cxn ang="0">
                    <a:pos x="106" y="194"/>
                  </a:cxn>
                  <a:cxn ang="0">
                    <a:pos x="102" y="192"/>
                  </a:cxn>
                  <a:cxn ang="0">
                    <a:pos x="95" y="193"/>
                  </a:cxn>
                  <a:cxn ang="0">
                    <a:pos x="91" y="185"/>
                  </a:cxn>
                  <a:cxn ang="0">
                    <a:pos x="37" y="142"/>
                  </a:cxn>
                  <a:cxn ang="0">
                    <a:pos x="1" y="114"/>
                  </a:cxn>
                  <a:cxn ang="0">
                    <a:pos x="0" y="107"/>
                  </a:cxn>
                  <a:cxn ang="0">
                    <a:pos x="0" y="99"/>
                  </a:cxn>
                  <a:cxn ang="0">
                    <a:pos x="8" y="92"/>
                  </a:cxn>
                  <a:cxn ang="0">
                    <a:pos x="31" y="85"/>
                  </a:cxn>
                  <a:cxn ang="0">
                    <a:pos x="32" y="82"/>
                  </a:cxn>
                  <a:cxn ang="0">
                    <a:pos x="36" y="78"/>
                  </a:cxn>
                  <a:cxn ang="0">
                    <a:pos x="39" y="78"/>
                  </a:cxn>
                  <a:cxn ang="0">
                    <a:pos x="44" y="75"/>
                  </a:cxn>
                  <a:cxn ang="0">
                    <a:pos x="48" y="74"/>
                  </a:cxn>
                  <a:cxn ang="0">
                    <a:pos x="50" y="64"/>
                  </a:cxn>
                  <a:cxn ang="0">
                    <a:pos x="58" y="64"/>
                  </a:cxn>
                  <a:cxn ang="0">
                    <a:pos x="65" y="63"/>
                  </a:cxn>
                  <a:cxn ang="0">
                    <a:pos x="68" y="50"/>
                  </a:cxn>
                  <a:cxn ang="0">
                    <a:pos x="67" y="46"/>
                  </a:cxn>
                  <a:cxn ang="0">
                    <a:pos x="63" y="26"/>
                  </a:cxn>
                  <a:cxn ang="0">
                    <a:pos x="67" y="22"/>
                  </a:cxn>
                  <a:cxn ang="0">
                    <a:pos x="73" y="19"/>
                  </a:cxn>
                  <a:cxn ang="0">
                    <a:pos x="77" y="17"/>
                  </a:cxn>
                  <a:cxn ang="0">
                    <a:pos x="84" y="11"/>
                  </a:cxn>
                  <a:cxn ang="0">
                    <a:pos x="89" y="8"/>
                  </a:cxn>
                  <a:cxn ang="0">
                    <a:pos x="96" y="6"/>
                  </a:cxn>
                  <a:cxn ang="0">
                    <a:pos x="105" y="6"/>
                  </a:cxn>
                  <a:cxn ang="0">
                    <a:pos x="109" y="3"/>
                  </a:cxn>
                  <a:cxn ang="0">
                    <a:pos x="120" y="2"/>
                  </a:cxn>
                  <a:cxn ang="0">
                    <a:pos x="124" y="3"/>
                  </a:cxn>
                  <a:cxn ang="0">
                    <a:pos x="130" y="3"/>
                  </a:cxn>
                  <a:cxn ang="0">
                    <a:pos x="137" y="2"/>
                  </a:cxn>
                  <a:cxn ang="0">
                    <a:pos x="147" y="0"/>
                  </a:cxn>
                  <a:cxn ang="0">
                    <a:pos x="154" y="3"/>
                  </a:cxn>
                  <a:cxn ang="0">
                    <a:pos x="155" y="13"/>
                  </a:cxn>
                  <a:cxn ang="0">
                    <a:pos x="156" y="16"/>
                  </a:cxn>
                  <a:cxn ang="0">
                    <a:pos x="155" y="25"/>
                  </a:cxn>
                  <a:cxn ang="0">
                    <a:pos x="148" y="36"/>
                  </a:cxn>
                  <a:cxn ang="0">
                    <a:pos x="148" y="43"/>
                  </a:cxn>
                  <a:cxn ang="0">
                    <a:pos x="155" y="51"/>
                  </a:cxn>
                  <a:cxn ang="0">
                    <a:pos x="160" y="59"/>
                  </a:cxn>
                  <a:cxn ang="0">
                    <a:pos x="167" y="77"/>
                  </a:cxn>
                </a:cxnLst>
                <a:rect l="0" t="0" r="r" b="b"/>
                <a:pathLst>
                  <a:path w="191" h="204">
                    <a:moveTo>
                      <a:pt x="167" y="77"/>
                    </a:moveTo>
                    <a:lnTo>
                      <a:pt x="170" y="94"/>
                    </a:lnTo>
                    <a:lnTo>
                      <a:pt x="170" y="99"/>
                    </a:lnTo>
                    <a:lnTo>
                      <a:pt x="172" y="105"/>
                    </a:lnTo>
                    <a:lnTo>
                      <a:pt x="172" y="115"/>
                    </a:lnTo>
                    <a:lnTo>
                      <a:pt x="166" y="122"/>
                    </a:lnTo>
                    <a:lnTo>
                      <a:pt x="168" y="133"/>
                    </a:lnTo>
                    <a:lnTo>
                      <a:pt x="176" y="145"/>
                    </a:lnTo>
                    <a:lnTo>
                      <a:pt x="185" y="143"/>
                    </a:lnTo>
                    <a:lnTo>
                      <a:pt x="191" y="156"/>
                    </a:lnTo>
                    <a:lnTo>
                      <a:pt x="133" y="202"/>
                    </a:lnTo>
                    <a:lnTo>
                      <a:pt x="123" y="203"/>
                    </a:lnTo>
                    <a:lnTo>
                      <a:pt x="107" y="204"/>
                    </a:lnTo>
                    <a:lnTo>
                      <a:pt x="107" y="199"/>
                    </a:lnTo>
                    <a:lnTo>
                      <a:pt x="106" y="194"/>
                    </a:lnTo>
                    <a:lnTo>
                      <a:pt x="102" y="192"/>
                    </a:lnTo>
                    <a:lnTo>
                      <a:pt x="95" y="193"/>
                    </a:lnTo>
                    <a:lnTo>
                      <a:pt x="91" y="185"/>
                    </a:lnTo>
                    <a:lnTo>
                      <a:pt x="37" y="142"/>
                    </a:lnTo>
                    <a:lnTo>
                      <a:pt x="1" y="114"/>
                    </a:lnTo>
                    <a:lnTo>
                      <a:pt x="0" y="107"/>
                    </a:lnTo>
                    <a:lnTo>
                      <a:pt x="0" y="99"/>
                    </a:lnTo>
                    <a:lnTo>
                      <a:pt x="8" y="92"/>
                    </a:lnTo>
                    <a:lnTo>
                      <a:pt x="31" y="85"/>
                    </a:lnTo>
                    <a:lnTo>
                      <a:pt x="32" y="82"/>
                    </a:lnTo>
                    <a:lnTo>
                      <a:pt x="36" y="78"/>
                    </a:lnTo>
                    <a:lnTo>
                      <a:pt x="39" y="78"/>
                    </a:lnTo>
                    <a:lnTo>
                      <a:pt x="44" y="75"/>
                    </a:lnTo>
                    <a:lnTo>
                      <a:pt x="48" y="74"/>
                    </a:lnTo>
                    <a:lnTo>
                      <a:pt x="50" y="64"/>
                    </a:lnTo>
                    <a:lnTo>
                      <a:pt x="58" y="64"/>
                    </a:lnTo>
                    <a:lnTo>
                      <a:pt x="65" y="63"/>
                    </a:lnTo>
                    <a:lnTo>
                      <a:pt x="68" y="50"/>
                    </a:lnTo>
                    <a:lnTo>
                      <a:pt x="67" y="46"/>
                    </a:lnTo>
                    <a:lnTo>
                      <a:pt x="63" y="26"/>
                    </a:lnTo>
                    <a:lnTo>
                      <a:pt x="67" y="22"/>
                    </a:lnTo>
                    <a:lnTo>
                      <a:pt x="73" y="19"/>
                    </a:lnTo>
                    <a:lnTo>
                      <a:pt x="77" y="17"/>
                    </a:lnTo>
                    <a:lnTo>
                      <a:pt x="84" y="11"/>
                    </a:lnTo>
                    <a:lnTo>
                      <a:pt x="89" y="8"/>
                    </a:lnTo>
                    <a:lnTo>
                      <a:pt x="96" y="6"/>
                    </a:lnTo>
                    <a:lnTo>
                      <a:pt x="105" y="6"/>
                    </a:lnTo>
                    <a:lnTo>
                      <a:pt x="109" y="3"/>
                    </a:lnTo>
                    <a:lnTo>
                      <a:pt x="120" y="2"/>
                    </a:lnTo>
                    <a:lnTo>
                      <a:pt x="124" y="3"/>
                    </a:lnTo>
                    <a:lnTo>
                      <a:pt x="130" y="3"/>
                    </a:lnTo>
                    <a:lnTo>
                      <a:pt x="137" y="2"/>
                    </a:lnTo>
                    <a:lnTo>
                      <a:pt x="147" y="0"/>
                    </a:lnTo>
                    <a:lnTo>
                      <a:pt x="154" y="3"/>
                    </a:lnTo>
                    <a:lnTo>
                      <a:pt x="155" y="13"/>
                    </a:lnTo>
                    <a:lnTo>
                      <a:pt x="156" y="16"/>
                    </a:lnTo>
                    <a:lnTo>
                      <a:pt x="155" y="25"/>
                    </a:lnTo>
                    <a:lnTo>
                      <a:pt x="148" y="36"/>
                    </a:lnTo>
                    <a:lnTo>
                      <a:pt x="148" y="43"/>
                    </a:lnTo>
                    <a:lnTo>
                      <a:pt x="155" y="51"/>
                    </a:lnTo>
                    <a:lnTo>
                      <a:pt x="160" y="59"/>
                    </a:lnTo>
                    <a:lnTo>
                      <a:pt x="167" y="77"/>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955" name="Freeform 5219">
                <a:extLst>
                  <a:ext uri="{FF2B5EF4-FFF2-40B4-BE49-F238E27FC236}">
                    <a16:creationId xmlns:a16="http://schemas.microsoft.com/office/drawing/2014/main" id="{0D06079E-2825-4CE6-B0D9-A63C86C8E490}"/>
                  </a:ext>
                </a:extLst>
              </p:cNvPr>
              <p:cNvSpPr>
                <a:spLocks/>
              </p:cNvSpPr>
              <p:nvPr/>
            </p:nvSpPr>
            <p:spPr bwMode="gray">
              <a:xfrm>
                <a:off x="3237" y="2110"/>
                <a:ext cx="96" cy="108"/>
              </a:xfrm>
              <a:custGeom>
                <a:avLst/>
                <a:gdLst/>
                <a:ahLst/>
                <a:cxnLst>
                  <a:cxn ang="0">
                    <a:pos x="5" y="3"/>
                  </a:cxn>
                  <a:cxn ang="0">
                    <a:pos x="9" y="1"/>
                  </a:cxn>
                  <a:cxn ang="0">
                    <a:pos x="16" y="2"/>
                  </a:cxn>
                  <a:cxn ang="0">
                    <a:pos x="26" y="4"/>
                  </a:cxn>
                  <a:cxn ang="0">
                    <a:pos x="36" y="7"/>
                  </a:cxn>
                  <a:cxn ang="0">
                    <a:pos x="42" y="7"/>
                  </a:cxn>
                  <a:cxn ang="0">
                    <a:pos x="46" y="3"/>
                  </a:cxn>
                  <a:cxn ang="0">
                    <a:pos x="49" y="3"/>
                  </a:cxn>
                  <a:cxn ang="0">
                    <a:pos x="52" y="0"/>
                  </a:cxn>
                  <a:cxn ang="0">
                    <a:pos x="58" y="1"/>
                  </a:cxn>
                  <a:cxn ang="0">
                    <a:pos x="64" y="5"/>
                  </a:cxn>
                  <a:cxn ang="0">
                    <a:pos x="66" y="5"/>
                  </a:cxn>
                  <a:cxn ang="0">
                    <a:pos x="67" y="5"/>
                  </a:cxn>
                  <a:cxn ang="0">
                    <a:pos x="69" y="4"/>
                  </a:cxn>
                  <a:cxn ang="0">
                    <a:pos x="74" y="5"/>
                  </a:cxn>
                  <a:cxn ang="0">
                    <a:pos x="84" y="3"/>
                  </a:cxn>
                  <a:cxn ang="0">
                    <a:pos x="85" y="6"/>
                  </a:cxn>
                  <a:cxn ang="0">
                    <a:pos x="87" y="12"/>
                  </a:cxn>
                  <a:cxn ang="0">
                    <a:pos x="89" y="21"/>
                  </a:cxn>
                  <a:cxn ang="0">
                    <a:pos x="86" y="34"/>
                  </a:cxn>
                  <a:cxn ang="0">
                    <a:pos x="86" y="39"/>
                  </a:cxn>
                  <a:cxn ang="0">
                    <a:pos x="82" y="41"/>
                  </a:cxn>
                  <a:cxn ang="0">
                    <a:pos x="77" y="34"/>
                  </a:cxn>
                  <a:cxn ang="0">
                    <a:pos x="72" y="27"/>
                  </a:cxn>
                  <a:cxn ang="0">
                    <a:pos x="71" y="17"/>
                  </a:cxn>
                  <a:cxn ang="0">
                    <a:pos x="69" y="15"/>
                  </a:cxn>
                  <a:cxn ang="0">
                    <a:pos x="67" y="19"/>
                  </a:cxn>
                  <a:cxn ang="0">
                    <a:pos x="69" y="31"/>
                  </a:cxn>
                  <a:cxn ang="0">
                    <a:pos x="77" y="39"/>
                  </a:cxn>
                  <a:cxn ang="0">
                    <a:pos x="78" y="45"/>
                  </a:cxn>
                  <a:cxn ang="0">
                    <a:pos x="83" y="54"/>
                  </a:cxn>
                  <a:cxn ang="0">
                    <a:pos x="88" y="66"/>
                  </a:cxn>
                  <a:cxn ang="0">
                    <a:pos x="94" y="80"/>
                  </a:cxn>
                  <a:cxn ang="0">
                    <a:pos x="96" y="93"/>
                  </a:cxn>
                  <a:cxn ang="0">
                    <a:pos x="90" y="99"/>
                  </a:cxn>
                  <a:cxn ang="0">
                    <a:pos x="82" y="101"/>
                  </a:cxn>
                  <a:cxn ang="0">
                    <a:pos x="82" y="108"/>
                  </a:cxn>
                  <a:cxn ang="0">
                    <a:pos x="77" y="107"/>
                  </a:cxn>
                  <a:cxn ang="0">
                    <a:pos x="74" y="103"/>
                  </a:cxn>
                  <a:cxn ang="0">
                    <a:pos x="30" y="106"/>
                  </a:cxn>
                  <a:cxn ang="0">
                    <a:pos x="4" y="103"/>
                  </a:cxn>
                  <a:cxn ang="0">
                    <a:pos x="4" y="78"/>
                  </a:cxn>
                  <a:cxn ang="0">
                    <a:pos x="5" y="34"/>
                  </a:cxn>
                  <a:cxn ang="0">
                    <a:pos x="0" y="13"/>
                  </a:cxn>
                  <a:cxn ang="0">
                    <a:pos x="4" y="10"/>
                  </a:cxn>
                  <a:cxn ang="0">
                    <a:pos x="5" y="3"/>
                  </a:cxn>
                </a:cxnLst>
                <a:rect l="0" t="0" r="r" b="b"/>
                <a:pathLst>
                  <a:path w="96" h="108">
                    <a:moveTo>
                      <a:pt x="5" y="3"/>
                    </a:moveTo>
                    <a:lnTo>
                      <a:pt x="9" y="1"/>
                    </a:lnTo>
                    <a:lnTo>
                      <a:pt x="16" y="2"/>
                    </a:lnTo>
                    <a:lnTo>
                      <a:pt x="26" y="4"/>
                    </a:lnTo>
                    <a:lnTo>
                      <a:pt x="36" y="7"/>
                    </a:lnTo>
                    <a:lnTo>
                      <a:pt x="42" y="7"/>
                    </a:lnTo>
                    <a:lnTo>
                      <a:pt x="46" y="3"/>
                    </a:lnTo>
                    <a:lnTo>
                      <a:pt x="49" y="3"/>
                    </a:lnTo>
                    <a:lnTo>
                      <a:pt x="52" y="0"/>
                    </a:lnTo>
                    <a:lnTo>
                      <a:pt x="58" y="1"/>
                    </a:lnTo>
                    <a:lnTo>
                      <a:pt x="64" y="5"/>
                    </a:lnTo>
                    <a:lnTo>
                      <a:pt x="66" y="5"/>
                    </a:lnTo>
                    <a:lnTo>
                      <a:pt x="67" y="5"/>
                    </a:lnTo>
                    <a:lnTo>
                      <a:pt x="69" y="4"/>
                    </a:lnTo>
                    <a:lnTo>
                      <a:pt x="74" y="5"/>
                    </a:lnTo>
                    <a:lnTo>
                      <a:pt x="84" y="3"/>
                    </a:lnTo>
                    <a:lnTo>
                      <a:pt x="85" y="6"/>
                    </a:lnTo>
                    <a:lnTo>
                      <a:pt x="87" y="12"/>
                    </a:lnTo>
                    <a:lnTo>
                      <a:pt x="89" y="21"/>
                    </a:lnTo>
                    <a:lnTo>
                      <a:pt x="86" y="34"/>
                    </a:lnTo>
                    <a:lnTo>
                      <a:pt x="86" y="39"/>
                    </a:lnTo>
                    <a:lnTo>
                      <a:pt x="82" y="41"/>
                    </a:lnTo>
                    <a:lnTo>
                      <a:pt x="77" y="34"/>
                    </a:lnTo>
                    <a:lnTo>
                      <a:pt x="72" y="27"/>
                    </a:lnTo>
                    <a:lnTo>
                      <a:pt x="71" y="17"/>
                    </a:lnTo>
                    <a:lnTo>
                      <a:pt x="69" y="15"/>
                    </a:lnTo>
                    <a:lnTo>
                      <a:pt x="67" y="19"/>
                    </a:lnTo>
                    <a:lnTo>
                      <a:pt x="69" y="31"/>
                    </a:lnTo>
                    <a:lnTo>
                      <a:pt x="77" y="39"/>
                    </a:lnTo>
                    <a:lnTo>
                      <a:pt x="78" y="45"/>
                    </a:lnTo>
                    <a:lnTo>
                      <a:pt x="83" y="54"/>
                    </a:lnTo>
                    <a:lnTo>
                      <a:pt x="88" y="66"/>
                    </a:lnTo>
                    <a:lnTo>
                      <a:pt x="94" y="80"/>
                    </a:lnTo>
                    <a:lnTo>
                      <a:pt x="96" y="93"/>
                    </a:lnTo>
                    <a:lnTo>
                      <a:pt x="90" y="99"/>
                    </a:lnTo>
                    <a:lnTo>
                      <a:pt x="82" y="101"/>
                    </a:lnTo>
                    <a:lnTo>
                      <a:pt x="82" y="108"/>
                    </a:lnTo>
                    <a:lnTo>
                      <a:pt x="77" y="107"/>
                    </a:lnTo>
                    <a:lnTo>
                      <a:pt x="74" y="103"/>
                    </a:lnTo>
                    <a:lnTo>
                      <a:pt x="30" y="106"/>
                    </a:lnTo>
                    <a:lnTo>
                      <a:pt x="4" y="103"/>
                    </a:lnTo>
                    <a:lnTo>
                      <a:pt x="4" y="78"/>
                    </a:lnTo>
                    <a:lnTo>
                      <a:pt x="5" y="34"/>
                    </a:lnTo>
                    <a:lnTo>
                      <a:pt x="0" y="13"/>
                    </a:lnTo>
                    <a:lnTo>
                      <a:pt x="4" y="10"/>
                    </a:lnTo>
                    <a:lnTo>
                      <a:pt x="5" y="3"/>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956" name="Freeform 5220">
                <a:extLst>
                  <a:ext uri="{FF2B5EF4-FFF2-40B4-BE49-F238E27FC236}">
                    <a16:creationId xmlns:a16="http://schemas.microsoft.com/office/drawing/2014/main" id="{CBA94E45-E1F2-44B5-A6E3-700178221085}"/>
                  </a:ext>
                </a:extLst>
              </p:cNvPr>
              <p:cNvSpPr>
                <a:spLocks/>
              </p:cNvSpPr>
              <p:nvPr/>
            </p:nvSpPr>
            <p:spPr bwMode="gray">
              <a:xfrm>
                <a:off x="3212" y="2203"/>
                <a:ext cx="149" cy="203"/>
              </a:xfrm>
              <a:custGeom>
                <a:avLst/>
                <a:gdLst/>
                <a:ahLst/>
                <a:cxnLst>
                  <a:cxn ang="0">
                    <a:pos x="19" y="35"/>
                  </a:cxn>
                  <a:cxn ang="0">
                    <a:pos x="27" y="33"/>
                  </a:cxn>
                  <a:cxn ang="0">
                    <a:pos x="29" y="10"/>
                  </a:cxn>
                  <a:cxn ang="0">
                    <a:pos x="55" y="13"/>
                  </a:cxn>
                  <a:cxn ang="0">
                    <a:pos x="99" y="10"/>
                  </a:cxn>
                  <a:cxn ang="0">
                    <a:pos x="102" y="14"/>
                  </a:cxn>
                  <a:cxn ang="0">
                    <a:pos x="107" y="15"/>
                  </a:cxn>
                  <a:cxn ang="0">
                    <a:pos x="107" y="8"/>
                  </a:cxn>
                  <a:cxn ang="0">
                    <a:pos x="115" y="6"/>
                  </a:cxn>
                  <a:cxn ang="0">
                    <a:pos x="121" y="0"/>
                  </a:cxn>
                  <a:cxn ang="0">
                    <a:pos x="131" y="9"/>
                  </a:cxn>
                  <a:cxn ang="0">
                    <a:pos x="135" y="17"/>
                  </a:cxn>
                  <a:cxn ang="0">
                    <a:pos x="136" y="35"/>
                  </a:cxn>
                  <a:cxn ang="0">
                    <a:pos x="136" y="42"/>
                  </a:cxn>
                  <a:cxn ang="0">
                    <a:pos x="149" y="56"/>
                  </a:cxn>
                  <a:cxn ang="0">
                    <a:pos x="135" y="66"/>
                  </a:cxn>
                  <a:cxn ang="0">
                    <a:pos x="130" y="76"/>
                  </a:cxn>
                  <a:cxn ang="0">
                    <a:pos x="128" y="93"/>
                  </a:cxn>
                  <a:cxn ang="0">
                    <a:pos x="127" y="114"/>
                  </a:cxn>
                  <a:cxn ang="0">
                    <a:pos x="118" y="116"/>
                  </a:cxn>
                  <a:cxn ang="0">
                    <a:pos x="117" y="126"/>
                  </a:cxn>
                  <a:cxn ang="0">
                    <a:pos x="109" y="131"/>
                  </a:cxn>
                  <a:cxn ang="0">
                    <a:pos x="108" y="145"/>
                  </a:cxn>
                  <a:cxn ang="0">
                    <a:pos x="102" y="155"/>
                  </a:cxn>
                  <a:cxn ang="0">
                    <a:pos x="113" y="172"/>
                  </a:cxn>
                  <a:cxn ang="0">
                    <a:pos x="117" y="183"/>
                  </a:cxn>
                  <a:cxn ang="0">
                    <a:pos x="124" y="192"/>
                  </a:cxn>
                  <a:cxn ang="0">
                    <a:pos x="107" y="194"/>
                  </a:cxn>
                  <a:cxn ang="0">
                    <a:pos x="101" y="202"/>
                  </a:cxn>
                  <a:cxn ang="0">
                    <a:pos x="88" y="203"/>
                  </a:cxn>
                  <a:cxn ang="0">
                    <a:pos x="81" y="200"/>
                  </a:cxn>
                  <a:cxn ang="0">
                    <a:pos x="77" y="203"/>
                  </a:cxn>
                  <a:cxn ang="0">
                    <a:pos x="70" y="193"/>
                  </a:cxn>
                  <a:cxn ang="0">
                    <a:pos x="65" y="194"/>
                  </a:cxn>
                  <a:cxn ang="0">
                    <a:pos x="60" y="192"/>
                  </a:cxn>
                  <a:cxn ang="0">
                    <a:pos x="58" y="194"/>
                  </a:cxn>
                  <a:cxn ang="0">
                    <a:pos x="53" y="194"/>
                  </a:cxn>
                  <a:cxn ang="0">
                    <a:pos x="50" y="188"/>
                  </a:cxn>
                  <a:cxn ang="0">
                    <a:pos x="47" y="183"/>
                  </a:cxn>
                  <a:cxn ang="0">
                    <a:pos x="37" y="176"/>
                  </a:cxn>
                  <a:cxn ang="0">
                    <a:pos x="37" y="169"/>
                  </a:cxn>
                  <a:cxn ang="0">
                    <a:pos x="29" y="161"/>
                  </a:cxn>
                  <a:cxn ang="0">
                    <a:pos x="25" y="160"/>
                  </a:cxn>
                  <a:cxn ang="0">
                    <a:pos x="21" y="154"/>
                  </a:cxn>
                  <a:cxn ang="0">
                    <a:pos x="15" y="152"/>
                  </a:cxn>
                  <a:cxn ang="0">
                    <a:pos x="17" y="139"/>
                  </a:cxn>
                  <a:cxn ang="0">
                    <a:pos x="11" y="131"/>
                  </a:cxn>
                  <a:cxn ang="0">
                    <a:pos x="12" y="128"/>
                  </a:cxn>
                  <a:cxn ang="0">
                    <a:pos x="11" y="124"/>
                  </a:cxn>
                  <a:cxn ang="0">
                    <a:pos x="5" y="119"/>
                  </a:cxn>
                  <a:cxn ang="0">
                    <a:pos x="5" y="114"/>
                  </a:cxn>
                  <a:cxn ang="0">
                    <a:pos x="0" y="109"/>
                  </a:cxn>
                  <a:cxn ang="0">
                    <a:pos x="2" y="105"/>
                  </a:cxn>
                  <a:cxn ang="0">
                    <a:pos x="5" y="91"/>
                  </a:cxn>
                  <a:cxn ang="0">
                    <a:pos x="7" y="87"/>
                  </a:cxn>
                  <a:cxn ang="0">
                    <a:pos x="6" y="80"/>
                  </a:cxn>
                  <a:cxn ang="0">
                    <a:pos x="19" y="78"/>
                  </a:cxn>
                  <a:cxn ang="0">
                    <a:pos x="19" y="35"/>
                  </a:cxn>
                </a:cxnLst>
                <a:rect l="0" t="0" r="r" b="b"/>
                <a:pathLst>
                  <a:path w="149" h="203">
                    <a:moveTo>
                      <a:pt x="19" y="35"/>
                    </a:moveTo>
                    <a:lnTo>
                      <a:pt x="27" y="33"/>
                    </a:lnTo>
                    <a:lnTo>
                      <a:pt x="29" y="10"/>
                    </a:lnTo>
                    <a:lnTo>
                      <a:pt x="55" y="13"/>
                    </a:lnTo>
                    <a:lnTo>
                      <a:pt x="99" y="10"/>
                    </a:lnTo>
                    <a:lnTo>
                      <a:pt x="102" y="14"/>
                    </a:lnTo>
                    <a:lnTo>
                      <a:pt x="107" y="15"/>
                    </a:lnTo>
                    <a:lnTo>
                      <a:pt x="107" y="8"/>
                    </a:lnTo>
                    <a:lnTo>
                      <a:pt x="115" y="6"/>
                    </a:lnTo>
                    <a:lnTo>
                      <a:pt x="121" y="0"/>
                    </a:lnTo>
                    <a:lnTo>
                      <a:pt x="131" y="9"/>
                    </a:lnTo>
                    <a:lnTo>
                      <a:pt x="135" y="17"/>
                    </a:lnTo>
                    <a:lnTo>
                      <a:pt x="136" y="35"/>
                    </a:lnTo>
                    <a:lnTo>
                      <a:pt x="136" y="42"/>
                    </a:lnTo>
                    <a:lnTo>
                      <a:pt x="149" y="56"/>
                    </a:lnTo>
                    <a:lnTo>
                      <a:pt x="135" y="66"/>
                    </a:lnTo>
                    <a:lnTo>
                      <a:pt x="130" y="76"/>
                    </a:lnTo>
                    <a:lnTo>
                      <a:pt x="128" y="93"/>
                    </a:lnTo>
                    <a:lnTo>
                      <a:pt x="127" y="114"/>
                    </a:lnTo>
                    <a:lnTo>
                      <a:pt x="118" y="116"/>
                    </a:lnTo>
                    <a:lnTo>
                      <a:pt x="117" y="126"/>
                    </a:lnTo>
                    <a:lnTo>
                      <a:pt x="109" y="131"/>
                    </a:lnTo>
                    <a:lnTo>
                      <a:pt x="108" y="145"/>
                    </a:lnTo>
                    <a:lnTo>
                      <a:pt x="102" y="155"/>
                    </a:lnTo>
                    <a:lnTo>
                      <a:pt x="113" y="172"/>
                    </a:lnTo>
                    <a:lnTo>
                      <a:pt x="117" y="183"/>
                    </a:lnTo>
                    <a:lnTo>
                      <a:pt x="124" y="192"/>
                    </a:lnTo>
                    <a:lnTo>
                      <a:pt x="107" y="194"/>
                    </a:lnTo>
                    <a:lnTo>
                      <a:pt x="101" y="202"/>
                    </a:lnTo>
                    <a:lnTo>
                      <a:pt x="88" y="203"/>
                    </a:lnTo>
                    <a:lnTo>
                      <a:pt x="81" y="200"/>
                    </a:lnTo>
                    <a:lnTo>
                      <a:pt x="77" y="203"/>
                    </a:lnTo>
                    <a:lnTo>
                      <a:pt x="70" y="193"/>
                    </a:lnTo>
                    <a:lnTo>
                      <a:pt x="65" y="194"/>
                    </a:lnTo>
                    <a:lnTo>
                      <a:pt x="60" y="192"/>
                    </a:lnTo>
                    <a:lnTo>
                      <a:pt x="58" y="194"/>
                    </a:lnTo>
                    <a:lnTo>
                      <a:pt x="53" y="194"/>
                    </a:lnTo>
                    <a:lnTo>
                      <a:pt x="50" y="188"/>
                    </a:lnTo>
                    <a:lnTo>
                      <a:pt x="47" y="183"/>
                    </a:lnTo>
                    <a:lnTo>
                      <a:pt x="37" y="176"/>
                    </a:lnTo>
                    <a:lnTo>
                      <a:pt x="37" y="169"/>
                    </a:lnTo>
                    <a:lnTo>
                      <a:pt x="29" y="161"/>
                    </a:lnTo>
                    <a:lnTo>
                      <a:pt x="25" y="160"/>
                    </a:lnTo>
                    <a:lnTo>
                      <a:pt x="21" y="154"/>
                    </a:lnTo>
                    <a:lnTo>
                      <a:pt x="15" y="152"/>
                    </a:lnTo>
                    <a:lnTo>
                      <a:pt x="17" y="139"/>
                    </a:lnTo>
                    <a:lnTo>
                      <a:pt x="11" y="131"/>
                    </a:lnTo>
                    <a:lnTo>
                      <a:pt x="12" y="128"/>
                    </a:lnTo>
                    <a:lnTo>
                      <a:pt x="11" y="124"/>
                    </a:lnTo>
                    <a:lnTo>
                      <a:pt x="5" y="119"/>
                    </a:lnTo>
                    <a:lnTo>
                      <a:pt x="5" y="114"/>
                    </a:lnTo>
                    <a:lnTo>
                      <a:pt x="0" y="109"/>
                    </a:lnTo>
                    <a:lnTo>
                      <a:pt x="2" y="105"/>
                    </a:lnTo>
                    <a:lnTo>
                      <a:pt x="5" y="91"/>
                    </a:lnTo>
                    <a:lnTo>
                      <a:pt x="7" y="87"/>
                    </a:lnTo>
                    <a:lnTo>
                      <a:pt x="6" y="80"/>
                    </a:lnTo>
                    <a:lnTo>
                      <a:pt x="19" y="78"/>
                    </a:lnTo>
                    <a:lnTo>
                      <a:pt x="19" y="3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57" name="Freeform 5221">
                <a:extLst>
                  <a:ext uri="{FF2B5EF4-FFF2-40B4-BE49-F238E27FC236}">
                    <a16:creationId xmlns:a16="http://schemas.microsoft.com/office/drawing/2014/main" id="{21E79687-3697-4C7D-91DC-DAD7D59F3C2C}"/>
                  </a:ext>
                </a:extLst>
              </p:cNvPr>
              <p:cNvSpPr>
                <a:spLocks/>
              </p:cNvSpPr>
              <p:nvPr/>
            </p:nvSpPr>
            <p:spPr bwMode="gray">
              <a:xfrm>
                <a:off x="3095" y="2090"/>
                <a:ext cx="147" cy="148"/>
              </a:xfrm>
              <a:custGeom>
                <a:avLst/>
                <a:gdLst/>
                <a:ahLst/>
                <a:cxnLst>
                  <a:cxn ang="0">
                    <a:pos x="146" y="123"/>
                  </a:cxn>
                  <a:cxn ang="0">
                    <a:pos x="144" y="146"/>
                  </a:cxn>
                  <a:cxn ang="0">
                    <a:pos x="136" y="148"/>
                  </a:cxn>
                  <a:cxn ang="0">
                    <a:pos x="65" y="108"/>
                  </a:cxn>
                  <a:cxn ang="0">
                    <a:pos x="51" y="117"/>
                  </a:cxn>
                  <a:cxn ang="0">
                    <a:pos x="25" y="110"/>
                  </a:cxn>
                  <a:cxn ang="0">
                    <a:pos x="19" y="97"/>
                  </a:cxn>
                  <a:cxn ang="0">
                    <a:pos x="10" y="99"/>
                  </a:cxn>
                  <a:cxn ang="0">
                    <a:pos x="2" y="87"/>
                  </a:cxn>
                  <a:cxn ang="0">
                    <a:pos x="0" y="76"/>
                  </a:cxn>
                  <a:cxn ang="0">
                    <a:pos x="6" y="69"/>
                  </a:cxn>
                  <a:cxn ang="0">
                    <a:pos x="6" y="59"/>
                  </a:cxn>
                  <a:cxn ang="0">
                    <a:pos x="4" y="53"/>
                  </a:cxn>
                  <a:cxn ang="0">
                    <a:pos x="4" y="48"/>
                  </a:cxn>
                  <a:cxn ang="0">
                    <a:pos x="1" y="31"/>
                  </a:cxn>
                  <a:cxn ang="0">
                    <a:pos x="4" y="31"/>
                  </a:cxn>
                  <a:cxn ang="0">
                    <a:pos x="9" y="26"/>
                  </a:cxn>
                  <a:cxn ang="0">
                    <a:pos x="9" y="15"/>
                  </a:cxn>
                  <a:cxn ang="0">
                    <a:pos x="16" y="14"/>
                  </a:cxn>
                  <a:cxn ang="0">
                    <a:pos x="20" y="10"/>
                  </a:cxn>
                  <a:cxn ang="0">
                    <a:pos x="19" y="0"/>
                  </a:cxn>
                  <a:cxn ang="0">
                    <a:pos x="29" y="6"/>
                  </a:cxn>
                  <a:cxn ang="0">
                    <a:pos x="42" y="6"/>
                  </a:cxn>
                  <a:cxn ang="0">
                    <a:pos x="48" y="9"/>
                  </a:cxn>
                  <a:cxn ang="0">
                    <a:pos x="53" y="9"/>
                  </a:cxn>
                  <a:cxn ang="0">
                    <a:pos x="59" y="23"/>
                  </a:cxn>
                  <a:cxn ang="0">
                    <a:pos x="74" y="26"/>
                  </a:cxn>
                  <a:cxn ang="0">
                    <a:pos x="90" y="36"/>
                  </a:cxn>
                  <a:cxn ang="0">
                    <a:pos x="97" y="32"/>
                  </a:cxn>
                  <a:cxn ang="0">
                    <a:pos x="101" y="27"/>
                  </a:cxn>
                  <a:cxn ang="0">
                    <a:pos x="97" y="21"/>
                  </a:cxn>
                  <a:cxn ang="0">
                    <a:pos x="98" y="13"/>
                  </a:cxn>
                  <a:cxn ang="0">
                    <a:pos x="110" y="5"/>
                  </a:cxn>
                  <a:cxn ang="0">
                    <a:pos x="118" y="3"/>
                  </a:cxn>
                  <a:cxn ang="0">
                    <a:pos x="127" y="5"/>
                  </a:cxn>
                  <a:cxn ang="0">
                    <a:pos x="128" y="12"/>
                  </a:cxn>
                  <a:cxn ang="0">
                    <a:pos x="136" y="15"/>
                  </a:cxn>
                  <a:cxn ang="0">
                    <a:pos x="143" y="17"/>
                  </a:cxn>
                  <a:cxn ang="0">
                    <a:pos x="147" y="23"/>
                  </a:cxn>
                  <a:cxn ang="0">
                    <a:pos x="146" y="30"/>
                  </a:cxn>
                  <a:cxn ang="0">
                    <a:pos x="142" y="33"/>
                  </a:cxn>
                  <a:cxn ang="0">
                    <a:pos x="147" y="54"/>
                  </a:cxn>
                  <a:cxn ang="0">
                    <a:pos x="146" y="98"/>
                  </a:cxn>
                  <a:cxn ang="0">
                    <a:pos x="146" y="123"/>
                  </a:cxn>
                </a:cxnLst>
                <a:rect l="0" t="0" r="r" b="b"/>
                <a:pathLst>
                  <a:path w="147" h="148">
                    <a:moveTo>
                      <a:pt x="146" y="123"/>
                    </a:moveTo>
                    <a:lnTo>
                      <a:pt x="144" y="146"/>
                    </a:lnTo>
                    <a:lnTo>
                      <a:pt x="136" y="148"/>
                    </a:lnTo>
                    <a:lnTo>
                      <a:pt x="65" y="108"/>
                    </a:lnTo>
                    <a:lnTo>
                      <a:pt x="51" y="117"/>
                    </a:lnTo>
                    <a:lnTo>
                      <a:pt x="25" y="110"/>
                    </a:lnTo>
                    <a:lnTo>
                      <a:pt x="19" y="97"/>
                    </a:lnTo>
                    <a:lnTo>
                      <a:pt x="10" y="99"/>
                    </a:lnTo>
                    <a:lnTo>
                      <a:pt x="2" y="87"/>
                    </a:lnTo>
                    <a:lnTo>
                      <a:pt x="0" y="76"/>
                    </a:lnTo>
                    <a:lnTo>
                      <a:pt x="6" y="69"/>
                    </a:lnTo>
                    <a:lnTo>
                      <a:pt x="6" y="59"/>
                    </a:lnTo>
                    <a:lnTo>
                      <a:pt x="4" y="53"/>
                    </a:lnTo>
                    <a:lnTo>
                      <a:pt x="4" y="48"/>
                    </a:lnTo>
                    <a:lnTo>
                      <a:pt x="1" y="31"/>
                    </a:lnTo>
                    <a:lnTo>
                      <a:pt x="4" y="31"/>
                    </a:lnTo>
                    <a:lnTo>
                      <a:pt x="9" y="26"/>
                    </a:lnTo>
                    <a:lnTo>
                      <a:pt x="9" y="15"/>
                    </a:lnTo>
                    <a:lnTo>
                      <a:pt x="16" y="14"/>
                    </a:lnTo>
                    <a:lnTo>
                      <a:pt x="20" y="10"/>
                    </a:lnTo>
                    <a:lnTo>
                      <a:pt x="19" y="0"/>
                    </a:lnTo>
                    <a:lnTo>
                      <a:pt x="29" y="6"/>
                    </a:lnTo>
                    <a:lnTo>
                      <a:pt x="42" y="6"/>
                    </a:lnTo>
                    <a:lnTo>
                      <a:pt x="48" y="9"/>
                    </a:lnTo>
                    <a:lnTo>
                      <a:pt x="53" y="9"/>
                    </a:lnTo>
                    <a:lnTo>
                      <a:pt x="59" y="23"/>
                    </a:lnTo>
                    <a:lnTo>
                      <a:pt x="74" y="26"/>
                    </a:lnTo>
                    <a:lnTo>
                      <a:pt x="90" y="36"/>
                    </a:lnTo>
                    <a:lnTo>
                      <a:pt x="97" y="32"/>
                    </a:lnTo>
                    <a:lnTo>
                      <a:pt x="101" y="27"/>
                    </a:lnTo>
                    <a:lnTo>
                      <a:pt x="97" y="21"/>
                    </a:lnTo>
                    <a:lnTo>
                      <a:pt x="98" y="13"/>
                    </a:lnTo>
                    <a:lnTo>
                      <a:pt x="110" y="5"/>
                    </a:lnTo>
                    <a:lnTo>
                      <a:pt x="118" y="3"/>
                    </a:lnTo>
                    <a:lnTo>
                      <a:pt x="127" y="5"/>
                    </a:lnTo>
                    <a:lnTo>
                      <a:pt x="128" y="12"/>
                    </a:lnTo>
                    <a:lnTo>
                      <a:pt x="136" y="15"/>
                    </a:lnTo>
                    <a:lnTo>
                      <a:pt x="143" y="17"/>
                    </a:lnTo>
                    <a:lnTo>
                      <a:pt x="147" y="23"/>
                    </a:lnTo>
                    <a:lnTo>
                      <a:pt x="146" y="30"/>
                    </a:lnTo>
                    <a:lnTo>
                      <a:pt x="142" y="33"/>
                    </a:lnTo>
                    <a:lnTo>
                      <a:pt x="147" y="54"/>
                    </a:lnTo>
                    <a:lnTo>
                      <a:pt x="146" y="98"/>
                    </a:lnTo>
                    <a:lnTo>
                      <a:pt x="146" y="12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58" name="Freeform 5222">
                <a:extLst>
                  <a:ext uri="{FF2B5EF4-FFF2-40B4-BE49-F238E27FC236}">
                    <a16:creationId xmlns:a16="http://schemas.microsoft.com/office/drawing/2014/main" id="{CBF7B005-27BC-4D81-97A4-A66C038A5582}"/>
                  </a:ext>
                </a:extLst>
              </p:cNvPr>
              <p:cNvSpPr>
                <a:spLocks/>
              </p:cNvSpPr>
              <p:nvPr/>
            </p:nvSpPr>
            <p:spPr bwMode="gray">
              <a:xfrm>
                <a:off x="3134" y="2198"/>
                <a:ext cx="97" cy="170"/>
              </a:xfrm>
              <a:custGeom>
                <a:avLst/>
                <a:gdLst/>
                <a:ahLst/>
                <a:cxnLst>
                  <a:cxn ang="0">
                    <a:pos x="18" y="170"/>
                  </a:cxn>
                  <a:cxn ang="0">
                    <a:pos x="13" y="158"/>
                  </a:cxn>
                  <a:cxn ang="0">
                    <a:pos x="4" y="152"/>
                  </a:cxn>
                  <a:cxn ang="0">
                    <a:pos x="5" y="144"/>
                  </a:cxn>
                  <a:cxn ang="0">
                    <a:pos x="15" y="141"/>
                  </a:cxn>
                  <a:cxn ang="0">
                    <a:pos x="16" y="123"/>
                  </a:cxn>
                  <a:cxn ang="0">
                    <a:pos x="7" y="111"/>
                  </a:cxn>
                  <a:cxn ang="0">
                    <a:pos x="4" y="110"/>
                  </a:cxn>
                  <a:cxn ang="0">
                    <a:pos x="0" y="106"/>
                  </a:cxn>
                  <a:cxn ang="0">
                    <a:pos x="2" y="93"/>
                  </a:cxn>
                  <a:cxn ang="0">
                    <a:pos x="18" y="73"/>
                  </a:cxn>
                  <a:cxn ang="0">
                    <a:pos x="19" y="44"/>
                  </a:cxn>
                  <a:cxn ang="0">
                    <a:pos x="24" y="36"/>
                  </a:cxn>
                  <a:cxn ang="0">
                    <a:pos x="16" y="25"/>
                  </a:cxn>
                  <a:cxn ang="0">
                    <a:pos x="12" y="9"/>
                  </a:cxn>
                  <a:cxn ang="0">
                    <a:pos x="26" y="0"/>
                  </a:cxn>
                  <a:cxn ang="0">
                    <a:pos x="97" y="40"/>
                  </a:cxn>
                  <a:cxn ang="0">
                    <a:pos x="97" y="83"/>
                  </a:cxn>
                  <a:cxn ang="0">
                    <a:pos x="84" y="85"/>
                  </a:cxn>
                  <a:cxn ang="0">
                    <a:pos x="85" y="92"/>
                  </a:cxn>
                  <a:cxn ang="0">
                    <a:pos x="83" y="96"/>
                  </a:cxn>
                  <a:cxn ang="0">
                    <a:pos x="80" y="110"/>
                  </a:cxn>
                  <a:cxn ang="0">
                    <a:pos x="78" y="114"/>
                  </a:cxn>
                  <a:cxn ang="0">
                    <a:pos x="83" y="119"/>
                  </a:cxn>
                  <a:cxn ang="0">
                    <a:pos x="83" y="124"/>
                  </a:cxn>
                  <a:cxn ang="0">
                    <a:pos x="78" y="128"/>
                  </a:cxn>
                  <a:cxn ang="0">
                    <a:pos x="75" y="139"/>
                  </a:cxn>
                  <a:cxn ang="0">
                    <a:pos x="62" y="154"/>
                  </a:cxn>
                  <a:cxn ang="0">
                    <a:pos x="51" y="154"/>
                  </a:cxn>
                  <a:cxn ang="0">
                    <a:pos x="46" y="165"/>
                  </a:cxn>
                  <a:cxn ang="0">
                    <a:pos x="18" y="170"/>
                  </a:cxn>
                </a:cxnLst>
                <a:rect l="0" t="0" r="r" b="b"/>
                <a:pathLst>
                  <a:path w="97" h="170">
                    <a:moveTo>
                      <a:pt x="18" y="170"/>
                    </a:moveTo>
                    <a:lnTo>
                      <a:pt x="13" y="158"/>
                    </a:lnTo>
                    <a:lnTo>
                      <a:pt x="4" y="152"/>
                    </a:lnTo>
                    <a:lnTo>
                      <a:pt x="5" y="144"/>
                    </a:lnTo>
                    <a:lnTo>
                      <a:pt x="15" y="141"/>
                    </a:lnTo>
                    <a:lnTo>
                      <a:pt x="16" y="123"/>
                    </a:lnTo>
                    <a:lnTo>
                      <a:pt x="7" y="111"/>
                    </a:lnTo>
                    <a:lnTo>
                      <a:pt x="4" y="110"/>
                    </a:lnTo>
                    <a:lnTo>
                      <a:pt x="0" y="106"/>
                    </a:lnTo>
                    <a:lnTo>
                      <a:pt x="2" y="93"/>
                    </a:lnTo>
                    <a:lnTo>
                      <a:pt x="18" y="73"/>
                    </a:lnTo>
                    <a:lnTo>
                      <a:pt x="19" y="44"/>
                    </a:lnTo>
                    <a:lnTo>
                      <a:pt x="24" y="36"/>
                    </a:lnTo>
                    <a:lnTo>
                      <a:pt x="16" y="25"/>
                    </a:lnTo>
                    <a:lnTo>
                      <a:pt x="12" y="9"/>
                    </a:lnTo>
                    <a:lnTo>
                      <a:pt x="26" y="0"/>
                    </a:lnTo>
                    <a:lnTo>
                      <a:pt x="97" y="40"/>
                    </a:lnTo>
                    <a:lnTo>
                      <a:pt x="97" y="83"/>
                    </a:lnTo>
                    <a:lnTo>
                      <a:pt x="84" y="85"/>
                    </a:lnTo>
                    <a:lnTo>
                      <a:pt x="85" y="92"/>
                    </a:lnTo>
                    <a:lnTo>
                      <a:pt x="83" y="96"/>
                    </a:lnTo>
                    <a:lnTo>
                      <a:pt x="80" y="110"/>
                    </a:lnTo>
                    <a:lnTo>
                      <a:pt x="78" y="114"/>
                    </a:lnTo>
                    <a:lnTo>
                      <a:pt x="83" y="119"/>
                    </a:lnTo>
                    <a:lnTo>
                      <a:pt x="83" y="124"/>
                    </a:lnTo>
                    <a:lnTo>
                      <a:pt x="78" y="128"/>
                    </a:lnTo>
                    <a:lnTo>
                      <a:pt x="75" y="139"/>
                    </a:lnTo>
                    <a:lnTo>
                      <a:pt x="62" y="154"/>
                    </a:lnTo>
                    <a:lnTo>
                      <a:pt x="51" y="154"/>
                    </a:lnTo>
                    <a:lnTo>
                      <a:pt x="46" y="165"/>
                    </a:lnTo>
                    <a:lnTo>
                      <a:pt x="18" y="17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59" name="Freeform 5223">
                <a:extLst>
                  <a:ext uri="{FF2B5EF4-FFF2-40B4-BE49-F238E27FC236}">
                    <a16:creationId xmlns:a16="http://schemas.microsoft.com/office/drawing/2014/main" id="{69968F76-9DFF-40AE-A34A-E9F4B56204B9}"/>
                  </a:ext>
                </a:extLst>
              </p:cNvPr>
              <p:cNvSpPr>
                <a:spLocks/>
              </p:cNvSpPr>
              <p:nvPr/>
            </p:nvSpPr>
            <p:spPr bwMode="gray">
              <a:xfrm>
                <a:off x="3340" y="2259"/>
                <a:ext cx="59" cy="60"/>
              </a:xfrm>
              <a:custGeom>
                <a:avLst/>
                <a:gdLst/>
                <a:ahLst/>
                <a:cxnLst>
                  <a:cxn ang="0">
                    <a:pos x="59" y="53"/>
                  </a:cxn>
                  <a:cxn ang="0">
                    <a:pos x="56" y="58"/>
                  </a:cxn>
                  <a:cxn ang="0">
                    <a:pos x="52" y="60"/>
                  </a:cxn>
                  <a:cxn ang="0">
                    <a:pos x="43" y="45"/>
                  </a:cxn>
                  <a:cxn ang="0">
                    <a:pos x="33" y="39"/>
                  </a:cxn>
                  <a:cxn ang="0">
                    <a:pos x="25" y="35"/>
                  </a:cxn>
                  <a:cxn ang="0">
                    <a:pos x="0" y="37"/>
                  </a:cxn>
                  <a:cxn ang="0">
                    <a:pos x="2" y="20"/>
                  </a:cxn>
                  <a:cxn ang="0">
                    <a:pos x="7" y="10"/>
                  </a:cxn>
                  <a:cxn ang="0">
                    <a:pos x="21" y="0"/>
                  </a:cxn>
                  <a:cxn ang="0">
                    <a:pos x="25" y="13"/>
                  </a:cxn>
                  <a:cxn ang="0">
                    <a:pos x="31" y="27"/>
                  </a:cxn>
                  <a:cxn ang="0">
                    <a:pos x="35" y="29"/>
                  </a:cxn>
                  <a:cxn ang="0">
                    <a:pos x="47" y="37"/>
                  </a:cxn>
                  <a:cxn ang="0">
                    <a:pos x="59" y="53"/>
                  </a:cxn>
                </a:cxnLst>
                <a:rect l="0" t="0" r="r" b="b"/>
                <a:pathLst>
                  <a:path w="59" h="60">
                    <a:moveTo>
                      <a:pt x="59" y="53"/>
                    </a:moveTo>
                    <a:lnTo>
                      <a:pt x="56" y="58"/>
                    </a:lnTo>
                    <a:lnTo>
                      <a:pt x="52" y="60"/>
                    </a:lnTo>
                    <a:lnTo>
                      <a:pt x="43" y="45"/>
                    </a:lnTo>
                    <a:lnTo>
                      <a:pt x="33" y="39"/>
                    </a:lnTo>
                    <a:lnTo>
                      <a:pt x="25" y="35"/>
                    </a:lnTo>
                    <a:lnTo>
                      <a:pt x="0" y="37"/>
                    </a:lnTo>
                    <a:lnTo>
                      <a:pt x="2" y="20"/>
                    </a:lnTo>
                    <a:lnTo>
                      <a:pt x="7" y="10"/>
                    </a:lnTo>
                    <a:lnTo>
                      <a:pt x="21" y="0"/>
                    </a:lnTo>
                    <a:lnTo>
                      <a:pt x="25" y="13"/>
                    </a:lnTo>
                    <a:lnTo>
                      <a:pt x="31" y="27"/>
                    </a:lnTo>
                    <a:lnTo>
                      <a:pt x="35" y="29"/>
                    </a:lnTo>
                    <a:lnTo>
                      <a:pt x="47" y="37"/>
                    </a:lnTo>
                    <a:lnTo>
                      <a:pt x="59" y="5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0" name="Freeform 5224">
                <a:extLst>
                  <a:ext uri="{FF2B5EF4-FFF2-40B4-BE49-F238E27FC236}">
                    <a16:creationId xmlns:a16="http://schemas.microsoft.com/office/drawing/2014/main" id="{8A56D7A3-863B-4828-A582-273342133400}"/>
                  </a:ext>
                </a:extLst>
              </p:cNvPr>
              <p:cNvSpPr>
                <a:spLocks/>
              </p:cNvSpPr>
              <p:nvPr/>
            </p:nvSpPr>
            <p:spPr bwMode="gray">
              <a:xfrm>
                <a:off x="3314" y="2294"/>
                <a:ext cx="138" cy="112"/>
              </a:xfrm>
              <a:custGeom>
                <a:avLst/>
                <a:gdLst/>
                <a:ahLst/>
                <a:cxnLst>
                  <a:cxn ang="0">
                    <a:pos x="22" y="101"/>
                  </a:cxn>
                  <a:cxn ang="0">
                    <a:pos x="15" y="92"/>
                  </a:cxn>
                  <a:cxn ang="0">
                    <a:pos x="11" y="81"/>
                  </a:cxn>
                  <a:cxn ang="0">
                    <a:pos x="0" y="64"/>
                  </a:cxn>
                  <a:cxn ang="0">
                    <a:pos x="6" y="54"/>
                  </a:cxn>
                  <a:cxn ang="0">
                    <a:pos x="7" y="40"/>
                  </a:cxn>
                  <a:cxn ang="0">
                    <a:pos x="15" y="35"/>
                  </a:cxn>
                  <a:cxn ang="0">
                    <a:pos x="16" y="25"/>
                  </a:cxn>
                  <a:cxn ang="0">
                    <a:pos x="25" y="23"/>
                  </a:cxn>
                  <a:cxn ang="0">
                    <a:pos x="26" y="2"/>
                  </a:cxn>
                  <a:cxn ang="0">
                    <a:pos x="51" y="0"/>
                  </a:cxn>
                  <a:cxn ang="0">
                    <a:pos x="59" y="4"/>
                  </a:cxn>
                  <a:cxn ang="0">
                    <a:pos x="69" y="10"/>
                  </a:cxn>
                  <a:cxn ang="0">
                    <a:pos x="78" y="25"/>
                  </a:cxn>
                  <a:cxn ang="0">
                    <a:pos x="76" y="33"/>
                  </a:cxn>
                  <a:cxn ang="0">
                    <a:pos x="80" y="37"/>
                  </a:cxn>
                  <a:cxn ang="0">
                    <a:pos x="85" y="38"/>
                  </a:cxn>
                  <a:cxn ang="0">
                    <a:pos x="86" y="47"/>
                  </a:cxn>
                  <a:cxn ang="0">
                    <a:pos x="92" y="55"/>
                  </a:cxn>
                  <a:cxn ang="0">
                    <a:pos x="97" y="56"/>
                  </a:cxn>
                  <a:cxn ang="0">
                    <a:pos x="107" y="61"/>
                  </a:cxn>
                  <a:cxn ang="0">
                    <a:pos x="129" y="65"/>
                  </a:cxn>
                  <a:cxn ang="0">
                    <a:pos x="138" y="64"/>
                  </a:cxn>
                  <a:cxn ang="0">
                    <a:pos x="135" y="72"/>
                  </a:cxn>
                  <a:cxn ang="0">
                    <a:pos x="104" y="97"/>
                  </a:cxn>
                  <a:cxn ang="0">
                    <a:pos x="85" y="102"/>
                  </a:cxn>
                  <a:cxn ang="0">
                    <a:pos x="78" y="107"/>
                  </a:cxn>
                  <a:cxn ang="0">
                    <a:pos x="62" y="106"/>
                  </a:cxn>
                  <a:cxn ang="0">
                    <a:pos x="53" y="112"/>
                  </a:cxn>
                  <a:cxn ang="0">
                    <a:pos x="43" y="110"/>
                  </a:cxn>
                  <a:cxn ang="0">
                    <a:pos x="28" y="102"/>
                  </a:cxn>
                  <a:cxn ang="0">
                    <a:pos x="22" y="101"/>
                  </a:cxn>
                </a:cxnLst>
                <a:rect l="0" t="0" r="r" b="b"/>
                <a:pathLst>
                  <a:path w="138" h="112">
                    <a:moveTo>
                      <a:pt x="22" y="101"/>
                    </a:moveTo>
                    <a:lnTo>
                      <a:pt x="15" y="92"/>
                    </a:lnTo>
                    <a:lnTo>
                      <a:pt x="11" y="81"/>
                    </a:lnTo>
                    <a:lnTo>
                      <a:pt x="0" y="64"/>
                    </a:lnTo>
                    <a:lnTo>
                      <a:pt x="6" y="54"/>
                    </a:lnTo>
                    <a:lnTo>
                      <a:pt x="7" y="40"/>
                    </a:lnTo>
                    <a:lnTo>
                      <a:pt x="15" y="35"/>
                    </a:lnTo>
                    <a:lnTo>
                      <a:pt x="16" y="25"/>
                    </a:lnTo>
                    <a:lnTo>
                      <a:pt x="25" y="23"/>
                    </a:lnTo>
                    <a:lnTo>
                      <a:pt x="26" y="2"/>
                    </a:lnTo>
                    <a:lnTo>
                      <a:pt x="51" y="0"/>
                    </a:lnTo>
                    <a:lnTo>
                      <a:pt x="59" y="4"/>
                    </a:lnTo>
                    <a:lnTo>
                      <a:pt x="69" y="10"/>
                    </a:lnTo>
                    <a:lnTo>
                      <a:pt x="78" y="25"/>
                    </a:lnTo>
                    <a:lnTo>
                      <a:pt x="76" y="33"/>
                    </a:lnTo>
                    <a:lnTo>
                      <a:pt x="80" y="37"/>
                    </a:lnTo>
                    <a:lnTo>
                      <a:pt x="85" y="38"/>
                    </a:lnTo>
                    <a:lnTo>
                      <a:pt x="86" y="47"/>
                    </a:lnTo>
                    <a:lnTo>
                      <a:pt x="92" y="55"/>
                    </a:lnTo>
                    <a:lnTo>
                      <a:pt x="97" y="56"/>
                    </a:lnTo>
                    <a:lnTo>
                      <a:pt x="107" y="61"/>
                    </a:lnTo>
                    <a:lnTo>
                      <a:pt x="129" y="65"/>
                    </a:lnTo>
                    <a:lnTo>
                      <a:pt x="138" y="64"/>
                    </a:lnTo>
                    <a:lnTo>
                      <a:pt x="135" y="72"/>
                    </a:lnTo>
                    <a:lnTo>
                      <a:pt x="104" y="97"/>
                    </a:lnTo>
                    <a:lnTo>
                      <a:pt x="85" y="102"/>
                    </a:lnTo>
                    <a:lnTo>
                      <a:pt x="78" y="107"/>
                    </a:lnTo>
                    <a:lnTo>
                      <a:pt x="62" y="106"/>
                    </a:lnTo>
                    <a:lnTo>
                      <a:pt x="53" y="112"/>
                    </a:lnTo>
                    <a:lnTo>
                      <a:pt x="43" y="110"/>
                    </a:lnTo>
                    <a:lnTo>
                      <a:pt x="28" y="102"/>
                    </a:lnTo>
                    <a:lnTo>
                      <a:pt x="22" y="10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1" name="Freeform 5225">
                <a:extLst>
                  <a:ext uri="{FF2B5EF4-FFF2-40B4-BE49-F238E27FC236}">
                    <a16:creationId xmlns:a16="http://schemas.microsoft.com/office/drawing/2014/main" id="{581B3FBE-948A-4A4B-B859-F454C9F64970}"/>
                  </a:ext>
                </a:extLst>
              </p:cNvPr>
              <p:cNvSpPr>
                <a:spLocks noEditPoints="1"/>
              </p:cNvSpPr>
              <p:nvPr/>
            </p:nvSpPr>
            <p:spPr bwMode="gray">
              <a:xfrm>
                <a:off x="3159" y="2669"/>
                <a:ext cx="149" cy="150"/>
              </a:xfrm>
              <a:custGeom>
                <a:avLst/>
                <a:gdLst/>
                <a:ahLst/>
                <a:cxnLst>
                  <a:cxn ang="0">
                    <a:pos x="107" y="75"/>
                  </a:cxn>
                  <a:cxn ang="0">
                    <a:pos x="97" y="90"/>
                  </a:cxn>
                  <a:cxn ang="0">
                    <a:pos x="112" y="95"/>
                  </a:cxn>
                  <a:cxn ang="0">
                    <a:pos x="121" y="85"/>
                  </a:cxn>
                  <a:cxn ang="0">
                    <a:pos x="0" y="75"/>
                  </a:cxn>
                  <a:cxn ang="0">
                    <a:pos x="9" y="70"/>
                  </a:cxn>
                  <a:cxn ang="0">
                    <a:pos x="16" y="76"/>
                  </a:cxn>
                  <a:cxn ang="0">
                    <a:pos x="33" y="75"/>
                  </a:cxn>
                  <a:cxn ang="0">
                    <a:pos x="40" y="35"/>
                  </a:cxn>
                  <a:cxn ang="0">
                    <a:pos x="52" y="54"/>
                  </a:cxn>
                  <a:cxn ang="0">
                    <a:pos x="68" y="38"/>
                  </a:cxn>
                  <a:cxn ang="0">
                    <a:pos x="82" y="41"/>
                  </a:cxn>
                  <a:cxn ang="0">
                    <a:pos x="90" y="20"/>
                  </a:cxn>
                  <a:cxn ang="0">
                    <a:pos x="101" y="13"/>
                  </a:cxn>
                  <a:cxn ang="0">
                    <a:pos x="118" y="3"/>
                  </a:cxn>
                  <a:cxn ang="0">
                    <a:pos x="137" y="3"/>
                  </a:cxn>
                  <a:cxn ang="0">
                    <a:pos x="140" y="40"/>
                  </a:cxn>
                  <a:cxn ang="0">
                    <a:pos x="131" y="40"/>
                  </a:cxn>
                  <a:cxn ang="0">
                    <a:pos x="132" y="62"/>
                  </a:cxn>
                  <a:cxn ang="0">
                    <a:pos x="142" y="54"/>
                  </a:cxn>
                  <a:cxn ang="0">
                    <a:pos x="149" y="59"/>
                  </a:cxn>
                  <a:cxn ang="0">
                    <a:pos x="147" y="71"/>
                  </a:cxn>
                  <a:cxn ang="0">
                    <a:pos x="130" y="93"/>
                  </a:cxn>
                  <a:cxn ang="0">
                    <a:pos x="119" y="113"/>
                  </a:cxn>
                  <a:cxn ang="0">
                    <a:pos x="102" y="130"/>
                  </a:cxn>
                  <a:cxn ang="0">
                    <a:pos x="85" y="139"/>
                  </a:cxn>
                  <a:cxn ang="0">
                    <a:pos x="63" y="140"/>
                  </a:cxn>
                  <a:cxn ang="0">
                    <a:pos x="43" y="144"/>
                  </a:cxn>
                  <a:cxn ang="0">
                    <a:pos x="32" y="150"/>
                  </a:cxn>
                  <a:cxn ang="0">
                    <a:pos x="16" y="130"/>
                  </a:cxn>
                  <a:cxn ang="0">
                    <a:pos x="19" y="118"/>
                  </a:cxn>
                  <a:cxn ang="0">
                    <a:pos x="7" y="92"/>
                  </a:cxn>
                  <a:cxn ang="0">
                    <a:pos x="0" y="75"/>
                  </a:cxn>
                </a:cxnLst>
                <a:rect l="0" t="0" r="r" b="b"/>
                <a:pathLst>
                  <a:path w="149" h="150">
                    <a:moveTo>
                      <a:pt x="120" y="76"/>
                    </a:moveTo>
                    <a:lnTo>
                      <a:pt x="107" y="75"/>
                    </a:lnTo>
                    <a:lnTo>
                      <a:pt x="97" y="85"/>
                    </a:lnTo>
                    <a:lnTo>
                      <a:pt x="97" y="90"/>
                    </a:lnTo>
                    <a:lnTo>
                      <a:pt x="104" y="99"/>
                    </a:lnTo>
                    <a:lnTo>
                      <a:pt x="112" y="95"/>
                    </a:lnTo>
                    <a:lnTo>
                      <a:pt x="114" y="92"/>
                    </a:lnTo>
                    <a:lnTo>
                      <a:pt x="121" y="85"/>
                    </a:lnTo>
                    <a:lnTo>
                      <a:pt x="120" y="76"/>
                    </a:lnTo>
                    <a:close/>
                    <a:moveTo>
                      <a:pt x="0" y="75"/>
                    </a:moveTo>
                    <a:lnTo>
                      <a:pt x="5" y="70"/>
                    </a:lnTo>
                    <a:lnTo>
                      <a:pt x="9" y="70"/>
                    </a:lnTo>
                    <a:lnTo>
                      <a:pt x="11" y="73"/>
                    </a:lnTo>
                    <a:lnTo>
                      <a:pt x="16" y="76"/>
                    </a:lnTo>
                    <a:lnTo>
                      <a:pt x="22" y="78"/>
                    </a:lnTo>
                    <a:lnTo>
                      <a:pt x="33" y="75"/>
                    </a:lnTo>
                    <a:lnTo>
                      <a:pt x="34" y="28"/>
                    </a:lnTo>
                    <a:lnTo>
                      <a:pt x="40" y="35"/>
                    </a:lnTo>
                    <a:lnTo>
                      <a:pt x="43" y="54"/>
                    </a:lnTo>
                    <a:lnTo>
                      <a:pt x="52" y="54"/>
                    </a:lnTo>
                    <a:lnTo>
                      <a:pt x="63" y="38"/>
                    </a:lnTo>
                    <a:lnTo>
                      <a:pt x="68" y="38"/>
                    </a:lnTo>
                    <a:lnTo>
                      <a:pt x="74" y="41"/>
                    </a:lnTo>
                    <a:lnTo>
                      <a:pt x="82" y="41"/>
                    </a:lnTo>
                    <a:lnTo>
                      <a:pt x="88" y="33"/>
                    </a:lnTo>
                    <a:lnTo>
                      <a:pt x="90" y="20"/>
                    </a:lnTo>
                    <a:lnTo>
                      <a:pt x="99" y="17"/>
                    </a:lnTo>
                    <a:lnTo>
                      <a:pt x="101" y="13"/>
                    </a:lnTo>
                    <a:lnTo>
                      <a:pt x="112" y="3"/>
                    </a:lnTo>
                    <a:lnTo>
                      <a:pt x="118" y="3"/>
                    </a:lnTo>
                    <a:lnTo>
                      <a:pt x="124" y="0"/>
                    </a:lnTo>
                    <a:lnTo>
                      <a:pt x="137" y="3"/>
                    </a:lnTo>
                    <a:lnTo>
                      <a:pt x="141" y="29"/>
                    </a:lnTo>
                    <a:lnTo>
                      <a:pt x="140" y="40"/>
                    </a:lnTo>
                    <a:lnTo>
                      <a:pt x="135" y="39"/>
                    </a:lnTo>
                    <a:lnTo>
                      <a:pt x="131" y="40"/>
                    </a:lnTo>
                    <a:lnTo>
                      <a:pt x="129" y="57"/>
                    </a:lnTo>
                    <a:lnTo>
                      <a:pt x="132" y="62"/>
                    </a:lnTo>
                    <a:lnTo>
                      <a:pt x="139" y="62"/>
                    </a:lnTo>
                    <a:lnTo>
                      <a:pt x="142" y="54"/>
                    </a:lnTo>
                    <a:lnTo>
                      <a:pt x="149" y="54"/>
                    </a:lnTo>
                    <a:lnTo>
                      <a:pt x="149" y="59"/>
                    </a:lnTo>
                    <a:lnTo>
                      <a:pt x="147" y="64"/>
                    </a:lnTo>
                    <a:lnTo>
                      <a:pt x="147" y="71"/>
                    </a:lnTo>
                    <a:lnTo>
                      <a:pt x="140" y="79"/>
                    </a:lnTo>
                    <a:lnTo>
                      <a:pt x="130" y="93"/>
                    </a:lnTo>
                    <a:lnTo>
                      <a:pt x="128" y="102"/>
                    </a:lnTo>
                    <a:lnTo>
                      <a:pt x="119" y="113"/>
                    </a:lnTo>
                    <a:lnTo>
                      <a:pt x="115" y="120"/>
                    </a:lnTo>
                    <a:lnTo>
                      <a:pt x="102" y="130"/>
                    </a:lnTo>
                    <a:lnTo>
                      <a:pt x="92" y="137"/>
                    </a:lnTo>
                    <a:lnTo>
                      <a:pt x="85" y="139"/>
                    </a:lnTo>
                    <a:lnTo>
                      <a:pt x="82" y="141"/>
                    </a:lnTo>
                    <a:lnTo>
                      <a:pt x="63" y="140"/>
                    </a:lnTo>
                    <a:lnTo>
                      <a:pt x="54" y="142"/>
                    </a:lnTo>
                    <a:lnTo>
                      <a:pt x="43" y="144"/>
                    </a:lnTo>
                    <a:lnTo>
                      <a:pt x="38" y="148"/>
                    </a:lnTo>
                    <a:lnTo>
                      <a:pt x="32" y="150"/>
                    </a:lnTo>
                    <a:lnTo>
                      <a:pt x="17" y="135"/>
                    </a:lnTo>
                    <a:lnTo>
                      <a:pt x="16" y="130"/>
                    </a:lnTo>
                    <a:lnTo>
                      <a:pt x="18" y="126"/>
                    </a:lnTo>
                    <a:lnTo>
                      <a:pt x="19" y="118"/>
                    </a:lnTo>
                    <a:lnTo>
                      <a:pt x="14" y="104"/>
                    </a:lnTo>
                    <a:lnTo>
                      <a:pt x="7" y="92"/>
                    </a:lnTo>
                    <a:lnTo>
                      <a:pt x="2" y="81"/>
                    </a:lnTo>
                    <a:lnTo>
                      <a:pt x="0" y="7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2" name="Freeform 5226">
                <a:extLst>
                  <a:ext uri="{FF2B5EF4-FFF2-40B4-BE49-F238E27FC236}">
                    <a16:creationId xmlns:a16="http://schemas.microsoft.com/office/drawing/2014/main" id="{F7A3AC60-C57E-46D2-B9A2-19591349DEF9}"/>
                  </a:ext>
                </a:extLst>
              </p:cNvPr>
              <p:cNvSpPr>
                <a:spLocks/>
              </p:cNvSpPr>
              <p:nvPr/>
            </p:nvSpPr>
            <p:spPr bwMode="gray">
              <a:xfrm>
                <a:off x="2855" y="2302"/>
                <a:ext cx="28" cy="9"/>
              </a:xfrm>
              <a:custGeom>
                <a:avLst/>
                <a:gdLst/>
                <a:ahLst/>
                <a:cxnLst>
                  <a:cxn ang="0">
                    <a:pos x="0" y="9"/>
                  </a:cxn>
                  <a:cxn ang="0">
                    <a:pos x="1" y="4"/>
                  </a:cxn>
                  <a:cxn ang="0">
                    <a:pos x="0" y="2"/>
                  </a:cxn>
                  <a:cxn ang="0">
                    <a:pos x="17" y="0"/>
                  </a:cxn>
                  <a:cxn ang="0">
                    <a:pos x="25" y="2"/>
                  </a:cxn>
                  <a:cxn ang="0">
                    <a:pos x="28" y="7"/>
                  </a:cxn>
                  <a:cxn ang="0">
                    <a:pos x="24" y="9"/>
                  </a:cxn>
                  <a:cxn ang="0">
                    <a:pos x="15" y="7"/>
                  </a:cxn>
                  <a:cxn ang="0">
                    <a:pos x="0" y="9"/>
                  </a:cxn>
                </a:cxnLst>
                <a:rect l="0" t="0" r="r" b="b"/>
                <a:pathLst>
                  <a:path w="28" h="9">
                    <a:moveTo>
                      <a:pt x="0" y="9"/>
                    </a:moveTo>
                    <a:lnTo>
                      <a:pt x="1" y="4"/>
                    </a:lnTo>
                    <a:lnTo>
                      <a:pt x="0" y="2"/>
                    </a:lnTo>
                    <a:lnTo>
                      <a:pt x="17" y="0"/>
                    </a:lnTo>
                    <a:lnTo>
                      <a:pt x="25" y="2"/>
                    </a:lnTo>
                    <a:lnTo>
                      <a:pt x="28" y="7"/>
                    </a:lnTo>
                    <a:lnTo>
                      <a:pt x="24" y="9"/>
                    </a:lnTo>
                    <a:lnTo>
                      <a:pt x="15" y="7"/>
                    </a:lnTo>
                    <a:lnTo>
                      <a:pt x="0" y="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3" name="Freeform 5227">
                <a:extLst>
                  <a:ext uri="{FF2B5EF4-FFF2-40B4-BE49-F238E27FC236}">
                    <a16:creationId xmlns:a16="http://schemas.microsoft.com/office/drawing/2014/main" id="{BDBB1439-8EBD-4A0D-BFCE-02EC32AA02A0}"/>
                  </a:ext>
                </a:extLst>
              </p:cNvPr>
              <p:cNvSpPr>
                <a:spLocks/>
              </p:cNvSpPr>
              <p:nvPr/>
            </p:nvSpPr>
            <p:spPr bwMode="gray">
              <a:xfrm>
                <a:off x="2857" y="2316"/>
                <a:ext cx="25" cy="14"/>
              </a:xfrm>
              <a:custGeom>
                <a:avLst/>
                <a:gdLst/>
                <a:ahLst/>
                <a:cxnLst>
                  <a:cxn ang="0">
                    <a:pos x="12" y="14"/>
                  </a:cxn>
                  <a:cxn ang="0">
                    <a:pos x="9" y="9"/>
                  </a:cxn>
                  <a:cxn ang="0">
                    <a:pos x="3" y="6"/>
                  </a:cxn>
                  <a:cxn ang="0">
                    <a:pos x="0" y="4"/>
                  </a:cxn>
                  <a:cxn ang="0">
                    <a:pos x="11" y="0"/>
                  </a:cxn>
                  <a:cxn ang="0">
                    <a:pos x="25" y="1"/>
                  </a:cxn>
                  <a:cxn ang="0">
                    <a:pos x="24" y="11"/>
                  </a:cxn>
                  <a:cxn ang="0">
                    <a:pos x="18" y="12"/>
                  </a:cxn>
                  <a:cxn ang="0">
                    <a:pos x="12" y="14"/>
                  </a:cxn>
                </a:cxnLst>
                <a:rect l="0" t="0" r="r" b="b"/>
                <a:pathLst>
                  <a:path w="25" h="14">
                    <a:moveTo>
                      <a:pt x="12" y="14"/>
                    </a:moveTo>
                    <a:lnTo>
                      <a:pt x="9" y="9"/>
                    </a:lnTo>
                    <a:lnTo>
                      <a:pt x="3" y="6"/>
                    </a:lnTo>
                    <a:lnTo>
                      <a:pt x="0" y="4"/>
                    </a:lnTo>
                    <a:lnTo>
                      <a:pt x="11" y="0"/>
                    </a:lnTo>
                    <a:lnTo>
                      <a:pt x="25" y="1"/>
                    </a:lnTo>
                    <a:lnTo>
                      <a:pt x="24" y="11"/>
                    </a:lnTo>
                    <a:lnTo>
                      <a:pt x="18" y="12"/>
                    </a:lnTo>
                    <a:lnTo>
                      <a:pt x="12" y="1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4" name="Freeform 5228">
                <a:extLst>
                  <a:ext uri="{FF2B5EF4-FFF2-40B4-BE49-F238E27FC236}">
                    <a16:creationId xmlns:a16="http://schemas.microsoft.com/office/drawing/2014/main" id="{D93F40C0-740C-4A8A-8DDD-AD66A20F82D3}"/>
                  </a:ext>
                </a:extLst>
              </p:cNvPr>
              <p:cNvSpPr>
                <a:spLocks/>
              </p:cNvSpPr>
              <p:nvPr/>
            </p:nvSpPr>
            <p:spPr bwMode="gray">
              <a:xfrm>
                <a:off x="2782" y="2272"/>
                <a:ext cx="5" cy="2"/>
              </a:xfrm>
              <a:custGeom>
                <a:avLst/>
                <a:gdLst/>
                <a:ahLst/>
                <a:cxnLst>
                  <a:cxn ang="0">
                    <a:pos x="0" y="2"/>
                  </a:cxn>
                  <a:cxn ang="0">
                    <a:pos x="1" y="0"/>
                  </a:cxn>
                  <a:cxn ang="0">
                    <a:pos x="4" y="0"/>
                  </a:cxn>
                  <a:cxn ang="0">
                    <a:pos x="5" y="2"/>
                  </a:cxn>
                  <a:cxn ang="0">
                    <a:pos x="0" y="2"/>
                  </a:cxn>
                </a:cxnLst>
                <a:rect l="0" t="0" r="r" b="b"/>
                <a:pathLst>
                  <a:path w="5" h="2">
                    <a:moveTo>
                      <a:pt x="0" y="2"/>
                    </a:moveTo>
                    <a:lnTo>
                      <a:pt x="1" y="0"/>
                    </a:lnTo>
                    <a:lnTo>
                      <a:pt x="4" y="0"/>
                    </a:lnTo>
                    <a:lnTo>
                      <a:pt x="5"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5" name="Freeform 5229">
                <a:extLst>
                  <a:ext uri="{FF2B5EF4-FFF2-40B4-BE49-F238E27FC236}">
                    <a16:creationId xmlns:a16="http://schemas.microsoft.com/office/drawing/2014/main" id="{875E75A0-1BE0-47E9-89E4-B9A0C8F45379}"/>
                  </a:ext>
                </a:extLst>
              </p:cNvPr>
              <p:cNvSpPr>
                <a:spLocks/>
              </p:cNvSpPr>
              <p:nvPr/>
            </p:nvSpPr>
            <p:spPr bwMode="gray">
              <a:xfrm>
                <a:off x="2791" y="2288"/>
                <a:ext cx="4" cy="3"/>
              </a:xfrm>
              <a:custGeom>
                <a:avLst/>
                <a:gdLst/>
                <a:ahLst/>
                <a:cxnLst>
                  <a:cxn ang="0">
                    <a:pos x="0" y="1"/>
                  </a:cxn>
                  <a:cxn ang="0">
                    <a:pos x="2" y="0"/>
                  </a:cxn>
                  <a:cxn ang="0">
                    <a:pos x="4" y="2"/>
                  </a:cxn>
                  <a:cxn ang="0">
                    <a:pos x="1" y="3"/>
                  </a:cxn>
                  <a:cxn ang="0">
                    <a:pos x="0" y="1"/>
                  </a:cxn>
                </a:cxnLst>
                <a:rect l="0" t="0" r="r" b="b"/>
                <a:pathLst>
                  <a:path w="4" h="3">
                    <a:moveTo>
                      <a:pt x="0" y="1"/>
                    </a:moveTo>
                    <a:lnTo>
                      <a:pt x="2" y="0"/>
                    </a:lnTo>
                    <a:lnTo>
                      <a:pt x="4" y="2"/>
                    </a:lnTo>
                    <a:lnTo>
                      <a:pt x="1"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6" name="Freeform 5230">
                <a:extLst>
                  <a:ext uri="{FF2B5EF4-FFF2-40B4-BE49-F238E27FC236}">
                    <a16:creationId xmlns:a16="http://schemas.microsoft.com/office/drawing/2014/main" id="{AD420BAF-ED56-4B82-B874-F508D5506CF8}"/>
                  </a:ext>
                </a:extLst>
              </p:cNvPr>
              <p:cNvSpPr>
                <a:spLocks/>
              </p:cNvSpPr>
              <p:nvPr/>
            </p:nvSpPr>
            <p:spPr bwMode="gray">
              <a:xfrm>
                <a:off x="2781" y="2290"/>
                <a:ext cx="4" cy="4"/>
              </a:xfrm>
              <a:custGeom>
                <a:avLst/>
                <a:gdLst/>
                <a:ahLst/>
                <a:cxnLst>
                  <a:cxn ang="0">
                    <a:pos x="0" y="1"/>
                  </a:cxn>
                  <a:cxn ang="0">
                    <a:pos x="2" y="0"/>
                  </a:cxn>
                  <a:cxn ang="0">
                    <a:pos x="4" y="2"/>
                  </a:cxn>
                  <a:cxn ang="0">
                    <a:pos x="2" y="4"/>
                  </a:cxn>
                  <a:cxn ang="0">
                    <a:pos x="0" y="1"/>
                  </a:cxn>
                </a:cxnLst>
                <a:rect l="0" t="0" r="r" b="b"/>
                <a:pathLst>
                  <a:path w="4" h="4">
                    <a:moveTo>
                      <a:pt x="0" y="1"/>
                    </a:moveTo>
                    <a:lnTo>
                      <a:pt x="2" y="0"/>
                    </a:lnTo>
                    <a:lnTo>
                      <a:pt x="4" y="2"/>
                    </a:lnTo>
                    <a:lnTo>
                      <a:pt x="2" y="4"/>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7" name="Freeform 5231">
                <a:extLst>
                  <a:ext uri="{FF2B5EF4-FFF2-40B4-BE49-F238E27FC236}">
                    <a16:creationId xmlns:a16="http://schemas.microsoft.com/office/drawing/2014/main" id="{08198E3F-7744-4755-B08F-3087953BDE8B}"/>
                  </a:ext>
                </a:extLst>
              </p:cNvPr>
              <p:cNvSpPr>
                <a:spLocks/>
              </p:cNvSpPr>
              <p:nvPr/>
            </p:nvSpPr>
            <p:spPr bwMode="gray">
              <a:xfrm>
                <a:off x="3016" y="2321"/>
                <a:ext cx="26" cy="60"/>
              </a:xfrm>
              <a:custGeom>
                <a:avLst/>
                <a:gdLst/>
                <a:ahLst/>
                <a:cxnLst>
                  <a:cxn ang="0">
                    <a:pos x="0" y="13"/>
                  </a:cxn>
                  <a:cxn ang="0">
                    <a:pos x="16" y="3"/>
                  </a:cxn>
                  <a:cxn ang="0">
                    <a:pos x="15" y="1"/>
                  </a:cxn>
                  <a:cxn ang="0">
                    <a:pos x="22" y="0"/>
                  </a:cxn>
                  <a:cxn ang="0">
                    <a:pos x="26" y="9"/>
                  </a:cxn>
                  <a:cxn ang="0">
                    <a:pos x="26" y="23"/>
                  </a:cxn>
                  <a:cxn ang="0">
                    <a:pos x="19" y="33"/>
                  </a:cxn>
                  <a:cxn ang="0">
                    <a:pos x="20" y="59"/>
                  </a:cxn>
                  <a:cxn ang="0">
                    <a:pos x="9" y="60"/>
                  </a:cxn>
                  <a:cxn ang="0">
                    <a:pos x="9" y="33"/>
                  </a:cxn>
                  <a:cxn ang="0">
                    <a:pos x="5" y="23"/>
                  </a:cxn>
                  <a:cxn ang="0">
                    <a:pos x="1" y="18"/>
                  </a:cxn>
                  <a:cxn ang="0">
                    <a:pos x="0" y="13"/>
                  </a:cxn>
                </a:cxnLst>
                <a:rect l="0" t="0" r="r" b="b"/>
                <a:pathLst>
                  <a:path w="26" h="60">
                    <a:moveTo>
                      <a:pt x="0" y="13"/>
                    </a:moveTo>
                    <a:lnTo>
                      <a:pt x="16" y="3"/>
                    </a:lnTo>
                    <a:lnTo>
                      <a:pt x="15" y="1"/>
                    </a:lnTo>
                    <a:lnTo>
                      <a:pt x="22" y="0"/>
                    </a:lnTo>
                    <a:lnTo>
                      <a:pt x="26" y="9"/>
                    </a:lnTo>
                    <a:lnTo>
                      <a:pt x="26" y="23"/>
                    </a:lnTo>
                    <a:lnTo>
                      <a:pt x="19" y="33"/>
                    </a:lnTo>
                    <a:lnTo>
                      <a:pt x="20" y="59"/>
                    </a:lnTo>
                    <a:lnTo>
                      <a:pt x="9" y="60"/>
                    </a:lnTo>
                    <a:lnTo>
                      <a:pt x="9" y="33"/>
                    </a:lnTo>
                    <a:lnTo>
                      <a:pt x="5" y="23"/>
                    </a:lnTo>
                    <a:lnTo>
                      <a:pt x="1" y="18"/>
                    </a:lnTo>
                    <a:lnTo>
                      <a:pt x="0" y="1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8" name="Freeform 5232">
                <a:extLst>
                  <a:ext uri="{FF2B5EF4-FFF2-40B4-BE49-F238E27FC236}">
                    <a16:creationId xmlns:a16="http://schemas.microsoft.com/office/drawing/2014/main" id="{776A5191-447C-4F52-98A2-323CA974A563}"/>
                  </a:ext>
                </a:extLst>
              </p:cNvPr>
              <p:cNvSpPr>
                <a:spLocks/>
              </p:cNvSpPr>
              <p:nvPr/>
            </p:nvSpPr>
            <p:spPr bwMode="gray">
              <a:xfrm>
                <a:off x="3009" y="2332"/>
                <a:ext cx="16" cy="53"/>
              </a:xfrm>
              <a:custGeom>
                <a:avLst/>
                <a:gdLst/>
                <a:ahLst/>
                <a:cxnLst>
                  <a:cxn ang="0">
                    <a:pos x="7" y="2"/>
                  </a:cxn>
                  <a:cxn ang="0">
                    <a:pos x="8" y="7"/>
                  </a:cxn>
                  <a:cxn ang="0">
                    <a:pos x="12" y="12"/>
                  </a:cxn>
                  <a:cxn ang="0">
                    <a:pos x="16" y="22"/>
                  </a:cxn>
                  <a:cxn ang="0">
                    <a:pos x="16" y="49"/>
                  </a:cxn>
                  <a:cxn ang="0">
                    <a:pos x="6" y="53"/>
                  </a:cxn>
                  <a:cxn ang="0">
                    <a:pos x="5" y="46"/>
                  </a:cxn>
                  <a:cxn ang="0">
                    <a:pos x="5" y="35"/>
                  </a:cxn>
                  <a:cxn ang="0">
                    <a:pos x="1" y="31"/>
                  </a:cxn>
                  <a:cxn ang="0">
                    <a:pos x="1" y="11"/>
                  </a:cxn>
                  <a:cxn ang="0">
                    <a:pos x="0" y="0"/>
                  </a:cxn>
                  <a:cxn ang="0">
                    <a:pos x="7" y="2"/>
                  </a:cxn>
                </a:cxnLst>
                <a:rect l="0" t="0" r="r" b="b"/>
                <a:pathLst>
                  <a:path w="16" h="53">
                    <a:moveTo>
                      <a:pt x="7" y="2"/>
                    </a:moveTo>
                    <a:lnTo>
                      <a:pt x="8" y="7"/>
                    </a:lnTo>
                    <a:lnTo>
                      <a:pt x="12" y="12"/>
                    </a:lnTo>
                    <a:lnTo>
                      <a:pt x="16" y="22"/>
                    </a:lnTo>
                    <a:lnTo>
                      <a:pt x="16" y="49"/>
                    </a:lnTo>
                    <a:lnTo>
                      <a:pt x="6" y="53"/>
                    </a:lnTo>
                    <a:lnTo>
                      <a:pt x="5" y="46"/>
                    </a:lnTo>
                    <a:lnTo>
                      <a:pt x="5" y="35"/>
                    </a:lnTo>
                    <a:lnTo>
                      <a:pt x="1" y="31"/>
                    </a:lnTo>
                    <a:lnTo>
                      <a:pt x="1" y="11"/>
                    </a:lnTo>
                    <a:lnTo>
                      <a:pt x="0" y="0"/>
                    </a:lnTo>
                    <a:lnTo>
                      <a:pt x="7"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69" name="Freeform 5233">
                <a:extLst>
                  <a:ext uri="{FF2B5EF4-FFF2-40B4-BE49-F238E27FC236}">
                    <a16:creationId xmlns:a16="http://schemas.microsoft.com/office/drawing/2014/main" id="{99AC62F9-DE61-4921-AEA4-52A1932C8D65}"/>
                  </a:ext>
                </a:extLst>
              </p:cNvPr>
              <p:cNvSpPr>
                <a:spLocks/>
              </p:cNvSpPr>
              <p:nvPr/>
            </p:nvSpPr>
            <p:spPr bwMode="gray">
              <a:xfrm>
                <a:off x="2979" y="2327"/>
                <a:ext cx="36" cy="68"/>
              </a:xfrm>
              <a:custGeom>
                <a:avLst/>
                <a:gdLst/>
                <a:ahLst/>
                <a:cxnLst>
                  <a:cxn ang="0">
                    <a:pos x="30" y="5"/>
                  </a:cxn>
                  <a:cxn ang="0">
                    <a:pos x="31" y="16"/>
                  </a:cxn>
                  <a:cxn ang="0">
                    <a:pos x="31" y="36"/>
                  </a:cxn>
                  <a:cxn ang="0">
                    <a:pos x="35" y="40"/>
                  </a:cxn>
                  <a:cxn ang="0">
                    <a:pos x="35" y="51"/>
                  </a:cxn>
                  <a:cxn ang="0">
                    <a:pos x="36" y="58"/>
                  </a:cxn>
                  <a:cxn ang="0">
                    <a:pos x="29" y="60"/>
                  </a:cxn>
                  <a:cxn ang="0">
                    <a:pos x="10" y="68"/>
                  </a:cxn>
                  <a:cxn ang="0">
                    <a:pos x="5" y="66"/>
                  </a:cxn>
                  <a:cxn ang="0">
                    <a:pos x="2" y="58"/>
                  </a:cxn>
                  <a:cxn ang="0">
                    <a:pos x="0" y="51"/>
                  </a:cxn>
                  <a:cxn ang="0">
                    <a:pos x="8" y="36"/>
                  </a:cxn>
                  <a:cxn ang="0">
                    <a:pos x="8" y="31"/>
                  </a:cxn>
                  <a:cxn ang="0">
                    <a:pos x="3" y="15"/>
                  </a:cxn>
                  <a:cxn ang="0">
                    <a:pos x="7" y="2"/>
                  </a:cxn>
                  <a:cxn ang="0">
                    <a:pos x="13" y="0"/>
                  </a:cxn>
                  <a:cxn ang="0">
                    <a:pos x="20" y="3"/>
                  </a:cxn>
                  <a:cxn ang="0">
                    <a:pos x="24" y="2"/>
                  </a:cxn>
                  <a:cxn ang="0">
                    <a:pos x="30" y="5"/>
                  </a:cxn>
                </a:cxnLst>
                <a:rect l="0" t="0" r="r" b="b"/>
                <a:pathLst>
                  <a:path w="36" h="68">
                    <a:moveTo>
                      <a:pt x="30" y="5"/>
                    </a:moveTo>
                    <a:lnTo>
                      <a:pt x="31" y="16"/>
                    </a:lnTo>
                    <a:lnTo>
                      <a:pt x="31" y="36"/>
                    </a:lnTo>
                    <a:lnTo>
                      <a:pt x="35" y="40"/>
                    </a:lnTo>
                    <a:lnTo>
                      <a:pt x="35" y="51"/>
                    </a:lnTo>
                    <a:lnTo>
                      <a:pt x="36" y="58"/>
                    </a:lnTo>
                    <a:lnTo>
                      <a:pt x="29" y="60"/>
                    </a:lnTo>
                    <a:lnTo>
                      <a:pt x="10" y="68"/>
                    </a:lnTo>
                    <a:lnTo>
                      <a:pt x="5" y="66"/>
                    </a:lnTo>
                    <a:lnTo>
                      <a:pt x="2" y="58"/>
                    </a:lnTo>
                    <a:lnTo>
                      <a:pt x="0" y="51"/>
                    </a:lnTo>
                    <a:lnTo>
                      <a:pt x="8" y="36"/>
                    </a:lnTo>
                    <a:lnTo>
                      <a:pt x="8" y="31"/>
                    </a:lnTo>
                    <a:lnTo>
                      <a:pt x="3" y="15"/>
                    </a:lnTo>
                    <a:lnTo>
                      <a:pt x="7" y="2"/>
                    </a:lnTo>
                    <a:lnTo>
                      <a:pt x="13" y="0"/>
                    </a:lnTo>
                    <a:lnTo>
                      <a:pt x="20" y="3"/>
                    </a:lnTo>
                    <a:lnTo>
                      <a:pt x="24" y="2"/>
                    </a:lnTo>
                    <a:lnTo>
                      <a:pt x="3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0" name="Freeform 5234">
                <a:extLst>
                  <a:ext uri="{FF2B5EF4-FFF2-40B4-BE49-F238E27FC236}">
                    <a16:creationId xmlns:a16="http://schemas.microsoft.com/office/drawing/2014/main" id="{C329BB4E-45E7-46BF-AD00-84154CC3FF29}"/>
                  </a:ext>
                </a:extLst>
              </p:cNvPr>
              <p:cNvSpPr>
                <a:spLocks/>
              </p:cNvSpPr>
              <p:nvPr/>
            </p:nvSpPr>
            <p:spPr bwMode="gray">
              <a:xfrm>
                <a:off x="2869" y="2317"/>
                <a:ext cx="67" cy="53"/>
              </a:xfrm>
              <a:custGeom>
                <a:avLst/>
                <a:gdLst/>
                <a:ahLst/>
                <a:cxnLst>
                  <a:cxn ang="0">
                    <a:pos x="15" y="33"/>
                  </a:cxn>
                  <a:cxn ang="0">
                    <a:pos x="2" y="16"/>
                  </a:cxn>
                  <a:cxn ang="0">
                    <a:pos x="0" y="13"/>
                  </a:cxn>
                  <a:cxn ang="0">
                    <a:pos x="6" y="11"/>
                  </a:cxn>
                  <a:cxn ang="0">
                    <a:pos x="12" y="10"/>
                  </a:cxn>
                  <a:cxn ang="0">
                    <a:pos x="13" y="0"/>
                  </a:cxn>
                  <a:cxn ang="0">
                    <a:pos x="21" y="0"/>
                  </a:cxn>
                  <a:cxn ang="0">
                    <a:pos x="35" y="3"/>
                  </a:cxn>
                  <a:cxn ang="0">
                    <a:pos x="45" y="8"/>
                  </a:cxn>
                  <a:cxn ang="0">
                    <a:pos x="52" y="7"/>
                  </a:cxn>
                  <a:cxn ang="0">
                    <a:pos x="54" y="4"/>
                  </a:cxn>
                  <a:cxn ang="0">
                    <a:pos x="59" y="9"/>
                  </a:cxn>
                  <a:cxn ang="0">
                    <a:pos x="65" y="24"/>
                  </a:cxn>
                  <a:cxn ang="0">
                    <a:pos x="67" y="38"/>
                  </a:cxn>
                  <a:cxn ang="0">
                    <a:pos x="65" y="48"/>
                  </a:cxn>
                  <a:cxn ang="0">
                    <a:pos x="62" y="53"/>
                  </a:cxn>
                  <a:cxn ang="0">
                    <a:pos x="54" y="51"/>
                  </a:cxn>
                  <a:cxn ang="0">
                    <a:pos x="51" y="48"/>
                  </a:cxn>
                  <a:cxn ang="0">
                    <a:pos x="44" y="44"/>
                  </a:cxn>
                  <a:cxn ang="0">
                    <a:pos x="43" y="41"/>
                  </a:cxn>
                  <a:cxn ang="0">
                    <a:pos x="38" y="42"/>
                  </a:cxn>
                  <a:cxn ang="0">
                    <a:pos x="36" y="38"/>
                  </a:cxn>
                  <a:cxn ang="0">
                    <a:pos x="38" y="31"/>
                  </a:cxn>
                  <a:cxn ang="0">
                    <a:pos x="33" y="27"/>
                  </a:cxn>
                  <a:cxn ang="0">
                    <a:pos x="24" y="28"/>
                  </a:cxn>
                  <a:cxn ang="0">
                    <a:pos x="15" y="33"/>
                  </a:cxn>
                </a:cxnLst>
                <a:rect l="0" t="0" r="r" b="b"/>
                <a:pathLst>
                  <a:path w="67" h="53">
                    <a:moveTo>
                      <a:pt x="15" y="33"/>
                    </a:moveTo>
                    <a:lnTo>
                      <a:pt x="2" y="16"/>
                    </a:lnTo>
                    <a:lnTo>
                      <a:pt x="0" y="13"/>
                    </a:lnTo>
                    <a:lnTo>
                      <a:pt x="6" y="11"/>
                    </a:lnTo>
                    <a:lnTo>
                      <a:pt x="12" y="10"/>
                    </a:lnTo>
                    <a:lnTo>
                      <a:pt x="13" y="0"/>
                    </a:lnTo>
                    <a:lnTo>
                      <a:pt x="21" y="0"/>
                    </a:lnTo>
                    <a:lnTo>
                      <a:pt x="35" y="3"/>
                    </a:lnTo>
                    <a:lnTo>
                      <a:pt x="45" y="8"/>
                    </a:lnTo>
                    <a:lnTo>
                      <a:pt x="52" y="7"/>
                    </a:lnTo>
                    <a:lnTo>
                      <a:pt x="54" y="4"/>
                    </a:lnTo>
                    <a:lnTo>
                      <a:pt x="59" y="9"/>
                    </a:lnTo>
                    <a:lnTo>
                      <a:pt x="65" y="24"/>
                    </a:lnTo>
                    <a:lnTo>
                      <a:pt x="67" y="38"/>
                    </a:lnTo>
                    <a:lnTo>
                      <a:pt x="65" y="48"/>
                    </a:lnTo>
                    <a:lnTo>
                      <a:pt x="62" y="53"/>
                    </a:lnTo>
                    <a:lnTo>
                      <a:pt x="54" y="51"/>
                    </a:lnTo>
                    <a:lnTo>
                      <a:pt x="51" y="48"/>
                    </a:lnTo>
                    <a:lnTo>
                      <a:pt x="44" y="44"/>
                    </a:lnTo>
                    <a:lnTo>
                      <a:pt x="43" y="41"/>
                    </a:lnTo>
                    <a:lnTo>
                      <a:pt x="38" y="42"/>
                    </a:lnTo>
                    <a:lnTo>
                      <a:pt x="36" y="38"/>
                    </a:lnTo>
                    <a:lnTo>
                      <a:pt x="38" y="31"/>
                    </a:lnTo>
                    <a:lnTo>
                      <a:pt x="33" y="27"/>
                    </a:lnTo>
                    <a:lnTo>
                      <a:pt x="24" y="28"/>
                    </a:lnTo>
                    <a:lnTo>
                      <a:pt x="15" y="3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1" name="Freeform 5235">
                <a:extLst>
                  <a:ext uri="{FF2B5EF4-FFF2-40B4-BE49-F238E27FC236}">
                    <a16:creationId xmlns:a16="http://schemas.microsoft.com/office/drawing/2014/main" id="{ECB71B7F-98BB-476E-A664-EA6053586D05}"/>
                  </a:ext>
                </a:extLst>
              </p:cNvPr>
              <p:cNvSpPr>
                <a:spLocks/>
              </p:cNvSpPr>
              <p:nvPr/>
            </p:nvSpPr>
            <p:spPr bwMode="gray">
              <a:xfrm>
                <a:off x="2884" y="2344"/>
                <a:ext cx="29" cy="31"/>
              </a:xfrm>
              <a:custGeom>
                <a:avLst/>
                <a:gdLst/>
                <a:ahLst/>
                <a:cxnLst>
                  <a:cxn ang="0">
                    <a:pos x="21" y="31"/>
                  </a:cxn>
                  <a:cxn ang="0">
                    <a:pos x="7" y="25"/>
                  </a:cxn>
                  <a:cxn ang="0">
                    <a:pos x="4" y="15"/>
                  </a:cxn>
                  <a:cxn ang="0">
                    <a:pos x="0" y="6"/>
                  </a:cxn>
                  <a:cxn ang="0">
                    <a:pos x="9" y="1"/>
                  </a:cxn>
                  <a:cxn ang="0">
                    <a:pos x="18" y="0"/>
                  </a:cxn>
                  <a:cxn ang="0">
                    <a:pos x="23" y="4"/>
                  </a:cxn>
                  <a:cxn ang="0">
                    <a:pos x="21" y="11"/>
                  </a:cxn>
                  <a:cxn ang="0">
                    <a:pos x="23" y="15"/>
                  </a:cxn>
                  <a:cxn ang="0">
                    <a:pos x="28" y="14"/>
                  </a:cxn>
                  <a:cxn ang="0">
                    <a:pos x="29" y="17"/>
                  </a:cxn>
                  <a:cxn ang="0">
                    <a:pos x="21" y="31"/>
                  </a:cxn>
                </a:cxnLst>
                <a:rect l="0" t="0" r="r" b="b"/>
                <a:pathLst>
                  <a:path w="29" h="31">
                    <a:moveTo>
                      <a:pt x="21" y="31"/>
                    </a:moveTo>
                    <a:lnTo>
                      <a:pt x="7" y="25"/>
                    </a:lnTo>
                    <a:lnTo>
                      <a:pt x="4" y="15"/>
                    </a:lnTo>
                    <a:lnTo>
                      <a:pt x="0" y="6"/>
                    </a:lnTo>
                    <a:lnTo>
                      <a:pt x="9" y="1"/>
                    </a:lnTo>
                    <a:lnTo>
                      <a:pt x="18" y="0"/>
                    </a:lnTo>
                    <a:lnTo>
                      <a:pt x="23" y="4"/>
                    </a:lnTo>
                    <a:lnTo>
                      <a:pt x="21" y="11"/>
                    </a:lnTo>
                    <a:lnTo>
                      <a:pt x="23" y="15"/>
                    </a:lnTo>
                    <a:lnTo>
                      <a:pt x="28" y="14"/>
                    </a:lnTo>
                    <a:lnTo>
                      <a:pt x="29" y="17"/>
                    </a:lnTo>
                    <a:lnTo>
                      <a:pt x="21" y="3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2" name="Freeform 5236">
                <a:extLst>
                  <a:ext uri="{FF2B5EF4-FFF2-40B4-BE49-F238E27FC236}">
                    <a16:creationId xmlns:a16="http://schemas.microsoft.com/office/drawing/2014/main" id="{D939AED3-14EB-424B-BC91-69B154AC60FE}"/>
                  </a:ext>
                </a:extLst>
              </p:cNvPr>
              <p:cNvSpPr>
                <a:spLocks/>
              </p:cNvSpPr>
              <p:nvPr/>
            </p:nvSpPr>
            <p:spPr bwMode="gray">
              <a:xfrm>
                <a:off x="2931" y="2334"/>
                <a:ext cx="56" cy="66"/>
              </a:xfrm>
              <a:custGeom>
                <a:avLst/>
                <a:gdLst/>
                <a:ahLst/>
                <a:cxnLst>
                  <a:cxn ang="0">
                    <a:pos x="53" y="59"/>
                  </a:cxn>
                  <a:cxn ang="0">
                    <a:pos x="40" y="59"/>
                  </a:cxn>
                  <a:cxn ang="0">
                    <a:pos x="29" y="61"/>
                  </a:cxn>
                  <a:cxn ang="0">
                    <a:pos x="16" y="64"/>
                  </a:cxn>
                  <a:cxn ang="0">
                    <a:pos x="6" y="66"/>
                  </a:cxn>
                  <a:cxn ang="0">
                    <a:pos x="9" y="57"/>
                  </a:cxn>
                  <a:cxn ang="0">
                    <a:pos x="8" y="51"/>
                  </a:cxn>
                  <a:cxn ang="0">
                    <a:pos x="0" y="47"/>
                  </a:cxn>
                  <a:cxn ang="0">
                    <a:pos x="0" y="36"/>
                  </a:cxn>
                  <a:cxn ang="0">
                    <a:pos x="3" y="31"/>
                  </a:cxn>
                  <a:cxn ang="0">
                    <a:pos x="5" y="21"/>
                  </a:cxn>
                  <a:cxn ang="0">
                    <a:pos x="3" y="7"/>
                  </a:cxn>
                  <a:cxn ang="0">
                    <a:pos x="12" y="5"/>
                  </a:cxn>
                  <a:cxn ang="0">
                    <a:pos x="17" y="0"/>
                  </a:cxn>
                  <a:cxn ang="0">
                    <a:pos x="22" y="5"/>
                  </a:cxn>
                  <a:cxn ang="0">
                    <a:pos x="28" y="5"/>
                  </a:cxn>
                  <a:cxn ang="0">
                    <a:pos x="35" y="14"/>
                  </a:cxn>
                  <a:cxn ang="0">
                    <a:pos x="41" y="8"/>
                  </a:cxn>
                  <a:cxn ang="0">
                    <a:pos x="51" y="8"/>
                  </a:cxn>
                  <a:cxn ang="0">
                    <a:pos x="56" y="24"/>
                  </a:cxn>
                  <a:cxn ang="0">
                    <a:pos x="56" y="29"/>
                  </a:cxn>
                  <a:cxn ang="0">
                    <a:pos x="48" y="44"/>
                  </a:cxn>
                  <a:cxn ang="0">
                    <a:pos x="50" y="51"/>
                  </a:cxn>
                  <a:cxn ang="0">
                    <a:pos x="53" y="59"/>
                  </a:cxn>
                </a:cxnLst>
                <a:rect l="0" t="0" r="r" b="b"/>
                <a:pathLst>
                  <a:path w="56" h="66">
                    <a:moveTo>
                      <a:pt x="53" y="59"/>
                    </a:moveTo>
                    <a:lnTo>
                      <a:pt x="40" y="59"/>
                    </a:lnTo>
                    <a:lnTo>
                      <a:pt x="29" y="61"/>
                    </a:lnTo>
                    <a:lnTo>
                      <a:pt x="16" y="64"/>
                    </a:lnTo>
                    <a:lnTo>
                      <a:pt x="6" y="66"/>
                    </a:lnTo>
                    <a:lnTo>
                      <a:pt x="9" y="57"/>
                    </a:lnTo>
                    <a:lnTo>
                      <a:pt x="8" y="51"/>
                    </a:lnTo>
                    <a:lnTo>
                      <a:pt x="0" y="47"/>
                    </a:lnTo>
                    <a:lnTo>
                      <a:pt x="0" y="36"/>
                    </a:lnTo>
                    <a:lnTo>
                      <a:pt x="3" y="31"/>
                    </a:lnTo>
                    <a:lnTo>
                      <a:pt x="5" y="21"/>
                    </a:lnTo>
                    <a:lnTo>
                      <a:pt x="3" y="7"/>
                    </a:lnTo>
                    <a:lnTo>
                      <a:pt x="12" y="5"/>
                    </a:lnTo>
                    <a:lnTo>
                      <a:pt x="17" y="0"/>
                    </a:lnTo>
                    <a:lnTo>
                      <a:pt x="22" y="5"/>
                    </a:lnTo>
                    <a:lnTo>
                      <a:pt x="28" y="5"/>
                    </a:lnTo>
                    <a:lnTo>
                      <a:pt x="35" y="14"/>
                    </a:lnTo>
                    <a:lnTo>
                      <a:pt x="41" y="8"/>
                    </a:lnTo>
                    <a:lnTo>
                      <a:pt x="51" y="8"/>
                    </a:lnTo>
                    <a:lnTo>
                      <a:pt x="56" y="24"/>
                    </a:lnTo>
                    <a:lnTo>
                      <a:pt x="56" y="29"/>
                    </a:lnTo>
                    <a:lnTo>
                      <a:pt x="48" y="44"/>
                    </a:lnTo>
                    <a:lnTo>
                      <a:pt x="50" y="51"/>
                    </a:lnTo>
                    <a:lnTo>
                      <a:pt x="53" y="5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3" name="Freeform 5237">
                <a:extLst>
                  <a:ext uri="{FF2B5EF4-FFF2-40B4-BE49-F238E27FC236}">
                    <a16:creationId xmlns:a16="http://schemas.microsoft.com/office/drawing/2014/main" id="{D2705705-8534-4F99-AB5D-D8A73E9D705F}"/>
                  </a:ext>
                </a:extLst>
              </p:cNvPr>
              <p:cNvSpPr>
                <a:spLocks/>
              </p:cNvSpPr>
              <p:nvPr/>
            </p:nvSpPr>
            <p:spPr bwMode="gray">
              <a:xfrm>
                <a:off x="2905" y="2361"/>
                <a:ext cx="35" cy="39"/>
              </a:xfrm>
              <a:custGeom>
                <a:avLst/>
                <a:gdLst/>
                <a:ahLst/>
                <a:cxnLst>
                  <a:cxn ang="0">
                    <a:pos x="26" y="9"/>
                  </a:cxn>
                  <a:cxn ang="0">
                    <a:pos x="26" y="20"/>
                  </a:cxn>
                  <a:cxn ang="0">
                    <a:pos x="34" y="24"/>
                  </a:cxn>
                  <a:cxn ang="0">
                    <a:pos x="35" y="30"/>
                  </a:cxn>
                  <a:cxn ang="0">
                    <a:pos x="32" y="39"/>
                  </a:cxn>
                  <a:cxn ang="0">
                    <a:pos x="19" y="34"/>
                  </a:cxn>
                  <a:cxn ang="0">
                    <a:pos x="9" y="23"/>
                  </a:cxn>
                  <a:cxn ang="0">
                    <a:pos x="0" y="14"/>
                  </a:cxn>
                  <a:cxn ang="0">
                    <a:pos x="8" y="0"/>
                  </a:cxn>
                  <a:cxn ang="0">
                    <a:pos x="15" y="4"/>
                  </a:cxn>
                  <a:cxn ang="0">
                    <a:pos x="18" y="7"/>
                  </a:cxn>
                  <a:cxn ang="0">
                    <a:pos x="26" y="9"/>
                  </a:cxn>
                </a:cxnLst>
                <a:rect l="0" t="0" r="r" b="b"/>
                <a:pathLst>
                  <a:path w="35" h="39">
                    <a:moveTo>
                      <a:pt x="26" y="9"/>
                    </a:moveTo>
                    <a:lnTo>
                      <a:pt x="26" y="20"/>
                    </a:lnTo>
                    <a:lnTo>
                      <a:pt x="34" y="24"/>
                    </a:lnTo>
                    <a:lnTo>
                      <a:pt x="35" y="30"/>
                    </a:lnTo>
                    <a:lnTo>
                      <a:pt x="32" y="39"/>
                    </a:lnTo>
                    <a:lnTo>
                      <a:pt x="19" y="34"/>
                    </a:lnTo>
                    <a:lnTo>
                      <a:pt x="9" y="23"/>
                    </a:lnTo>
                    <a:lnTo>
                      <a:pt x="0" y="14"/>
                    </a:lnTo>
                    <a:lnTo>
                      <a:pt x="8" y="0"/>
                    </a:lnTo>
                    <a:lnTo>
                      <a:pt x="15" y="4"/>
                    </a:lnTo>
                    <a:lnTo>
                      <a:pt x="18" y="7"/>
                    </a:lnTo>
                    <a:lnTo>
                      <a:pt x="26" y="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4" name="Freeform 5238">
                <a:extLst>
                  <a:ext uri="{FF2B5EF4-FFF2-40B4-BE49-F238E27FC236}">
                    <a16:creationId xmlns:a16="http://schemas.microsoft.com/office/drawing/2014/main" id="{A16C8108-CCAA-461A-A9E9-B5C136E06532}"/>
                  </a:ext>
                </a:extLst>
              </p:cNvPr>
              <p:cNvSpPr>
                <a:spLocks/>
              </p:cNvSpPr>
              <p:nvPr/>
            </p:nvSpPr>
            <p:spPr bwMode="gray">
              <a:xfrm>
                <a:off x="3088" y="2406"/>
                <a:ext cx="3" cy="4"/>
              </a:xfrm>
              <a:custGeom>
                <a:avLst/>
                <a:gdLst/>
                <a:ahLst/>
                <a:cxnLst>
                  <a:cxn ang="0">
                    <a:pos x="0" y="4"/>
                  </a:cxn>
                  <a:cxn ang="0">
                    <a:pos x="0" y="2"/>
                  </a:cxn>
                  <a:cxn ang="0">
                    <a:pos x="1" y="0"/>
                  </a:cxn>
                  <a:cxn ang="0">
                    <a:pos x="3" y="1"/>
                  </a:cxn>
                  <a:cxn ang="0">
                    <a:pos x="3" y="2"/>
                  </a:cxn>
                  <a:cxn ang="0">
                    <a:pos x="0" y="4"/>
                  </a:cxn>
                </a:cxnLst>
                <a:rect l="0" t="0" r="r" b="b"/>
                <a:pathLst>
                  <a:path w="3" h="4">
                    <a:moveTo>
                      <a:pt x="0" y="4"/>
                    </a:moveTo>
                    <a:lnTo>
                      <a:pt x="0" y="2"/>
                    </a:lnTo>
                    <a:lnTo>
                      <a:pt x="1" y="0"/>
                    </a:lnTo>
                    <a:lnTo>
                      <a:pt x="3" y="1"/>
                    </a:lnTo>
                    <a:lnTo>
                      <a:pt x="3" y="2"/>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5" name="Freeform 5239">
                <a:extLst>
                  <a:ext uri="{FF2B5EF4-FFF2-40B4-BE49-F238E27FC236}">
                    <a16:creationId xmlns:a16="http://schemas.microsoft.com/office/drawing/2014/main" id="{28213E42-0D3E-41AD-9D50-4E1100B41484}"/>
                  </a:ext>
                </a:extLst>
              </p:cNvPr>
              <p:cNvSpPr>
                <a:spLocks/>
              </p:cNvSpPr>
              <p:nvPr/>
            </p:nvSpPr>
            <p:spPr bwMode="gray">
              <a:xfrm>
                <a:off x="3117" y="2491"/>
                <a:ext cx="13" cy="10"/>
              </a:xfrm>
              <a:custGeom>
                <a:avLst/>
                <a:gdLst/>
                <a:ahLst/>
                <a:cxnLst>
                  <a:cxn ang="0">
                    <a:pos x="0" y="6"/>
                  </a:cxn>
                  <a:cxn ang="0">
                    <a:pos x="11" y="0"/>
                  </a:cxn>
                  <a:cxn ang="0">
                    <a:pos x="12" y="1"/>
                  </a:cxn>
                  <a:cxn ang="0">
                    <a:pos x="13" y="4"/>
                  </a:cxn>
                  <a:cxn ang="0">
                    <a:pos x="12" y="8"/>
                  </a:cxn>
                  <a:cxn ang="0">
                    <a:pos x="4" y="10"/>
                  </a:cxn>
                  <a:cxn ang="0">
                    <a:pos x="0" y="6"/>
                  </a:cxn>
                </a:cxnLst>
                <a:rect l="0" t="0" r="r" b="b"/>
                <a:pathLst>
                  <a:path w="13" h="10">
                    <a:moveTo>
                      <a:pt x="0" y="6"/>
                    </a:moveTo>
                    <a:lnTo>
                      <a:pt x="11" y="0"/>
                    </a:lnTo>
                    <a:lnTo>
                      <a:pt x="12" y="1"/>
                    </a:lnTo>
                    <a:lnTo>
                      <a:pt x="13" y="4"/>
                    </a:lnTo>
                    <a:lnTo>
                      <a:pt x="12" y="8"/>
                    </a:lnTo>
                    <a:lnTo>
                      <a:pt x="4" y="10"/>
                    </a:lnTo>
                    <a:lnTo>
                      <a:pt x="0"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6" name="Freeform 5240">
                <a:extLst>
                  <a:ext uri="{FF2B5EF4-FFF2-40B4-BE49-F238E27FC236}">
                    <a16:creationId xmlns:a16="http://schemas.microsoft.com/office/drawing/2014/main" id="{D6A4F5B3-CCA8-4EE1-BA07-D337721F14DD}"/>
                  </a:ext>
                </a:extLst>
              </p:cNvPr>
              <p:cNvSpPr>
                <a:spLocks/>
              </p:cNvSpPr>
              <p:nvPr/>
            </p:nvSpPr>
            <p:spPr bwMode="gray">
              <a:xfrm>
                <a:off x="3035" y="2301"/>
                <a:ext cx="105" cy="98"/>
              </a:xfrm>
              <a:custGeom>
                <a:avLst/>
                <a:gdLst/>
                <a:ahLst/>
                <a:cxnLst>
                  <a:cxn ang="0">
                    <a:pos x="99" y="3"/>
                  </a:cxn>
                  <a:cxn ang="0">
                    <a:pos x="103" y="7"/>
                  </a:cxn>
                  <a:cxn ang="0">
                    <a:pos x="104" y="12"/>
                  </a:cxn>
                  <a:cxn ang="0">
                    <a:pos x="105" y="28"/>
                  </a:cxn>
                  <a:cxn ang="0">
                    <a:pos x="100" y="31"/>
                  </a:cxn>
                  <a:cxn ang="0">
                    <a:pos x="93" y="45"/>
                  </a:cxn>
                  <a:cxn ang="0">
                    <a:pos x="87" y="52"/>
                  </a:cxn>
                  <a:cxn ang="0">
                    <a:pos x="83" y="71"/>
                  </a:cxn>
                  <a:cxn ang="0">
                    <a:pos x="78" y="77"/>
                  </a:cxn>
                  <a:cxn ang="0">
                    <a:pos x="73" y="70"/>
                  </a:cxn>
                  <a:cxn ang="0">
                    <a:pos x="66" y="70"/>
                  </a:cxn>
                  <a:cxn ang="0">
                    <a:pos x="55" y="85"/>
                  </a:cxn>
                  <a:cxn ang="0">
                    <a:pos x="52" y="98"/>
                  </a:cxn>
                  <a:cxn ang="0">
                    <a:pos x="32" y="97"/>
                  </a:cxn>
                  <a:cxn ang="0">
                    <a:pos x="26" y="96"/>
                  </a:cxn>
                  <a:cxn ang="0">
                    <a:pos x="24" y="89"/>
                  </a:cxn>
                  <a:cxn ang="0">
                    <a:pos x="12" y="79"/>
                  </a:cxn>
                  <a:cxn ang="0">
                    <a:pos x="1" y="79"/>
                  </a:cxn>
                  <a:cxn ang="0">
                    <a:pos x="0" y="53"/>
                  </a:cxn>
                  <a:cxn ang="0">
                    <a:pos x="7" y="43"/>
                  </a:cxn>
                  <a:cxn ang="0">
                    <a:pos x="7" y="29"/>
                  </a:cxn>
                  <a:cxn ang="0">
                    <a:pos x="3" y="20"/>
                  </a:cxn>
                  <a:cxn ang="0">
                    <a:pos x="7" y="19"/>
                  </a:cxn>
                  <a:cxn ang="0">
                    <a:pos x="11" y="6"/>
                  </a:cxn>
                  <a:cxn ang="0">
                    <a:pos x="18" y="0"/>
                  </a:cxn>
                  <a:cxn ang="0">
                    <a:pos x="32" y="2"/>
                  </a:cxn>
                  <a:cxn ang="0">
                    <a:pos x="39" y="10"/>
                  </a:cxn>
                  <a:cxn ang="0">
                    <a:pos x="49" y="10"/>
                  </a:cxn>
                  <a:cxn ang="0">
                    <a:pos x="56" y="13"/>
                  </a:cxn>
                  <a:cxn ang="0">
                    <a:pos x="63" y="11"/>
                  </a:cxn>
                  <a:cxn ang="0">
                    <a:pos x="68" y="5"/>
                  </a:cxn>
                  <a:cxn ang="0">
                    <a:pos x="85" y="8"/>
                  </a:cxn>
                  <a:cxn ang="0">
                    <a:pos x="99" y="3"/>
                  </a:cxn>
                </a:cxnLst>
                <a:rect l="0" t="0" r="r" b="b"/>
                <a:pathLst>
                  <a:path w="105" h="98">
                    <a:moveTo>
                      <a:pt x="99" y="3"/>
                    </a:moveTo>
                    <a:lnTo>
                      <a:pt x="103" y="7"/>
                    </a:lnTo>
                    <a:lnTo>
                      <a:pt x="104" y="12"/>
                    </a:lnTo>
                    <a:lnTo>
                      <a:pt x="105" y="28"/>
                    </a:lnTo>
                    <a:lnTo>
                      <a:pt x="100" y="31"/>
                    </a:lnTo>
                    <a:lnTo>
                      <a:pt x="93" y="45"/>
                    </a:lnTo>
                    <a:lnTo>
                      <a:pt x="87" y="52"/>
                    </a:lnTo>
                    <a:lnTo>
                      <a:pt x="83" y="71"/>
                    </a:lnTo>
                    <a:lnTo>
                      <a:pt x="78" y="77"/>
                    </a:lnTo>
                    <a:lnTo>
                      <a:pt x="73" y="70"/>
                    </a:lnTo>
                    <a:lnTo>
                      <a:pt x="66" y="70"/>
                    </a:lnTo>
                    <a:lnTo>
                      <a:pt x="55" y="85"/>
                    </a:lnTo>
                    <a:lnTo>
                      <a:pt x="52" y="98"/>
                    </a:lnTo>
                    <a:lnTo>
                      <a:pt x="32" y="97"/>
                    </a:lnTo>
                    <a:lnTo>
                      <a:pt x="26" y="96"/>
                    </a:lnTo>
                    <a:lnTo>
                      <a:pt x="24" y="89"/>
                    </a:lnTo>
                    <a:lnTo>
                      <a:pt x="12" y="79"/>
                    </a:lnTo>
                    <a:lnTo>
                      <a:pt x="1" y="79"/>
                    </a:lnTo>
                    <a:lnTo>
                      <a:pt x="0" y="53"/>
                    </a:lnTo>
                    <a:lnTo>
                      <a:pt x="7" y="43"/>
                    </a:lnTo>
                    <a:lnTo>
                      <a:pt x="7" y="29"/>
                    </a:lnTo>
                    <a:lnTo>
                      <a:pt x="3" y="20"/>
                    </a:lnTo>
                    <a:lnTo>
                      <a:pt x="7" y="19"/>
                    </a:lnTo>
                    <a:lnTo>
                      <a:pt x="11" y="6"/>
                    </a:lnTo>
                    <a:lnTo>
                      <a:pt x="18" y="0"/>
                    </a:lnTo>
                    <a:lnTo>
                      <a:pt x="32" y="2"/>
                    </a:lnTo>
                    <a:lnTo>
                      <a:pt x="39" y="10"/>
                    </a:lnTo>
                    <a:lnTo>
                      <a:pt x="49" y="10"/>
                    </a:lnTo>
                    <a:lnTo>
                      <a:pt x="56" y="13"/>
                    </a:lnTo>
                    <a:lnTo>
                      <a:pt x="63" y="11"/>
                    </a:lnTo>
                    <a:lnTo>
                      <a:pt x="68" y="5"/>
                    </a:lnTo>
                    <a:lnTo>
                      <a:pt x="85" y="8"/>
                    </a:lnTo>
                    <a:lnTo>
                      <a:pt x="99"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7" name="Freeform 5241">
                <a:extLst>
                  <a:ext uri="{FF2B5EF4-FFF2-40B4-BE49-F238E27FC236}">
                    <a16:creationId xmlns:a16="http://schemas.microsoft.com/office/drawing/2014/main" id="{0816D818-0987-4396-8ECF-1D2E267873D9}"/>
                  </a:ext>
                </a:extLst>
              </p:cNvPr>
              <p:cNvSpPr>
                <a:spLocks/>
              </p:cNvSpPr>
              <p:nvPr/>
            </p:nvSpPr>
            <p:spPr bwMode="gray">
              <a:xfrm>
                <a:off x="3087" y="2308"/>
                <a:ext cx="65" cy="117"/>
              </a:xfrm>
              <a:custGeom>
                <a:avLst/>
                <a:gdLst/>
                <a:ahLst/>
                <a:cxnLst>
                  <a:cxn ang="0">
                    <a:pos x="0" y="91"/>
                  </a:cxn>
                  <a:cxn ang="0">
                    <a:pos x="3" y="78"/>
                  </a:cxn>
                  <a:cxn ang="0">
                    <a:pos x="14" y="63"/>
                  </a:cxn>
                  <a:cxn ang="0">
                    <a:pos x="21" y="63"/>
                  </a:cxn>
                  <a:cxn ang="0">
                    <a:pos x="26" y="70"/>
                  </a:cxn>
                  <a:cxn ang="0">
                    <a:pos x="31" y="64"/>
                  </a:cxn>
                  <a:cxn ang="0">
                    <a:pos x="35" y="45"/>
                  </a:cxn>
                  <a:cxn ang="0">
                    <a:pos x="41" y="38"/>
                  </a:cxn>
                  <a:cxn ang="0">
                    <a:pos x="48" y="24"/>
                  </a:cxn>
                  <a:cxn ang="0">
                    <a:pos x="53" y="21"/>
                  </a:cxn>
                  <a:cxn ang="0">
                    <a:pos x="52" y="5"/>
                  </a:cxn>
                  <a:cxn ang="0">
                    <a:pos x="51" y="0"/>
                  </a:cxn>
                  <a:cxn ang="0">
                    <a:pos x="54" y="1"/>
                  </a:cxn>
                  <a:cxn ang="0">
                    <a:pos x="63" y="13"/>
                  </a:cxn>
                  <a:cxn ang="0">
                    <a:pos x="62" y="31"/>
                  </a:cxn>
                  <a:cxn ang="0">
                    <a:pos x="52" y="34"/>
                  </a:cxn>
                  <a:cxn ang="0">
                    <a:pos x="51" y="42"/>
                  </a:cxn>
                  <a:cxn ang="0">
                    <a:pos x="60" y="48"/>
                  </a:cxn>
                  <a:cxn ang="0">
                    <a:pos x="65" y="60"/>
                  </a:cxn>
                  <a:cxn ang="0">
                    <a:pos x="55" y="77"/>
                  </a:cxn>
                  <a:cxn ang="0">
                    <a:pos x="55" y="84"/>
                  </a:cxn>
                  <a:cxn ang="0">
                    <a:pos x="65" y="108"/>
                  </a:cxn>
                  <a:cxn ang="0">
                    <a:pos x="59" y="117"/>
                  </a:cxn>
                  <a:cxn ang="0">
                    <a:pos x="54" y="113"/>
                  </a:cxn>
                  <a:cxn ang="0">
                    <a:pos x="40" y="113"/>
                  </a:cxn>
                  <a:cxn ang="0">
                    <a:pos x="27" y="113"/>
                  </a:cxn>
                  <a:cxn ang="0">
                    <a:pos x="12" y="113"/>
                  </a:cxn>
                  <a:cxn ang="0">
                    <a:pos x="12" y="104"/>
                  </a:cxn>
                  <a:cxn ang="0">
                    <a:pos x="7" y="97"/>
                  </a:cxn>
                  <a:cxn ang="0">
                    <a:pos x="0" y="91"/>
                  </a:cxn>
                </a:cxnLst>
                <a:rect l="0" t="0" r="r" b="b"/>
                <a:pathLst>
                  <a:path w="65" h="117">
                    <a:moveTo>
                      <a:pt x="0" y="91"/>
                    </a:moveTo>
                    <a:lnTo>
                      <a:pt x="3" y="78"/>
                    </a:lnTo>
                    <a:lnTo>
                      <a:pt x="14" y="63"/>
                    </a:lnTo>
                    <a:lnTo>
                      <a:pt x="21" y="63"/>
                    </a:lnTo>
                    <a:lnTo>
                      <a:pt x="26" y="70"/>
                    </a:lnTo>
                    <a:lnTo>
                      <a:pt x="31" y="64"/>
                    </a:lnTo>
                    <a:lnTo>
                      <a:pt x="35" y="45"/>
                    </a:lnTo>
                    <a:lnTo>
                      <a:pt x="41" y="38"/>
                    </a:lnTo>
                    <a:lnTo>
                      <a:pt x="48" y="24"/>
                    </a:lnTo>
                    <a:lnTo>
                      <a:pt x="53" y="21"/>
                    </a:lnTo>
                    <a:lnTo>
                      <a:pt x="52" y="5"/>
                    </a:lnTo>
                    <a:lnTo>
                      <a:pt x="51" y="0"/>
                    </a:lnTo>
                    <a:lnTo>
                      <a:pt x="54" y="1"/>
                    </a:lnTo>
                    <a:lnTo>
                      <a:pt x="63" y="13"/>
                    </a:lnTo>
                    <a:lnTo>
                      <a:pt x="62" y="31"/>
                    </a:lnTo>
                    <a:lnTo>
                      <a:pt x="52" y="34"/>
                    </a:lnTo>
                    <a:lnTo>
                      <a:pt x="51" y="42"/>
                    </a:lnTo>
                    <a:lnTo>
                      <a:pt x="60" y="48"/>
                    </a:lnTo>
                    <a:lnTo>
                      <a:pt x="65" y="60"/>
                    </a:lnTo>
                    <a:lnTo>
                      <a:pt x="55" y="77"/>
                    </a:lnTo>
                    <a:lnTo>
                      <a:pt x="55" y="84"/>
                    </a:lnTo>
                    <a:lnTo>
                      <a:pt x="65" y="108"/>
                    </a:lnTo>
                    <a:lnTo>
                      <a:pt x="59" y="117"/>
                    </a:lnTo>
                    <a:lnTo>
                      <a:pt x="54" y="113"/>
                    </a:lnTo>
                    <a:lnTo>
                      <a:pt x="40" y="113"/>
                    </a:lnTo>
                    <a:lnTo>
                      <a:pt x="27" y="113"/>
                    </a:lnTo>
                    <a:lnTo>
                      <a:pt x="12" y="113"/>
                    </a:lnTo>
                    <a:lnTo>
                      <a:pt x="12" y="104"/>
                    </a:lnTo>
                    <a:lnTo>
                      <a:pt x="7" y="97"/>
                    </a:lnTo>
                    <a:lnTo>
                      <a:pt x="0" y="9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8" name="Freeform 5242">
                <a:extLst>
                  <a:ext uri="{FF2B5EF4-FFF2-40B4-BE49-F238E27FC236}">
                    <a16:creationId xmlns:a16="http://schemas.microsoft.com/office/drawing/2014/main" id="{7E0BC9A3-396B-4C74-9CEE-B769BE2AF7AC}"/>
                  </a:ext>
                </a:extLst>
              </p:cNvPr>
              <p:cNvSpPr>
                <a:spLocks/>
              </p:cNvSpPr>
              <p:nvPr/>
            </p:nvSpPr>
            <p:spPr bwMode="gray">
              <a:xfrm>
                <a:off x="3092" y="2421"/>
                <a:ext cx="51" cy="69"/>
              </a:xfrm>
              <a:custGeom>
                <a:avLst/>
                <a:gdLst/>
                <a:ahLst/>
                <a:cxnLst>
                  <a:cxn ang="0">
                    <a:pos x="23" y="69"/>
                  </a:cxn>
                  <a:cxn ang="0">
                    <a:pos x="13" y="53"/>
                  </a:cxn>
                  <a:cxn ang="0">
                    <a:pos x="6" y="44"/>
                  </a:cxn>
                  <a:cxn ang="0">
                    <a:pos x="0" y="32"/>
                  </a:cxn>
                  <a:cxn ang="0">
                    <a:pos x="5" y="20"/>
                  </a:cxn>
                  <a:cxn ang="0">
                    <a:pos x="4" y="15"/>
                  </a:cxn>
                  <a:cxn ang="0">
                    <a:pos x="5" y="9"/>
                  </a:cxn>
                  <a:cxn ang="0">
                    <a:pos x="22" y="9"/>
                  </a:cxn>
                  <a:cxn ang="0">
                    <a:pos x="22" y="0"/>
                  </a:cxn>
                  <a:cxn ang="0">
                    <a:pos x="35" y="0"/>
                  </a:cxn>
                  <a:cxn ang="0">
                    <a:pos x="33" y="7"/>
                  </a:cxn>
                  <a:cxn ang="0">
                    <a:pos x="41" y="14"/>
                  </a:cxn>
                  <a:cxn ang="0">
                    <a:pos x="48" y="10"/>
                  </a:cxn>
                  <a:cxn ang="0">
                    <a:pos x="50" y="12"/>
                  </a:cxn>
                  <a:cxn ang="0">
                    <a:pos x="51" y="19"/>
                  </a:cxn>
                  <a:cxn ang="0">
                    <a:pos x="45" y="23"/>
                  </a:cxn>
                  <a:cxn ang="0">
                    <a:pos x="43" y="30"/>
                  </a:cxn>
                  <a:cxn ang="0">
                    <a:pos x="45" y="32"/>
                  </a:cxn>
                  <a:cxn ang="0">
                    <a:pos x="48" y="33"/>
                  </a:cxn>
                  <a:cxn ang="0">
                    <a:pos x="45" y="53"/>
                  </a:cxn>
                  <a:cxn ang="0">
                    <a:pos x="39" y="47"/>
                  </a:cxn>
                  <a:cxn ang="0">
                    <a:pos x="35" y="41"/>
                  </a:cxn>
                  <a:cxn ang="0">
                    <a:pos x="28" y="40"/>
                  </a:cxn>
                  <a:cxn ang="0">
                    <a:pos x="28" y="44"/>
                  </a:cxn>
                  <a:cxn ang="0">
                    <a:pos x="26" y="50"/>
                  </a:cxn>
                  <a:cxn ang="0">
                    <a:pos x="22" y="48"/>
                  </a:cxn>
                  <a:cxn ang="0">
                    <a:pos x="24" y="54"/>
                  </a:cxn>
                  <a:cxn ang="0">
                    <a:pos x="31" y="62"/>
                  </a:cxn>
                  <a:cxn ang="0">
                    <a:pos x="23" y="69"/>
                  </a:cxn>
                </a:cxnLst>
                <a:rect l="0" t="0" r="r" b="b"/>
                <a:pathLst>
                  <a:path w="51" h="69">
                    <a:moveTo>
                      <a:pt x="23" y="69"/>
                    </a:moveTo>
                    <a:lnTo>
                      <a:pt x="13" y="53"/>
                    </a:lnTo>
                    <a:lnTo>
                      <a:pt x="6" y="44"/>
                    </a:lnTo>
                    <a:lnTo>
                      <a:pt x="0" y="32"/>
                    </a:lnTo>
                    <a:lnTo>
                      <a:pt x="5" y="20"/>
                    </a:lnTo>
                    <a:lnTo>
                      <a:pt x="4" y="15"/>
                    </a:lnTo>
                    <a:lnTo>
                      <a:pt x="5" y="9"/>
                    </a:lnTo>
                    <a:lnTo>
                      <a:pt x="22" y="9"/>
                    </a:lnTo>
                    <a:lnTo>
                      <a:pt x="22" y="0"/>
                    </a:lnTo>
                    <a:lnTo>
                      <a:pt x="35" y="0"/>
                    </a:lnTo>
                    <a:lnTo>
                      <a:pt x="33" y="7"/>
                    </a:lnTo>
                    <a:lnTo>
                      <a:pt x="41" y="14"/>
                    </a:lnTo>
                    <a:lnTo>
                      <a:pt x="48" y="10"/>
                    </a:lnTo>
                    <a:lnTo>
                      <a:pt x="50" y="12"/>
                    </a:lnTo>
                    <a:lnTo>
                      <a:pt x="51" y="19"/>
                    </a:lnTo>
                    <a:lnTo>
                      <a:pt x="45" y="23"/>
                    </a:lnTo>
                    <a:lnTo>
                      <a:pt x="43" y="30"/>
                    </a:lnTo>
                    <a:lnTo>
                      <a:pt x="45" y="32"/>
                    </a:lnTo>
                    <a:lnTo>
                      <a:pt x="48" y="33"/>
                    </a:lnTo>
                    <a:lnTo>
                      <a:pt x="45" y="53"/>
                    </a:lnTo>
                    <a:lnTo>
                      <a:pt x="39" y="47"/>
                    </a:lnTo>
                    <a:lnTo>
                      <a:pt x="35" y="41"/>
                    </a:lnTo>
                    <a:lnTo>
                      <a:pt x="28" y="40"/>
                    </a:lnTo>
                    <a:lnTo>
                      <a:pt x="28" y="44"/>
                    </a:lnTo>
                    <a:lnTo>
                      <a:pt x="26" y="50"/>
                    </a:lnTo>
                    <a:lnTo>
                      <a:pt x="22" y="48"/>
                    </a:lnTo>
                    <a:lnTo>
                      <a:pt x="24" y="54"/>
                    </a:lnTo>
                    <a:lnTo>
                      <a:pt x="31" y="62"/>
                    </a:lnTo>
                    <a:lnTo>
                      <a:pt x="23" y="6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79" name="Freeform 5243">
                <a:extLst>
                  <a:ext uri="{FF2B5EF4-FFF2-40B4-BE49-F238E27FC236}">
                    <a16:creationId xmlns:a16="http://schemas.microsoft.com/office/drawing/2014/main" id="{8AA90481-F098-4BC7-9B82-AEC89DB3F0FA}"/>
                  </a:ext>
                </a:extLst>
              </p:cNvPr>
              <p:cNvSpPr>
                <a:spLocks/>
              </p:cNvSpPr>
              <p:nvPr/>
            </p:nvSpPr>
            <p:spPr bwMode="gray">
              <a:xfrm>
                <a:off x="3114" y="2406"/>
                <a:ext cx="64" cy="91"/>
              </a:xfrm>
              <a:custGeom>
                <a:avLst/>
                <a:gdLst/>
                <a:ahLst/>
                <a:cxnLst>
                  <a:cxn ang="0">
                    <a:pos x="16" y="89"/>
                  </a:cxn>
                  <a:cxn ang="0">
                    <a:pos x="15" y="86"/>
                  </a:cxn>
                  <a:cxn ang="0">
                    <a:pos x="14" y="85"/>
                  </a:cxn>
                  <a:cxn ang="0">
                    <a:pos x="3" y="91"/>
                  </a:cxn>
                  <a:cxn ang="0">
                    <a:pos x="1" y="84"/>
                  </a:cxn>
                  <a:cxn ang="0">
                    <a:pos x="9" y="77"/>
                  </a:cxn>
                  <a:cxn ang="0">
                    <a:pos x="2" y="69"/>
                  </a:cxn>
                  <a:cxn ang="0">
                    <a:pos x="0" y="63"/>
                  </a:cxn>
                  <a:cxn ang="0">
                    <a:pos x="4" y="65"/>
                  </a:cxn>
                  <a:cxn ang="0">
                    <a:pos x="6" y="59"/>
                  </a:cxn>
                  <a:cxn ang="0">
                    <a:pos x="6" y="55"/>
                  </a:cxn>
                  <a:cxn ang="0">
                    <a:pos x="13" y="56"/>
                  </a:cxn>
                  <a:cxn ang="0">
                    <a:pos x="17" y="62"/>
                  </a:cxn>
                  <a:cxn ang="0">
                    <a:pos x="23" y="68"/>
                  </a:cxn>
                  <a:cxn ang="0">
                    <a:pos x="26" y="48"/>
                  </a:cxn>
                  <a:cxn ang="0">
                    <a:pos x="23" y="47"/>
                  </a:cxn>
                  <a:cxn ang="0">
                    <a:pos x="21" y="45"/>
                  </a:cxn>
                  <a:cxn ang="0">
                    <a:pos x="23" y="38"/>
                  </a:cxn>
                  <a:cxn ang="0">
                    <a:pos x="29" y="34"/>
                  </a:cxn>
                  <a:cxn ang="0">
                    <a:pos x="28" y="27"/>
                  </a:cxn>
                  <a:cxn ang="0">
                    <a:pos x="26" y="25"/>
                  </a:cxn>
                  <a:cxn ang="0">
                    <a:pos x="19" y="29"/>
                  </a:cxn>
                  <a:cxn ang="0">
                    <a:pos x="11" y="22"/>
                  </a:cxn>
                  <a:cxn ang="0">
                    <a:pos x="13" y="15"/>
                  </a:cxn>
                  <a:cxn ang="0">
                    <a:pos x="27" y="15"/>
                  </a:cxn>
                  <a:cxn ang="0">
                    <a:pos x="32" y="19"/>
                  </a:cxn>
                  <a:cxn ang="0">
                    <a:pos x="38" y="10"/>
                  </a:cxn>
                  <a:cxn ang="0">
                    <a:pos x="43" y="2"/>
                  </a:cxn>
                  <a:cxn ang="0">
                    <a:pos x="49" y="0"/>
                  </a:cxn>
                  <a:cxn ang="0">
                    <a:pos x="58" y="0"/>
                  </a:cxn>
                  <a:cxn ang="0">
                    <a:pos x="64" y="0"/>
                  </a:cxn>
                  <a:cxn ang="0">
                    <a:pos x="64" y="11"/>
                  </a:cxn>
                  <a:cxn ang="0">
                    <a:pos x="58" y="19"/>
                  </a:cxn>
                  <a:cxn ang="0">
                    <a:pos x="57" y="36"/>
                  </a:cxn>
                  <a:cxn ang="0">
                    <a:pos x="53" y="50"/>
                  </a:cxn>
                  <a:cxn ang="0">
                    <a:pos x="46" y="54"/>
                  </a:cxn>
                  <a:cxn ang="0">
                    <a:pos x="40" y="80"/>
                  </a:cxn>
                  <a:cxn ang="0">
                    <a:pos x="23" y="89"/>
                  </a:cxn>
                  <a:cxn ang="0">
                    <a:pos x="23" y="84"/>
                  </a:cxn>
                  <a:cxn ang="0">
                    <a:pos x="20" y="84"/>
                  </a:cxn>
                  <a:cxn ang="0">
                    <a:pos x="16" y="89"/>
                  </a:cxn>
                </a:cxnLst>
                <a:rect l="0" t="0" r="r" b="b"/>
                <a:pathLst>
                  <a:path w="64" h="91">
                    <a:moveTo>
                      <a:pt x="16" y="89"/>
                    </a:moveTo>
                    <a:lnTo>
                      <a:pt x="15" y="86"/>
                    </a:lnTo>
                    <a:lnTo>
                      <a:pt x="14" y="85"/>
                    </a:lnTo>
                    <a:lnTo>
                      <a:pt x="3" y="91"/>
                    </a:lnTo>
                    <a:lnTo>
                      <a:pt x="1" y="84"/>
                    </a:lnTo>
                    <a:lnTo>
                      <a:pt x="9" y="77"/>
                    </a:lnTo>
                    <a:lnTo>
                      <a:pt x="2" y="69"/>
                    </a:lnTo>
                    <a:lnTo>
                      <a:pt x="0" y="63"/>
                    </a:lnTo>
                    <a:lnTo>
                      <a:pt x="4" y="65"/>
                    </a:lnTo>
                    <a:lnTo>
                      <a:pt x="6" y="59"/>
                    </a:lnTo>
                    <a:lnTo>
                      <a:pt x="6" y="55"/>
                    </a:lnTo>
                    <a:lnTo>
                      <a:pt x="13" y="56"/>
                    </a:lnTo>
                    <a:lnTo>
                      <a:pt x="17" y="62"/>
                    </a:lnTo>
                    <a:lnTo>
                      <a:pt x="23" y="68"/>
                    </a:lnTo>
                    <a:lnTo>
                      <a:pt x="26" y="48"/>
                    </a:lnTo>
                    <a:lnTo>
                      <a:pt x="23" y="47"/>
                    </a:lnTo>
                    <a:lnTo>
                      <a:pt x="21" y="45"/>
                    </a:lnTo>
                    <a:lnTo>
                      <a:pt x="23" y="38"/>
                    </a:lnTo>
                    <a:lnTo>
                      <a:pt x="29" y="34"/>
                    </a:lnTo>
                    <a:lnTo>
                      <a:pt x="28" y="27"/>
                    </a:lnTo>
                    <a:lnTo>
                      <a:pt x="26" y="25"/>
                    </a:lnTo>
                    <a:lnTo>
                      <a:pt x="19" y="29"/>
                    </a:lnTo>
                    <a:lnTo>
                      <a:pt x="11" y="22"/>
                    </a:lnTo>
                    <a:lnTo>
                      <a:pt x="13" y="15"/>
                    </a:lnTo>
                    <a:lnTo>
                      <a:pt x="27" y="15"/>
                    </a:lnTo>
                    <a:lnTo>
                      <a:pt x="32" y="19"/>
                    </a:lnTo>
                    <a:lnTo>
                      <a:pt x="38" y="10"/>
                    </a:lnTo>
                    <a:lnTo>
                      <a:pt x="43" y="2"/>
                    </a:lnTo>
                    <a:lnTo>
                      <a:pt x="49" y="0"/>
                    </a:lnTo>
                    <a:lnTo>
                      <a:pt x="58" y="0"/>
                    </a:lnTo>
                    <a:lnTo>
                      <a:pt x="64" y="0"/>
                    </a:lnTo>
                    <a:lnTo>
                      <a:pt x="64" y="11"/>
                    </a:lnTo>
                    <a:lnTo>
                      <a:pt x="58" y="19"/>
                    </a:lnTo>
                    <a:lnTo>
                      <a:pt x="57" y="36"/>
                    </a:lnTo>
                    <a:lnTo>
                      <a:pt x="53" y="50"/>
                    </a:lnTo>
                    <a:lnTo>
                      <a:pt x="46" y="54"/>
                    </a:lnTo>
                    <a:lnTo>
                      <a:pt x="40" y="80"/>
                    </a:lnTo>
                    <a:lnTo>
                      <a:pt x="23" y="89"/>
                    </a:lnTo>
                    <a:lnTo>
                      <a:pt x="23" y="84"/>
                    </a:lnTo>
                    <a:lnTo>
                      <a:pt x="20" y="84"/>
                    </a:lnTo>
                    <a:lnTo>
                      <a:pt x="16" y="8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0" name="Freeform 5244">
                <a:extLst>
                  <a:ext uri="{FF2B5EF4-FFF2-40B4-BE49-F238E27FC236}">
                    <a16:creationId xmlns:a16="http://schemas.microsoft.com/office/drawing/2014/main" id="{C8C58928-1154-4800-BD57-80980A321069}"/>
                  </a:ext>
                </a:extLst>
              </p:cNvPr>
              <p:cNvSpPr>
                <a:spLocks/>
              </p:cNvSpPr>
              <p:nvPr/>
            </p:nvSpPr>
            <p:spPr bwMode="gray">
              <a:xfrm>
                <a:off x="3097" y="2421"/>
                <a:ext cx="17" cy="9"/>
              </a:xfrm>
              <a:custGeom>
                <a:avLst/>
                <a:gdLst/>
                <a:ahLst/>
                <a:cxnLst>
                  <a:cxn ang="0">
                    <a:pos x="2" y="0"/>
                  </a:cxn>
                  <a:cxn ang="0">
                    <a:pos x="17" y="0"/>
                  </a:cxn>
                  <a:cxn ang="0">
                    <a:pos x="17" y="9"/>
                  </a:cxn>
                  <a:cxn ang="0">
                    <a:pos x="0" y="9"/>
                  </a:cxn>
                  <a:cxn ang="0">
                    <a:pos x="2" y="0"/>
                  </a:cxn>
                </a:cxnLst>
                <a:rect l="0" t="0" r="r" b="b"/>
                <a:pathLst>
                  <a:path w="17" h="9">
                    <a:moveTo>
                      <a:pt x="2" y="0"/>
                    </a:moveTo>
                    <a:lnTo>
                      <a:pt x="17" y="0"/>
                    </a:lnTo>
                    <a:lnTo>
                      <a:pt x="17" y="9"/>
                    </a:lnTo>
                    <a:lnTo>
                      <a:pt x="0" y="9"/>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1" name="Freeform 5245">
                <a:extLst>
                  <a:ext uri="{FF2B5EF4-FFF2-40B4-BE49-F238E27FC236}">
                    <a16:creationId xmlns:a16="http://schemas.microsoft.com/office/drawing/2014/main" id="{6E85DC74-A55B-4521-9E90-EB713A01DF4E}"/>
                  </a:ext>
                </a:extLst>
              </p:cNvPr>
              <p:cNvSpPr>
                <a:spLocks/>
              </p:cNvSpPr>
              <p:nvPr/>
            </p:nvSpPr>
            <p:spPr bwMode="gray">
              <a:xfrm>
                <a:off x="3078" y="2425"/>
                <a:ext cx="4" cy="3"/>
              </a:xfrm>
              <a:custGeom>
                <a:avLst/>
                <a:gdLst/>
                <a:ahLst/>
                <a:cxnLst>
                  <a:cxn ang="0">
                    <a:pos x="0" y="2"/>
                  </a:cxn>
                  <a:cxn ang="0">
                    <a:pos x="1" y="0"/>
                  </a:cxn>
                  <a:cxn ang="0">
                    <a:pos x="3" y="1"/>
                  </a:cxn>
                  <a:cxn ang="0">
                    <a:pos x="4" y="2"/>
                  </a:cxn>
                  <a:cxn ang="0">
                    <a:pos x="1" y="3"/>
                  </a:cxn>
                  <a:cxn ang="0">
                    <a:pos x="0" y="2"/>
                  </a:cxn>
                </a:cxnLst>
                <a:rect l="0" t="0" r="r" b="b"/>
                <a:pathLst>
                  <a:path w="4" h="3">
                    <a:moveTo>
                      <a:pt x="0" y="2"/>
                    </a:moveTo>
                    <a:lnTo>
                      <a:pt x="1" y="0"/>
                    </a:lnTo>
                    <a:lnTo>
                      <a:pt x="3" y="1"/>
                    </a:lnTo>
                    <a:lnTo>
                      <a:pt x="4" y="2"/>
                    </a:lnTo>
                    <a:lnTo>
                      <a:pt x="1"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2" name="Freeform 5246">
                <a:extLst>
                  <a:ext uri="{FF2B5EF4-FFF2-40B4-BE49-F238E27FC236}">
                    <a16:creationId xmlns:a16="http://schemas.microsoft.com/office/drawing/2014/main" id="{352F2C00-2344-4FFB-8ED4-424666735C53}"/>
                  </a:ext>
                </a:extLst>
              </p:cNvPr>
              <p:cNvSpPr>
                <a:spLocks/>
              </p:cNvSpPr>
              <p:nvPr/>
            </p:nvSpPr>
            <p:spPr bwMode="gray">
              <a:xfrm>
                <a:off x="3075" y="2434"/>
                <a:ext cx="3" cy="3"/>
              </a:xfrm>
              <a:custGeom>
                <a:avLst/>
                <a:gdLst/>
                <a:ahLst/>
                <a:cxnLst>
                  <a:cxn ang="0">
                    <a:pos x="0" y="2"/>
                  </a:cxn>
                  <a:cxn ang="0">
                    <a:pos x="0" y="1"/>
                  </a:cxn>
                  <a:cxn ang="0">
                    <a:pos x="1" y="0"/>
                  </a:cxn>
                  <a:cxn ang="0">
                    <a:pos x="3" y="2"/>
                  </a:cxn>
                  <a:cxn ang="0">
                    <a:pos x="2" y="3"/>
                  </a:cxn>
                  <a:cxn ang="0">
                    <a:pos x="0" y="2"/>
                  </a:cxn>
                </a:cxnLst>
                <a:rect l="0" t="0" r="r" b="b"/>
                <a:pathLst>
                  <a:path w="3" h="3">
                    <a:moveTo>
                      <a:pt x="0" y="2"/>
                    </a:moveTo>
                    <a:lnTo>
                      <a:pt x="0" y="1"/>
                    </a:lnTo>
                    <a:lnTo>
                      <a:pt x="1" y="0"/>
                    </a:lnTo>
                    <a:lnTo>
                      <a:pt x="3" y="2"/>
                    </a:lnTo>
                    <a:lnTo>
                      <a:pt x="2"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3" name="Freeform 5247">
                <a:extLst>
                  <a:ext uri="{FF2B5EF4-FFF2-40B4-BE49-F238E27FC236}">
                    <a16:creationId xmlns:a16="http://schemas.microsoft.com/office/drawing/2014/main" id="{718D4A4A-5D0C-420E-96EE-6B847066F2F6}"/>
                  </a:ext>
                </a:extLst>
              </p:cNvPr>
              <p:cNvSpPr>
                <a:spLocks/>
              </p:cNvSpPr>
              <p:nvPr/>
            </p:nvSpPr>
            <p:spPr bwMode="gray">
              <a:xfrm>
                <a:off x="3308" y="2537"/>
                <a:ext cx="27" cy="81"/>
              </a:xfrm>
              <a:custGeom>
                <a:avLst/>
                <a:gdLst/>
                <a:ahLst/>
                <a:cxnLst>
                  <a:cxn ang="0">
                    <a:pos x="0" y="0"/>
                  </a:cxn>
                  <a:cxn ang="0">
                    <a:pos x="7" y="0"/>
                  </a:cxn>
                  <a:cxn ang="0">
                    <a:pos x="14" y="2"/>
                  </a:cxn>
                  <a:cxn ang="0">
                    <a:pos x="18" y="11"/>
                  </a:cxn>
                  <a:cxn ang="0">
                    <a:pos x="19" y="23"/>
                  </a:cxn>
                  <a:cxn ang="0">
                    <a:pos x="18" y="36"/>
                  </a:cxn>
                  <a:cxn ang="0">
                    <a:pos x="23" y="44"/>
                  </a:cxn>
                  <a:cxn ang="0">
                    <a:pos x="27" y="52"/>
                  </a:cxn>
                  <a:cxn ang="0">
                    <a:pos x="27" y="64"/>
                  </a:cxn>
                  <a:cxn ang="0">
                    <a:pos x="23" y="72"/>
                  </a:cxn>
                  <a:cxn ang="0">
                    <a:pos x="25" y="80"/>
                  </a:cxn>
                  <a:cxn ang="0">
                    <a:pos x="22" y="81"/>
                  </a:cxn>
                  <a:cxn ang="0">
                    <a:pos x="16" y="77"/>
                  </a:cxn>
                  <a:cxn ang="0">
                    <a:pos x="15" y="70"/>
                  </a:cxn>
                  <a:cxn ang="0">
                    <a:pos x="15" y="62"/>
                  </a:cxn>
                  <a:cxn ang="0">
                    <a:pos x="15" y="53"/>
                  </a:cxn>
                  <a:cxn ang="0">
                    <a:pos x="10" y="52"/>
                  </a:cxn>
                  <a:cxn ang="0">
                    <a:pos x="7" y="48"/>
                  </a:cxn>
                  <a:cxn ang="0">
                    <a:pos x="2" y="48"/>
                  </a:cxn>
                  <a:cxn ang="0">
                    <a:pos x="4" y="30"/>
                  </a:cxn>
                  <a:cxn ang="0">
                    <a:pos x="7" y="27"/>
                  </a:cxn>
                  <a:cxn ang="0">
                    <a:pos x="6" y="9"/>
                  </a:cxn>
                  <a:cxn ang="0">
                    <a:pos x="0" y="0"/>
                  </a:cxn>
                </a:cxnLst>
                <a:rect l="0" t="0" r="r" b="b"/>
                <a:pathLst>
                  <a:path w="27" h="81">
                    <a:moveTo>
                      <a:pt x="0" y="0"/>
                    </a:moveTo>
                    <a:lnTo>
                      <a:pt x="7" y="0"/>
                    </a:lnTo>
                    <a:lnTo>
                      <a:pt x="14" y="2"/>
                    </a:lnTo>
                    <a:lnTo>
                      <a:pt x="18" y="11"/>
                    </a:lnTo>
                    <a:lnTo>
                      <a:pt x="19" y="23"/>
                    </a:lnTo>
                    <a:lnTo>
                      <a:pt x="18" y="36"/>
                    </a:lnTo>
                    <a:lnTo>
                      <a:pt x="23" y="44"/>
                    </a:lnTo>
                    <a:lnTo>
                      <a:pt x="27" y="52"/>
                    </a:lnTo>
                    <a:lnTo>
                      <a:pt x="27" y="64"/>
                    </a:lnTo>
                    <a:lnTo>
                      <a:pt x="23" y="72"/>
                    </a:lnTo>
                    <a:lnTo>
                      <a:pt x="25" y="80"/>
                    </a:lnTo>
                    <a:lnTo>
                      <a:pt x="22" y="81"/>
                    </a:lnTo>
                    <a:lnTo>
                      <a:pt x="16" y="77"/>
                    </a:lnTo>
                    <a:lnTo>
                      <a:pt x="15" y="70"/>
                    </a:lnTo>
                    <a:lnTo>
                      <a:pt x="15" y="62"/>
                    </a:lnTo>
                    <a:lnTo>
                      <a:pt x="15" y="53"/>
                    </a:lnTo>
                    <a:lnTo>
                      <a:pt x="10" y="52"/>
                    </a:lnTo>
                    <a:lnTo>
                      <a:pt x="7" y="48"/>
                    </a:lnTo>
                    <a:lnTo>
                      <a:pt x="2" y="48"/>
                    </a:lnTo>
                    <a:lnTo>
                      <a:pt x="4" y="30"/>
                    </a:lnTo>
                    <a:lnTo>
                      <a:pt x="7" y="27"/>
                    </a:lnTo>
                    <a:lnTo>
                      <a:pt x="6" y="9"/>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4" name="Freeform 5248">
                <a:extLst>
                  <a:ext uri="{FF2B5EF4-FFF2-40B4-BE49-F238E27FC236}">
                    <a16:creationId xmlns:a16="http://schemas.microsoft.com/office/drawing/2014/main" id="{E183E835-91AF-46AE-A0C2-501536880485}"/>
                  </a:ext>
                </a:extLst>
              </p:cNvPr>
              <p:cNvSpPr>
                <a:spLocks/>
              </p:cNvSpPr>
              <p:nvPr/>
            </p:nvSpPr>
            <p:spPr bwMode="gray">
              <a:xfrm>
                <a:off x="3277" y="2450"/>
                <a:ext cx="15" cy="17"/>
              </a:xfrm>
              <a:custGeom>
                <a:avLst/>
                <a:gdLst/>
                <a:ahLst/>
                <a:cxnLst>
                  <a:cxn ang="0">
                    <a:pos x="0" y="5"/>
                  </a:cxn>
                  <a:cxn ang="0">
                    <a:pos x="5" y="3"/>
                  </a:cxn>
                  <a:cxn ang="0">
                    <a:pos x="8" y="0"/>
                  </a:cxn>
                  <a:cxn ang="0">
                    <a:pos x="12" y="1"/>
                  </a:cxn>
                  <a:cxn ang="0">
                    <a:pos x="15" y="6"/>
                  </a:cxn>
                  <a:cxn ang="0">
                    <a:pos x="14" y="9"/>
                  </a:cxn>
                  <a:cxn ang="0">
                    <a:pos x="11" y="11"/>
                  </a:cxn>
                  <a:cxn ang="0">
                    <a:pos x="10" y="16"/>
                  </a:cxn>
                  <a:cxn ang="0">
                    <a:pos x="7" y="16"/>
                  </a:cxn>
                  <a:cxn ang="0">
                    <a:pos x="5" y="17"/>
                  </a:cxn>
                  <a:cxn ang="0">
                    <a:pos x="3" y="17"/>
                  </a:cxn>
                  <a:cxn ang="0">
                    <a:pos x="3" y="15"/>
                  </a:cxn>
                  <a:cxn ang="0">
                    <a:pos x="0" y="15"/>
                  </a:cxn>
                  <a:cxn ang="0">
                    <a:pos x="0" y="5"/>
                  </a:cxn>
                </a:cxnLst>
                <a:rect l="0" t="0" r="r" b="b"/>
                <a:pathLst>
                  <a:path w="15" h="17">
                    <a:moveTo>
                      <a:pt x="0" y="5"/>
                    </a:moveTo>
                    <a:lnTo>
                      <a:pt x="5" y="3"/>
                    </a:lnTo>
                    <a:lnTo>
                      <a:pt x="8" y="0"/>
                    </a:lnTo>
                    <a:lnTo>
                      <a:pt x="12" y="1"/>
                    </a:lnTo>
                    <a:lnTo>
                      <a:pt x="15" y="6"/>
                    </a:lnTo>
                    <a:lnTo>
                      <a:pt x="14" y="9"/>
                    </a:lnTo>
                    <a:lnTo>
                      <a:pt x="11" y="11"/>
                    </a:lnTo>
                    <a:lnTo>
                      <a:pt x="10" y="16"/>
                    </a:lnTo>
                    <a:lnTo>
                      <a:pt x="7" y="16"/>
                    </a:lnTo>
                    <a:lnTo>
                      <a:pt x="5" y="17"/>
                    </a:lnTo>
                    <a:lnTo>
                      <a:pt x="3" y="17"/>
                    </a:lnTo>
                    <a:lnTo>
                      <a:pt x="3" y="15"/>
                    </a:lnTo>
                    <a:lnTo>
                      <a:pt x="0" y="15"/>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5" name="Freeform 5249">
                <a:extLst>
                  <a:ext uri="{FF2B5EF4-FFF2-40B4-BE49-F238E27FC236}">
                    <a16:creationId xmlns:a16="http://schemas.microsoft.com/office/drawing/2014/main" id="{7BA79E1E-206C-420A-9008-24AEBBAE39C2}"/>
                  </a:ext>
                </a:extLst>
              </p:cNvPr>
              <p:cNvSpPr>
                <a:spLocks/>
              </p:cNvSpPr>
              <p:nvPr/>
            </p:nvSpPr>
            <p:spPr bwMode="gray">
              <a:xfrm>
                <a:off x="3288" y="2708"/>
                <a:ext cx="13" cy="23"/>
              </a:xfrm>
              <a:custGeom>
                <a:avLst/>
                <a:gdLst/>
                <a:ahLst/>
                <a:cxnLst>
                  <a:cxn ang="0">
                    <a:pos x="13" y="15"/>
                  </a:cxn>
                  <a:cxn ang="0">
                    <a:pos x="10" y="23"/>
                  </a:cxn>
                  <a:cxn ang="0">
                    <a:pos x="3" y="23"/>
                  </a:cxn>
                  <a:cxn ang="0">
                    <a:pos x="0" y="18"/>
                  </a:cxn>
                  <a:cxn ang="0">
                    <a:pos x="2" y="1"/>
                  </a:cxn>
                  <a:cxn ang="0">
                    <a:pos x="6" y="0"/>
                  </a:cxn>
                  <a:cxn ang="0">
                    <a:pos x="11" y="1"/>
                  </a:cxn>
                  <a:cxn ang="0">
                    <a:pos x="13" y="15"/>
                  </a:cxn>
                </a:cxnLst>
                <a:rect l="0" t="0" r="r" b="b"/>
                <a:pathLst>
                  <a:path w="13" h="23">
                    <a:moveTo>
                      <a:pt x="13" y="15"/>
                    </a:moveTo>
                    <a:lnTo>
                      <a:pt x="10" y="23"/>
                    </a:lnTo>
                    <a:lnTo>
                      <a:pt x="3" y="23"/>
                    </a:lnTo>
                    <a:lnTo>
                      <a:pt x="0" y="18"/>
                    </a:lnTo>
                    <a:lnTo>
                      <a:pt x="2" y="1"/>
                    </a:lnTo>
                    <a:lnTo>
                      <a:pt x="6" y="0"/>
                    </a:lnTo>
                    <a:lnTo>
                      <a:pt x="11" y="1"/>
                    </a:lnTo>
                    <a:lnTo>
                      <a:pt x="13" y="1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6" name="Freeform 5250">
                <a:extLst>
                  <a:ext uri="{FF2B5EF4-FFF2-40B4-BE49-F238E27FC236}">
                    <a16:creationId xmlns:a16="http://schemas.microsoft.com/office/drawing/2014/main" id="{9819F80D-7B35-4D8B-AFCB-480260116101}"/>
                  </a:ext>
                </a:extLst>
              </p:cNvPr>
              <p:cNvSpPr>
                <a:spLocks/>
              </p:cNvSpPr>
              <p:nvPr/>
            </p:nvSpPr>
            <p:spPr bwMode="gray">
              <a:xfrm>
                <a:off x="3284" y="2547"/>
                <a:ext cx="97" cy="176"/>
              </a:xfrm>
              <a:custGeom>
                <a:avLst/>
                <a:gdLst/>
                <a:ahLst/>
                <a:cxnLst>
                  <a:cxn ang="0">
                    <a:pos x="24" y="176"/>
                  </a:cxn>
                  <a:cxn ang="0">
                    <a:pos x="17" y="176"/>
                  </a:cxn>
                  <a:cxn ang="0">
                    <a:pos x="15" y="162"/>
                  </a:cxn>
                  <a:cxn ang="0">
                    <a:pos x="16" y="151"/>
                  </a:cxn>
                  <a:cxn ang="0">
                    <a:pos x="12" y="125"/>
                  </a:cxn>
                  <a:cxn ang="0">
                    <a:pos x="17" y="121"/>
                  </a:cxn>
                  <a:cxn ang="0">
                    <a:pos x="18" y="109"/>
                  </a:cxn>
                  <a:cxn ang="0">
                    <a:pos x="27" y="103"/>
                  </a:cxn>
                  <a:cxn ang="0">
                    <a:pos x="28" y="100"/>
                  </a:cxn>
                  <a:cxn ang="0">
                    <a:pos x="24" y="93"/>
                  </a:cxn>
                  <a:cxn ang="0">
                    <a:pos x="24" y="87"/>
                  </a:cxn>
                  <a:cxn ang="0">
                    <a:pos x="26" y="84"/>
                  </a:cxn>
                  <a:cxn ang="0">
                    <a:pos x="25" y="69"/>
                  </a:cxn>
                  <a:cxn ang="0">
                    <a:pos x="21" y="64"/>
                  </a:cxn>
                  <a:cxn ang="0">
                    <a:pos x="0" y="56"/>
                  </a:cxn>
                  <a:cxn ang="0">
                    <a:pos x="2" y="47"/>
                  </a:cxn>
                  <a:cxn ang="0">
                    <a:pos x="6" y="46"/>
                  </a:cxn>
                  <a:cxn ang="0">
                    <a:pos x="13" y="41"/>
                  </a:cxn>
                  <a:cxn ang="0">
                    <a:pos x="19" y="42"/>
                  </a:cxn>
                  <a:cxn ang="0">
                    <a:pos x="26" y="38"/>
                  </a:cxn>
                  <a:cxn ang="0">
                    <a:pos x="31" y="38"/>
                  </a:cxn>
                  <a:cxn ang="0">
                    <a:pos x="34" y="42"/>
                  </a:cxn>
                  <a:cxn ang="0">
                    <a:pos x="39" y="43"/>
                  </a:cxn>
                  <a:cxn ang="0">
                    <a:pos x="39" y="52"/>
                  </a:cxn>
                  <a:cxn ang="0">
                    <a:pos x="39" y="60"/>
                  </a:cxn>
                  <a:cxn ang="0">
                    <a:pos x="40" y="67"/>
                  </a:cxn>
                  <a:cxn ang="0">
                    <a:pos x="46" y="71"/>
                  </a:cxn>
                  <a:cxn ang="0">
                    <a:pos x="49" y="70"/>
                  </a:cxn>
                  <a:cxn ang="0">
                    <a:pos x="47" y="62"/>
                  </a:cxn>
                  <a:cxn ang="0">
                    <a:pos x="51" y="54"/>
                  </a:cxn>
                  <a:cxn ang="0">
                    <a:pos x="51" y="42"/>
                  </a:cxn>
                  <a:cxn ang="0">
                    <a:pos x="47" y="34"/>
                  </a:cxn>
                  <a:cxn ang="0">
                    <a:pos x="42" y="26"/>
                  </a:cxn>
                  <a:cxn ang="0">
                    <a:pos x="43" y="13"/>
                  </a:cxn>
                  <a:cxn ang="0">
                    <a:pos x="56" y="14"/>
                  </a:cxn>
                  <a:cxn ang="0">
                    <a:pos x="62" y="16"/>
                  </a:cxn>
                  <a:cxn ang="0">
                    <a:pos x="68" y="15"/>
                  </a:cxn>
                  <a:cxn ang="0">
                    <a:pos x="76" y="13"/>
                  </a:cxn>
                  <a:cxn ang="0">
                    <a:pos x="81" y="9"/>
                  </a:cxn>
                  <a:cxn ang="0">
                    <a:pos x="87" y="6"/>
                  </a:cxn>
                  <a:cxn ang="0">
                    <a:pos x="89" y="2"/>
                  </a:cxn>
                  <a:cxn ang="0">
                    <a:pos x="94" y="0"/>
                  </a:cxn>
                  <a:cxn ang="0">
                    <a:pos x="95" y="18"/>
                  </a:cxn>
                  <a:cxn ang="0">
                    <a:pos x="97" y="28"/>
                  </a:cxn>
                  <a:cxn ang="0">
                    <a:pos x="96" y="49"/>
                  </a:cxn>
                  <a:cxn ang="0">
                    <a:pos x="84" y="68"/>
                  </a:cxn>
                  <a:cxn ang="0">
                    <a:pos x="68" y="74"/>
                  </a:cxn>
                  <a:cxn ang="0">
                    <a:pos x="60" y="82"/>
                  </a:cxn>
                  <a:cxn ang="0">
                    <a:pos x="55" y="88"/>
                  </a:cxn>
                  <a:cxn ang="0">
                    <a:pos x="51" y="90"/>
                  </a:cxn>
                  <a:cxn ang="0">
                    <a:pos x="42" y="97"/>
                  </a:cxn>
                  <a:cxn ang="0">
                    <a:pos x="42" y="103"/>
                  </a:cxn>
                  <a:cxn ang="0">
                    <a:pos x="47" y="120"/>
                  </a:cxn>
                  <a:cxn ang="0">
                    <a:pos x="49" y="140"/>
                  </a:cxn>
                  <a:cxn ang="0">
                    <a:pos x="45" y="154"/>
                  </a:cxn>
                  <a:cxn ang="0">
                    <a:pos x="28" y="160"/>
                  </a:cxn>
                  <a:cxn ang="0">
                    <a:pos x="23" y="167"/>
                  </a:cxn>
                  <a:cxn ang="0">
                    <a:pos x="25" y="170"/>
                  </a:cxn>
                  <a:cxn ang="0">
                    <a:pos x="24" y="176"/>
                  </a:cxn>
                </a:cxnLst>
                <a:rect l="0" t="0" r="r" b="b"/>
                <a:pathLst>
                  <a:path w="97" h="176">
                    <a:moveTo>
                      <a:pt x="24" y="176"/>
                    </a:moveTo>
                    <a:lnTo>
                      <a:pt x="17" y="176"/>
                    </a:lnTo>
                    <a:lnTo>
                      <a:pt x="15" y="162"/>
                    </a:lnTo>
                    <a:lnTo>
                      <a:pt x="16" y="151"/>
                    </a:lnTo>
                    <a:lnTo>
                      <a:pt x="12" y="125"/>
                    </a:lnTo>
                    <a:lnTo>
                      <a:pt x="17" y="121"/>
                    </a:lnTo>
                    <a:lnTo>
                      <a:pt x="18" y="109"/>
                    </a:lnTo>
                    <a:lnTo>
                      <a:pt x="27" y="103"/>
                    </a:lnTo>
                    <a:lnTo>
                      <a:pt x="28" y="100"/>
                    </a:lnTo>
                    <a:lnTo>
                      <a:pt x="24" y="93"/>
                    </a:lnTo>
                    <a:lnTo>
                      <a:pt x="24" y="87"/>
                    </a:lnTo>
                    <a:lnTo>
                      <a:pt x="26" y="84"/>
                    </a:lnTo>
                    <a:lnTo>
                      <a:pt x="25" y="69"/>
                    </a:lnTo>
                    <a:lnTo>
                      <a:pt x="21" y="64"/>
                    </a:lnTo>
                    <a:lnTo>
                      <a:pt x="0" y="56"/>
                    </a:lnTo>
                    <a:lnTo>
                      <a:pt x="2" y="47"/>
                    </a:lnTo>
                    <a:lnTo>
                      <a:pt x="6" y="46"/>
                    </a:lnTo>
                    <a:lnTo>
                      <a:pt x="13" y="41"/>
                    </a:lnTo>
                    <a:lnTo>
                      <a:pt x="19" y="42"/>
                    </a:lnTo>
                    <a:lnTo>
                      <a:pt x="26" y="38"/>
                    </a:lnTo>
                    <a:lnTo>
                      <a:pt x="31" y="38"/>
                    </a:lnTo>
                    <a:lnTo>
                      <a:pt x="34" y="42"/>
                    </a:lnTo>
                    <a:lnTo>
                      <a:pt x="39" y="43"/>
                    </a:lnTo>
                    <a:lnTo>
                      <a:pt x="39" y="52"/>
                    </a:lnTo>
                    <a:lnTo>
                      <a:pt x="39" y="60"/>
                    </a:lnTo>
                    <a:lnTo>
                      <a:pt x="40" y="67"/>
                    </a:lnTo>
                    <a:lnTo>
                      <a:pt x="46" y="71"/>
                    </a:lnTo>
                    <a:lnTo>
                      <a:pt x="49" y="70"/>
                    </a:lnTo>
                    <a:lnTo>
                      <a:pt x="47" y="62"/>
                    </a:lnTo>
                    <a:lnTo>
                      <a:pt x="51" y="54"/>
                    </a:lnTo>
                    <a:lnTo>
                      <a:pt x="51" y="42"/>
                    </a:lnTo>
                    <a:lnTo>
                      <a:pt x="47" y="34"/>
                    </a:lnTo>
                    <a:lnTo>
                      <a:pt x="42" y="26"/>
                    </a:lnTo>
                    <a:lnTo>
                      <a:pt x="43" y="13"/>
                    </a:lnTo>
                    <a:lnTo>
                      <a:pt x="56" y="14"/>
                    </a:lnTo>
                    <a:lnTo>
                      <a:pt x="62" y="16"/>
                    </a:lnTo>
                    <a:lnTo>
                      <a:pt x="68" y="15"/>
                    </a:lnTo>
                    <a:lnTo>
                      <a:pt x="76" y="13"/>
                    </a:lnTo>
                    <a:lnTo>
                      <a:pt x="81" y="9"/>
                    </a:lnTo>
                    <a:lnTo>
                      <a:pt x="87" y="6"/>
                    </a:lnTo>
                    <a:lnTo>
                      <a:pt x="89" y="2"/>
                    </a:lnTo>
                    <a:lnTo>
                      <a:pt x="94" y="0"/>
                    </a:lnTo>
                    <a:lnTo>
                      <a:pt x="95" y="18"/>
                    </a:lnTo>
                    <a:lnTo>
                      <a:pt x="97" y="28"/>
                    </a:lnTo>
                    <a:lnTo>
                      <a:pt x="96" y="49"/>
                    </a:lnTo>
                    <a:lnTo>
                      <a:pt x="84" y="68"/>
                    </a:lnTo>
                    <a:lnTo>
                      <a:pt x="68" y="74"/>
                    </a:lnTo>
                    <a:lnTo>
                      <a:pt x="60" y="82"/>
                    </a:lnTo>
                    <a:lnTo>
                      <a:pt x="55" y="88"/>
                    </a:lnTo>
                    <a:lnTo>
                      <a:pt x="51" y="90"/>
                    </a:lnTo>
                    <a:lnTo>
                      <a:pt x="42" y="97"/>
                    </a:lnTo>
                    <a:lnTo>
                      <a:pt x="42" y="103"/>
                    </a:lnTo>
                    <a:lnTo>
                      <a:pt x="47" y="120"/>
                    </a:lnTo>
                    <a:lnTo>
                      <a:pt x="49" y="140"/>
                    </a:lnTo>
                    <a:lnTo>
                      <a:pt x="45" y="154"/>
                    </a:lnTo>
                    <a:lnTo>
                      <a:pt x="28" y="160"/>
                    </a:lnTo>
                    <a:lnTo>
                      <a:pt x="23" y="167"/>
                    </a:lnTo>
                    <a:lnTo>
                      <a:pt x="25" y="170"/>
                    </a:lnTo>
                    <a:lnTo>
                      <a:pt x="24" y="17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7" name="Freeform 5251">
                <a:extLst>
                  <a:ext uri="{FF2B5EF4-FFF2-40B4-BE49-F238E27FC236}">
                    <a16:creationId xmlns:a16="http://schemas.microsoft.com/office/drawing/2014/main" id="{EAE41F79-2CC4-422B-8CB0-5E2819980F2F}"/>
                  </a:ext>
                </a:extLst>
              </p:cNvPr>
              <p:cNvSpPr>
                <a:spLocks/>
              </p:cNvSpPr>
              <p:nvPr/>
            </p:nvSpPr>
            <p:spPr bwMode="gray">
              <a:xfrm>
                <a:off x="3280" y="2449"/>
                <a:ext cx="98" cy="114"/>
              </a:xfrm>
              <a:custGeom>
                <a:avLst/>
                <a:gdLst/>
                <a:ahLst/>
                <a:cxnLst>
                  <a:cxn ang="0">
                    <a:pos x="89" y="39"/>
                  </a:cxn>
                  <a:cxn ang="0">
                    <a:pos x="83" y="51"/>
                  </a:cxn>
                  <a:cxn ang="0">
                    <a:pos x="83" y="56"/>
                  </a:cxn>
                  <a:cxn ang="0">
                    <a:pos x="89" y="62"/>
                  </a:cxn>
                  <a:cxn ang="0">
                    <a:pos x="87" y="73"/>
                  </a:cxn>
                  <a:cxn ang="0">
                    <a:pos x="88" y="86"/>
                  </a:cxn>
                  <a:cxn ang="0">
                    <a:pos x="98" y="98"/>
                  </a:cxn>
                  <a:cxn ang="0">
                    <a:pos x="93" y="100"/>
                  </a:cxn>
                  <a:cxn ang="0">
                    <a:pos x="91" y="104"/>
                  </a:cxn>
                  <a:cxn ang="0">
                    <a:pos x="85" y="107"/>
                  </a:cxn>
                  <a:cxn ang="0">
                    <a:pos x="80" y="111"/>
                  </a:cxn>
                  <a:cxn ang="0">
                    <a:pos x="72" y="113"/>
                  </a:cxn>
                  <a:cxn ang="0">
                    <a:pos x="66" y="114"/>
                  </a:cxn>
                  <a:cxn ang="0">
                    <a:pos x="60" y="112"/>
                  </a:cxn>
                  <a:cxn ang="0">
                    <a:pos x="47" y="111"/>
                  </a:cxn>
                  <a:cxn ang="0">
                    <a:pos x="46" y="99"/>
                  </a:cxn>
                  <a:cxn ang="0">
                    <a:pos x="42" y="90"/>
                  </a:cxn>
                  <a:cxn ang="0">
                    <a:pos x="35" y="88"/>
                  </a:cxn>
                  <a:cxn ang="0">
                    <a:pos x="28" y="88"/>
                  </a:cxn>
                  <a:cxn ang="0">
                    <a:pos x="19" y="83"/>
                  </a:cxn>
                  <a:cxn ang="0">
                    <a:pos x="11" y="76"/>
                  </a:cxn>
                  <a:cxn ang="0">
                    <a:pos x="9" y="68"/>
                  </a:cxn>
                  <a:cxn ang="0">
                    <a:pos x="1" y="56"/>
                  </a:cxn>
                  <a:cxn ang="0">
                    <a:pos x="0" y="44"/>
                  </a:cxn>
                  <a:cxn ang="0">
                    <a:pos x="0" y="42"/>
                  </a:cxn>
                  <a:cxn ang="0">
                    <a:pos x="1" y="37"/>
                  </a:cxn>
                  <a:cxn ang="0">
                    <a:pos x="5" y="34"/>
                  </a:cxn>
                  <a:cxn ang="0">
                    <a:pos x="6" y="30"/>
                  </a:cxn>
                  <a:cxn ang="0">
                    <a:pos x="10" y="28"/>
                  </a:cxn>
                  <a:cxn ang="0">
                    <a:pos x="11" y="20"/>
                  </a:cxn>
                  <a:cxn ang="0">
                    <a:pos x="7" y="17"/>
                  </a:cxn>
                  <a:cxn ang="0">
                    <a:pos x="8" y="12"/>
                  </a:cxn>
                  <a:cxn ang="0">
                    <a:pos x="11" y="10"/>
                  </a:cxn>
                  <a:cxn ang="0">
                    <a:pos x="12" y="7"/>
                  </a:cxn>
                  <a:cxn ang="0">
                    <a:pos x="9" y="2"/>
                  </a:cxn>
                  <a:cxn ang="0">
                    <a:pos x="13" y="0"/>
                  </a:cxn>
                  <a:cxn ang="0">
                    <a:pos x="39" y="1"/>
                  </a:cxn>
                  <a:cxn ang="0">
                    <a:pos x="53" y="11"/>
                  </a:cxn>
                  <a:cxn ang="0">
                    <a:pos x="72" y="19"/>
                  </a:cxn>
                  <a:cxn ang="0">
                    <a:pos x="73" y="24"/>
                  </a:cxn>
                  <a:cxn ang="0">
                    <a:pos x="72" y="30"/>
                  </a:cxn>
                  <a:cxn ang="0">
                    <a:pos x="89" y="39"/>
                  </a:cxn>
                </a:cxnLst>
                <a:rect l="0" t="0" r="r" b="b"/>
                <a:pathLst>
                  <a:path w="98" h="114">
                    <a:moveTo>
                      <a:pt x="89" y="39"/>
                    </a:moveTo>
                    <a:lnTo>
                      <a:pt x="83" y="51"/>
                    </a:lnTo>
                    <a:lnTo>
                      <a:pt x="83" y="56"/>
                    </a:lnTo>
                    <a:lnTo>
                      <a:pt x="89" y="62"/>
                    </a:lnTo>
                    <a:lnTo>
                      <a:pt x="87" y="73"/>
                    </a:lnTo>
                    <a:lnTo>
                      <a:pt x="88" y="86"/>
                    </a:lnTo>
                    <a:lnTo>
                      <a:pt x="98" y="98"/>
                    </a:lnTo>
                    <a:lnTo>
                      <a:pt x="93" y="100"/>
                    </a:lnTo>
                    <a:lnTo>
                      <a:pt x="91" y="104"/>
                    </a:lnTo>
                    <a:lnTo>
                      <a:pt x="85" y="107"/>
                    </a:lnTo>
                    <a:lnTo>
                      <a:pt x="80" y="111"/>
                    </a:lnTo>
                    <a:lnTo>
                      <a:pt x="72" y="113"/>
                    </a:lnTo>
                    <a:lnTo>
                      <a:pt x="66" y="114"/>
                    </a:lnTo>
                    <a:lnTo>
                      <a:pt x="60" y="112"/>
                    </a:lnTo>
                    <a:lnTo>
                      <a:pt x="47" y="111"/>
                    </a:lnTo>
                    <a:lnTo>
                      <a:pt x="46" y="99"/>
                    </a:lnTo>
                    <a:lnTo>
                      <a:pt x="42" y="90"/>
                    </a:lnTo>
                    <a:lnTo>
                      <a:pt x="35" y="88"/>
                    </a:lnTo>
                    <a:lnTo>
                      <a:pt x="28" y="88"/>
                    </a:lnTo>
                    <a:lnTo>
                      <a:pt x="19" y="83"/>
                    </a:lnTo>
                    <a:lnTo>
                      <a:pt x="11" y="76"/>
                    </a:lnTo>
                    <a:lnTo>
                      <a:pt x="9" y="68"/>
                    </a:lnTo>
                    <a:lnTo>
                      <a:pt x="1" y="56"/>
                    </a:lnTo>
                    <a:lnTo>
                      <a:pt x="0" y="44"/>
                    </a:lnTo>
                    <a:lnTo>
                      <a:pt x="0" y="42"/>
                    </a:lnTo>
                    <a:lnTo>
                      <a:pt x="1" y="37"/>
                    </a:lnTo>
                    <a:lnTo>
                      <a:pt x="5" y="34"/>
                    </a:lnTo>
                    <a:lnTo>
                      <a:pt x="6" y="30"/>
                    </a:lnTo>
                    <a:lnTo>
                      <a:pt x="10" y="28"/>
                    </a:lnTo>
                    <a:lnTo>
                      <a:pt x="11" y="20"/>
                    </a:lnTo>
                    <a:lnTo>
                      <a:pt x="7" y="17"/>
                    </a:lnTo>
                    <a:lnTo>
                      <a:pt x="8" y="12"/>
                    </a:lnTo>
                    <a:lnTo>
                      <a:pt x="11" y="10"/>
                    </a:lnTo>
                    <a:lnTo>
                      <a:pt x="12" y="7"/>
                    </a:lnTo>
                    <a:lnTo>
                      <a:pt x="9" y="2"/>
                    </a:lnTo>
                    <a:lnTo>
                      <a:pt x="13" y="0"/>
                    </a:lnTo>
                    <a:lnTo>
                      <a:pt x="39" y="1"/>
                    </a:lnTo>
                    <a:lnTo>
                      <a:pt x="53" y="11"/>
                    </a:lnTo>
                    <a:lnTo>
                      <a:pt x="72" y="19"/>
                    </a:lnTo>
                    <a:lnTo>
                      <a:pt x="73" y="24"/>
                    </a:lnTo>
                    <a:lnTo>
                      <a:pt x="72" y="30"/>
                    </a:lnTo>
                    <a:lnTo>
                      <a:pt x="89" y="3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8" name="Freeform 5252">
                <a:extLst>
                  <a:ext uri="{FF2B5EF4-FFF2-40B4-BE49-F238E27FC236}">
                    <a16:creationId xmlns:a16="http://schemas.microsoft.com/office/drawing/2014/main" id="{FEC4737E-A27A-4EC2-9087-410E69ED68A1}"/>
                  </a:ext>
                </a:extLst>
              </p:cNvPr>
              <p:cNvSpPr>
                <a:spLocks/>
              </p:cNvSpPr>
              <p:nvPr/>
            </p:nvSpPr>
            <p:spPr bwMode="gray">
              <a:xfrm>
                <a:off x="3277" y="2397"/>
                <a:ext cx="52" cy="58"/>
              </a:xfrm>
              <a:custGeom>
                <a:avLst/>
                <a:gdLst/>
                <a:ahLst/>
                <a:cxnLst>
                  <a:cxn ang="0">
                    <a:pos x="42" y="53"/>
                  </a:cxn>
                  <a:cxn ang="0">
                    <a:pos x="16" y="52"/>
                  </a:cxn>
                  <a:cxn ang="0">
                    <a:pos x="12" y="54"/>
                  </a:cxn>
                  <a:cxn ang="0">
                    <a:pos x="8" y="53"/>
                  </a:cxn>
                  <a:cxn ang="0">
                    <a:pos x="5" y="56"/>
                  </a:cxn>
                  <a:cxn ang="0">
                    <a:pos x="0" y="58"/>
                  </a:cxn>
                  <a:cxn ang="0">
                    <a:pos x="3" y="45"/>
                  </a:cxn>
                  <a:cxn ang="0">
                    <a:pos x="13" y="28"/>
                  </a:cxn>
                  <a:cxn ang="0">
                    <a:pos x="15" y="19"/>
                  </a:cxn>
                  <a:cxn ang="0">
                    <a:pos x="12" y="9"/>
                  </a:cxn>
                  <a:cxn ang="0">
                    <a:pos x="16" y="6"/>
                  </a:cxn>
                  <a:cxn ang="0">
                    <a:pos x="23" y="9"/>
                  </a:cxn>
                  <a:cxn ang="0">
                    <a:pos x="36" y="8"/>
                  </a:cxn>
                  <a:cxn ang="0">
                    <a:pos x="42" y="0"/>
                  </a:cxn>
                  <a:cxn ang="0">
                    <a:pos x="44" y="7"/>
                  </a:cxn>
                  <a:cxn ang="0">
                    <a:pos x="52" y="21"/>
                  </a:cxn>
                  <a:cxn ang="0">
                    <a:pos x="52" y="30"/>
                  </a:cxn>
                  <a:cxn ang="0">
                    <a:pos x="43" y="37"/>
                  </a:cxn>
                  <a:cxn ang="0">
                    <a:pos x="42" y="53"/>
                  </a:cxn>
                </a:cxnLst>
                <a:rect l="0" t="0" r="r" b="b"/>
                <a:pathLst>
                  <a:path w="52" h="58">
                    <a:moveTo>
                      <a:pt x="42" y="53"/>
                    </a:moveTo>
                    <a:lnTo>
                      <a:pt x="16" y="52"/>
                    </a:lnTo>
                    <a:lnTo>
                      <a:pt x="12" y="54"/>
                    </a:lnTo>
                    <a:lnTo>
                      <a:pt x="8" y="53"/>
                    </a:lnTo>
                    <a:lnTo>
                      <a:pt x="5" y="56"/>
                    </a:lnTo>
                    <a:lnTo>
                      <a:pt x="0" y="58"/>
                    </a:lnTo>
                    <a:lnTo>
                      <a:pt x="3" y="45"/>
                    </a:lnTo>
                    <a:lnTo>
                      <a:pt x="13" y="28"/>
                    </a:lnTo>
                    <a:lnTo>
                      <a:pt x="15" y="19"/>
                    </a:lnTo>
                    <a:lnTo>
                      <a:pt x="12" y="9"/>
                    </a:lnTo>
                    <a:lnTo>
                      <a:pt x="16" y="6"/>
                    </a:lnTo>
                    <a:lnTo>
                      <a:pt x="23" y="9"/>
                    </a:lnTo>
                    <a:lnTo>
                      <a:pt x="36" y="8"/>
                    </a:lnTo>
                    <a:lnTo>
                      <a:pt x="42" y="0"/>
                    </a:lnTo>
                    <a:lnTo>
                      <a:pt x="44" y="7"/>
                    </a:lnTo>
                    <a:lnTo>
                      <a:pt x="52" y="21"/>
                    </a:lnTo>
                    <a:lnTo>
                      <a:pt x="52" y="30"/>
                    </a:lnTo>
                    <a:lnTo>
                      <a:pt x="43" y="37"/>
                    </a:lnTo>
                    <a:lnTo>
                      <a:pt x="42" y="5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89" name="Freeform 5253">
                <a:extLst>
                  <a:ext uri="{FF2B5EF4-FFF2-40B4-BE49-F238E27FC236}">
                    <a16:creationId xmlns:a16="http://schemas.microsoft.com/office/drawing/2014/main" id="{82E6126C-FE05-4EA1-B713-DC25A57F45E3}"/>
                  </a:ext>
                </a:extLst>
              </p:cNvPr>
              <p:cNvSpPr>
                <a:spLocks/>
              </p:cNvSpPr>
              <p:nvPr/>
            </p:nvSpPr>
            <p:spPr bwMode="gray">
              <a:xfrm>
                <a:off x="3277" y="2465"/>
                <a:ext cx="14" cy="21"/>
              </a:xfrm>
              <a:custGeom>
                <a:avLst/>
                <a:gdLst/>
                <a:ahLst/>
                <a:cxnLst>
                  <a:cxn ang="0">
                    <a:pos x="0" y="0"/>
                  </a:cxn>
                  <a:cxn ang="0">
                    <a:pos x="3" y="0"/>
                  </a:cxn>
                  <a:cxn ang="0">
                    <a:pos x="3" y="2"/>
                  </a:cxn>
                  <a:cxn ang="0">
                    <a:pos x="5" y="2"/>
                  </a:cxn>
                  <a:cxn ang="0">
                    <a:pos x="7" y="1"/>
                  </a:cxn>
                  <a:cxn ang="0">
                    <a:pos x="10" y="1"/>
                  </a:cxn>
                  <a:cxn ang="0">
                    <a:pos x="14" y="4"/>
                  </a:cxn>
                  <a:cxn ang="0">
                    <a:pos x="13" y="12"/>
                  </a:cxn>
                  <a:cxn ang="0">
                    <a:pos x="9" y="14"/>
                  </a:cxn>
                  <a:cxn ang="0">
                    <a:pos x="8" y="18"/>
                  </a:cxn>
                  <a:cxn ang="0">
                    <a:pos x="4" y="21"/>
                  </a:cxn>
                  <a:cxn ang="0">
                    <a:pos x="4" y="13"/>
                  </a:cxn>
                  <a:cxn ang="0">
                    <a:pos x="1" y="9"/>
                  </a:cxn>
                  <a:cxn ang="0">
                    <a:pos x="0" y="0"/>
                  </a:cxn>
                </a:cxnLst>
                <a:rect l="0" t="0" r="r" b="b"/>
                <a:pathLst>
                  <a:path w="14" h="21">
                    <a:moveTo>
                      <a:pt x="0" y="0"/>
                    </a:moveTo>
                    <a:lnTo>
                      <a:pt x="3" y="0"/>
                    </a:lnTo>
                    <a:lnTo>
                      <a:pt x="3" y="2"/>
                    </a:lnTo>
                    <a:lnTo>
                      <a:pt x="5" y="2"/>
                    </a:lnTo>
                    <a:lnTo>
                      <a:pt x="7" y="1"/>
                    </a:lnTo>
                    <a:lnTo>
                      <a:pt x="10" y="1"/>
                    </a:lnTo>
                    <a:lnTo>
                      <a:pt x="14" y="4"/>
                    </a:lnTo>
                    <a:lnTo>
                      <a:pt x="13" y="12"/>
                    </a:lnTo>
                    <a:lnTo>
                      <a:pt x="9" y="14"/>
                    </a:lnTo>
                    <a:lnTo>
                      <a:pt x="8" y="18"/>
                    </a:lnTo>
                    <a:lnTo>
                      <a:pt x="4" y="21"/>
                    </a:lnTo>
                    <a:lnTo>
                      <a:pt x="4" y="13"/>
                    </a:lnTo>
                    <a:lnTo>
                      <a:pt x="1" y="9"/>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0" name="Freeform 5254">
                <a:extLst>
                  <a:ext uri="{FF2B5EF4-FFF2-40B4-BE49-F238E27FC236}">
                    <a16:creationId xmlns:a16="http://schemas.microsoft.com/office/drawing/2014/main" id="{334E8576-EF7B-4D34-81AE-B69F20F979FA}"/>
                  </a:ext>
                </a:extLst>
              </p:cNvPr>
              <p:cNvSpPr>
                <a:spLocks/>
              </p:cNvSpPr>
              <p:nvPr/>
            </p:nvSpPr>
            <p:spPr bwMode="gray">
              <a:xfrm>
                <a:off x="3256" y="2744"/>
                <a:ext cx="24" cy="24"/>
              </a:xfrm>
              <a:custGeom>
                <a:avLst/>
                <a:gdLst/>
                <a:ahLst/>
                <a:cxnLst>
                  <a:cxn ang="0">
                    <a:pos x="23" y="1"/>
                  </a:cxn>
                  <a:cxn ang="0">
                    <a:pos x="24" y="10"/>
                  </a:cxn>
                  <a:cxn ang="0">
                    <a:pos x="17" y="17"/>
                  </a:cxn>
                  <a:cxn ang="0">
                    <a:pos x="15" y="20"/>
                  </a:cxn>
                  <a:cxn ang="0">
                    <a:pos x="7" y="24"/>
                  </a:cxn>
                  <a:cxn ang="0">
                    <a:pos x="0" y="15"/>
                  </a:cxn>
                  <a:cxn ang="0">
                    <a:pos x="0" y="10"/>
                  </a:cxn>
                  <a:cxn ang="0">
                    <a:pos x="10" y="0"/>
                  </a:cxn>
                  <a:cxn ang="0">
                    <a:pos x="23" y="1"/>
                  </a:cxn>
                </a:cxnLst>
                <a:rect l="0" t="0" r="r" b="b"/>
                <a:pathLst>
                  <a:path w="24" h="24">
                    <a:moveTo>
                      <a:pt x="23" y="1"/>
                    </a:moveTo>
                    <a:lnTo>
                      <a:pt x="24" y="10"/>
                    </a:lnTo>
                    <a:lnTo>
                      <a:pt x="17" y="17"/>
                    </a:lnTo>
                    <a:lnTo>
                      <a:pt x="15" y="20"/>
                    </a:lnTo>
                    <a:lnTo>
                      <a:pt x="7" y="24"/>
                    </a:lnTo>
                    <a:lnTo>
                      <a:pt x="0" y="15"/>
                    </a:lnTo>
                    <a:lnTo>
                      <a:pt x="0" y="10"/>
                    </a:lnTo>
                    <a:lnTo>
                      <a:pt x="10" y="0"/>
                    </a:lnTo>
                    <a:lnTo>
                      <a:pt x="23"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1" name="Freeform 5255">
                <a:extLst>
                  <a:ext uri="{FF2B5EF4-FFF2-40B4-BE49-F238E27FC236}">
                    <a16:creationId xmlns:a16="http://schemas.microsoft.com/office/drawing/2014/main" id="{EED37770-ED33-479C-969D-AA3446C626B6}"/>
                  </a:ext>
                </a:extLst>
              </p:cNvPr>
              <p:cNvSpPr>
                <a:spLocks/>
              </p:cNvSpPr>
              <p:nvPr/>
            </p:nvSpPr>
            <p:spPr bwMode="gray">
              <a:xfrm>
                <a:off x="3213" y="2525"/>
                <a:ext cx="102" cy="102"/>
              </a:xfrm>
              <a:custGeom>
                <a:avLst/>
                <a:gdLst/>
                <a:ahLst/>
                <a:cxnLst>
                  <a:cxn ang="0">
                    <a:pos x="7" y="94"/>
                  </a:cxn>
                  <a:cxn ang="0">
                    <a:pos x="0" y="87"/>
                  </a:cxn>
                  <a:cxn ang="0">
                    <a:pos x="0" y="49"/>
                  </a:cxn>
                  <a:cxn ang="0">
                    <a:pos x="18" y="48"/>
                  </a:cxn>
                  <a:cxn ang="0">
                    <a:pos x="19" y="34"/>
                  </a:cxn>
                  <a:cxn ang="0">
                    <a:pos x="22" y="32"/>
                  </a:cxn>
                  <a:cxn ang="0">
                    <a:pos x="26" y="33"/>
                  </a:cxn>
                  <a:cxn ang="0">
                    <a:pos x="28" y="31"/>
                  </a:cxn>
                  <a:cxn ang="0">
                    <a:pos x="32" y="34"/>
                  </a:cxn>
                  <a:cxn ang="0">
                    <a:pos x="34" y="38"/>
                  </a:cxn>
                  <a:cxn ang="0">
                    <a:pos x="38" y="38"/>
                  </a:cxn>
                  <a:cxn ang="0">
                    <a:pos x="40" y="33"/>
                  </a:cxn>
                  <a:cxn ang="0">
                    <a:pos x="43" y="34"/>
                  </a:cxn>
                  <a:cxn ang="0">
                    <a:pos x="65" y="56"/>
                  </a:cxn>
                  <a:cxn ang="0">
                    <a:pos x="69" y="53"/>
                  </a:cxn>
                  <a:cxn ang="0">
                    <a:pos x="70" y="39"/>
                  </a:cxn>
                  <a:cxn ang="0">
                    <a:pos x="67" y="37"/>
                  </a:cxn>
                  <a:cxn ang="0">
                    <a:pos x="64" y="41"/>
                  </a:cxn>
                  <a:cxn ang="0">
                    <a:pos x="60" y="41"/>
                  </a:cxn>
                  <a:cxn ang="0">
                    <a:pos x="55" y="35"/>
                  </a:cxn>
                  <a:cxn ang="0">
                    <a:pos x="59" y="11"/>
                  </a:cxn>
                  <a:cxn ang="0">
                    <a:pos x="63" y="6"/>
                  </a:cxn>
                  <a:cxn ang="0">
                    <a:pos x="68" y="4"/>
                  </a:cxn>
                  <a:cxn ang="0">
                    <a:pos x="78" y="0"/>
                  </a:cxn>
                  <a:cxn ang="0">
                    <a:pos x="86" y="7"/>
                  </a:cxn>
                  <a:cxn ang="0">
                    <a:pos x="95" y="12"/>
                  </a:cxn>
                  <a:cxn ang="0">
                    <a:pos x="101" y="21"/>
                  </a:cxn>
                  <a:cxn ang="0">
                    <a:pos x="102" y="39"/>
                  </a:cxn>
                  <a:cxn ang="0">
                    <a:pos x="99" y="42"/>
                  </a:cxn>
                  <a:cxn ang="0">
                    <a:pos x="97" y="60"/>
                  </a:cxn>
                  <a:cxn ang="0">
                    <a:pos x="90" y="64"/>
                  </a:cxn>
                  <a:cxn ang="0">
                    <a:pos x="84" y="63"/>
                  </a:cxn>
                  <a:cxn ang="0">
                    <a:pos x="77" y="68"/>
                  </a:cxn>
                  <a:cxn ang="0">
                    <a:pos x="73" y="69"/>
                  </a:cxn>
                  <a:cxn ang="0">
                    <a:pos x="71" y="78"/>
                  </a:cxn>
                  <a:cxn ang="0">
                    <a:pos x="63" y="80"/>
                  </a:cxn>
                  <a:cxn ang="0">
                    <a:pos x="60" y="83"/>
                  </a:cxn>
                  <a:cxn ang="0">
                    <a:pos x="59" y="88"/>
                  </a:cxn>
                  <a:cxn ang="0">
                    <a:pos x="52" y="93"/>
                  </a:cxn>
                  <a:cxn ang="0">
                    <a:pos x="47" y="95"/>
                  </a:cxn>
                  <a:cxn ang="0">
                    <a:pos x="42" y="102"/>
                  </a:cxn>
                  <a:cxn ang="0">
                    <a:pos x="33" y="102"/>
                  </a:cxn>
                  <a:cxn ang="0">
                    <a:pos x="30" y="99"/>
                  </a:cxn>
                  <a:cxn ang="0">
                    <a:pos x="24" y="97"/>
                  </a:cxn>
                  <a:cxn ang="0">
                    <a:pos x="13" y="96"/>
                  </a:cxn>
                  <a:cxn ang="0">
                    <a:pos x="7" y="94"/>
                  </a:cxn>
                </a:cxnLst>
                <a:rect l="0" t="0" r="r" b="b"/>
                <a:pathLst>
                  <a:path w="102" h="102">
                    <a:moveTo>
                      <a:pt x="7" y="94"/>
                    </a:moveTo>
                    <a:lnTo>
                      <a:pt x="0" y="87"/>
                    </a:lnTo>
                    <a:lnTo>
                      <a:pt x="0" y="49"/>
                    </a:lnTo>
                    <a:lnTo>
                      <a:pt x="18" y="48"/>
                    </a:lnTo>
                    <a:lnTo>
                      <a:pt x="19" y="34"/>
                    </a:lnTo>
                    <a:lnTo>
                      <a:pt x="22" y="32"/>
                    </a:lnTo>
                    <a:lnTo>
                      <a:pt x="26" y="33"/>
                    </a:lnTo>
                    <a:lnTo>
                      <a:pt x="28" y="31"/>
                    </a:lnTo>
                    <a:lnTo>
                      <a:pt x="32" y="34"/>
                    </a:lnTo>
                    <a:lnTo>
                      <a:pt x="34" y="38"/>
                    </a:lnTo>
                    <a:lnTo>
                      <a:pt x="38" y="38"/>
                    </a:lnTo>
                    <a:lnTo>
                      <a:pt x="40" y="33"/>
                    </a:lnTo>
                    <a:lnTo>
                      <a:pt x="43" y="34"/>
                    </a:lnTo>
                    <a:lnTo>
                      <a:pt x="65" y="56"/>
                    </a:lnTo>
                    <a:lnTo>
                      <a:pt x="69" y="53"/>
                    </a:lnTo>
                    <a:lnTo>
                      <a:pt x="70" y="39"/>
                    </a:lnTo>
                    <a:lnTo>
                      <a:pt x="67" y="37"/>
                    </a:lnTo>
                    <a:lnTo>
                      <a:pt x="64" y="41"/>
                    </a:lnTo>
                    <a:lnTo>
                      <a:pt x="60" y="41"/>
                    </a:lnTo>
                    <a:lnTo>
                      <a:pt x="55" y="35"/>
                    </a:lnTo>
                    <a:lnTo>
                      <a:pt x="59" y="11"/>
                    </a:lnTo>
                    <a:lnTo>
                      <a:pt x="63" y="6"/>
                    </a:lnTo>
                    <a:lnTo>
                      <a:pt x="68" y="4"/>
                    </a:lnTo>
                    <a:lnTo>
                      <a:pt x="78" y="0"/>
                    </a:lnTo>
                    <a:lnTo>
                      <a:pt x="86" y="7"/>
                    </a:lnTo>
                    <a:lnTo>
                      <a:pt x="95" y="12"/>
                    </a:lnTo>
                    <a:lnTo>
                      <a:pt x="101" y="21"/>
                    </a:lnTo>
                    <a:lnTo>
                      <a:pt x="102" y="39"/>
                    </a:lnTo>
                    <a:lnTo>
                      <a:pt x="99" y="42"/>
                    </a:lnTo>
                    <a:lnTo>
                      <a:pt x="97" y="60"/>
                    </a:lnTo>
                    <a:lnTo>
                      <a:pt x="90" y="64"/>
                    </a:lnTo>
                    <a:lnTo>
                      <a:pt x="84" y="63"/>
                    </a:lnTo>
                    <a:lnTo>
                      <a:pt x="77" y="68"/>
                    </a:lnTo>
                    <a:lnTo>
                      <a:pt x="73" y="69"/>
                    </a:lnTo>
                    <a:lnTo>
                      <a:pt x="71" y="78"/>
                    </a:lnTo>
                    <a:lnTo>
                      <a:pt x="63" y="80"/>
                    </a:lnTo>
                    <a:lnTo>
                      <a:pt x="60" y="83"/>
                    </a:lnTo>
                    <a:lnTo>
                      <a:pt x="59" y="88"/>
                    </a:lnTo>
                    <a:lnTo>
                      <a:pt x="52" y="93"/>
                    </a:lnTo>
                    <a:lnTo>
                      <a:pt x="47" y="95"/>
                    </a:lnTo>
                    <a:lnTo>
                      <a:pt x="42" y="102"/>
                    </a:lnTo>
                    <a:lnTo>
                      <a:pt x="33" y="102"/>
                    </a:lnTo>
                    <a:lnTo>
                      <a:pt x="30" y="99"/>
                    </a:lnTo>
                    <a:lnTo>
                      <a:pt x="24" y="97"/>
                    </a:lnTo>
                    <a:lnTo>
                      <a:pt x="13" y="96"/>
                    </a:lnTo>
                    <a:lnTo>
                      <a:pt x="7" y="9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2" name="Freeform 5256">
                <a:extLst>
                  <a:ext uri="{FF2B5EF4-FFF2-40B4-BE49-F238E27FC236}">
                    <a16:creationId xmlns:a16="http://schemas.microsoft.com/office/drawing/2014/main" id="{60679C20-7B9A-4C33-AA86-41995780FAC1}"/>
                  </a:ext>
                </a:extLst>
              </p:cNvPr>
              <p:cNvSpPr>
                <a:spLocks/>
              </p:cNvSpPr>
              <p:nvPr/>
            </p:nvSpPr>
            <p:spPr bwMode="gray">
              <a:xfrm>
                <a:off x="3142" y="2322"/>
                <a:ext cx="120" cy="94"/>
              </a:xfrm>
              <a:custGeom>
                <a:avLst/>
                <a:gdLst/>
                <a:ahLst/>
                <a:cxnLst>
                  <a:cxn ang="0">
                    <a:pos x="10" y="94"/>
                  </a:cxn>
                  <a:cxn ang="0">
                    <a:pos x="0" y="70"/>
                  </a:cxn>
                  <a:cxn ang="0">
                    <a:pos x="0" y="63"/>
                  </a:cxn>
                  <a:cxn ang="0">
                    <a:pos x="10" y="46"/>
                  </a:cxn>
                  <a:cxn ang="0">
                    <a:pos x="38" y="41"/>
                  </a:cxn>
                  <a:cxn ang="0">
                    <a:pos x="43" y="30"/>
                  </a:cxn>
                  <a:cxn ang="0">
                    <a:pos x="54" y="30"/>
                  </a:cxn>
                  <a:cxn ang="0">
                    <a:pos x="67" y="15"/>
                  </a:cxn>
                  <a:cxn ang="0">
                    <a:pos x="70" y="4"/>
                  </a:cxn>
                  <a:cxn ang="0">
                    <a:pos x="75" y="0"/>
                  </a:cxn>
                  <a:cxn ang="0">
                    <a:pos x="81" y="5"/>
                  </a:cxn>
                  <a:cxn ang="0">
                    <a:pos x="82" y="9"/>
                  </a:cxn>
                  <a:cxn ang="0">
                    <a:pos x="81" y="12"/>
                  </a:cxn>
                  <a:cxn ang="0">
                    <a:pos x="87" y="20"/>
                  </a:cxn>
                  <a:cxn ang="0">
                    <a:pos x="85" y="33"/>
                  </a:cxn>
                  <a:cxn ang="0">
                    <a:pos x="91" y="35"/>
                  </a:cxn>
                  <a:cxn ang="0">
                    <a:pos x="95" y="41"/>
                  </a:cxn>
                  <a:cxn ang="0">
                    <a:pos x="99" y="42"/>
                  </a:cxn>
                  <a:cxn ang="0">
                    <a:pos x="107" y="50"/>
                  </a:cxn>
                  <a:cxn ang="0">
                    <a:pos x="107" y="57"/>
                  </a:cxn>
                  <a:cxn ang="0">
                    <a:pos x="117" y="64"/>
                  </a:cxn>
                  <a:cxn ang="0">
                    <a:pos x="120" y="69"/>
                  </a:cxn>
                  <a:cxn ang="0">
                    <a:pos x="103" y="68"/>
                  </a:cxn>
                  <a:cxn ang="0">
                    <a:pos x="80" y="77"/>
                  </a:cxn>
                  <a:cxn ang="0">
                    <a:pos x="71" y="80"/>
                  </a:cxn>
                  <a:cxn ang="0">
                    <a:pos x="59" y="77"/>
                  </a:cxn>
                  <a:cxn ang="0">
                    <a:pos x="51" y="71"/>
                  </a:cxn>
                  <a:cxn ang="0">
                    <a:pos x="37" y="74"/>
                  </a:cxn>
                  <a:cxn ang="0">
                    <a:pos x="36" y="84"/>
                  </a:cxn>
                  <a:cxn ang="0">
                    <a:pos x="30" y="84"/>
                  </a:cxn>
                  <a:cxn ang="0">
                    <a:pos x="21" y="84"/>
                  </a:cxn>
                  <a:cxn ang="0">
                    <a:pos x="15" y="86"/>
                  </a:cxn>
                  <a:cxn ang="0">
                    <a:pos x="10" y="94"/>
                  </a:cxn>
                </a:cxnLst>
                <a:rect l="0" t="0" r="r" b="b"/>
                <a:pathLst>
                  <a:path w="120" h="94">
                    <a:moveTo>
                      <a:pt x="10" y="94"/>
                    </a:moveTo>
                    <a:lnTo>
                      <a:pt x="0" y="70"/>
                    </a:lnTo>
                    <a:lnTo>
                      <a:pt x="0" y="63"/>
                    </a:lnTo>
                    <a:lnTo>
                      <a:pt x="10" y="46"/>
                    </a:lnTo>
                    <a:lnTo>
                      <a:pt x="38" y="41"/>
                    </a:lnTo>
                    <a:lnTo>
                      <a:pt x="43" y="30"/>
                    </a:lnTo>
                    <a:lnTo>
                      <a:pt x="54" y="30"/>
                    </a:lnTo>
                    <a:lnTo>
                      <a:pt x="67" y="15"/>
                    </a:lnTo>
                    <a:lnTo>
                      <a:pt x="70" y="4"/>
                    </a:lnTo>
                    <a:lnTo>
                      <a:pt x="75" y="0"/>
                    </a:lnTo>
                    <a:lnTo>
                      <a:pt x="81" y="5"/>
                    </a:lnTo>
                    <a:lnTo>
                      <a:pt x="82" y="9"/>
                    </a:lnTo>
                    <a:lnTo>
                      <a:pt x="81" y="12"/>
                    </a:lnTo>
                    <a:lnTo>
                      <a:pt x="87" y="20"/>
                    </a:lnTo>
                    <a:lnTo>
                      <a:pt x="85" y="33"/>
                    </a:lnTo>
                    <a:lnTo>
                      <a:pt x="91" y="35"/>
                    </a:lnTo>
                    <a:lnTo>
                      <a:pt x="95" y="41"/>
                    </a:lnTo>
                    <a:lnTo>
                      <a:pt x="99" y="42"/>
                    </a:lnTo>
                    <a:lnTo>
                      <a:pt x="107" y="50"/>
                    </a:lnTo>
                    <a:lnTo>
                      <a:pt x="107" y="57"/>
                    </a:lnTo>
                    <a:lnTo>
                      <a:pt x="117" y="64"/>
                    </a:lnTo>
                    <a:lnTo>
                      <a:pt x="120" y="69"/>
                    </a:lnTo>
                    <a:lnTo>
                      <a:pt x="103" y="68"/>
                    </a:lnTo>
                    <a:lnTo>
                      <a:pt x="80" y="77"/>
                    </a:lnTo>
                    <a:lnTo>
                      <a:pt x="71" y="80"/>
                    </a:lnTo>
                    <a:lnTo>
                      <a:pt x="59" y="77"/>
                    </a:lnTo>
                    <a:lnTo>
                      <a:pt x="51" y="71"/>
                    </a:lnTo>
                    <a:lnTo>
                      <a:pt x="37" y="74"/>
                    </a:lnTo>
                    <a:lnTo>
                      <a:pt x="36" y="84"/>
                    </a:lnTo>
                    <a:lnTo>
                      <a:pt x="30" y="84"/>
                    </a:lnTo>
                    <a:lnTo>
                      <a:pt x="21" y="84"/>
                    </a:lnTo>
                    <a:lnTo>
                      <a:pt x="15" y="86"/>
                    </a:lnTo>
                    <a:lnTo>
                      <a:pt x="10" y="9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3" name="Freeform 5257">
                <a:extLst>
                  <a:ext uri="{FF2B5EF4-FFF2-40B4-BE49-F238E27FC236}">
                    <a16:creationId xmlns:a16="http://schemas.microsoft.com/office/drawing/2014/main" id="{8BEF9138-EC17-4875-9AC2-F4A4DD0B6108}"/>
                  </a:ext>
                </a:extLst>
              </p:cNvPr>
              <p:cNvSpPr>
                <a:spLocks/>
              </p:cNvSpPr>
              <p:nvPr/>
            </p:nvSpPr>
            <p:spPr bwMode="gray">
              <a:xfrm>
                <a:off x="3193" y="2626"/>
                <a:ext cx="78" cy="97"/>
              </a:xfrm>
              <a:custGeom>
                <a:avLst/>
                <a:gdLst/>
                <a:ahLst/>
                <a:cxnLst>
                  <a:cxn ang="0">
                    <a:pos x="78" y="46"/>
                  </a:cxn>
                  <a:cxn ang="0">
                    <a:pos x="67" y="56"/>
                  </a:cxn>
                  <a:cxn ang="0">
                    <a:pos x="65" y="60"/>
                  </a:cxn>
                  <a:cxn ang="0">
                    <a:pos x="56" y="63"/>
                  </a:cxn>
                  <a:cxn ang="0">
                    <a:pos x="54" y="76"/>
                  </a:cxn>
                  <a:cxn ang="0">
                    <a:pos x="48" y="84"/>
                  </a:cxn>
                  <a:cxn ang="0">
                    <a:pos x="40" y="84"/>
                  </a:cxn>
                  <a:cxn ang="0">
                    <a:pos x="34" y="81"/>
                  </a:cxn>
                  <a:cxn ang="0">
                    <a:pos x="29" y="81"/>
                  </a:cxn>
                  <a:cxn ang="0">
                    <a:pos x="18" y="97"/>
                  </a:cxn>
                  <a:cxn ang="0">
                    <a:pos x="9" y="97"/>
                  </a:cxn>
                  <a:cxn ang="0">
                    <a:pos x="6" y="78"/>
                  </a:cxn>
                  <a:cxn ang="0">
                    <a:pos x="0" y="71"/>
                  </a:cxn>
                  <a:cxn ang="0">
                    <a:pos x="1" y="43"/>
                  </a:cxn>
                  <a:cxn ang="0">
                    <a:pos x="10" y="41"/>
                  </a:cxn>
                  <a:cxn ang="0">
                    <a:pos x="11" y="8"/>
                  </a:cxn>
                  <a:cxn ang="0">
                    <a:pos x="28" y="2"/>
                  </a:cxn>
                  <a:cxn ang="0">
                    <a:pos x="36" y="5"/>
                  </a:cxn>
                  <a:cxn ang="0">
                    <a:pos x="46" y="0"/>
                  </a:cxn>
                  <a:cxn ang="0">
                    <a:pos x="53" y="1"/>
                  </a:cxn>
                  <a:cxn ang="0">
                    <a:pos x="54" y="8"/>
                  </a:cxn>
                  <a:cxn ang="0">
                    <a:pos x="67" y="19"/>
                  </a:cxn>
                  <a:cxn ang="0">
                    <a:pos x="69" y="26"/>
                  </a:cxn>
                  <a:cxn ang="0">
                    <a:pos x="74" y="39"/>
                  </a:cxn>
                  <a:cxn ang="0">
                    <a:pos x="78" y="46"/>
                  </a:cxn>
                </a:cxnLst>
                <a:rect l="0" t="0" r="r" b="b"/>
                <a:pathLst>
                  <a:path w="78" h="97">
                    <a:moveTo>
                      <a:pt x="78" y="46"/>
                    </a:moveTo>
                    <a:lnTo>
                      <a:pt x="67" y="56"/>
                    </a:lnTo>
                    <a:lnTo>
                      <a:pt x="65" y="60"/>
                    </a:lnTo>
                    <a:lnTo>
                      <a:pt x="56" y="63"/>
                    </a:lnTo>
                    <a:lnTo>
                      <a:pt x="54" y="76"/>
                    </a:lnTo>
                    <a:lnTo>
                      <a:pt x="48" y="84"/>
                    </a:lnTo>
                    <a:lnTo>
                      <a:pt x="40" y="84"/>
                    </a:lnTo>
                    <a:lnTo>
                      <a:pt x="34" y="81"/>
                    </a:lnTo>
                    <a:lnTo>
                      <a:pt x="29" y="81"/>
                    </a:lnTo>
                    <a:lnTo>
                      <a:pt x="18" y="97"/>
                    </a:lnTo>
                    <a:lnTo>
                      <a:pt x="9" y="97"/>
                    </a:lnTo>
                    <a:lnTo>
                      <a:pt x="6" y="78"/>
                    </a:lnTo>
                    <a:lnTo>
                      <a:pt x="0" y="71"/>
                    </a:lnTo>
                    <a:lnTo>
                      <a:pt x="1" y="43"/>
                    </a:lnTo>
                    <a:lnTo>
                      <a:pt x="10" y="41"/>
                    </a:lnTo>
                    <a:lnTo>
                      <a:pt x="11" y="8"/>
                    </a:lnTo>
                    <a:lnTo>
                      <a:pt x="28" y="2"/>
                    </a:lnTo>
                    <a:lnTo>
                      <a:pt x="36" y="5"/>
                    </a:lnTo>
                    <a:lnTo>
                      <a:pt x="46" y="0"/>
                    </a:lnTo>
                    <a:lnTo>
                      <a:pt x="53" y="1"/>
                    </a:lnTo>
                    <a:lnTo>
                      <a:pt x="54" y="8"/>
                    </a:lnTo>
                    <a:lnTo>
                      <a:pt x="67" y="19"/>
                    </a:lnTo>
                    <a:lnTo>
                      <a:pt x="69" y="26"/>
                    </a:lnTo>
                    <a:lnTo>
                      <a:pt x="74" y="39"/>
                    </a:lnTo>
                    <a:lnTo>
                      <a:pt x="78" y="4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4" name="Freeform 5258">
                <a:extLst>
                  <a:ext uri="{FF2B5EF4-FFF2-40B4-BE49-F238E27FC236}">
                    <a16:creationId xmlns:a16="http://schemas.microsoft.com/office/drawing/2014/main" id="{4EB16EFC-D105-4C9A-BAF1-EC08B477D7DB}"/>
                  </a:ext>
                </a:extLst>
              </p:cNvPr>
              <p:cNvSpPr>
                <a:spLocks/>
              </p:cNvSpPr>
              <p:nvPr/>
            </p:nvSpPr>
            <p:spPr bwMode="gray">
              <a:xfrm>
                <a:off x="3246" y="2603"/>
                <a:ext cx="66" cy="69"/>
              </a:xfrm>
              <a:custGeom>
                <a:avLst/>
                <a:gdLst/>
                <a:ahLst/>
                <a:cxnLst>
                  <a:cxn ang="0">
                    <a:pos x="27" y="5"/>
                  </a:cxn>
                  <a:cxn ang="0">
                    <a:pos x="30" y="2"/>
                  </a:cxn>
                  <a:cxn ang="0">
                    <a:pos x="38" y="0"/>
                  </a:cxn>
                  <a:cxn ang="0">
                    <a:pos x="59" y="8"/>
                  </a:cxn>
                  <a:cxn ang="0">
                    <a:pos x="63" y="13"/>
                  </a:cxn>
                  <a:cxn ang="0">
                    <a:pos x="64" y="28"/>
                  </a:cxn>
                  <a:cxn ang="0">
                    <a:pos x="62" y="31"/>
                  </a:cxn>
                  <a:cxn ang="0">
                    <a:pos x="62" y="37"/>
                  </a:cxn>
                  <a:cxn ang="0">
                    <a:pos x="66" y="44"/>
                  </a:cxn>
                  <a:cxn ang="0">
                    <a:pos x="65" y="47"/>
                  </a:cxn>
                  <a:cxn ang="0">
                    <a:pos x="56" y="53"/>
                  </a:cxn>
                  <a:cxn ang="0">
                    <a:pos x="55" y="65"/>
                  </a:cxn>
                  <a:cxn ang="0">
                    <a:pos x="50" y="69"/>
                  </a:cxn>
                  <a:cxn ang="0">
                    <a:pos x="37" y="66"/>
                  </a:cxn>
                  <a:cxn ang="0">
                    <a:pos x="31" y="69"/>
                  </a:cxn>
                  <a:cxn ang="0">
                    <a:pos x="25" y="69"/>
                  </a:cxn>
                  <a:cxn ang="0">
                    <a:pos x="21" y="62"/>
                  </a:cxn>
                  <a:cxn ang="0">
                    <a:pos x="16" y="49"/>
                  </a:cxn>
                  <a:cxn ang="0">
                    <a:pos x="14" y="42"/>
                  </a:cxn>
                  <a:cxn ang="0">
                    <a:pos x="1" y="31"/>
                  </a:cxn>
                  <a:cxn ang="0">
                    <a:pos x="0" y="24"/>
                  </a:cxn>
                  <a:cxn ang="0">
                    <a:pos x="9" y="24"/>
                  </a:cxn>
                  <a:cxn ang="0">
                    <a:pos x="14" y="17"/>
                  </a:cxn>
                  <a:cxn ang="0">
                    <a:pos x="19" y="15"/>
                  </a:cxn>
                  <a:cxn ang="0">
                    <a:pos x="26" y="10"/>
                  </a:cxn>
                  <a:cxn ang="0">
                    <a:pos x="27" y="5"/>
                  </a:cxn>
                </a:cxnLst>
                <a:rect l="0" t="0" r="r" b="b"/>
                <a:pathLst>
                  <a:path w="66" h="69">
                    <a:moveTo>
                      <a:pt x="27" y="5"/>
                    </a:moveTo>
                    <a:lnTo>
                      <a:pt x="30" y="2"/>
                    </a:lnTo>
                    <a:lnTo>
                      <a:pt x="38" y="0"/>
                    </a:lnTo>
                    <a:lnTo>
                      <a:pt x="59" y="8"/>
                    </a:lnTo>
                    <a:lnTo>
                      <a:pt x="63" y="13"/>
                    </a:lnTo>
                    <a:lnTo>
                      <a:pt x="64" y="28"/>
                    </a:lnTo>
                    <a:lnTo>
                      <a:pt x="62" y="31"/>
                    </a:lnTo>
                    <a:lnTo>
                      <a:pt x="62" y="37"/>
                    </a:lnTo>
                    <a:lnTo>
                      <a:pt x="66" y="44"/>
                    </a:lnTo>
                    <a:lnTo>
                      <a:pt x="65" y="47"/>
                    </a:lnTo>
                    <a:lnTo>
                      <a:pt x="56" y="53"/>
                    </a:lnTo>
                    <a:lnTo>
                      <a:pt x="55" y="65"/>
                    </a:lnTo>
                    <a:lnTo>
                      <a:pt x="50" y="69"/>
                    </a:lnTo>
                    <a:lnTo>
                      <a:pt x="37" y="66"/>
                    </a:lnTo>
                    <a:lnTo>
                      <a:pt x="31" y="69"/>
                    </a:lnTo>
                    <a:lnTo>
                      <a:pt x="25" y="69"/>
                    </a:lnTo>
                    <a:lnTo>
                      <a:pt x="21" y="62"/>
                    </a:lnTo>
                    <a:lnTo>
                      <a:pt x="16" y="49"/>
                    </a:lnTo>
                    <a:lnTo>
                      <a:pt x="14" y="42"/>
                    </a:lnTo>
                    <a:lnTo>
                      <a:pt x="1" y="31"/>
                    </a:lnTo>
                    <a:lnTo>
                      <a:pt x="0" y="24"/>
                    </a:lnTo>
                    <a:lnTo>
                      <a:pt x="9" y="24"/>
                    </a:lnTo>
                    <a:lnTo>
                      <a:pt x="14" y="17"/>
                    </a:lnTo>
                    <a:lnTo>
                      <a:pt x="19" y="15"/>
                    </a:lnTo>
                    <a:lnTo>
                      <a:pt x="26" y="10"/>
                    </a:lnTo>
                    <a:lnTo>
                      <a:pt x="27"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5" name="Freeform 5259">
                <a:extLst>
                  <a:ext uri="{FF2B5EF4-FFF2-40B4-BE49-F238E27FC236}">
                    <a16:creationId xmlns:a16="http://schemas.microsoft.com/office/drawing/2014/main" id="{1BCFEDB6-4784-467E-BF6E-BC6E37C0F7C3}"/>
                  </a:ext>
                </a:extLst>
              </p:cNvPr>
              <p:cNvSpPr>
                <a:spLocks/>
              </p:cNvSpPr>
              <p:nvPr/>
            </p:nvSpPr>
            <p:spPr bwMode="gray">
              <a:xfrm>
                <a:off x="3117" y="2505"/>
                <a:ext cx="115" cy="122"/>
              </a:xfrm>
              <a:custGeom>
                <a:avLst/>
                <a:gdLst/>
                <a:ahLst/>
                <a:cxnLst>
                  <a:cxn ang="0">
                    <a:pos x="1" y="116"/>
                  </a:cxn>
                  <a:cxn ang="0">
                    <a:pos x="0" y="107"/>
                  </a:cxn>
                  <a:cxn ang="0">
                    <a:pos x="1" y="98"/>
                  </a:cxn>
                  <a:cxn ang="0">
                    <a:pos x="9" y="72"/>
                  </a:cxn>
                  <a:cxn ang="0">
                    <a:pos x="14" y="68"/>
                  </a:cxn>
                  <a:cxn ang="0">
                    <a:pos x="20" y="57"/>
                  </a:cxn>
                  <a:cxn ang="0">
                    <a:pos x="17" y="47"/>
                  </a:cxn>
                  <a:cxn ang="0">
                    <a:pos x="14" y="38"/>
                  </a:cxn>
                  <a:cxn ang="0">
                    <a:pos x="14" y="20"/>
                  </a:cxn>
                  <a:cxn ang="0">
                    <a:pos x="11" y="14"/>
                  </a:cxn>
                  <a:cxn ang="0">
                    <a:pos x="8" y="6"/>
                  </a:cxn>
                  <a:cxn ang="0">
                    <a:pos x="9" y="1"/>
                  </a:cxn>
                  <a:cxn ang="0">
                    <a:pos x="46" y="0"/>
                  </a:cxn>
                  <a:cxn ang="0">
                    <a:pos x="51" y="8"/>
                  </a:cxn>
                  <a:cxn ang="0">
                    <a:pos x="56" y="19"/>
                  </a:cxn>
                  <a:cxn ang="0">
                    <a:pos x="71" y="18"/>
                  </a:cxn>
                  <a:cxn ang="0">
                    <a:pos x="71" y="9"/>
                  </a:cxn>
                  <a:cxn ang="0">
                    <a:pos x="80" y="8"/>
                  </a:cxn>
                  <a:cxn ang="0">
                    <a:pos x="86" y="12"/>
                  </a:cxn>
                  <a:cxn ang="0">
                    <a:pos x="94" y="14"/>
                  </a:cxn>
                  <a:cxn ang="0">
                    <a:pos x="96" y="41"/>
                  </a:cxn>
                  <a:cxn ang="0">
                    <a:pos x="100" y="51"/>
                  </a:cxn>
                  <a:cxn ang="0">
                    <a:pos x="114" y="51"/>
                  </a:cxn>
                  <a:cxn ang="0">
                    <a:pos x="115" y="54"/>
                  </a:cxn>
                  <a:cxn ang="0">
                    <a:pos x="114" y="68"/>
                  </a:cxn>
                  <a:cxn ang="0">
                    <a:pos x="96" y="69"/>
                  </a:cxn>
                  <a:cxn ang="0">
                    <a:pos x="96" y="107"/>
                  </a:cxn>
                  <a:cxn ang="0">
                    <a:pos x="103" y="114"/>
                  </a:cxn>
                  <a:cxn ang="0">
                    <a:pos x="96" y="120"/>
                  </a:cxn>
                  <a:cxn ang="0">
                    <a:pos x="86" y="120"/>
                  </a:cxn>
                  <a:cxn ang="0">
                    <a:pos x="75" y="122"/>
                  </a:cxn>
                  <a:cxn ang="0">
                    <a:pos x="67" y="120"/>
                  </a:cxn>
                  <a:cxn ang="0">
                    <a:pos x="59" y="114"/>
                  </a:cxn>
                  <a:cxn ang="0">
                    <a:pos x="31" y="113"/>
                  </a:cxn>
                  <a:cxn ang="0">
                    <a:pos x="22" y="117"/>
                  </a:cxn>
                  <a:cxn ang="0">
                    <a:pos x="18" y="113"/>
                  </a:cxn>
                  <a:cxn ang="0">
                    <a:pos x="8" y="113"/>
                  </a:cxn>
                  <a:cxn ang="0">
                    <a:pos x="1" y="116"/>
                  </a:cxn>
                </a:cxnLst>
                <a:rect l="0" t="0" r="r" b="b"/>
                <a:pathLst>
                  <a:path w="115" h="122">
                    <a:moveTo>
                      <a:pt x="1" y="116"/>
                    </a:moveTo>
                    <a:lnTo>
                      <a:pt x="0" y="107"/>
                    </a:lnTo>
                    <a:lnTo>
                      <a:pt x="1" y="98"/>
                    </a:lnTo>
                    <a:lnTo>
                      <a:pt x="9" y="72"/>
                    </a:lnTo>
                    <a:lnTo>
                      <a:pt x="14" y="68"/>
                    </a:lnTo>
                    <a:lnTo>
                      <a:pt x="20" y="57"/>
                    </a:lnTo>
                    <a:lnTo>
                      <a:pt x="17" y="47"/>
                    </a:lnTo>
                    <a:lnTo>
                      <a:pt x="14" y="38"/>
                    </a:lnTo>
                    <a:lnTo>
                      <a:pt x="14" y="20"/>
                    </a:lnTo>
                    <a:lnTo>
                      <a:pt x="11" y="14"/>
                    </a:lnTo>
                    <a:lnTo>
                      <a:pt x="8" y="6"/>
                    </a:lnTo>
                    <a:lnTo>
                      <a:pt x="9" y="1"/>
                    </a:lnTo>
                    <a:lnTo>
                      <a:pt x="46" y="0"/>
                    </a:lnTo>
                    <a:lnTo>
                      <a:pt x="51" y="8"/>
                    </a:lnTo>
                    <a:lnTo>
                      <a:pt x="56" y="19"/>
                    </a:lnTo>
                    <a:lnTo>
                      <a:pt x="71" y="18"/>
                    </a:lnTo>
                    <a:lnTo>
                      <a:pt x="71" y="9"/>
                    </a:lnTo>
                    <a:lnTo>
                      <a:pt x="80" y="8"/>
                    </a:lnTo>
                    <a:lnTo>
                      <a:pt x="86" y="12"/>
                    </a:lnTo>
                    <a:lnTo>
                      <a:pt x="94" y="14"/>
                    </a:lnTo>
                    <a:lnTo>
                      <a:pt x="96" y="41"/>
                    </a:lnTo>
                    <a:lnTo>
                      <a:pt x="100" y="51"/>
                    </a:lnTo>
                    <a:lnTo>
                      <a:pt x="114" y="51"/>
                    </a:lnTo>
                    <a:lnTo>
                      <a:pt x="115" y="54"/>
                    </a:lnTo>
                    <a:lnTo>
                      <a:pt x="114" y="68"/>
                    </a:lnTo>
                    <a:lnTo>
                      <a:pt x="96" y="69"/>
                    </a:lnTo>
                    <a:lnTo>
                      <a:pt x="96" y="107"/>
                    </a:lnTo>
                    <a:lnTo>
                      <a:pt x="103" y="114"/>
                    </a:lnTo>
                    <a:lnTo>
                      <a:pt x="96" y="120"/>
                    </a:lnTo>
                    <a:lnTo>
                      <a:pt x="86" y="120"/>
                    </a:lnTo>
                    <a:lnTo>
                      <a:pt x="75" y="122"/>
                    </a:lnTo>
                    <a:lnTo>
                      <a:pt x="67" y="120"/>
                    </a:lnTo>
                    <a:lnTo>
                      <a:pt x="59" y="114"/>
                    </a:lnTo>
                    <a:lnTo>
                      <a:pt x="31" y="113"/>
                    </a:lnTo>
                    <a:lnTo>
                      <a:pt x="22" y="117"/>
                    </a:lnTo>
                    <a:lnTo>
                      <a:pt x="18" y="113"/>
                    </a:lnTo>
                    <a:lnTo>
                      <a:pt x="8" y="113"/>
                    </a:lnTo>
                    <a:lnTo>
                      <a:pt x="1" y="11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6" name="Freeform 5260">
                <a:extLst>
                  <a:ext uri="{FF2B5EF4-FFF2-40B4-BE49-F238E27FC236}">
                    <a16:creationId xmlns:a16="http://schemas.microsoft.com/office/drawing/2014/main" id="{28116F99-D0E5-4172-AD05-35F937098299}"/>
                  </a:ext>
                </a:extLst>
              </p:cNvPr>
              <p:cNvSpPr>
                <a:spLocks/>
              </p:cNvSpPr>
              <p:nvPr/>
            </p:nvSpPr>
            <p:spPr bwMode="gray">
              <a:xfrm>
                <a:off x="3121" y="2390"/>
                <a:ext cx="171" cy="191"/>
              </a:xfrm>
              <a:custGeom>
                <a:avLst/>
                <a:gdLst/>
                <a:ahLst/>
                <a:cxnLst>
                  <a:cxn ang="0">
                    <a:pos x="160" y="139"/>
                  </a:cxn>
                  <a:cxn ang="0">
                    <a:pos x="151" y="146"/>
                  </a:cxn>
                  <a:cxn ang="0">
                    <a:pos x="152" y="176"/>
                  </a:cxn>
                  <a:cxn ang="0">
                    <a:pos x="159" y="172"/>
                  </a:cxn>
                  <a:cxn ang="0">
                    <a:pos x="161" y="188"/>
                  </a:cxn>
                  <a:cxn ang="0">
                    <a:pos x="135" y="169"/>
                  </a:cxn>
                  <a:cxn ang="0">
                    <a:pos x="130" y="173"/>
                  </a:cxn>
                  <a:cxn ang="0">
                    <a:pos x="124" y="169"/>
                  </a:cxn>
                  <a:cxn ang="0">
                    <a:pos x="118" y="168"/>
                  </a:cxn>
                  <a:cxn ang="0">
                    <a:pos x="111" y="169"/>
                  </a:cxn>
                  <a:cxn ang="0">
                    <a:pos x="96" y="166"/>
                  </a:cxn>
                  <a:cxn ang="0">
                    <a:pos x="90" y="129"/>
                  </a:cxn>
                  <a:cxn ang="0">
                    <a:pos x="76" y="123"/>
                  </a:cxn>
                  <a:cxn ang="0">
                    <a:pos x="67" y="133"/>
                  </a:cxn>
                  <a:cxn ang="0">
                    <a:pos x="47" y="123"/>
                  </a:cxn>
                  <a:cxn ang="0">
                    <a:pos x="5" y="116"/>
                  </a:cxn>
                  <a:cxn ang="0">
                    <a:pos x="8" y="109"/>
                  </a:cxn>
                  <a:cxn ang="0">
                    <a:pos x="13" y="100"/>
                  </a:cxn>
                  <a:cxn ang="0">
                    <a:pos x="16" y="105"/>
                  </a:cxn>
                  <a:cxn ang="0">
                    <a:pos x="39" y="70"/>
                  </a:cxn>
                  <a:cxn ang="0">
                    <a:pos x="50" y="52"/>
                  </a:cxn>
                  <a:cxn ang="0">
                    <a:pos x="57" y="27"/>
                  </a:cxn>
                  <a:cxn ang="0">
                    <a:pos x="58" y="6"/>
                  </a:cxn>
                  <a:cxn ang="0">
                    <a:pos x="80" y="9"/>
                  </a:cxn>
                  <a:cxn ang="0">
                    <a:pos x="101" y="9"/>
                  </a:cxn>
                  <a:cxn ang="0">
                    <a:pos x="141" y="1"/>
                  </a:cxn>
                  <a:cxn ang="0">
                    <a:pos x="149" y="7"/>
                  </a:cxn>
                  <a:cxn ang="0">
                    <a:pos x="156" y="7"/>
                  </a:cxn>
                  <a:cxn ang="0">
                    <a:pos x="168" y="16"/>
                  </a:cxn>
                  <a:cxn ang="0">
                    <a:pos x="169" y="35"/>
                  </a:cxn>
                  <a:cxn ang="0">
                    <a:pos x="156" y="65"/>
                  </a:cxn>
                  <a:cxn ang="0">
                    <a:pos x="157" y="84"/>
                  </a:cxn>
                  <a:cxn ang="0">
                    <a:pos x="160" y="96"/>
                  </a:cxn>
                  <a:cxn ang="0">
                    <a:pos x="159" y="103"/>
                  </a:cxn>
                  <a:cxn ang="0">
                    <a:pos x="168" y="127"/>
                  </a:cxn>
                </a:cxnLst>
                <a:rect l="0" t="0" r="r" b="b"/>
                <a:pathLst>
                  <a:path w="171" h="191">
                    <a:moveTo>
                      <a:pt x="170" y="135"/>
                    </a:moveTo>
                    <a:lnTo>
                      <a:pt x="160" y="139"/>
                    </a:lnTo>
                    <a:lnTo>
                      <a:pt x="155" y="141"/>
                    </a:lnTo>
                    <a:lnTo>
                      <a:pt x="151" y="146"/>
                    </a:lnTo>
                    <a:lnTo>
                      <a:pt x="147" y="170"/>
                    </a:lnTo>
                    <a:lnTo>
                      <a:pt x="152" y="176"/>
                    </a:lnTo>
                    <a:lnTo>
                      <a:pt x="156" y="176"/>
                    </a:lnTo>
                    <a:lnTo>
                      <a:pt x="159" y="172"/>
                    </a:lnTo>
                    <a:lnTo>
                      <a:pt x="162" y="174"/>
                    </a:lnTo>
                    <a:lnTo>
                      <a:pt x="161" y="188"/>
                    </a:lnTo>
                    <a:lnTo>
                      <a:pt x="157" y="191"/>
                    </a:lnTo>
                    <a:lnTo>
                      <a:pt x="135" y="169"/>
                    </a:lnTo>
                    <a:lnTo>
                      <a:pt x="132" y="168"/>
                    </a:lnTo>
                    <a:lnTo>
                      <a:pt x="130" y="173"/>
                    </a:lnTo>
                    <a:lnTo>
                      <a:pt x="126" y="173"/>
                    </a:lnTo>
                    <a:lnTo>
                      <a:pt x="124" y="169"/>
                    </a:lnTo>
                    <a:lnTo>
                      <a:pt x="120" y="166"/>
                    </a:lnTo>
                    <a:lnTo>
                      <a:pt x="118" y="168"/>
                    </a:lnTo>
                    <a:lnTo>
                      <a:pt x="114" y="167"/>
                    </a:lnTo>
                    <a:lnTo>
                      <a:pt x="111" y="169"/>
                    </a:lnTo>
                    <a:lnTo>
                      <a:pt x="110" y="166"/>
                    </a:lnTo>
                    <a:lnTo>
                      <a:pt x="96" y="166"/>
                    </a:lnTo>
                    <a:lnTo>
                      <a:pt x="92" y="156"/>
                    </a:lnTo>
                    <a:lnTo>
                      <a:pt x="90" y="129"/>
                    </a:lnTo>
                    <a:lnTo>
                      <a:pt x="82" y="127"/>
                    </a:lnTo>
                    <a:lnTo>
                      <a:pt x="76" y="123"/>
                    </a:lnTo>
                    <a:lnTo>
                      <a:pt x="67" y="124"/>
                    </a:lnTo>
                    <a:lnTo>
                      <a:pt x="67" y="133"/>
                    </a:lnTo>
                    <a:lnTo>
                      <a:pt x="52" y="134"/>
                    </a:lnTo>
                    <a:lnTo>
                      <a:pt x="47" y="123"/>
                    </a:lnTo>
                    <a:lnTo>
                      <a:pt x="42" y="115"/>
                    </a:lnTo>
                    <a:lnTo>
                      <a:pt x="5" y="116"/>
                    </a:lnTo>
                    <a:lnTo>
                      <a:pt x="0" y="111"/>
                    </a:lnTo>
                    <a:lnTo>
                      <a:pt x="8" y="109"/>
                    </a:lnTo>
                    <a:lnTo>
                      <a:pt x="9" y="105"/>
                    </a:lnTo>
                    <a:lnTo>
                      <a:pt x="13" y="100"/>
                    </a:lnTo>
                    <a:lnTo>
                      <a:pt x="16" y="100"/>
                    </a:lnTo>
                    <a:lnTo>
                      <a:pt x="16" y="105"/>
                    </a:lnTo>
                    <a:lnTo>
                      <a:pt x="33" y="96"/>
                    </a:lnTo>
                    <a:lnTo>
                      <a:pt x="39" y="70"/>
                    </a:lnTo>
                    <a:lnTo>
                      <a:pt x="46" y="66"/>
                    </a:lnTo>
                    <a:lnTo>
                      <a:pt x="50" y="52"/>
                    </a:lnTo>
                    <a:lnTo>
                      <a:pt x="51" y="35"/>
                    </a:lnTo>
                    <a:lnTo>
                      <a:pt x="57" y="27"/>
                    </a:lnTo>
                    <a:lnTo>
                      <a:pt x="57" y="16"/>
                    </a:lnTo>
                    <a:lnTo>
                      <a:pt x="58" y="6"/>
                    </a:lnTo>
                    <a:lnTo>
                      <a:pt x="72" y="3"/>
                    </a:lnTo>
                    <a:lnTo>
                      <a:pt x="80" y="9"/>
                    </a:lnTo>
                    <a:lnTo>
                      <a:pt x="92" y="12"/>
                    </a:lnTo>
                    <a:lnTo>
                      <a:pt x="101" y="9"/>
                    </a:lnTo>
                    <a:lnTo>
                      <a:pt x="124" y="0"/>
                    </a:lnTo>
                    <a:lnTo>
                      <a:pt x="141" y="1"/>
                    </a:lnTo>
                    <a:lnTo>
                      <a:pt x="144" y="7"/>
                    </a:lnTo>
                    <a:lnTo>
                      <a:pt x="149" y="7"/>
                    </a:lnTo>
                    <a:lnTo>
                      <a:pt x="151" y="5"/>
                    </a:lnTo>
                    <a:lnTo>
                      <a:pt x="156" y="7"/>
                    </a:lnTo>
                    <a:lnTo>
                      <a:pt x="161" y="6"/>
                    </a:lnTo>
                    <a:lnTo>
                      <a:pt x="168" y="16"/>
                    </a:lnTo>
                    <a:lnTo>
                      <a:pt x="171" y="26"/>
                    </a:lnTo>
                    <a:lnTo>
                      <a:pt x="169" y="35"/>
                    </a:lnTo>
                    <a:lnTo>
                      <a:pt x="159" y="52"/>
                    </a:lnTo>
                    <a:lnTo>
                      <a:pt x="156" y="65"/>
                    </a:lnTo>
                    <a:lnTo>
                      <a:pt x="156" y="75"/>
                    </a:lnTo>
                    <a:lnTo>
                      <a:pt x="157" y="84"/>
                    </a:lnTo>
                    <a:lnTo>
                      <a:pt x="160" y="88"/>
                    </a:lnTo>
                    <a:lnTo>
                      <a:pt x="160" y="96"/>
                    </a:lnTo>
                    <a:lnTo>
                      <a:pt x="159" y="101"/>
                    </a:lnTo>
                    <a:lnTo>
                      <a:pt x="159" y="103"/>
                    </a:lnTo>
                    <a:lnTo>
                      <a:pt x="160" y="115"/>
                    </a:lnTo>
                    <a:lnTo>
                      <a:pt x="168" y="127"/>
                    </a:lnTo>
                    <a:lnTo>
                      <a:pt x="170" y="13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7" name="Freeform 5261">
                <a:extLst>
                  <a:ext uri="{FF2B5EF4-FFF2-40B4-BE49-F238E27FC236}">
                    <a16:creationId xmlns:a16="http://schemas.microsoft.com/office/drawing/2014/main" id="{600B937D-A17F-4B0D-BABE-8277A130C08E}"/>
                  </a:ext>
                </a:extLst>
              </p:cNvPr>
              <p:cNvSpPr>
                <a:spLocks/>
              </p:cNvSpPr>
              <p:nvPr/>
            </p:nvSpPr>
            <p:spPr bwMode="gray">
              <a:xfrm>
                <a:off x="3118" y="2618"/>
                <a:ext cx="128" cy="129"/>
              </a:xfrm>
              <a:custGeom>
                <a:avLst/>
                <a:gdLst/>
                <a:ahLst/>
                <a:cxnLst>
                  <a:cxn ang="0">
                    <a:pos x="41" y="126"/>
                  </a:cxn>
                  <a:cxn ang="0">
                    <a:pos x="36" y="119"/>
                  </a:cxn>
                  <a:cxn ang="0">
                    <a:pos x="32" y="110"/>
                  </a:cxn>
                  <a:cxn ang="0">
                    <a:pos x="28" y="94"/>
                  </a:cxn>
                  <a:cxn ang="0">
                    <a:pos x="25" y="81"/>
                  </a:cxn>
                  <a:cxn ang="0">
                    <a:pos x="21" y="61"/>
                  </a:cxn>
                  <a:cxn ang="0">
                    <a:pos x="20" y="54"/>
                  </a:cxn>
                  <a:cxn ang="0">
                    <a:pos x="6" y="26"/>
                  </a:cxn>
                  <a:cxn ang="0">
                    <a:pos x="6" y="22"/>
                  </a:cxn>
                  <a:cxn ang="0">
                    <a:pos x="2" y="16"/>
                  </a:cxn>
                  <a:cxn ang="0">
                    <a:pos x="0" y="3"/>
                  </a:cxn>
                  <a:cxn ang="0">
                    <a:pos x="7" y="0"/>
                  </a:cxn>
                  <a:cxn ang="0">
                    <a:pos x="17" y="0"/>
                  </a:cxn>
                  <a:cxn ang="0">
                    <a:pos x="21" y="4"/>
                  </a:cxn>
                  <a:cxn ang="0">
                    <a:pos x="30" y="0"/>
                  </a:cxn>
                  <a:cxn ang="0">
                    <a:pos x="58" y="1"/>
                  </a:cxn>
                  <a:cxn ang="0">
                    <a:pos x="66" y="7"/>
                  </a:cxn>
                  <a:cxn ang="0">
                    <a:pos x="74" y="9"/>
                  </a:cxn>
                  <a:cxn ang="0">
                    <a:pos x="85" y="7"/>
                  </a:cxn>
                  <a:cxn ang="0">
                    <a:pos x="95" y="7"/>
                  </a:cxn>
                  <a:cxn ang="0">
                    <a:pos x="102" y="1"/>
                  </a:cxn>
                  <a:cxn ang="0">
                    <a:pos x="108" y="3"/>
                  </a:cxn>
                  <a:cxn ang="0">
                    <a:pos x="119" y="4"/>
                  </a:cxn>
                  <a:cxn ang="0">
                    <a:pos x="125" y="6"/>
                  </a:cxn>
                  <a:cxn ang="0">
                    <a:pos x="128" y="9"/>
                  </a:cxn>
                  <a:cxn ang="0">
                    <a:pos x="121" y="8"/>
                  </a:cxn>
                  <a:cxn ang="0">
                    <a:pos x="111" y="13"/>
                  </a:cxn>
                  <a:cxn ang="0">
                    <a:pos x="103" y="10"/>
                  </a:cxn>
                  <a:cxn ang="0">
                    <a:pos x="86" y="16"/>
                  </a:cxn>
                  <a:cxn ang="0">
                    <a:pos x="85" y="49"/>
                  </a:cxn>
                  <a:cxn ang="0">
                    <a:pos x="76" y="51"/>
                  </a:cxn>
                  <a:cxn ang="0">
                    <a:pos x="74" y="126"/>
                  </a:cxn>
                  <a:cxn ang="0">
                    <a:pos x="63" y="129"/>
                  </a:cxn>
                  <a:cxn ang="0">
                    <a:pos x="57" y="127"/>
                  </a:cxn>
                  <a:cxn ang="0">
                    <a:pos x="52" y="124"/>
                  </a:cxn>
                  <a:cxn ang="0">
                    <a:pos x="50" y="121"/>
                  </a:cxn>
                  <a:cxn ang="0">
                    <a:pos x="46" y="121"/>
                  </a:cxn>
                  <a:cxn ang="0">
                    <a:pos x="41" y="126"/>
                  </a:cxn>
                </a:cxnLst>
                <a:rect l="0" t="0" r="r" b="b"/>
                <a:pathLst>
                  <a:path w="128" h="129">
                    <a:moveTo>
                      <a:pt x="41" y="126"/>
                    </a:moveTo>
                    <a:lnTo>
                      <a:pt x="36" y="119"/>
                    </a:lnTo>
                    <a:lnTo>
                      <a:pt x="32" y="110"/>
                    </a:lnTo>
                    <a:lnTo>
                      <a:pt x="28" y="94"/>
                    </a:lnTo>
                    <a:lnTo>
                      <a:pt x="25" y="81"/>
                    </a:lnTo>
                    <a:lnTo>
                      <a:pt x="21" y="61"/>
                    </a:lnTo>
                    <a:lnTo>
                      <a:pt x="20" y="54"/>
                    </a:lnTo>
                    <a:lnTo>
                      <a:pt x="6" y="26"/>
                    </a:lnTo>
                    <a:lnTo>
                      <a:pt x="6" y="22"/>
                    </a:lnTo>
                    <a:lnTo>
                      <a:pt x="2" y="16"/>
                    </a:lnTo>
                    <a:lnTo>
                      <a:pt x="0" y="3"/>
                    </a:lnTo>
                    <a:lnTo>
                      <a:pt x="7" y="0"/>
                    </a:lnTo>
                    <a:lnTo>
                      <a:pt x="17" y="0"/>
                    </a:lnTo>
                    <a:lnTo>
                      <a:pt x="21" y="4"/>
                    </a:lnTo>
                    <a:lnTo>
                      <a:pt x="30" y="0"/>
                    </a:lnTo>
                    <a:lnTo>
                      <a:pt x="58" y="1"/>
                    </a:lnTo>
                    <a:lnTo>
                      <a:pt x="66" y="7"/>
                    </a:lnTo>
                    <a:lnTo>
                      <a:pt x="74" y="9"/>
                    </a:lnTo>
                    <a:lnTo>
                      <a:pt x="85" y="7"/>
                    </a:lnTo>
                    <a:lnTo>
                      <a:pt x="95" y="7"/>
                    </a:lnTo>
                    <a:lnTo>
                      <a:pt x="102" y="1"/>
                    </a:lnTo>
                    <a:lnTo>
                      <a:pt x="108" y="3"/>
                    </a:lnTo>
                    <a:lnTo>
                      <a:pt x="119" y="4"/>
                    </a:lnTo>
                    <a:lnTo>
                      <a:pt x="125" y="6"/>
                    </a:lnTo>
                    <a:lnTo>
                      <a:pt x="128" y="9"/>
                    </a:lnTo>
                    <a:lnTo>
                      <a:pt x="121" y="8"/>
                    </a:lnTo>
                    <a:lnTo>
                      <a:pt x="111" y="13"/>
                    </a:lnTo>
                    <a:lnTo>
                      <a:pt x="103" y="10"/>
                    </a:lnTo>
                    <a:lnTo>
                      <a:pt x="86" y="16"/>
                    </a:lnTo>
                    <a:lnTo>
                      <a:pt x="85" y="49"/>
                    </a:lnTo>
                    <a:lnTo>
                      <a:pt x="76" y="51"/>
                    </a:lnTo>
                    <a:lnTo>
                      <a:pt x="74" y="126"/>
                    </a:lnTo>
                    <a:lnTo>
                      <a:pt x="63" y="129"/>
                    </a:lnTo>
                    <a:lnTo>
                      <a:pt x="57" y="127"/>
                    </a:lnTo>
                    <a:lnTo>
                      <a:pt x="52" y="124"/>
                    </a:lnTo>
                    <a:lnTo>
                      <a:pt x="50" y="121"/>
                    </a:lnTo>
                    <a:lnTo>
                      <a:pt x="46" y="121"/>
                    </a:lnTo>
                    <a:lnTo>
                      <a:pt x="41" y="12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8" name="Freeform 5262">
                <a:extLst>
                  <a:ext uri="{FF2B5EF4-FFF2-40B4-BE49-F238E27FC236}">
                    <a16:creationId xmlns:a16="http://schemas.microsoft.com/office/drawing/2014/main" id="{5CC93CE1-AB08-4F19-9EF3-73C418188E56}"/>
                  </a:ext>
                </a:extLst>
              </p:cNvPr>
              <p:cNvSpPr>
                <a:spLocks/>
              </p:cNvSpPr>
              <p:nvPr/>
            </p:nvSpPr>
            <p:spPr bwMode="gray">
              <a:xfrm>
                <a:off x="3405" y="2564"/>
                <a:ext cx="66" cy="148"/>
              </a:xfrm>
              <a:custGeom>
                <a:avLst/>
                <a:gdLst/>
                <a:ahLst/>
                <a:cxnLst>
                  <a:cxn ang="0">
                    <a:pos x="55" y="1"/>
                  </a:cxn>
                  <a:cxn ang="0">
                    <a:pos x="58" y="0"/>
                  </a:cxn>
                  <a:cxn ang="0">
                    <a:pos x="60" y="4"/>
                  </a:cxn>
                  <a:cxn ang="0">
                    <a:pos x="61" y="15"/>
                  </a:cxn>
                  <a:cxn ang="0">
                    <a:pos x="66" y="34"/>
                  </a:cxn>
                  <a:cxn ang="0">
                    <a:pos x="65" y="41"/>
                  </a:cxn>
                  <a:cxn ang="0">
                    <a:pos x="60" y="42"/>
                  </a:cxn>
                  <a:cxn ang="0">
                    <a:pos x="60" y="56"/>
                  </a:cxn>
                  <a:cxn ang="0">
                    <a:pos x="58" y="59"/>
                  </a:cxn>
                  <a:cxn ang="0">
                    <a:pos x="51" y="85"/>
                  </a:cxn>
                  <a:cxn ang="0">
                    <a:pos x="47" y="100"/>
                  </a:cxn>
                  <a:cxn ang="0">
                    <a:pos x="43" y="112"/>
                  </a:cxn>
                  <a:cxn ang="0">
                    <a:pos x="39" y="133"/>
                  </a:cxn>
                  <a:cxn ang="0">
                    <a:pos x="33" y="142"/>
                  </a:cxn>
                  <a:cxn ang="0">
                    <a:pos x="26" y="143"/>
                  </a:cxn>
                  <a:cxn ang="0">
                    <a:pos x="19" y="148"/>
                  </a:cxn>
                  <a:cxn ang="0">
                    <a:pos x="12" y="145"/>
                  </a:cxn>
                  <a:cxn ang="0">
                    <a:pos x="7" y="138"/>
                  </a:cxn>
                  <a:cxn ang="0">
                    <a:pos x="5" y="123"/>
                  </a:cxn>
                  <a:cxn ang="0">
                    <a:pos x="0" y="117"/>
                  </a:cxn>
                  <a:cxn ang="0">
                    <a:pos x="0" y="106"/>
                  </a:cxn>
                  <a:cxn ang="0">
                    <a:pos x="8" y="94"/>
                  </a:cxn>
                  <a:cxn ang="0">
                    <a:pos x="10" y="75"/>
                  </a:cxn>
                  <a:cxn ang="0">
                    <a:pos x="7" y="69"/>
                  </a:cxn>
                  <a:cxn ang="0">
                    <a:pos x="9" y="52"/>
                  </a:cxn>
                  <a:cxn ang="0">
                    <a:pos x="12" y="47"/>
                  </a:cxn>
                  <a:cxn ang="0">
                    <a:pos x="17" y="45"/>
                  </a:cxn>
                  <a:cxn ang="0">
                    <a:pos x="19" y="42"/>
                  </a:cxn>
                  <a:cxn ang="0">
                    <a:pos x="24" y="42"/>
                  </a:cxn>
                  <a:cxn ang="0">
                    <a:pos x="30" y="37"/>
                  </a:cxn>
                  <a:cxn ang="0">
                    <a:pos x="36" y="35"/>
                  </a:cxn>
                  <a:cxn ang="0">
                    <a:pos x="39" y="30"/>
                  </a:cxn>
                  <a:cxn ang="0">
                    <a:pos x="44" y="26"/>
                  </a:cxn>
                  <a:cxn ang="0">
                    <a:pos x="44" y="20"/>
                  </a:cxn>
                  <a:cxn ang="0">
                    <a:pos x="48" y="18"/>
                  </a:cxn>
                  <a:cxn ang="0">
                    <a:pos x="53" y="8"/>
                  </a:cxn>
                  <a:cxn ang="0">
                    <a:pos x="55" y="1"/>
                  </a:cxn>
                </a:cxnLst>
                <a:rect l="0" t="0" r="r" b="b"/>
                <a:pathLst>
                  <a:path w="66" h="148">
                    <a:moveTo>
                      <a:pt x="55" y="1"/>
                    </a:moveTo>
                    <a:lnTo>
                      <a:pt x="58" y="0"/>
                    </a:lnTo>
                    <a:lnTo>
                      <a:pt x="60" y="4"/>
                    </a:lnTo>
                    <a:lnTo>
                      <a:pt x="61" y="15"/>
                    </a:lnTo>
                    <a:lnTo>
                      <a:pt x="66" y="34"/>
                    </a:lnTo>
                    <a:lnTo>
                      <a:pt x="65" y="41"/>
                    </a:lnTo>
                    <a:lnTo>
                      <a:pt x="60" y="42"/>
                    </a:lnTo>
                    <a:lnTo>
                      <a:pt x="60" y="56"/>
                    </a:lnTo>
                    <a:lnTo>
                      <a:pt x="58" y="59"/>
                    </a:lnTo>
                    <a:lnTo>
                      <a:pt x="51" y="85"/>
                    </a:lnTo>
                    <a:lnTo>
                      <a:pt x="47" y="100"/>
                    </a:lnTo>
                    <a:lnTo>
                      <a:pt x="43" y="112"/>
                    </a:lnTo>
                    <a:lnTo>
                      <a:pt x="39" y="133"/>
                    </a:lnTo>
                    <a:lnTo>
                      <a:pt x="33" y="142"/>
                    </a:lnTo>
                    <a:lnTo>
                      <a:pt x="26" y="143"/>
                    </a:lnTo>
                    <a:lnTo>
                      <a:pt x="19" y="148"/>
                    </a:lnTo>
                    <a:lnTo>
                      <a:pt x="12" y="145"/>
                    </a:lnTo>
                    <a:lnTo>
                      <a:pt x="7" y="138"/>
                    </a:lnTo>
                    <a:lnTo>
                      <a:pt x="5" y="123"/>
                    </a:lnTo>
                    <a:lnTo>
                      <a:pt x="0" y="117"/>
                    </a:lnTo>
                    <a:lnTo>
                      <a:pt x="0" y="106"/>
                    </a:lnTo>
                    <a:lnTo>
                      <a:pt x="8" y="94"/>
                    </a:lnTo>
                    <a:lnTo>
                      <a:pt x="10" y="75"/>
                    </a:lnTo>
                    <a:lnTo>
                      <a:pt x="7" y="69"/>
                    </a:lnTo>
                    <a:lnTo>
                      <a:pt x="9" y="52"/>
                    </a:lnTo>
                    <a:lnTo>
                      <a:pt x="12" y="47"/>
                    </a:lnTo>
                    <a:lnTo>
                      <a:pt x="17" y="45"/>
                    </a:lnTo>
                    <a:lnTo>
                      <a:pt x="19" y="42"/>
                    </a:lnTo>
                    <a:lnTo>
                      <a:pt x="24" y="42"/>
                    </a:lnTo>
                    <a:lnTo>
                      <a:pt x="30" y="37"/>
                    </a:lnTo>
                    <a:lnTo>
                      <a:pt x="36" y="35"/>
                    </a:lnTo>
                    <a:lnTo>
                      <a:pt x="39" y="30"/>
                    </a:lnTo>
                    <a:lnTo>
                      <a:pt x="44" y="26"/>
                    </a:lnTo>
                    <a:lnTo>
                      <a:pt x="44" y="20"/>
                    </a:lnTo>
                    <a:lnTo>
                      <a:pt x="48" y="18"/>
                    </a:lnTo>
                    <a:lnTo>
                      <a:pt x="53" y="8"/>
                    </a:lnTo>
                    <a:lnTo>
                      <a:pt x="55"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99" name="Freeform 5263">
                <a:extLst>
                  <a:ext uri="{FF2B5EF4-FFF2-40B4-BE49-F238E27FC236}">
                    <a16:creationId xmlns:a16="http://schemas.microsoft.com/office/drawing/2014/main" id="{AEC0BAF0-D22C-44FD-B25C-D56E4823DF24}"/>
                  </a:ext>
                </a:extLst>
              </p:cNvPr>
              <p:cNvSpPr>
                <a:spLocks/>
              </p:cNvSpPr>
              <p:nvPr/>
            </p:nvSpPr>
            <p:spPr bwMode="gray">
              <a:xfrm>
                <a:off x="3517" y="2659"/>
                <a:ext cx="7" cy="4"/>
              </a:xfrm>
              <a:custGeom>
                <a:avLst/>
                <a:gdLst/>
                <a:ahLst/>
                <a:cxnLst>
                  <a:cxn ang="0">
                    <a:pos x="0" y="2"/>
                  </a:cxn>
                  <a:cxn ang="0">
                    <a:pos x="1" y="0"/>
                  </a:cxn>
                  <a:cxn ang="0">
                    <a:pos x="5" y="0"/>
                  </a:cxn>
                  <a:cxn ang="0">
                    <a:pos x="7" y="2"/>
                  </a:cxn>
                  <a:cxn ang="0">
                    <a:pos x="4" y="4"/>
                  </a:cxn>
                  <a:cxn ang="0">
                    <a:pos x="1" y="4"/>
                  </a:cxn>
                  <a:cxn ang="0">
                    <a:pos x="0" y="2"/>
                  </a:cxn>
                </a:cxnLst>
                <a:rect l="0" t="0" r="r" b="b"/>
                <a:pathLst>
                  <a:path w="7" h="4">
                    <a:moveTo>
                      <a:pt x="0" y="2"/>
                    </a:moveTo>
                    <a:lnTo>
                      <a:pt x="1" y="0"/>
                    </a:lnTo>
                    <a:lnTo>
                      <a:pt x="5" y="0"/>
                    </a:lnTo>
                    <a:lnTo>
                      <a:pt x="7" y="2"/>
                    </a:lnTo>
                    <a:lnTo>
                      <a:pt x="4" y="4"/>
                    </a:lnTo>
                    <a:lnTo>
                      <a:pt x="1" y="4"/>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00" name="Freeform 5264">
                <a:extLst>
                  <a:ext uri="{FF2B5EF4-FFF2-40B4-BE49-F238E27FC236}">
                    <a16:creationId xmlns:a16="http://schemas.microsoft.com/office/drawing/2014/main" id="{F8C87968-5406-4A54-B851-A96CE22A60A1}"/>
                  </a:ext>
                </a:extLst>
              </p:cNvPr>
              <p:cNvSpPr>
                <a:spLocks/>
              </p:cNvSpPr>
              <p:nvPr/>
            </p:nvSpPr>
            <p:spPr bwMode="gray">
              <a:xfrm>
                <a:off x="3515" y="2488"/>
                <a:ext cx="3" cy="3"/>
              </a:xfrm>
              <a:custGeom>
                <a:avLst/>
                <a:gdLst/>
                <a:ahLst/>
                <a:cxnLst>
                  <a:cxn ang="0">
                    <a:pos x="0" y="2"/>
                  </a:cxn>
                  <a:cxn ang="0">
                    <a:pos x="1" y="0"/>
                  </a:cxn>
                  <a:cxn ang="0">
                    <a:pos x="3" y="2"/>
                  </a:cxn>
                  <a:cxn ang="0">
                    <a:pos x="2" y="3"/>
                  </a:cxn>
                  <a:cxn ang="0">
                    <a:pos x="0" y="2"/>
                  </a:cxn>
                </a:cxnLst>
                <a:rect l="0" t="0" r="r" b="b"/>
                <a:pathLst>
                  <a:path w="3" h="3">
                    <a:moveTo>
                      <a:pt x="0" y="2"/>
                    </a:moveTo>
                    <a:lnTo>
                      <a:pt x="1" y="0"/>
                    </a:lnTo>
                    <a:lnTo>
                      <a:pt x="3" y="2"/>
                    </a:lnTo>
                    <a:lnTo>
                      <a:pt x="2"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01" name="Freeform 5265">
                <a:extLst>
                  <a:ext uri="{FF2B5EF4-FFF2-40B4-BE49-F238E27FC236}">
                    <a16:creationId xmlns:a16="http://schemas.microsoft.com/office/drawing/2014/main" id="{17EF6F56-F26E-4765-BD4C-20698BBE8802}"/>
                  </a:ext>
                </a:extLst>
              </p:cNvPr>
              <p:cNvSpPr>
                <a:spLocks/>
              </p:cNvSpPr>
              <p:nvPr/>
            </p:nvSpPr>
            <p:spPr bwMode="gray">
              <a:xfrm>
                <a:off x="3319" y="2395"/>
                <a:ext cx="73" cy="93"/>
              </a:xfrm>
              <a:custGeom>
                <a:avLst/>
                <a:gdLst/>
                <a:ahLst/>
                <a:cxnLst>
                  <a:cxn ang="0">
                    <a:pos x="50" y="93"/>
                  </a:cxn>
                  <a:cxn ang="0">
                    <a:pos x="33" y="84"/>
                  </a:cxn>
                  <a:cxn ang="0">
                    <a:pos x="34" y="78"/>
                  </a:cxn>
                  <a:cxn ang="0">
                    <a:pos x="33" y="73"/>
                  </a:cxn>
                  <a:cxn ang="0">
                    <a:pos x="14" y="65"/>
                  </a:cxn>
                  <a:cxn ang="0">
                    <a:pos x="0" y="55"/>
                  </a:cxn>
                  <a:cxn ang="0">
                    <a:pos x="1" y="39"/>
                  </a:cxn>
                  <a:cxn ang="0">
                    <a:pos x="10" y="32"/>
                  </a:cxn>
                  <a:cxn ang="0">
                    <a:pos x="10" y="23"/>
                  </a:cxn>
                  <a:cxn ang="0">
                    <a:pos x="2" y="9"/>
                  </a:cxn>
                  <a:cxn ang="0">
                    <a:pos x="0" y="2"/>
                  </a:cxn>
                  <a:cxn ang="0">
                    <a:pos x="17" y="0"/>
                  </a:cxn>
                  <a:cxn ang="0">
                    <a:pos x="23" y="1"/>
                  </a:cxn>
                  <a:cxn ang="0">
                    <a:pos x="38" y="9"/>
                  </a:cxn>
                  <a:cxn ang="0">
                    <a:pos x="48" y="11"/>
                  </a:cxn>
                  <a:cxn ang="0">
                    <a:pos x="57" y="5"/>
                  </a:cxn>
                  <a:cxn ang="0">
                    <a:pos x="73" y="6"/>
                  </a:cxn>
                  <a:cxn ang="0">
                    <a:pos x="67" y="12"/>
                  </a:cxn>
                  <a:cxn ang="0">
                    <a:pos x="67" y="55"/>
                  </a:cxn>
                  <a:cxn ang="0">
                    <a:pos x="72" y="59"/>
                  </a:cxn>
                  <a:cxn ang="0">
                    <a:pos x="67" y="66"/>
                  </a:cxn>
                  <a:cxn ang="0">
                    <a:pos x="63" y="68"/>
                  </a:cxn>
                  <a:cxn ang="0">
                    <a:pos x="63" y="72"/>
                  </a:cxn>
                  <a:cxn ang="0">
                    <a:pos x="56" y="74"/>
                  </a:cxn>
                  <a:cxn ang="0">
                    <a:pos x="54" y="83"/>
                  </a:cxn>
                  <a:cxn ang="0">
                    <a:pos x="50" y="93"/>
                  </a:cxn>
                </a:cxnLst>
                <a:rect l="0" t="0" r="r" b="b"/>
                <a:pathLst>
                  <a:path w="73" h="93">
                    <a:moveTo>
                      <a:pt x="50" y="93"/>
                    </a:moveTo>
                    <a:lnTo>
                      <a:pt x="33" y="84"/>
                    </a:lnTo>
                    <a:lnTo>
                      <a:pt x="34" y="78"/>
                    </a:lnTo>
                    <a:lnTo>
                      <a:pt x="33" y="73"/>
                    </a:lnTo>
                    <a:lnTo>
                      <a:pt x="14" y="65"/>
                    </a:lnTo>
                    <a:lnTo>
                      <a:pt x="0" y="55"/>
                    </a:lnTo>
                    <a:lnTo>
                      <a:pt x="1" y="39"/>
                    </a:lnTo>
                    <a:lnTo>
                      <a:pt x="10" y="32"/>
                    </a:lnTo>
                    <a:lnTo>
                      <a:pt x="10" y="23"/>
                    </a:lnTo>
                    <a:lnTo>
                      <a:pt x="2" y="9"/>
                    </a:lnTo>
                    <a:lnTo>
                      <a:pt x="0" y="2"/>
                    </a:lnTo>
                    <a:lnTo>
                      <a:pt x="17" y="0"/>
                    </a:lnTo>
                    <a:lnTo>
                      <a:pt x="23" y="1"/>
                    </a:lnTo>
                    <a:lnTo>
                      <a:pt x="38" y="9"/>
                    </a:lnTo>
                    <a:lnTo>
                      <a:pt x="48" y="11"/>
                    </a:lnTo>
                    <a:lnTo>
                      <a:pt x="57" y="5"/>
                    </a:lnTo>
                    <a:lnTo>
                      <a:pt x="73" y="6"/>
                    </a:lnTo>
                    <a:lnTo>
                      <a:pt x="67" y="12"/>
                    </a:lnTo>
                    <a:lnTo>
                      <a:pt x="67" y="55"/>
                    </a:lnTo>
                    <a:lnTo>
                      <a:pt x="72" y="59"/>
                    </a:lnTo>
                    <a:lnTo>
                      <a:pt x="67" y="66"/>
                    </a:lnTo>
                    <a:lnTo>
                      <a:pt x="63" y="68"/>
                    </a:lnTo>
                    <a:lnTo>
                      <a:pt x="63" y="72"/>
                    </a:lnTo>
                    <a:lnTo>
                      <a:pt x="56" y="74"/>
                    </a:lnTo>
                    <a:lnTo>
                      <a:pt x="54" y="83"/>
                    </a:lnTo>
                    <a:lnTo>
                      <a:pt x="50" y="9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02" name="Freeform 5266">
                <a:extLst>
                  <a:ext uri="{FF2B5EF4-FFF2-40B4-BE49-F238E27FC236}">
                    <a16:creationId xmlns:a16="http://schemas.microsoft.com/office/drawing/2014/main" id="{042F50FD-BC4B-4F5D-870D-3583B50DA1EA}"/>
                  </a:ext>
                </a:extLst>
              </p:cNvPr>
              <p:cNvSpPr>
                <a:spLocks/>
              </p:cNvSpPr>
              <p:nvPr/>
            </p:nvSpPr>
            <p:spPr bwMode="gray">
              <a:xfrm>
                <a:off x="3390" y="2312"/>
                <a:ext cx="17" cy="20"/>
              </a:xfrm>
              <a:custGeom>
                <a:avLst/>
                <a:gdLst/>
                <a:ahLst/>
                <a:cxnLst>
                  <a:cxn ang="0">
                    <a:pos x="2" y="7"/>
                  </a:cxn>
                  <a:cxn ang="0">
                    <a:pos x="6" y="5"/>
                  </a:cxn>
                  <a:cxn ang="0">
                    <a:pos x="9" y="0"/>
                  </a:cxn>
                  <a:cxn ang="0">
                    <a:pos x="12" y="0"/>
                  </a:cxn>
                  <a:cxn ang="0">
                    <a:pos x="15" y="2"/>
                  </a:cxn>
                  <a:cxn ang="0">
                    <a:pos x="17" y="7"/>
                  </a:cxn>
                  <a:cxn ang="0">
                    <a:pos x="9" y="11"/>
                  </a:cxn>
                  <a:cxn ang="0">
                    <a:pos x="15" y="16"/>
                  </a:cxn>
                  <a:cxn ang="0">
                    <a:pos x="9" y="20"/>
                  </a:cxn>
                  <a:cxn ang="0">
                    <a:pos x="4" y="19"/>
                  </a:cxn>
                  <a:cxn ang="0">
                    <a:pos x="0" y="15"/>
                  </a:cxn>
                  <a:cxn ang="0">
                    <a:pos x="2" y="7"/>
                  </a:cxn>
                </a:cxnLst>
                <a:rect l="0" t="0" r="r" b="b"/>
                <a:pathLst>
                  <a:path w="17" h="20">
                    <a:moveTo>
                      <a:pt x="2" y="7"/>
                    </a:moveTo>
                    <a:lnTo>
                      <a:pt x="6" y="5"/>
                    </a:lnTo>
                    <a:lnTo>
                      <a:pt x="9" y="0"/>
                    </a:lnTo>
                    <a:lnTo>
                      <a:pt x="12" y="0"/>
                    </a:lnTo>
                    <a:lnTo>
                      <a:pt x="15" y="2"/>
                    </a:lnTo>
                    <a:lnTo>
                      <a:pt x="17" y="7"/>
                    </a:lnTo>
                    <a:lnTo>
                      <a:pt x="9" y="11"/>
                    </a:lnTo>
                    <a:lnTo>
                      <a:pt x="15" y="16"/>
                    </a:lnTo>
                    <a:lnTo>
                      <a:pt x="9" y="20"/>
                    </a:lnTo>
                    <a:lnTo>
                      <a:pt x="4" y="19"/>
                    </a:lnTo>
                    <a:lnTo>
                      <a:pt x="0" y="15"/>
                    </a:lnTo>
                    <a:lnTo>
                      <a:pt x="2" y="7"/>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03" name="Freeform 5267">
                <a:extLst>
                  <a:ext uri="{FF2B5EF4-FFF2-40B4-BE49-F238E27FC236}">
                    <a16:creationId xmlns:a16="http://schemas.microsoft.com/office/drawing/2014/main" id="{C488E997-466F-4A2C-A267-3DE9546F0364}"/>
                  </a:ext>
                </a:extLst>
              </p:cNvPr>
              <p:cNvSpPr>
                <a:spLocks/>
              </p:cNvSpPr>
              <p:nvPr/>
            </p:nvSpPr>
            <p:spPr bwMode="gray">
              <a:xfrm>
                <a:off x="3386" y="2319"/>
                <a:ext cx="91" cy="135"/>
              </a:xfrm>
              <a:custGeom>
                <a:avLst/>
                <a:gdLst/>
                <a:ahLst/>
                <a:cxnLst>
                  <a:cxn ang="0">
                    <a:pos x="5" y="135"/>
                  </a:cxn>
                  <a:cxn ang="0">
                    <a:pos x="0" y="131"/>
                  </a:cxn>
                  <a:cxn ang="0">
                    <a:pos x="0" y="88"/>
                  </a:cxn>
                  <a:cxn ang="0">
                    <a:pos x="6" y="82"/>
                  </a:cxn>
                  <a:cxn ang="0">
                    <a:pos x="13" y="77"/>
                  </a:cxn>
                  <a:cxn ang="0">
                    <a:pos x="32" y="72"/>
                  </a:cxn>
                  <a:cxn ang="0">
                    <a:pos x="63" y="47"/>
                  </a:cxn>
                  <a:cxn ang="0">
                    <a:pos x="66" y="39"/>
                  </a:cxn>
                  <a:cxn ang="0">
                    <a:pos x="57" y="40"/>
                  </a:cxn>
                  <a:cxn ang="0">
                    <a:pos x="35" y="36"/>
                  </a:cxn>
                  <a:cxn ang="0">
                    <a:pos x="25" y="31"/>
                  </a:cxn>
                  <a:cxn ang="0">
                    <a:pos x="20" y="30"/>
                  </a:cxn>
                  <a:cxn ang="0">
                    <a:pos x="14" y="22"/>
                  </a:cxn>
                  <a:cxn ang="0">
                    <a:pos x="13" y="13"/>
                  </a:cxn>
                  <a:cxn ang="0">
                    <a:pos x="19" y="9"/>
                  </a:cxn>
                  <a:cxn ang="0">
                    <a:pos x="27" y="17"/>
                  </a:cxn>
                  <a:cxn ang="0">
                    <a:pos x="32" y="18"/>
                  </a:cxn>
                  <a:cxn ang="0">
                    <a:pos x="37" y="16"/>
                  </a:cxn>
                  <a:cxn ang="0">
                    <a:pos x="50" y="13"/>
                  </a:cxn>
                  <a:cxn ang="0">
                    <a:pos x="57" y="10"/>
                  </a:cxn>
                  <a:cxn ang="0">
                    <a:pos x="66" y="10"/>
                  </a:cxn>
                  <a:cxn ang="0">
                    <a:pos x="68" y="8"/>
                  </a:cxn>
                  <a:cxn ang="0">
                    <a:pos x="81" y="4"/>
                  </a:cxn>
                  <a:cxn ang="0">
                    <a:pos x="86" y="0"/>
                  </a:cxn>
                  <a:cxn ang="0">
                    <a:pos x="89" y="0"/>
                  </a:cxn>
                  <a:cxn ang="0">
                    <a:pos x="91" y="4"/>
                  </a:cxn>
                  <a:cxn ang="0">
                    <a:pos x="90" y="21"/>
                  </a:cxn>
                  <a:cxn ang="0">
                    <a:pos x="87" y="34"/>
                  </a:cxn>
                  <a:cxn ang="0">
                    <a:pos x="75" y="51"/>
                  </a:cxn>
                  <a:cxn ang="0">
                    <a:pos x="73" y="56"/>
                  </a:cxn>
                  <a:cxn ang="0">
                    <a:pos x="70" y="64"/>
                  </a:cxn>
                  <a:cxn ang="0">
                    <a:pos x="66" y="71"/>
                  </a:cxn>
                  <a:cxn ang="0">
                    <a:pos x="56" y="85"/>
                  </a:cxn>
                  <a:cxn ang="0">
                    <a:pos x="49" y="94"/>
                  </a:cxn>
                  <a:cxn ang="0">
                    <a:pos x="40" y="99"/>
                  </a:cxn>
                  <a:cxn ang="0">
                    <a:pos x="29" y="108"/>
                  </a:cxn>
                  <a:cxn ang="0">
                    <a:pos x="19" y="117"/>
                  </a:cxn>
                  <a:cxn ang="0">
                    <a:pos x="14" y="124"/>
                  </a:cxn>
                  <a:cxn ang="0">
                    <a:pos x="5" y="135"/>
                  </a:cxn>
                </a:cxnLst>
                <a:rect l="0" t="0" r="r" b="b"/>
                <a:pathLst>
                  <a:path w="91" h="135">
                    <a:moveTo>
                      <a:pt x="5" y="135"/>
                    </a:moveTo>
                    <a:lnTo>
                      <a:pt x="0" y="131"/>
                    </a:lnTo>
                    <a:lnTo>
                      <a:pt x="0" y="88"/>
                    </a:lnTo>
                    <a:lnTo>
                      <a:pt x="6" y="82"/>
                    </a:lnTo>
                    <a:lnTo>
                      <a:pt x="13" y="77"/>
                    </a:lnTo>
                    <a:lnTo>
                      <a:pt x="32" y="72"/>
                    </a:lnTo>
                    <a:lnTo>
                      <a:pt x="63" y="47"/>
                    </a:lnTo>
                    <a:lnTo>
                      <a:pt x="66" y="39"/>
                    </a:lnTo>
                    <a:lnTo>
                      <a:pt x="57" y="40"/>
                    </a:lnTo>
                    <a:lnTo>
                      <a:pt x="35" y="36"/>
                    </a:lnTo>
                    <a:lnTo>
                      <a:pt x="25" y="31"/>
                    </a:lnTo>
                    <a:lnTo>
                      <a:pt x="20" y="30"/>
                    </a:lnTo>
                    <a:lnTo>
                      <a:pt x="14" y="22"/>
                    </a:lnTo>
                    <a:lnTo>
                      <a:pt x="13" y="13"/>
                    </a:lnTo>
                    <a:lnTo>
                      <a:pt x="19" y="9"/>
                    </a:lnTo>
                    <a:lnTo>
                      <a:pt x="27" y="17"/>
                    </a:lnTo>
                    <a:lnTo>
                      <a:pt x="32" y="18"/>
                    </a:lnTo>
                    <a:lnTo>
                      <a:pt x="37" y="16"/>
                    </a:lnTo>
                    <a:lnTo>
                      <a:pt x="50" y="13"/>
                    </a:lnTo>
                    <a:lnTo>
                      <a:pt x="57" y="10"/>
                    </a:lnTo>
                    <a:lnTo>
                      <a:pt x="66" y="10"/>
                    </a:lnTo>
                    <a:lnTo>
                      <a:pt x="68" y="8"/>
                    </a:lnTo>
                    <a:lnTo>
                      <a:pt x="81" y="4"/>
                    </a:lnTo>
                    <a:lnTo>
                      <a:pt x="86" y="0"/>
                    </a:lnTo>
                    <a:lnTo>
                      <a:pt x="89" y="0"/>
                    </a:lnTo>
                    <a:lnTo>
                      <a:pt x="91" y="4"/>
                    </a:lnTo>
                    <a:lnTo>
                      <a:pt x="90" y="21"/>
                    </a:lnTo>
                    <a:lnTo>
                      <a:pt x="87" y="34"/>
                    </a:lnTo>
                    <a:lnTo>
                      <a:pt x="75" y="51"/>
                    </a:lnTo>
                    <a:lnTo>
                      <a:pt x="73" y="56"/>
                    </a:lnTo>
                    <a:lnTo>
                      <a:pt x="70" y="64"/>
                    </a:lnTo>
                    <a:lnTo>
                      <a:pt x="66" y="71"/>
                    </a:lnTo>
                    <a:lnTo>
                      <a:pt x="56" y="85"/>
                    </a:lnTo>
                    <a:lnTo>
                      <a:pt x="49" y="94"/>
                    </a:lnTo>
                    <a:lnTo>
                      <a:pt x="40" y="99"/>
                    </a:lnTo>
                    <a:lnTo>
                      <a:pt x="29" y="108"/>
                    </a:lnTo>
                    <a:lnTo>
                      <a:pt x="19" y="117"/>
                    </a:lnTo>
                    <a:lnTo>
                      <a:pt x="14" y="124"/>
                    </a:lnTo>
                    <a:lnTo>
                      <a:pt x="5" y="13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1004" name="Freeform 5268">
                <a:extLst>
                  <a:ext uri="{FF2B5EF4-FFF2-40B4-BE49-F238E27FC236}">
                    <a16:creationId xmlns:a16="http://schemas.microsoft.com/office/drawing/2014/main" id="{DB1B1BF4-3C94-445D-B94E-E7C31456564A}"/>
                  </a:ext>
                </a:extLst>
              </p:cNvPr>
              <p:cNvSpPr>
                <a:spLocks/>
              </p:cNvSpPr>
              <p:nvPr/>
            </p:nvSpPr>
            <p:spPr bwMode="gray">
              <a:xfrm>
                <a:off x="3536" y="2650"/>
                <a:ext cx="5" cy="6"/>
              </a:xfrm>
              <a:custGeom>
                <a:avLst/>
                <a:gdLst/>
                <a:ahLst/>
                <a:cxnLst>
                  <a:cxn ang="0">
                    <a:pos x="0" y="4"/>
                  </a:cxn>
                  <a:cxn ang="0">
                    <a:pos x="0" y="1"/>
                  </a:cxn>
                  <a:cxn ang="0">
                    <a:pos x="3" y="0"/>
                  </a:cxn>
                  <a:cxn ang="0">
                    <a:pos x="5" y="3"/>
                  </a:cxn>
                  <a:cxn ang="0">
                    <a:pos x="4" y="5"/>
                  </a:cxn>
                  <a:cxn ang="0">
                    <a:pos x="3" y="6"/>
                  </a:cxn>
                  <a:cxn ang="0">
                    <a:pos x="1" y="5"/>
                  </a:cxn>
                  <a:cxn ang="0">
                    <a:pos x="0" y="4"/>
                  </a:cxn>
                </a:cxnLst>
                <a:rect l="0" t="0" r="r" b="b"/>
                <a:pathLst>
                  <a:path w="5" h="6">
                    <a:moveTo>
                      <a:pt x="0" y="4"/>
                    </a:moveTo>
                    <a:lnTo>
                      <a:pt x="0" y="1"/>
                    </a:lnTo>
                    <a:lnTo>
                      <a:pt x="3" y="0"/>
                    </a:lnTo>
                    <a:lnTo>
                      <a:pt x="5" y="3"/>
                    </a:lnTo>
                    <a:lnTo>
                      <a:pt x="4" y="5"/>
                    </a:lnTo>
                    <a:lnTo>
                      <a:pt x="3" y="6"/>
                    </a:lnTo>
                    <a:lnTo>
                      <a:pt x="1" y="5"/>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grpSp>
        <p:grpSp>
          <p:nvGrpSpPr>
            <p:cNvPr id="579" name="Group 5269">
              <a:extLst>
                <a:ext uri="{FF2B5EF4-FFF2-40B4-BE49-F238E27FC236}">
                  <a16:creationId xmlns:a16="http://schemas.microsoft.com/office/drawing/2014/main" id="{5B637B73-ECF0-49F4-BA52-C7E080CC5F69}"/>
                </a:ext>
              </a:extLst>
            </p:cNvPr>
            <p:cNvGrpSpPr>
              <a:grpSpLocks/>
            </p:cNvGrpSpPr>
            <p:nvPr/>
          </p:nvGrpSpPr>
          <p:grpSpPr bwMode="gray">
            <a:xfrm>
              <a:off x="7767875" y="4274598"/>
              <a:ext cx="1857886" cy="1369767"/>
              <a:chOff x="4053" y="2461"/>
              <a:chExt cx="696" cy="512"/>
            </a:xfrm>
            <a:solidFill>
              <a:schemeClr val="bg2">
                <a:lumMod val="50000"/>
                <a:lumOff val="50000"/>
              </a:schemeClr>
            </a:solidFill>
          </p:grpSpPr>
          <p:sp>
            <p:nvSpPr>
              <p:cNvPr id="877" name="Freeform 5270">
                <a:extLst>
                  <a:ext uri="{FF2B5EF4-FFF2-40B4-BE49-F238E27FC236}">
                    <a16:creationId xmlns:a16="http://schemas.microsoft.com/office/drawing/2014/main" id="{6AA413D0-3DDA-4A81-9766-5526CC558970}"/>
                  </a:ext>
                </a:extLst>
              </p:cNvPr>
              <p:cNvSpPr>
                <a:spLocks/>
              </p:cNvSpPr>
              <p:nvPr/>
            </p:nvSpPr>
            <p:spPr bwMode="gray">
              <a:xfrm>
                <a:off x="4312" y="2464"/>
                <a:ext cx="93" cy="82"/>
              </a:xfrm>
              <a:custGeom>
                <a:avLst/>
                <a:gdLst/>
                <a:ahLst/>
                <a:cxnLst>
                  <a:cxn ang="0">
                    <a:pos x="3" y="0"/>
                  </a:cxn>
                  <a:cxn ang="0">
                    <a:pos x="12" y="4"/>
                  </a:cxn>
                  <a:cxn ang="0">
                    <a:pos x="26" y="10"/>
                  </a:cxn>
                  <a:cxn ang="0">
                    <a:pos x="32" y="12"/>
                  </a:cxn>
                  <a:cxn ang="0">
                    <a:pos x="40" y="19"/>
                  </a:cxn>
                  <a:cxn ang="0">
                    <a:pos x="46" y="22"/>
                  </a:cxn>
                  <a:cxn ang="0">
                    <a:pos x="47" y="30"/>
                  </a:cxn>
                  <a:cxn ang="0">
                    <a:pos x="62" y="37"/>
                  </a:cxn>
                  <a:cxn ang="0">
                    <a:pos x="65" y="39"/>
                  </a:cxn>
                  <a:cxn ang="0">
                    <a:pos x="64" y="43"/>
                  </a:cxn>
                  <a:cxn ang="0">
                    <a:pos x="59" y="44"/>
                  </a:cxn>
                  <a:cxn ang="0">
                    <a:pos x="59" y="47"/>
                  </a:cxn>
                  <a:cxn ang="0">
                    <a:pos x="63" y="54"/>
                  </a:cxn>
                  <a:cxn ang="0">
                    <a:pos x="69" y="54"/>
                  </a:cxn>
                  <a:cxn ang="0">
                    <a:pos x="69" y="59"/>
                  </a:cxn>
                  <a:cxn ang="0">
                    <a:pos x="73" y="67"/>
                  </a:cxn>
                  <a:cxn ang="0">
                    <a:pos x="80" y="69"/>
                  </a:cxn>
                  <a:cxn ang="0">
                    <a:pos x="91" y="77"/>
                  </a:cxn>
                  <a:cxn ang="0">
                    <a:pos x="93" y="81"/>
                  </a:cxn>
                  <a:cxn ang="0">
                    <a:pos x="90" y="82"/>
                  </a:cxn>
                  <a:cxn ang="0">
                    <a:pos x="83" y="79"/>
                  </a:cxn>
                  <a:cxn ang="0">
                    <a:pos x="75" y="77"/>
                  </a:cxn>
                  <a:cxn ang="0">
                    <a:pos x="66" y="77"/>
                  </a:cxn>
                  <a:cxn ang="0">
                    <a:pos x="61" y="73"/>
                  </a:cxn>
                  <a:cxn ang="0">
                    <a:pos x="59" y="67"/>
                  </a:cxn>
                  <a:cxn ang="0">
                    <a:pos x="54" y="64"/>
                  </a:cxn>
                  <a:cxn ang="0">
                    <a:pos x="51" y="57"/>
                  </a:cxn>
                  <a:cxn ang="0">
                    <a:pos x="46" y="56"/>
                  </a:cxn>
                  <a:cxn ang="0">
                    <a:pos x="36" y="51"/>
                  </a:cxn>
                  <a:cxn ang="0">
                    <a:pos x="30" y="52"/>
                  </a:cxn>
                  <a:cxn ang="0">
                    <a:pos x="31" y="58"/>
                  </a:cxn>
                  <a:cxn ang="0">
                    <a:pos x="23" y="58"/>
                  </a:cxn>
                  <a:cxn ang="0">
                    <a:pos x="22" y="60"/>
                  </a:cxn>
                  <a:cxn ang="0">
                    <a:pos x="27" y="65"/>
                  </a:cxn>
                  <a:cxn ang="0">
                    <a:pos x="23" y="68"/>
                  </a:cxn>
                  <a:cxn ang="0">
                    <a:pos x="6" y="68"/>
                  </a:cxn>
                  <a:cxn ang="0">
                    <a:pos x="4" y="47"/>
                  </a:cxn>
                  <a:cxn ang="0">
                    <a:pos x="2" y="43"/>
                  </a:cxn>
                  <a:cxn ang="0">
                    <a:pos x="0" y="39"/>
                  </a:cxn>
                  <a:cxn ang="0">
                    <a:pos x="4" y="35"/>
                  </a:cxn>
                  <a:cxn ang="0">
                    <a:pos x="3" y="0"/>
                  </a:cxn>
                </a:cxnLst>
                <a:rect l="0" t="0" r="r" b="b"/>
                <a:pathLst>
                  <a:path w="93" h="82">
                    <a:moveTo>
                      <a:pt x="3" y="0"/>
                    </a:moveTo>
                    <a:lnTo>
                      <a:pt x="12" y="4"/>
                    </a:lnTo>
                    <a:lnTo>
                      <a:pt x="26" y="10"/>
                    </a:lnTo>
                    <a:lnTo>
                      <a:pt x="32" y="12"/>
                    </a:lnTo>
                    <a:lnTo>
                      <a:pt x="40" y="19"/>
                    </a:lnTo>
                    <a:lnTo>
                      <a:pt x="46" y="22"/>
                    </a:lnTo>
                    <a:lnTo>
                      <a:pt x="47" y="30"/>
                    </a:lnTo>
                    <a:lnTo>
                      <a:pt x="62" y="37"/>
                    </a:lnTo>
                    <a:lnTo>
                      <a:pt x="65" y="39"/>
                    </a:lnTo>
                    <a:lnTo>
                      <a:pt x="64" y="43"/>
                    </a:lnTo>
                    <a:lnTo>
                      <a:pt x="59" y="44"/>
                    </a:lnTo>
                    <a:lnTo>
                      <a:pt x="59" y="47"/>
                    </a:lnTo>
                    <a:lnTo>
                      <a:pt x="63" y="54"/>
                    </a:lnTo>
                    <a:lnTo>
                      <a:pt x="69" y="54"/>
                    </a:lnTo>
                    <a:lnTo>
                      <a:pt x="69" y="59"/>
                    </a:lnTo>
                    <a:lnTo>
                      <a:pt x="73" y="67"/>
                    </a:lnTo>
                    <a:lnTo>
                      <a:pt x="80" y="69"/>
                    </a:lnTo>
                    <a:lnTo>
                      <a:pt x="91" y="77"/>
                    </a:lnTo>
                    <a:lnTo>
                      <a:pt x="93" y="81"/>
                    </a:lnTo>
                    <a:lnTo>
                      <a:pt x="90" y="82"/>
                    </a:lnTo>
                    <a:lnTo>
                      <a:pt x="83" y="79"/>
                    </a:lnTo>
                    <a:lnTo>
                      <a:pt x="75" y="77"/>
                    </a:lnTo>
                    <a:lnTo>
                      <a:pt x="66" y="77"/>
                    </a:lnTo>
                    <a:lnTo>
                      <a:pt x="61" y="73"/>
                    </a:lnTo>
                    <a:lnTo>
                      <a:pt x="59" y="67"/>
                    </a:lnTo>
                    <a:lnTo>
                      <a:pt x="54" y="64"/>
                    </a:lnTo>
                    <a:lnTo>
                      <a:pt x="51" y="57"/>
                    </a:lnTo>
                    <a:lnTo>
                      <a:pt x="46" y="56"/>
                    </a:lnTo>
                    <a:lnTo>
                      <a:pt x="36" y="51"/>
                    </a:lnTo>
                    <a:lnTo>
                      <a:pt x="30" y="52"/>
                    </a:lnTo>
                    <a:lnTo>
                      <a:pt x="31" y="58"/>
                    </a:lnTo>
                    <a:lnTo>
                      <a:pt x="23" y="58"/>
                    </a:lnTo>
                    <a:lnTo>
                      <a:pt x="22" y="60"/>
                    </a:lnTo>
                    <a:lnTo>
                      <a:pt x="27" y="65"/>
                    </a:lnTo>
                    <a:lnTo>
                      <a:pt x="23" y="68"/>
                    </a:lnTo>
                    <a:lnTo>
                      <a:pt x="6" y="68"/>
                    </a:lnTo>
                    <a:lnTo>
                      <a:pt x="4" y="47"/>
                    </a:lnTo>
                    <a:lnTo>
                      <a:pt x="2" y="43"/>
                    </a:lnTo>
                    <a:lnTo>
                      <a:pt x="0" y="39"/>
                    </a:lnTo>
                    <a:lnTo>
                      <a:pt x="4" y="35"/>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8" name="Freeform 5271">
                <a:extLst>
                  <a:ext uri="{FF2B5EF4-FFF2-40B4-BE49-F238E27FC236}">
                    <a16:creationId xmlns:a16="http://schemas.microsoft.com/office/drawing/2014/main" id="{F655CE5E-E84B-49FD-8387-23D7D4AC5EC7}"/>
                  </a:ext>
                </a:extLst>
              </p:cNvPr>
              <p:cNvSpPr>
                <a:spLocks/>
              </p:cNvSpPr>
              <p:nvPr/>
            </p:nvSpPr>
            <p:spPr bwMode="gray">
              <a:xfrm>
                <a:off x="4382" y="2479"/>
                <a:ext cx="37" cy="22"/>
              </a:xfrm>
              <a:custGeom>
                <a:avLst/>
                <a:gdLst/>
                <a:ahLst/>
                <a:cxnLst>
                  <a:cxn ang="0">
                    <a:pos x="31" y="2"/>
                  </a:cxn>
                  <a:cxn ang="0">
                    <a:pos x="31" y="7"/>
                  </a:cxn>
                  <a:cxn ang="0">
                    <a:pos x="22" y="15"/>
                  </a:cxn>
                  <a:cxn ang="0">
                    <a:pos x="13" y="15"/>
                  </a:cxn>
                  <a:cxn ang="0">
                    <a:pos x="11" y="15"/>
                  </a:cxn>
                  <a:cxn ang="0">
                    <a:pos x="6" y="14"/>
                  </a:cxn>
                  <a:cxn ang="0">
                    <a:pos x="4" y="13"/>
                  </a:cxn>
                  <a:cxn ang="0">
                    <a:pos x="2" y="13"/>
                  </a:cxn>
                  <a:cxn ang="0">
                    <a:pos x="0" y="13"/>
                  </a:cxn>
                  <a:cxn ang="0">
                    <a:pos x="1" y="17"/>
                  </a:cxn>
                  <a:cxn ang="0">
                    <a:pos x="8" y="22"/>
                  </a:cxn>
                  <a:cxn ang="0">
                    <a:pos x="18" y="21"/>
                  </a:cxn>
                  <a:cxn ang="0">
                    <a:pos x="34" y="14"/>
                  </a:cxn>
                  <a:cxn ang="0">
                    <a:pos x="36" y="15"/>
                  </a:cxn>
                  <a:cxn ang="0">
                    <a:pos x="36" y="6"/>
                  </a:cxn>
                  <a:cxn ang="0">
                    <a:pos x="37" y="4"/>
                  </a:cxn>
                  <a:cxn ang="0">
                    <a:pos x="34" y="0"/>
                  </a:cxn>
                  <a:cxn ang="0">
                    <a:pos x="31" y="2"/>
                  </a:cxn>
                </a:cxnLst>
                <a:rect l="0" t="0" r="r" b="b"/>
                <a:pathLst>
                  <a:path w="37" h="22">
                    <a:moveTo>
                      <a:pt x="31" y="2"/>
                    </a:moveTo>
                    <a:lnTo>
                      <a:pt x="31" y="7"/>
                    </a:lnTo>
                    <a:lnTo>
                      <a:pt x="22" y="15"/>
                    </a:lnTo>
                    <a:lnTo>
                      <a:pt x="13" y="15"/>
                    </a:lnTo>
                    <a:lnTo>
                      <a:pt x="11" y="15"/>
                    </a:lnTo>
                    <a:lnTo>
                      <a:pt x="6" y="14"/>
                    </a:lnTo>
                    <a:lnTo>
                      <a:pt x="4" y="13"/>
                    </a:lnTo>
                    <a:lnTo>
                      <a:pt x="2" y="13"/>
                    </a:lnTo>
                    <a:lnTo>
                      <a:pt x="0" y="13"/>
                    </a:lnTo>
                    <a:lnTo>
                      <a:pt x="1" y="17"/>
                    </a:lnTo>
                    <a:lnTo>
                      <a:pt x="8" y="22"/>
                    </a:lnTo>
                    <a:lnTo>
                      <a:pt x="18" y="21"/>
                    </a:lnTo>
                    <a:lnTo>
                      <a:pt x="34" y="14"/>
                    </a:lnTo>
                    <a:lnTo>
                      <a:pt x="36" y="15"/>
                    </a:lnTo>
                    <a:lnTo>
                      <a:pt x="36" y="6"/>
                    </a:lnTo>
                    <a:lnTo>
                      <a:pt x="37" y="4"/>
                    </a:lnTo>
                    <a:lnTo>
                      <a:pt x="34" y="0"/>
                    </a:lnTo>
                    <a:lnTo>
                      <a:pt x="31"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9" name="Freeform 5272">
                <a:extLst>
                  <a:ext uri="{FF2B5EF4-FFF2-40B4-BE49-F238E27FC236}">
                    <a16:creationId xmlns:a16="http://schemas.microsoft.com/office/drawing/2014/main" id="{B556CE7B-412F-45AA-9028-B3AFE851BCF0}"/>
                  </a:ext>
                </a:extLst>
              </p:cNvPr>
              <p:cNvSpPr>
                <a:spLocks/>
              </p:cNvSpPr>
              <p:nvPr/>
            </p:nvSpPr>
            <p:spPr bwMode="gray">
              <a:xfrm>
                <a:off x="4398" y="2461"/>
                <a:ext cx="28" cy="24"/>
              </a:xfrm>
              <a:custGeom>
                <a:avLst/>
                <a:gdLst/>
                <a:ahLst/>
                <a:cxnLst>
                  <a:cxn ang="0">
                    <a:pos x="3" y="0"/>
                  </a:cxn>
                  <a:cxn ang="0">
                    <a:pos x="7" y="2"/>
                  </a:cxn>
                  <a:cxn ang="0">
                    <a:pos x="12" y="3"/>
                  </a:cxn>
                  <a:cxn ang="0">
                    <a:pos x="18" y="7"/>
                  </a:cxn>
                  <a:cxn ang="0">
                    <a:pos x="23" y="13"/>
                  </a:cxn>
                  <a:cxn ang="0">
                    <a:pos x="27" y="16"/>
                  </a:cxn>
                  <a:cxn ang="0">
                    <a:pos x="28" y="22"/>
                  </a:cxn>
                  <a:cxn ang="0">
                    <a:pos x="25" y="24"/>
                  </a:cxn>
                  <a:cxn ang="0">
                    <a:pos x="21" y="15"/>
                  </a:cxn>
                  <a:cxn ang="0">
                    <a:pos x="18" y="14"/>
                  </a:cxn>
                  <a:cxn ang="0">
                    <a:pos x="15" y="8"/>
                  </a:cxn>
                  <a:cxn ang="0">
                    <a:pos x="7" y="5"/>
                  </a:cxn>
                  <a:cxn ang="0">
                    <a:pos x="0" y="3"/>
                  </a:cxn>
                  <a:cxn ang="0">
                    <a:pos x="0" y="0"/>
                  </a:cxn>
                  <a:cxn ang="0">
                    <a:pos x="3" y="0"/>
                  </a:cxn>
                </a:cxnLst>
                <a:rect l="0" t="0" r="r" b="b"/>
                <a:pathLst>
                  <a:path w="28" h="24">
                    <a:moveTo>
                      <a:pt x="3" y="0"/>
                    </a:moveTo>
                    <a:lnTo>
                      <a:pt x="7" y="2"/>
                    </a:lnTo>
                    <a:lnTo>
                      <a:pt x="12" y="3"/>
                    </a:lnTo>
                    <a:lnTo>
                      <a:pt x="18" y="7"/>
                    </a:lnTo>
                    <a:lnTo>
                      <a:pt x="23" y="13"/>
                    </a:lnTo>
                    <a:lnTo>
                      <a:pt x="27" y="16"/>
                    </a:lnTo>
                    <a:lnTo>
                      <a:pt x="28" y="22"/>
                    </a:lnTo>
                    <a:lnTo>
                      <a:pt x="25" y="24"/>
                    </a:lnTo>
                    <a:lnTo>
                      <a:pt x="21" y="15"/>
                    </a:lnTo>
                    <a:lnTo>
                      <a:pt x="18" y="14"/>
                    </a:lnTo>
                    <a:lnTo>
                      <a:pt x="15" y="8"/>
                    </a:lnTo>
                    <a:lnTo>
                      <a:pt x="7" y="5"/>
                    </a:lnTo>
                    <a:lnTo>
                      <a:pt x="0" y="3"/>
                    </a:lnTo>
                    <a:lnTo>
                      <a:pt x="0" y="0"/>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0" name="Freeform 5273">
                <a:extLst>
                  <a:ext uri="{FF2B5EF4-FFF2-40B4-BE49-F238E27FC236}">
                    <a16:creationId xmlns:a16="http://schemas.microsoft.com/office/drawing/2014/main" id="{497ABE5F-44CF-4AAF-8C00-BC0519B69D48}"/>
                  </a:ext>
                </a:extLst>
              </p:cNvPr>
              <p:cNvSpPr>
                <a:spLocks/>
              </p:cNvSpPr>
              <p:nvPr/>
            </p:nvSpPr>
            <p:spPr bwMode="gray">
              <a:xfrm>
                <a:off x="4441" y="2493"/>
                <a:ext cx="10" cy="15"/>
              </a:xfrm>
              <a:custGeom>
                <a:avLst/>
                <a:gdLst/>
                <a:ahLst/>
                <a:cxnLst>
                  <a:cxn ang="0">
                    <a:pos x="0" y="3"/>
                  </a:cxn>
                  <a:cxn ang="0">
                    <a:pos x="1" y="0"/>
                  </a:cxn>
                  <a:cxn ang="0">
                    <a:pos x="9" y="8"/>
                  </a:cxn>
                  <a:cxn ang="0">
                    <a:pos x="10" y="10"/>
                  </a:cxn>
                  <a:cxn ang="0">
                    <a:pos x="10" y="15"/>
                  </a:cxn>
                  <a:cxn ang="0">
                    <a:pos x="8" y="13"/>
                  </a:cxn>
                  <a:cxn ang="0">
                    <a:pos x="5" y="11"/>
                  </a:cxn>
                  <a:cxn ang="0">
                    <a:pos x="4" y="9"/>
                  </a:cxn>
                  <a:cxn ang="0">
                    <a:pos x="2" y="7"/>
                  </a:cxn>
                  <a:cxn ang="0">
                    <a:pos x="0" y="3"/>
                  </a:cxn>
                </a:cxnLst>
                <a:rect l="0" t="0" r="r" b="b"/>
                <a:pathLst>
                  <a:path w="10" h="15">
                    <a:moveTo>
                      <a:pt x="0" y="3"/>
                    </a:moveTo>
                    <a:lnTo>
                      <a:pt x="1" y="0"/>
                    </a:lnTo>
                    <a:lnTo>
                      <a:pt x="9" y="8"/>
                    </a:lnTo>
                    <a:lnTo>
                      <a:pt x="10" y="10"/>
                    </a:lnTo>
                    <a:lnTo>
                      <a:pt x="10" y="15"/>
                    </a:lnTo>
                    <a:lnTo>
                      <a:pt x="8" y="13"/>
                    </a:lnTo>
                    <a:lnTo>
                      <a:pt x="5" y="11"/>
                    </a:lnTo>
                    <a:lnTo>
                      <a:pt x="4" y="9"/>
                    </a:lnTo>
                    <a:lnTo>
                      <a:pt x="2" y="7"/>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1" name="Freeform 5274">
                <a:extLst>
                  <a:ext uri="{FF2B5EF4-FFF2-40B4-BE49-F238E27FC236}">
                    <a16:creationId xmlns:a16="http://schemas.microsoft.com/office/drawing/2014/main" id="{2F0077E5-DB3A-4B82-B207-1180ACE195DF}"/>
                  </a:ext>
                </a:extLst>
              </p:cNvPr>
              <p:cNvSpPr>
                <a:spLocks/>
              </p:cNvSpPr>
              <p:nvPr/>
            </p:nvSpPr>
            <p:spPr bwMode="gray">
              <a:xfrm>
                <a:off x="4457" y="2503"/>
                <a:ext cx="9" cy="8"/>
              </a:xfrm>
              <a:custGeom>
                <a:avLst/>
                <a:gdLst/>
                <a:ahLst/>
                <a:cxnLst>
                  <a:cxn ang="0">
                    <a:pos x="0" y="4"/>
                  </a:cxn>
                  <a:cxn ang="0">
                    <a:pos x="1" y="0"/>
                  </a:cxn>
                  <a:cxn ang="0">
                    <a:pos x="5" y="2"/>
                  </a:cxn>
                  <a:cxn ang="0">
                    <a:pos x="9" y="7"/>
                  </a:cxn>
                  <a:cxn ang="0">
                    <a:pos x="6" y="8"/>
                  </a:cxn>
                  <a:cxn ang="0">
                    <a:pos x="0" y="4"/>
                  </a:cxn>
                </a:cxnLst>
                <a:rect l="0" t="0" r="r" b="b"/>
                <a:pathLst>
                  <a:path w="9" h="8">
                    <a:moveTo>
                      <a:pt x="0" y="4"/>
                    </a:moveTo>
                    <a:lnTo>
                      <a:pt x="1" y="0"/>
                    </a:lnTo>
                    <a:lnTo>
                      <a:pt x="5" y="2"/>
                    </a:lnTo>
                    <a:lnTo>
                      <a:pt x="9" y="7"/>
                    </a:lnTo>
                    <a:lnTo>
                      <a:pt x="6" y="8"/>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2" name="Freeform 5275">
                <a:extLst>
                  <a:ext uri="{FF2B5EF4-FFF2-40B4-BE49-F238E27FC236}">
                    <a16:creationId xmlns:a16="http://schemas.microsoft.com/office/drawing/2014/main" id="{44CCDEBD-F858-44C1-B98E-44DC0D3FFD84}"/>
                  </a:ext>
                </a:extLst>
              </p:cNvPr>
              <p:cNvSpPr>
                <a:spLocks/>
              </p:cNvSpPr>
              <p:nvPr/>
            </p:nvSpPr>
            <p:spPr bwMode="gray">
              <a:xfrm>
                <a:off x="4475" y="2512"/>
                <a:ext cx="14" cy="10"/>
              </a:xfrm>
              <a:custGeom>
                <a:avLst/>
                <a:gdLst/>
                <a:ahLst/>
                <a:cxnLst>
                  <a:cxn ang="0">
                    <a:pos x="0" y="5"/>
                  </a:cxn>
                  <a:cxn ang="0">
                    <a:pos x="0" y="2"/>
                  </a:cxn>
                  <a:cxn ang="0">
                    <a:pos x="2" y="0"/>
                  </a:cxn>
                  <a:cxn ang="0">
                    <a:pos x="11" y="5"/>
                  </a:cxn>
                  <a:cxn ang="0">
                    <a:pos x="14" y="10"/>
                  </a:cxn>
                  <a:cxn ang="0">
                    <a:pos x="11" y="10"/>
                  </a:cxn>
                  <a:cxn ang="0">
                    <a:pos x="0" y="5"/>
                  </a:cxn>
                </a:cxnLst>
                <a:rect l="0" t="0" r="r" b="b"/>
                <a:pathLst>
                  <a:path w="14" h="10">
                    <a:moveTo>
                      <a:pt x="0" y="5"/>
                    </a:moveTo>
                    <a:lnTo>
                      <a:pt x="0" y="2"/>
                    </a:lnTo>
                    <a:lnTo>
                      <a:pt x="2" y="0"/>
                    </a:lnTo>
                    <a:lnTo>
                      <a:pt x="11" y="5"/>
                    </a:lnTo>
                    <a:lnTo>
                      <a:pt x="14" y="10"/>
                    </a:lnTo>
                    <a:lnTo>
                      <a:pt x="11" y="10"/>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3" name="Freeform 5276">
                <a:extLst>
                  <a:ext uri="{FF2B5EF4-FFF2-40B4-BE49-F238E27FC236}">
                    <a16:creationId xmlns:a16="http://schemas.microsoft.com/office/drawing/2014/main" id="{4BBCEB0F-B57B-4364-ADFB-ACB19B27BB90}"/>
                  </a:ext>
                </a:extLst>
              </p:cNvPr>
              <p:cNvSpPr>
                <a:spLocks/>
              </p:cNvSpPr>
              <p:nvPr/>
            </p:nvSpPr>
            <p:spPr bwMode="gray">
              <a:xfrm>
                <a:off x="4495" y="2523"/>
                <a:ext cx="11" cy="13"/>
              </a:xfrm>
              <a:custGeom>
                <a:avLst/>
                <a:gdLst/>
                <a:ahLst/>
                <a:cxnLst>
                  <a:cxn ang="0">
                    <a:pos x="1" y="6"/>
                  </a:cxn>
                  <a:cxn ang="0">
                    <a:pos x="0" y="2"/>
                  </a:cxn>
                  <a:cxn ang="0">
                    <a:pos x="1" y="0"/>
                  </a:cxn>
                  <a:cxn ang="0">
                    <a:pos x="5" y="1"/>
                  </a:cxn>
                  <a:cxn ang="0">
                    <a:pos x="11" y="10"/>
                  </a:cxn>
                  <a:cxn ang="0">
                    <a:pos x="10" y="13"/>
                  </a:cxn>
                  <a:cxn ang="0">
                    <a:pos x="7" y="12"/>
                  </a:cxn>
                  <a:cxn ang="0">
                    <a:pos x="1" y="6"/>
                  </a:cxn>
                </a:cxnLst>
                <a:rect l="0" t="0" r="r" b="b"/>
                <a:pathLst>
                  <a:path w="11" h="13">
                    <a:moveTo>
                      <a:pt x="1" y="6"/>
                    </a:moveTo>
                    <a:lnTo>
                      <a:pt x="0" y="2"/>
                    </a:lnTo>
                    <a:lnTo>
                      <a:pt x="1" y="0"/>
                    </a:lnTo>
                    <a:lnTo>
                      <a:pt x="5" y="1"/>
                    </a:lnTo>
                    <a:lnTo>
                      <a:pt x="11" y="10"/>
                    </a:lnTo>
                    <a:lnTo>
                      <a:pt x="10" y="13"/>
                    </a:lnTo>
                    <a:lnTo>
                      <a:pt x="7" y="12"/>
                    </a:lnTo>
                    <a:lnTo>
                      <a:pt x="1"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4" name="Freeform 5277">
                <a:extLst>
                  <a:ext uri="{FF2B5EF4-FFF2-40B4-BE49-F238E27FC236}">
                    <a16:creationId xmlns:a16="http://schemas.microsoft.com/office/drawing/2014/main" id="{87236796-6B5C-4AFC-BF52-A810A46514CE}"/>
                  </a:ext>
                </a:extLst>
              </p:cNvPr>
              <p:cNvSpPr>
                <a:spLocks/>
              </p:cNvSpPr>
              <p:nvPr/>
            </p:nvSpPr>
            <p:spPr bwMode="gray">
              <a:xfrm>
                <a:off x="4503" y="2541"/>
                <a:ext cx="8" cy="7"/>
              </a:xfrm>
              <a:custGeom>
                <a:avLst/>
                <a:gdLst/>
                <a:ahLst/>
                <a:cxnLst>
                  <a:cxn ang="0">
                    <a:pos x="6" y="7"/>
                  </a:cxn>
                  <a:cxn ang="0">
                    <a:pos x="1" y="3"/>
                  </a:cxn>
                  <a:cxn ang="0">
                    <a:pos x="0" y="0"/>
                  </a:cxn>
                  <a:cxn ang="0">
                    <a:pos x="4" y="0"/>
                  </a:cxn>
                  <a:cxn ang="0">
                    <a:pos x="7" y="2"/>
                  </a:cxn>
                  <a:cxn ang="0">
                    <a:pos x="8" y="6"/>
                  </a:cxn>
                  <a:cxn ang="0">
                    <a:pos x="6" y="7"/>
                  </a:cxn>
                </a:cxnLst>
                <a:rect l="0" t="0" r="r" b="b"/>
                <a:pathLst>
                  <a:path w="8" h="7">
                    <a:moveTo>
                      <a:pt x="6" y="7"/>
                    </a:moveTo>
                    <a:lnTo>
                      <a:pt x="1" y="3"/>
                    </a:lnTo>
                    <a:lnTo>
                      <a:pt x="0" y="0"/>
                    </a:lnTo>
                    <a:lnTo>
                      <a:pt x="4" y="0"/>
                    </a:lnTo>
                    <a:lnTo>
                      <a:pt x="7" y="2"/>
                    </a:lnTo>
                    <a:lnTo>
                      <a:pt x="8" y="6"/>
                    </a:lnTo>
                    <a:lnTo>
                      <a:pt x="6" y="7"/>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5" name="Freeform 5278">
                <a:extLst>
                  <a:ext uri="{FF2B5EF4-FFF2-40B4-BE49-F238E27FC236}">
                    <a16:creationId xmlns:a16="http://schemas.microsoft.com/office/drawing/2014/main" id="{CDECD6CA-8981-420E-89C7-48EA09638AB1}"/>
                  </a:ext>
                </a:extLst>
              </p:cNvPr>
              <p:cNvSpPr>
                <a:spLocks/>
              </p:cNvSpPr>
              <p:nvPr/>
            </p:nvSpPr>
            <p:spPr bwMode="gray">
              <a:xfrm>
                <a:off x="4489" y="2552"/>
                <a:ext cx="6" cy="4"/>
              </a:xfrm>
              <a:custGeom>
                <a:avLst/>
                <a:gdLst/>
                <a:ahLst/>
                <a:cxnLst>
                  <a:cxn ang="0">
                    <a:pos x="2" y="4"/>
                  </a:cxn>
                  <a:cxn ang="0">
                    <a:pos x="0" y="3"/>
                  </a:cxn>
                  <a:cxn ang="0">
                    <a:pos x="0" y="1"/>
                  </a:cxn>
                  <a:cxn ang="0">
                    <a:pos x="3" y="0"/>
                  </a:cxn>
                  <a:cxn ang="0">
                    <a:pos x="6" y="3"/>
                  </a:cxn>
                  <a:cxn ang="0">
                    <a:pos x="2" y="4"/>
                  </a:cxn>
                </a:cxnLst>
                <a:rect l="0" t="0" r="r" b="b"/>
                <a:pathLst>
                  <a:path w="6" h="4">
                    <a:moveTo>
                      <a:pt x="2" y="4"/>
                    </a:moveTo>
                    <a:lnTo>
                      <a:pt x="0" y="3"/>
                    </a:lnTo>
                    <a:lnTo>
                      <a:pt x="0" y="1"/>
                    </a:lnTo>
                    <a:lnTo>
                      <a:pt x="3" y="0"/>
                    </a:lnTo>
                    <a:lnTo>
                      <a:pt x="6" y="3"/>
                    </a:lnTo>
                    <a:lnTo>
                      <a:pt x="2"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6" name="Freeform 5279">
                <a:extLst>
                  <a:ext uri="{FF2B5EF4-FFF2-40B4-BE49-F238E27FC236}">
                    <a16:creationId xmlns:a16="http://schemas.microsoft.com/office/drawing/2014/main" id="{B859D8FA-A3C3-4E07-8F2A-8F545930761D}"/>
                  </a:ext>
                </a:extLst>
              </p:cNvPr>
              <p:cNvSpPr>
                <a:spLocks/>
              </p:cNvSpPr>
              <p:nvPr/>
            </p:nvSpPr>
            <p:spPr bwMode="gray">
              <a:xfrm>
                <a:off x="4488" y="2531"/>
                <a:ext cx="8" cy="5"/>
              </a:xfrm>
              <a:custGeom>
                <a:avLst/>
                <a:gdLst/>
                <a:ahLst/>
                <a:cxnLst>
                  <a:cxn ang="0">
                    <a:pos x="4" y="5"/>
                  </a:cxn>
                  <a:cxn ang="0">
                    <a:pos x="0" y="1"/>
                  </a:cxn>
                  <a:cxn ang="0">
                    <a:pos x="0" y="0"/>
                  </a:cxn>
                  <a:cxn ang="0">
                    <a:pos x="4" y="0"/>
                  </a:cxn>
                  <a:cxn ang="0">
                    <a:pos x="8" y="3"/>
                  </a:cxn>
                  <a:cxn ang="0">
                    <a:pos x="4" y="5"/>
                  </a:cxn>
                </a:cxnLst>
                <a:rect l="0" t="0" r="r" b="b"/>
                <a:pathLst>
                  <a:path w="8" h="5">
                    <a:moveTo>
                      <a:pt x="4" y="5"/>
                    </a:moveTo>
                    <a:lnTo>
                      <a:pt x="0" y="1"/>
                    </a:lnTo>
                    <a:lnTo>
                      <a:pt x="0" y="0"/>
                    </a:lnTo>
                    <a:lnTo>
                      <a:pt x="4" y="0"/>
                    </a:lnTo>
                    <a:lnTo>
                      <a:pt x="8" y="3"/>
                    </a:lnTo>
                    <a:lnTo>
                      <a:pt x="4"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7" name="Freeform 5280">
                <a:extLst>
                  <a:ext uri="{FF2B5EF4-FFF2-40B4-BE49-F238E27FC236}">
                    <a16:creationId xmlns:a16="http://schemas.microsoft.com/office/drawing/2014/main" id="{09165BEB-FC45-432F-B0B4-25008EE8D26A}"/>
                  </a:ext>
                </a:extLst>
              </p:cNvPr>
              <p:cNvSpPr>
                <a:spLocks/>
              </p:cNvSpPr>
              <p:nvPr/>
            </p:nvSpPr>
            <p:spPr bwMode="gray">
              <a:xfrm>
                <a:off x="4405" y="2536"/>
                <a:ext cx="4" cy="7"/>
              </a:xfrm>
              <a:custGeom>
                <a:avLst/>
                <a:gdLst/>
                <a:ahLst/>
                <a:cxnLst>
                  <a:cxn ang="0">
                    <a:pos x="0" y="2"/>
                  </a:cxn>
                  <a:cxn ang="0">
                    <a:pos x="1" y="4"/>
                  </a:cxn>
                  <a:cxn ang="0">
                    <a:pos x="2" y="7"/>
                  </a:cxn>
                  <a:cxn ang="0">
                    <a:pos x="4" y="7"/>
                  </a:cxn>
                  <a:cxn ang="0">
                    <a:pos x="4" y="4"/>
                  </a:cxn>
                  <a:cxn ang="0">
                    <a:pos x="1" y="0"/>
                  </a:cxn>
                  <a:cxn ang="0">
                    <a:pos x="0" y="2"/>
                  </a:cxn>
                </a:cxnLst>
                <a:rect l="0" t="0" r="r" b="b"/>
                <a:pathLst>
                  <a:path w="4" h="7">
                    <a:moveTo>
                      <a:pt x="0" y="2"/>
                    </a:moveTo>
                    <a:lnTo>
                      <a:pt x="1" y="4"/>
                    </a:lnTo>
                    <a:lnTo>
                      <a:pt x="2" y="7"/>
                    </a:lnTo>
                    <a:lnTo>
                      <a:pt x="4" y="7"/>
                    </a:lnTo>
                    <a:lnTo>
                      <a:pt x="4" y="4"/>
                    </a:lnTo>
                    <a:lnTo>
                      <a:pt x="1" y="0"/>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8" name="Freeform 5281">
                <a:extLst>
                  <a:ext uri="{FF2B5EF4-FFF2-40B4-BE49-F238E27FC236}">
                    <a16:creationId xmlns:a16="http://schemas.microsoft.com/office/drawing/2014/main" id="{99A42509-031D-465C-AC50-FDD28E3379B5}"/>
                  </a:ext>
                </a:extLst>
              </p:cNvPr>
              <p:cNvSpPr>
                <a:spLocks/>
              </p:cNvSpPr>
              <p:nvPr/>
            </p:nvSpPr>
            <p:spPr bwMode="gray">
              <a:xfrm>
                <a:off x="4421" y="2544"/>
                <a:ext cx="5" cy="4"/>
              </a:xfrm>
              <a:custGeom>
                <a:avLst/>
                <a:gdLst/>
                <a:ahLst/>
                <a:cxnLst>
                  <a:cxn ang="0">
                    <a:pos x="0" y="3"/>
                  </a:cxn>
                  <a:cxn ang="0">
                    <a:pos x="0" y="1"/>
                  </a:cxn>
                  <a:cxn ang="0">
                    <a:pos x="3" y="0"/>
                  </a:cxn>
                  <a:cxn ang="0">
                    <a:pos x="5" y="3"/>
                  </a:cxn>
                  <a:cxn ang="0">
                    <a:pos x="3" y="4"/>
                  </a:cxn>
                  <a:cxn ang="0">
                    <a:pos x="0" y="3"/>
                  </a:cxn>
                </a:cxnLst>
                <a:rect l="0" t="0" r="r" b="b"/>
                <a:pathLst>
                  <a:path w="5" h="4">
                    <a:moveTo>
                      <a:pt x="0" y="3"/>
                    </a:moveTo>
                    <a:lnTo>
                      <a:pt x="0" y="1"/>
                    </a:lnTo>
                    <a:lnTo>
                      <a:pt x="3" y="0"/>
                    </a:lnTo>
                    <a:lnTo>
                      <a:pt x="5" y="3"/>
                    </a:lnTo>
                    <a:lnTo>
                      <a:pt x="3" y="4"/>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89" name="Freeform 5282">
                <a:extLst>
                  <a:ext uri="{FF2B5EF4-FFF2-40B4-BE49-F238E27FC236}">
                    <a16:creationId xmlns:a16="http://schemas.microsoft.com/office/drawing/2014/main" id="{979D2C32-EE07-4608-9F99-A0D3F8369310}"/>
                  </a:ext>
                </a:extLst>
              </p:cNvPr>
              <p:cNvSpPr>
                <a:spLocks/>
              </p:cNvSpPr>
              <p:nvPr/>
            </p:nvSpPr>
            <p:spPr bwMode="gray">
              <a:xfrm>
                <a:off x="4553" y="2589"/>
                <a:ext cx="4" cy="10"/>
              </a:xfrm>
              <a:custGeom>
                <a:avLst/>
                <a:gdLst/>
                <a:ahLst/>
                <a:cxnLst>
                  <a:cxn ang="0">
                    <a:pos x="2" y="10"/>
                  </a:cxn>
                  <a:cxn ang="0">
                    <a:pos x="4" y="6"/>
                  </a:cxn>
                  <a:cxn ang="0">
                    <a:pos x="4" y="2"/>
                  </a:cxn>
                  <a:cxn ang="0">
                    <a:pos x="0" y="0"/>
                  </a:cxn>
                  <a:cxn ang="0">
                    <a:pos x="0" y="3"/>
                  </a:cxn>
                  <a:cxn ang="0">
                    <a:pos x="0" y="7"/>
                  </a:cxn>
                  <a:cxn ang="0">
                    <a:pos x="2" y="10"/>
                  </a:cxn>
                </a:cxnLst>
                <a:rect l="0" t="0" r="r" b="b"/>
                <a:pathLst>
                  <a:path w="4" h="10">
                    <a:moveTo>
                      <a:pt x="2" y="10"/>
                    </a:moveTo>
                    <a:lnTo>
                      <a:pt x="4" y="6"/>
                    </a:lnTo>
                    <a:lnTo>
                      <a:pt x="4" y="2"/>
                    </a:lnTo>
                    <a:lnTo>
                      <a:pt x="0" y="0"/>
                    </a:lnTo>
                    <a:lnTo>
                      <a:pt x="0" y="3"/>
                    </a:lnTo>
                    <a:lnTo>
                      <a:pt x="0" y="7"/>
                    </a:lnTo>
                    <a:lnTo>
                      <a:pt x="2" y="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0" name="Freeform 5283">
                <a:extLst>
                  <a:ext uri="{FF2B5EF4-FFF2-40B4-BE49-F238E27FC236}">
                    <a16:creationId xmlns:a16="http://schemas.microsoft.com/office/drawing/2014/main" id="{DD26D9AB-4E74-4B6D-BB3A-8573759800AE}"/>
                  </a:ext>
                </a:extLst>
              </p:cNvPr>
              <p:cNvSpPr>
                <a:spLocks/>
              </p:cNvSpPr>
              <p:nvPr/>
            </p:nvSpPr>
            <p:spPr bwMode="gray">
              <a:xfrm>
                <a:off x="4557" y="2600"/>
                <a:ext cx="6" cy="6"/>
              </a:xfrm>
              <a:custGeom>
                <a:avLst/>
                <a:gdLst/>
                <a:ahLst/>
                <a:cxnLst>
                  <a:cxn ang="0">
                    <a:pos x="0" y="2"/>
                  </a:cxn>
                  <a:cxn ang="0">
                    <a:pos x="1" y="0"/>
                  </a:cxn>
                  <a:cxn ang="0">
                    <a:pos x="6" y="4"/>
                  </a:cxn>
                  <a:cxn ang="0">
                    <a:pos x="5" y="6"/>
                  </a:cxn>
                  <a:cxn ang="0">
                    <a:pos x="0" y="2"/>
                  </a:cxn>
                </a:cxnLst>
                <a:rect l="0" t="0" r="r" b="b"/>
                <a:pathLst>
                  <a:path w="6" h="6">
                    <a:moveTo>
                      <a:pt x="0" y="2"/>
                    </a:moveTo>
                    <a:lnTo>
                      <a:pt x="1" y="0"/>
                    </a:lnTo>
                    <a:lnTo>
                      <a:pt x="6" y="4"/>
                    </a:lnTo>
                    <a:lnTo>
                      <a:pt x="5" y="6"/>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1" name="Freeform 5284">
                <a:extLst>
                  <a:ext uri="{FF2B5EF4-FFF2-40B4-BE49-F238E27FC236}">
                    <a16:creationId xmlns:a16="http://schemas.microsoft.com/office/drawing/2014/main" id="{978AA37F-0F72-4F93-9834-8E335D106034}"/>
                  </a:ext>
                </a:extLst>
              </p:cNvPr>
              <p:cNvSpPr>
                <a:spLocks/>
              </p:cNvSpPr>
              <p:nvPr/>
            </p:nvSpPr>
            <p:spPr bwMode="gray">
              <a:xfrm>
                <a:off x="4573" y="2627"/>
                <a:ext cx="4" cy="5"/>
              </a:xfrm>
              <a:custGeom>
                <a:avLst/>
                <a:gdLst/>
                <a:ahLst/>
                <a:cxnLst>
                  <a:cxn ang="0">
                    <a:pos x="0" y="3"/>
                  </a:cxn>
                  <a:cxn ang="0">
                    <a:pos x="0" y="1"/>
                  </a:cxn>
                  <a:cxn ang="0">
                    <a:pos x="2" y="0"/>
                  </a:cxn>
                  <a:cxn ang="0">
                    <a:pos x="4" y="4"/>
                  </a:cxn>
                  <a:cxn ang="0">
                    <a:pos x="2" y="5"/>
                  </a:cxn>
                  <a:cxn ang="0">
                    <a:pos x="0" y="3"/>
                  </a:cxn>
                </a:cxnLst>
                <a:rect l="0" t="0" r="r" b="b"/>
                <a:pathLst>
                  <a:path w="4" h="5">
                    <a:moveTo>
                      <a:pt x="0" y="3"/>
                    </a:moveTo>
                    <a:lnTo>
                      <a:pt x="0" y="1"/>
                    </a:lnTo>
                    <a:lnTo>
                      <a:pt x="2" y="0"/>
                    </a:lnTo>
                    <a:lnTo>
                      <a:pt x="4" y="4"/>
                    </a:lnTo>
                    <a:lnTo>
                      <a:pt x="2" y="5"/>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2" name="Freeform 5285">
                <a:extLst>
                  <a:ext uri="{FF2B5EF4-FFF2-40B4-BE49-F238E27FC236}">
                    <a16:creationId xmlns:a16="http://schemas.microsoft.com/office/drawing/2014/main" id="{20C4E360-B5B4-4151-9BA8-882B67ED5559}"/>
                  </a:ext>
                </a:extLst>
              </p:cNvPr>
              <p:cNvSpPr>
                <a:spLocks/>
              </p:cNvSpPr>
              <p:nvPr/>
            </p:nvSpPr>
            <p:spPr bwMode="gray">
              <a:xfrm>
                <a:off x="4575" y="2636"/>
                <a:ext cx="2" cy="3"/>
              </a:xfrm>
              <a:custGeom>
                <a:avLst/>
                <a:gdLst/>
                <a:ahLst/>
                <a:cxnLst>
                  <a:cxn ang="0">
                    <a:pos x="0" y="3"/>
                  </a:cxn>
                  <a:cxn ang="0">
                    <a:pos x="0" y="0"/>
                  </a:cxn>
                  <a:cxn ang="0">
                    <a:pos x="2" y="0"/>
                  </a:cxn>
                  <a:cxn ang="0">
                    <a:pos x="2" y="2"/>
                  </a:cxn>
                  <a:cxn ang="0">
                    <a:pos x="0" y="3"/>
                  </a:cxn>
                </a:cxnLst>
                <a:rect l="0" t="0" r="r" b="b"/>
                <a:pathLst>
                  <a:path w="2" h="3">
                    <a:moveTo>
                      <a:pt x="0" y="3"/>
                    </a:moveTo>
                    <a:lnTo>
                      <a:pt x="0" y="0"/>
                    </a:lnTo>
                    <a:lnTo>
                      <a:pt x="2" y="0"/>
                    </a:lnTo>
                    <a:lnTo>
                      <a:pt x="2" y="2"/>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3" name="Freeform 5286">
                <a:extLst>
                  <a:ext uri="{FF2B5EF4-FFF2-40B4-BE49-F238E27FC236}">
                    <a16:creationId xmlns:a16="http://schemas.microsoft.com/office/drawing/2014/main" id="{9AAF28AC-397E-4D1B-BE09-8FB3ADDDB2F3}"/>
                  </a:ext>
                </a:extLst>
              </p:cNvPr>
              <p:cNvSpPr>
                <a:spLocks/>
              </p:cNvSpPr>
              <p:nvPr/>
            </p:nvSpPr>
            <p:spPr bwMode="gray">
              <a:xfrm>
                <a:off x="4557" y="2650"/>
                <a:ext cx="3" cy="4"/>
              </a:xfrm>
              <a:custGeom>
                <a:avLst/>
                <a:gdLst/>
                <a:ahLst/>
                <a:cxnLst>
                  <a:cxn ang="0">
                    <a:pos x="0" y="4"/>
                  </a:cxn>
                  <a:cxn ang="0">
                    <a:pos x="0" y="1"/>
                  </a:cxn>
                  <a:cxn ang="0">
                    <a:pos x="1" y="0"/>
                  </a:cxn>
                  <a:cxn ang="0">
                    <a:pos x="3" y="2"/>
                  </a:cxn>
                  <a:cxn ang="0">
                    <a:pos x="2" y="4"/>
                  </a:cxn>
                  <a:cxn ang="0">
                    <a:pos x="0" y="4"/>
                  </a:cxn>
                </a:cxnLst>
                <a:rect l="0" t="0" r="r" b="b"/>
                <a:pathLst>
                  <a:path w="3" h="4">
                    <a:moveTo>
                      <a:pt x="0" y="4"/>
                    </a:moveTo>
                    <a:lnTo>
                      <a:pt x="0" y="1"/>
                    </a:lnTo>
                    <a:lnTo>
                      <a:pt x="1" y="0"/>
                    </a:lnTo>
                    <a:lnTo>
                      <a:pt x="3" y="2"/>
                    </a:lnTo>
                    <a:lnTo>
                      <a:pt x="2" y="4"/>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4" name="Freeform 5287">
                <a:extLst>
                  <a:ext uri="{FF2B5EF4-FFF2-40B4-BE49-F238E27FC236}">
                    <a16:creationId xmlns:a16="http://schemas.microsoft.com/office/drawing/2014/main" id="{7A2F4DB6-F5D8-420A-A270-270D65C1CC62}"/>
                  </a:ext>
                </a:extLst>
              </p:cNvPr>
              <p:cNvSpPr>
                <a:spLocks/>
              </p:cNvSpPr>
              <p:nvPr/>
            </p:nvSpPr>
            <p:spPr bwMode="gray">
              <a:xfrm>
                <a:off x="4550" y="2648"/>
                <a:ext cx="2" cy="2"/>
              </a:xfrm>
              <a:custGeom>
                <a:avLst/>
                <a:gdLst/>
                <a:ahLst/>
                <a:cxnLst>
                  <a:cxn ang="0">
                    <a:pos x="2" y="1"/>
                  </a:cxn>
                  <a:cxn ang="0">
                    <a:pos x="2" y="0"/>
                  </a:cxn>
                  <a:cxn ang="0">
                    <a:pos x="0" y="0"/>
                  </a:cxn>
                  <a:cxn ang="0">
                    <a:pos x="0" y="2"/>
                  </a:cxn>
                  <a:cxn ang="0">
                    <a:pos x="2" y="1"/>
                  </a:cxn>
                </a:cxnLst>
                <a:rect l="0" t="0" r="r" b="b"/>
                <a:pathLst>
                  <a:path w="2" h="2">
                    <a:moveTo>
                      <a:pt x="2" y="1"/>
                    </a:moveTo>
                    <a:lnTo>
                      <a:pt x="2" y="0"/>
                    </a:lnTo>
                    <a:lnTo>
                      <a:pt x="0" y="0"/>
                    </a:lnTo>
                    <a:lnTo>
                      <a:pt x="0" y="2"/>
                    </a:lnTo>
                    <a:lnTo>
                      <a:pt x="2"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5" name="Freeform 5288">
                <a:extLst>
                  <a:ext uri="{FF2B5EF4-FFF2-40B4-BE49-F238E27FC236}">
                    <a16:creationId xmlns:a16="http://schemas.microsoft.com/office/drawing/2014/main" id="{D4C66409-6A56-4E67-9E34-078A086DD1E7}"/>
                  </a:ext>
                </a:extLst>
              </p:cNvPr>
              <p:cNvSpPr>
                <a:spLocks/>
              </p:cNvSpPr>
              <p:nvPr/>
            </p:nvSpPr>
            <p:spPr bwMode="gray">
              <a:xfrm>
                <a:off x="4528" y="2646"/>
                <a:ext cx="26" cy="21"/>
              </a:xfrm>
              <a:custGeom>
                <a:avLst/>
                <a:gdLst/>
                <a:ahLst/>
                <a:cxnLst>
                  <a:cxn ang="0">
                    <a:pos x="4" y="1"/>
                  </a:cxn>
                  <a:cxn ang="0">
                    <a:pos x="6" y="3"/>
                  </a:cxn>
                  <a:cxn ang="0">
                    <a:pos x="9" y="3"/>
                  </a:cxn>
                  <a:cxn ang="0">
                    <a:pos x="15" y="9"/>
                  </a:cxn>
                  <a:cxn ang="0">
                    <a:pos x="25" y="16"/>
                  </a:cxn>
                  <a:cxn ang="0">
                    <a:pos x="26" y="19"/>
                  </a:cxn>
                  <a:cxn ang="0">
                    <a:pos x="25" y="21"/>
                  </a:cxn>
                  <a:cxn ang="0">
                    <a:pos x="19" y="19"/>
                  </a:cxn>
                  <a:cxn ang="0">
                    <a:pos x="9" y="12"/>
                  </a:cxn>
                  <a:cxn ang="0">
                    <a:pos x="7" y="11"/>
                  </a:cxn>
                  <a:cxn ang="0">
                    <a:pos x="1" y="6"/>
                  </a:cxn>
                  <a:cxn ang="0">
                    <a:pos x="0" y="3"/>
                  </a:cxn>
                  <a:cxn ang="0">
                    <a:pos x="0" y="0"/>
                  </a:cxn>
                  <a:cxn ang="0">
                    <a:pos x="4" y="1"/>
                  </a:cxn>
                </a:cxnLst>
                <a:rect l="0" t="0" r="r" b="b"/>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6" name="Freeform 5289">
                <a:extLst>
                  <a:ext uri="{FF2B5EF4-FFF2-40B4-BE49-F238E27FC236}">
                    <a16:creationId xmlns:a16="http://schemas.microsoft.com/office/drawing/2014/main" id="{9126B5AB-785A-4E64-A2DD-E00CB8252DD0}"/>
                  </a:ext>
                </a:extLst>
              </p:cNvPr>
              <p:cNvSpPr>
                <a:spLocks/>
              </p:cNvSpPr>
              <p:nvPr/>
            </p:nvSpPr>
            <p:spPr bwMode="gray">
              <a:xfrm>
                <a:off x="4651" y="2616"/>
                <a:ext cx="10" cy="8"/>
              </a:xfrm>
              <a:custGeom>
                <a:avLst/>
                <a:gdLst/>
                <a:ahLst/>
                <a:cxnLst>
                  <a:cxn ang="0">
                    <a:pos x="3" y="8"/>
                  </a:cxn>
                  <a:cxn ang="0">
                    <a:pos x="10" y="8"/>
                  </a:cxn>
                  <a:cxn ang="0">
                    <a:pos x="10" y="3"/>
                  </a:cxn>
                  <a:cxn ang="0">
                    <a:pos x="8" y="0"/>
                  </a:cxn>
                  <a:cxn ang="0">
                    <a:pos x="0" y="1"/>
                  </a:cxn>
                  <a:cxn ang="0">
                    <a:pos x="0" y="6"/>
                  </a:cxn>
                  <a:cxn ang="0">
                    <a:pos x="3" y="8"/>
                  </a:cxn>
                </a:cxnLst>
                <a:rect l="0" t="0" r="r" b="b"/>
                <a:pathLst>
                  <a:path w="10" h="8">
                    <a:moveTo>
                      <a:pt x="3" y="8"/>
                    </a:moveTo>
                    <a:lnTo>
                      <a:pt x="10" y="8"/>
                    </a:lnTo>
                    <a:lnTo>
                      <a:pt x="10" y="3"/>
                    </a:lnTo>
                    <a:lnTo>
                      <a:pt x="8" y="0"/>
                    </a:lnTo>
                    <a:lnTo>
                      <a:pt x="0" y="1"/>
                    </a:lnTo>
                    <a:lnTo>
                      <a:pt x="0" y="6"/>
                    </a:lnTo>
                    <a:lnTo>
                      <a:pt x="3"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7" name="Freeform 5290">
                <a:extLst>
                  <a:ext uri="{FF2B5EF4-FFF2-40B4-BE49-F238E27FC236}">
                    <a16:creationId xmlns:a16="http://schemas.microsoft.com/office/drawing/2014/main" id="{AE03D2E2-0A2A-4089-A662-B6718BCAD847}"/>
                  </a:ext>
                </a:extLst>
              </p:cNvPr>
              <p:cNvSpPr>
                <a:spLocks/>
              </p:cNvSpPr>
              <p:nvPr/>
            </p:nvSpPr>
            <p:spPr bwMode="gray">
              <a:xfrm>
                <a:off x="4660" y="2601"/>
                <a:ext cx="14" cy="8"/>
              </a:xfrm>
              <a:custGeom>
                <a:avLst/>
                <a:gdLst/>
                <a:ahLst/>
                <a:cxnLst>
                  <a:cxn ang="0">
                    <a:pos x="4" y="8"/>
                  </a:cxn>
                  <a:cxn ang="0">
                    <a:pos x="14" y="3"/>
                  </a:cxn>
                  <a:cxn ang="0">
                    <a:pos x="12" y="0"/>
                  </a:cxn>
                  <a:cxn ang="0">
                    <a:pos x="8" y="2"/>
                  </a:cxn>
                  <a:cxn ang="0">
                    <a:pos x="0" y="7"/>
                  </a:cxn>
                  <a:cxn ang="0">
                    <a:pos x="4" y="8"/>
                  </a:cxn>
                </a:cxnLst>
                <a:rect l="0" t="0" r="r" b="b"/>
                <a:pathLst>
                  <a:path w="14" h="8">
                    <a:moveTo>
                      <a:pt x="4" y="8"/>
                    </a:moveTo>
                    <a:lnTo>
                      <a:pt x="14" y="3"/>
                    </a:lnTo>
                    <a:lnTo>
                      <a:pt x="12" y="0"/>
                    </a:lnTo>
                    <a:lnTo>
                      <a:pt x="8" y="2"/>
                    </a:lnTo>
                    <a:lnTo>
                      <a:pt x="0" y="7"/>
                    </a:lnTo>
                    <a:lnTo>
                      <a:pt x="4"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8" name="Freeform 5291">
                <a:extLst>
                  <a:ext uri="{FF2B5EF4-FFF2-40B4-BE49-F238E27FC236}">
                    <a16:creationId xmlns:a16="http://schemas.microsoft.com/office/drawing/2014/main" id="{78BBBA11-0620-4E92-ADFF-105B992984A9}"/>
                  </a:ext>
                </a:extLst>
              </p:cNvPr>
              <p:cNvSpPr>
                <a:spLocks/>
              </p:cNvSpPr>
              <p:nvPr/>
            </p:nvSpPr>
            <p:spPr bwMode="gray">
              <a:xfrm>
                <a:off x="4609" y="2804"/>
                <a:ext cx="53" cy="90"/>
              </a:xfrm>
              <a:custGeom>
                <a:avLst/>
                <a:gdLst/>
                <a:ahLst/>
                <a:cxnLst>
                  <a:cxn ang="0">
                    <a:pos x="3" y="10"/>
                  </a:cxn>
                  <a:cxn ang="0">
                    <a:pos x="0" y="5"/>
                  </a:cxn>
                  <a:cxn ang="0">
                    <a:pos x="0" y="0"/>
                  </a:cxn>
                  <a:cxn ang="0">
                    <a:pos x="10" y="10"/>
                  </a:cxn>
                  <a:cxn ang="0">
                    <a:pos x="13" y="10"/>
                  </a:cxn>
                  <a:cxn ang="0">
                    <a:pos x="17" y="15"/>
                  </a:cxn>
                  <a:cxn ang="0">
                    <a:pos x="17" y="20"/>
                  </a:cxn>
                  <a:cxn ang="0">
                    <a:pos x="21" y="29"/>
                  </a:cxn>
                  <a:cxn ang="0">
                    <a:pos x="24" y="32"/>
                  </a:cxn>
                  <a:cxn ang="0">
                    <a:pos x="26" y="30"/>
                  </a:cxn>
                  <a:cxn ang="0">
                    <a:pos x="25" y="25"/>
                  </a:cxn>
                  <a:cxn ang="0">
                    <a:pos x="29" y="30"/>
                  </a:cxn>
                  <a:cxn ang="0">
                    <a:pos x="31" y="39"/>
                  </a:cxn>
                  <a:cxn ang="0">
                    <a:pos x="38" y="44"/>
                  </a:cxn>
                  <a:cxn ang="0">
                    <a:pos x="45" y="42"/>
                  </a:cxn>
                  <a:cxn ang="0">
                    <a:pos x="47" y="37"/>
                  </a:cxn>
                  <a:cxn ang="0">
                    <a:pos x="53" y="35"/>
                  </a:cxn>
                  <a:cxn ang="0">
                    <a:pos x="53" y="44"/>
                  </a:cxn>
                  <a:cxn ang="0">
                    <a:pos x="50" y="48"/>
                  </a:cxn>
                  <a:cxn ang="0">
                    <a:pos x="49" y="61"/>
                  </a:cxn>
                  <a:cxn ang="0">
                    <a:pos x="44" y="59"/>
                  </a:cxn>
                  <a:cxn ang="0">
                    <a:pos x="38" y="59"/>
                  </a:cxn>
                  <a:cxn ang="0">
                    <a:pos x="38" y="61"/>
                  </a:cxn>
                  <a:cxn ang="0">
                    <a:pos x="40" y="66"/>
                  </a:cxn>
                  <a:cxn ang="0">
                    <a:pos x="36" y="70"/>
                  </a:cxn>
                  <a:cxn ang="0">
                    <a:pos x="28" y="88"/>
                  </a:cxn>
                  <a:cxn ang="0">
                    <a:pos x="23" y="90"/>
                  </a:cxn>
                  <a:cxn ang="0">
                    <a:pos x="17" y="87"/>
                  </a:cxn>
                  <a:cxn ang="0">
                    <a:pos x="22" y="81"/>
                  </a:cxn>
                  <a:cxn ang="0">
                    <a:pos x="23" y="74"/>
                  </a:cxn>
                  <a:cxn ang="0">
                    <a:pos x="17" y="66"/>
                  </a:cxn>
                  <a:cxn ang="0">
                    <a:pos x="10" y="64"/>
                  </a:cxn>
                  <a:cxn ang="0">
                    <a:pos x="10" y="59"/>
                  </a:cxn>
                  <a:cxn ang="0">
                    <a:pos x="18" y="57"/>
                  </a:cxn>
                  <a:cxn ang="0">
                    <a:pos x="20" y="48"/>
                  </a:cxn>
                  <a:cxn ang="0">
                    <a:pos x="17" y="33"/>
                  </a:cxn>
                  <a:cxn ang="0">
                    <a:pos x="13" y="25"/>
                  </a:cxn>
                  <a:cxn ang="0">
                    <a:pos x="3" y="10"/>
                  </a:cxn>
                </a:cxnLst>
                <a:rect l="0" t="0" r="r" b="b"/>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99" name="Freeform 5292">
                <a:extLst>
                  <a:ext uri="{FF2B5EF4-FFF2-40B4-BE49-F238E27FC236}">
                    <a16:creationId xmlns:a16="http://schemas.microsoft.com/office/drawing/2014/main" id="{D48C621B-C013-482B-AA7C-A59599ED2099}"/>
                  </a:ext>
                </a:extLst>
              </p:cNvPr>
              <p:cNvSpPr>
                <a:spLocks/>
              </p:cNvSpPr>
              <p:nvPr/>
            </p:nvSpPr>
            <p:spPr bwMode="gray">
              <a:xfrm>
                <a:off x="4553" y="2883"/>
                <a:ext cx="68" cy="81"/>
              </a:xfrm>
              <a:custGeom>
                <a:avLst/>
                <a:gdLst/>
                <a:ahLst/>
                <a:cxnLst>
                  <a:cxn ang="0">
                    <a:pos x="58" y="3"/>
                  </a:cxn>
                  <a:cxn ang="0">
                    <a:pos x="58" y="9"/>
                  </a:cxn>
                  <a:cxn ang="0">
                    <a:pos x="61" y="9"/>
                  </a:cxn>
                  <a:cxn ang="0">
                    <a:pos x="63" y="5"/>
                  </a:cxn>
                  <a:cxn ang="0">
                    <a:pos x="68" y="6"/>
                  </a:cxn>
                  <a:cxn ang="0">
                    <a:pos x="67" y="21"/>
                  </a:cxn>
                  <a:cxn ang="0">
                    <a:pos x="61" y="30"/>
                  </a:cxn>
                  <a:cxn ang="0">
                    <a:pos x="58" y="35"/>
                  </a:cxn>
                  <a:cxn ang="0">
                    <a:pos x="56" y="42"/>
                  </a:cxn>
                  <a:cxn ang="0">
                    <a:pos x="48" y="45"/>
                  </a:cxn>
                  <a:cxn ang="0">
                    <a:pos x="43" y="51"/>
                  </a:cxn>
                  <a:cxn ang="0">
                    <a:pos x="36" y="68"/>
                  </a:cxn>
                  <a:cxn ang="0">
                    <a:pos x="23" y="81"/>
                  </a:cxn>
                  <a:cxn ang="0">
                    <a:pos x="8" y="75"/>
                  </a:cxn>
                  <a:cxn ang="0">
                    <a:pos x="1" y="75"/>
                  </a:cxn>
                  <a:cxn ang="0">
                    <a:pos x="0" y="70"/>
                  </a:cxn>
                  <a:cxn ang="0">
                    <a:pos x="5" y="58"/>
                  </a:cxn>
                  <a:cxn ang="0">
                    <a:pos x="11" y="50"/>
                  </a:cxn>
                  <a:cxn ang="0">
                    <a:pos x="21" y="44"/>
                  </a:cxn>
                  <a:cxn ang="0">
                    <a:pos x="29" y="35"/>
                  </a:cxn>
                  <a:cxn ang="0">
                    <a:pos x="40" y="28"/>
                  </a:cxn>
                  <a:cxn ang="0">
                    <a:pos x="44" y="22"/>
                  </a:cxn>
                  <a:cxn ang="0">
                    <a:pos x="44" y="17"/>
                  </a:cxn>
                  <a:cxn ang="0">
                    <a:pos x="50" y="8"/>
                  </a:cxn>
                  <a:cxn ang="0">
                    <a:pos x="50" y="2"/>
                  </a:cxn>
                  <a:cxn ang="0">
                    <a:pos x="56" y="0"/>
                  </a:cxn>
                  <a:cxn ang="0">
                    <a:pos x="58" y="3"/>
                  </a:cxn>
                </a:cxnLst>
                <a:rect l="0" t="0" r="r" b="b"/>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0" name="Freeform 5293">
                <a:extLst>
                  <a:ext uri="{FF2B5EF4-FFF2-40B4-BE49-F238E27FC236}">
                    <a16:creationId xmlns:a16="http://schemas.microsoft.com/office/drawing/2014/main" id="{32758A6B-0B8A-46BF-938A-91306EDAECCB}"/>
                  </a:ext>
                </a:extLst>
              </p:cNvPr>
              <p:cNvSpPr>
                <a:spLocks/>
              </p:cNvSpPr>
              <p:nvPr/>
            </p:nvSpPr>
            <p:spPr bwMode="gray">
              <a:xfrm>
                <a:off x="4562" y="2966"/>
                <a:ext cx="4" cy="7"/>
              </a:xfrm>
              <a:custGeom>
                <a:avLst/>
                <a:gdLst/>
                <a:ahLst/>
                <a:cxnLst>
                  <a:cxn ang="0">
                    <a:pos x="4" y="0"/>
                  </a:cxn>
                  <a:cxn ang="0">
                    <a:pos x="4" y="5"/>
                  </a:cxn>
                  <a:cxn ang="0">
                    <a:pos x="0" y="7"/>
                  </a:cxn>
                  <a:cxn ang="0">
                    <a:pos x="1" y="0"/>
                  </a:cxn>
                  <a:cxn ang="0">
                    <a:pos x="4" y="0"/>
                  </a:cxn>
                </a:cxnLst>
                <a:rect l="0" t="0" r="r" b="b"/>
                <a:pathLst>
                  <a:path w="4" h="7">
                    <a:moveTo>
                      <a:pt x="4" y="0"/>
                    </a:moveTo>
                    <a:lnTo>
                      <a:pt x="4" y="5"/>
                    </a:lnTo>
                    <a:lnTo>
                      <a:pt x="0" y="7"/>
                    </a:lnTo>
                    <a:lnTo>
                      <a:pt x="1" y="0"/>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1" name="Freeform 5294">
                <a:extLst>
                  <a:ext uri="{FF2B5EF4-FFF2-40B4-BE49-F238E27FC236}">
                    <a16:creationId xmlns:a16="http://schemas.microsoft.com/office/drawing/2014/main" id="{31F8F6E8-BAB6-445B-A5E6-217C86954B05}"/>
                  </a:ext>
                </a:extLst>
              </p:cNvPr>
              <p:cNvSpPr>
                <a:spLocks/>
              </p:cNvSpPr>
              <p:nvPr/>
            </p:nvSpPr>
            <p:spPr bwMode="gray">
              <a:xfrm>
                <a:off x="4712" y="2914"/>
                <a:ext cx="4" cy="4"/>
              </a:xfrm>
              <a:custGeom>
                <a:avLst/>
                <a:gdLst/>
                <a:ahLst/>
                <a:cxnLst>
                  <a:cxn ang="0">
                    <a:pos x="2" y="4"/>
                  </a:cxn>
                  <a:cxn ang="0">
                    <a:pos x="0" y="2"/>
                  </a:cxn>
                  <a:cxn ang="0">
                    <a:pos x="2" y="0"/>
                  </a:cxn>
                  <a:cxn ang="0">
                    <a:pos x="4" y="1"/>
                  </a:cxn>
                  <a:cxn ang="0">
                    <a:pos x="2" y="4"/>
                  </a:cxn>
                </a:cxnLst>
                <a:rect l="0" t="0" r="r" b="b"/>
                <a:pathLst>
                  <a:path w="4" h="4">
                    <a:moveTo>
                      <a:pt x="2" y="4"/>
                    </a:moveTo>
                    <a:lnTo>
                      <a:pt x="0" y="2"/>
                    </a:lnTo>
                    <a:lnTo>
                      <a:pt x="2" y="0"/>
                    </a:lnTo>
                    <a:lnTo>
                      <a:pt x="4" y="1"/>
                    </a:lnTo>
                    <a:lnTo>
                      <a:pt x="2"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2" name="Freeform 5295">
                <a:extLst>
                  <a:ext uri="{FF2B5EF4-FFF2-40B4-BE49-F238E27FC236}">
                    <a16:creationId xmlns:a16="http://schemas.microsoft.com/office/drawing/2014/main" id="{D5DC0E8C-19E3-4F1A-83BB-666912E45BAC}"/>
                  </a:ext>
                </a:extLst>
              </p:cNvPr>
              <p:cNvSpPr>
                <a:spLocks/>
              </p:cNvSpPr>
              <p:nvPr/>
            </p:nvSpPr>
            <p:spPr bwMode="gray">
              <a:xfrm>
                <a:off x="4341" y="2875"/>
                <a:ext cx="3" cy="5"/>
              </a:xfrm>
              <a:custGeom>
                <a:avLst/>
                <a:gdLst/>
                <a:ahLst/>
                <a:cxnLst>
                  <a:cxn ang="0">
                    <a:pos x="0" y="2"/>
                  </a:cxn>
                  <a:cxn ang="0">
                    <a:pos x="0" y="0"/>
                  </a:cxn>
                  <a:cxn ang="0">
                    <a:pos x="1" y="0"/>
                  </a:cxn>
                  <a:cxn ang="0">
                    <a:pos x="3" y="2"/>
                  </a:cxn>
                  <a:cxn ang="0">
                    <a:pos x="1" y="5"/>
                  </a:cxn>
                  <a:cxn ang="0">
                    <a:pos x="0" y="2"/>
                  </a:cxn>
                </a:cxnLst>
                <a:rect l="0" t="0" r="r" b="b"/>
                <a:pathLst>
                  <a:path w="3" h="5">
                    <a:moveTo>
                      <a:pt x="0" y="2"/>
                    </a:moveTo>
                    <a:lnTo>
                      <a:pt x="0" y="0"/>
                    </a:lnTo>
                    <a:lnTo>
                      <a:pt x="1" y="0"/>
                    </a:lnTo>
                    <a:lnTo>
                      <a:pt x="3" y="2"/>
                    </a:lnTo>
                    <a:lnTo>
                      <a:pt x="1" y="5"/>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3" name="Freeform 5296">
                <a:extLst>
                  <a:ext uri="{FF2B5EF4-FFF2-40B4-BE49-F238E27FC236}">
                    <a16:creationId xmlns:a16="http://schemas.microsoft.com/office/drawing/2014/main" id="{80A23C16-B772-435F-B83C-B4061953F6E5}"/>
                  </a:ext>
                </a:extLst>
              </p:cNvPr>
              <p:cNvSpPr>
                <a:spLocks/>
              </p:cNvSpPr>
              <p:nvPr/>
            </p:nvSpPr>
            <p:spPr bwMode="gray">
              <a:xfrm>
                <a:off x="4379" y="2875"/>
                <a:ext cx="4" cy="6"/>
              </a:xfrm>
              <a:custGeom>
                <a:avLst/>
                <a:gdLst/>
                <a:ahLst/>
                <a:cxnLst>
                  <a:cxn ang="0">
                    <a:pos x="0" y="3"/>
                  </a:cxn>
                  <a:cxn ang="0">
                    <a:pos x="1" y="0"/>
                  </a:cxn>
                  <a:cxn ang="0">
                    <a:pos x="3" y="1"/>
                  </a:cxn>
                  <a:cxn ang="0">
                    <a:pos x="4" y="6"/>
                  </a:cxn>
                  <a:cxn ang="0">
                    <a:pos x="2" y="6"/>
                  </a:cxn>
                  <a:cxn ang="0">
                    <a:pos x="0" y="4"/>
                  </a:cxn>
                  <a:cxn ang="0">
                    <a:pos x="0" y="3"/>
                  </a:cxn>
                </a:cxnLst>
                <a:rect l="0" t="0" r="r" b="b"/>
                <a:pathLst>
                  <a:path w="4" h="6">
                    <a:moveTo>
                      <a:pt x="0" y="3"/>
                    </a:moveTo>
                    <a:lnTo>
                      <a:pt x="1" y="0"/>
                    </a:lnTo>
                    <a:lnTo>
                      <a:pt x="3" y="1"/>
                    </a:lnTo>
                    <a:lnTo>
                      <a:pt x="4" y="6"/>
                    </a:lnTo>
                    <a:lnTo>
                      <a:pt x="2" y="6"/>
                    </a:lnTo>
                    <a:lnTo>
                      <a:pt x="0" y="4"/>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4" name="Freeform 5297">
                <a:extLst>
                  <a:ext uri="{FF2B5EF4-FFF2-40B4-BE49-F238E27FC236}">
                    <a16:creationId xmlns:a16="http://schemas.microsoft.com/office/drawing/2014/main" id="{F76875DA-4954-4E90-95D2-6C2F684E2F63}"/>
                  </a:ext>
                </a:extLst>
              </p:cNvPr>
              <p:cNvSpPr>
                <a:spLocks/>
              </p:cNvSpPr>
              <p:nvPr/>
            </p:nvSpPr>
            <p:spPr bwMode="gray">
              <a:xfrm>
                <a:off x="4347" y="2888"/>
                <a:ext cx="37" cy="39"/>
              </a:xfrm>
              <a:custGeom>
                <a:avLst/>
                <a:gdLst/>
                <a:ahLst/>
                <a:cxnLst>
                  <a:cxn ang="0">
                    <a:pos x="37" y="2"/>
                  </a:cxn>
                  <a:cxn ang="0">
                    <a:pos x="33" y="1"/>
                  </a:cxn>
                  <a:cxn ang="0">
                    <a:pos x="30" y="1"/>
                  </a:cxn>
                  <a:cxn ang="0">
                    <a:pos x="25" y="6"/>
                  </a:cxn>
                  <a:cxn ang="0">
                    <a:pos x="20" y="7"/>
                  </a:cxn>
                  <a:cxn ang="0">
                    <a:pos x="12" y="4"/>
                  </a:cxn>
                  <a:cxn ang="0">
                    <a:pos x="5" y="0"/>
                  </a:cxn>
                  <a:cxn ang="0">
                    <a:pos x="2" y="0"/>
                  </a:cxn>
                  <a:cxn ang="0">
                    <a:pos x="0" y="3"/>
                  </a:cxn>
                  <a:cxn ang="0">
                    <a:pos x="3" y="9"/>
                  </a:cxn>
                  <a:cxn ang="0">
                    <a:pos x="6" y="13"/>
                  </a:cxn>
                  <a:cxn ang="0">
                    <a:pos x="7" y="24"/>
                  </a:cxn>
                  <a:cxn ang="0">
                    <a:pos x="11" y="30"/>
                  </a:cxn>
                  <a:cxn ang="0">
                    <a:pos x="14" y="36"/>
                  </a:cxn>
                  <a:cxn ang="0">
                    <a:pos x="16" y="39"/>
                  </a:cxn>
                  <a:cxn ang="0">
                    <a:pos x="24" y="38"/>
                  </a:cxn>
                  <a:cxn ang="0">
                    <a:pos x="26" y="33"/>
                  </a:cxn>
                  <a:cxn ang="0">
                    <a:pos x="30" y="33"/>
                  </a:cxn>
                  <a:cxn ang="0">
                    <a:pos x="32" y="26"/>
                  </a:cxn>
                  <a:cxn ang="0">
                    <a:pos x="35" y="22"/>
                  </a:cxn>
                  <a:cxn ang="0">
                    <a:pos x="37" y="11"/>
                  </a:cxn>
                  <a:cxn ang="0">
                    <a:pos x="37" y="2"/>
                  </a:cxn>
                </a:cxnLst>
                <a:rect l="0" t="0" r="r" b="b"/>
                <a:pathLst>
                  <a:path w="37" h="39">
                    <a:moveTo>
                      <a:pt x="37" y="2"/>
                    </a:moveTo>
                    <a:lnTo>
                      <a:pt x="33" y="1"/>
                    </a:lnTo>
                    <a:lnTo>
                      <a:pt x="30" y="1"/>
                    </a:lnTo>
                    <a:lnTo>
                      <a:pt x="25" y="6"/>
                    </a:ln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5" name="Freeform 5298">
                <a:extLst>
                  <a:ext uri="{FF2B5EF4-FFF2-40B4-BE49-F238E27FC236}">
                    <a16:creationId xmlns:a16="http://schemas.microsoft.com/office/drawing/2014/main" id="{3F40F199-AAA6-423A-B7E0-D8C330FDF724}"/>
                  </a:ext>
                </a:extLst>
              </p:cNvPr>
              <p:cNvSpPr>
                <a:spLocks/>
              </p:cNvSpPr>
              <p:nvPr/>
            </p:nvSpPr>
            <p:spPr bwMode="gray">
              <a:xfrm>
                <a:off x="4553" y="2589"/>
                <a:ext cx="4" cy="10"/>
              </a:xfrm>
              <a:custGeom>
                <a:avLst/>
                <a:gdLst/>
                <a:ahLst/>
                <a:cxnLst>
                  <a:cxn ang="0">
                    <a:pos x="2" y="10"/>
                  </a:cxn>
                  <a:cxn ang="0">
                    <a:pos x="4" y="6"/>
                  </a:cxn>
                  <a:cxn ang="0">
                    <a:pos x="4" y="2"/>
                  </a:cxn>
                  <a:cxn ang="0">
                    <a:pos x="0" y="0"/>
                  </a:cxn>
                  <a:cxn ang="0">
                    <a:pos x="0" y="3"/>
                  </a:cxn>
                  <a:cxn ang="0">
                    <a:pos x="0" y="7"/>
                  </a:cxn>
                  <a:cxn ang="0">
                    <a:pos x="2" y="10"/>
                  </a:cxn>
                </a:cxnLst>
                <a:rect l="0" t="0" r="r" b="b"/>
                <a:pathLst>
                  <a:path w="4" h="10">
                    <a:moveTo>
                      <a:pt x="2" y="10"/>
                    </a:moveTo>
                    <a:lnTo>
                      <a:pt x="4" y="6"/>
                    </a:lnTo>
                    <a:lnTo>
                      <a:pt x="4" y="2"/>
                    </a:lnTo>
                    <a:lnTo>
                      <a:pt x="0" y="0"/>
                    </a:lnTo>
                    <a:lnTo>
                      <a:pt x="0" y="3"/>
                    </a:lnTo>
                    <a:lnTo>
                      <a:pt x="0" y="7"/>
                    </a:lnTo>
                    <a:lnTo>
                      <a:pt x="2" y="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6" name="Freeform 5299">
                <a:extLst>
                  <a:ext uri="{FF2B5EF4-FFF2-40B4-BE49-F238E27FC236}">
                    <a16:creationId xmlns:a16="http://schemas.microsoft.com/office/drawing/2014/main" id="{CF43AA67-F88C-4E8D-82B2-8BC5D70C7031}"/>
                  </a:ext>
                </a:extLst>
              </p:cNvPr>
              <p:cNvSpPr>
                <a:spLocks/>
              </p:cNvSpPr>
              <p:nvPr/>
            </p:nvSpPr>
            <p:spPr bwMode="gray">
              <a:xfrm>
                <a:off x="4557" y="2600"/>
                <a:ext cx="6" cy="6"/>
              </a:xfrm>
              <a:custGeom>
                <a:avLst/>
                <a:gdLst/>
                <a:ahLst/>
                <a:cxnLst>
                  <a:cxn ang="0">
                    <a:pos x="0" y="2"/>
                  </a:cxn>
                  <a:cxn ang="0">
                    <a:pos x="1" y="0"/>
                  </a:cxn>
                  <a:cxn ang="0">
                    <a:pos x="6" y="4"/>
                  </a:cxn>
                  <a:cxn ang="0">
                    <a:pos x="5" y="6"/>
                  </a:cxn>
                  <a:cxn ang="0">
                    <a:pos x="0" y="2"/>
                  </a:cxn>
                </a:cxnLst>
                <a:rect l="0" t="0" r="r" b="b"/>
                <a:pathLst>
                  <a:path w="6" h="6">
                    <a:moveTo>
                      <a:pt x="0" y="2"/>
                    </a:moveTo>
                    <a:lnTo>
                      <a:pt x="1" y="0"/>
                    </a:lnTo>
                    <a:lnTo>
                      <a:pt x="6" y="4"/>
                    </a:lnTo>
                    <a:lnTo>
                      <a:pt x="5" y="6"/>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7" name="Freeform 5300">
                <a:extLst>
                  <a:ext uri="{FF2B5EF4-FFF2-40B4-BE49-F238E27FC236}">
                    <a16:creationId xmlns:a16="http://schemas.microsoft.com/office/drawing/2014/main" id="{4AAC7BF8-AD34-48A1-AC9B-39813D398D92}"/>
                  </a:ext>
                </a:extLst>
              </p:cNvPr>
              <p:cNvSpPr>
                <a:spLocks/>
              </p:cNvSpPr>
              <p:nvPr/>
            </p:nvSpPr>
            <p:spPr bwMode="gray">
              <a:xfrm>
                <a:off x="4573" y="2627"/>
                <a:ext cx="4" cy="5"/>
              </a:xfrm>
              <a:custGeom>
                <a:avLst/>
                <a:gdLst/>
                <a:ahLst/>
                <a:cxnLst>
                  <a:cxn ang="0">
                    <a:pos x="0" y="3"/>
                  </a:cxn>
                  <a:cxn ang="0">
                    <a:pos x="0" y="1"/>
                  </a:cxn>
                  <a:cxn ang="0">
                    <a:pos x="2" y="0"/>
                  </a:cxn>
                  <a:cxn ang="0">
                    <a:pos x="4" y="4"/>
                  </a:cxn>
                  <a:cxn ang="0">
                    <a:pos x="2" y="5"/>
                  </a:cxn>
                  <a:cxn ang="0">
                    <a:pos x="0" y="3"/>
                  </a:cxn>
                </a:cxnLst>
                <a:rect l="0" t="0" r="r" b="b"/>
                <a:pathLst>
                  <a:path w="4" h="5">
                    <a:moveTo>
                      <a:pt x="0" y="3"/>
                    </a:moveTo>
                    <a:lnTo>
                      <a:pt x="0" y="1"/>
                    </a:lnTo>
                    <a:lnTo>
                      <a:pt x="2" y="0"/>
                    </a:lnTo>
                    <a:lnTo>
                      <a:pt x="4" y="4"/>
                    </a:lnTo>
                    <a:lnTo>
                      <a:pt x="2" y="5"/>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8" name="Freeform 5301">
                <a:extLst>
                  <a:ext uri="{FF2B5EF4-FFF2-40B4-BE49-F238E27FC236}">
                    <a16:creationId xmlns:a16="http://schemas.microsoft.com/office/drawing/2014/main" id="{770B495E-7D3D-401D-A8EB-388C0EEB0152}"/>
                  </a:ext>
                </a:extLst>
              </p:cNvPr>
              <p:cNvSpPr>
                <a:spLocks/>
              </p:cNvSpPr>
              <p:nvPr/>
            </p:nvSpPr>
            <p:spPr bwMode="gray">
              <a:xfrm>
                <a:off x="4575" y="2636"/>
                <a:ext cx="2" cy="3"/>
              </a:xfrm>
              <a:custGeom>
                <a:avLst/>
                <a:gdLst/>
                <a:ahLst/>
                <a:cxnLst>
                  <a:cxn ang="0">
                    <a:pos x="0" y="3"/>
                  </a:cxn>
                  <a:cxn ang="0">
                    <a:pos x="0" y="0"/>
                  </a:cxn>
                  <a:cxn ang="0">
                    <a:pos x="2" y="0"/>
                  </a:cxn>
                  <a:cxn ang="0">
                    <a:pos x="2" y="2"/>
                  </a:cxn>
                  <a:cxn ang="0">
                    <a:pos x="0" y="3"/>
                  </a:cxn>
                </a:cxnLst>
                <a:rect l="0" t="0" r="r" b="b"/>
                <a:pathLst>
                  <a:path w="2" h="3">
                    <a:moveTo>
                      <a:pt x="0" y="3"/>
                    </a:moveTo>
                    <a:lnTo>
                      <a:pt x="0" y="0"/>
                    </a:lnTo>
                    <a:lnTo>
                      <a:pt x="2" y="0"/>
                    </a:lnTo>
                    <a:lnTo>
                      <a:pt x="2" y="2"/>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09" name="Freeform 5302">
                <a:extLst>
                  <a:ext uri="{FF2B5EF4-FFF2-40B4-BE49-F238E27FC236}">
                    <a16:creationId xmlns:a16="http://schemas.microsoft.com/office/drawing/2014/main" id="{B544C8B6-4F9B-46DB-AF76-7C65971CB424}"/>
                  </a:ext>
                </a:extLst>
              </p:cNvPr>
              <p:cNvSpPr>
                <a:spLocks/>
              </p:cNvSpPr>
              <p:nvPr/>
            </p:nvSpPr>
            <p:spPr bwMode="gray">
              <a:xfrm>
                <a:off x="4557" y="2650"/>
                <a:ext cx="3" cy="4"/>
              </a:xfrm>
              <a:custGeom>
                <a:avLst/>
                <a:gdLst/>
                <a:ahLst/>
                <a:cxnLst>
                  <a:cxn ang="0">
                    <a:pos x="0" y="4"/>
                  </a:cxn>
                  <a:cxn ang="0">
                    <a:pos x="0" y="1"/>
                  </a:cxn>
                  <a:cxn ang="0">
                    <a:pos x="1" y="0"/>
                  </a:cxn>
                  <a:cxn ang="0">
                    <a:pos x="3" y="2"/>
                  </a:cxn>
                  <a:cxn ang="0">
                    <a:pos x="2" y="4"/>
                  </a:cxn>
                  <a:cxn ang="0">
                    <a:pos x="0" y="4"/>
                  </a:cxn>
                </a:cxnLst>
                <a:rect l="0" t="0" r="r" b="b"/>
                <a:pathLst>
                  <a:path w="3" h="4">
                    <a:moveTo>
                      <a:pt x="0" y="4"/>
                    </a:moveTo>
                    <a:lnTo>
                      <a:pt x="0" y="1"/>
                    </a:lnTo>
                    <a:lnTo>
                      <a:pt x="1" y="0"/>
                    </a:lnTo>
                    <a:lnTo>
                      <a:pt x="3" y="2"/>
                    </a:lnTo>
                    <a:lnTo>
                      <a:pt x="2" y="4"/>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0" name="Freeform 5303">
                <a:extLst>
                  <a:ext uri="{FF2B5EF4-FFF2-40B4-BE49-F238E27FC236}">
                    <a16:creationId xmlns:a16="http://schemas.microsoft.com/office/drawing/2014/main" id="{6A79CEB5-2085-49EB-A8AD-0DC4C1110E2E}"/>
                  </a:ext>
                </a:extLst>
              </p:cNvPr>
              <p:cNvSpPr>
                <a:spLocks/>
              </p:cNvSpPr>
              <p:nvPr/>
            </p:nvSpPr>
            <p:spPr bwMode="gray">
              <a:xfrm>
                <a:off x="4550" y="2648"/>
                <a:ext cx="2" cy="2"/>
              </a:xfrm>
              <a:custGeom>
                <a:avLst/>
                <a:gdLst/>
                <a:ahLst/>
                <a:cxnLst>
                  <a:cxn ang="0">
                    <a:pos x="2" y="1"/>
                  </a:cxn>
                  <a:cxn ang="0">
                    <a:pos x="2" y="0"/>
                  </a:cxn>
                  <a:cxn ang="0">
                    <a:pos x="0" y="0"/>
                  </a:cxn>
                  <a:cxn ang="0">
                    <a:pos x="0" y="2"/>
                  </a:cxn>
                  <a:cxn ang="0">
                    <a:pos x="2" y="1"/>
                  </a:cxn>
                </a:cxnLst>
                <a:rect l="0" t="0" r="r" b="b"/>
                <a:pathLst>
                  <a:path w="2" h="2">
                    <a:moveTo>
                      <a:pt x="2" y="1"/>
                    </a:moveTo>
                    <a:lnTo>
                      <a:pt x="2" y="0"/>
                    </a:lnTo>
                    <a:lnTo>
                      <a:pt x="0" y="0"/>
                    </a:lnTo>
                    <a:lnTo>
                      <a:pt x="0" y="2"/>
                    </a:lnTo>
                    <a:lnTo>
                      <a:pt x="2"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1" name="Freeform 5304">
                <a:extLst>
                  <a:ext uri="{FF2B5EF4-FFF2-40B4-BE49-F238E27FC236}">
                    <a16:creationId xmlns:a16="http://schemas.microsoft.com/office/drawing/2014/main" id="{7E537EAA-C765-4F06-A935-DE551FA67F4C}"/>
                  </a:ext>
                </a:extLst>
              </p:cNvPr>
              <p:cNvSpPr>
                <a:spLocks/>
              </p:cNvSpPr>
              <p:nvPr/>
            </p:nvSpPr>
            <p:spPr bwMode="gray">
              <a:xfrm>
                <a:off x="4528" y="2646"/>
                <a:ext cx="26" cy="21"/>
              </a:xfrm>
              <a:custGeom>
                <a:avLst/>
                <a:gdLst/>
                <a:ahLst/>
                <a:cxnLst>
                  <a:cxn ang="0">
                    <a:pos x="4" y="1"/>
                  </a:cxn>
                  <a:cxn ang="0">
                    <a:pos x="6" y="3"/>
                  </a:cxn>
                  <a:cxn ang="0">
                    <a:pos x="9" y="3"/>
                  </a:cxn>
                  <a:cxn ang="0">
                    <a:pos x="15" y="9"/>
                  </a:cxn>
                  <a:cxn ang="0">
                    <a:pos x="25" y="16"/>
                  </a:cxn>
                  <a:cxn ang="0">
                    <a:pos x="26" y="19"/>
                  </a:cxn>
                  <a:cxn ang="0">
                    <a:pos x="25" y="21"/>
                  </a:cxn>
                  <a:cxn ang="0">
                    <a:pos x="19" y="19"/>
                  </a:cxn>
                  <a:cxn ang="0">
                    <a:pos x="9" y="12"/>
                  </a:cxn>
                  <a:cxn ang="0">
                    <a:pos x="7" y="11"/>
                  </a:cxn>
                  <a:cxn ang="0">
                    <a:pos x="1" y="6"/>
                  </a:cxn>
                  <a:cxn ang="0">
                    <a:pos x="0" y="3"/>
                  </a:cxn>
                  <a:cxn ang="0">
                    <a:pos x="0" y="0"/>
                  </a:cxn>
                  <a:cxn ang="0">
                    <a:pos x="4" y="1"/>
                  </a:cxn>
                </a:cxnLst>
                <a:rect l="0" t="0" r="r" b="b"/>
                <a:pathLst>
                  <a:path w="26" h="21">
                    <a:moveTo>
                      <a:pt x="4" y="1"/>
                    </a:moveTo>
                    <a:lnTo>
                      <a:pt x="6" y="3"/>
                    </a:lnTo>
                    <a:lnTo>
                      <a:pt x="9" y="3"/>
                    </a:lnTo>
                    <a:lnTo>
                      <a:pt x="15" y="9"/>
                    </a:lnTo>
                    <a:lnTo>
                      <a:pt x="25" y="16"/>
                    </a:lnTo>
                    <a:lnTo>
                      <a:pt x="26" y="19"/>
                    </a:lnTo>
                    <a:lnTo>
                      <a:pt x="25" y="21"/>
                    </a:lnTo>
                    <a:lnTo>
                      <a:pt x="19" y="19"/>
                    </a:lnTo>
                    <a:lnTo>
                      <a:pt x="9" y="12"/>
                    </a:lnTo>
                    <a:lnTo>
                      <a:pt x="7" y="11"/>
                    </a:lnTo>
                    <a:lnTo>
                      <a:pt x="1" y="6"/>
                    </a:lnTo>
                    <a:lnTo>
                      <a:pt x="0" y="3"/>
                    </a:lnTo>
                    <a:lnTo>
                      <a:pt x="0" y="0"/>
                    </a:lnTo>
                    <a:lnTo>
                      <a:pt x="4"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2" name="Freeform 5305">
                <a:extLst>
                  <a:ext uri="{FF2B5EF4-FFF2-40B4-BE49-F238E27FC236}">
                    <a16:creationId xmlns:a16="http://schemas.microsoft.com/office/drawing/2014/main" id="{E286F9EB-7E85-48B8-8EEA-E363CA967F33}"/>
                  </a:ext>
                </a:extLst>
              </p:cNvPr>
              <p:cNvSpPr>
                <a:spLocks/>
              </p:cNvSpPr>
              <p:nvPr/>
            </p:nvSpPr>
            <p:spPr bwMode="gray">
              <a:xfrm>
                <a:off x="4651" y="2616"/>
                <a:ext cx="10" cy="8"/>
              </a:xfrm>
              <a:custGeom>
                <a:avLst/>
                <a:gdLst/>
                <a:ahLst/>
                <a:cxnLst>
                  <a:cxn ang="0">
                    <a:pos x="3" y="8"/>
                  </a:cxn>
                  <a:cxn ang="0">
                    <a:pos x="10" y="8"/>
                  </a:cxn>
                  <a:cxn ang="0">
                    <a:pos x="10" y="3"/>
                  </a:cxn>
                  <a:cxn ang="0">
                    <a:pos x="8" y="0"/>
                  </a:cxn>
                  <a:cxn ang="0">
                    <a:pos x="0" y="1"/>
                  </a:cxn>
                  <a:cxn ang="0">
                    <a:pos x="0" y="6"/>
                  </a:cxn>
                  <a:cxn ang="0">
                    <a:pos x="3" y="8"/>
                  </a:cxn>
                </a:cxnLst>
                <a:rect l="0" t="0" r="r" b="b"/>
                <a:pathLst>
                  <a:path w="10" h="8">
                    <a:moveTo>
                      <a:pt x="3" y="8"/>
                    </a:moveTo>
                    <a:lnTo>
                      <a:pt x="10" y="8"/>
                    </a:lnTo>
                    <a:lnTo>
                      <a:pt x="10" y="3"/>
                    </a:lnTo>
                    <a:lnTo>
                      <a:pt x="8" y="0"/>
                    </a:lnTo>
                    <a:lnTo>
                      <a:pt x="0" y="1"/>
                    </a:lnTo>
                    <a:lnTo>
                      <a:pt x="0" y="6"/>
                    </a:lnTo>
                    <a:lnTo>
                      <a:pt x="3"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3" name="Freeform 5306">
                <a:extLst>
                  <a:ext uri="{FF2B5EF4-FFF2-40B4-BE49-F238E27FC236}">
                    <a16:creationId xmlns:a16="http://schemas.microsoft.com/office/drawing/2014/main" id="{9DB9B432-F39D-4EE7-A8B6-CF07123EABEA}"/>
                  </a:ext>
                </a:extLst>
              </p:cNvPr>
              <p:cNvSpPr>
                <a:spLocks/>
              </p:cNvSpPr>
              <p:nvPr/>
            </p:nvSpPr>
            <p:spPr bwMode="gray">
              <a:xfrm>
                <a:off x="4660" y="2601"/>
                <a:ext cx="14" cy="8"/>
              </a:xfrm>
              <a:custGeom>
                <a:avLst/>
                <a:gdLst/>
                <a:ahLst/>
                <a:cxnLst>
                  <a:cxn ang="0">
                    <a:pos x="4" y="8"/>
                  </a:cxn>
                  <a:cxn ang="0">
                    <a:pos x="14" y="3"/>
                  </a:cxn>
                  <a:cxn ang="0">
                    <a:pos x="12" y="0"/>
                  </a:cxn>
                  <a:cxn ang="0">
                    <a:pos x="8" y="2"/>
                  </a:cxn>
                  <a:cxn ang="0">
                    <a:pos x="0" y="7"/>
                  </a:cxn>
                  <a:cxn ang="0">
                    <a:pos x="4" y="8"/>
                  </a:cxn>
                </a:cxnLst>
                <a:rect l="0" t="0" r="r" b="b"/>
                <a:pathLst>
                  <a:path w="14" h="8">
                    <a:moveTo>
                      <a:pt x="4" y="8"/>
                    </a:moveTo>
                    <a:lnTo>
                      <a:pt x="14" y="3"/>
                    </a:lnTo>
                    <a:lnTo>
                      <a:pt x="12" y="0"/>
                    </a:lnTo>
                    <a:lnTo>
                      <a:pt x="8" y="2"/>
                    </a:lnTo>
                    <a:lnTo>
                      <a:pt x="0" y="7"/>
                    </a:lnTo>
                    <a:lnTo>
                      <a:pt x="4"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4" name="Freeform 5307">
                <a:extLst>
                  <a:ext uri="{FF2B5EF4-FFF2-40B4-BE49-F238E27FC236}">
                    <a16:creationId xmlns:a16="http://schemas.microsoft.com/office/drawing/2014/main" id="{4767275C-6BF0-48CE-AB59-0884F306FD5D}"/>
                  </a:ext>
                </a:extLst>
              </p:cNvPr>
              <p:cNvSpPr>
                <a:spLocks/>
              </p:cNvSpPr>
              <p:nvPr/>
            </p:nvSpPr>
            <p:spPr bwMode="gray">
              <a:xfrm>
                <a:off x="4609" y="2804"/>
                <a:ext cx="53" cy="90"/>
              </a:xfrm>
              <a:custGeom>
                <a:avLst/>
                <a:gdLst/>
                <a:ahLst/>
                <a:cxnLst>
                  <a:cxn ang="0">
                    <a:pos x="3" y="10"/>
                  </a:cxn>
                  <a:cxn ang="0">
                    <a:pos x="0" y="5"/>
                  </a:cxn>
                  <a:cxn ang="0">
                    <a:pos x="0" y="0"/>
                  </a:cxn>
                  <a:cxn ang="0">
                    <a:pos x="10" y="10"/>
                  </a:cxn>
                  <a:cxn ang="0">
                    <a:pos x="13" y="10"/>
                  </a:cxn>
                  <a:cxn ang="0">
                    <a:pos x="17" y="15"/>
                  </a:cxn>
                  <a:cxn ang="0">
                    <a:pos x="17" y="20"/>
                  </a:cxn>
                  <a:cxn ang="0">
                    <a:pos x="21" y="29"/>
                  </a:cxn>
                  <a:cxn ang="0">
                    <a:pos x="24" y="32"/>
                  </a:cxn>
                  <a:cxn ang="0">
                    <a:pos x="26" y="30"/>
                  </a:cxn>
                  <a:cxn ang="0">
                    <a:pos x="25" y="25"/>
                  </a:cxn>
                  <a:cxn ang="0">
                    <a:pos x="29" y="30"/>
                  </a:cxn>
                  <a:cxn ang="0">
                    <a:pos x="31" y="39"/>
                  </a:cxn>
                  <a:cxn ang="0">
                    <a:pos x="38" y="44"/>
                  </a:cxn>
                  <a:cxn ang="0">
                    <a:pos x="45" y="42"/>
                  </a:cxn>
                  <a:cxn ang="0">
                    <a:pos x="47" y="37"/>
                  </a:cxn>
                  <a:cxn ang="0">
                    <a:pos x="53" y="35"/>
                  </a:cxn>
                  <a:cxn ang="0">
                    <a:pos x="53" y="44"/>
                  </a:cxn>
                  <a:cxn ang="0">
                    <a:pos x="50" y="48"/>
                  </a:cxn>
                  <a:cxn ang="0">
                    <a:pos x="49" y="61"/>
                  </a:cxn>
                  <a:cxn ang="0">
                    <a:pos x="44" y="59"/>
                  </a:cxn>
                  <a:cxn ang="0">
                    <a:pos x="38" y="59"/>
                  </a:cxn>
                  <a:cxn ang="0">
                    <a:pos x="38" y="61"/>
                  </a:cxn>
                  <a:cxn ang="0">
                    <a:pos x="40" y="66"/>
                  </a:cxn>
                  <a:cxn ang="0">
                    <a:pos x="36" y="70"/>
                  </a:cxn>
                  <a:cxn ang="0">
                    <a:pos x="28" y="88"/>
                  </a:cxn>
                  <a:cxn ang="0">
                    <a:pos x="23" y="90"/>
                  </a:cxn>
                  <a:cxn ang="0">
                    <a:pos x="17" y="87"/>
                  </a:cxn>
                  <a:cxn ang="0">
                    <a:pos x="22" y="81"/>
                  </a:cxn>
                  <a:cxn ang="0">
                    <a:pos x="23" y="74"/>
                  </a:cxn>
                  <a:cxn ang="0">
                    <a:pos x="17" y="66"/>
                  </a:cxn>
                  <a:cxn ang="0">
                    <a:pos x="10" y="64"/>
                  </a:cxn>
                  <a:cxn ang="0">
                    <a:pos x="10" y="59"/>
                  </a:cxn>
                  <a:cxn ang="0">
                    <a:pos x="18" y="57"/>
                  </a:cxn>
                  <a:cxn ang="0">
                    <a:pos x="20" y="48"/>
                  </a:cxn>
                  <a:cxn ang="0">
                    <a:pos x="17" y="33"/>
                  </a:cxn>
                  <a:cxn ang="0">
                    <a:pos x="13" y="25"/>
                  </a:cxn>
                  <a:cxn ang="0">
                    <a:pos x="3" y="10"/>
                  </a:cxn>
                </a:cxnLst>
                <a:rect l="0" t="0" r="r" b="b"/>
                <a:pathLst>
                  <a:path w="53" h="90">
                    <a:moveTo>
                      <a:pt x="3" y="10"/>
                    </a:moveTo>
                    <a:lnTo>
                      <a:pt x="0" y="5"/>
                    </a:lnTo>
                    <a:lnTo>
                      <a:pt x="0" y="0"/>
                    </a:lnTo>
                    <a:lnTo>
                      <a:pt x="10" y="10"/>
                    </a:lnTo>
                    <a:lnTo>
                      <a:pt x="13" y="10"/>
                    </a:lnTo>
                    <a:lnTo>
                      <a:pt x="17" y="15"/>
                    </a:lnTo>
                    <a:lnTo>
                      <a:pt x="17" y="20"/>
                    </a:lnTo>
                    <a:lnTo>
                      <a:pt x="21" y="29"/>
                    </a:lnTo>
                    <a:lnTo>
                      <a:pt x="24" y="32"/>
                    </a:lnTo>
                    <a:lnTo>
                      <a:pt x="26" y="30"/>
                    </a:lnTo>
                    <a:lnTo>
                      <a:pt x="25" y="25"/>
                    </a:lnTo>
                    <a:lnTo>
                      <a:pt x="29" y="30"/>
                    </a:lnTo>
                    <a:lnTo>
                      <a:pt x="31" y="39"/>
                    </a:lnTo>
                    <a:lnTo>
                      <a:pt x="38" y="44"/>
                    </a:lnTo>
                    <a:lnTo>
                      <a:pt x="45" y="42"/>
                    </a:lnTo>
                    <a:lnTo>
                      <a:pt x="47" y="37"/>
                    </a:lnTo>
                    <a:lnTo>
                      <a:pt x="53" y="35"/>
                    </a:lnTo>
                    <a:lnTo>
                      <a:pt x="53" y="44"/>
                    </a:lnTo>
                    <a:lnTo>
                      <a:pt x="50" y="48"/>
                    </a:lnTo>
                    <a:lnTo>
                      <a:pt x="49" y="61"/>
                    </a:lnTo>
                    <a:lnTo>
                      <a:pt x="44" y="59"/>
                    </a:lnTo>
                    <a:lnTo>
                      <a:pt x="38" y="59"/>
                    </a:lnTo>
                    <a:lnTo>
                      <a:pt x="38" y="61"/>
                    </a:lnTo>
                    <a:lnTo>
                      <a:pt x="40" y="66"/>
                    </a:lnTo>
                    <a:lnTo>
                      <a:pt x="36" y="70"/>
                    </a:lnTo>
                    <a:lnTo>
                      <a:pt x="28" y="88"/>
                    </a:lnTo>
                    <a:lnTo>
                      <a:pt x="23" y="90"/>
                    </a:lnTo>
                    <a:lnTo>
                      <a:pt x="17" y="87"/>
                    </a:lnTo>
                    <a:lnTo>
                      <a:pt x="22" y="81"/>
                    </a:lnTo>
                    <a:lnTo>
                      <a:pt x="23" y="74"/>
                    </a:lnTo>
                    <a:lnTo>
                      <a:pt x="17" y="66"/>
                    </a:lnTo>
                    <a:lnTo>
                      <a:pt x="10" y="64"/>
                    </a:lnTo>
                    <a:lnTo>
                      <a:pt x="10" y="59"/>
                    </a:lnTo>
                    <a:lnTo>
                      <a:pt x="18" y="57"/>
                    </a:lnTo>
                    <a:lnTo>
                      <a:pt x="20" y="48"/>
                    </a:lnTo>
                    <a:lnTo>
                      <a:pt x="17" y="33"/>
                    </a:lnTo>
                    <a:lnTo>
                      <a:pt x="13" y="25"/>
                    </a:lnTo>
                    <a:lnTo>
                      <a:pt x="3" y="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5" name="Freeform 5308">
                <a:extLst>
                  <a:ext uri="{FF2B5EF4-FFF2-40B4-BE49-F238E27FC236}">
                    <a16:creationId xmlns:a16="http://schemas.microsoft.com/office/drawing/2014/main" id="{0FCA5920-CA6D-4505-A067-A84B2621B026}"/>
                  </a:ext>
                </a:extLst>
              </p:cNvPr>
              <p:cNvSpPr>
                <a:spLocks/>
              </p:cNvSpPr>
              <p:nvPr/>
            </p:nvSpPr>
            <p:spPr bwMode="gray">
              <a:xfrm>
                <a:off x="4553" y="2883"/>
                <a:ext cx="68" cy="81"/>
              </a:xfrm>
              <a:custGeom>
                <a:avLst/>
                <a:gdLst/>
                <a:ahLst/>
                <a:cxnLst>
                  <a:cxn ang="0">
                    <a:pos x="58" y="3"/>
                  </a:cxn>
                  <a:cxn ang="0">
                    <a:pos x="58" y="9"/>
                  </a:cxn>
                  <a:cxn ang="0">
                    <a:pos x="61" y="9"/>
                  </a:cxn>
                  <a:cxn ang="0">
                    <a:pos x="63" y="5"/>
                  </a:cxn>
                  <a:cxn ang="0">
                    <a:pos x="68" y="6"/>
                  </a:cxn>
                  <a:cxn ang="0">
                    <a:pos x="67" y="21"/>
                  </a:cxn>
                  <a:cxn ang="0">
                    <a:pos x="61" y="30"/>
                  </a:cxn>
                  <a:cxn ang="0">
                    <a:pos x="58" y="35"/>
                  </a:cxn>
                  <a:cxn ang="0">
                    <a:pos x="56" y="42"/>
                  </a:cxn>
                  <a:cxn ang="0">
                    <a:pos x="48" y="45"/>
                  </a:cxn>
                  <a:cxn ang="0">
                    <a:pos x="43" y="51"/>
                  </a:cxn>
                  <a:cxn ang="0">
                    <a:pos x="36" y="68"/>
                  </a:cxn>
                  <a:cxn ang="0">
                    <a:pos x="23" y="81"/>
                  </a:cxn>
                  <a:cxn ang="0">
                    <a:pos x="8" y="75"/>
                  </a:cxn>
                  <a:cxn ang="0">
                    <a:pos x="1" y="75"/>
                  </a:cxn>
                  <a:cxn ang="0">
                    <a:pos x="0" y="70"/>
                  </a:cxn>
                  <a:cxn ang="0">
                    <a:pos x="5" y="58"/>
                  </a:cxn>
                  <a:cxn ang="0">
                    <a:pos x="11" y="50"/>
                  </a:cxn>
                  <a:cxn ang="0">
                    <a:pos x="21" y="44"/>
                  </a:cxn>
                  <a:cxn ang="0">
                    <a:pos x="29" y="35"/>
                  </a:cxn>
                  <a:cxn ang="0">
                    <a:pos x="40" y="28"/>
                  </a:cxn>
                  <a:cxn ang="0">
                    <a:pos x="44" y="22"/>
                  </a:cxn>
                  <a:cxn ang="0">
                    <a:pos x="44" y="17"/>
                  </a:cxn>
                  <a:cxn ang="0">
                    <a:pos x="50" y="8"/>
                  </a:cxn>
                  <a:cxn ang="0">
                    <a:pos x="50" y="2"/>
                  </a:cxn>
                  <a:cxn ang="0">
                    <a:pos x="56" y="0"/>
                  </a:cxn>
                  <a:cxn ang="0">
                    <a:pos x="58" y="3"/>
                  </a:cxn>
                </a:cxnLst>
                <a:rect l="0" t="0" r="r" b="b"/>
                <a:pathLst>
                  <a:path w="68" h="81">
                    <a:moveTo>
                      <a:pt x="58" y="3"/>
                    </a:moveTo>
                    <a:lnTo>
                      <a:pt x="58" y="9"/>
                    </a:lnTo>
                    <a:lnTo>
                      <a:pt x="61" y="9"/>
                    </a:lnTo>
                    <a:lnTo>
                      <a:pt x="63" y="5"/>
                    </a:lnTo>
                    <a:lnTo>
                      <a:pt x="68" y="6"/>
                    </a:lnTo>
                    <a:lnTo>
                      <a:pt x="67" y="21"/>
                    </a:lnTo>
                    <a:lnTo>
                      <a:pt x="61" y="30"/>
                    </a:lnTo>
                    <a:lnTo>
                      <a:pt x="58" y="35"/>
                    </a:lnTo>
                    <a:lnTo>
                      <a:pt x="56" y="42"/>
                    </a:lnTo>
                    <a:lnTo>
                      <a:pt x="48" y="45"/>
                    </a:lnTo>
                    <a:lnTo>
                      <a:pt x="43" y="51"/>
                    </a:lnTo>
                    <a:lnTo>
                      <a:pt x="36" y="68"/>
                    </a:lnTo>
                    <a:lnTo>
                      <a:pt x="23" y="81"/>
                    </a:lnTo>
                    <a:lnTo>
                      <a:pt x="8" y="75"/>
                    </a:lnTo>
                    <a:lnTo>
                      <a:pt x="1" y="75"/>
                    </a:lnTo>
                    <a:lnTo>
                      <a:pt x="0" y="70"/>
                    </a:lnTo>
                    <a:lnTo>
                      <a:pt x="5" y="58"/>
                    </a:lnTo>
                    <a:lnTo>
                      <a:pt x="11" y="50"/>
                    </a:lnTo>
                    <a:lnTo>
                      <a:pt x="21" y="44"/>
                    </a:lnTo>
                    <a:lnTo>
                      <a:pt x="29" y="35"/>
                    </a:lnTo>
                    <a:lnTo>
                      <a:pt x="40" y="28"/>
                    </a:lnTo>
                    <a:lnTo>
                      <a:pt x="44" y="22"/>
                    </a:lnTo>
                    <a:lnTo>
                      <a:pt x="44" y="17"/>
                    </a:lnTo>
                    <a:lnTo>
                      <a:pt x="50" y="8"/>
                    </a:lnTo>
                    <a:lnTo>
                      <a:pt x="50" y="2"/>
                    </a:lnTo>
                    <a:lnTo>
                      <a:pt x="56" y="0"/>
                    </a:lnTo>
                    <a:lnTo>
                      <a:pt x="58"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6" name="Freeform 5309">
                <a:extLst>
                  <a:ext uri="{FF2B5EF4-FFF2-40B4-BE49-F238E27FC236}">
                    <a16:creationId xmlns:a16="http://schemas.microsoft.com/office/drawing/2014/main" id="{DF555458-14B4-442E-AB13-DFE332C0E2B1}"/>
                  </a:ext>
                </a:extLst>
              </p:cNvPr>
              <p:cNvSpPr>
                <a:spLocks/>
              </p:cNvSpPr>
              <p:nvPr/>
            </p:nvSpPr>
            <p:spPr bwMode="gray">
              <a:xfrm>
                <a:off x="4562" y="2966"/>
                <a:ext cx="4" cy="7"/>
              </a:xfrm>
              <a:custGeom>
                <a:avLst/>
                <a:gdLst/>
                <a:ahLst/>
                <a:cxnLst>
                  <a:cxn ang="0">
                    <a:pos x="4" y="0"/>
                  </a:cxn>
                  <a:cxn ang="0">
                    <a:pos x="4" y="5"/>
                  </a:cxn>
                  <a:cxn ang="0">
                    <a:pos x="0" y="7"/>
                  </a:cxn>
                  <a:cxn ang="0">
                    <a:pos x="1" y="0"/>
                  </a:cxn>
                  <a:cxn ang="0">
                    <a:pos x="4" y="0"/>
                  </a:cxn>
                </a:cxnLst>
                <a:rect l="0" t="0" r="r" b="b"/>
                <a:pathLst>
                  <a:path w="4" h="7">
                    <a:moveTo>
                      <a:pt x="4" y="0"/>
                    </a:moveTo>
                    <a:lnTo>
                      <a:pt x="4" y="5"/>
                    </a:lnTo>
                    <a:lnTo>
                      <a:pt x="0" y="7"/>
                    </a:lnTo>
                    <a:lnTo>
                      <a:pt x="1" y="0"/>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7" name="Freeform 5310">
                <a:extLst>
                  <a:ext uri="{FF2B5EF4-FFF2-40B4-BE49-F238E27FC236}">
                    <a16:creationId xmlns:a16="http://schemas.microsoft.com/office/drawing/2014/main" id="{8BB05196-9706-498C-9C46-48187043479A}"/>
                  </a:ext>
                </a:extLst>
              </p:cNvPr>
              <p:cNvSpPr>
                <a:spLocks/>
              </p:cNvSpPr>
              <p:nvPr/>
            </p:nvSpPr>
            <p:spPr bwMode="gray">
              <a:xfrm>
                <a:off x="4382" y="2479"/>
                <a:ext cx="37" cy="22"/>
              </a:xfrm>
              <a:custGeom>
                <a:avLst/>
                <a:gdLst/>
                <a:ahLst/>
                <a:cxnLst>
                  <a:cxn ang="0">
                    <a:pos x="0" y="13"/>
                  </a:cxn>
                  <a:cxn ang="0">
                    <a:pos x="1" y="17"/>
                  </a:cxn>
                  <a:cxn ang="0">
                    <a:pos x="8" y="22"/>
                  </a:cxn>
                  <a:cxn ang="0">
                    <a:pos x="18" y="21"/>
                  </a:cxn>
                  <a:cxn ang="0">
                    <a:pos x="34" y="14"/>
                  </a:cxn>
                  <a:cxn ang="0">
                    <a:pos x="36" y="15"/>
                  </a:cxn>
                  <a:cxn ang="0">
                    <a:pos x="36" y="6"/>
                  </a:cxn>
                  <a:cxn ang="0">
                    <a:pos x="37" y="4"/>
                  </a:cxn>
                  <a:cxn ang="0">
                    <a:pos x="34" y="0"/>
                  </a:cxn>
                  <a:cxn ang="0">
                    <a:pos x="31" y="2"/>
                  </a:cxn>
                  <a:cxn ang="0">
                    <a:pos x="31" y="7"/>
                  </a:cxn>
                  <a:cxn ang="0">
                    <a:pos x="22" y="15"/>
                  </a:cxn>
                  <a:cxn ang="0">
                    <a:pos x="13" y="15"/>
                  </a:cxn>
                  <a:cxn ang="0">
                    <a:pos x="11" y="15"/>
                  </a:cxn>
                  <a:cxn ang="0">
                    <a:pos x="6" y="14"/>
                  </a:cxn>
                  <a:cxn ang="0">
                    <a:pos x="4" y="13"/>
                  </a:cxn>
                  <a:cxn ang="0">
                    <a:pos x="2" y="13"/>
                  </a:cxn>
                  <a:cxn ang="0">
                    <a:pos x="0" y="13"/>
                  </a:cxn>
                </a:cxnLst>
                <a:rect l="0" t="0" r="r" b="b"/>
                <a:pathLst>
                  <a:path w="37" h="22">
                    <a:moveTo>
                      <a:pt x="0" y="13"/>
                    </a:moveTo>
                    <a:lnTo>
                      <a:pt x="1" y="17"/>
                    </a:lnTo>
                    <a:lnTo>
                      <a:pt x="8" y="22"/>
                    </a:lnTo>
                    <a:lnTo>
                      <a:pt x="18" y="21"/>
                    </a:lnTo>
                    <a:lnTo>
                      <a:pt x="34" y="14"/>
                    </a:lnTo>
                    <a:lnTo>
                      <a:pt x="36" y="15"/>
                    </a:lnTo>
                    <a:lnTo>
                      <a:pt x="36" y="6"/>
                    </a:lnTo>
                    <a:lnTo>
                      <a:pt x="37" y="4"/>
                    </a:lnTo>
                    <a:lnTo>
                      <a:pt x="34" y="0"/>
                    </a:lnTo>
                    <a:lnTo>
                      <a:pt x="31" y="2"/>
                    </a:lnTo>
                    <a:lnTo>
                      <a:pt x="31" y="7"/>
                    </a:lnTo>
                    <a:lnTo>
                      <a:pt x="22" y="15"/>
                    </a:lnTo>
                    <a:lnTo>
                      <a:pt x="13" y="15"/>
                    </a:lnTo>
                    <a:lnTo>
                      <a:pt x="11" y="15"/>
                    </a:lnTo>
                    <a:lnTo>
                      <a:pt x="6" y="14"/>
                    </a:lnTo>
                    <a:lnTo>
                      <a:pt x="4" y="13"/>
                    </a:lnTo>
                    <a:lnTo>
                      <a:pt x="2" y="13"/>
                    </a:lnTo>
                    <a:lnTo>
                      <a:pt x="0" y="1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8" name="Freeform 5311">
                <a:extLst>
                  <a:ext uri="{FF2B5EF4-FFF2-40B4-BE49-F238E27FC236}">
                    <a16:creationId xmlns:a16="http://schemas.microsoft.com/office/drawing/2014/main" id="{72E5043F-9C05-4B76-827E-5159811E40B7}"/>
                  </a:ext>
                </a:extLst>
              </p:cNvPr>
              <p:cNvSpPr>
                <a:spLocks/>
              </p:cNvSpPr>
              <p:nvPr/>
            </p:nvSpPr>
            <p:spPr bwMode="gray">
              <a:xfrm>
                <a:off x="4398" y="2461"/>
                <a:ext cx="28" cy="24"/>
              </a:xfrm>
              <a:custGeom>
                <a:avLst/>
                <a:gdLst/>
                <a:ahLst/>
                <a:cxnLst>
                  <a:cxn ang="0">
                    <a:pos x="7" y="2"/>
                  </a:cxn>
                  <a:cxn ang="0">
                    <a:pos x="3" y="0"/>
                  </a:cxn>
                  <a:cxn ang="0">
                    <a:pos x="0" y="0"/>
                  </a:cxn>
                  <a:cxn ang="0">
                    <a:pos x="0" y="3"/>
                  </a:cxn>
                  <a:cxn ang="0">
                    <a:pos x="7" y="5"/>
                  </a:cxn>
                  <a:cxn ang="0">
                    <a:pos x="15" y="8"/>
                  </a:cxn>
                  <a:cxn ang="0">
                    <a:pos x="18" y="14"/>
                  </a:cxn>
                  <a:cxn ang="0">
                    <a:pos x="21" y="15"/>
                  </a:cxn>
                  <a:cxn ang="0">
                    <a:pos x="25" y="24"/>
                  </a:cxn>
                  <a:cxn ang="0">
                    <a:pos x="28" y="22"/>
                  </a:cxn>
                  <a:cxn ang="0">
                    <a:pos x="27" y="16"/>
                  </a:cxn>
                  <a:cxn ang="0">
                    <a:pos x="23" y="13"/>
                  </a:cxn>
                  <a:cxn ang="0">
                    <a:pos x="18" y="7"/>
                  </a:cxn>
                  <a:cxn ang="0">
                    <a:pos x="12" y="3"/>
                  </a:cxn>
                  <a:cxn ang="0">
                    <a:pos x="7" y="2"/>
                  </a:cxn>
                </a:cxnLst>
                <a:rect l="0" t="0" r="r" b="b"/>
                <a:pathLst>
                  <a:path w="28" h="24">
                    <a:moveTo>
                      <a:pt x="7" y="2"/>
                    </a:moveTo>
                    <a:lnTo>
                      <a:pt x="3" y="0"/>
                    </a:lnTo>
                    <a:lnTo>
                      <a:pt x="0" y="0"/>
                    </a:lnTo>
                    <a:lnTo>
                      <a:pt x="0" y="3"/>
                    </a:lnTo>
                    <a:lnTo>
                      <a:pt x="7" y="5"/>
                    </a:lnTo>
                    <a:lnTo>
                      <a:pt x="15" y="8"/>
                    </a:lnTo>
                    <a:lnTo>
                      <a:pt x="18" y="14"/>
                    </a:lnTo>
                    <a:lnTo>
                      <a:pt x="21" y="15"/>
                    </a:lnTo>
                    <a:lnTo>
                      <a:pt x="25" y="24"/>
                    </a:lnTo>
                    <a:lnTo>
                      <a:pt x="28" y="22"/>
                    </a:lnTo>
                    <a:lnTo>
                      <a:pt x="27" y="16"/>
                    </a:lnTo>
                    <a:lnTo>
                      <a:pt x="23" y="13"/>
                    </a:lnTo>
                    <a:lnTo>
                      <a:pt x="18" y="7"/>
                    </a:lnTo>
                    <a:lnTo>
                      <a:pt x="12" y="3"/>
                    </a:lnTo>
                    <a:lnTo>
                      <a:pt x="7"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19" name="Freeform 5312">
                <a:extLst>
                  <a:ext uri="{FF2B5EF4-FFF2-40B4-BE49-F238E27FC236}">
                    <a16:creationId xmlns:a16="http://schemas.microsoft.com/office/drawing/2014/main" id="{2CE8AC14-1FCC-41C4-9157-7FE178D1B09D}"/>
                  </a:ext>
                </a:extLst>
              </p:cNvPr>
              <p:cNvSpPr>
                <a:spLocks/>
              </p:cNvSpPr>
              <p:nvPr/>
            </p:nvSpPr>
            <p:spPr bwMode="gray">
              <a:xfrm>
                <a:off x="4441" y="2493"/>
                <a:ext cx="10" cy="15"/>
              </a:xfrm>
              <a:custGeom>
                <a:avLst/>
                <a:gdLst/>
                <a:ahLst/>
                <a:cxnLst>
                  <a:cxn ang="0">
                    <a:pos x="0" y="3"/>
                  </a:cxn>
                  <a:cxn ang="0">
                    <a:pos x="2" y="7"/>
                  </a:cxn>
                  <a:cxn ang="0">
                    <a:pos x="4" y="9"/>
                  </a:cxn>
                  <a:cxn ang="0">
                    <a:pos x="5" y="11"/>
                  </a:cxn>
                  <a:cxn ang="0">
                    <a:pos x="8" y="13"/>
                  </a:cxn>
                  <a:cxn ang="0">
                    <a:pos x="10" y="15"/>
                  </a:cxn>
                  <a:cxn ang="0">
                    <a:pos x="10" y="10"/>
                  </a:cxn>
                  <a:cxn ang="0">
                    <a:pos x="9" y="8"/>
                  </a:cxn>
                  <a:cxn ang="0">
                    <a:pos x="1" y="0"/>
                  </a:cxn>
                  <a:cxn ang="0">
                    <a:pos x="0" y="3"/>
                  </a:cxn>
                </a:cxnLst>
                <a:rect l="0" t="0" r="r" b="b"/>
                <a:pathLst>
                  <a:path w="10" h="15">
                    <a:moveTo>
                      <a:pt x="0" y="3"/>
                    </a:moveTo>
                    <a:lnTo>
                      <a:pt x="2" y="7"/>
                    </a:lnTo>
                    <a:lnTo>
                      <a:pt x="4" y="9"/>
                    </a:lnTo>
                    <a:lnTo>
                      <a:pt x="5" y="11"/>
                    </a:lnTo>
                    <a:lnTo>
                      <a:pt x="8" y="13"/>
                    </a:lnTo>
                    <a:lnTo>
                      <a:pt x="10" y="15"/>
                    </a:lnTo>
                    <a:lnTo>
                      <a:pt x="10" y="10"/>
                    </a:lnTo>
                    <a:lnTo>
                      <a:pt x="9" y="8"/>
                    </a:lnTo>
                    <a:lnTo>
                      <a:pt x="1" y="0"/>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0" name="Freeform 5313">
                <a:extLst>
                  <a:ext uri="{FF2B5EF4-FFF2-40B4-BE49-F238E27FC236}">
                    <a16:creationId xmlns:a16="http://schemas.microsoft.com/office/drawing/2014/main" id="{DA6AACB2-CFA9-48AD-8BC9-5CC7ABC3D29D}"/>
                  </a:ext>
                </a:extLst>
              </p:cNvPr>
              <p:cNvSpPr>
                <a:spLocks/>
              </p:cNvSpPr>
              <p:nvPr/>
            </p:nvSpPr>
            <p:spPr bwMode="gray">
              <a:xfrm>
                <a:off x="4457" y="2503"/>
                <a:ext cx="9" cy="8"/>
              </a:xfrm>
              <a:custGeom>
                <a:avLst/>
                <a:gdLst/>
                <a:ahLst/>
                <a:cxnLst>
                  <a:cxn ang="0">
                    <a:pos x="9" y="7"/>
                  </a:cxn>
                  <a:cxn ang="0">
                    <a:pos x="5" y="2"/>
                  </a:cxn>
                  <a:cxn ang="0">
                    <a:pos x="1" y="0"/>
                  </a:cxn>
                  <a:cxn ang="0">
                    <a:pos x="0" y="4"/>
                  </a:cxn>
                  <a:cxn ang="0">
                    <a:pos x="6" y="8"/>
                  </a:cxn>
                  <a:cxn ang="0">
                    <a:pos x="9" y="7"/>
                  </a:cxn>
                </a:cxnLst>
                <a:rect l="0" t="0" r="r" b="b"/>
                <a:pathLst>
                  <a:path w="9" h="8">
                    <a:moveTo>
                      <a:pt x="9" y="7"/>
                    </a:moveTo>
                    <a:lnTo>
                      <a:pt x="5" y="2"/>
                    </a:lnTo>
                    <a:lnTo>
                      <a:pt x="1" y="0"/>
                    </a:lnTo>
                    <a:lnTo>
                      <a:pt x="0" y="4"/>
                    </a:lnTo>
                    <a:lnTo>
                      <a:pt x="6" y="8"/>
                    </a:lnTo>
                    <a:lnTo>
                      <a:pt x="9" y="7"/>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1" name="Freeform 5314">
                <a:extLst>
                  <a:ext uri="{FF2B5EF4-FFF2-40B4-BE49-F238E27FC236}">
                    <a16:creationId xmlns:a16="http://schemas.microsoft.com/office/drawing/2014/main" id="{40313EA2-1F3F-414B-B5C6-7833CD2FDBC7}"/>
                  </a:ext>
                </a:extLst>
              </p:cNvPr>
              <p:cNvSpPr>
                <a:spLocks/>
              </p:cNvSpPr>
              <p:nvPr/>
            </p:nvSpPr>
            <p:spPr bwMode="gray">
              <a:xfrm>
                <a:off x="4475" y="2512"/>
                <a:ext cx="14" cy="10"/>
              </a:xfrm>
              <a:custGeom>
                <a:avLst/>
                <a:gdLst/>
                <a:ahLst/>
                <a:cxnLst>
                  <a:cxn ang="0">
                    <a:pos x="14" y="10"/>
                  </a:cxn>
                  <a:cxn ang="0">
                    <a:pos x="11" y="5"/>
                  </a:cxn>
                  <a:cxn ang="0">
                    <a:pos x="2" y="0"/>
                  </a:cxn>
                  <a:cxn ang="0">
                    <a:pos x="0" y="2"/>
                  </a:cxn>
                  <a:cxn ang="0">
                    <a:pos x="0" y="5"/>
                  </a:cxn>
                  <a:cxn ang="0">
                    <a:pos x="11" y="10"/>
                  </a:cxn>
                  <a:cxn ang="0">
                    <a:pos x="14" y="10"/>
                  </a:cxn>
                </a:cxnLst>
                <a:rect l="0" t="0" r="r" b="b"/>
                <a:pathLst>
                  <a:path w="14" h="10">
                    <a:moveTo>
                      <a:pt x="14" y="10"/>
                    </a:moveTo>
                    <a:lnTo>
                      <a:pt x="11" y="5"/>
                    </a:lnTo>
                    <a:lnTo>
                      <a:pt x="2" y="0"/>
                    </a:lnTo>
                    <a:lnTo>
                      <a:pt x="0" y="2"/>
                    </a:lnTo>
                    <a:lnTo>
                      <a:pt x="0" y="5"/>
                    </a:lnTo>
                    <a:lnTo>
                      <a:pt x="11" y="10"/>
                    </a:lnTo>
                    <a:lnTo>
                      <a:pt x="14" y="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2" name="Freeform 5315">
                <a:extLst>
                  <a:ext uri="{FF2B5EF4-FFF2-40B4-BE49-F238E27FC236}">
                    <a16:creationId xmlns:a16="http://schemas.microsoft.com/office/drawing/2014/main" id="{3615D5B8-6E5B-48A5-BE80-D647BB32FAE2}"/>
                  </a:ext>
                </a:extLst>
              </p:cNvPr>
              <p:cNvSpPr>
                <a:spLocks/>
              </p:cNvSpPr>
              <p:nvPr/>
            </p:nvSpPr>
            <p:spPr bwMode="gray">
              <a:xfrm>
                <a:off x="4495" y="2523"/>
                <a:ext cx="11" cy="13"/>
              </a:xfrm>
              <a:custGeom>
                <a:avLst/>
                <a:gdLst/>
                <a:ahLst/>
                <a:cxnLst>
                  <a:cxn ang="0">
                    <a:pos x="11" y="10"/>
                  </a:cxn>
                  <a:cxn ang="0">
                    <a:pos x="5" y="1"/>
                  </a:cxn>
                  <a:cxn ang="0">
                    <a:pos x="1" y="0"/>
                  </a:cxn>
                  <a:cxn ang="0">
                    <a:pos x="0" y="2"/>
                  </a:cxn>
                  <a:cxn ang="0">
                    <a:pos x="1" y="6"/>
                  </a:cxn>
                  <a:cxn ang="0">
                    <a:pos x="7" y="12"/>
                  </a:cxn>
                  <a:cxn ang="0">
                    <a:pos x="10" y="13"/>
                  </a:cxn>
                  <a:cxn ang="0">
                    <a:pos x="11" y="10"/>
                  </a:cxn>
                </a:cxnLst>
                <a:rect l="0" t="0" r="r" b="b"/>
                <a:pathLst>
                  <a:path w="11" h="13">
                    <a:moveTo>
                      <a:pt x="11" y="10"/>
                    </a:moveTo>
                    <a:lnTo>
                      <a:pt x="5" y="1"/>
                    </a:lnTo>
                    <a:lnTo>
                      <a:pt x="1" y="0"/>
                    </a:lnTo>
                    <a:lnTo>
                      <a:pt x="0" y="2"/>
                    </a:lnTo>
                    <a:lnTo>
                      <a:pt x="1" y="6"/>
                    </a:lnTo>
                    <a:lnTo>
                      <a:pt x="7" y="12"/>
                    </a:lnTo>
                    <a:lnTo>
                      <a:pt x="10" y="13"/>
                    </a:lnTo>
                    <a:lnTo>
                      <a:pt x="11" y="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3" name="Freeform 5316">
                <a:extLst>
                  <a:ext uri="{FF2B5EF4-FFF2-40B4-BE49-F238E27FC236}">
                    <a16:creationId xmlns:a16="http://schemas.microsoft.com/office/drawing/2014/main" id="{5EA70560-64CF-46D1-8C76-2E26433BCA8D}"/>
                  </a:ext>
                </a:extLst>
              </p:cNvPr>
              <p:cNvSpPr>
                <a:spLocks/>
              </p:cNvSpPr>
              <p:nvPr/>
            </p:nvSpPr>
            <p:spPr bwMode="gray">
              <a:xfrm>
                <a:off x="4503" y="2541"/>
                <a:ext cx="8" cy="7"/>
              </a:xfrm>
              <a:custGeom>
                <a:avLst/>
                <a:gdLst/>
                <a:ahLst/>
                <a:cxnLst>
                  <a:cxn ang="0">
                    <a:pos x="4" y="0"/>
                  </a:cxn>
                  <a:cxn ang="0">
                    <a:pos x="0" y="0"/>
                  </a:cxn>
                  <a:cxn ang="0">
                    <a:pos x="1" y="3"/>
                  </a:cxn>
                  <a:cxn ang="0">
                    <a:pos x="6" y="7"/>
                  </a:cxn>
                  <a:cxn ang="0">
                    <a:pos x="8" y="6"/>
                  </a:cxn>
                  <a:cxn ang="0">
                    <a:pos x="7" y="2"/>
                  </a:cxn>
                  <a:cxn ang="0">
                    <a:pos x="4" y="0"/>
                  </a:cxn>
                </a:cxnLst>
                <a:rect l="0" t="0" r="r" b="b"/>
                <a:pathLst>
                  <a:path w="8" h="7">
                    <a:moveTo>
                      <a:pt x="4" y="0"/>
                    </a:moveTo>
                    <a:lnTo>
                      <a:pt x="0" y="0"/>
                    </a:lnTo>
                    <a:lnTo>
                      <a:pt x="1" y="3"/>
                    </a:lnTo>
                    <a:lnTo>
                      <a:pt x="6" y="7"/>
                    </a:lnTo>
                    <a:lnTo>
                      <a:pt x="8" y="6"/>
                    </a:lnTo>
                    <a:lnTo>
                      <a:pt x="7" y="2"/>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4" name="Freeform 5317">
                <a:extLst>
                  <a:ext uri="{FF2B5EF4-FFF2-40B4-BE49-F238E27FC236}">
                    <a16:creationId xmlns:a16="http://schemas.microsoft.com/office/drawing/2014/main" id="{A3C3FAFF-805B-4984-8523-1ECECF8B3BE0}"/>
                  </a:ext>
                </a:extLst>
              </p:cNvPr>
              <p:cNvSpPr>
                <a:spLocks/>
              </p:cNvSpPr>
              <p:nvPr/>
            </p:nvSpPr>
            <p:spPr bwMode="gray">
              <a:xfrm>
                <a:off x="4489" y="2552"/>
                <a:ext cx="6" cy="4"/>
              </a:xfrm>
              <a:custGeom>
                <a:avLst/>
                <a:gdLst/>
                <a:ahLst/>
                <a:cxnLst>
                  <a:cxn ang="0">
                    <a:pos x="0" y="1"/>
                  </a:cxn>
                  <a:cxn ang="0">
                    <a:pos x="0" y="3"/>
                  </a:cxn>
                  <a:cxn ang="0">
                    <a:pos x="2" y="4"/>
                  </a:cxn>
                  <a:cxn ang="0">
                    <a:pos x="6" y="3"/>
                  </a:cxn>
                  <a:cxn ang="0">
                    <a:pos x="3" y="0"/>
                  </a:cxn>
                  <a:cxn ang="0">
                    <a:pos x="0" y="1"/>
                  </a:cxn>
                </a:cxnLst>
                <a:rect l="0" t="0" r="r" b="b"/>
                <a:pathLst>
                  <a:path w="6" h="4">
                    <a:moveTo>
                      <a:pt x="0" y="1"/>
                    </a:moveTo>
                    <a:lnTo>
                      <a:pt x="0" y="3"/>
                    </a:lnTo>
                    <a:lnTo>
                      <a:pt x="2" y="4"/>
                    </a:lnTo>
                    <a:lnTo>
                      <a:pt x="6" y="3"/>
                    </a:lnTo>
                    <a:lnTo>
                      <a:pt x="3"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5" name="Freeform 5318">
                <a:extLst>
                  <a:ext uri="{FF2B5EF4-FFF2-40B4-BE49-F238E27FC236}">
                    <a16:creationId xmlns:a16="http://schemas.microsoft.com/office/drawing/2014/main" id="{2773DCA5-F7D3-4282-87F1-C1536C7D5FBE}"/>
                  </a:ext>
                </a:extLst>
              </p:cNvPr>
              <p:cNvSpPr>
                <a:spLocks/>
              </p:cNvSpPr>
              <p:nvPr/>
            </p:nvSpPr>
            <p:spPr bwMode="gray">
              <a:xfrm>
                <a:off x="4488" y="2531"/>
                <a:ext cx="8" cy="5"/>
              </a:xfrm>
              <a:custGeom>
                <a:avLst/>
                <a:gdLst/>
                <a:ahLst/>
                <a:cxnLst>
                  <a:cxn ang="0">
                    <a:pos x="0" y="0"/>
                  </a:cxn>
                  <a:cxn ang="0">
                    <a:pos x="0" y="1"/>
                  </a:cxn>
                  <a:cxn ang="0">
                    <a:pos x="4" y="5"/>
                  </a:cxn>
                  <a:cxn ang="0">
                    <a:pos x="8" y="3"/>
                  </a:cxn>
                  <a:cxn ang="0">
                    <a:pos x="4" y="0"/>
                  </a:cxn>
                  <a:cxn ang="0">
                    <a:pos x="0" y="0"/>
                  </a:cxn>
                </a:cxnLst>
                <a:rect l="0" t="0" r="r" b="b"/>
                <a:pathLst>
                  <a:path w="8" h="5">
                    <a:moveTo>
                      <a:pt x="0" y="0"/>
                    </a:moveTo>
                    <a:lnTo>
                      <a:pt x="0" y="1"/>
                    </a:lnTo>
                    <a:lnTo>
                      <a:pt x="4" y="5"/>
                    </a:lnTo>
                    <a:lnTo>
                      <a:pt x="8" y="3"/>
                    </a:lnTo>
                    <a:lnTo>
                      <a:pt x="4" y="0"/>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6" name="Freeform 5319">
                <a:extLst>
                  <a:ext uri="{FF2B5EF4-FFF2-40B4-BE49-F238E27FC236}">
                    <a16:creationId xmlns:a16="http://schemas.microsoft.com/office/drawing/2014/main" id="{7A4F45D5-894B-4639-A85C-3E47BCFD973E}"/>
                  </a:ext>
                </a:extLst>
              </p:cNvPr>
              <p:cNvSpPr>
                <a:spLocks/>
              </p:cNvSpPr>
              <p:nvPr/>
            </p:nvSpPr>
            <p:spPr bwMode="gray">
              <a:xfrm>
                <a:off x="4405" y="2536"/>
                <a:ext cx="4" cy="7"/>
              </a:xfrm>
              <a:custGeom>
                <a:avLst/>
                <a:gdLst/>
                <a:ahLst/>
                <a:cxnLst>
                  <a:cxn ang="0">
                    <a:pos x="0" y="2"/>
                  </a:cxn>
                  <a:cxn ang="0">
                    <a:pos x="1" y="4"/>
                  </a:cxn>
                  <a:cxn ang="0">
                    <a:pos x="2" y="7"/>
                  </a:cxn>
                  <a:cxn ang="0">
                    <a:pos x="4" y="7"/>
                  </a:cxn>
                  <a:cxn ang="0">
                    <a:pos x="4" y="4"/>
                  </a:cxn>
                  <a:cxn ang="0">
                    <a:pos x="1" y="0"/>
                  </a:cxn>
                  <a:cxn ang="0">
                    <a:pos x="0" y="2"/>
                  </a:cxn>
                </a:cxnLst>
                <a:rect l="0" t="0" r="r" b="b"/>
                <a:pathLst>
                  <a:path w="4" h="7">
                    <a:moveTo>
                      <a:pt x="0" y="2"/>
                    </a:moveTo>
                    <a:lnTo>
                      <a:pt x="1" y="4"/>
                    </a:lnTo>
                    <a:lnTo>
                      <a:pt x="2" y="7"/>
                    </a:lnTo>
                    <a:lnTo>
                      <a:pt x="4" y="7"/>
                    </a:lnTo>
                    <a:lnTo>
                      <a:pt x="4" y="4"/>
                    </a:lnTo>
                    <a:lnTo>
                      <a:pt x="1" y="0"/>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7" name="Freeform 5320">
                <a:extLst>
                  <a:ext uri="{FF2B5EF4-FFF2-40B4-BE49-F238E27FC236}">
                    <a16:creationId xmlns:a16="http://schemas.microsoft.com/office/drawing/2014/main" id="{7F153863-CD99-4A11-A228-ABAA85542BC3}"/>
                  </a:ext>
                </a:extLst>
              </p:cNvPr>
              <p:cNvSpPr>
                <a:spLocks/>
              </p:cNvSpPr>
              <p:nvPr/>
            </p:nvSpPr>
            <p:spPr bwMode="gray">
              <a:xfrm>
                <a:off x="4421" y="2544"/>
                <a:ext cx="5" cy="4"/>
              </a:xfrm>
              <a:custGeom>
                <a:avLst/>
                <a:gdLst/>
                <a:ahLst/>
                <a:cxnLst>
                  <a:cxn ang="0">
                    <a:pos x="0" y="3"/>
                  </a:cxn>
                  <a:cxn ang="0">
                    <a:pos x="3" y="4"/>
                  </a:cxn>
                  <a:cxn ang="0">
                    <a:pos x="5" y="3"/>
                  </a:cxn>
                  <a:cxn ang="0">
                    <a:pos x="3" y="0"/>
                  </a:cxn>
                  <a:cxn ang="0">
                    <a:pos x="0" y="1"/>
                  </a:cxn>
                  <a:cxn ang="0">
                    <a:pos x="0" y="3"/>
                  </a:cxn>
                </a:cxnLst>
                <a:rect l="0" t="0" r="r" b="b"/>
                <a:pathLst>
                  <a:path w="5" h="4">
                    <a:moveTo>
                      <a:pt x="0" y="3"/>
                    </a:moveTo>
                    <a:lnTo>
                      <a:pt x="3" y="4"/>
                    </a:lnTo>
                    <a:lnTo>
                      <a:pt x="5" y="3"/>
                    </a:lnTo>
                    <a:lnTo>
                      <a:pt x="3" y="0"/>
                    </a:lnTo>
                    <a:lnTo>
                      <a:pt x="0" y="1"/>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8" name="Freeform 5321">
                <a:extLst>
                  <a:ext uri="{FF2B5EF4-FFF2-40B4-BE49-F238E27FC236}">
                    <a16:creationId xmlns:a16="http://schemas.microsoft.com/office/drawing/2014/main" id="{E38C98BD-5449-438A-83A2-2E8BA654DA01}"/>
                  </a:ext>
                </a:extLst>
              </p:cNvPr>
              <p:cNvSpPr>
                <a:spLocks/>
              </p:cNvSpPr>
              <p:nvPr/>
            </p:nvSpPr>
            <p:spPr bwMode="gray">
              <a:xfrm>
                <a:off x="4341" y="2875"/>
                <a:ext cx="3" cy="5"/>
              </a:xfrm>
              <a:custGeom>
                <a:avLst/>
                <a:gdLst/>
                <a:ahLst/>
                <a:cxnLst>
                  <a:cxn ang="0">
                    <a:pos x="0" y="2"/>
                  </a:cxn>
                  <a:cxn ang="0">
                    <a:pos x="1" y="5"/>
                  </a:cxn>
                  <a:cxn ang="0">
                    <a:pos x="3" y="2"/>
                  </a:cxn>
                  <a:cxn ang="0">
                    <a:pos x="1" y="0"/>
                  </a:cxn>
                  <a:cxn ang="0">
                    <a:pos x="0" y="0"/>
                  </a:cxn>
                  <a:cxn ang="0">
                    <a:pos x="0" y="2"/>
                  </a:cxn>
                </a:cxnLst>
                <a:rect l="0" t="0" r="r" b="b"/>
                <a:pathLst>
                  <a:path w="3" h="5">
                    <a:moveTo>
                      <a:pt x="0" y="2"/>
                    </a:moveTo>
                    <a:lnTo>
                      <a:pt x="1" y="5"/>
                    </a:lnTo>
                    <a:lnTo>
                      <a:pt x="3" y="2"/>
                    </a:lnTo>
                    <a:lnTo>
                      <a:pt x="1" y="0"/>
                    </a:lnTo>
                    <a:lnTo>
                      <a:pt x="0" y="0"/>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29" name="Freeform 5322">
                <a:extLst>
                  <a:ext uri="{FF2B5EF4-FFF2-40B4-BE49-F238E27FC236}">
                    <a16:creationId xmlns:a16="http://schemas.microsoft.com/office/drawing/2014/main" id="{60A09342-A1C6-4685-BF75-335D8567C720}"/>
                  </a:ext>
                </a:extLst>
              </p:cNvPr>
              <p:cNvSpPr>
                <a:spLocks/>
              </p:cNvSpPr>
              <p:nvPr/>
            </p:nvSpPr>
            <p:spPr bwMode="gray">
              <a:xfrm>
                <a:off x="4379" y="2875"/>
                <a:ext cx="4" cy="6"/>
              </a:xfrm>
              <a:custGeom>
                <a:avLst/>
                <a:gdLst/>
                <a:ahLst/>
                <a:cxnLst>
                  <a:cxn ang="0">
                    <a:pos x="4" y="6"/>
                  </a:cxn>
                  <a:cxn ang="0">
                    <a:pos x="3" y="1"/>
                  </a:cxn>
                  <a:cxn ang="0">
                    <a:pos x="1" y="0"/>
                  </a:cxn>
                  <a:cxn ang="0">
                    <a:pos x="0" y="3"/>
                  </a:cxn>
                  <a:cxn ang="0">
                    <a:pos x="0" y="4"/>
                  </a:cxn>
                  <a:cxn ang="0">
                    <a:pos x="2" y="6"/>
                  </a:cxn>
                  <a:cxn ang="0">
                    <a:pos x="4" y="6"/>
                  </a:cxn>
                </a:cxnLst>
                <a:rect l="0" t="0" r="r" b="b"/>
                <a:pathLst>
                  <a:path w="4" h="6">
                    <a:moveTo>
                      <a:pt x="4" y="6"/>
                    </a:moveTo>
                    <a:lnTo>
                      <a:pt x="3" y="1"/>
                    </a:lnTo>
                    <a:lnTo>
                      <a:pt x="1" y="0"/>
                    </a:lnTo>
                    <a:lnTo>
                      <a:pt x="0" y="3"/>
                    </a:lnTo>
                    <a:lnTo>
                      <a:pt x="0" y="4"/>
                    </a:lnTo>
                    <a:lnTo>
                      <a:pt x="2" y="6"/>
                    </a:lnTo>
                    <a:lnTo>
                      <a:pt x="4"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0" name="Freeform 5323">
                <a:extLst>
                  <a:ext uri="{FF2B5EF4-FFF2-40B4-BE49-F238E27FC236}">
                    <a16:creationId xmlns:a16="http://schemas.microsoft.com/office/drawing/2014/main" id="{5DE12195-5B57-4A40-B514-B90B7F33429F}"/>
                  </a:ext>
                </a:extLst>
              </p:cNvPr>
              <p:cNvSpPr>
                <a:spLocks/>
              </p:cNvSpPr>
              <p:nvPr/>
            </p:nvSpPr>
            <p:spPr bwMode="gray">
              <a:xfrm>
                <a:off x="4347" y="2888"/>
                <a:ext cx="37" cy="39"/>
              </a:xfrm>
              <a:custGeom>
                <a:avLst/>
                <a:gdLst/>
                <a:ahLst/>
                <a:cxnLst>
                  <a:cxn ang="0">
                    <a:pos x="25" y="6"/>
                  </a:cxn>
                  <a:cxn ang="0">
                    <a:pos x="20" y="7"/>
                  </a:cxn>
                  <a:cxn ang="0">
                    <a:pos x="12" y="4"/>
                  </a:cxn>
                  <a:cxn ang="0">
                    <a:pos x="5" y="0"/>
                  </a:cxn>
                  <a:cxn ang="0">
                    <a:pos x="2" y="0"/>
                  </a:cxn>
                  <a:cxn ang="0">
                    <a:pos x="0" y="3"/>
                  </a:cxn>
                  <a:cxn ang="0">
                    <a:pos x="3" y="9"/>
                  </a:cxn>
                  <a:cxn ang="0">
                    <a:pos x="6" y="13"/>
                  </a:cxn>
                  <a:cxn ang="0">
                    <a:pos x="7" y="24"/>
                  </a:cxn>
                  <a:cxn ang="0">
                    <a:pos x="11" y="30"/>
                  </a:cxn>
                  <a:cxn ang="0">
                    <a:pos x="14" y="36"/>
                  </a:cxn>
                  <a:cxn ang="0">
                    <a:pos x="16" y="39"/>
                  </a:cxn>
                  <a:cxn ang="0">
                    <a:pos x="24" y="38"/>
                  </a:cxn>
                  <a:cxn ang="0">
                    <a:pos x="26" y="33"/>
                  </a:cxn>
                  <a:cxn ang="0">
                    <a:pos x="30" y="33"/>
                  </a:cxn>
                  <a:cxn ang="0">
                    <a:pos x="32" y="26"/>
                  </a:cxn>
                  <a:cxn ang="0">
                    <a:pos x="35" y="22"/>
                  </a:cxn>
                  <a:cxn ang="0">
                    <a:pos x="37" y="11"/>
                  </a:cxn>
                  <a:cxn ang="0">
                    <a:pos x="37" y="2"/>
                  </a:cxn>
                  <a:cxn ang="0">
                    <a:pos x="33" y="1"/>
                  </a:cxn>
                  <a:cxn ang="0">
                    <a:pos x="30" y="1"/>
                  </a:cxn>
                  <a:cxn ang="0">
                    <a:pos x="25" y="6"/>
                  </a:cxn>
                </a:cxnLst>
                <a:rect l="0" t="0" r="r" b="b"/>
                <a:pathLst>
                  <a:path w="37" h="39">
                    <a:moveTo>
                      <a:pt x="25" y="6"/>
                    </a:moveTo>
                    <a:lnTo>
                      <a:pt x="20" y="7"/>
                    </a:lnTo>
                    <a:lnTo>
                      <a:pt x="12" y="4"/>
                    </a:lnTo>
                    <a:lnTo>
                      <a:pt x="5" y="0"/>
                    </a:lnTo>
                    <a:lnTo>
                      <a:pt x="2" y="0"/>
                    </a:lnTo>
                    <a:lnTo>
                      <a:pt x="0" y="3"/>
                    </a:lnTo>
                    <a:lnTo>
                      <a:pt x="3" y="9"/>
                    </a:lnTo>
                    <a:lnTo>
                      <a:pt x="6" y="13"/>
                    </a:lnTo>
                    <a:lnTo>
                      <a:pt x="7" y="24"/>
                    </a:lnTo>
                    <a:lnTo>
                      <a:pt x="11" y="30"/>
                    </a:lnTo>
                    <a:lnTo>
                      <a:pt x="14" y="36"/>
                    </a:lnTo>
                    <a:lnTo>
                      <a:pt x="16" y="39"/>
                    </a:lnTo>
                    <a:lnTo>
                      <a:pt x="24" y="38"/>
                    </a:lnTo>
                    <a:lnTo>
                      <a:pt x="26" y="33"/>
                    </a:lnTo>
                    <a:lnTo>
                      <a:pt x="30" y="33"/>
                    </a:lnTo>
                    <a:lnTo>
                      <a:pt x="32" y="26"/>
                    </a:lnTo>
                    <a:lnTo>
                      <a:pt x="35" y="22"/>
                    </a:lnTo>
                    <a:lnTo>
                      <a:pt x="37" y="11"/>
                    </a:lnTo>
                    <a:lnTo>
                      <a:pt x="37" y="2"/>
                    </a:lnTo>
                    <a:lnTo>
                      <a:pt x="33" y="1"/>
                    </a:lnTo>
                    <a:lnTo>
                      <a:pt x="30" y="1"/>
                    </a:lnTo>
                    <a:lnTo>
                      <a:pt x="25"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1" name="Freeform 5324">
                <a:extLst>
                  <a:ext uri="{FF2B5EF4-FFF2-40B4-BE49-F238E27FC236}">
                    <a16:creationId xmlns:a16="http://schemas.microsoft.com/office/drawing/2014/main" id="{BD276D21-49CC-4C62-93C1-3C13EB8DEF18}"/>
                  </a:ext>
                </a:extLst>
              </p:cNvPr>
              <p:cNvSpPr>
                <a:spLocks/>
              </p:cNvSpPr>
              <p:nvPr/>
            </p:nvSpPr>
            <p:spPr bwMode="gray">
              <a:xfrm>
                <a:off x="4553" y="2589"/>
                <a:ext cx="4" cy="10"/>
              </a:xfrm>
              <a:custGeom>
                <a:avLst/>
                <a:gdLst/>
                <a:ahLst/>
                <a:cxnLst>
                  <a:cxn ang="0">
                    <a:pos x="0" y="3"/>
                  </a:cxn>
                  <a:cxn ang="0">
                    <a:pos x="0" y="7"/>
                  </a:cxn>
                  <a:cxn ang="0">
                    <a:pos x="2" y="10"/>
                  </a:cxn>
                  <a:cxn ang="0">
                    <a:pos x="4" y="6"/>
                  </a:cxn>
                  <a:cxn ang="0">
                    <a:pos x="4" y="2"/>
                  </a:cxn>
                  <a:cxn ang="0">
                    <a:pos x="0" y="0"/>
                  </a:cxn>
                  <a:cxn ang="0">
                    <a:pos x="0" y="3"/>
                  </a:cxn>
                </a:cxnLst>
                <a:rect l="0" t="0" r="r" b="b"/>
                <a:pathLst>
                  <a:path w="4" h="10">
                    <a:moveTo>
                      <a:pt x="0" y="3"/>
                    </a:moveTo>
                    <a:lnTo>
                      <a:pt x="0" y="7"/>
                    </a:lnTo>
                    <a:lnTo>
                      <a:pt x="2" y="10"/>
                    </a:lnTo>
                    <a:lnTo>
                      <a:pt x="4" y="6"/>
                    </a:lnTo>
                    <a:lnTo>
                      <a:pt x="4" y="2"/>
                    </a:lnTo>
                    <a:lnTo>
                      <a:pt x="0" y="0"/>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2" name="Freeform 5325">
                <a:extLst>
                  <a:ext uri="{FF2B5EF4-FFF2-40B4-BE49-F238E27FC236}">
                    <a16:creationId xmlns:a16="http://schemas.microsoft.com/office/drawing/2014/main" id="{ABE7D58B-454C-4129-9B0F-21F1F5885B3C}"/>
                  </a:ext>
                </a:extLst>
              </p:cNvPr>
              <p:cNvSpPr>
                <a:spLocks/>
              </p:cNvSpPr>
              <p:nvPr/>
            </p:nvSpPr>
            <p:spPr bwMode="gray">
              <a:xfrm>
                <a:off x="4557" y="2600"/>
                <a:ext cx="6" cy="6"/>
              </a:xfrm>
              <a:custGeom>
                <a:avLst/>
                <a:gdLst/>
                <a:ahLst/>
                <a:cxnLst>
                  <a:cxn ang="0">
                    <a:pos x="5" y="6"/>
                  </a:cxn>
                  <a:cxn ang="0">
                    <a:pos x="6" y="4"/>
                  </a:cxn>
                  <a:cxn ang="0">
                    <a:pos x="1" y="0"/>
                  </a:cxn>
                  <a:cxn ang="0">
                    <a:pos x="0" y="2"/>
                  </a:cxn>
                  <a:cxn ang="0">
                    <a:pos x="5" y="6"/>
                  </a:cxn>
                </a:cxnLst>
                <a:rect l="0" t="0" r="r" b="b"/>
                <a:pathLst>
                  <a:path w="6" h="6">
                    <a:moveTo>
                      <a:pt x="5" y="6"/>
                    </a:moveTo>
                    <a:lnTo>
                      <a:pt x="6" y="4"/>
                    </a:lnTo>
                    <a:lnTo>
                      <a:pt x="1" y="0"/>
                    </a:lnTo>
                    <a:lnTo>
                      <a:pt x="0" y="2"/>
                    </a:lnTo>
                    <a:lnTo>
                      <a:pt x="5"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3" name="Freeform 5326">
                <a:extLst>
                  <a:ext uri="{FF2B5EF4-FFF2-40B4-BE49-F238E27FC236}">
                    <a16:creationId xmlns:a16="http://schemas.microsoft.com/office/drawing/2014/main" id="{1A7E5C59-49F2-4A82-A106-272951C405D6}"/>
                  </a:ext>
                </a:extLst>
              </p:cNvPr>
              <p:cNvSpPr>
                <a:spLocks/>
              </p:cNvSpPr>
              <p:nvPr/>
            </p:nvSpPr>
            <p:spPr bwMode="gray">
              <a:xfrm>
                <a:off x="4573" y="2627"/>
                <a:ext cx="4" cy="5"/>
              </a:xfrm>
              <a:custGeom>
                <a:avLst/>
                <a:gdLst/>
                <a:ahLst/>
                <a:cxnLst>
                  <a:cxn ang="0">
                    <a:pos x="2" y="0"/>
                  </a:cxn>
                  <a:cxn ang="0">
                    <a:pos x="0" y="1"/>
                  </a:cxn>
                  <a:cxn ang="0">
                    <a:pos x="0" y="3"/>
                  </a:cxn>
                  <a:cxn ang="0">
                    <a:pos x="2" y="5"/>
                  </a:cxn>
                  <a:cxn ang="0">
                    <a:pos x="4" y="4"/>
                  </a:cxn>
                  <a:cxn ang="0">
                    <a:pos x="2" y="0"/>
                  </a:cxn>
                </a:cxnLst>
                <a:rect l="0" t="0" r="r" b="b"/>
                <a:pathLst>
                  <a:path w="4" h="5">
                    <a:moveTo>
                      <a:pt x="2" y="0"/>
                    </a:moveTo>
                    <a:lnTo>
                      <a:pt x="0" y="1"/>
                    </a:lnTo>
                    <a:lnTo>
                      <a:pt x="0" y="3"/>
                    </a:lnTo>
                    <a:lnTo>
                      <a:pt x="2" y="5"/>
                    </a:lnTo>
                    <a:lnTo>
                      <a:pt x="4" y="4"/>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4" name="Freeform 5327">
                <a:extLst>
                  <a:ext uri="{FF2B5EF4-FFF2-40B4-BE49-F238E27FC236}">
                    <a16:creationId xmlns:a16="http://schemas.microsoft.com/office/drawing/2014/main" id="{8E17791C-7D6D-40AC-9634-7B5CDC3B7C35}"/>
                  </a:ext>
                </a:extLst>
              </p:cNvPr>
              <p:cNvSpPr>
                <a:spLocks/>
              </p:cNvSpPr>
              <p:nvPr/>
            </p:nvSpPr>
            <p:spPr bwMode="gray">
              <a:xfrm>
                <a:off x="4575" y="2636"/>
                <a:ext cx="2" cy="3"/>
              </a:xfrm>
              <a:custGeom>
                <a:avLst/>
                <a:gdLst/>
                <a:ahLst/>
                <a:cxnLst>
                  <a:cxn ang="0">
                    <a:pos x="0" y="3"/>
                  </a:cxn>
                  <a:cxn ang="0">
                    <a:pos x="2" y="2"/>
                  </a:cxn>
                  <a:cxn ang="0">
                    <a:pos x="2" y="0"/>
                  </a:cxn>
                  <a:cxn ang="0">
                    <a:pos x="0" y="0"/>
                  </a:cxn>
                  <a:cxn ang="0">
                    <a:pos x="0" y="3"/>
                  </a:cxn>
                </a:cxnLst>
                <a:rect l="0" t="0" r="r" b="b"/>
                <a:pathLst>
                  <a:path w="2" h="3">
                    <a:moveTo>
                      <a:pt x="0" y="3"/>
                    </a:moveTo>
                    <a:lnTo>
                      <a:pt x="2" y="2"/>
                    </a:lnTo>
                    <a:lnTo>
                      <a:pt x="2" y="0"/>
                    </a:lnTo>
                    <a:lnTo>
                      <a:pt x="0" y="0"/>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5" name="Freeform 5328">
                <a:extLst>
                  <a:ext uri="{FF2B5EF4-FFF2-40B4-BE49-F238E27FC236}">
                    <a16:creationId xmlns:a16="http://schemas.microsoft.com/office/drawing/2014/main" id="{5ED98427-7B13-4D01-AEEB-FD7FDAE5B52C}"/>
                  </a:ext>
                </a:extLst>
              </p:cNvPr>
              <p:cNvSpPr>
                <a:spLocks/>
              </p:cNvSpPr>
              <p:nvPr/>
            </p:nvSpPr>
            <p:spPr bwMode="gray">
              <a:xfrm>
                <a:off x="4557" y="2650"/>
                <a:ext cx="3" cy="4"/>
              </a:xfrm>
              <a:custGeom>
                <a:avLst/>
                <a:gdLst/>
                <a:ahLst/>
                <a:cxnLst>
                  <a:cxn ang="0">
                    <a:pos x="0" y="4"/>
                  </a:cxn>
                  <a:cxn ang="0">
                    <a:pos x="2" y="4"/>
                  </a:cxn>
                  <a:cxn ang="0">
                    <a:pos x="3" y="2"/>
                  </a:cxn>
                  <a:cxn ang="0">
                    <a:pos x="1" y="0"/>
                  </a:cxn>
                  <a:cxn ang="0">
                    <a:pos x="0" y="1"/>
                  </a:cxn>
                  <a:cxn ang="0">
                    <a:pos x="0" y="4"/>
                  </a:cxn>
                </a:cxnLst>
                <a:rect l="0" t="0" r="r" b="b"/>
                <a:pathLst>
                  <a:path w="3" h="4">
                    <a:moveTo>
                      <a:pt x="0" y="4"/>
                    </a:moveTo>
                    <a:lnTo>
                      <a:pt x="2" y="4"/>
                    </a:lnTo>
                    <a:lnTo>
                      <a:pt x="3" y="2"/>
                    </a:lnTo>
                    <a:lnTo>
                      <a:pt x="1" y="0"/>
                    </a:lnTo>
                    <a:lnTo>
                      <a:pt x="0" y="1"/>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6" name="Freeform 5329">
                <a:extLst>
                  <a:ext uri="{FF2B5EF4-FFF2-40B4-BE49-F238E27FC236}">
                    <a16:creationId xmlns:a16="http://schemas.microsoft.com/office/drawing/2014/main" id="{658B9F8C-2986-4BAC-B371-C940E66FFC39}"/>
                  </a:ext>
                </a:extLst>
              </p:cNvPr>
              <p:cNvSpPr>
                <a:spLocks/>
              </p:cNvSpPr>
              <p:nvPr/>
            </p:nvSpPr>
            <p:spPr bwMode="gray">
              <a:xfrm>
                <a:off x="4550" y="2648"/>
                <a:ext cx="2" cy="2"/>
              </a:xfrm>
              <a:custGeom>
                <a:avLst/>
                <a:gdLst/>
                <a:ahLst/>
                <a:cxnLst>
                  <a:cxn ang="0">
                    <a:pos x="2" y="1"/>
                  </a:cxn>
                  <a:cxn ang="0">
                    <a:pos x="2" y="0"/>
                  </a:cxn>
                  <a:cxn ang="0">
                    <a:pos x="0" y="0"/>
                  </a:cxn>
                  <a:cxn ang="0">
                    <a:pos x="0" y="2"/>
                  </a:cxn>
                  <a:cxn ang="0">
                    <a:pos x="2" y="1"/>
                  </a:cxn>
                </a:cxnLst>
                <a:rect l="0" t="0" r="r" b="b"/>
                <a:pathLst>
                  <a:path w="2" h="2">
                    <a:moveTo>
                      <a:pt x="2" y="1"/>
                    </a:moveTo>
                    <a:lnTo>
                      <a:pt x="2" y="0"/>
                    </a:lnTo>
                    <a:lnTo>
                      <a:pt x="0" y="0"/>
                    </a:lnTo>
                    <a:lnTo>
                      <a:pt x="0" y="2"/>
                    </a:lnTo>
                    <a:lnTo>
                      <a:pt x="2"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7" name="Freeform 5330">
                <a:extLst>
                  <a:ext uri="{FF2B5EF4-FFF2-40B4-BE49-F238E27FC236}">
                    <a16:creationId xmlns:a16="http://schemas.microsoft.com/office/drawing/2014/main" id="{D53429BB-897E-4FAE-B3E3-4C7143A6B213}"/>
                  </a:ext>
                </a:extLst>
              </p:cNvPr>
              <p:cNvSpPr>
                <a:spLocks/>
              </p:cNvSpPr>
              <p:nvPr/>
            </p:nvSpPr>
            <p:spPr bwMode="gray">
              <a:xfrm>
                <a:off x="4528" y="2646"/>
                <a:ext cx="26" cy="21"/>
              </a:xfrm>
              <a:custGeom>
                <a:avLst/>
                <a:gdLst/>
                <a:ahLst/>
                <a:cxnLst>
                  <a:cxn ang="0">
                    <a:pos x="25" y="16"/>
                  </a:cxn>
                  <a:cxn ang="0">
                    <a:pos x="15" y="9"/>
                  </a:cxn>
                  <a:cxn ang="0">
                    <a:pos x="9" y="3"/>
                  </a:cxn>
                  <a:cxn ang="0">
                    <a:pos x="6" y="3"/>
                  </a:cxn>
                  <a:cxn ang="0">
                    <a:pos x="4" y="1"/>
                  </a:cxn>
                  <a:cxn ang="0">
                    <a:pos x="0" y="0"/>
                  </a:cxn>
                  <a:cxn ang="0">
                    <a:pos x="0" y="3"/>
                  </a:cxn>
                  <a:cxn ang="0">
                    <a:pos x="1" y="6"/>
                  </a:cxn>
                  <a:cxn ang="0">
                    <a:pos x="7" y="11"/>
                  </a:cxn>
                  <a:cxn ang="0">
                    <a:pos x="9" y="12"/>
                  </a:cxn>
                  <a:cxn ang="0">
                    <a:pos x="19" y="19"/>
                  </a:cxn>
                  <a:cxn ang="0">
                    <a:pos x="25" y="21"/>
                  </a:cxn>
                  <a:cxn ang="0">
                    <a:pos x="26" y="19"/>
                  </a:cxn>
                  <a:cxn ang="0">
                    <a:pos x="25" y="16"/>
                  </a:cxn>
                </a:cxnLst>
                <a:rect l="0" t="0" r="r" b="b"/>
                <a:pathLst>
                  <a:path w="26" h="21">
                    <a:moveTo>
                      <a:pt x="25" y="16"/>
                    </a:moveTo>
                    <a:lnTo>
                      <a:pt x="15" y="9"/>
                    </a:lnTo>
                    <a:lnTo>
                      <a:pt x="9" y="3"/>
                    </a:lnTo>
                    <a:lnTo>
                      <a:pt x="6" y="3"/>
                    </a:lnTo>
                    <a:lnTo>
                      <a:pt x="4" y="1"/>
                    </a:lnTo>
                    <a:lnTo>
                      <a:pt x="0" y="0"/>
                    </a:lnTo>
                    <a:lnTo>
                      <a:pt x="0" y="3"/>
                    </a:lnTo>
                    <a:lnTo>
                      <a:pt x="1" y="6"/>
                    </a:lnTo>
                    <a:lnTo>
                      <a:pt x="7" y="11"/>
                    </a:lnTo>
                    <a:lnTo>
                      <a:pt x="9" y="12"/>
                    </a:lnTo>
                    <a:lnTo>
                      <a:pt x="19" y="19"/>
                    </a:lnTo>
                    <a:lnTo>
                      <a:pt x="25" y="21"/>
                    </a:lnTo>
                    <a:lnTo>
                      <a:pt x="26" y="19"/>
                    </a:lnTo>
                    <a:lnTo>
                      <a:pt x="25" y="1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8" name="Freeform 5331">
                <a:extLst>
                  <a:ext uri="{FF2B5EF4-FFF2-40B4-BE49-F238E27FC236}">
                    <a16:creationId xmlns:a16="http://schemas.microsoft.com/office/drawing/2014/main" id="{459DF578-C095-4914-ACE6-87B35BE9FBFE}"/>
                  </a:ext>
                </a:extLst>
              </p:cNvPr>
              <p:cNvSpPr>
                <a:spLocks/>
              </p:cNvSpPr>
              <p:nvPr/>
            </p:nvSpPr>
            <p:spPr bwMode="gray">
              <a:xfrm>
                <a:off x="4651" y="2616"/>
                <a:ext cx="10" cy="8"/>
              </a:xfrm>
              <a:custGeom>
                <a:avLst/>
                <a:gdLst/>
                <a:ahLst/>
                <a:cxnLst>
                  <a:cxn ang="0">
                    <a:pos x="0" y="6"/>
                  </a:cxn>
                  <a:cxn ang="0">
                    <a:pos x="3" y="8"/>
                  </a:cxn>
                  <a:cxn ang="0">
                    <a:pos x="10" y="8"/>
                  </a:cxn>
                  <a:cxn ang="0">
                    <a:pos x="10" y="3"/>
                  </a:cxn>
                  <a:cxn ang="0">
                    <a:pos x="8" y="0"/>
                  </a:cxn>
                  <a:cxn ang="0">
                    <a:pos x="0" y="1"/>
                  </a:cxn>
                  <a:cxn ang="0">
                    <a:pos x="0" y="6"/>
                  </a:cxn>
                </a:cxnLst>
                <a:rect l="0" t="0" r="r" b="b"/>
                <a:pathLst>
                  <a:path w="10" h="8">
                    <a:moveTo>
                      <a:pt x="0" y="6"/>
                    </a:moveTo>
                    <a:lnTo>
                      <a:pt x="3" y="8"/>
                    </a:lnTo>
                    <a:lnTo>
                      <a:pt x="10" y="8"/>
                    </a:lnTo>
                    <a:lnTo>
                      <a:pt x="10" y="3"/>
                    </a:lnTo>
                    <a:lnTo>
                      <a:pt x="8" y="0"/>
                    </a:lnTo>
                    <a:lnTo>
                      <a:pt x="0" y="1"/>
                    </a:lnTo>
                    <a:lnTo>
                      <a:pt x="0"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39" name="Freeform 5332">
                <a:extLst>
                  <a:ext uri="{FF2B5EF4-FFF2-40B4-BE49-F238E27FC236}">
                    <a16:creationId xmlns:a16="http://schemas.microsoft.com/office/drawing/2014/main" id="{300465F4-2CAE-4097-915F-5DB59D6D7699}"/>
                  </a:ext>
                </a:extLst>
              </p:cNvPr>
              <p:cNvSpPr>
                <a:spLocks/>
              </p:cNvSpPr>
              <p:nvPr/>
            </p:nvSpPr>
            <p:spPr bwMode="gray">
              <a:xfrm>
                <a:off x="4660" y="2601"/>
                <a:ext cx="14" cy="8"/>
              </a:xfrm>
              <a:custGeom>
                <a:avLst/>
                <a:gdLst/>
                <a:ahLst/>
                <a:cxnLst>
                  <a:cxn ang="0">
                    <a:pos x="8" y="2"/>
                  </a:cxn>
                  <a:cxn ang="0">
                    <a:pos x="0" y="7"/>
                  </a:cxn>
                  <a:cxn ang="0">
                    <a:pos x="4" y="8"/>
                  </a:cxn>
                  <a:cxn ang="0">
                    <a:pos x="14" y="3"/>
                  </a:cxn>
                  <a:cxn ang="0">
                    <a:pos x="12" y="0"/>
                  </a:cxn>
                  <a:cxn ang="0">
                    <a:pos x="8" y="2"/>
                  </a:cxn>
                </a:cxnLst>
                <a:rect l="0" t="0" r="r" b="b"/>
                <a:pathLst>
                  <a:path w="14" h="8">
                    <a:moveTo>
                      <a:pt x="8" y="2"/>
                    </a:moveTo>
                    <a:lnTo>
                      <a:pt x="0" y="7"/>
                    </a:lnTo>
                    <a:lnTo>
                      <a:pt x="4" y="8"/>
                    </a:lnTo>
                    <a:lnTo>
                      <a:pt x="14" y="3"/>
                    </a:lnTo>
                    <a:lnTo>
                      <a:pt x="12" y="0"/>
                    </a:lnTo>
                    <a:lnTo>
                      <a:pt x="8"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0" name="Freeform 5333">
                <a:extLst>
                  <a:ext uri="{FF2B5EF4-FFF2-40B4-BE49-F238E27FC236}">
                    <a16:creationId xmlns:a16="http://schemas.microsoft.com/office/drawing/2014/main" id="{ACCFAE9B-C830-4E9C-8425-3B41DC97EF85}"/>
                  </a:ext>
                </a:extLst>
              </p:cNvPr>
              <p:cNvSpPr>
                <a:spLocks noEditPoints="1"/>
              </p:cNvSpPr>
              <p:nvPr/>
            </p:nvSpPr>
            <p:spPr bwMode="gray">
              <a:xfrm>
                <a:off x="4553" y="2804"/>
                <a:ext cx="109" cy="160"/>
              </a:xfrm>
              <a:custGeom>
                <a:avLst/>
                <a:gdLst/>
                <a:ahLst/>
                <a:cxnLst>
                  <a:cxn ang="0">
                    <a:pos x="94" y="44"/>
                  </a:cxn>
                  <a:cxn ang="0">
                    <a:pos x="85" y="30"/>
                  </a:cxn>
                  <a:cxn ang="0">
                    <a:pos x="82" y="30"/>
                  </a:cxn>
                  <a:cxn ang="0">
                    <a:pos x="77" y="29"/>
                  </a:cxn>
                  <a:cxn ang="0">
                    <a:pos x="73" y="15"/>
                  </a:cxn>
                  <a:cxn ang="0">
                    <a:pos x="66" y="10"/>
                  </a:cxn>
                  <a:cxn ang="0">
                    <a:pos x="56" y="5"/>
                  </a:cxn>
                  <a:cxn ang="0">
                    <a:pos x="69" y="25"/>
                  </a:cxn>
                  <a:cxn ang="0">
                    <a:pos x="76" y="48"/>
                  </a:cxn>
                  <a:cxn ang="0">
                    <a:pos x="66" y="59"/>
                  </a:cxn>
                  <a:cxn ang="0">
                    <a:pos x="73" y="66"/>
                  </a:cxn>
                  <a:cxn ang="0">
                    <a:pos x="78" y="81"/>
                  </a:cxn>
                  <a:cxn ang="0">
                    <a:pos x="79" y="90"/>
                  </a:cxn>
                  <a:cxn ang="0">
                    <a:pos x="92" y="70"/>
                  </a:cxn>
                  <a:cxn ang="0">
                    <a:pos x="94" y="61"/>
                  </a:cxn>
                  <a:cxn ang="0">
                    <a:pos x="100" y="59"/>
                  </a:cxn>
                  <a:cxn ang="0">
                    <a:pos x="106" y="48"/>
                  </a:cxn>
                  <a:cxn ang="0">
                    <a:pos x="109" y="35"/>
                  </a:cxn>
                  <a:cxn ang="0">
                    <a:pos x="101" y="42"/>
                  </a:cxn>
                  <a:cxn ang="0">
                    <a:pos x="58" y="88"/>
                  </a:cxn>
                  <a:cxn ang="0">
                    <a:pos x="56" y="79"/>
                  </a:cxn>
                  <a:cxn ang="0">
                    <a:pos x="50" y="87"/>
                  </a:cxn>
                  <a:cxn ang="0">
                    <a:pos x="44" y="101"/>
                  </a:cxn>
                  <a:cxn ang="0">
                    <a:pos x="29" y="114"/>
                  </a:cxn>
                  <a:cxn ang="0">
                    <a:pos x="11" y="129"/>
                  </a:cxn>
                  <a:cxn ang="0">
                    <a:pos x="0" y="149"/>
                  </a:cxn>
                  <a:cxn ang="0">
                    <a:pos x="8" y="154"/>
                  </a:cxn>
                  <a:cxn ang="0">
                    <a:pos x="36" y="147"/>
                  </a:cxn>
                  <a:cxn ang="0">
                    <a:pos x="48" y="124"/>
                  </a:cxn>
                  <a:cxn ang="0">
                    <a:pos x="58" y="114"/>
                  </a:cxn>
                  <a:cxn ang="0">
                    <a:pos x="67" y="100"/>
                  </a:cxn>
                  <a:cxn ang="0">
                    <a:pos x="63" y="84"/>
                  </a:cxn>
                </a:cxnLst>
                <a:rect l="0" t="0" r="r" b="b"/>
                <a:pathLst>
                  <a:path w="109" h="160">
                    <a:moveTo>
                      <a:pt x="101" y="42"/>
                    </a:moveTo>
                    <a:lnTo>
                      <a:pt x="94" y="44"/>
                    </a:lnTo>
                    <a:lnTo>
                      <a:pt x="87" y="39"/>
                    </a:lnTo>
                    <a:lnTo>
                      <a:pt x="85" y="30"/>
                    </a:lnTo>
                    <a:lnTo>
                      <a:pt x="81" y="25"/>
                    </a:lnTo>
                    <a:lnTo>
                      <a:pt x="82" y="30"/>
                    </a:lnTo>
                    <a:lnTo>
                      <a:pt x="80" y="32"/>
                    </a:lnTo>
                    <a:lnTo>
                      <a:pt x="77" y="29"/>
                    </a:lnTo>
                    <a:lnTo>
                      <a:pt x="73" y="20"/>
                    </a:lnTo>
                    <a:lnTo>
                      <a:pt x="73" y="15"/>
                    </a:lnTo>
                    <a:lnTo>
                      <a:pt x="69" y="10"/>
                    </a:lnTo>
                    <a:lnTo>
                      <a:pt x="66" y="10"/>
                    </a:lnTo>
                    <a:lnTo>
                      <a:pt x="56" y="0"/>
                    </a:lnTo>
                    <a:lnTo>
                      <a:pt x="56" y="5"/>
                    </a:lnTo>
                    <a:lnTo>
                      <a:pt x="59" y="10"/>
                    </a:lnTo>
                    <a:lnTo>
                      <a:pt x="69" y="25"/>
                    </a:lnTo>
                    <a:lnTo>
                      <a:pt x="73" y="33"/>
                    </a:lnTo>
                    <a:lnTo>
                      <a:pt x="76" y="48"/>
                    </a:lnTo>
                    <a:lnTo>
                      <a:pt x="74" y="57"/>
                    </a:lnTo>
                    <a:lnTo>
                      <a:pt x="66" y="59"/>
                    </a:lnTo>
                    <a:lnTo>
                      <a:pt x="66" y="64"/>
                    </a:lnTo>
                    <a:lnTo>
                      <a:pt x="73" y="66"/>
                    </a:lnTo>
                    <a:lnTo>
                      <a:pt x="79" y="74"/>
                    </a:lnTo>
                    <a:lnTo>
                      <a:pt x="78" y="81"/>
                    </a:lnTo>
                    <a:lnTo>
                      <a:pt x="73" y="87"/>
                    </a:lnTo>
                    <a:lnTo>
                      <a:pt x="79" y="90"/>
                    </a:lnTo>
                    <a:lnTo>
                      <a:pt x="84" y="88"/>
                    </a:lnTo>
                    <a:lnTo>
                      <a:pt x="92" y="70"/>
                    </a:lnTo>
                    <a:lnTo>
                      <a:pt x="96" y="66"/>
                    </a:lnTo>
                    <a:lnTo>
                      <a:pt x="94" y="61"/>
                    </a:lnTo>
                    <a:lnTo>
                      <a:pt x="94" y="59"/>
                    </a:lnTo>
                    <a:lnTo>
                      <a:pt x="100" y="59"/>
                    </a:lnTo>
                    <a:lnTo>
                      <a:pt x="105" y="61"/>
                    </a:lnTo>
                    <a:lnTo>
                      <a:pt x="106" y="48"/>
                    </a:lnTo>
                    <a:lnTo>
                      <a:pt x="109" y="44"/>
                    </a:lnTo>
                    <a:lnTo>
                      <a:pt x="109" y="35"/>
                    </a:lnTo>
                    <a:lnTo>
                      <a:pt x="103" y="37"/>
                    </a:lnTo>
                    <a:lnTo>
                      <a:pt x="101" y="42"/>
                    </a:lnTo>
                    <a:close/>
                    <a:moveTo>
                      <a:pt x="61" y="88"/>
                    </a:moveTo>
                    <a:lnTo>
                      <a:pt x="58" y="88"/>
                    </a:lnTo>
                    <a:lnTo>
                      <a:pt x="58" y="82"/>
                    </a:lnTo>
                    <a:lnTo>
                      <a:pt x="56" y="79"/>
                    </a:lnTo>
                    <a:lnTo>
                      <a:pt x="50" y="81"/>
                    </a:lnTo>
                    <a:lnTo>
                      <a:pt x="50" y="87"/>
                    </a:lnTo>
                    <a:lnTo>
                      <a:pt x="44" y="96"/>
                    </a:lnTo>
                    <a:lnTo>
                      <a:pt x="44" y="101"/>
                    </a:lnTo>
                    <a:lnTo>
                      <a:pt x="40" y="107"/>
                    </a:lnTo>
                    <a:lnTo>
                      <a:pt x="29" y="114"/>
                    </a:lnTo>
                    <a:lnTo>
                      <a:pt x="21" y="123"/>
                    </a:lnTo>
                    <a:lnTo>
                      <a:pt x="11" y="129"/>
                    </a:lnTo>
                    <a:lnTo>
                      <a:pt x="5" y="137"/>
                    </a:lnTo>
                    <a:lnTo>
                      <a:pt x="0" y="149"/>
                    </a:lnTo>
                    <a:lnTo>
                      <a:pt x="1" y="154"/>
                    </a:lnTo>
                    <a:lnTo>
                      <a:pt x="8" y="154"/>
                    </a:lnTo>
                    <a:lnTo>
                      <a:pt x="23" y="160"/>
                    </a:lnTo>
                    <a:lnTo>
                      <a:pt x="36" y="147"/>
                    </a:lnTo>
                    <a:lnTo>
                      <a:pt x="43" y="130"/>
                    </a:lnTo>
                    <a:lnTo>
                      <a:pt x="48" y="124"/>
                    </a:lnTo>
                    <a:lnTo>
                      <a:pt x="56" y="121"/>
                    </a:lnTo>
                    <a:lnTo>
                      <a:pt x="58" y="114"/>
                    </a:lnTo>
                    <a:lnTo>
                      <a:pt x="61" y="109"/>
                    </a:lnTo>
                    <a:lnTo>
                      <a:pt x="67" y="100"/>
                    </a:lnTo>
                    <a:lnTo>
                      <a:pt x="68" y="85"/>
                    </a:lnTo>
                    <a:lnTo>
                      <a:pt x="63" y="84"/>
                    </a:lnTo>
                    <a:lnTo>
                      <a:pt x="61" y="8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1" name="Freeform 5334">
                <a:extLst>
                  <a:ext uri="{FF2B5EF4-FFF2-40B4-BE49-F238E27FC236}">
                    <a16:creationId xmlns:a16="http://schemas.microsoft.com/office/drawing/2014/main" id="{4D84B3DE-7C85-4685-A121-E33A4D5C2307}"/>
                  </a:ext>
                </a:extLst>
              </p:cNvPr>
              <p:cNvSpPr>
                <a:spLocks/>
              </p:cNvSpPr>
              <p:nvPr/>
            </p:nvSpPr>
            <p:spPr bwMode="gray">
              <a:xfrm>
                <a:off x="4562" y="2966"/>
                <a:ext cx="4" cy="7"/>
              </a:xfrm>
              <a:custGeom>
                <a:avLst/>
                <a:gdLst/>
                <a:ahLst/>
                <a:cxnLst>
                  <a:cxn ang="0">
                    <a:pos x="0" y="7"/>
                  </a:cxn>
                  <a:cxn ang="0">
                    <a:pos x="4" y="5"/>
                  </a:cxn>
                  <a:cxn ang="0">
                    <a:pos x="4" y="0"/>
                  </a:cxn>
                  <a:cxn ang="0">
                    <a:pos x="1" y="0"/>
                  </a:cxn>
                  <a:cxn ang="0">
                    <a:pos x="0" y="7"/>
                  </a:cxn>
                </a:cxnLst>
                <a:rect l="0" t="0" r="r" b="b"/>
                <a:pathLst>
                  <a:path w="4" h="7">
                    <a:moveTo>
                      <a:pt x="0" y="7"/>
                    </a:moveTo>
                    <a:lnTo>
                      <a:pt x="4" y="5"/>
                    </a:lnTo>
                    <a:lnTo>
                      <a:pt x="4" y="0"/>
                    </a:lnTo>
                    <a:lnTo>
                      <a:pt x="1" y="0"/>
                    </a:lnTo>
                    <a:lnTo>
                      <a:pt x="0" y="7"/>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2" name="Freeform 5335">
                <a:extLst>
                  <a:ext uri="{FF2B5EF4-FFF2-40B4-BE49-F238E27FC236}">
                    <a16:creationId xmlns:a16="http://schemas.microsoft.com/office/drawing/2014/main" id="{8DA3E9F6-3CA0-46FB-9B85-CEFE28650EE8}"/>
                  </a:ext>
                </a:extLst>
              </p:cNvPr>
              <p:cNvSpPr>
                <a:spLocks/>
              </p:cNvSpPr>
              <p:nvPr/>
            </p:nvSpPr>
            <p:spPr bwMode="gray">
              <a:xfrm>
                <a:off x="4738" y="2586"/>
                <a:ext cx="5" cy="5"/>
              </a:xfrm>
              <a:custGeom>
                <a:avLst/>
                <a:gdLst/>
                <a:ahLst/>
                <a:cxnLst>
                  <a:cxn ang="0">
                    <a:pos x="2" y="0"/>
                  </a:cxn>
                  <a:cxn ang="0">
                    <a:pos x="0" y="1"/>
                  </a:cxn>
                  <a:cxn ang="0">
                    <a:pos x="0" y="3"/>
                  </a:cxn>
                  <a:cxn ang="0">
                    <a:pos x="2" y="5"/>
                  </a:cxn>
                  <a:cxn ang="0">
                    <a:pos x="5" y="4"/>
                  </a:cxn>
                  <a:cxn ang="0">
                    <a:pos x="2" y="0"/>
                  </a:cxn>
                </a:cxnLst>
                <a:rect l="0" t="0" r="r" b="b"/>
                <a:pathLst>
                  <a:path w="5" h="5">
                    <a:moveTo>
                      <a:pt x="2" y="0"/>
                    </a:moveTo>
                    <a:lnTo>
                      <a:pt x="0" y="1"/>
                    </a:lnTo>
                    <a:lnTo>
                      <a:pt x="0" y="3"/>
                    </a:lnTo>
                    <a:lnTo>
                      <a:pt x="2" y="5"/>
                    </a:lnTo>
                    <a:lnTo>
                      <a:pt x="5" y="4"/>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3" name="Freeform 5336">
                <a:extLst>
                  <a:ext uri="{FF2B5EF4-FFF2-40B4-BE49-F238E27FC236}">
                    <a16:creationId xmlns:a16="http://schemas.microsoft.com/office/drawing/2014/main" id="{703BDE8B-2E56-4FBA-BBD7-ACD6946E4CD3}"/>
                  </a:ext>
                </a:extLst>
              </p:cNvPr>
              <p:cNvSpPr>
                <a:spLocks/>
              </p:cNvSpPr>
              <p:nvPr/>
            </p:nvSpPr>
            <p:spPr bwMode="gray">
              <a:xfrm>
                <a:off x="4740" y="2595"/>
                <a:ext cx="3" cy="4"/>
              </a:xfrm>
              <a:custGeom>
                <a:avLst/>
                <a:gdLst/>
                <a:ahLst/>
                <a:cxnLst>
                  <a:cxn ang="0">
                    <a:pos x="0" y="4"/>
                  </a:cxn>
                  <a:cxn ang="0">
                    <a:pos x="3" y="3"/>
                  </a:cxn>
                  <a:cxn ang="0">
                    <a:pos x="3" y="0"/>
                  </a:cxn>
                  <a:cxn ang="0">
                    <a:pos x="0" y="0"/>
                  </a:cxn>
                  <a:cxn ang="0">
                    <a:pos x="0" y="4"/>
                  </a:cxn>
                </a:cxnLst>
                <a:rect l="0" t="0" r="r" b="b"/>
                <a:pathLst>
                  <a:path w="3" h="4">
                    <a:moveTo>
                      <a:pt x="0" y="4"/>
                    </a:moveTo>
                    <a:lnTo>
                      <a:pt x="3" y="3"/>
                    </a:lnTo>
                    <a:lnTo>
                      <a:pt x="3" y="0"/>
                    </a:lnTo>
                    <a:lnTo>
                      <a:pt x="0" y="0"/>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4" name="Freeform 5337">
                <a:extLst>
                  <a:ext uri="{FF2B5EF4-FFF2-40B4-BE49-F238E27FC236}">
                    <a16:creationId xmlns:a16="http://schemas.microsoft.com/office/drawing/2014/main" id="{8B57E98B-DB93-4380-B4EF-7CE8D613E8FE}"/>
                  </a:ext>
                </a:extLst>
              </p:cNvPr>
              <p:cNvSpPr>
                <a:spLocks/>
              </p:cNvSpPr>
              <p:nvPr/>
            </p:nvSpPr>
            <p:spPr bwMode="gray">
              <a:xfrm>
                <a:off x="4744" y="2663"/>
                <a:ext cx="5" cy="4"/>
              </a:xfrm>
              <a:custGeom>
                <a:avLst/>
                <a:gdLst/>
                <a:ahLst/>
                <a:cxnLst>
                  <a:cxn ang="0">
                    <a:pos x="0" y="4"/>
                  </a:cxn>
                  <a:cxn ang="0">
                    <a:pos x="2" y="4"/>
                  </a:cxn>
                  <a:cxn ang="0">
                    <a:pos x="5" y="2"/>
                  </a:cxn>
                  <a:cxn ang="0">
                    <a:pos x="2" y="0"/>
                  </a:cxn>
                  <a:cxn ang="0">
                    <a:pos x="1" y="1"/>
                  </a:cxn>
                  <a:cxn ang="0">
                    <a:pos x="0" y="4"/>
                  </a:cxn>
                </a:cxnLst>
                <a:rect l="0" t="0" r="r" b="b"/>
                <a:pathLst>
                  <a:path w="5" h="4">
                    <a:moveTo>
                      <a:pt x="0" y="4"/>
                    </a:moveTo>
                    <a:lnTo>
                      <a:pt x="2" y="4"/>
                    </a:lnTo>
                    <a:lnTo>
                      <a:pt x="5" y="2"/>
                    </a:lnTo>
                    <a:lnTo>
                      <a:pt x="2" y="0"/>
                    </a:lnTo>
                    <a:lnTo>
                      <a:pt x="1" y="1"/>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945" name="Freeform 5338">
                <a:extLst>
                  <a:ext uri="{FF2B5EF4-FFF2-40B4-BE49-F238E27FC236}">
                    <a16:creationId xmlns:a16="http://schemas.microsoft.com/office/drawing/2014/main" id="{B080C60B-2365-4F52-B417-5AA9D747BF43}"/>
                  </a:ext>
                </a:extLst>
              </p:cNvPr>
              <p:cNvSpPr>
                <a:spLocks/>
              </p:cNvSpPr>
              <p:nvPr/>
            </p:nvSpPr>
            <p:spPr bwMode="gray">
              <a:xfrm>
                <a:off x="4053" y="2546"/>
                <a:ext cx="379" cy="321"/>
              </a:xfrm>
              <a:custGeom>
                <a:avLst/>
                <a:gdLst/>
                <a:ahLst/>
                <a:cxnLst>
                  <a:cxn ang="0">
                    <a:pos x="345" y="299"/>
                  </a:cxn>
                  <a:cxn ang="0">
                    <a:pos x="352" y="264"/>
                  </a:cxn>
                  <a:cxn ang="0">
                    <a:pos x="371" y="231"/>
                  </a:cxn>
                  <a:cxn ang="0">
                    <a:pos x="374" y="212"/>
                  </a:cxn>
                  <a:cxn ang="0">
                    <a:pos x="374" y="178"/>
                  </a:cxn>
                  <a:cxn ang="0">
                    <a:pos x="371" y="157"/>
                  </a:cxn>
                  <a:cxn ang="0">
                    <a:pos x="352" y="132"/>
                  </a:cxn>
                  <a:cxn ang="0">
                    <a:pos x="338" y="121"/>
                  </a:cxn>
                  <a:cxn ang="0">
                    <a:pos x="332" y="97"/>
                  </a:cxn>
                  <a:cxn ang="0">
                    <a:pos x="312" y="82"/>
                  </a:cxn>
                  <a:cxn ang="0">
                    <a:pos x="302" y="41"/>
                  </a:cxn>
                  <a:cxn ang="0">
                    <a:pos x="290" y="39"/>
                  </a:cxn>
                  <a:cxn ang="0">
                    <a:pos x="280" y="10"/>
                  </a:cxn>
                  <a:cxn ang="0">
                    <a:pos x="273" y="8"/>
                  </a:cxn>
                  <a:cxn ang="0">
                    <a:pos x="271" y="22"/>
                  </a:cxn>
                  <a:cxn ang="0">
                    <a:pos x="270" y="36"/>
                  </a:cxn>
                  <a:cxn ang="0">
                    <a:pos x="257" y="73"/>
                  </a:cxn>
                  <a:cxn ang="0">
                    <a:pos x="234" y="62"/>
                  </a:cxn>
                  <a:cxn ang="0">
                    <a:pos x="219" y="50"/>
                  </a:cxn>
                  <a:cxn ang="0">
                    <a:pos x="215" y="38"/>
                  </a:cxn>
                  <a:cxn ang="0">
                    <a:pos x="223" y="20"/>
                  </a:cxn>
                  <a:cxn ang="0">
                    <a:pos x="214" y="14"/>
                  </a:cxn>
                  <a:cxn ang="0">
                    <a:pos x="186" y="7"/>
                  </a:cxn>
                  <a:cxn ang="0">
                    <a:pos x="183" y="18"/>
                  </a:cxn>
                  <a:cxn ang="0">
                    <a:pos x="161" y="27"/>
                  </a:cxn>
                  <a:cxn ang="0">
                    <a:pos x="160" y="49"/>
                  </a:cxn>
                  <a:cxn ang="0">
                    <a:pos x="150" y="47"/>
                  </a:cxn>
                  <a:cxn ang="0">
                    <a:pos x="138" y="32"/>
                  </a:cxn>
                  <a:cxn ang="0">
                    <a:pos x="124" y="40"/>
                  </a:cxn>
                  <a:cxn ang="0">
                    <a:pos x="110" y="49"/>
                  </a:cxn>
                  <a:cxn ang="0">
                    <a:pos x="101" y="63"/>
                  </a:cxn>
                  <a:cxn ang="0">
                    <a:pos x="90" y="65"/>
                  </a:cxn>
                  <a:cxn ang="0">
                    <a:pos x="84" y="87"/>
                  </a:cxn>
                  <a:cxn ang="0">
                    <a:pos x="61" y="98"/>
                  </a:cxn>
                  <a:cxn ang="0">
                    <a:pos x="42" y="108"/>
                  </a:cxn>
                  <a:cxn ang="0">
                    <a:pos x="26" y="115"/>
                  </a:cxn>
                  <a:cxn ang="0">
                    <a:pos x="13" y="119"/>
                  </a:cxn>
                  <a:cxn ang="0">
                    <a:pos x="13" y="164"/>
                  </a:cxn>
                  <a:cxn ang="0">
                    <a:pos x="7" y="163"/>
                  </a:cxn>
                  <a:cxn ang="0">
                    <a:pos x="2" y="161"/>
                  </a:cxn>
                  <a:cxn ang="0">
                    <a:pos x="10" y="182"/>
                  </a:cxn>
                  <a:cxn ang="0">
                    <a:pos x="19" y="202"/>
                  </a:cxn>
                  <a:cxn ang="0">
                    <a:pos x="27" y="239"/>
                  </a:cxn>
                  <a:cxn ang="0">
                    <a:pos x="20" y="260"/>
                  </a:cxn>
                  <a:cxn ang="0">
                    <a:pos x="42" y="273"/>
                  </a:cxn>
                  <a:cxn ang="0">
                    <a:pos x="61" y="265"/>
                  </a:cxn>
                  <a:cxn ang="0">
                    <a:pos x="90" y="257"/>
                  </a:cxn>
                  <a:cxn ang="0">
                    <a:pos x="104" y="251"/>
                  </a:cxn>
                  <a:cxn ang="0">
                    <a:pos x="137" y="238"/>
                  </a:cxn>
                  <a:cxn ang="0">
                    <a:pos x="186" y="237"/>
                  </a:cxn>
                  <a:cxn ang="0">
                    <a:pos x="206" y="262"/>
                  </a:cxn>
                  <a:cxn ang="0">
                    <a:pos x="218" y="267"/>
                  </a:cxn>
                  <a:cxn ang="0">
                    <a:pos x="229" y="246"/>
                  </a:cxn>
                  <a:cxn ang="0">
                    <a:pos x="228" y="267"/>
                  </a:cxn>
                  <a:cxn ang="0">
                    <a:pos x="228" y="276"/>
                  </a:cxn>
                  <a:cxn ang="0">
                    <a:pos x="240" y="272"/>
                  </a:cxn>
                  <a:cxn ang="0">
                    <a:pos x="246" y="286"/>
                  </a:cxn>
                  <a:cxn ang="0">
                    <a:pos x="254" y="307"/>
                  </a:cxn>
                  <a:cxn ang="0">
                    <a:pos x="269" y="314"/>
                  </a:cxn>
                  <a:cxn ang="0">
                    <a:pos x="292" y="313"/>
                  </a:cxn>
                  <a:cxn ang="0">
                    <a:pos x="307" y="318"/>
                  </a:cxn>
                </a:cxnLst>
                <a:rect l="0" t="0" r="r" b="b"/>
                <a:pathLst>
                  <a:path w="379" h="321">
                    <a:moveTo>
                      <a:pt x="321" y="310"/>
                    </a:moveTo>
                    <a:lnTo>
                      <a:pt x="325" y="305"/>
                    </a:lnTo>
                    <a:lnTo>
                      <a:pt x="330" y="304"/>
                    </a:lnTo>
                    <a:lnTo>
                      <a:pt x="345" y="299"/>
                    </a:lnTo>
                    <a:lnTo>
                      <a:pt x="346" y="293"/>
                    </a:lnTo>
                    <a:lnTo>
                      <a:pt x="345" y="284"/>
                    </a:lnTo>
                    <a:lnTo>
                      <a:pt x="353" y="268"/>
                    </a:lnTo>
                    <a:lnTo>
                      <a:pt x="352" y="264"/>
                    </a:lnTo>
                    <a:lnTo>
                      <a:pt x="358" y="253"/>
                    </a:lnTo>
                    <a:lnTo>
                      <a:pt x="358" y="249"/>
                    </a:lnTo>
                    <a:lnTo>
                      <a:pt x="368" y="236"/>
                    </a:lnTo>
                    <a:lnTo>
                      <a:pt x="371" y="231"/>
                    </a:lnTo>
                    <a:lnTo>
                      <a:pt x="371" y="228"/>
                    </a:lnTo>
                    <a:lnTo>
                      <a:pt x="375" y="222"/>
                    </a:lnTo>
                    <a:lnTo>
                      <a:pt x="375" y="219"/>
                    </a:lnTo>
                    <a:lnTo>
                      <a:pt x="374" y="212"/>
                    </a:lnTo>
                    <a:lnTo>
                      <a:pt x="377" y="203"/>
                    </a:lnTo>
                    <a:lnTo>
                      <a:pt x="377" y="190"/>
                    </a:lnTo>
                    <a:lnTo>
                      <a:pt x="379" y="184"/>
                    </a:lnTo>
                    <a:lnTo>
                      <a:pt x="374" y="178"/>
                    </a:lnTo>
                    <a:lnTo>
                      <a:pt x="373" y="171"/>
                    </a:lnTo>
                    <a:lnTo>
                      <a:pt x="375" y="156"/>
                    </a:lnTo>
                    <a:lnTo>
                      <a:pt x="374" y="154"/>
                    </a:lnTo>
                    <a:lnTo>
                      <a:pt x="371" y="157"/>
                    </a:lnTo>
                    <a:lnTo>
                      <a:pt x="367" y="150"/>
                    </a:lnTo>
                    <a:lnTo>
                      <a:pt x="362" y="141"/>
                    </a:lnTo>
                    <a:lnTo>
                      <a:pt x="358" y="138"/>
                    </a:lnTo>
                    <a:lnTo>
                      <a:pt x="352" y="132"/>
                    </a:lnTo>
                    <a:lnTo>
                      <a:pt x="351" y="125"/>
                    </a:lnTo>
                    <a:lnTo>
                      <a:pt x="348" y="125"/>
                    </a:lnTo>
                    <a:lnTo>
                      <a:pt x="344" y="126"/>
                    </a:lnTo>
                    <a:lnTo>
                      <a:pt x="338" y="121"/>
                    </a:lnTo>
                    <a:lnTo>
                      <a:pt x="339" y="111"/>
                    </a:lnTo>
                    <a:lnTo>
                      <a:pt x="334" y="105"/>
                    </a:lnTo>
                    <a:lnTo>
                      <a:pt x="333" y="100"/>
                    </a:lnTo>
                    <a:lnTo>
                      <a:pt x="332" y="97"/>
                    </a:lnTo>
                    <a:lnTo>
                      <a:pt x="325" y="96"/>
                    </a:lnTo>
                    <a:lnTo>
                      <a:pt x="321" y="90"/>
                    </a:lnTo>
                    <a:lnTo>
                      <a:pt x="314" y="89"/>
                    </a:lnTo>
                    <a:lnTo>
                      <a:pt x="312" y="82"/>
                    </a:lnTo>
                    <a:lnTo>
                      <a:pt x="310" y="77"/>
                    </a:lnTo>
                    <a:lnTo>
                      <a:pt x="308" y="65"/>
                    </a:lnTo>
                    <a:lnTo>
                      <a:pt x="303" y="59"/>
                    </a:lnTo>
                    <a:lnTo>
                      <a:pt x="302" y="41"/>
                    </a:lnTo>
                    <a:lnTo>
                      <a:pt x="299" y="39"/>
                    </a:lnTo>
                    <a:lnTo>
                      <a:pt x="294" y="36"/>
                    </a:lnTo>
                    <a:lnTo>
                      <a:pt x="292" y="35"/>
                    </a:lnTo>
                    <a:lnTo>
                      <a:pt x="290" y="39"/>
                    </a:lnTo>
                    <a:lnTo>
                      <a:pt x="288" y="30"/>
                    </a:lnTo>
                    <a:lnTo>
                      <a:pt x="284" y="20"/>
                    </a:lnTo>
                    <a:lnTo>
                      <a:pt x="283" y="13"/>
                    </a:lnTo>
                    <a:lnTo>
                      <a:pt x="280" y="10"/>
                    </a:lnTo>
                    <a:lnTo>
                      <a:pt x="280" y="3"/>
                    </a:lnTo>
                    <a:lnTo>
                      <a:pt x="277" y="0"/>
                    </a:lnTo>
                    <a:lnTo>
                      <a:pt x="275" y="1"/>
                    </a:lnTo>
                    <a:lnTo>
                      <a:pt x="273" y="8"/>
                    </a:lnTo>
                    <a:lnTo>
                      <a:pt x="272" y="12"/>
                    </a:lnTo>
                    <a:lnTo>
                      <a:pt x="269" y="14"/>
                    </a:lnTo>
                    <a:lnTo>
                      <a:pt x="268" y="18"/>
                    </a:lnTo>
                    <a:lnTo>
                      <a:pt x="271" y="22"/>
                    </a:lnTo>
                    <a:lnTo>
                      <a:pt x="269" y="24"/>
                    </a:lnTo>
                    <a:lnTo>
                      <a:pt x="267" y="27"/>
                    </a:lnTo>
                    <a:lnTo>
                      <a:pt x="267" y="32"/>
                    </a:lnTo>
                    <a:lnTo>
                      <a:pt x="270" y="36"/>
                    </a:lnTo>
                    <a:lnTo>
                      <a:pt x="269" y="41"/>
                    </a:lnTo>
                    <a:lnTo>
                      <a:pt x="266" y="52"/>
                    </a:lnTo>
                    <a:lnTo>
                      <a:pt x="263" y="68"/>
                    </a:lnTo>
                    <a:lnTo>
                      <a:pt x="257" y="73"/>
                    </a:lnTo>
                    <a:lnTo>
                      <a:pt x="249" y="73"/>
                    </a:lnTo>
                    <a:lnTo>
                      <a:pt x="244" y="68"/>
                    </a:lnTo>
                    <a:lnTo>
                      <a:pt x="241" y="65"/>
                    </a:lnTo>
                    <a:lnTo>
                      <a:pt x="234" y="62"/>
                    </a:lnTo>
                    <a:lnTo>
                      <a:pt x="227" y="56"/>
                    </a:lnTo>
                    <a:lnTo>
                      <a:pt x="226" y="53"/>
                    </a:lnTo>
                    <a:lnTo>
                      <a:pt x="220" y="53"/>
                    </a:lnTo>
                    <a:lnTo>
                      <a:pt x="219" y="50"/>
                    </a:lnTo>
                    <a:lnTo>
                      <a:pt x="214" y="47"/>
                    </a:lnTo>
                    <a:lnTo>
                      <a:pt x="211" y="45"/>
                    </a:lnTo>
                    <a:lnTo>
                      <a:pt x="212" y="41"/>
                    </a:lnTo>
                    <a:lnTo>
                      <a:pt x="215" y="38"/>
                    </a:lnTo>
                    <a:lnTo>
                      <a:pt x="215" y="30"/>
                    </a:lnTo>
                    <a:lnTo>
                      <a:pt x="220" y="27"/>
                    </a:lnTo>
                    <a:lnTo>
                      <a:pt x="222" y="25"/>
                    </a:lnTo>
                    <a:lnTo>
                      <a:pt x="223" y="20"/>
                    </a:lnTo>
                    <a:lnTo>
                      <a:pt x="223" y="15"/>
                    </a:lnTo>
                    <a:lnTo>
                      <a:pt x="220" y="15"/>
                    </a:lnTo>
                    <a:lnTo>
                      <a:pt x="216" y="16"/>
                    </a:lnTo>
                    <a:lnTo>
                      <a:pt x="214" y="14"/>
                    </a:lnTo>
                    <a:lnTo>
                      <a:pt x="206" y="14"/>
                    </a:lnTo>
                    <a:lnTo>
                      <a:pt x="201" y="11"/>
                    </a:lnTo>
                    <a:lnTo>
                      <a:pt x="191" y="11"/>
                    </a:lnTo>
                    <a:lnTo>
                      <a:pt x="186" y="7"/>
                    </a:lnTo>
                    <a:lnTo>
                      <a:pt x="178" y="7"/>
                    </a:lnTo>
                    <a:lnTo>
                      <a:pt x="178" y="9"/>
                    </a:lnTo>
                    <a:lnTo>
                      <a:pt x="185" y="13"/>
                    </a:lnTo>
                    <a:lnTo>
                      <a:pt x="183" y="18"/>
                    </a:lnTo>
                    <a:lnTo>
                      <a:pt x="171" y="17"/>
                    </a:lnTo>
                    <a:lnTo>
                      <a:pt x="166" y="18"/>
                    </a:lnTo>
                    <a:lnTo>
                      <a:pt x="161" y="23"/>
                    </a:lnTo>
                    <a:lnTo>
                      <a:pt x="161" y="27"/>
                    </a:lnTo>
                    <a:lnTo>
                      <a:pt x="159" y="29"/>
                    </a:lnTo>
                    <a:lnTo>
                      <a:pt x="155" y="39"/>
                    </a:lnTo>
                    <a:lnTo>
                      <a:pt x="160" y="44"/>
                    </a:lnTo>
                    <a:lnTo>
                      <a:pt x="160" y="49"/>
                    </a:lnTo>
                    <a:lnTo>
                      <a:pt x="159" y="52"/>
                    </a:lnTo>
                    <a:lnTo>
                      <a:pt x="157" y="47"/>
                    </a:lnTo>
                    <a:lnTo>
                      <a:pt x="153" y="47"/>
                    </a:lnTo>
                    <a:lnTo>
                      <a:pt x="150" y="47"/>
                    </a:lnTo>
                    <a:lnTo>
                      <a:pt x="150" y="44"/>
                    </a:lnTo>
                    <a:lnTo>
                      <a:pt x="148" y="44"/>
                    </a:lnTo>
                    <a:lnTo>
                      <a:pt x="145" y="47"/>
                    </a:lnTo>
                    <a:lnTo>
                      <a:pt x="138" y="32"/>
                    </a:lnTo>
                    <a:lnTo>
                      <a:pt x="134" y="33"/>
                    </a:lnTo>
                    <a:lnTo>
                      <a:pt x="131" y="35"/>
                    </a:lnTo>
                    <a:lnTo>
                      <a:pt x="128" y="35"/>
                    </a:lnTo>
                    <a:lnTo>
                      <a:pt x="124" y="40"/>
                    </a:lnTo>
                    <a:lnTo>
                      <a:pt x="121" y="39"/>
                    </a:lnTo>
                    <a:lnTo>
                      <a:pt x="116" y="43"/>
                    </a:lnTo>
                    <a:lnTo>
                      <a:pt x="116" y="48"/>
                    </a:lnTo>
                    <a:lnTo>
                      <a:pt x="110" y="49"/>
                    </a:lnTo>
                    <a:lnTo>
                      <a:pt x="108" y="61"/>
                    </a:lnTo>
                    <a:lnTo>
                      <a:pt x="105" y="61"/>
                    </a:lnTo>
                    <a:lnTo>
                      <a:pt x="102" y="62"/>
                    </a:lnTo>
                    <a:lnTo>
                      <a:pt x="101" y="63"/>
                    </a:lnTo>
                    <a:lnTo>
                      <a:pt x="103" y="66"/>
                    </a:lnTo>
                    <a:lnTo>
                      <a:pt x="98" y="67"/>
                    </a:lnTo>
                    <a:lnTo>
                      <a:pt x="93" y="61"/>
                    </a:lnTo>
                    <a:lnTo>
                      <a:pt x="90" y="65"/>
                    </a:lnTo>
                    <a:lnTo>
                      <a:pt x="88" y="72"/>
                    </a:lnTo>
                    <a:lnTo>
                      <a:pt x="87" y="77"/>
                    </a:lnTo>
                    <a:lnTo>
                      <a:pt x="90" y="79"/>
                    </a:lnTo>
                    <a:lnTo>
                      <a:pt x="84" y="87"/>
                    </a:lnTo>
                    <a:lnTo>
                      <a:pt x="82" y="90"/>
                    </a:lnTo>
                    <a:lnTo>
                      <a:pt x="73" y="96"/>
                    </a:lnTo>
                    <a:lnTo>
                      <a:pt x="70" y="98"/>
                    </a:lnTo>
                    <a:lnTo>
                      <a:pt x="61" y="98"/>
                    </a:lnTo>
                    <a:lnTo>
                      <a:pt x="58" y="102"/>
                    </a:lnTo>
                    <a:lnTo>
                      <a:pt x="52" y="103"/>
                    </a:lnTo>
                    <a:lnTo>
                      <a:pt x="47" y="108"/>
                    </a:lnTo>
                    <a:lnTo>
                      <a:pt x="42" y="108"/>
                    </a:lnTo>
                    <a:lnTo>
                      <a:pt x="39" y="106"/>
                    </a:lnTo>
                    <a:lnTo>
                      <a:pt x="35" y="107"/>
                    </a:lnTo>
                    <a:lnTo>
                      <a:pt x="27" y="115"/>
                    </a:lnTo>
                    <a:lnTo>
                      <a:pt x="26" y="115"/>
                    </a:lnTo>
                    <a:lnTo>
                      <a:pt x="20" y="118"/>
                    </a:lnTo>
                    <a:lnTo>
                      <a:pt x="16" y="124"/>
                    </a:lnTo>
                    <a:lnTo>
                      <a:pt x="14" y="121"/>
                    </a:lnTo>
                    <a:lnTo>
                      <a:pt x="13" y="119"/>
                    </a:lnTo>
                    <a:lnTo>
                      <a:pt x="11" y="122"/>
                    </a:lnTo>
                    <a:lnTo>
                      <a:pt x="7" y="145"/>
                    </a:lnTo>
                    <a:lnTo>
                      <a:pt x="9" y="152"/>
                    </a:lnTo>
                    <a:lnTo>
                      <a:pt x="13" y="164"/>
                    </a:lnTo>
                    <a:lnTo>
                      <a:pt x="13" y="168"/>
                    </a:lnTo>
                    <a:lnTo>
                      <a:pt x="12" y="168"/>
                    </a:lnTo>
                    <a:lnTo>
                      <a:pt x="9" y="163"/>
                    </a:lnTo>
                    <a:lnTo>
                      <a:pt x="7" y="163"/>
                    </a:lnTo>
                    <a:lnTo>
                      <a:pt x="8" y="166"/>
                    </a:lnTo>
                    <a:lnTo>
                      <a:pt x="10" y="171"/>
                    </a:lnTo>
                    <a:lnTo>
                      <a:pt x="9" y="173"/>
                    </a:lnTo>
                    <a:lnTo>
                      <a:pt x="2" y="161"/>
                    </a:lnTo>
                    <a:lnTo>
                      <a:pt x="0" y="161"/>
                    </a:lnTo>
                    <a:lnTo>
                      <a:pt x="0" y="163"/>
                    </a:lnTo>
                    <a:lnTo>
                      <a:pt x="9" y="178"/>
                    </a:lnTo>
                    <a:lnTo>
                      <a:pt x="10" y="182"/>
                    </a:lnTo>
                    <a:lnTo>
                      <a:pt x="13" y="188"/>
                    </a:lnTo>
                    <a:lnTo>
                      <a:pt x="13" y="191"/>
                    </a:lnTo>
                    <a:lnTo>
                      <a:pt x="19" y="199"/>
                    </a:lnTo>
                    <a:lnTo>
                      <a:pt x="19" y="202"/>
                    </a:lnTo>
                    <a:lnTo>
                      <a:pt x="20" y="219"/>
                    </a:lnTo>
                    <a:lnTo>
                      <a:pt x="24" y="225"/>
                    </a:lnTo>
                    <a:lnTo>
                      <a:pt x="25" y="230"/>
                    </a:lnTo>
                    <a:lnTo>
                      <a:pt x="27" y="239"/>
                    </a:lnTo>
                    <a:lnTo>
                      <a:pt x="26" y="242"/>
                    </a:lnTo>
                    <a:lnTo>
                      <a:pt x="24" y="254"/>
                    </a:lnTo>
                    <a:lnTo>
                      <a:pt x="21" y="255"/>
                    </a:lnTo>
                    <a:lnTo>
                      <a:pt x="20" y="260"/>
                    </a:lnTo>
                    <a:lnTo>
                      <a:pt x="21" y="265"/>
                    </a:lnTo>
                    <a:lnTo>
                      <a:pt x="30" y="267"/>
                    </a:lnTo>
                    <a:lnTo>
                      <a:pt x="33" y="272"/>
                    </a:lnTo>
                    <a:lnTo>
                      <a:pt x="42" y="273"/>
                    </a:lnTo>
                    <a:lnTo>
                      <a:pt x="53" y="273"/>
                    </a:lnTo>
                    <a:lnTo>
                      <a:pt x="55" y="272"/>
                    </a:lnTo>
                    <a:lnTo>
                      <a:pt x="55" y="267"/>
                    </a:lnTo>
                    <a:lnTo>
                      <a:pt x="61" y="265"/>
                    </a:lnTo>
                    <a:lnTo>
                      <a:pt x="64" y="262"/>
                    </a:lnTo>
                    <a:lnTo>
                      <a:pt x="73" y="259"/>
                    </a:lnTo>
                    <a:lnTo>
                      <a:pt x="76" y="257"/>
                    </a:lnTo>
                    <a:lnTo>
                      <a:pt x="90" y="257"/>
                    </a:lnTo>
                    <a:lnTo>
                      <a:pt x="92" y="259"/>
                    </a:lnTo>
                    <a:lnTo>
                      <a:pt x="99" y="259"/>
                    </a:lnTo>
                    <a:lnTo>
                      <a:pt x="104" y="255"/>
                    </a:lnTo>
                    <a:lnTo>
                      <a:pt x="104" y="251"/>
                    </a:lnTo>
                    <a:lnTo>
                      <a:pt x="112" y="246"/>
                    </a:lnTo>
                    <a:lnTo>
                      <a:pt x="117" y="246"/>
                    </a:lnTo>
                    <a:lnTo>
                      <a:pt x="125" y="239"/>
                    </a:lnTo>
                    <a:lnTo>
                      <a:pt x="137" y="238"/>
                    </a:lnTo>
                    <a:lnTo>
                      <a:pt x="150" y="232"/>
                    </a:lnTo>
                    <a:lnTo>
                      <a:pt x="171" y="230"/>
                    </a:lnTo>
                    <a:lnTo>
                      <a:pt x="181" y="239"/>
                    </a:lnTo>
                    <a:lnTo>
                      <a:pt x="186" y="237"/>
                    </a:lnTo>
                    <a:lnTo>
                      <a:pt x="195" y="240"/>
                    </a:lnTo>
                    <a:lnTo>
                      <a:pt x="200" y="250"/>
                    </a:lnTo>
                    <a:lnTo>
                      <a:pt x="206" y="255"/>
                    </a:lnTo>
                    <a:lnTo>
                      <a:pt x="206" y="262"/>
                    </a:lnTo>
                    <a:lnTo>
                      <a:pt x="204" y="265"/>
                    </a:lnTo>
                    <a:lnTo>
                      <a:pt x="206" y="268"/>
                    </a:lnTo>
                    <a:lnTo>
                      <a:pt x="213" y="271"/>
                    </a:lnTo>
                    <a:lnTo>
                      <a:pt x="218" y="267"/>
                    </a:lnTo>
                    <a:lnTo>
                      <a:pt x="217" y="262"/>
                    </a:lnTo>
                    <a:lnTo>
                      <a:pt x="225" y="252"/>
                    </a:lnTo>
                    <a:lnTo>
                      <a:pt x="228" y="250"/>
                    </a:lnTo>
                    <a:lnTo>
                      <a:pt x="229" y="246"/>
                    </a:lnTo>
                    <a:lnTo>
                      <a:pt x="234" y="247"/>
                    </a:lnTo>
                    <a:lnTo>
                      <a:pt x="233" y="254"/>
                    </a:lnTo>
                    <a:lnTo>
                      <a:pt x="229" y="260"/>
                    </a:lnTo>
                    <a:lnTo>
                      <a:pt x="228" y="267"/>
                    </a:lnTo>
                    <a:lnTo>
                      <a:pt x="225" y="270"/>
                    </a:lnTo>
                    <a:lnTo>
                      <a:pt x="223" y="272"/>
                    </a:lnTo>
                    <a:lnTo>
                      <a:pt x="223" y="276"/>
                    </a:lnTo>
                    <a:lnTo>
                      <a:pt x="228" y="276"/>
                    </a:lnTo>
                    <a:lnTo>
                      <a:pt x="233" y="271"/>
                    </a:lnTo>
                    <a:lnTo>
                      <a:pt x="233" y="267"/>
                    </a:lnTo>
                    <a:lnTo>
                      <a:pt x="237" y="267"/>
                    </a:lnTo>
                    <a:lnTo>
                      <a:pt x="240" y="272"/>
                    </a:lnTo>
                    <a:lnTo>
                      <a:pt x="234" y="275"/>
                    </a:lnTo>
                    <a:lnTo>
                      <a:pt x="236" y="279"/>
                    </a:lnTo>
                    <a:lnTo>
                      <a:pt x="244" y="282"/>
                    </a:lnTo>
                    <a:lnTo>
                      <a:pt x="246" y="286"/>
                    </a:lnTo>
                    <a:lnTo>
                      <a:pt x="250" y="290"/>
                    </a:lnTo>
                    <a:lnTo>
                      <a:pt x="248" y="297"/>
                    </a:lnTo>
                    <a:lnTo>
                      <a:pt x="252" y="302"/>
                    </a:lnTo>
                    <a:lnTo>
                      <a:pt x="254" y="307"/>
                    </a:lnTo>
                    <a:lnTo>
                      <a:pt x="258" y="310"/>
                    </a:lnTo>
                    <a:lnTo>
                      <a:pt x="265" y="312"/>
                    </a:lnTo>
                    <a:lnTo>
                      <a:pt x="267" y="314"/>
                    </a:lnTo>
                    <a:lnTo>
                      <a:pt x="269" y="314"/>
                    </a:lnTo>
                    <a:lnTo>
                      <a:pt x="271" y="314"/>
                    </a:lnTo>
                    <a:lnTo>
                      <a:pt x="288" y="321"/>
                    </a:lnTo>
                    <a:lnTo>
                      <a:pt x="287" y="315"/>
                    </a:lnTo>
                    <a:lnTo>
                      <a:pt x="292" y="313"/>
                    </a:lnTo>
                    <a:lnTo>
                      <a:pt x="295" y="306"/>
                    </a:lnTo>
                    <a:lnTo>
                      <a:pt x="303" y="307"/>
                    </a:lnTo>
                    <a:lnTo>
                      <a:pt x="302" y="314"/>
                    </a:lnTo>
                    <a:lnTo>
                      <a:pt x="307" y="318"/>
                    </a:lnTo>
                    <a:lnTo>
                      <a:pt x="314" y="317"/>
                    </a:lnTo>
                    <a:lnTo>
                      <a:pt x="320" y="314"/>
                    </a:lnTo>
                    <a:lnTo>
                      <a:pt x="321" y="3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grpSp>
        <p:grpSp>
          <p:nvGrpSpPr>
            <p:cNvPr id="580" name="Group 5339">
              <a:extLst>
                <a:ext uri="{FF2B5EF4-FFF2-40B4-BE49-F238E27FC236}">
                  <a16:creationId xmlns:a16="http://schemas.microsoft.com/office/drawing/2014/main" id="{26DEA30A-9490-4959-978F-1D6125281D9C}"/>
                </a:ext>
              </a:extLst>
            </p:cNvPr>
            <p:cNvGrpSpPr>
              <a:grpSpLocks/>
            </p:cNvGrpSpPr>
            <p:nvPr/>
          </p:nvGrpSpPr>
          <p:grpSpPr bwMode="gray">
            <a:xfrm>
              <a:off x="5541643" y="899100"/>
              <a:ext cx="4203669" cy="3458157"/>
              <a:chOff x="3229" y="816"/>
              <a:chExt cx="2483" cy="2050"/>
            </a:xfrm>
            <a:solidFill>
              <a:schemeClr val="bg2">
                <a:lumMod val="50000"/>
                <a:lumOff val="50000"/>
              </a:schemeClr>
            </a:solidFill>
          </p:grpSpPr>
          <p:sp>
            <p:nvSpPr>
              <p:cNvPr id="581" name="Freeform 5340">
                <a:extLst>
                  <a:ext uri="{FF2B5EF4-FFF2-40B4-BE49-F238E27FC236}">
                    <a16:creationId xmlns:a16="http://schemas.microsoft.com/office/drawing/2014/main" id="{C1BC8AEC-92EC-4F53-9EBF-3F3687495C23}"/>
                  </a:ext>
                </a:extLst>
              </p:cNvPr>
              <p:cNvSpPr>
                <a:spLocks/>
              </p:cNvSpPr>
              <p:nvPr/>
            </p:nvSpPr>
            <p:spPr bwMode="gray">
              <a:xfrm>
                <a:off x="4754" y="2134"/>
                <a:ext cx="34" cy="28"/>
              </a:xfrm>
              <a:custGeom>
                <a:avLst/>
                <a:gdLst/>
                <a:ahLst/>
                <a:cxnLst>
                  <a:cxn ang="0">
                    <a:pos x="22" y="2"/>
                  </a:cxn>
                  <a:cxn ang="0">
                    <a:pos x="18" y="0"/>
                  </a:cxn>
                  <a:cxn ang="0">
                    <a:pos x="14" y="1"/>
                  </a:cxn>
                  <a:cxn ang="0">
                    <a:pos x="10" y="6"/>
                  </a:cxn>
                  <a:cxn ang="0">
                    <a:pos x="4" y="7"/>
                  </a:cxn>
                  <a:cxn ang="0">
                    <a:pos x="0" y="11"/>
                  </a:cxn>
                  <a:cxn ang="0">
                    <a:pos x="3" y="18"/>
                  </a:cxn>
                  <a:cxn ang="0">
                    <a:pos x="7" y="18"/>
                  </a:cxn>
                  <a:cxn ang="0">
                    <a:pos x="9" y="13"/>
                  </a:cxn>
                  <a:cxn ang="0">
                    <a:pos x="13" y="10"/>
                  </a:cxn>
                  <a:cxn ang="0">
                    <a:pos x="16" y="11"/>
                  </a:cxn>
                  <a:cxn ang="0">
                    <a:pos x="20" y="10"/>
                  </a:cxn>
                  <a:cxn ang="0">
                    <a:pos x="22" y="2"/>
                  </a:cxn>
                </a:cxnLst>
                <a:rect l="0" t="0" r="r" b="b"/>
                <a:pathLst>
                  <a:path w="22" h="18">
                    <a:moveTo>
                      <a:pt x="22" y="2"/>
                    </a:moveTo>
                    <a:lnTo>
                      <a:pt x="18" y="0"/>
                    </a:lnTo>
                    <a:lnTo>
                      <a:pt x="14" y="1"/>
                    </a:lnTo>
                    <a:lnTo>
                      <a:pt x="10" y="6"/>
                    </a:lnTo>
                    <a:lnTo>
                      <a:pt x="4" y="7"/>
                    </a:lnTo>
                    <a:lnTo>
                      <a:pt x="0" y="11"/>
                    </a:lnTo>
                    <a:lnTo>
                      <a:pt x="3" y="18"/>
                    </a:lnTo>
                    <a:lnTo>
                      <a:pt x="7" y="18"/>
                    </a:lnTo>
                    <a:lnTo>
                      <a:pt x="9" y="13"/>
                    </a:lnTo>
                    <a:lnTo>
                      <a:pt x="13" y="10"/>
                    </a:lnTo>
                    <a:lnTo>
                      <a:pt x="16" y="11"/>
                    </a:lnTo>
                    <a:lnTo>
                      <a:pt x="20" y="10"/>
                    </a:lnTo>
                    <a:lnTo>
                      <a:pt x="22"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82" name="Freeform 5341">
                <a:extLst>
                  <a:ext uri="{FF2B5EF4-FFF2-40B4-BE49-F238E27FC236}">
                    <a16:creationId xmlns:a16="http://schemas.microsoft.com/office/drawing/2014/main" id="{BB00C83B-C401-4224-8504-DA6BA1C8EAE5}"/>
                  </a:ext>
                </a:extLst>
              </p:cNvPr>
              <p:cNvSpPr>
                <a:spLocks/>
              </p:cNvSpPr>
              <p:nvPr/>
            </p:nvSpPr>
            <p:spPr bwMode="gray">
              <a:xfrm>
                <a:off x="4715" y="2143"/>
                <a:ext cx="35" cy="53"/>
              </a:xfrm>
              <a:custGeom>
                <a:avLst/>
                <a:gdLst/>
                <a:ahLst/>
                <a:cxnLst>
                  <a:cxn ang="0">
                    <a:pos x="11" y="0"/>
                  </a:cxn>
                  <a:cxn ang="0">
                    <a:pos x="19" y="4"/>
                  </a:cxn>
                  <a:cxn ang="0">
                    <a:pos x="20" y="8"/>
                  </a:cxn>
                  <a:cxn ang="0">
                    <a:pos x="23" y="14"/>
                  </a:cxn>
                  <a:cxn ang="0">
                    <a:pos x="18" y="21"/>
                  </a:cxn>
                  <a:cxn ang="0">
                    <a:pos x="17" y="32"/>
                  </a:cxn>
                  <a:cxn ang="0">
                    <a:pos x="11" y="34"/>
                  </a:cxn>
                  <a:cxn ang="0">
                    <a:pos x="11" y="28"/>
                  </a:cxn>
                  <a:cxn ang="0">
                    <a:pos x="9" y="28"/>
                  </a:cxn>
                  <a:cxn ang="0">
                    <a:pos x="7" y="31"/>
                  </a:cxn>
                  <a:cxn ang="0">
                    <a:pos x="5" y="30"/>
                  </a:cxn>
                  <a:cxn ang="0">
                    <a:pos x="6" y="21"/>
                  </a:cxn>
                  <a:cxn ang="0">
                    <a:pos x="7" y="21"/>
                  </a:cxn>
                  <a:cxn ang="0">
                    <a:pos x="8" y="19"/>
                  </a:cxn>
                  <a:cxn ang="0">
                    <a:pos x="9" y="18"/>
                  </a:cxn>
                  <a:cxn ang="0">
                    <a:pos x="10" y="15"/>
                  </a:cxn>
                  <a:cxn ang="0">
                    <a:pos x="10" y="13"/>
                  </a:cxn>
                  <a:cxn ang="0">
                    <a:pos x="9" y="11"/>
                  </a:cxn>
                  <a:cxn ang="0">
                    <a:pos x="9" y="10"/>
                  </a:cxn>
                  <a:cxn ang="0">
                    <a:pos x="5" y="14"/>
                  </a:cxn>
                  <a:cxn ang="0">
                    <a:pos x="1" y="10"/>
                  </a:cxn>
                  <a:cxn ang="0">
                    <a:pos x="0" y="5"/>
                  </a:cxn>
                  <a:cxn ang="0">
                    <a:pos x="6" y="3"/>
                  </a:cxn>
                  <a:cxn ang="0">
                    <a:pos x="11" y="0"/>
                  </a:cxn>
                </a:cxnLst>
                <a:rect l="0" t="0" r="r" b="b"/>
                <a:pathLst>
                  <a:path w="23" h="34">
                    <a:moveTo>
                      <a:pt x="11" y="0"/>
                    </a:moveTo>
                    <a:lnTo>
                      <a:pt x="19" y="4"/>
                    </a:lnTo>
                    <a:lnTo>
                      <a:pt x="20" y="8"/>
                    </a:lnTo>
                    <a:lnTo>
                      <a:pt x="23" y="14"/>
                    </a:lnTo>
                    <a:lnTo>
                      <a:pt x="18" y="21"/>
                    </a:lnTo>
                    <a:lnTo>
                      <a:pt x="17" y="32"/>
                    </a:lnTo>
                    <a:lnTo>
                      <a:pt x="11" y="34"/>
                    </a:lnTo>
                    <a:lnTo>
                      <a:pt x="11" y="28"/>
                    </a:lnTo>
                    <a:lnTo>
                      <a:pt x="9" y="28"/>
                    </a:lnTo>
                    <a:lnTo>
                      <a:pt x="7" y="31"/>
                    </a:lnTo>
                    <a:lnTo>
                      <a:pt x="5" y="30"/>
                    </a:lnTo>
                    <a:lnTo>
                      <a:pt x="6" y="21"/>
                    </a:lnTo>
                    <a:lnTo>
                      <a:pt x="7" y="21"/>
                    </a:lnTo>
                    <a:lnTo>
                      <a:pt x="8" y="19"/>
                    </a:lnTo>
                    <a:lnTo>
                      <a:pt x="9" y="18"/>
                    </a:lnTo>
                    <a:lnTo>
                      <a:pt x="10" y="15"/>
                    </a:lnTo>
                    <a:lnTo>
                      <a:pt x="10" y="13"/>
                    </a:lnTo>
                    <a:lnTo>
                      <a:pt x="9" y="11"/>
                    </a:lnTo>
                    <a:lnTo>
                      <a:pt x="9" y="10"/>
                    </a:lnTo>
                    <a:lnTo>
                      <a:pt x="5" y="14"/>
                    </a:lnTo>
                    <a:lnTo>
                      <a:pt x="1" y="10"/>
                    </a:lnTo>
                    <a:lnTo>
                      <a:pt x="0" y="5"/>
                    </a:lnTo>
                    <a:lnTo>
                      <a:pt x="6" y="3"/>
                    </a:lnTo>
                    <a:lnTo>
                      <a:pt x="1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83" name="Freeform 5342">
                <a:extLst>
                  <a:ext uri="{FF2B5EF4-FFF2-40B4-BE49-F238E27FC236}">
                    <a16:creationId xmlns:a16="http://schemas.microsoft.com/office/drawing/2014/main" id="{807B16C6-B097-4037-8DF8-4E67D769A925}"/>
                  </a:ext>
                </a:extLst>
              </p:cNvPr>
              <p:cNvSpPr>
                <a:spLocks/>
              </p:cNvSpPr>
              <p:nvPr/>
            </p:nvSpPr>
            <p:spPr bwMode="gray">
              <a:xfrm>
                <a:off x="4707" y="2129"/>
                <a:ext cx="6" cy="7"/>
              </a:xfrm>
              <a:custGeom>
                <a:avLst/>
                <a:gdLst/>
                <a:ahLst/>
                <a:cxnLst>
                  <a:cxn ang="0">
                    <a:pos x="4" y="0"/>
                  </a:cxn>
                  <a:cxn ang="0">
                    <a:pos x="4" y="4"/>
                  </a:cxn>
                  <a:cxn ang="0">
                    <a:pos x="0" y="4"/>
                  </a:cxn>
                  <a:cxn ang="0">
                    <a:pos x="0" y="3"/>
                  </a:cxn>
                  <a:cxn ang="0">
                    <a:pos x="4" y="0"/>
                  </a:cxn>
                </a:cxnLst>
                <a:rect l="0" t="0" r="r" b="b"/>
                <a:pathLst>
                  <a:path w="4" h="4">
                    <a:moveTo>
                      <a:pt x="4" y="0"/>
                    </a:moveTo>
                    <a:lnTo>
                      <a:pt x="4" y="4"/>
                    </a:lnTo>
                    <a:lnTo>
                      <a:pt x="0" y="4"/>
                    </a:lnTo>
                    <a:lnTo>
                      <a:pt x="0" y="3"/>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84" name="Freeform 5343">
                <a:extLst>
                  <a:ext uri="{FF2B5EF4-FFF2-40B4-BE49-F238E27FC236}">
                    <a16:creationId xmlns:a16="http://schemas.microsoft.com/office/drawing/2014/main" id="{380305EC-18D6-4C1D-A3DE-18FAB948EA5F}"/>
                  </a:ext>
                </a:extLst>
              </p:cNvPr>
              <p:cNvSpPr>
                <a:spLocks/>
              </p:cNvSpPr>
              <p:nvPr/>
            </p:nvSpPr>
            <p:spPr bwMode="gray">
              <a:xfrm>
                <a:off x="4668" y="2148"/>
                <a:ext cx="11" cy="6"/>
              </a:xfrm>
              <a:custGeom>
                <a:avLst/>
                <a:gdLst/>
                <a:ahLst/>
                <a:cxnLst>
                  <a:cxn ang="0">
                    <a:pos x="1" y="4"/>
                  </a:cxn>
                  <a:cxn ang="0">
                    <a:pos x="0" y="2"/>
                  </a:cxn>
                  <a:cxn ang="0">
                    <a:pos x="2" y="1"/>
                  </a:cxn>
                  <a:cxn ang="0">
                    <a:pos x="5" y="0"/>
                  </a:cxn>
                  <a:cxn ang="0">
                    <a:pos x="7" y="2"/>
                  </a:cxn>
                  <a:cxn ang="0">
                    <a:pos x="4" y="4"/>
                  </a:cxn>
                  <a:cxn ang="0">
                    <a:pos x="1" y="4"/>
                  </a:cxn>
                </a:cxnLst>
                <a:rect l="0" t="0" r="r" b="b"/>
                <a:pathLst>
                  <a:path w="7" h="4">
                    <a:moveTo>
                      <a:pt x="1" y="4"/>
                    </a:moveTo>
                    <a:lnTo>
                      <a:pt x="0" y="2"/>
                    </a:lnTo>
                    <a:lnTo>
                      <a:pt x="2" y="1"/>
                    </a:lnTo>
                    <a:lnTo>
                      <a:pt x="5" y="0"/>
                    </a:lnTo>
                    <a:lnTo>
                      <a:pt x="7" y="2"/>
                    </a:lnTo>
                    <a:lnTo>
                      <a:pt x="4" y="4"/>
                    </a:lnTo>
                    <a:lnTo>
                      <a:pt x="1"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85" name="Freeform 5344">
                <a:extLst>
                  <a:ext uri="{FF2B5EF4-FFF2-40B4-BE49-F238E27FC236}">
                    <a16:creationId xmlns:a16="http://schemas.microsoft.com/office/drawing/2014/main" id="{32B37613-7628-408A-A401-27FDDC2F7386}"/>
                  </a:ext>
                </a:extLst>
              </p:cNvPr>
              <p:cNvSpPr>
                <a:spLocks/>
              </p:cNvSpPr>
              <p:nvPr/>
            </p:nvSpPr>
            <p:spPr bwMode="gray">
              <a:xfrm>
                <a:off x="4707" y="2157"/>
                <a:ext cx="5" cy="3"/>
              </a:xfrm>
              <a:custGeom>
                <a:avLst/>
                <a:gdLst/>
                <a:ahLst/>
                <a:cxnLst>
                  <a:cxn ang="0">
                    <a:pos x="0" y="1"/>
                  </a:cxn>
                  <a:cxn ang="0">
                    <a:pos x="1" y="0"/>
                  </a:cxn>
                  <a:cxn ang="0">
                    <a:pos x="3" y="1"/>
                  </a:cxn>
                  <a:cxn ang="0">
                    <a:pos x="2" y="2"/>
                  </a:cxn>
                  <a:cxn ang="0">
                    <a:pos x="1" y="2"/>
                  </a:cxn>
                  <a:cxn ang="0">
                    <a:pos x="0" y="1"/>
                  </a:cxn>
                </a:cxnLst>
                <a:rect l="0" t="0" r="r" b="b"/>
                <a:pathLst>
                  <a:path w="3" h="2">
                    <a:moveTo>
                      <a:pt x="0" y="1"/>
                    </a:moveTo>
                    <a:lnTo>
                      <a:pt x="1" y="0"/>
                    </a:lnTo>
                    <a:lnTo>
                      <a:pt x="3" y="1"/>
                    </a:lnTo>
                    <a:lnTo>
                      <a:pt x="2" y="2"/>
                    </a:lnTo>
                    <a:lnTo>
                      <a:pt x="1"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86" name="Freeform 5345">
                <a:extLst>
                  <a:ext uri="{FF2B5EF4-FFF2-40B4-BE49-F238E27FC236}">
                    <a16:creationId xmlns:a16="http://schemas.microsoft.com/office/drawing/2014/main" id="{FB1D9640-7538-46AF-A199-EE85E81DE938}"/>
                  </a:ext>
                </a:extLst>
              </p:cNvPr>
              <p:cNvSpPr>
                <a:spLocks/>
              </p:cNvSpPr>
              <p:nvPr/>
            </p:nvSpPr>
            <p:spPr bwMode="gray">
              <a:xfrm>
                <a:off x="4716" y="2143"/>
                <a:ext cx="3" cy="3"/>
              </a:xfrm>
              <a:custGeom>
                <a:avLst/>
                <a:gdLst/>
                <a:ahLst/>
                <a:cxnLst>
                  <a:cxn ang="0">
                    <a:pos x="0" y="2"/>
                  </a:cxn>
                  <a:cxn ang="0">
                    <a:pos x="1" y="0"/>
                  </a:cxn>
                  <a:cxn ang="0">
                    <a:pos x="2" y="0"/>
                  </a:cxn>
                  <a:cxn ang="0">
                    <a:pos x="2" y="2"/>
                  </a:cxn>
                  <a:cxn ang="0">
                    <a:pos x="0" y="2"/>
                  </a:cxn>
                </a:cxnLst>
                <a:rect l="0" t="0" r="r" b="b"/>
                <a:pathLst>
                  <a:path w="2" h="2">
                    <a:moveTo>
                      <a:pt x="0" y="2"/>
                    </a:moveTo>
                    <a:lnTo>
                      <a:pt x="1" y="0"/>
                    </a:lnTo>
                    <a:lnTo>
                      <a:pt x="2" y="0"/>
                    </a:lnTo>
                    <a:lnTo>
                      <a:pt x="2"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87" name="Freeform 5346">
                <a:extLst>
                  <a:ext uri="{FF2B5EF4-FFF2-40B4-BE49-F238E27FC236}">
                    <a16:creationId xmlns:a16="http://schemas.microsoft.com/office/drawing/2014/main" id="{850FA2D6-3092-476F-867D-2B97EE081AF3}"/>
                  </a:ext>
                </a:extLst>
              </p:cNvPr>
              <p:cNvSpPr>
                <a:spLocks/>
              </p:cNvSpPr>
              <p:nvPr/>
            </p:nvSpPr>
            <p:spPr bwMode="gray">
              <a:xfrm>
                <a:off x="4733" y="2202"/>
                <a:ext cx="7" cy="8"/>
              </a:xfrm>
              <a:custGeom>
                <a:avLst/>
                <a:gdLst/>
                <a:ahLst/>
                <a:cxnLst>
                  <a:cxn ang="0">
                    <a:pos x="1" y="0"/>
                  </a:cxn>
                  <a:cxn ang="0">
                    <a:pos x="0" y="3"/>
                  </a:cxn>
                  <a:cxn ang="0">
                    <a:pos x="0" y="5"/>
                  </a:cxn>
                  <a:cxn ang="0">
                    <a:pos x="1" y="5"/>
                  </a:cxn>
                  <a:cxn ang="0">
                    <a:pos x="4" y="0"/>
                  </a:cxn>
                  <a:cxn ang="0">
                    <a:pos x="1" y="0"/>
                  </a:cxn>
                </a:cxnLst>
                <a:rect l="0" t="0" r="r" b="b"/>
                <a:pathLst>
                  <a:path w="4" h="5">
                    <a:moveTo>
                      <a:pt x="1" y="0"/>
                    </a:moveTo>
                    <a:lnTo>
                      <a:pt x="0" y="3"/>
                    </a:lnTo>
                    <a:lnTo>
                      <a:pt x="0" y="5"/>
                    </a:lnTo>
                    <a:lnTo>
                      <a:pt x="1" y="5"/>
                    </a:lnTo>
                    <a:lnTo>
                      <a:pt x="4" y="0"/>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88" name="Freeform 5347">
                <a:extLst>
                  <a:ext uri="{FF2B5EF4-FFF2-40B4-BE49-F238E27FC236}">
                    <a16:creationId xmlns:a16="http://schemas.microsoft.com/office/drawing/2014/main" id="{FC8F56BB-5E75-4AC7-B40C-ECFC1B34F92F}"/>
                  </a:ext>
                </a:extLst>
              </p:cNvPr>
              <p:cNvSpPr>
                <a:spLocks/>
              </p:cNvSpPr>
              <p:nvPr/>
            </p:nvSpPr>
            <p:spPr bwMode="gray">
              <a:xfrm>
                <a:off x="4726" y="2209"/>
                <a:ext cx="4" cy="4"/>
              </a:xfrm>
              <a:custGeom>
                <a:avLst/>
                <a:gdLst/>
                <a:ahLst/>
                <a:cxnLst>
                  <a:cxn ang="0">
                    <a:pos x="1" y="0"/>
                  </a:cxn>
                  <a:cxn ang="0">
                    <a:pos x="3" y="1"/>
                  </a:cxn>
                  <a:cxn ang="0">
                    <a:pos x="2" y="2"/>
                  </a:cxn>
                  <a:cxn ang="0">
                    <a:pos x="0" y="3"/>
                  </a:cxn>
                  <a:cxn ang="0">
                    <a:pos x="0" y="1"/>
                  </a:cxn>
                  <a:cxn ang="0">
                    <a:pos x="1" y="0"/>
                  </a:cxn>
                </a:cxnLst>
                <a:rect l="0" t="0" r="r" b="b"/>
                <a:pathLst>
                  <a:path w="3" h="3">
                    <a:moveTo>
                      <a:pt x="1" y="0"/>
                    </a:moveTo>
                    <a:lnTo>
                      <a:pt x="3" y="1"/>
                    </a:lnTo>
                    <a:lnTo>
                      <a:pt x="2" y="2"/>
                    </a:lnTo>
                    <a:lnTo>
                      <a:pt x="0" y="3"/>
                    </a:lnTo>
                    <a:lnTo>
                      <a:pt x="0" y="1"/>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89" name="Freeform 5348">
                <a:extLst>
                  <a:ext uri="{FF2B5EF4-FFF2-40B4-BE49-F238E27FC236}">
                    <a16:creationId xmlns:a16="http://schemas.microsoft.com/office/drawing/2014/main" id="{DB3AE3AD-F927-4187-B751-5FB86CAA0CC0}"/>
                  </a:ext>
                </a:extLst>
              </p:cNvPr>
              <p:cNvSpPr>
                <a:spLocks/>
              </p:cNvSpPr>
              <p:nvPr/>
            </p:nvSpPr>
            <p:spPr bwMode="gray">
              <a:xfrm>
                <a:off x="4581" y="2298"/>
                <a:ext cx="22" cy="52"/>
              </a:xfrm>
              <a:custGeom>
                <a:avLst/>
                <a:gdLst/>
                <a:ahLst/>
                <a:cxnLst>
                  <a:cxn ang="0">
                    <a:pos x="7" y="2"/>
                  </a:cxn>
                  <a:cxn ang="0">
                    <a:pos x="9" y="0"/>
                  </a:cxn>
                  <a:cxn ang="0">
                    <a:pos x="14" y="2"/>
                  </a:cxn>
                  <a:cxn ang="0">
                    <a:pos x="14" y="15"/>
                  </a:cxn>
                  <a:cxn ang="0">
                    <a:pos x="10" y="21"/>
                  </a:cxn>
                  <a:cxn ang="0">
                    <a:pos x="7" y="32"/>
                  </a:cxn>
                  <a:cxn ang="0">
                    <a:pos x="3" y="33"/>
                  </a:cxn>
                  <a:cxn ang="0">
                    <a:pos x="1" y="28"/>
                  </a:cxn>
                  <a:cxn ang="0">
                    <a:pos x="0" y="17"/>
                  </a:cxn>
                  <a:cxn ang="0">
                    <a:pos x="7" y="7"/>
                  </a:cxn>
                  <a:cxn ang="0">
                    <a:pos x="7" y="2"/>
                  </a:cxn>
                </a:cxnLst>
                <a:rect l="0" t="0" r="r" b="b"/>
                <a:pathLst>
                  <a:path w="14" h="33">
                    <a:moveTo>
                      <a:pt x="7" y="2"/>
                    </a:moveTo>
                    <a:lnTo>
                      <a:pt x="9" y="0"/>
                    </a:lnTo>
                    <a:lnTo>
                      <a:pt x="14" y="2"/>
                    </a:lnTo>
                    <a:lnTo>
                      <a:pt x="14" y="15"/>
                    </a:lnTo>
                    <a:lnTo>
                      <a:pt x="10" y="21"/>
                    </a:lnTo>
                    <a:lnTo>
                      <a:pt x="7" y="32"/>
                    </a:lnTo>
                    <a:lnTo>
                      <a:pt x="3" y="33"/>
                    </a:lnTo>
                    <a:lnTo>
                      <a:pt x="1" y="28"/>
                    </a:lnTo>
                    <a:lnTo>
                      <a:pt x="0" y="17"/>
                    </a:lnTo>
                    <a:lnTo>
                      <a:pt x="7" y="7"/>
                    </a:lnTo>
                    <a:lnTo>
                      <a:pt x="7"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0" name="Freeform 5349">
                <a:extLst>
                  <a:ext uri="{FF2B5EF4-FFF2-40B4-BE49-F238E27FC236}">
                    <a16:creationId xmlns:a16="http://schemas.microsoft.com/office/drawing/2014/main" id="{E9F5E3FE-4A41-437B-B6B8-BC67FD55F65D}"/>
                  </a:ext>
                </a:extLst>
              </p:cNvPr>
              <p:cNvSpPr>
                <a:spLocks/>
              </p:cNvSpPr>
              <p:nvPr/>
            </p:nvSpPr>
            <p:spPr bwMode="gray">
              <a:xfrm>
                <a:off x="4705" y="2243"/>
                <a:ext cx="11" cy="6"/>
              </a:xfrm>
              <a:custGeom>
                <a:avLst/>
                <a:gdLst/>
                <a:ahLst/>
                <a:cxnLst>
                  <a:cxn ang="0">
                    <a:pos x="7" y="0"/>
                  </a:cxn>
                  <a:cxn ang="0">
                    <a:pos x="4" y="0"/>
                  </a:cxn>
                  <a:cxn ang="0">
                    <a:pos x="0" y="3"/>
                  </a:cxn>
                  <a:cxn ang="0">
                    <a:pos x="0" y="4"/>
                  </a:cxn>
                  <a:cxn ang="0">
                    <a:pos x="5" y="4"/>
                  </a:cxn>
                  <a:cxn ang="0">
                    <a:pos x="7" y="1"/>
                  </a:cxn>
                  <a:cxn ang="0">
                    <a:pos x="7" y="0"/>
                  </a:cxn>
                </a:cxnLst>
                <a:rect l="0" t="0" r="r" b="b"/>
                <a:pathLst>
                  <a:path w="7" h="4">
                    <a:moveTo>
                      <a:pt x="7" y="0"/>
                    </a:moveTo>
                    <a:lnTo>
                      <a:pt x="4" y="0"/>
                    </a:lnTo>
                    <a:lnTo>
                      <a:pt x="0" y="3"/>
                    </a:lnTo>
                    <a:lnTo>
                      <a:pt x="0" y="4"/>
                    </a:lnTo>
                    <a:lnTo>
                      <a:pt x="5" y="4"/>
                    </a:lnTo>
                    <a:lnTo>
                      <a:pt x="7" y="1"/>
                    </a:lnTo>
                    <a:lnTo>
                      <a:pt x="7"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1" name="Freeform 5350">
                <a:extLst>
                  <a:ext uri="{FF2B5EF4-FFF2-40B4-BE49-F238E27FC236}">
                    <a16:creationId xmlns:a16="http://schemas.microsoft.com/office/drawing/2014/main" id="{B83CA579-1EE9-4F3E-8D1C-E810773CD519}"/>
                  </a:ext>
                </a:extLst>
              </p:cNvPr>
              <p:cNvSpPr>
                <a:spLocks/>
              </p:cNvSpPr>
              <p:nvPr/>
            </p:nvSpPr>
            <p:spPr bwMode="gray">
              <a:xfrm>
                <a:off x="4704" y="2253"/>
                <a:ext cx="6" cy="5"/>
              </a:xfrm>
              <a:custGeom>
                <a:avLst/>
                <a:gdLst/>
                <a:ahLst/>
                <a:cxnLst>
                  <a:cxn ang="0">
                    <a:pos x="1" y="0"/>
                  </a:cxn>
                  <a:cxn ang="0">
                    <a:pos x="3" y="0"/>
                  </a:cxn>
                  <a:cxn ang="0">
                    <a:pos x="4" y="2"/>
                  </a:cxn>
                  <a:cxn ang="0">
                    <a:pos x="2" y="3"/>
                  </a:cxn>
                  <a:cxn ang="0">
                    <a:pos x="0" y="2"/>
                  </a:cxn>
                  <a:cxn ang="0">
                    <a:pos x="1" y="0"/>
                  </a:cxn>
                </a:cxnLst>
                <a:rect l="0" t="0" r="r" b="b"/>
                <a:pathLst>
                  <a:path w="4" h="3">
                    <a:moveTo>
                      <a:pt x="1" y="0"/>
                    </a:moveTo>
                    <a:lnTo>
                      <a:pt x="3" y="0"/>
                    </a:lnTo>
                    <a:lnTo>
                      <a:pt x="4" y="2"/>
                    </a:lnTo>
                    <a:lnTo>
                      <a:pt x="2" y="3"/>
                    </a:lnTo>
                    <a:lnTo>
                      <a:pt x="0" y="2"/>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2" name="Freeform 5351">
                <a:extLst>
                  <a:ext uri="{FF2B5EF4-FFF2-40B4-BE49-F238E27FC236}">
                    <a16:creationId xmlns:a16="http://schemas.microsoft.com/office/drawing/2014/main" id="{2B4BE49A-95F6-4320-9A7F-F7802E86A335}"/>
                  </a:ext>
                </a:extLst>
              </p:cNvPr>
              <p:cNvSpPr>
                <a:spLocks/>
              </p:cNvSpPr>
              <p:nvPr/>
            </p:nvSpPr>
            <p:spPr bwMode="gray">
              <a:xfrm>
                <a:off x="4687" y="2272"/>
                <a:ext cx="11" cy="11"/>
              </a:xfrm>
              <a:custGeom>
                <a:avLst/>
                <a:gdLst/>
                <a:ahLst/>
                <a:cxnLst>
                  <a:cxn ang="0">
                    <a:pos x="2" y="4"/>
                  </a:cxn>
                  <a:cxn ang="0">
                    <a:pos x="4" y="0"/>
                  </a:cxn>
                  <a:cxn ang="0">
                    <a:pos x="7" y="1"/>
                  </a:cxn>
                  <a:cxn ang="0">
                    <a:pos x="5" y="4"/>
                  </a:cxn>
                  <a:cxn ang="0">
                    <a:pos x="1" y="7"/>
                  </a:cxn>
                  <a:cxn ang="0">
                    <a:pos x="0" y="4"/>
                  </a:cxn>
                  <a:cxn ang="0">
                    <a:pos x="2" y="4"/>
                  </a:cxn>
                </a:cxnLst>
                <a:rect l="0" t="0" r="r" b="b"/>
                <a:pathLst>
                  <a:path w="7" h="7">
                    <a:moveTo>
                      <a:pt x="2" y="4"/>
                    </a:moveTo>
                    <a:lnTo>
                      <a:pt x="4" y="0"/>
                    </a:lnTo>
                    <a:lnTo>
                      <a:pt x="7" y="1"/>
                    </a:lnTo>
                    <a:lnTo>
                      <a:pt x="5" y="4"/>
                    </a:lnTo>
                    <a:lnTo>
                      <a:pt x="1" y="7"/>
                    </a:lnTo>
                    <a:lnTo>
                      <a:pt x="0" y="4"/>
                    </a:lnTo>
                    <a:lnTo>
                      <a:pt x="2"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3" name="Freeform 5352">
                <a:extLst>
                  <a:ext uri="{FF2B5EF4-FFF2-40B4-BE49-F238E27FC236}">
                    <a16:creationId xmlns:a16="http://schemas.microsoft.com/office/drawing/2014/main" id="{46E43929-7F24-4EFB-8EF5-8CA5D8D81F30}"/>
                  </a:ext>
                </a:extLst>
              </p:cNvPr>
              <p:cNvSpPr>
                <a:spLocks/>
              </p:cNvSpPr>
              <p:nvPr/>
            </p:nvSpPr>
            <p:spPr bwMode="gray">
              <a:xfrm>
                <a:off x="4650" y="2302"/>
                <a:ext cx="7" cy="4"/>
              </a:xfrm>
              <a:custGeom>
                <a:avLst/>
                <a:gdLst/>
                <a:ahLst/>
                <a:cxnLst>
                  <a:cxn ang="0">
                    <a:pos x="0" y="2"/>
                  </a:cxn>
                  <a:cxn ang="0">
                    <a:pos x="2" y="0"/>
                  </a:cxn>
                  <a:cxn ang="0">
                    <a:pos x="4" y="1"/>
                  </a:cxn>
                  <a:cxn ang="0">
                    <a:pos x="5" y="2"/>
                  </a:cxn>
                  <a:cxn ang="0">
                    <a:pos x="2" y="3"/>
                  </a:cxn>
                  <a:cxn ang="0">
                    <a:pos x="0" y="2"/>
                  </a:cxn>
                </a:cxnLst>
                <a:rect l="0" t="0" r="r" b="b"/>
                <a:pathLst>
                  <a:path w="5" h="3">
                    <a:moveTo>
                      <a:pt x="0" y="2"/>
                    </a:moveTo>
                    <a:lnTo>
                      <a:pt x="2" y="0"/>
                    </a:lnTo>
                    <a:lnTo>
                      <a:pt x="4" y="1"/>
                    </a:lnTo>
                    <a:lnTo>
                      <a:pt x="5" y="2"/>
                    </a:lnTo>
                    <a:lnTo>
                      <a:pt x="2"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4" name="Freeform 5353">
                <a:extLst>
                  <a:ext uri="{FF2B5EF4-FFF2-40B4-BE49-F238E27FC236}">
                    <a16:creationId xmlns:a16="http://schemas.microsoft.com/office/drawing/2014/main" id="{1CEBD541-96BE-4A17-AA42-A0E29C18CCF8}"/>
                  </a:ext>
                </a:extLst>
              </p:cNvPr>
              <p:cNvSpPr>
                <a:spLocks/>
              </p:cNvSpPr>
              <p:nvPr/>
            </p:nvSpPr>
            <p:spPr bwMode="gray">
              <a:xfrm>
                <a:off x="4637" y="2306"/>
                <a:ext cx="5" cy="8"/>
              </a:xfrm>
              <a:custGeom>
                <a:avLst/>
                <a:gdLst/>
                <a:ahLst/>
                <a:cxnLst>
                  <a:cxn ang="0">
                    <a:pos x="0" y="3"/>
                  </a:cxn>
                  <a:cxn ang="0">
                    <a:pos x="2" y="0"/>
                  </a:cxn>
                  <a:cxn ang="0">
                    <a:pos x="3" y="1"/>
                  </a:cxn>
                  <a:cxn ang="0">
                    <a:pos x="3" y="5"/>
                  </a:cxn>
                  <a:cxn ang="0">
                    <a:pos x="1" y="4"/>
                  </a:cxn>
                  <a:cxn ang="0">
                    <a:pos x="0" y="3"/>
                  </a:cxn>
                </a:cxnLst>
                <a:rect l="0" t="0" r="r" b="b"/>
                <a:pathLst>
                  <a:path w="3" h="5">
                    <a:moveTo>
                      <a:pt x="0" y="3"/>
                    </a:moveTo>
                    <a:lnTo>
                      <a:pt x="2" y="0"/>
                    </a:lnTo>
                    <a:lnTo>
                      <a:pt x="3" y="1"/>
                    </a:lnTo>
                    <a:lnTo>
                      <a:pt x="3" y="5"/>
                    </a:lnTo>
                    <a:lnTo>
                      <a:pt x="1" y="4"/>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5" name="Freeform 5354">
                <a:extLst>
                  <a:ext uri="{FF2B5EF4-FFF2-40B4-BE49-F238E27FC236}">
                    <a16:creationId xmlns:a16="http://schemas.microsoft.com/office/drawing/2014/main" id="{EC7DCC4A-75A4-49DA-8CAC-83C0E9CF223D}"/>
                  </a:ext>
                </a:extLst>
              </p:cNvPr>
              <p:cNvSpPr>
                <a:spLocks/>
              </p:cNvSpPr>
              <p:nvPr/>
            </p:nvSpPr>
            <p:spPr bwMode="gray">
              <a:xfrm>
                <a:off x="4628" y="2312"/>
                <a:ext cx="8" cy="4"/>
              </a:xfrm>
              <a:custGeom>
                <a:avLst/>
                <a:gdLst/>
                <a:ahLst/>
                <a:cxnLst>
                  <a:cxn ang="0">
                    <a:pos x="0" y="1"/>
                  </a:cxn>
                  <a:cxn ang="0">
                    <a:pos x="2" y="0"/>
                  </a:cxn>
                  <a:cxn ang="0">
                    <a:pos x="5" y="0"/>
                  </a:cxn>
                  <a:cxn ang="0">
                    <a:pos x="5" y="2"/>
                  </a:cxn>
                  <a:cxn ang="0">
                    <a:pos x="2" y="2"/>
                  </a:cxn>
                  <a:cxn ang="0">
                    <a:pos x="0" y="1"/>
                  </a:cxn>
                </a:cxnLst>
                <a:rect l="0" t="0" r="r" b="b"/>
                <a:pathLst>
                  <a:path w="5" h="2">
                    <a:moveTo>
                      <a:pt x="0" y="1"/>
                    </a:moveTo>
                    <a:lnTo>
                      <a:pt x="2" y="0"/>
                    </a:lnTo>
                    <a:lnTo>
                      <a:pt x="5" y="0"/>
                    </a:lnTo>
                    <a:lnTo>
                      <a:pt x="5" y="2"/>
                    </a:lnTo>
                    <a:lnTo>
                      <a:pt x="2"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6" name="Freeform 5355">
                <a:extLst>
                  <a:ext uri="{FF2B5EF4-FFF2-40B4-BE49-F238E27FC236}">
                    <a16:creationId xmlns:a16="http://schemas.microsoft.com/office/drawing/2014/main" id="{DE6AFEC3-CD05-45FC-BEDE-0AD33A979F1C}"/>
                  </a:ext>
                </a:extLst>
              </p:cNvPr>
              <p:cNvSpPr>
                <a:spLocks/>
              </p:cNvSpPr>
              <p:nvPr/>
            </p:nvSpPr>
            <p:spPr bwMode="gray">
              <a:xfrm>
                <a:off x="4474" y="2813"/>
                <a:ext cx="22" cy="5"/>
              </a:xfrm>
              <a:custGeom>
                <a:avLst/>
                <a:gdLst/>
                <a:ahLst/>
                <a:cxnLst>
                  <a:cxn ang="0">
                    <a:pos x="0" y="1"/>
                  </a:cxn>
                  <a:cxn ang="0">
                    <a:pos x="0" y="3"/>
                  </a:cxn>
                  <a:cxn ang="0">
                    <a:pos x="13" y="2"/>
                  </a:cxn>
                  <a:cxn ang="0">
                    <a:pos x="14" y="0"/>
                  </a:cxn>
                  <a:cxn ang="0">
                    <a:pos x="0" y="1"/>
                  </a:cxn>
                </a:cxnLst>
                <a:rect l="0" t="0" r="r" b="b"/>
                <a:pathLst>
                  <a:path w="14" h="3">
                    <a:moveTo>
                      <a:pt x="0" y="1"/>
                    </a:moveTo>
                    <a:lnTo>
                      <a:pt x="0" y="3"/>
                    </a:lnTo>
                    <a:lnTo>
                      <a:pt x="13" y="2"/>
                    </a:lnTo>
                    <a:lnTo>
                      <a:pt x="14"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7" name="Freeform 5356">
                <a:extLst>
                  <a:ext uri="{FF2B5EF4-FFF2-40B4-BE49-F238E27FC236}">
                    <a16:creationId xmlns:a16="http://schemas.microsoft.com/office/drawing/2014/main" id="{FB49FC17-220E-4378-9CAA-9CEAC30BEB5E}"/>
                  </a:ext>
                </a:extLst>
              </p:cNvPr>
              <p:cNvSpPr>
                <a:spLocks/>
              </p:cNvSpPr>
              <p:nvPr/>
            </p:nvSpPr>
            <p:spPr bwMode="gray">
              <a:xfrm>
                <a:off x="4499" y="2830"/>
                <a:ext cx="14" cy="11"/>
              </a:xfrm>
              <a:custGeom>
                <a:avLst/>
                <a:gdLst/>
                <a:ahLst/>
                <a:cxnLst>
                  <a:cxn ang="0">
                    <a:pos x="0" y="0"/>
                  </a:cxn>
                  <a:cxn ang="0">
                    <a:pos x="1" y="5"/>
                  </a:cxn>
                  <a:cxn ang="0">
                    <a:pos x="5" y="7"/>
                  </a:cxn>
                  <a:cxn ang="0">
                    <a:pos x="9" y="6"/>
                  </a:cxn>
                  <a:cxn ang="0">
                    <a:pos x="8" y="1"/>
                  </a:cxn>
                  <a:cxn ang="0">
                    <a:pos x="0" y="0"/>
                  </a:cxn>
                </a:cxnLst>
                <a:rect l="0" t="0" r="r" b="b"/>
                <a:pathLst>
                  <a:path w="9" h="7">
                    <a:moveTo>
                      <a:pt x="0" y="0"/>
                    </a:moveTo>
                    <a:lnTo>
                      <a:pt x="1" y="5"/>
                    </a:lnTo>
                    <a:lnTo>
                      <a:pt x="5" y="7"/>
                    </a:lnTo>
                    <a:lnTo>
                      <a:pt x="9" y="6"/>
                    </a:lnTo>
                    <a:lnTo>
                      <a:pt x="8"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8" name="Freeform 5357">
                <a:extLst>
                  <a:ext uri="{FF2B5EF4-FFF2-40B4-BE49-F238E27FC236}">
                    <a16:creationId xmlns:a16="http://schemas.microsoft.com/office/drawing/2014/main" id="{472451F3-E4A2-4DA6-AB93-CC4427017E47}"/>
                  </a:ext>
                </a:extLst>
              </p:cNvPr>
              <p:cNvSpPr>
                <a:spLocks/>
              </p:cNvSpPr>
              <p:nvPr/>
            </p:nvSpPr>
            <p:spPr bwMode="gray">
              <a:xfrm>
                <a:off x="4521" y="2751"/>
                <a:ext cx="3" cy="13"/>
              </a:xfrm>
              <a:custGeom>
                <a:avLst/>
                <a:gdLst/>
                <a:ahLst/>
                <a:cxnLst>
                  <a:cxn ang="0">
                    <a:pos x="0" y="4"/>
                  </a:cxn>
                  <a:cxn ang="0">
                    <a:pos x="0" y="8"/>
                  </a:cxn>
                  <a:cxn ang="0">
                    <a:pos x="2" y="8"/>
                  </a:cxn>
                  <a:cxn ang="0">
                    <a:pos x="2" y="0"/>
                  </a:cxn>
                  <a:cxn ang="0">
                    <a:pos x="0" y="4"/>
                  </a:cxn>
                </a:cxnLst>
                <a:rect l="0" t="0" r="r" b="b"/>
                <a:pathLst>
                  <a:path w="2" h="8">
                    <a:moveTo>
                      <a:pt x="0" y="4"/>
                    </a:moveTo>
                    <a:lnTo>
                      <a:pt x="0" y="8"/>
                    </a:lnTo>
                    <a:lnTo>
                      <a:pt x="2" y="8"/>
                    </a:lnTo>
                    <a:lnTo>
                      <a:pt x="2" y="0"/>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599" name="Freeform 5358">
                <a:extLst>
                  <a:ext uri="{FF2B5EF4-FFF2-40B4-BE49-F238E27FC236}">
                    <a16:creationId xmlns:a16="http://schemas.microsoft.com/office/drawing/2014/main" id="{EC08C882-AFF4-46BB-A182-6F589CC5A6A6}"/>
                  </a:ext>
                </a:extLst>
              </p:cNvPr>
              <p:cNvSpPr>
                <a:spLocks/>
              </p:cNvSpPr>
              <p:nvPr/>
            </p:nvSpPr>
            <p:spPr bwMode="gray">
              <a:xfrm>
                <a:off x="4519" y="2833"/>
                <a:ext cx="50" cy="14"/>
              </a:xfrm>
              <a:custGeom>
                <a:avLst/>
                <a:gdLst/>
                <a:ahLst/>
                <a:cxnLst>
                  <a:cxn ang="0">
                    <a:pos x="0" y="3"/>
                  </a:cxn>
                  <a:cxn ang="0">
                    <a:pos x="3" y="0"/>
                  </a:cxn>
                  <a:cxn ang="0">
                    <a:pos x="7" y="3"/>
                  </a:cxn>
                  <a:cxn ang="0">
                    <a:pos x="13" y="1"/>
                  </a:cxn>
                  <a:cxn ang="0">
                    <a:pos x="18" y="2"/>
                  </a:cxn>
                  <a:cxn ang="0">
                    <a:pos x="19" y="1"/>
                  </a:cxn>
                  <a:cxn ang="0">
                    <a:pos x="30" y="0"/>
                  </a:cxn>
                  <a:cxn ang="0">
                    <a:pos x="32" y="3"/>
                  </a:cxn>
                  <a:cxn ang="0">
                    <a:pos x="29" y="6"/>
                  </a:cxn>
                  <a:cxn ang="0">
                    <a:pos x="11" y="9"/>
                  </a:cxn>
                  <a:cxn ang="0">
                    <a:pos x="1" y="6"/>
                  </a:cxn>
                  <a:cxn ang="0">
                    <a:pos x="0" y="3"/>
                  </a:cxn>
                </a:cxnLst>
                <a:rect l="0" t="0" r="r" b="b"/>
                <a:pathLst>
                  <a:path w="32" h="9">
                    <a:moveTo>
                      <a:pt x="0" y="3"/>
                    </a:moveTo>
                    <a:lnTo>
                      <a:pt x="3" y="0"/>
                    </a:lnTo>
                    <a:lnTo>
                      <a:pt x="7" y="3"/>
                    </a:lnTo>
                    <a:lnTo>
                      <a:pt x="13" y="1"/>
                    </a:lnTo>
                    <a:lnTo>
                      <a:pt x="18" y="2"/>
                    </a:lnTo>
                    <a:lnTo>
                      <a:pt x="19" y="1"/>
                    </a:lnTo>
                    <a:lnTo>
                      <a:pt x="30" y="0"/>
                    </a:lnTo>
                    <a:lnTo>
                      <a:pt x="32" y="3"/>
                    </a:lnTo>
                    <a:lnTo>
                      <a:pt x="29" y="6"/>
                    </a:lnTo>
                    <a:lnTo>
                      <a:pt x="11" y="9"/>
                    </a:lnTo>
                    <a:lnTo>
                      <a:pt x="1" y="6"/>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0" name="Freeform 5359">
                <a:extLst>
                  <a:ext uri="{FF2B5EF4-FFF2-40B4-BE49-F238E27FC236}">
                    <a16:creationId xmlns:a16="http://schemas.microsoft.com/office/drawing/2014/main" id="{E05C1091-BD6A-48DC-8E38-623381D4149B}"/>
                  </a:ext>
                </a:extLst>
              </p:cNvPr>
              <p:cNvSpPr>
                <a:spLocks/>
              </p:cNvSpPr>
              <p:nvPr/>
            </p:nvSpPr>
            <p:spPr bwMode="gray">
              <a:xfrm>
                <a:off x="4574" y="2835"/>
                <a:ext cx="35" cy="9"/>
              </a:xfrm>
              <a:custGeom>
                <a:avLst/>
                <a:gdLst/>
                <a:ahLst/>
                <a:cxnLst>
                  <a:cxn ang="0">
                    <a:pos x="0" y="3"/>
                  </a:cxn>
                  <a:cxn ang="0">
                    <a:pos x="9" y="0"/>
                  </a:cxn>
                  <a:cxn ang="0">
                    <a:pos x="22" y="0"/>
                  </a:cxn>
                  <a:cxn ang="0">
                    <a:pos x="23" y="3"/>
                  </a:cxn>
                  <a:cxn ang="0">
                    <a:pos x="21" y="5"/>
                  </a:cxn>
                  <a:cxn ang="0">
                    <a:pos x="2" y="6"/>
                  </a:cxn>
                  <a:cxn ang="0">
                    <a:pos x="0" y="3"/>
                  </a:cxn>
                </a:cxnLst>
                <a:rect l="0" t="0" r="r" b="b"/>
                <a:pathLst>
                  <a:path w="23" h="6">
                    <a:moveTo>
                      <a:pt x="0" y="3"/>
                    </a:moveTo>
                    <a:lnTo>
                      <a:pt x="9" y="0"/>
                    </a:lnTo>
                    <a:lnTo>
                      <a:pt x="22" y="0"/>
                    </a:lnTo>
                    <a:lnTo>
                      <a:pt x="23" y="3"/>
                    </a:lnTo>
                    <a:lnTo>
                      <a:pt x="21" y="5"/>
                    </a:lnTo>
                    <a:lnTo>
                      <a:pt x="2" y="6"/>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1" name="Freeform 5360">
                <a:extLst>
                  <a:ext uri="{FF2B5EF4-FFF2-40B4-BE49-F238E27FC236}">
                    <a16:creationId xmlns:a16="http://schemas.microsoft.com/office/drawing/2014/main" id="{781F971A-44F7-43BA-8497-42FAE2850EF8}"/>
                  </a:ext>
                </a:extLst>
              </p:cNvPr>
              <p:cNvSpPr>
                <a:spLocks/>
              </p:cNvSpPr>
              <p:nvPr/>
            </p:nvSpPr>
            <p:spPr bwMode="gray">
              <a:xfrm>
                <a:off x="4564" y="2849"/>
                <a:ext cx="27" cy="17"/>
              </a:xfrm>
              <a:custGeom>
                <a:avLst/>
                <a:gdLst/>
                <a:ahLst/>
                <a:cxnLst>
                  <a:cxn ang="0">
                    <a:pos x="0" y="2"/>
                  </a:cxn>
                  <a:cxn ang="0">
                    <a:pos x="1" y="0"/>
                  </a:cxn>
                  <a:cxn ang="0">
                    <a:pos x="10" y="2"/>
                  </a:cxn>
                  <a:cxn ang="0">
                    <a:pos x="17" y="9"/>
                  </a:cxn>
                  <a:cxn ang="0">
                    <a:pos x="14" y="11"/>
                  </a:cxn>
                  <a:cxn ang="0">
                    <a:pos x="6" y="8"/>
                  </a:cxn>
                  <a:cxn ang="0">
                    <a:pos x="0" y="2"/>
                  </a:cxn>
                </a:cxnLst>
                <a:rect l="0" t="0" r="r" b="b"/>
                <a:pathLst>
                  <a:path w="17" h="11">
                    <a:moveTo>
                      <a:pt x="0" y="2"/>
                    </a:moveTo>
                    <a:lnTo>
                      <a:pt x="1" y="0"/>
                    </a:lnTo>
                    <a:lnTo>
                      <a:pt x="10" y="2"/>
                    </a:lnTo>
                    <a:lnTo>
                      <a:pt x="17" y="9"/>
                    </a:lnTo>
                    <a:lnTo>
                      <a:pt x="14" y="11"/>
                    </a:lnTo>
                    <a:lnTo>
                      <a:pt x="6" y="8"/>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2" name="Freeform 5361">
                <a:extLst>
                  <a:ext uri="{FF2B5EF4-FFF2-40B4-BE49-F238E27FC236}">
                    <a16:creationId xmlns:a16="http://schemas.microsoft.com/office/drawing/2014/main" id="{77CC51E7-EA39-4397-8DE0-123979E130F4}"/>
                  </a:ext>
                </a:extLst>
              </p:cNvPr>
              <p:cNvSpPr>
                <a:spLocks/>
              </p:cNvSpPr>
              <p:nvPr/>
            </p:nvSpPr>
            <p:spPr bwMode="gray">
              <a:xfrm>
                <a:off x="4629" y="2835"/>
                <a:ext cx="52" cy="29"/>
              </a:xfrm>
              <a:custGeom>
                <a:avLst/>
                <a:gdLst/>
                <a:ahLst/>
                <a:cxnLst>
                  <a:cxn ang="0">
                    <a:pos x="32" y="0"/>
                  </a:cxn>
                  <a:cxn ang="0">
                    <a:pos x="33" y="3"/>
                  </a:cxn>
                  <a:cxn ang="0">
                    <a:pos x="31" y="6"/>
                  </a:cxn>
                  <a:cxn ang="0">
                    <a:pos x="22" y="9"/>
                  </a:cxn>
                  <a:cxn ang="0">
                    <a:pos x="17" y="10"/>
                  </a:cxn>
                  <a:cxn ang="0">
                    <a:pos x="13" y="15"/>
                  </a:cxn>
                  <a:cxn ang="0">
                    <a:pos x="5" y="19"/>
                  </a:cxn>
                  <a:cxn ang="0">
                    <a:pos x="0" y="19"/>
                  </a:cxn>
                  <a:cxn ang="0">
                    <a:pos x="0" y="15"/>
                  </a:cxn>
                  <a:cxn ang="0">
                    <a:pos x="4" y="10"/>
                  </a:cxn>
                  <a:cxn ang="0">
                    <a:pos x="8" y="9"/>
                  </a:cxn>
                  <a:cxn ang="0">
                    <a:pos x="15" y="3"/>
                  </a:cxn>
                  <a:cxn ang="0">
                    <a:pos x="32" y="0"/>
                  </a:cxn>
                </a:cxnLst>
                <a:rect l="0" t="0" r="r" b="b"/>
                <a:pathLst>
                  <a:path w="33" h="19">
                    <a:moveTo>
                      <a:pt x="32" y="0"/>
                    </a:moveTo>
                    <a:lnTo>
                      <a:pt x="33" y="3"/>
                    </a:lnTo>
                    <a:lnTo>
                      <a:pt x="31" y="6"/>
                    </a:lnTo>
                    <a:lnTo>
                      <a:pt x="22" y="9"/>
                    </a:lnTo>
                    <a:lnTo>
                      <a:pt x="17" y="10"/>
                    </a:lnTo>
                    <a:lnTo>
                      <a:pt x="13" y="15"/>
                    </a:lnTo>
                    <a:lnTo>
                      <a:pt x="5" y="19"/>
                    </a:lnTo>
                    <a:lnTo>
                      <a:pt x="0" y="19"/>
                    </a:lnTo>
                    <a:lnTo>
                      <a:pt x="0" y="15"/>
                    </a:lnTo>
                    <a:lnTo>
                      <a:pt x="4" y="10"/>
                    </a:lnTo>
                    <a:lnTo>
                      <a:pt x="8" y="9"/>
                    </a:lnTo>
                    <a:lnTo>
                      <a:pt x="15" y="3"/>
                    </a:lnTo>
                    <a:lnTo>
                      <a:pt x="3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3" name="Freeform 5362">
                <a:extLst>
                  <a:ext uri="{FF2B5EF4-FFF2-40B4-BE49-F238E27FC236}">
                    <a16:creationId xmlns:a16="http://schemas.microsoft.com/office/drawing/2014/main" id="{4DD65AE7-A62E-4A33-86B5-3A537DB4BC17}"/>
                  </a:ext>
                </a:extLst>
              </p:cNvPr>
              <p:cNvSpPr>
                <a:spLocks/>
              </p:cNvSpPr>
              <p:nvPr/>
            </p:nvSpPr>
            <p:spPr bwMode="gray">
              <a:xfrm>
                <a:off x="4636" y="2832"/>
                <a:ext cx="15" cy="8"/>
              </a:xfrm>
              <a:custGeom>
                <a:avLst/>
                <a:gdLst/>
                <a:ahLst/>
                <a:cxnLst>
                  <a:cxn ang="0">
                    <a:pos x="0" y="5"/>
                  </a:cxn>
                  <a:cxn ang="0">
                    <a:pos x="1" y="2"/>
                  </a:cxn>
                  <a:cxn ang="0">
                    <a:pos x="5" y="1"/>
                  </a:cxn>
                  <a:cxn ang="0">
                    <a:pos x="10" y="0"/>
                  </a:cxn>
                  <a:cxn ang="0">
                    <a:pos x="10" y="2"/>
                  </a:cxn>
                  <a:cxn ang="0">
                    <a:pos x="5" y="4"/>
                  </a:cxn>
                  <a:cxn ang="0">
                    <a:pos x="0" y="5"/>
                  </a:cxn>
                </a:cxnLst>
                <a:rect l="0" t="0" r="r" b="b"/>
                <a:pathLst>
                  <a:path w="10" h="5">
                    <a:moveTo>
                      <a:pt x="0" y="5"/>
                    </a:moveTo>
                    <a:lnTo>
                      <a:pt x="1" y="2"/>
                    </a:lnTo>
                    <a:lnTo>
                      <a:pt x="5" y="1"/>
                    </a:lnTo>
                    <a:lnTo>
                      <a:pt x="10" y="0"/>
                    </a:lnTo>
                    <a:lnTo>
                      <a:pt x="10" y="2"/>
                    </a:lnTo>
                    <a:lnTo>
                      <a:pt x="5" y="4"/>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4" name="Freeform 5363">
                <a:extLst>
                  <a:ext uri="{FF2B5EF4-FFF2-40B4-BE49-F238E27FC236}">
                    <a16:creationId xmlns:a16="http://schemas.microsoft.com/office/drawing/2014/main" id="{2B5A4947-6160-4DE2-8FA3-4498A45C9048}"/>
                  </a:ext>
                </a:extLst>
              </p:cNvPr>
              <p:cNvSpPr>
                <a:spLocks/>
              </p:cNvSpPr>
              <p:nvPr/>
            </p:nvSpPr>
            <p:spPr bwMode="gray">
              <a:xfrm>
                <a:off x="4623" y="2832"/>
                <a:ext cx="10" cy="8"/>
              </a:xfrm>
              <a:custGeom>
                <a:avLst/>
                <a:gdLst/>
                <a:ahLst/>
                <a:cxnLst>
                  <a:cxn ang="0">
                    <a:pos x="0" y="3"/>
                  </a:cxn>
                  <a:cxn ang="0">
                    <a:pos x="2" y="1"/>
                  </a:cxn>
                  <a:cxn ang="0">
                    <a:pos x="6" y="0"/>
                  </a:cxn>
                  <a:cxn ang="0">
                    <a:pos x="6" y="1"/>
                  </a:cxn>
                  <a:cxn ang="0">
                    <a:pos x="1" y="5"/>
                  </a:cxn>
                  <a:cxn ang="0">
                    <a:pos x="0" y="3"/>
                  </a:cxn>
                </a:cxnLst>
                <a:rect l="0" t="0" r="r" b="b"/>
                <a:pathLst>
                  <a:path w="6" h="5">
                    <a:moveTo>
                      <a:pt x="0" y="3"/>
                    </a:moveTo>
                    <a:lnTo>
                      <a:pt x="2" y="1"/>
                    </a:lnTo>
                    <a:lnTo>
                      <a:pt x="6" y="0"/>
                    </a:lnTo>
                    <a:lnTo>
                      <a:pt x="6" y="1"/>
                    </a:lnTo>
                    <a:lnTo>
                      <a:pt x="1" y="5"/>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5" name="Freeform 5364">
                <a:extLst>
                  <a:ext uri="{FF2B5EF4-FFF2-40B4-BE49-F238E27FC236}">
                    <a16:creationId xmlns:a16="http://schemas.microsoft.com/office/drawing/2014/main" id="{7292A37E-40DD-4C9D-8681-9CEF660BF543}"/>
                  </a:ext>
                </a:extLst>
              </p:cNvPr>
              <p:cNvSpPr>
                <a:spLocks/>
              </p:cNvSpPr>
              <p:nvPr/>
            </p:nvSpPr>
            <p:spPr bwMode="gray">
              <a:xfrm>
                <a:off x="4612" y="2830"/>
                <a:ext cx="11" cy="10"/>
              </a:xfrm>
              <a:custGeom>
                <a:avLst/>
                <a:gdLst/>
                <a:ahLst/>
                <a:cxnLst>
                  <a:cxn ang="0">
                    <a:pos x="0" y="5"/>
                  </a:cxn>
                  <a:cxn ang="0">
                    <a:pos x="4" y="0"/>
                  </a:cxn>
                  <a:cxn ang="0">
                    <a:pos x="7" y="2"/>
                  </a:cxn>
                  <a:cxn ang="0">
                    <a:pos x="2" y="6"/>
                  </a:cxn>
                  <a:cxn ang="0">
                    <a:pos x="0" y="5"/>
                  </a:cxn>
                </a:cxnLst>
                <a:rect l="0" t="0" r="r" b="b"/>
                <a:pathLst>
                  <a:path w="7" h="6">
                    <a:moveTo>
                      <a:pt x="0" y="5"/>
                    </a:moveTo>
                    <a:lnTo>
                      <a:pt x="4" y="0"/>
                    </a:lnTo>
                    <a:lnTo>
                      <a:pt x="7" y="2"/>
                    </a:lnTo>
                    <a:lnTo>
                      <a:pt x="2" y="6"/>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6" name="Freeform 5365">
                <a:extLst>
                  <a:ext uri="{FF2B5EF4-FFF2-40B4-BE49-F238E27FC236}">
                    <a16:creationId xmlns:a16="http://schemas.microsoft.com/office/drawing/2014/main" id="{09F2D70C-7D41-421C-946C-56DDED51F590}"/>
                  </a:ext>
                </a:extLst>
              </p:cNvPr>
              <p:cNvSpPr>
                <a:spLocks/>
              </p:cNvSpPr>
              <p:nvPr/>
            </p:nvSpPr>
            <p:spPr bwMode="gray">
              <a:xfrm>
                <a:off x="4662" y="2821"/>
                <a:ext cx="12" cy="9"/>
              </a:xfrm>
              <a:custGeom>
                <a:avLst/>
                <a:gdLst/>
                <a:ahLst/>
                <a:cxnLst>
                  <a:cxn ang="0">
                    <a:pos x="0" y="3"/>
                  </a:cxn>
                  <a:cxn ang="0">
                    <a:pos x="7" y="0"/>
                  </a:cxn>
                  <a:cxn ang="0">
                    <a:pos x="8" y="2"/>
                  </a:cxn>
                  <a:cxn ang="0">
                    <a:pos x="7" y="4"/>
                  </a:cxn>
                  <a:cxn ang="0">
                    <a:pos x="1" y="6"/>
                  </a:cxn>
                  <a:cxn ang="0">
                    <a:pos x="0" y="3"/>
                  </a:cxn>
                </a:cxnLst>
                <a:rect l="0" t="0" r="r" b="b"/>
                <a:pathLst>
                  <a:path w="8" h="6">
                    <a:moveTo>
                      <a:pt x="0" y="3"/>
                    </a:moveTo>
                    <a:lnTo>
                      <a:pt x="7" y="0"/>
                    </a:lnTo>
                    <a:lnTo>
                      <a:pt x="8" y="2"/>
                    </a:lnTo>
                    <a:lnTo>
                      <a:pt x="7" y="4"/>
                    </a:lnTo>
                    <a:lnTo>
                      <a:pt x="1" y="6"/>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7" name="Freeform 5366">
                <a:extLst>
                  <a:ext uri="{FF2B5EF4-FFF2-40B4-BE49-F238E27FC236}">
                    <a16:creationId xmlns:a16="http://schemas.microsoft.com/office/drawing/2014/main" id="{D87C7D51-F870-46FD-AF6C-70140475C33C}"/>
                  </a:ext>
                </a:extLst>
              </p:cNvPr>
              <p:cNvSpPr>
                <a:spLocks/>
              </p:cNvSpPr>
              <p:nvPr/>
            </p:nvSpPr>
            <p:spPr bwMode="gray">
              <a:xfrm>
                <a:off x="4563" y="2678"/>
                <a:ext cx="88" cy="115"/>
              </a:xfrm>
              <a:custGeom>
                <a:avLst/>
                <a:gdLst/>
                <a:ahLst/>
                <a:cxnLst>
                  <a:cxn ang="0">
                    <a:pos x="52" y="0"/>
                  </a:cxn>
                  <a:cxn ang="0">
                    <a:pos x="50" y="5"/>
                  </a:cxn>
                  <a:cxn ang="0">
                    <a:pos x="43" y="7"/>
                  </a:cxn>
                  <a:cxn ang="0">
                    <a:pos x="32" y="8"/>
                  </a:cxn>
                  <a:cxn ang="0">
                    <a:pos x="22" y="3"/>
                  </a:cxn>
                  <a:cxn ang="0">
                    <a:pos x="19" y="3"/>
                  </a:cxn>
                  <a:cxn ang="0">
                    <a:pos x="16" y="8"/>
                  </a:cxn>
                  <a:cxn ang="0">
                    <a:pos x="13" y="8"/>
                  </a:cxn>
                  <a:cxn ang="0">
                    <a:pos x="10" y="9"/>
                  </a:cxn>
                  <a:cxn ang="0">
                    <a:pos x="8" y="18"/>
                  </a:cxn>
                  <a:cxn ang="0">
                    <a:pos x="5" y="23"/>
                  </a:cxn>
                  <a:cxn ang="0">
                    <a:pos x="4" y="28"/>
                  </a:cxn>
                  <a:cxn ang="0">
                    <a:pos x="5" y="36"/>
                  </a:cxn>
                  <a:cxn ang="0">
                    <a:pos x="3" y="42"/>
                  </a:cxn>
                  <a:cxn ang="0">
                    <a:pos x="1" y="42"/>
                  </a:cxn>
                  <a:cxn ang="0">
                    <a:pos x="0" y="52"/>
                  </a:cxn>
                  <a:cxn ang="0">
                    <a:pos x="5" y="52"/>
                  </a:cxn>
                  <a:cxn ang="0">
                    <a:pos x="7" y="56"/>
                  </a:cxn>
                  <a:cxn ang="0">
                    <a:pos x="8" y="65"/>
                  </a:cxn>
                  <a:cxn ang="0">
                    <a:pos x="5" y="71"/>
                  </a:cxn>
                  <a:cxn ang="0">
                    <a:pos x="5" y="74"/>
                  </a:cxn>
                  <a:cxn ang="0">
                    <a:pos x="9" y="74"/>
                  </a:cxn>
                  <a:cxn ang="0">
                    <a:pos x="12" y="66"/>
                  </a:cxn>
                  <a:cxn ang="0">
                    <a:pos x="13" y="49"/>
                  </a:cxn>
                  <a:cxn ang="0">
                    <a:pos x="11" y="46"/>
                  </a:cxn>
                  <a:cxn ang="0">
                    <a:pos x="12" y="44"/>
                  </a:cxn>
                  <a:cxn ang="0">
                    <a:pos x="15" y="45"/>
                  </a:cxn>
                  <a:cxn ang="0">
                    <a:pos x="16" y="41"/>
                  </a:cxn>
                  <a:cxn ang="0">
                    <a:pos x="20" y="44"/>
                  </a:cxn>
                  <a:cxn ang="0">
                    <a:pos x="20" y="54"/>
                  </a:cxn>
                  <a:cxn ang="0">
                    <a:pos x="25" y="60"/>
                  </a:cxn>
                  <a:cxn ang="0">
                    <a:pos x="24" y="67"/>
                  </a:cxn>
                  <a:cxn ang="0">
                    <a:pos x="28" y="68"/>
                  </a:cxn>
                  <a:cxn ang="0">
                    <a:pos x="30" y="60"/>
                  </a:cxn>
                  <a:cxn ang="0">
                    <a:pos x="33" y="60"/>
                  </a:cxn>
                  <a:cxn ang="0">
                    <a:pos x="33" y="57"/>
                  </a:cxn>
                  <a:cxn ang="0">
                    <a:pos x="30" y="51"/>
                  </a:cxn>
                  <a:cxn ang="0">
                    <a:pos x="30" y="41"/>
                  </a:cxn>
                  <a:cxn ang="0">
                    <a:pos x="23" y="38"/>
                  </a:cxn>
                  <a:cxn ang="0">
                    <a:pos x="22" y="35"/>
                  </a:cxn>
                  <a:cxn ang="0">
                    <a:pos x="23" y="34"/>
                  </a:cxn>
                  <a:cxn ang="0">
                    <a:pos x="29" y="35"/>
                  </a:cxn>
                  <a:cxn ang="0">
                    <a:pos x="35" y="27"/>
                  </a:cxn>
                  <a:cxn ang="0">
                    <a:pos x="41" y="27"/>
                  </a:cxn>
                  <a:cxn ang="0">
                    <a:pos x="43" y="25"/>
                  </a:cxn>
                  <a:cxn ang="0">
                    <a:pos x="39" y="22"/>
                  </a:cxn>
                  <a:cxn ang="0">
                    <a:pos x="30" y="23"/>
                  </a:cxn>
                  <a:cxn ang="0">
                    <a:pos x="22" y="26"/>
                  </a:cxn>
                  <a:cxn ang="0">
                    <a:pos x="19" y="31"/>
                  </a:cxn>
                  <a:cxn ang="0">
                    <a:pos x="10" y="23"/>
                  </a:cxn>
                  <a:cxn ang="0">
                    <a:pos x="11" y="17"/>
                  </a:cxn>
                  <a:cxn ang="0">
                    <a:pos x="15" y="13"/>
                  </a:cxn>
                  <a:cxn ang="0">
                    <a:pos x="39" y="13"/>
                  </a:cxn>
                  <a:cxn ang="0">
                    <a:pos x="44" y="15"/>
                  </a:cxn>
                  <a:cxn ang="0">
                    <a:pos x="53" y="11"/>
                  </a:cxn>
                  <a:cxn ang="0">
                    <a:pos x="57" y="0"/>
                  </a:cxn>
                  <a:cxn ang="0">
                    <a:pos x="52" y="0"/>
                  </a:cxn>
                </a:cxnLst>
                <a:rect l="0" t="0" r="r" b="b"/>
                <a:pathLst>
                  <a:path w="57" h="74">
                    <a:moveTo>
                      <a:pt x="52" y="0"/>
                    </a:moveTo>
                    <a:lnTo>
                      <a:pt x="50" y="5"/>
                    </a:lnTo>
                    <a:lnTo>
                      <a:pt x="43" y="7"/>
                    </a:lnTo>
                    <a:lnTo>
                      <a:pt x="32" y="8"/>
                    </a:lnTo>
                    <a:lnTo>
                      <a:pt x="22" y="3"/>
                    </a:lnTo>
                    <a:lnTo>
                      <a:pt x="19" y="3"/>
                    </a:lnTo>
                    <a:lnTo>
                      <a:pt x="16" y="8"/>
                    </a:lnTo>
                    <a:lnTo>
                      <a:pt x="13" y="8"/>
                    </a:lnTo>
                    <a:lnTo>
                      <a:pt x="10" y="9"/>
                    </a:lnTo>
                    <a:lnTo>
                      <a:pt x="8" y="18"/>
                    </a:lnTo>
                    <a:lnTo>
                      <a:pt x="5" y="23"/>
                    </a:lnTo>
                    <a:lnTo>
                      <a:pt x="4" y="28"/>
                    </a:lnTo>
                    <a:lnTo>
                      <a:pt x="5" y="36"/>
                    </a:lnTo>
                    <a:lnTo>
                      <a:pt x="3" y="42"/>
                    </a:lnTo>
                    <a:lnTo>
                      <a:pt x="1" y="42"/>
                    </a:lnTo>
                    <a:lnTo>
                      <a:pt x="0" y="52"/>
                    </a:lnTo>
                    <a:lnTo>
                      <a:pt x="5" y="52"/>
                    </a:lnTo>
                    <a:lnTo>
                      <a:pt x="7" y="56"/>
                    </a:lnTo>
                    <a:lnTo>
                      <a:pt x="8" y="65"/>
                    </a:lnTo>
                    <a:lnTo>
                      <a:pt x="5" y="71"/>
                    </a:lnTo>
                    <a:lnTo>
                      <a:pt x="5" y="74"/>
                    </a:lnTo>
                    <a:lnTo>
                      <a:pt x="9" y="74"/>
                    </a:lnTo>
                    <a:lnTo>
                      <a:pt x="12" y="66"/>
                    </a:lnTo>
                    <a:lnTo>
                      <a:pt x="13" y="49"/>
                    </a:lnTo>
                    <a:lnTo>
                      <a:pt x="11" y="46"/>
                    </a:lnTo>
                    <a:lnTo>
                      <a:pt x="12" y="44"/>
                    </a:lnTo>
                    <a:lnTo>
                      <a:pt x="15" y="45"/>
                    </a:lnTo>
                    <a:lnTo>
                      <a:pt x="16" y="41"/>
                    </a:lnTo>
                    <a:lnTo>
                      <a:pt x="20" y="44"/>
                    </a:lnTo>
                    <a:lnTo>
                      <a:pt x="20" y="54"/>
                    </a:lnTo>
                    <a:lnTo>
                      <a:pt x="25" y="60"/>
                    </a:lnTo>
                    <a:lnTo>
                      <a:pt x="24" y="67"/>
                    </a:lnTo>
                    <a:lnTo>
                      <a:pt x="28" y="68"/>
                    </a:lnTo>
                    <a:lnTo>
                      <a:pt x="30" y="60"/>
                    </a:lnTo>
                    <a:lnTo>
                      <a:pt x="33" y="60"/>
                    </a:lnTo>
                    <a:lnTo>
                      <a:pt x="33" y="57"/>
                    </a:lnTo>
                    <a:lnTo>
                      <a:pt x="30" y="51"/>
                    </a:lnTo>
                    <a:lnTo>
                      <a:pt x="30" y="41"/>
                    </a:lnTo>
                    <a:lnTo>
                      <a:pt x="23" y="38"/>
                    </a:lnTo>
                    <a:lnTo>
                      <a:pt x="22" y="35"/>
                    </a:lnTo>
                    <a:lnTo>
                      <a:pt x="23" y="34"/>
                    </a:lnTo>
                    <a:lnTo>
                      <a:pt x="29" y="35"/>
                    </a:lnTo>
                    <a:lnTo>
                      <a:pt x="35" y="27"/>
                    </a:lnTo>
                    <a:lnTo>
                      <a:pt x="41" y="27"/>
                    </a:lnTo>
                    <a:lnTo>
                      <a:pt x="43" y="25"/>
                    </a:lnTo>
                    <a:lnTo>
                      <a:pt x="39" y="22"/>
                    </a:lnTo>
                    <a:lnTo>
                      <a:pt x="30" y="23"/>
                    </a:lnTo>
                    <a:lnTo>
                      <a:pt x="22" y="26"/>
                    </a:lnTo>
                    <a:lnTo>
                      <a:pt x="19" y="31"/>
                    </a:lnTo>
                    <a:lnTo>
                      <a:pt x="10" y="23"/>
                    </a:lnTo>
                    <a:lnTo>
                      <a:pt x="11" y="17"/>
                    </a:lnTo>
                    <a:lnTo>
                      <a:pt x="15" y="13"/>
                    </a:lnTo>
                    <a:lnTo>
                      <a:pt x="39" y="13"/>
                    </a:lnTo>
                    <a:lnTo>
                      <a:pt x="44" y="15"/>
                    </a:lnTo>
                    <a:lnTo>
                      <a:pt x="53" y="11"/>
                    </a:lnTo>
                    <a:lnTo>
                      <a:pt x="57" y="0"/>
                    </a:lnTo>
                    <a:lnTo>
                      <a:pt x="5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8" name="Freeform 5367">
                <a:extLst>
                  <a:ext uri="{FF2B5EF4-FFF2-40B4-BE49-F238E27FC236}">
                    <a16:creationId xmlns:a16="http://schemas.microsoft.com/office/drawing/2014/main" id="{4478E215-38C3-4BD0-BF43-13CEF016894B}"/>
                  </a:ext>
                </a:extLst>
              </p:cNvPr>
              <p:cNvSpPr>
                <a:spLocks/>
              </p:cNvSpPr>
              <p:nvPr/>
            </p:nvSpPr>
            <p:spPr bwMode="gray">
              <a:xfrm>
                <a:off x="4575" y="2410"/>
                <a:ext cx="41" cy="81"/>
              </a:xfrm>
              <a:custGeom>
                <a:avLst/>
                <a:gdLst/>
                <a:ahLst/>
                <a:cxnLst>
                  <a:cxn ang="0">
                    <a:pos x="12" y="1"/>
                  </a:cxn>
                  <a:cxn ang="0">
                    <a:pos x="16" y="3"/>
                  </a:cxn>
                  <a:cxn ang="0">
                    <a:pos x="21" y="0"/>
                  </a:cxn>
                  <a:cxn ang="0">
                    <a:pos x="24" y="1"/>
                  </a:cxn>
                  <a:cxn ang="0">
                    <a:pos x="23" y="11"/>
                  </a:cxn>
                  <a:cxn ang="0">
                    <a:pos x="26" y="15"/>
                  </a:cxn>
                  <a:cxn ang="0">
                    <a:pos x="25" y="21"/>
                  </a:cxn>
                  <a:cxn ang="0">
                    <a:pos x="17" y="29"/>
                  </a:cxn>
                  <a:cxn ang="0">
                    <a:pos x="15" y="33"/>
                  </a:cxn>
                  <a:cxn ang="0">
                    <a:pos x="18" y="42"/>
                  </a:cxn>
                  <a:cxn ang="0">
                    <a:pos x="19" y="45"/>
                  </a:cxn>
                  <a:cxn ang="0">
                    <a:pos x="18" y="50"/>
                  </a:cxn>
                  <a:cxn ang="0">
                    <a:pos x="16" y="52"/>
                  </a:cxn>
                  <a:cxn ang="0">
                    <a:pos x="10" y="48"/>
                  </a:cxn>
                  <a:cxn ang="0">
                    <a:pos x="10" y="40"/>
                  </a:cxn>
                  <a:cxn ang="0">
                    <a:pos x="4" y="37"/>
                  </a:cxn>
                  <a:cxn ang="0">
                    <a:pos x="0" y="27"/>
                  </a:cxn>
                  <a:cxn ang="0">
                    <a:pos x="1" y="23"/>
                  </a:cxn>
                  <a:cxn ang="0">
                    <a:pos x="4" y="23"/>
                  </a:cxn>
                  <a:cxn ang="0">
                    <a:pos x="7" y="8"/>
                  </a:cxn>
                  <a:cxn ang="0">
                    <a:pos x="9" y="5"/>
                  </a:cxn>
                  <a:cxn ang="0">
                    <a:pos x="9" y="1"/>
                  </a:cxn>
                  <a:cxn ang="0">
                    <a:pos x="12" y="1"/>
                  </a:cxn>
                </a:cxnLst>
                <a:rect l="0" t="0" r="r" b="b"/>
                <a:pathLst>
                  <a:path w="26" h="52">
                    <a:moveTo>
                      <a:pt x="12" y="1"/>
                    </a:moveTo>
                    <a:lnTo>
                      <a:pt x="16" y="3"/>
                    </a:lnTo>
                    <a:lnTo>
                      <a:pt x="21" y="0"/>
                    </a:lnTo>
                    <a:lnTo>
                      <a:pt x="24" y="1"/>
                    </a:lnTo>
                    <a:lnTo>
                      <a:pt x="23" y="11"/>
                    </a:lnTo>
                    <a:lnTo>
                      <a:pt x="26" y="15"/>
                    </a:lnTo>
                    <a:lnTo>
                      <a:pt x="25" y="21"/>
                    </a:lnTo>
                    <a:lnTo>
                      <a:pt x="17" y="29"/>
                    </a:lnTo>
                    <a:lnTo>
                      <a:pt x="15" y="33"/>
                    </a:lnTo>
                    <a:lnTo>
                      <a:pt x="18" y="42"/>
                    </a:lnTo>
                    <a:lnTo>
                      <a:pt x="19" y="45"/>
                    </a:lnTo>
                    <a:lnTo>
                      <a:pt x="18" y="50"/>
                    </a:lnTo>
                    <a:lnTo>
                      <a:pt x="16" y="52"/>
                    </a:lnTo>
                    <a:lnTo>
                      <a:pt x="10" y="48"/>
                    </a:lnTo>
                    <a:lnTo>
                      <a:pt x="10" y="40"/>
                    </a:lnTo>
                    <a:lnTo>
                      <a:pt x="4" y="37"/>
                    </a:lnTo>
                    <a:lnTo>
                      <a:pt x="0" y="27"/>
                    </a:lnTo>
                    <a:lnTo>
                      <a:pt x="1" y="23"/>
                    </a:lnTo>
                    <a:lnTo>
                      <a:pt x="4" y="23"/>
                    </a:lnTo>
                    <a:lnTo>
                      <a:pt x="7" y="8"/>
                    </a:lnTo>
                    <a:lnTo>
                      <a:pt x="9" y="5"/>
                    </a:lnTo>
                    <a:lnTo>
                      <a:pt x="9" y="1"/>
                    </a:lnTo>
                    <a:lnTo>
                      <a:pt x="12"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09" name="Freeform 5368">
                <a:extLst>
                  <a:ext uri="{FF2B5EF4-FFF2-40B4-BE49-F238E27FC236}">
                    <a16:creationId xmlns:a16="http://schemas.microsoft.com/office/drawing/2014/main" id="{11B52F89-3DD3-4804-AFEE-BB610BC39BF5}"/>
                  </a:ext>
                </a:extLst>
              </p:cNvPr>
              <p:cNvSpPr>
                <a:spLocks/>
              </p:cNvSpPr>
              <p:nvPr/>
            </p:nvSpPr>
            <p:spPr bwMode="gray">
              <a:xfrm>
                <a:off x="4583" y="2491"/>
                <a:ext cx="17" cy="18"/>
              </a:xfrm>
              <a:custGeom>
                <a:avLst/>
                <a:gdLst/>
                <a:ahLst/>
                <a:cxnLst>
                  <a:cxn ang="0">
                    <a:pos x="6" y="0"/>
                  </a:cxn>
                  <a:cxn ang="0">
                    <a:pos x="10" y="4"/>
                  </a:cxn>
                  <a:cxn ang="0">
                    <a:pos x="11" y="10"/>
                  </a:cxn>
                  <a:cxn ang="0">
                    <a:pos x="9" y="12"/>
                  </a:cxn>
                  <a:cxn ang="0">
                    <a:pos x="6" y="11"/>
                  </a:cxn>
                  <a:cxn ang="0">
                    <a:pos x="4" y="5"/>
                  </a:cxn>
                  <a:cxn ang="0">
                    <a:pos x="0" y="1"/>
                  </a:cxn>
                  <a:cxn ang="0">
                    <a:pos x="1" y="0"/>
                  </a:cxn>
                  <a:cxn ang="0">
                    <a:pos x="6" y="0"/>
                  </a:cxn>
                </a:cxnLst>
                <a:rect l="0" t="0" r="r" b="b"/>
                <a:pathLst>
                  <a:path w="11" h="12">
                    <a:moveTo>
                      <a:pt x="6" y="0"/>
                    </a:moveTo>
                    <a:lnTo>
                      <a:pt x="10" y="4"/>
                    </a:lnTo>
                    <a:lnTo>
                      <a:pt x="11" y="10"/>
                    </a:lnTo>
                    <a:lnTo>
                      <a:pt x="9" y="12"/>
                    </a:lnTo>
                    <a:lnTo>
                      <a:pt x="6" y="11"/>
                    </a:lnTo>
                    <a:lnTo>
                      <a:pt x="4" y="5"/>
                    </a:lnTo>
                    <a:lnTo>
                      <a:pt x="0" y="1"/>
                    </a:lnTo>
                    <a:lnTo>
                      <a:pt x="1" y="0"/>
                    </a:lnTo>
                    <a:lnTo>
                      <a:pt x="6"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0" name="Freeform 5369">
                <a:extLst>
                  <a:ext uri="{FF2B5EF4-FFF2-40B4-BE49-F238E27FC236}">
                    <a16:creationId xmlns:a16="http://schemas.microsoft.com/office/drawing/2014/main" id="{F4D4CD5B-CAD5-40AC-BC8E-3378D14B9B13}"/>
                  </a:ext>
                </a:extLst>
              </p:cNvPr>
              <p:cNvSpPr>
                <a:spLocks/>
              </p:cNvSpPr>
              <p:nvPr/>
            </p:nvSpPr>
            <p:spPr bwMode="gray">
              <a:xfrm>
                <a:off x="4606" y="2480"/>
                <a:ext cx="33" cy="25"/>
              </a:xfrm>
              <a:custGeom>
                <a:avLst/>
                <a:gdLst/>
                <a:ahLst/>
                <a:cxnLst>
                  <a:cxn ang="0">
                    <a:pos x="0" y="3"/>
                  </a:cxn>
                  <a:cxn ang="0">
                    <a:pos x="4" y="0"/>
                  </a:cxn>
                  <a:cxn ang="0">
                    <a:pos x="7" y="0"/>
                  </a:cxn>
                  <a:cxn ang="0">
                    <a:pos x="10" y="4"/>
                  </a:cxn>
                  <a:cxn ang="0">
                    <a:pos x="14" y="1"/>
                  </a:cxn>
                  <a:cxn ang="0">
                    <a:pos x="17" y="6"/>
                  </a:cxn>
                  <a:cxn ang="0">
                    <a:pos x="18" y="12"/>
                  </a:cxn>
                  <a:cxn ang="0">
                    <a:pos x="21" y="13"/>
                  </a:cxn>
                  <a:cxn ang="0">
                    <a:pos x="20" y="16"/>
                  </a:cxn>
                  <a:cxn ang="0">
                    <a:pos x="12" y="11"/>
                  </a:cxn>
                  <a:cxn ang="0">
                    <a:pos x="7" y="7"/>
                  </a:cxn>
                  <a:cxn ang="0">
                    <a:pos x="5" y="9"/>
                  </a:cxn>
                  <a:cxn ang="0">
                    <a:pos x="0" y="3"/>
                  </a:cxn>
                </a:cxnLst>
                <a:rect l="0" t="0" r="r" b="b"/>
                <a:pathLst>
                  <a:path w="21" h="16">
                    <a:moveTo>
                      <a:pt x="0" y="3"/>
                    </a:moveTo>
                    <a:lnTo>
                      <a:pt x="4" y="0"/>
                    </a:lnTo>
                    <a:lnTo>
                      <a:pt x="7" y="0"/>
                    </a:lnTo>
                    <a:lnTo>
                      <a:pt x="10" y="4"/>
                    </a:lnTo>
                    <a:lnTo>
                      <a:pt x="14" y="1"/>
                    </a:lnTo>
                    <a:lnTo>
                      <a:pt x="17" y="6"/>
                    </a:lnTo>
                    <a:lnTo>
                      <a:pt x="18" y="12"/>
                    </a:lnTo>
                    <a:lnTo>
                      <a:pt x="21" y="13"/>
                    </a:lnTo>
                    <a:lnTo>
                      <a:pt x="20" y="16"/>
                    </a:lnTo>
                    <a:lnTo>
                      <a:pt x="12" y="11"/>
                    </a:lnTo>
                    <a:lnTo>
                      <a:pt x="7" y="7"/>
                    </a:lnTo>
                    <a:lnTo>
                      <a:pt x="5" y="9"/>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1" name="Freeform 5370">
                <a:extLst>
                  <a:ext uri="{FF2B5EF4-FFF2-40B4-BE49-F238E27FC236}">
                    <a16:creationId xmlns:a16="http://schemas.microsoft.com/office/drawing/2014/main" id="{356F1BDD-1FB7-4E27-8FEA-3E687488BF27}"/>
                  </a:ext>
                </a:extLst>
              </p:cNvPr>
              <p:cNvSpPr>
                <a:spLocks/>
              </p:cNvSpPr>
              <p:nvPr/>
            </p:nvSpPr>
            <p:spPr bwMode="gray">
              <a:xfrm>
                <a:off x="4642" y="2508"/>
                <a:ext cx="15" cy="20"/>
              </a:xfrm>
              <a:custGeom>
                <a:avLst/>
                <a:gdLst/>
                <a:ahLst/>
                <a:cxnLst>
                  <a:cxn ang="0">
                    <a:pos x="0" y="1"/>
                  </a:cxn>
                  <a:cxn ang="0">
                    <a:pos x="3" y="0"/>
                  </a:cxn>
                  <a:cxn ang="0">
                    <a:pos x="8" y="1"/>
                  </a:cxn>
                  <a:cxn ang="0">
                    <a:pos x="10" y="6"/>
                  </a:cxn>
                  <a:cxn ang="0">
                    <a:pos x="10" y="13"/>
                  </a:cxn>
                  <a:cxn ang="0">
                    <a:pos x="6" y="11"/>
                  </a:cxn>
                  <a:cxn ang="0">
                    <a:pos x="4" y="6"/>
                  </a:cxn>
                  <a:cxn ang="0">
                    <a:pos x="0" y="3"/>
                  </a:cxn>
                  <a:cxn ang="0">
                    <a:pos x="0" y="1"/>
                  </a:cxn>
                </a:cxnLst>
                <a:rect l="0" t="0" r="r" b="b"/>
                <a:pathLst>
                  <a:path w="10" h="13">
                    <a:moveTo>
                      <a:pt x="0" y="1"/>
                    </a:moveTo>
                    <a:lnTo>
                      <a:pt x="3" y="0"/>
                    </a:lnTo>
                    <a:lnTo>
                      <a:pt x="8" y="1"/>
                    </a:lnTo>
                    <a:lnTo>
                      <a:pt x="10" y="6"/>
                    </a:lnTo>
                    <a:lnTo>
                      <a:pt x="10" y="13"/>
                    </a:lnTo>
                    <a:lnTo>
                      <a:pt x="6" y="11"/>
                    </a:lnTo>
                    <a:lnTo>
                      <a:pt x="4" y="6"/>
                    </a:lnTo>
                    <a:lnTo>
                      <a:pt x="0"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2" name="Freeform 5371">
                <a:extLst>
                  <a:ext uri="{FF2B5EF4-FFF2-40B4-BE49-F238E27FC236}">
                    <a16:creationId xmlns:a16="http://schemas.microsoft.com/office/drawing/2014/main" id="{C5531943-66FA-4F99-9C74-7D720879CAD5}"/>
                  </a:ext>
                </a:extLst>
              </p:cNvPr>
              <p:cNvSpPr>
                <a:spLocks/>
              </p:cNvSpPr>
              <p:nvPr/>
            </p:nvSpPr>
            <p:spPr bwMode="gray">
              <a:xfrm>
                <a:off x="4636" y="2481"/>
                <a:ext cx="6" cy="8"/>
              </a:xfrm>
              <a:custGeom>
                <a:avLst/>
                <a:gdLst/>
                <a:ahLst/>
                <a:cxnLst>
                  <a:cxn ang="0">
                    <a:pos x="1" y="5"/>
                  </a:cxn>
                  <a:cxn ang="0">
                    <a:pos x="0" y="3"/>
                  </a:cxn>
                  <a:cxn ang="0">
                    <a:pos x="1" y="0"/>
                  </a:cxn>
                  <a:cxn ang="0">
                    <a:pos x="4" y="1"/>
                  </a:cxn>
                  <a:cxn ang="0">
                    <a:pos x="4" y="4"/>
                  </a:cxn>
                  <a:cxn ang="0">
                    <a:pos x="1" y="5"/>
                  </a:cxn>
                </a:cxnLst>
                <a:rect l="0" t="0" r="r" b="b"/>
                <a:pathLst>
                  <a:path w="4" h="5">
                    <a:moveTo>
                      <a:pt x="1" y="5"/>
                    </a:moveTo>
                    <a:lnTo>
                      <a:pt x="0" y="3"/>
                    </a:lnTo>
                    <a:lnTo>
                      <a:pt x="1" y="0"/>
                    </a:lnTo>
                    <a:lnTo>
                      <a:pt x="4" y="1"/>
                    </a:lnTo>
                    <a:lnTo>
                      <a:pt x="4" y="4"/>
                    </a:lnTo>
                    <a:lnTo>
                      <a:pt x="1"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3" name="Freeform 5372">
                <a:extLst>
                  <a:ext uri="{FF2B5EF4-FFF2-40B4-BE49-F238E27FC236}">
                    <a16:creationId xmlns:a16="http://schemas.microsoft.com/office/drawing/2014/main" id="{3A766FB3-20E5-498E-BDBC-B486ED7E1CB9}"/>
                  </a:ext>
                </a:extLst>
              </p:cNvPr>
              <p:cNvSpPr>
                <a:spLocks/>
              </p:cNvSpPr>
              <p:nvPr/>
            </p:nvSpPr>
            <p:spPr bwMode="gray">
              <a:xfrm>
                <a:off x="4625" y="2509"/>
                <a:ext cx="9" cy="8"/>
              </a:xfrm>
              <a:custGeom>
                <a:avLst/>
                <a:gdLst/>
                <a:ahLst/>
                <a:cxnLst>
                  <a:cxn ang="0">
                    <a:pos x="0" y="5"/>
                  </a:cxn>
                  <a:cxn ang="0">
                    <a:pos x="0" y="0"/>
                  </a:cxn>
                  <a:cxn ang="0">
                    <a:pos x="3" y="0"/>
                  </a:cxn>
                  <a:cxn ang="0">
                    <a:pos x="6" y="3"/>
                  </a:cxn>
                  <a:cxn ang="0">
                    <a:pos x="6" y="5"/>
                  </a:cxn>
                  <a:cxn ang="0">
                    <a:pos x="2" y="3"/>
                  </a:cxn>
                  <a:cxn ang="0">
                    <a:pos x="0" y="5"/>
                  </a:cxn>
                </a:cxnLst>
                <a:rect l="0" t="0" r="r" b="b"/>
                <a:pathLst>
                  <a:path w="6" h="5">
                    <a:moveTo>
                      <a:pt x="0" y="5"/>
                    </a:moveTo>
                    <a:lnTo>
                      <a:pt x="0" y="0"/>
                    </a:lnTo>
                    <a:lnTo>
                      <a:pt x="3" y="0"/>
                    </a:lnTo>
                    <a:lnTo>
                      <a:pt x="6" y="3"/>
                    </a:lnTo>
                    <a:lnTo>
                      <a:pt x="6" y="5"/>
                    </a:lnTo>
                    <a:lnTo>
                      <a:pt x="2" y="3"/>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4" name="Freeform 5373">
                <a:extLst>
                  <a:ext uri="{FF2B5EF4-FFF2-40B4-BE49-F238E27FC236}">
                    <a16:creationId xmlns:a16="http://schemas.microsoft.com/office/drawing/2014/main" id="{D5D1DE49-9701-4896-A8BB-B563B7D1E04D}"/>
                  </a:ext>
                </a:extLst>
              </p:cNvPr>
              <p:cNvSpPr>
                <a:spLocks/>
              </p:cNvSpPr>
              <p:nvPr/>
            </p:nvSpPr>
            <p:spPr bwMode="gray">
              <a:xfrm>
                <a:off x="4609" y="2523"/>
                <a:ext cx="13" cy="17"/>
              </a:xfrm>
              <a:custGeom>
                <a:avLst/>
                <a:gdLst/>
                <a:ahLst/>
                <a:cxnLst>
                  <a:cxn ang="0">
                    <a:pos x="1" y="0"/>
                  </a:cxn>
                  <a:cxn ang="0">
                    <a:pos x="0" y="11"/>
                  </a:cxn>
                  <a:cxn ang="0">
                    <a:pos x="6" y="6"/>
                  </a:cxn>
                  <a:cxn ang="0">
                    <a:pos x="8" y="1"/>
                  </a:cxn>
                  <a:cxn ang="0">
                    <a:pos x="5" y="0"/>
                  </a:cxn>
                  <a:cxn ang="0">
                    <a:pos x="1" y="0"/>
                  </a:cxn>
                </a:cxnLst>
                <a:rect l="0" t="0" r="r" b="b"/>
                <a:pathLst>
                  <a:path w="8" h="11">
                    <a:moveTo>
                      <a:pt x="1" y="0"/>
                    </a:moveTo>
                    <a:lnTo>
                      <a:pt x="0" y="11"/>
                    </a:lnTo>
                    <a:lnTo>
                      <a:pt x="6" y="6"/>
                    </a:lnTo>
                    <a:lnTo>
                      <a:pt x="8" y="1"/>
                    </a:lnTo>
                    <a:lnTo>
                      <a:pt x="5" y="0"/>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5" name="Freeform 5374">
                <a:extLst>
                  <a:ext uri="{FF2B5EF4-FFF2-40B4-BE49-F238E27FC236}">
                    <a16:creationId xmlns:a16="http://schemas.microsoft.com/office/drawing/2014/main" id="{FA35C6BB-B14C-4E24-8791-5E5D48293EC2}"/>
                  </a:ext>
                </a:extLst>
              </p:cNvPr>
              <p:cNvSpPr>
                <a:spLocks/>
              </p:cNvSpPr>
              <p:nvPr/>
            </p:nvSpPr>
            <p:spPr bwMode="gray">
              <a:xfrm>
                <a:off x="4612" y="2534"/>
                <a:ext cx="17" cy="25"/>
              </a:xfrm>
              <a:custGeom>
                <a:avLst/>
                <a:gdLst/>
                <a:ahLst/>
                <a:cxnLst>
                  <a:cxn ang="0">
                    <a:pos x="11" y="1"/>
                  </a:cxn>
                  <a:cxn ang="0">
                    <a:pos x="11" y="9"/>
                  </a:cxn>
                  <a:cxn ang="0">
                    <a:pos x="8" y="14"/>
                  </a:cxn>
                  <a:cxn ang="0">
                    <a:pos x="5" y="16"/>
                  </a:cxn>
                  <a:cxn ang="0">
                    <a:pos x="0" y="13"/>
                  </a:cxn>
                  <a:cxn ang="0">
                    <a:pos x="1" y="9"/>
                  </a:cxn>
                  <a:cxn ang="0">
                    <a:pos x="8" y="7"/>
                  </a:cxn>
                  <a:cxn ang="0">
                    <a:pos x="5" y="4"/>
                  </a:cxn>
                  <a:cxn ang="0">
                    <a:pos x="7" y="0"/>
                  </a:cxn>
                  <a:cxn ang="0">
                    <a:pos x="11" y="1"/>
                  </a:cxn>
                </a:cxnLst>
                <a:rect l="0" t="0" r="r" b="b"/>
                <a:pathLst>
                  <a:path w="11" h="16">
                    <a:moveTo>
                      <a:pt x="11" y="1"/>
                    </a:moveTo>
                    <a:lnTo>
                      <a:pt x="11" y="9"/>
                    </a:lnTo>
                    <a:lnTo>
                      <a:pt x="8" y="14"/>
                    </a:lnTo>
                    <a:lnTo>
                      <a:pt x="5" y="16"/>
                    </a:lnTo>
                    <a:lnTo>
                      <a:pt x="0" y="13"/>
                    </a:lnTo>
                    <a:lnTo>
                      <a:pt x="1" y="9"/>
                    </a:lnTo>
                    <a:lnTo>
                      <a:pt x="8" y="7"/>
                    </a:lnTo>
                    <a:lnTo>
                      <a:pt x="5" y="4"/>
                    </a:lnTo>
                    <a:lnTo>
                      <a:pt x="7" y="0"/>
                    </a:lnTo>
                    <a:lnTo>
                      <a:pt x="11"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6" name="Freeform 5375">
                <a:extLst>
                  <a:ext uri="{FF2B5EF4-FFF2-40B4-BE49-F238E27FC236}">
                    <a16:creationId xmlns:a16="http://schemas.microsoft.com/office/drawing/2014/main" id="{C072C464-439F-4BEC-A0F5-2516E3A3DD9B}"/>
                  </a:ext>
                </a:extLst>
              </p:cNvPr>
              <p:cNvSpPr>
                <a:spLocks/>
              </p:cNvSpPr>
              <p:nvPr/>
            </p:nvSpPr>
            <p:spPr bwMode="gray">
              <a:xfrm>
                <a:off x="4631" y="2531"/>
                <a:ext cx="6" cy="22"/>
              </a:xfrm>
              <a:custGeom>
                <a:avLst/>
                <a:gdLst/>
                <a:ahLst/>
                <a:cxnLst>
                  <a:cxn ang="0">
                    <a:pos x="2" y="0"/>
                  </a:cxn>
                  <a:cxn ang="0">
                    <a:pos x="0" y="14"/>
                  </a:cxn>
                  <a:cxn ang="0">
                    <a:pos x="3" y="13"/>
                  </a:cxn>
                  <a:cxn ang="0">
                    <a:pos x="4" y="9"/>
                  </a:cxn>
                  <a:cxn ang="0">
                    <a:pos x="2" y="0"/>
                  </a:cxn>
                </a:cxnLst>
                <a:rect l="0" t="0" r="r" b="b"/>
                <a:pathLst>
                  <a:path w="4" h="14">
                    <a:moveTo>
                      <a:pt x="2" y="0"/>
                    </a:moveTo>
                    <a:lnTo>
                      <a:pt x="0" y="14"/>
                    </a:lnTo>
                    <a:lnTo>
                      <a:pt x="3" y="13"/>
                    </a:lnTo>
                    <a:lnTo>
                      <a:pt x="4" y="9"/>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7" name="Freeform 5376">
                <a:extLst>
                  <a:ext uri="{FF2B5EF4-FFF2-40B4-BE49-F238E27FC236}">
                    <a16:creationId xmlns:a16="http://schemas.microsoft.com/office/drawing/2014/main" id="{B2CEB49F-EE5E-40D4-8213-6C596C220F3D}"/>
                  </a:ext>
                </a:extLst>
              </p:cNvPr>
              <p:cNvSpPr>
                <a:spLocks/>
              </p:cNvSpPr>
              <p:nvPr/>
            </p:nvSpPr>
            <p:spPr bwMode="gray">
              <a:xfrm>
                <a:off x="4639" y="2528"/>
                <a:ext cx="14" cy="15"/>
              </a:xfrm>
              <a:custGeom>
                <a:avLst/>
                <a:gdLst/>
                <a:ahLst/>
                <a:cxnLst>
                  <a:cxn ang="0">
                    <a:pos x="0" y="0"/>
                  </a:cxn>
                  <a:cxn ang="0">
                    <a:pos x="5" y="0"/>
                  </a:cxn>
                  <a:cxn ang="0">
                    <a:pos x="8" y="5"/>
                  </a:cxn>
                  <a:cxn ang="0">
                    <a:pos x="9" y="9"/>
                  </a:cxn>
                  <a:cxn ang="0">
                    <a:pos x="5" y="10"/>
                  </a:cxn>
                  <a:cxn ang="0">
                    <a:pos x="5" y="5"/>
                  </a:cxn>
                  <a:cxn ang="0">
                    <a:pos x="0" y="0"/>
                  </a:cxn>
                </a:cxnLst>
                <a:rect l="0" t="0" r="r" b="b"/>
                <a:pathLst>
                  <a:path w="9" h="10">
                    <a:moveTo>
                      <a:pt x="0" y="0"/>
                    </a:moveTo>
                    <a:lnTo>
                      <a:pt x="5" y="0"/>
                    </a:lnTo>
                    <a:lnTo>
                      <a:pt x="8" y="5"/>
                    </a:lnTo>
                    <a:lnTo>
                      <a:pt x="9" y="9"/>
                    </a:lnTo>
                    <a:lnTo>
                      <a:pt x="5" y="10"/>
                    </a:lnTo>
                    <a:lnTo>
                      <a:pt x="5" y="5"/>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8" name="Freeform 5377">
                <a:extLst>
                  <a:ext uri="{FF2B5EF4-FFF2-40B4-BE49-F238E27FC236}">
                    <a16:creationId xmlns:a16="http://schemas.microsoft.com/office/drawing/2014/main" id="{E1C26732-4FB6-4352-87DA-194C398CADF6}"/>
                  </a:ext>
                </a:extLst>
              </p:cNvPr>
              <p:cNvSpPr>
                <a:spLocks/>
              </p:cNvSpPr>
              <p:nvPr/>
            </p:nvSpPr>
            <p:spPr bwMode="gray">
              <a:xfrm>
                <a:off x="4637" y="2545"/>
                <a:ext cx="11" cy="9"/>
              </a:xfrm>
              <a:custGeom>
                <a:avLst/>
                <a:gdLst/>
                <a:ahLst/>
                <a:cxnLst>
                  <a:cxn ang="0">
                    <a:pos x="0" y="5"/>
                  </a:cxn>
                  <a:cxn ang="0">
                    <a:pos x="3" y="1"/>
                  </a:cxn>
                  <a:cxn ang="0">
                    <a:pos x="4" y="0"/>
                  </a:cxn>
                  <a:cxn ang="0">
                    <a:pos x="7" y="1"/>
                  </a:cxn>
                  <a:cxn ang="0">
                    <a:pos x="4" y="6"/>
                  </a:cxn>
                  <a:cxn ang="0">
                    <a:pos x="0" y="5"/>
                  </a:cxn>
                </a:cxnLst>
                <a:rect l="0" t="0" r="r" b="b"/>
                <a:pathLst>
                  <a:path w="7" h="6">
                    <a:moveTo>
                      <a:pt x="0" y="5"/>
                    </a:moveTo>
                    <a:lnTo>
                      <a:pt x="3" y="1"/>
                    </a:lnTo>
                    <a:lnTo>
                      <a:pt x="4" y="0"/>
                    </a:lnTo>
                    <a:lnTo>
                      <a:pt x="7" y="1"/>
                    </a:lnTo>
                    <a:lnTo>
                      <a:pt x="4" y="6"/>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19" name="Freeform 5378">
                <a:extLst>
                  <a:ext uri="{FF2B5EF4-FFF2-40B4-BE49-F238E27FC236}">
                    <a16:creationId xmlns:a16="http://schemas.microsoft.com/office/drawing/2014/main" id="{58216C38-07A7-4F08-BD25-9DA3D83EEB7D}"/>
                  </a:ext>
                </a:extLst>
              </p:cNvPr>
              <p:cNvSpPr>
                <a:spLocks/>
              </p:cNvSpPr>
              <p:nvPr/>
            </p:nvSpPr>
            <p:spPr bwMode="gray">
              <a:xfrm>
                <a:off x="4608" y="2554"/>
                <a:ext cx="65" cy="64"/>
              </a:xfrm>
              <a:custGeom>
                <a:avLst/>
                <a:gdLst/>
                <a:ahLst/>
                <a:cxnLst>
                  <a:cxn ang="0">
                    <a:pos x="18" y="21"/>
                  </a:cxn>
                  <a:cxn ang="0">
                    <a:pos x="21" y="24"/>
                  </a:cxn>
                  <a:cxn ang="0">
                    <a:pos x="19" y="29"/>
                  </a:cxn>
                  <a:cxn ang="0">
                    <a:pos x="19" y="32"/>
                  </a:cxn>
                  <a:cxn ang="0">
                    <a:pos x="26" y="39"/>
                  </a:cxn>
                  <a:cxn ang="0">
                    <a:pos x="28" y="37"/>
                  </a:cxn>
                  <a:cxn ang="0">
                    <a:pos x="30" y="36"/>
                  </a:cxn>
                  <a:cxn ang="0">
                    <a:pos x="30" y="39"/>
                  </a:cxn>
                  <a:cxn ang="0">
                    <a:pos x="32" y="41"/>
                  </a:cxn>
                  <a:cxn ang="0">
                    <a:pos x="33" y="40"/>
                  </a:cxn>
                  <a:cxn ang="0">
                    <a:pos x="33" y="33"/>
                  </a:cxn>
                  <a:cxn ang="0">
                    <a:pos x="31" y="31"/>
                  </a:cxn>
                  <a:cxn ang="0">
                    <a:pos x="32" y="27"/>
                  </a:cxn>
                  <a:cxn ang="0">
                    <a:pos x="34" y="26"/>
                  </a:cxn>
                  <a:cxn ang="0">
                    <a:pos x="38" y="30"/>
                  </a:cxn>
                  <a:cxn ang="0">
                    <a:pos x="41" y="26"/>
                  </a:cxn>
                  <a:cxn ang="0">
                    <a:pos x="42" y="20"/>
                  </a:cxn>
                  <a:cxn ang="0">
                    <a:pos x="39" y="16"/>
                  </a:cxn>
                  <a:cxn ang="0">
                    <a:pos x="39" y="11"/>
                  </a:cxn>
                  <a:cxn ang="0">
                    <a:pos x="38" y="4"/>
                  </a:cxn>
                  <a:cxn ang="0">
                    <a:pos x="31" y="0"/>
                  </a:cxn>
                  <a:cxn ang="0">
                    <a:pos x="33" y="4"/>
                  </a:cxn>
                  <a:cxn ang="0">
                    <a:pos x="31" y="8"/>
                  </a:cxn>
                  <a:cxn ang="0">
                    <a:pos x="30" y="7"/>
                  </a:cxn>
                  <a:cxn ang="0">
                    <a:pos x="27" y="7"/>
                  </a:cxn>
                  <a:cxn ang="0">
                    <a:pos x="26" y="11"/>
                  </a:cxn>
                  <a:cxn ang="0">
                    <a:pos x="23" y="11"/>
                  </a:cxn>
                  <a:cxn ang="0">
                    <a:pos x="22" y="16"/>
                  </a:cxn>
                  <a:cxn ang="0">
                    <a:pos x="19" y="17"/>
                  </a:cxn>
                  <a:cxn ang="0">
                    <a:pos x="18" y="12"/>
                  </a:cxn>
                  <a:cxn ang="0">
                    <a:pos x="13" y="9"/>
                  </a:cxn>
                  <a:cxn ang="0">
                    <a:pos x="6" y="17"/>
                  </a:cxn>
                  <a:cxn ang="0">
                    <a:pos x="3" y="18"/>
                  </a:cxn>
                  <a:cxn ang="0">
                    <a:pos x="0" y="23"/>
                  </a:cxn>
                  <a:cxn ang="0">
                    <a:pos x="0" y="26"/>
                  </a:cxn>
                  <a:cxn ang="0">
                    <a:pos x="2" y="25"/>
                  </a:cxn>
                  <a:cxn ang="0">
                    <a:pos x="4" y="24"/>
                  </a:cxn>
                  <a:cxn ang="0">
                    <a:pos x="4" y="22"/>
                  </a:cxn>
                  <a:cxn ang="0">
                    <a:pos x="7" y="19"/>
                  </a:cxn>
                  <a:cxn ang="0">
                    <a:pos x="10" y="23"/>
                  </a:cxn>
                  <a:cxn ang="0">
                    <a:pos x="12" y="21"/>
                  </a:cxn>
                  <a:cxn ang="0">
                    <a:pos x="18" y="21"/>
                  </a:cxn>
                </a:cxnLst>
                <a:rect l="0" t="0" r="r" b="b"/>
                <a:pathLst>
                  <a:path w="42" h="41">
                    <a:moveTo>
                      <a:pt x="18" y="21"/>
                    </a:move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0" name="Freeform 5379">
                <a:extLst>
                  <a:ext uri="{FF2B5EF4-FFF2-40B4-BE49-F238E27FC236}">
                    <a16:creationId xmlns:a16="http://schemas.microsoft.com/office/drawing/2014/main" id="{AEDCF1A5-8904-4098-939E-142958D48F1E}"/>
                  </a:ext>
                </a:extLst>
              </p:cNvPr>
              <p:cNvSpPr>
                <a:spLocks/>
              </p:cNvSpPr>
              <p:nvPr/>
            </p:nvSpPr>
            <p:spPr bwMode="gray">
              <a:xfrm>
                <a:off x="4656" y="2539"/>
                <a:ext cx="6" cy="8"/>
              </a:xfrm>
              <a:custGeom>
                <a:avLst/>
                <a:gdLst/>
                <a:ahLst/>
                <a:cxnLst>
                  <a:cxn ang="0">
                    <a:pos x="4" y="4"/>
                  </a:cxn>
                  <a:cxn ang="0">
                    <a:pos x="2" y="5"/>
                  </a:cxn>
                  <a:cxn ang="0">
                    <a:pos x="0" y="4"/>
                  </a:cxn>
                  <a:cxn ang="0">
                    <a:pos x="1" y="1"/>
                  </a:cxn>
                  <a:cxn ang="0">
                    <a:pos x="4" y="0"/>
                  </a:cxn>
                  <a:cxn ang="0">
                    <a:pos x="4" y="4"/>
                  </a:cxn>
                </a:cxnLst>
                <a:rect l="0" t="0" r="r" b="b"/>
                <a:pathLst>
                  <a:path w="4" h="5">
                    <a:moveTo>
                      <a:pt x="4" y="4"/>
                    </a:moveTo>
                    <a:lnTo>
                      <a:pt x="2" y="5"/>
                    </a:lnTo>
                    <a:lnTo>
                      <a:pt x="0" y="4"/>
                    </a:lnTo>
                    <a:lnTo>
                      <a:pt x="1" y="1"/>
                    </a:lnTo>
                    <a:lnTo>
                      <a:pt x="4" y="0"/>
                    </a:lnTo>
                    <a:lnTo>
                      <a:pt x="4"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1" name="Freeform 5380">
                <a:extLst>
                  <a:ext uri="{FF2B5EF4-FFF2-40B4-BE49-F238E27FC236}">
                    <a16:creationId xmlns:a16="http://schemas.microsoft.com/office/drawing/2014/main" id="{21799E5B-BBE2-4D53-800C-647F8DCA7B70}"/>
                  </a:ext>
                </a:extLst>
              </p:cNvPr>
              <p:cNvSpPr>
                <a:spLocks/>
              </p:cNvSpPr>
              <p:nvPr/>
            </p:nvSpPr>
            <p:spPr bwMode="gray">
              <a:xfrm>
                <a:off x="4688" y="2681"/>
                <a:ext cx="19" cy="30"/>
              </a:xfrm>
              <a:custGeom>
                <a:avLst/>
                <a:gdLst/>
                <a:ahLst/>
                <a:cxnLst>
                  <a:cxn ang="0">
                    <a:pos x="0" y="8"/>
                  </a:cxn>
                  <a:cxn ang="0">
                    <a:pos x="1" y="14"/>
                  </a:cxn>
                  <a:cxn ang="0">
                    <a:pos x="4" y="19"/>
                  </a:cxn>
                  <a:cxn ang="0">
                    <a:pos x="6" y="19"/>
                  </a:cxn>
                  <a:cxn ang="0">
                    <a:pos x="4" y="14"/>
                  </a:cxn>
                  <a:cxn ang="0">
                    <a:pos x="3" y="10"/>
                  </a:cxn>
                  <a:cxn ang="0">
                    <a:pos x="11" y="10"/>
                  </a:cxn>
                  <a:cxn ang="0">
                    <a:pos x="9" y="6"/>
                  </a:cxn>
                  <a:cxn ang="0">
                    <a:pos x="6" y="6"/>
                  </a:cxn>
                  <a:cxn ang="0">
                    <a:pos x="7" y="4"/>
                  </a:cxn>
                  <a:cxn ang="0">
                    <a:pos x="11" y="3"/>
                  </a:cxn>
                  <a:cxn ang="0">
                    <a:pos x="12" y="0"/>
                  </a:cxn>
                  <a:cxn ang="0">
                    <a:pos x="8" y="0"/>
                  </a:cxn>
                  <a:cxn ang="0">
                    <a:pos x="0" y="8"/>
                  </a:cxn>
                </a:cxnLst>
                <a:rect l="0" t="0" r="r" b="b"/>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2" name="Freeform 5381">
                <a:extLst>
                  <a:ext uri="{FF2B5EF4-FFF2-40B4-BE49-F238E27FC236}">
                    <a16:creationId xmlns:a16="http://schemas.microsoft.com/office/drawing/2014/main" id="{07612519-6B60-48EE-BF6B-153AA302BF57}"/>
                  </a:ext>
                </a:extLst>
              </p:cNvPr>
              <p:cNvSpPr>
                <a:spLocks/>
              </p:cNvSpPr>
              <p:nvPr/>
            </p:nvSpPr>
            <p:spPr bwMode="gray">
              <a:xfrm>
                <a:off x="4687" y="2675"/>
                <a:ext cx="5" cy="13"/>
              </a:xfrm>
              <a:custGeom>
                <a:avLst/>
                <a:gdLst/>
                <a:ahLst/>
                <a:cxnLst>
                  <a:cxn ang="0">
                    <a:pos x="1" y="8"/>
                  </a:cxn>
                  <a:cxn ang="0">
                    <a:pos x="3" y="5"/>
                  </a:cxn>
                  <a:cxn ang="0">
                    <a:pos x="2" y="0"/>
                  </a:cxn>
                  <a:cxn ang="0">
                    <a:pos x="0" y="0"/>
                  </a:cxn>
                  <a:cxn ang="0">
                    <a:pos x="1" y="8"/>
                  </a:cxn>
                </a:cxnLst>
                <a:rect l="0" t="0" r="r" b="b"/>
                <a:pathLst>
                  <a:path w="3" h="8">
                    <a:moveTo>
                      <a:pt x="1" y="8"/>
                    </a:moveTo>
                    <a:lnTo>
                      <a:pt x="3" y="5"/>
                    </a:lnTo>
                    <a:lnTo>
                      <a:pt x="2" y="0"/>
                    </a:lnTo>
                    <a:lnTo>
                      <a:pt x="0" y="0"/>
                    </a:lnTo>
                    <a:lnTo>
                      <a:pt x="1"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3" name="Freeform 5382">
                <a:extLst>
                  <a:ext uri="{FF2B5EF4-FFF2-40B4-BE49-F238E27FC236}">
                    <a16:creationId xmlns:a16="http://schemas.microsoft.com/office/drawing/2014/main" id="{DBB516F5-47B9-4FA0-83A7-3B1809A8B489}"/>
                  </a:ext>
                </a:extLst>
              </p:cNvPr>
              <p:cNvSpPr>
                <a:spLocks/>
              </p:cNvSpPr>
              <p:nvPr/>
            </p:nvSpPr>
            <p:spPr bwMode="gray">
              <a:xfrm>
                <a:off x="4698" y="2664"/>
                <a:ext cx="6" cy="8"/>
              </a:xfrm>
              <a:custGeom>
                <a:avLst/>
                <a:gdLst/>
                <a:ahLst/>
                <a:cxnLst>
                  <a:cxn ang="0">
                    <a:pos x="0" y="3"/>
                  </a:cxn>
                  <a:cxn ang="0">
                    <a:pos x="2" y="0"/>
                  </a:cxn>
                  <a:cxn ang="0">
                    <a:pos x="4" y="3"/>
                  </a:cxn>
                  <a:cxn ang="0">
                    <a:pos x="2" y="5"/>
                  </a:cxn>
                  <a:cxn ang="0">
                    <a:pos x="0" y="3"/>
                  </a:cxn>
                </a:cxnLst>
                <a:rect l="0" t="0" r="r" b="b"/>
                <a:pathLst>
                  <a:path w="4" h="5">
                    <a:moveTo>
                      <a:pt x="0" y="3"/>
                    </a:moveTo>
                    <a:lnTo>
                      <a:pt x="2" y="0"/>
                    </a:lnTo>
                    <a:lnTo>
                      <a:pt x="4" y="3"/>
                    </a:lnTo>
                    <a:lnTo>
                      <a:pt x="2" y="5"/>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4" name="Freeform 5383">
                <a:extLst>
                  <a:ext uri="{FF2B5EF4-FFF2-40B4-BE49-F238E27FC236}">
                    <a16:creationId xmlns:a16="http://schemas.microsoft.com/office/drawing/2014/main" id="{350FF5A8-15F2-4B65-8701-2FDE99589018}"/>
                  </a:ext>
                </a:extLst>
              </p:cNvPr>
              <p:cNvSpPr>
                <a:spLocks/>
              </p:cNvSpPr>
              <p:nvPr/>
            </p:nvSpPr>
            <p:spPr bwMode="gray">
              <a:xfrm>
                <a:off x="4673" y="2630"/>
                <a:ext cx="6" cy="10"/>
              </a:xfrm>
              <a:custGeom>
                <a:avLst/>
                <a:gdLst/>
                <a:ahLst/>
                <a:cxnLst>
                  <a:cxn ang="0">
                    <a:pos x="0" y="5"/>
                  </a:cxn>
                  <a:cxn ang="0">
                    <a:pos x="3" y="0"/>
                  </a:cxn>
                  <a:cxn ang="0">
                    <a:pos x="4" y="2"/>
                  </a:cxn>
                  <a:cxn ang="0">
                    <a:pos x="3" y="5"/>
                  </a:cxn>
                  <a:cxn ang="0">
                    <a:pos x="2" y="6"/>
                  </a:cxn>
                  <a:cxn ang="0">
                    <a:pos x="0" y="5"/>
                  </a:cxn>
                </a:cxnLst>
                <a:rect l="0" t="0" r="r" b="b"/>
                <a:pathLst>
                  <a:path w="4" h="6">
                    <a:moveTo>
                      <a:pt x="0" y="5"/>
                    </a:moveTo>
                    <a:lnTo>
                      <a:pt x="3" y="0"/>
                    </a:lnTo>
                    <a:lnTo>
                      <a:pt x="4" y="2"/>
                    </a:lnTo>
                    <a:lnTo>
                      <a:pt x="3" y="5"/>
                    </a:lnTo>
                    <a:lnTo>
                      <a:pt x="2" y="6"/>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5" name="Freeform 5384">
                <a:extLst>
                  <a:ext uri="{FF2B5EF4-FFF2-40B4-BE49-F238E27FC236}">
                    <a16:creationId xmlns:a16="http://schemas.microsoft.com/office/drawing/2014/main" id="{DABED6F8-9334-4329-81CF-262A90AD8B86}"/>
                  </a:ext>
                </a:extLst>
              </p:cNvPr>
              <p:cNvSpPr>
                <a:spLocks/>
              </p:cNvSpPr>
              <p:nvPr/>
            </p:nvSpPr>
            <p:spPr bwMode="gray">
              <a:xfrm>
                <a:off x="4684" y="2706"/>
                <a:ext cx="8" cy="10"/>
              </a:xfrm>
              <a:custGeom>
                <a:avLst/>
                <a:gdLst/>
                <a:ahLst/>
                <a:cxnLst>
                  <a:cxn ang="0">
                    <a:pos x="2" y="0"/>
                  </a:cxn>
                  <a:cxn ang="0">
                    <a:pos x="4" y="3"/>
                  </a:cxn>
                  <a:cxn ang="0">
                    <a:pos x="5" y="4"/>
                  </a:cxn>
                  <a:cxn ang="0">
                    <a:pos x="4" y="6"/>
                  </a:cxn>
                  <a:cxn ang="0">
                    <a:pos x="1" y="4"/>
                  </a:cxn>
                  <a:cxn ang="0">
                    <a:pos x="0" y="2"/>
                  </a:cxn>
                  <a:cxn ang="0">
                    <a:pos x="2" y="0"/>
                  </a:cxn>
                </a:cxnLst>
                <a:rect l="0" t="0" r="r" b="b"/>
                <a:pathLst>
                  <a:path w="5" h="6">
                    <a:moveTo>
                      <a:pt x="2" y="0"/>
                    </a:moveTo>
                    <a:lnTo>
                      <a:pt x="4" y="3"/>
                    </a:lnTo>
                    <a:lnTo>
                      <a:pt x="5" y="4"/>
                    </a:lnTo>
                    <a:lnTo>
                      <a:pt x="4" y="6"/>
                    </a:lnTo>
                    <a:lnTo>
                      <a:pt x="1" y="4"/>
                    </a:lnTo>
                    <a:lnTo>
                      <a:pt x="0" y="2"/>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6" name="Freeform 5385">
                <a:extLst>
                  <a:ext uri="{FF2B5EF4-FFF2-40B4-BE49-F238E27FC236}">
                    <a16:creationId xmlns:a16="http://schemas.microsoft.com/office/drawing/2014/main" id="{88309ADA-DD46-42DA-9690-8F699F8F11E0}"/>
                  </a:ext>
                </a:extLst>
              </p:cNvPr>
              <p:cNvSpPr>
                <a:spLocks/>
              </p:cNvSpPr>
              <p:nvPr/>
            </p:nvSpPr>
            <p:spPr bwMode="gray">
              <a:xfrm>
                <a:off x="4668" y="2748"/>
                <a:ext cx="16" cy="11"/>
              </a:xfrm>
              <a:custGeom>
                <a:avLst/>
                <a:gdLst/>
                <a:ahLst/>
                <a:cxnLst>
                  <a:cxn ang="0">
                    <a:pos x="0" y="3"/>
                  </a:cxn>
                  <a:cxn ang="0">
                    <a:pos x="2" y="0"/>
                  </a:cxn>
                  <a:cxn ang="0">
                    <a:pos x="7" y="0"/>
                  </a:cxn>
                  <a:cxn ang="0">
                    <a:pos x="10" y="3"/>
                  </a:cxn>
                  <a:cxn ang="0">
                    <a:pos x="8" y="7"/>
                  </a:cxn>
                  <a:cxn ang="0">
                    <a:pos x="3" y="7"/>
                  </a:cxn>
                  <a:cxn ang="0">
                    <a:pos x="0" y="3"/>
                  </a:cxn>
                </a:cxnLst>
                <a:rect l="0" t="0" r="r" b="b"/>
                <a:pathLst>
                  <a:path w="10" h="7">
                    <a:moveTo>
                      <a:pt x="0" y="3"/>
                    </a:moveTo>
                    <a:lnTo>
                      <a:pt x="2" y="0"/>
                    </a:lnTo>
                    <a:lnTo>
                      <a:pt x="7" y="0"/>
                    </a:lnTo>
                    <a:lnTo>
                      <a:pt x="10" y="3"/>
                    </a:lnTo>
                    <a:lnTo>
                      <a:pt x="8" y="7"/>
                    </a:lnTo>
                    <a:lnTo>
                      <a:pt x="3" y="7"/>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7" name="Freeform 5386">
                <a:extLst>
                  <a:ext uri="{FF2B5EF4-FFF2-40B4-BE49-F238E27FC236}">
                    <a16:creationId xmlns:a16="http://schemas.microsoft.com/office/drawing/2014/main" id="{A5814240-1FD9-49D5-8DF4-A8AB7EEEA5CE}"/>
                  </a:ext>
                </a:extLst>
              </p:cNvPr>
              <p:cNvSpPr>
                <a:spLocks/>
              </p:cNvSpPr>
              <p:nvPr/>
            </p:nvSpPr>
            <p:spPr bwMode="gray">
              <a:xfrm>
                <a:off x="4693" y="2747"/>
                <a:ext cx="45" cy="18"/>
              </a:xfrm>
              <a:custGeom>
                <a:avLst/>
                <a:gdLst/>
                <a:ahLst/>
                <a:cxnLst>
                  <a:cxn ang="0">
                    <a:pos x="0" y="3"/>
                  </a:cxn>
                  <a:cxn ang="0">
                    <a:pos x="8" y="0"/>
                  </a:cxn>
                  <a:cxn ang="0">
                    <a:pos x="18" y="0"/>
                  </a:cxn>
                  <a:cxn ang="0">
                    <a:pos x="22" y="3"/>
                  </a:cxn>
                  <a:cxn ang="0">
                    <a:pos x="26" y="3"/>
                  </a:cxn>
                  <a:cxn ang="0">
                    <a:pos x="29" y="5"/>
                  </a:cxn>
                  <a:cxn ang="0">
                    <a:pos x="29" y="11"/>
                  </a:cxn>
                  <a:cxn ang="0">
                    <a:pos x="27" y="12"/>
                  </a:cxn>
                  <a:cxn ang="0">
                    <a:pos x="19" y="5"/>
                  </a:cxn>
                  <a:cxn ang="0">
                    <a:pos x="12" y="4"/>
                  </a:cxn>
                  <a:cxn ang="0">
                    <a:pos x="6" y="5"/>
                  </a:cxn>
                  <a:cxn ang="0">
                    <a:pos x="2" y="8"/>
                  </a:cxn>
                  <a:cxn ang="0">
                    <a:pos x="0" y="3"/>
                  </a:cxn>
                </a:cxnLst>
                <a:rect l="0" t="0" r="r" b="b"/>
                <a:pathLst>
                  <a:path w="29" h="12">
                    <a:moveTo>
                      <a:pt x="0" y="3"/>
                    </a:moveTo>
                    <a:lnTo>
                      <a:pt x="8" y="0"/>
                    </a:lnTo>
                    <a:lnTo>
                      <a:pt x="18" y="0"/>
                    </a:lnTo>
                    <a:lnTo>
                      <a:pt x="22" y="3"/>
                    </a:lnTo>
                    <a:lnTo>
                      <a:pt x="26" y="3"/>
                    </a:lnTo>
                    <a:lnTo>
                      <a:pt x="29" y="5"/>
                    </a:lnTo>
                    <a:lnTo>
                      <a:pt x="29" y="11"/>
                    </a:lnTo>
                    <a:lnTo>
                      <a:pt x="27" y="12"/>
                    </a:lnTo>
                    <a:lnTo>
                      <a:pt x="19" y="5"/>
                    </a:lnTo>
                    <a:lnTo>
                      <a:pt x="12" y="4"/>
                    </a:lnTo>
                    <a:lnTo>
                      <a:pt x="6" y="5"/>
                    </a:lnTo>
                    <a:lnTo>
                      <a:pt x="2" y="8"/>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8" name="Freeform 5387">
                <a:extLst>
                  <a:ext uri="{FF2B5EF4-FFF2-40B4-BE49-F238E27FC236}">
                    <a16:creationId xmlns:a16="http://schemas.microsoft.com/office/drawing/2014/main" id="{6A168DFE-C052-4EBA-AA39-E4CB7FFD0627}"/>
                  </a:ext>
                </a:extLst>
              </p:cNvPr>
              <p:cNvSpPr>
                <a:spLocks/>
              </p:cNvSpPr>
              <p:nvPr/>
            </p:nvSpPr>
            <p:spPr bwMode="gray">
              <a:xfrm>
                <a:off x="4640" y="2726"/>
                <a:ext cx="24" cy="8"/>
              </a:xfrm>
              <a:custGeom>
                <a:avLst/>
                <a:gdLst/>
                <a:ahLst/>
                <a:cxnLst>
                  <a:cxn ang="0">
                    <a:pos x="3" y="5"/>
                  </a:cxn>
                  <a:cxn ang="0">
                    <a:pos x="0" y="3"/>
                  </a:cxn>
                  <a:cxn ang="0">
                    <a:pos x="0" y="1"/>
                  </a:cxn>
                  <a:cxn ang="0">
                    <a:pos x="4" y="0"/>
                  </a:cxn>
                  <a:cxn ang="0">
                    <a:pos x="6" y="2"/>
                  </a:cxn>
                  <a:cxn ang="0">
                    <a:pos x="9" y="3"/>
                  </a:cxn>
                  <a:cxn ang="0">
                    <a:pos x="15" y="3"/>
                  </a:cxn>
                  <a:cxn ang="0">
                    <a:pos x="15" y="5"/>
                  </a:cxn>
                  <a:cxn ang="0">
                    <a:pos x="3" y="5"/>
                  </a:cxn>
                </a:cxnLst>
                <a:rect l="0" t="0" r="r" b="b"/>
                <a:pathLst>
                  <a:path w="15" h="5">
                    <a:moveTo>
                      <a:pt x="3" y="5"/>
                    </a:moveTo>
                    <a:lnTo>
                      <a:pt x="0" y="3"/>
                    </a:lnTo>
                    <a:lnTo>
                      <a:pt x="0" y="1"/>
                    </a:lnTo>
                    <a:lnTo>
                      <a:pt x="4" y="0"/>
                    </a:lnTo>
                    <a:lnTo>
                      <a:pt x="6" y="2"/>
                    </a:lnTo>
                    <a:lnTo>
                      <a:pt x="9" y="3"/>
                    </a:lnTo>
                    <a:lnTo>
                      <a:pt x="15" y="3"/>
                    </a:lnTo>
                    <a:lnTo>
                      <a:pt x="15" y="5"/>
                    </a:lnTo>
                    <a:lnTo>
                      <a:pt x="3"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29" name="Freeform 5388">
                <a:extLst>
                  <a:ext uri="{FF2B5EF4-FFF2-40B4-BE49-F238E27FC236}">
                    <a16:creationId xmlns:a16="http://schemas.microsoft.com/office/drawing/2014/main" id="{3549573A-7620-4165-881E-2F7411D7E143}"/>
                  </a:ext>
                </a:extLst>
              </p:cNvPr>
              <p:cNvSpPr>
                <a:spLocks/>
              </p:cNvSpPr>
              <p:nvPr/>
            </p:nvSpPr>
            <p:spPr bwMode="gray">
              <a:xfrm>
                <a:off x="4614" y="2773"/>
                <a:ext cx="11" cy="20"/>
              </a:xfrm>
              <a:custGeom>
                <a:avLst/>
                <a:gdLst/>
                <a:ahLst/>
                <a:cxnLst>
                  <a:cxn ang="0">
                    <a:pos x="7" y="2"/>
                  </a:cxn>
                  <a:cxn ang="0">
                    <a:pos x="5" y="0"/>
                  </a:cxn>
                  <a:cxn ang="0">
                    <a:pos x="3" y="2"/>
                  </a:cxn>
                  <a:cxn ang="0">
                    <a:pos x="4" y="5"/>
                  </a:cxn>
                  <a:cxn ang="0">
                    <a:pos x="2" y="10"/>
                  </a:cxn>
                  <a:cxn ang="0">
                    <a:pos x="0" y="12"/>
                  </a:cxn>
                  <a:cxn ang="0">
                    <a:pos x="2" y="13"/>
                  </a:cxn>
                  <a:cxn ang="0">
                    <a:pos x="5" y="9"/>
                  </a:cxn>
                  <a:cxn ang="0">
                    <a:pos x="7" y="2"/>
                  </a:cxn>
                </a:cxnLst>
                <a:rect l="0" t="0" r="r" b="b"/>
                <a:pathLst>
                  <a:path w="7" h="13">
                    <a:moveTo>
                      <a:pt x="7" y="2"/>
                    </a:moveTo>
                    <a:lnTo>
                      <a:pt x="5" y="0"/>
                    </a:lnTo>
                    <a:lnTo>
                      <a:pt x="3" y="2"/>
                    </a:lnTo>
                    <a:lnTo>
                      <a:pt x="4" y="5"/>
                    </a:lnTo>
                    <a:lnTo>
                      <a:pt x="2" y="10"/>
                    </a:lnTo>
                    <a:lnTo>
                      <a:pt x="0" y="12"/>
                    </a:lnTo>
                    <a:lnTo>
                      <a:pt x="2" y="13"/>
                    </a:lnTo>
                    <a:lnTo>
                      <a:pt x="5" y="9"/>
                    </a:lnTo>
                    <a:lnTo>
                      <a:pt x="7"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0" name="Freeform 5389">
                <a:extLst>
                  <a:ext uri="{FF2B5EF4-FFF2-40B4-BE49-F238E27FC236}">
                    <a16:creationId xmlns:a16="http://schemas.microsoft.com/office/drawing/2014/main" id="{B9C510EB-5595-43E4-89D6-0C4E004EFDA7}"/>
                  </a:ext>
                </a:extLst>
              </p:cNvPr>
              <p:cNvSpPr>
                <a:spLocks/>
              </p:cNvSpPr>
              <p:nvPr/>
            </p:nvSpPr>
            <p:spPr bwMode="gray">
              <a:xfrm>
                <a:off x="4609" y="2779"/>
                <a:ext cx="8" cy="6"/>
              </a:xfrm>
              <a:custGeom>
                <a:avLst/>
                <a:gdLst/>
                <a:ahLst/>
                <a:cxnLst>
                  <a:cxn ang="0">
                    <a:pos x="5" y="2"/>
                  </a:cxn>
                  <a:cxn ang="0">
                    <a:pos x="3" y="3"/>
                  </a:cxn>
                  <a:cxn ang="0">
                    <a:pos x="3" y="4"/>
                  </a:cxn>
                  <a:cxn ang="0">
                    <a:pos x="0" y="4"/>
                  </a:cxn>
                  <a:cxn ang="0">
                    <a:pos x="2" y="0"/>
                  </a:cxn>
                  <a:cxn ang="0">
                    <a:pos x="4" y="0"/>
                  </a:cxn>
                  <a:cxn ang="0">
                    <a:pos x="5" y="2"/>
                  </a:cxn>
                </a:cxnLst>
                <a:rect l="0" t="0" r="r" b="b"/>
                <a:pathLst>
                  <a:path w="5" h="4">
                    <a:moveTo>
                      <a:pt x="5" y="2"/>
                    </a:moveTo>
                    <a:lnTo>
                      <a:pt x="3" y="3"/>
                    </a:lnTo>
                    <a:lnTo>
                      <a:pt x="3" y="4"/>
                    </a:lnTo>
                    <a:lnTo>
                      <a:pt x="0" y="4"/>
                    </a:lnTo>
                    <a:lnTo>
                      <a:pt x="2" y="0"/>
                    </a:lnTo>
                    <a:lnTo>
                      <a:pt x="4" y="0"/>
                    </a:lnTo>
                    <a:lnTo>
                      <a:pt x="5"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1" name="Freeform 5390">
                <a:extLst>
                  <a:ext uri="{FF2B5EF4-FFF2-40B4-BE49-F238E27FC236}">
                    <a16:creationId xmlns:a16="http://schemas.microsoft.com/office/drawing/2014/main" id="{17F5DC23-3247-4B7E-AC76-4FA28223D15F}"/>
                  </a:ext>
                </a:extLst>
              </p:cNvPr>
              <p:cNvSpPr>
                <a:spLocks/>
              </p:cNvSpPr>
              <p:nvPr/>
            </p:nvSpPr>
            <p:spPr bwMode="gray">
              <a:xfrm>
                <a:off x="4757" y="2790"/>
                <a:ext cx="10" cy="8"/>
              </a:xfrm>
              <a:custGeom>
                <a:avLst/>
                <a:gdLst/>
                <a:ahLst/>
                <a:cxnLst>
                  <a:cxn ang="0">
                    <a:pos x="2" y="5"/>
                  </a:cxn>
                  <a:cxn ang="0">
                    <a:pos x="0" y="1"/>
                  </a:cxn>
                  <a:cxn ang="0">
                    <a:pos x="2" y="0"/>
                  </a:cxn>
                  <a:cxn ang="0">
                    <a:pos x="6" y="1"/>
                  </a:cxn>
                  <a:cxn ang="0">
                    <a:pos x="7" y="3"/>
                  </a:cxn>
                  <a:cxn ang="0">
                    <a:pos x="2" y="5"/>
                  </a:cxn>
                </a:cxnLst>
                <a:rect l="0" t="0" r="r" b="b"/>
                <a:pathLst>
                  <a:path w="7" h="5">
                    <a:moveTo>
                      <a:pt x="2" y="5"/>
                    </a:moveTo>
                    <a:lnTo>
                      <a:pt x="0" y="1"/>
                    </a:lnTo>
                    <a:lnTo>
                      <a:pt x="2" y="0"/>
                    </a:lnTo>
                    <a:lnTo>
                      <a:pt x="6" y="1"/>
                    </a:lnTo>
                    <a:lnTo>
                      <a:pt x="7" y="3"/>
                    </a:lnTo>
                    <a:lnTo>
                      <a:pt x="2"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2" name="Freeform 5391">
                <a:extLst>
                  <a:ext uri="{FF2B5EF4-FFF2-40B4-BE49-F238E27FC236}">
                    <a16:creationId xmlns:a16="http://schemas.microsoft.com/office/drawing/2014/main" id="{97432F06-34B4-4174-BC96-1D6E1688F869}"/>
                  </a:ext>
                </a:extLst>
              </p:cNvPr>
              <p:cNvSpPr>
                <a:spLocks/>
              </p:cNvSpPr>
              <p:nvPr/>
            </p:nvSpPr>
            <p:spPr bwMode="gray">
              <a:xfrm>
                <a:off x="4738" y="2816"/>
                <a:ext cx="8" cy="14"/>
              </a:xfrm>
              <a:custGeom>
                <a:avLst/>
                <a:gdLst/>
                <a:ahLst/>
                <a:cxnLst>
                  <a:cxn ang="0">
                    <a:pos x="0" y="9"/>
                  </a:cxn>
                  <a:cxn ang="0">
                    <a:pos x="0" y="6"/>
                  </a:cxn>
                  <a:cxn ang="0">
                    <a:pos x="4" y="0"/>
                  </a:cxn>
                  <a:cxn ang="0">
                    <a:pos x="5" y="3"/>
                  </a:cxn>
                  <a:cxn ang="0">
                    <a:pos x="4" y="7"/>
                  </a:cxn>
                  <a:cxn ang="0">
                    <a:pos x="0" y="9"/>
                  </a:cxn>
                </a:cxnLst>
                <a:rect l="0" t="0" r="r" b="b"/>
                <a:pathLst>
                  <a:path w="5" h="9">
                    <a:moveTo>
                      <a:pt x="0" y="9"/>
                    </a:moveTo>
                    <a:lnTo>
                      <a:pt x="0" y="6"/>
                    </a:lnTo>
                    <a:lnTo>
                      <a:pt x="4" y="0"/>
                    </a:lnTo>
                    <a:lnTo>
                      <a:pt x="5" y="3"/>
                    </a:lnTo>
                    <a:lnTo>
                      <a:pt x="4" y="7"/>
                    </a:lnTo>
                    <a:lnTo>
                      <a:pt x="0" y="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3" name="Freeform 5392">
                <a:extLst>
                  <a:ext uri="{FF2B5EF4-FFF2-40B4-BE49-F238E27FC236}">
                    <a16:creationId xmlns:a16="http://schemas.microsoft.com/office/drawing/2014/main" id="{2E415DB7-BC82-4437-BB81-1624D7C2D19C}"/>
                  </a:ext>
                </a:extLst>
              </p:cNvPr>
              <p:cNvSpPr>
                <a:spLocks/>
              </p:cNvSpPr>
              <p:nvPr/>
            </p:nvSpPr>
            <p:spPr bwMode="gray">
              <a:xfrm>
                <a:off x="4716" y="2826"/>
                <a:ext cx="7" cy="6"/>
              </a:xfrm>
              <a:custGeom>
                <a:avLst/>
                <a:gdLst/>
                <a:ahLst/>
                <a:cxnLst>
                  <a:cxn ang="0">
                    <a:pos x="0" y="2"/>
                  </a:cxn>
                  <a:cxn ang="0">
                    <a:pos x="0" y="0"/>
                  </a:cxn>
                  <a:cxn ang="0">
                    <a:pos x="4" y="0"/>
                  </a:cxn>
                  <a:cxn ang="0">
                    <a:pos x="4" y="4"/>
                  </a:cxn>
                  <a:cxn ang="0">
                    <a:pos x="2" y="4"/>
                  </a:cxn>
                  <a:cxn ang="0">
                    <a:pos x="0" y="2"/>
                  </a:cxn>
                </a:cxnLst>
                <a:rect l="0" t="0" r="r" b="b"/>
                <a:pathLst>
                  <a:path w="4" h="4">
                    <a:moveTo>
                      <a:pt x="0" y="2"/>
                    </a:moveTo>
                    <a:lnTo>
                      <a:pt x="0" y="0"/>
                    </a:lnTo>
                    <a:lnTo>
                      <a:pt x="4" y="0"/>
                    </a:lnTo>
                    <a:lnTo>
                      <a:pt x="4" y="4"/>
                    </a:lnTo>
                    <a:lnTo>
                      <a:pt x="2" y="4"/>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4" name="Freeform 5393">
                <a:extLst>
                  <a:ext uri="{FF2B5EF4-FFF2-40B4-BE49-F238E27FC236}">
                    <a16:creationId xmlns:a16="http://schemas.microsoft.com/office/drawing/2014/main" id="{1F502EE4-4236-4B51-83E7-40BC3BC99C0A}"/>
                  </a:ext>
                </a:extLst>
              </p:cNvPr>
              <p:cNvSpPr>
                <a:spLocks/>
              </p:cNvSpPr>
              <p:nvPr/>
            </p:nvSpPr>
            <p:spPr bwMode="gray">
              <a:xfrm>
                <a:off x="4781" y="2801"/>
                <a:ext cx="5" cy="8"/>
              </a:xfrm>
              <a:custGeom>
                <a:avLst/>
                <a:gdLst/>
                <a:ahLst/>
                <a:cxnLst>
                  <a:cxn ang="0">
                    <a:pos x="0" y="5"/>
                  </a:cxn>
                  <a:cxn ang="0">
                    <a:pos x="0" y="1"/>
                  </a:cxn>
                  <a:cxn ang="0">
                    <a:pos x="2" y="0"/>
                  </a:cxn>
                  <a:cxn ang="0">
                    <a:pos x="3" y="3"/>
                  </a:cxn>
                  <a:cxn ang="0">
                    <a:pos x="0" y="5"/>
                  </a:cxn>
                </a:cxnLst>
                <a:rect l="0" t="0" r="r" b="b"/>
                <a:pathLst>
                  <a:path w="3" h="5">
                    <a:moveTo>
                      <a:pt x="0" y="5"/>
                    </a:moveTo>
                    <a:lnTo>
                      <a:pt x="0" y="1"/>
                    </a:lnTo>
                    <a:lnTo>
                      <a:pt x="2" y="0"/>
                    </a:lnTo>
                    <a:lnTo>
                      <a:pt x="3" y="3"/>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5" name="Freeform 5394">
                <a:extLst>
                  <a:ext uri="{FF2B5EF4-FFF2-40B4-BE49-F238E27FC236}">
                    <a16:creationId xmlns:a16="http://schemas.microsoft.com/office/drawing/2014/main" id="{10837E07-E5BC-4176-86C6-2F65968272ED}"/>
                  </a:ext>
                </a:extLst>
              </p:cNvPr>
              <p:cNvSpPr>
                <a:spLocks/>
              </p:cNvSpPr>
              <p:nvPr/>
            </p:nvSpPr>
            <p:spPr bwMode="gray">
              <a:xfrm>
                <a:off x="4785" y="2790"/>
                <a:ext cx="6" cy="9"/>
              </a:xfrm>
              <a:custGeom>
                <a:avLst/>
                <a:gdLst/>
                <a:ahLst/>
                <a:cxnLst>
                  <a:cxn ang="0">
                    <a:pos x="0" y="3"/>
                  </a:cxn>
                  <a:cxn ang="0">
                    <a:pos x="1" y="0"/>
                  </a:cxn>
                  <a:cxn ang="0">
                    <a:pos x="4" y="0"/>
                  </a:cxn>
                  <a:cxn ang="0">
                    <a:pos x="4" y="6"/>
                  </a:cxn>
                  <a:cxn ang="0">
                    <a:pos x="0" y="3"/>
                  </a:cxn>
                </a:cxnLst>
                <a:rect l="0" t="0" r="r" b="b"/>
                <a:pathLst>
                  <a:path w="4" h="6">
                    <a:moveTo>
                      <a:pt x="0" y="3"/>
                    </a:moveTo>
                    <a:lnTo>
                      <a:pt x="1" y="0"/>
                    </a:lnTo>
                    <a:lnTo>
                      <a:pt x="4" y="0"/>
                    </a:lnTo>
                    <a:lnTo>
                      <a:pt x="4" y="6"/>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6" name="Freeform 5395">
                <a:extLst>
                  <a:ext uri="{FF2B5EF4-FFF2-40B4-BE49-F238E27FC236}">
                    <a16:creationId xmlns:a16="http://schemas.microsoft.com/office/drawing/2014/main" id="{2A15F8FC-25A0-4F8F-8192-F116642420F3}"/>
                  </a:ext>
                </a:extLst>
              </p:cNvPr>
              <p:cNvSpPr>
                <a:spLocks/>
              </p:cNvSpPr>
              <p:nvPr/>
            </p:nvSpPr>
            <p:spPr bwMode="gray">
              <a:xfrm>
                <a:off x="4833" y="2816"/>
                <a:ext cx="17" cy="19"/>
              </a:xfrm>
              <a:custGeom>
                <a:avLst/>
                <a:gdLst/>
                <a:ahLst/>
                <a:cxnLst>
                  <a:cxn ang="0">
                    <a:pos x="9" y="0"/>
                  </a:cxn>
                  <a:cxn ang="0">
                    <a:pos x="10" y="4"/>
                  </a:cxn>
                  <a:cxn ang="0">
                    <a:pos x="11" y="11"/>
                  </a:cxn>
                  <a:cxn ang="0">
                    <a:pos x="0" y="12"/>
                  </a:cxn>
                  <a:cxn ang="0">
                    <a:pos x="0" y="9"/>
                  </a:cxn>
                  <a:cxn ang="0">
                    <a:pos x="4" y="1"/>
                  </a:cxn>
                  <a:cxn ang="0">
                    <a:pos x="9" y="0"/>
                  </a:cxn>
                </a:cxnLst>
                <a:rect l="0" t="0" r="r" b="b"/>
                <a:pathLst>
                  <a:path w="11" h="12">
                    <a:moveTo>
                      <a:pt x="9" y="0"/>
                    </a:moveTo>
                    <a:lnTo>
                      <a:pt x="10" y="4"/>
                    </a:lnTo>
                    <a:lnTo>
                      <a:pt x="11" y="11"/>
                    </a:lnTo>
                    <a:lnTo>
                      <a:pt x="0" y="12"/>
                    </a:lnTo>
                    <a:lnTo>
                      <a:pt x="0" y="9"/>
                    </a:lnTo>
                    <a:lnTo>
                      <a:pt x="4" y="1"/>
                    </a:lnTo>
                    <a:lnTo>
                      <a:pt x="9"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7" name="Freeform 5396">
                <a:extLst>
                  <a:ext uri="{FF2B5EF4-FFF2-40B4-BE49-F238E27FC236}">
                    <a16:creationId xmlns:a16="http://schemas.microsoft.com/office/drawing/2014/main" id="{4BDBDA00-6B32-4F48-B9E5-64D3A8C0849F}"/>
                  </a:ext>
                </a:extLst>
              </p:cNvPr>
              <p:cNvSpPr>
                <a:spLocks/>
              </p:cNvSpPr>
              <p:nvPr/>
            </p:nvSpPr>
            <p:spPr bwMode="gray">
              <a:xfrm>
                <a:off x="4685" y="2723"/>
                <a:ext cx="10" cy="5"/>
              </a:xfrm>
              <a:custGeom>
                <a:avLst/>
                <a:gdLst/>
                <a:ahLst/>
                <a:cxnLst>
                  <a:cxn ang="0">
                    <a:pos x="2" y="3"/>
                  </a:cxn>
                  <a:cxn ang="0">
                    <a:pos x="5" y="3"/>
                  </a:cxn>
                  <a:cxn ang="0">
                    <a:pos x="6" y="1"/>
                  </a:cxn>
                  <a:cxn ang="0">
                    <a:pos x="2" y="0"/>
                  </a:cxn>
                  <a:cxn ang="0">
                    <a:pos x="0" y="2"/>
                  </a:cxn>
                  <a:cxn ang="0">
                    <a:pos x="2" y="3"/>
                  </a:cxn>
                </a:cxnLst>
                <a:rect l="0" t="0" r="r" b="b"/>
                <a:pathLst>
                  <a:path w="6" h="3">
                    <a:moveTo>
                      <a:pt x="2" y="3"/>
                    </a:moveTo>
                    <a:lnTo>
                      <a:pt x="5" y="3"/>
                    </a:lnTo>
                    <a:lnTo>
                      <a:pt x="6" y="1"/>
                    </a:lnTo>
                    <a:lnTo>
                      <a:pt x="2" y="0"/>
                    </a:lnTo>
                    <a:lnTo>
                      <a:pt x="0" y="2"/>
                    </a:lnTo>
                    <a:lnTo>
                      <a:pt x="2"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8" name="Freeform 5397">
                <a:extLst>
                  <a:ext uri="{FF2B5EF4-FFF2-40B4-BE49-F238E27FC236}">
                    <a16:creationId xmlns:a16="http://schemas.microsoft.com/office/drawing/2014/main" id="{6BB50645-6B21-455D-9107-5EE33B3547BB}"/>
                  </a:ext>
                </a:extLst>
              </p:cNvPr>
              <p:cNvSpPr>
                <a:spLocks/>
              </p:cNvSpPr>
              <p:nvPr/>
            </p:nvSpPr>
            <p:spPr bwMode="gray">
              <a:xfrm>
                <a:off x="4721" y="2725"/>
                <a:ext cx="9" cy="8"/>
              </a:xfrm>
              <a:custGeom>
                <a:avLst/>
                <a:gdLst/>
                <a:ahLst/>
                <a:cxnLst>
                  <a:cxn ang="0">
                    <a:pos x="0" y="5"/>
                  </a:cxn>
                  <a:cxn ang="0">
                    <a:pos x="0" y="3"/>
                  </a:cxn>
                  <a:cxn ang="0">
                    <a:pos x="1" y="0"/>
                  </a:cxn>
                  <a:cxn ang="0">
                    <a:pos x="6" y="0"/>
                  </a:cxn>
                  <a:cxn ang="0">
                    <a:pos x="6" y="3"/>
                  </a:cxn>
                  <a:cxn ang="0">
                    <a:pos x="4" y="5"/>
                  </a:cxn>
                  <a:cxn ang="0">
                    <a:pos x="0" y="5"/>
                  </a:cxn>
                </a:cxnLst>
                <a:rect l="0" t="0" r="r" b="b"/>
                <a:pathLst>
                  <a:path w="6" h="5">
                    <a:moveTo>
                      <a:pt x="0" y="5"/>
                    </a:moveTo>
                    <a:lnTo>
                      <a:pt x="0" y="3"/>
                    </a:lnTo>
                    <a:lnTo>
                      <a:pt x="1" y="0"/>
                    </a:lnTo>
                    <a:lnTo>
                      <a:pt x="6" y="0"/>
                    </a:lnTo>
                    <a:lnTo>
                      <a:pt x="6" y="3"/>
                    </a:lnTo>
                    <a:lnTo>
                      <a:pt x="4" y="5"/>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39" name="Freeform 5398">
                <a:extLst>
                  <a:ext uri="{FF2B5EF4-FFF2-40B4-BE49-F238E27FC236}">
                    <a16:creationId xmlns:a16="http://schemas.microsoft.com/office/drawing/2014/main" id="{3884140C-8D2F-425D-9BE2-9359DE0C613E}"/>
                  </a:ext>
                </a:extLst>
              </p:cNvPr>
              <p:cNvSpPr>
                <a:spLocks/>
              </p:cNvSpPr>
              <p:nvPr/>
            </p:nvSpPr>
            <p:spPr bwMode="gray">
              <a:xfrm>
                <a:off x="4797" y="2711"/>
                <a:ext cx="19" cy="12"/>
              </a:xfrm>
              <a:custGeom>
                <a:avLst/>
                <a:gdLst/>
                <a:ahLst/>
                <a:cxnLst>
                  <a:cxn ang="0">
                    <a:pos x="0" y="0"/>
                  </a:cxn>
                  <a:cxn ang="0">
                    <a:pos x="8" y="8"/>
                  </a:cxn>
                  <a:cxn ang="0">
                    <a:pos x="12" y="6"/>
                  </a:cxn>
                  <a:cxn ang="0">
                    <a:pos x="6" y="1"/>
                  </a:cxn>
                  <a:cxn ang="0">
                    <a:pos x="0" y="0"/>
                  </a:cxn>
                </a:cxnLst>
                <a:rect l="0" t="0" r="r" b="b"/>
                <a:pathLst>
                  <a:path w="12" h="8">
                    <a:moveTo>
                      <a:pt x="0" y="0"/>
                    </a:moveTo>
                    <a:lnTo>
                      <a:pt x="8" y="8"/>
                    </a:lnTo>
                    <a:lnTo>
                      <a:pt x="12" y="6"/>
                    </a:lnTo>
                    <a:lnTo>
                      <a:pt x="6"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0" name="Freeform 5399">
                <a:extLst>
                  <a:ext uri="{FF2B5EF4-FFF2-40B4-BE49-F238E27FC236}">
                    <a16:creationId xmlns:a16="http://schemas.microsoft.com/office/drawing/2014/main" id="{3820F233-C336-40AC-A25A-E70C342F7D03}"/>
                  </a:ext>
                </a:extLst>
              </p:cNvPr>
              <p:cNvSpPr>
                <a:spLocks/>
              </p:cNvSpPr>
              <p:nvPr/>
            </p:nvSpPr>
            <p:spPr bwMode="gray">
              <a:xfrm>
                <a:off x="5591" y="2316"/>
                <a:ext cx="6" cy="4"/>
              </a:xfrm>
              <a:custGeom>
                <a:avLst/>
                <a:gdLst/>
                <a:ahLst/>
                <a:cxnLst>
                  <a:cxn ang="0">
                    <a:pos x="0" y="1"/>
                  </a:cxn>
                  <a:cxn ang="0">
                    <a:pos x="1" y="0"/>
                  </a:cxn>
                  <a:cxn ang="0">
                    <a:pos x="4" y="1"/>
                  </a:cxn>
                  <a:cxn ang="0">
                    <a:pos x="2" y="3"/>
                  </a:cxn>
                  <a:cxn ang="0">
                    <a:pos x="0" y="1"/>
                  </a:cxn>
                </a:cxnLst>
                <a:rect l="0" t="0" r="r" b="b"/>
                <a:pathLst>
                  <a:path w="4" h="3">
                    <a:moveTo>
                      <a:pt x="0" y="1"/>
                    </a:moveTo>
                    <a:lnTo>
                      <a:pt x="1" y="0"/>
                    </a:lnTo>
                    <a:lnTo>
                      <a:pt x="4" y="1"/>
                    </a:lnTo>
                    <a:lnTo>
                      <a:pt x="2"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1" name="Freeform 5400">
                <a:extLst>
                  <a:ext uri="{FF2B5EF4-FFF2-40B4-BE49-F238E27FC236}">
                    <a16:creationId xmlns:a16="http://schemas.microsoft.com/office/drawing/2014/main" id="{405D4758-DD2C-42C6-A2B2-49F339ED734E}"/>
                  </a:ext>
                </a:extLst>
              </p:cNvPr>
              <p:cNvSpPr>
                <a:spLocks/>
              </p:cNvSpPr>
              <p:nvPr/>
            </p:nvSpPr>
            <p:spPr bwMode="gray">
              <a:xfrm>
                <a:off x="4498" y="2629"/>
                <a:ext cx="15" cy="12"/>
              </a:xfrm>
              <a:custGeom>
                <a:avLst/>
                <a:gdLst/>
                <a:ahLst/>
                <a:cxnLst>
                  <a:cxn ang="0">
                    <a:pos x="10" y="1"/>
                  </a:cxn>
                  <a:cxn ang="0">
                    <a:pos x="4" y="0"/>
                  </a:cxn>
                  <a:cxn ang="0">
                    <a:pos x="1" y="2"/>
                  </a:cxn>
                  <a:cxn ang="0">
                    <a:pos x="0" y="8"/>
                  </a:cxn>
                  <a:cxn ang="0">
                    <a:pos x="3" y="8"/>
                  </a:cxn>
                  <a:cxn ang="0">
                    <a:pos x="4" y="5"/>
                  </a:cxn>
                  <a:cxn ang="0">
                    <a:pos x="8" y="8"/>
                  </a:cxn>
                  <a:cxn ang="0">
                    <a:pos x="9" y="5"/>
                  </a:cxn>
                  <a:cxn ang="0">
                    <a:pos x="10" y="1"/>
                  </a:cxn>
                </a:cxnLst>
                <a:rect l="0" t="0" r="r" b="b"/>
                <a:pathLst>
                  <a:path w="10" h="8">
                    <a:moveTo>
                      <a:pt x="10" y="1"/>
                    </a:moveTo>
                    <a:lnTo>
                      <a:pt x="4" y="0"/>
                    </a:lnTo>
                    <a:lnTo>
                      <a:pt x="1" y="2"/>
                    </a:lnTo>
                    <a:lnTo>
                      <a:pt x="0" y="8"/>
                    </a:lnTo>
                    <a:lnTo>
                      <a:pt x="3" y="8"/>
                    </a:lnTo>
                    <a:lnTo>
                      <a:pt x="4" y="5"/>
                    </a:lnTo>
                    <a:lnTo>
                      <a:pt x="8" y="8"/>
                    </a:lnTo>
                    <a:lnTo>
                      <a:pt x="9" y="5"/>
                    </a:lnTo>
                    <a:lnTo>
                      <a:pt x="1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2" name="Freeform 5401">
                <a:extLst>
                  <a:ext uri="{FF2B5EF4-FFF2-40B4-BE49-F238E27FC236}">
                    <a16:creationId xmlns:a16="http://schemas.microsoft.com/office/drawing/2014/main" id="{61F711E1-3C1D-4CA8-8919-91D2AF7C6529}"/>
                  </a:ext>
                </a:extLst>
              </p:cNvPr>
              <p:cNvSpPr>
                <a:spLocks/>
              </p:cNvSpPr>
              <p:nvPr/>
            </p:nvSpPr>
            <p:spPr bwMode="gray">
              <a:xfrm>
                <a:off x="4740" y="2711"/>
                <a:ext cx="145" cy="138"/>
              </a:xfrm>
              <a:custGeom>
                <a:avLst/>
                <a:gdLst/>
                <a:ahLst/>
                <a:cxnLst>
                  <a:cxn ang="0">
                    <a:pos x="94" y="89"/>
                  </a:cxn>
                  <a:cxn ang="0">
                    <a:pos x="92" y="68"/>
                  </a:cxn>
                  <a:cxn ang="0">
                    <a:pos x="90" y="64"/>
                  </a:cxn>
                  <a:cxn ang="0">
                    <a:pos x="88" y="60"/>
                  </a:cxn>
                  <a:cxn ang="0">
                    <a:pos x="92" y="56"/>
                  </a:cxn>
                  <a:cxn ang="0">
                    <a:pos x="91" y="21"/>
                  </a:cxn>
                  <a:cxn ang="0">
                    <a:pos x="90" y="20"/>
                  </a:cxn>
                  <a:cxn ang="0">
                    <a:pos x="82" y="20"/>
                  </a:cxn>
                  <a:cxn ang="0">
                    <a:pos x="73" y="13"/>
                  </a:cxn>
                  <a:cxn ang="0">
                    <a:pos x="57" y="10"/>
                  </a:cxn>
                  <a:cxn ang="0">
                    <a:pos x="52" y="13"/>
                  </a:cxn>
                  <a:cxn ang="0">
                    <a:pos x="51" y="16"/>
                  </a:cxn>
                  <a:cxn ang="0">
                    <a:pos x="38" y="30"/>
                  </a:cxn>
                  <a:cxn ang="0">
                    <a:pos x="34" y="26"/>
                  </a:cxn>
                  <a:cxn ang="0">
                    <a:pos x="32" y="20"/>
                  </a:cxn>
                  <a:cxn ang="0">
                    <a:pos x="28" y="17"/>
                  </a:cxn>
                  <a:cxn ang="0">
                    <a:pos x="28" y="9"/>
                  </a:cxn>
                  <a:cxn ang="0">
                    <a:pos x="26" y="4"/>
                  </a:cxn>
                  <a:cxn ang="0">
                    <a:pos x="18" y="4"/>
                  </a:cxn>
                  <a:cxn ang="0">
                    <a:pos x="13" y="0"/>
                  </a:cxn>
                  <a:cxn ang="0">
                    <a:pos x="10" y="0"/>
                  </a:cxn>
                  <a:cxn ang="0">
                    <a:pos x="6" y="3"/>
                  </a:cxn>
                  <a:cxn ang="0">
                    <a:pos x="3" y="3"/>
                  </a:cxn>
                  <a:cxn ang="0">
                    <a:pos x="0" y="9"/>
                  </a:cxn>
                  <a:cxn ang="0">
                    <a:pos x="6" y="11"/>
                  </a:cxn>
                  <a:cxn ang="0">
                    <a:pos x="10" y="17"/>
                  </a:cxn>
                  <a:cxn ang="0">
                    <a:pos x="13" y="18"/>
                  </a:cxn>
                  <a:cxn ang="0">
                    <a:pos x="21" y="18"/>
                  </a:cxn>
                  <a:cxn ang="0">
                    <a:pos x="24" y="20"/>
                  </a:cxn>
                  <a:cxn ang="0">
                    <a:pos x="21" y="24"/>
                  </a:cxn>
                  <a:cxn ang="0">
                    <a:pos x="8" y="22"/>
                  </a:cxn>
                  <a:cxn ang="0">
                    <a:pos x="8" y="24"/>
                  </a:cxn>
                  <a:cxn ang="0">
                    <a:pos x="12" y="28"/>
                  </a:cxn>
                  <a:cxn ang="0">
                    <a:pos x="14" y="37"/>
                  </a:cxn>
                  <a:cxn ang="0">
                    <a:pos x="20" y="39"/>
                  </a:cxn>
                  <a:cxn ang="0">
                    <a:pos x="21" y="36"/>
                  </a:cxn>
                  <a:cxn ang="0">
                    <a:pos x="25" y="35"/>
                  </a:cxn>
                  <a:cxn ang="0">
                    <a:pos x="33" y="39"/>
                  </a:cxn>
                  <a:cxn ang="0">
                    <a:pos x="42" y="43"/>
                  </a:cxn>
                  <a:cxn ang="0">
                    <a:pos x="49" y="44"/>
                  </a:cxn>
                  <a:cxn ang="0">
                    <a:pos x="56" y="47"/>
                  </a:cxn>
                  <a:cxn ang="0">
                    <a:pos x="65" y="55"/>
                  </a:cxn>
                  <a:cxn ang="0">
                    <a:pos x="67" y="63"/>
                  </a:cxn>
                  <a:cxn ang="0">
                    <a:pos x="70" y="67"/>
                  </a:cxn>
                  <a:cxn ang="0">
                    <a:pos x="72" y="71"/>
                  </a:cxn>
                  <a:cxn ang="0">
                    <a:pos x="73" y="79"/>
                  </a:cxn>
                  <a:cxn ang="0">
                    <a:pos x="81" y="79"/>
                  </a:cxn>
                  <a:cxn ang="0">
                    <a:pos x="86" y="84"/>
                  </a:cxn>
                  <a:cxn ang="0">
                    <a:pos x="94" y="89"/>
                  </a:cxn>
                </a:cxnLst>
                <a:rect l="0" t="0" r="r" b="b"/>
                <a:pathLst>
                  <a:path w="94" h="89">
                    <a:moveTo>
                      <a:pt x="94" y="89"/>
                    </a:moveTo>
                    <a:lnTo>
                      <a:pt x="92" y="68"/>
                    </a:lnTo>
                    <a:lnTo>
                      <a:pt x="90" y="64"/>
                    </a:lnTo>
                    <a:lnTo>
                      <a:pt x="88" y="60"/>
                    </a:lnTo>
                    <a:lnTo>
                      <a:pt x="92" y="56"/>
                    </a:lnTo>
                    <a:lnTo>
                      <a:pt x="91" y="21"/>
                    </a:lnTo>
                    <a:lnTo>
                      <a:pt x="90" y="20"/>
                    </a:lnTo>
                    <a:lnTo>
                      <a:pt x="82" y="20"/>
                    </a:lnTo>
                    <a:lnTo>
                      <a:pt x="73" y="13"/>
                    </a:lnTo>
                    <a:lnTo>
                      <a:pt x="57" y="10"/>
                    </a:lnTo>
                    <a:lnTo>
                      <a:pt x="52" y="13"/>
                    </a:lnTo>
                    <a:lnTo>
                      <a:pt x="51" y="16"/>
                    </a:lnTo>
                    <a:lnTo>
                      <a:pt x="38" y="30"/>
                    </a:lnTo>
                    <a:lnTo>
                      <a:pt x="34" y="26"/>
                    </a:lnTo>
                    <a:lnTo>
                      <a:pt x="32" y="20"/>
                    </a:lnTo>
                    <a:lnTo>
                      <a:pt x="28" y="17"/>
                    </a:lnTo>
                    <a:lnTo>
                      <a:pt x="28" y="9"/>
                    </a:lnTo>
                    <a:lnTo>
                      <a:pt x="26" y="4"/>
                    </a:lnTo>
                    <a:lnTo>
                      <a:pt x="18" y="4"/>
                    </a:lnTo>
                    <a:lnTo>
                      <a:pt x="13" y="0"/>
                    </a:lnTo>
                    <a:lnTo>
                      <a:pt x="10" y="0"/>
                    </a:lnTo>
                    <a:lnTo>
                      <a:pt x="6" y="3"/>
                    </a:lnTo>
                    <a:lnTo>
                      <a:pt x="3" y="3"/>
                    </a:lnTo>
                    <a:lnTo>
                      <a:pt x="0" y="9"/>
                    </a:lnTo>
                    <a:lnTo>
                      <a:pt x="6" y="11"/>
                    </a:lnTo>
                    <a:lnTo>
                      <a:pt x="10" y="17"/>
                    </a:lnTo>
                    <a:lnTo>
                      <a:pt x="13" y="18"/>
                    </a:lnTo>
                    <a:lnTo>
                      <a:pt x="21" y="18"/>
                    </a:lnTo>
                    <a:lnTo>
                      <a:pt x="24" y="20"/>
                    </a:lnTo>
                    <a:lnTo>
                      <a:pt x="21" y="24"/>
                    </a:lnTo>
                    <a:lnTo>
                      <a:pt x="8" y="22"/>
                    </a:lnTo>
                    <a:lnTo>
                      <a:pt x="8" y="24"/>
                    </a:lnTo>
                    <a:lnTo>
                      <a:pt x="12" y="28"/>
                    </a:lnTo>
                    <a:lnTo>
                      <a:pt x="14" y="37"/>
                    </a:lnTo>
                    <a:lnTo>
                      <a:pt x="20" y="39"/>
                    </a:lnTo>
                    <a:lnTo>
                      <a:pt x="21" y="36"/>
                    </a:lnTo>
                    <a:lnTo>
                      <a:pt x="25" y="35"/>
                    </a:lnTo>
                    <a:lnTo>
                      <a:pt x="33" y="39"/>
                    </a:lnTo>
                    <a:lnTo>
                      <a:pt x="42" y="43"/>
                    </a:lnTo>
                    <a:lnTo>
                      <a:pt x="49" y="44"/>
                    </a:lnTo>
                    <a:lnTo>
                      <a:pt x="56" y="47"/>
                    </a:lnTo>
                    <a:lnTo>
                      <a:pt x="65" y="55"/>
                    </a:lnTo>
                    <a:lnTo>
                      <a:pt x="67" y="63"/>
                    </a:lnTo>
                    <a:lnTo>
                      <a:pt x="70" y="67"/>
                    </a:lnTo>
                    <a:lnTo>
                      <a:pt x="72" y="71"/>
                    </a:lnTo>
                    <a:lnTo>
                      <a:pt x="73" y="79"/>
                    </a:lnTo>
                    <a:lnTo>
                      <a:pt x="81" y="79"/>
                    </a:lnTo>
                    <a:lnTo>
                      <a:pt x="86" y="84"/>
                    </a:lnTo>
                    <a:lnTo>
                      <a:pt x="94" y="8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3" name="Freeform 5402">
                <a:extLst>
                  <a:ext uri="{FF2B5EF4-FFF2-40B4-BE49-F238E27FC236}">
                    <a16:creationId xmlns:a16="http://schemas.microsoft.com/office/drawing/2014/main" id="{C0300337-8BE2-4802-95AC-02D634F83C1F}"/>
                  </a:ext>
                </a:extLst>
              </p:cNvPr>
              <p:cNvSpPr>
                <a:spLocks/>
              </p:cNvSpPr>
              <p:nvPr/>
            </p:nvSpPr>
            <p:spPr bwMode="gray">
              <a:xfrm>
                <a:off x="3671" y="977"/>
                <a:ext cx="1912" cy="993"/>
              </a:xfrm>
              <a:custGeom>
                <a:avLst/>
                <a:gdLst/>
                <a:ahLst/>
                <a:cxnLst>
                  <a:cxn ang="0">
                    <a:pos x="901" y="374"/>
                  </a:cxn>
                  <a:cxn ang="0">
                    <a:pos x="846" y="368"/>
                  </a:cxn>
                  <a:cxn ang="0">
                    <a:pos x="773" y="396"/>
                  </a:cxn>
                  <a:cxn ang="0">
                    <a:pos x="742" y="464"/>
                  </a:cxn>
                  <a:cxn ang="0">
                    <a:pos x="776" y="486"/>
                  </a:cxn>
                  <a:cxn ang="0">
                    <a:pos x="734" y="612"/>
                  </a:cxn>
                  <a:cxn ang="0">
                    <a:pos x="690" y="619"/>
                  </a:cxn>
                  <a:cxn ang="0">
                    <a:pos x="673" y="538"/>
                  </a:cxn>
                  <a:cxn ang="0">
                    <a:pos x="580" y="517"/>
                  </a:cxn>
                  <a:cxn ang="0">
                    <a:pos x="470" y="530"/>
                  </a:cxn>
                  <a:cxn ang="0">
                    <a:pos x="342" y="524"/>
                  </a:cxn>
                  <a:cxn ang="0">
                    <a:pos x="202" y="500"/>
                  </a:cxn>
                  <a:cxn ang="0">
                    <a:pos x="106" y="444"/>
                  </a:cxn>
                  <a:cxn ang="0">
                    <a:pos x="28" y="506"/>
                  </a:cxn>
                  <a:cxn ang="0">
                    <a:pos x="24" y="381"/>
                  </a:cxn>
                  <a:cxn ang="0">
                    <a:pos x="76" y="170"/>
                  </a:cxn>
                  <a:cxn ang="0">
                    <a:pos x="88" y="154"/>
                  </a:cxn>
                  <a:cxn ang="0">
                    <a:pos x="145" y="116"/>
                  </a:cxn>
                  <a:cxn ang="0">
                    <a:pos x="144" y="194"/>
                  </a:cxn>
                  <a:cxn ang="0">
                    <a:pos x="135" y="216"/>
                  </a:cxn>
                  <a:cxn ang="0">
                    <a:pos x="187" y="195"/>
                  </a:cxn>
                  <a:cxn ang="0">
                    <a:pos x="153" y="163"/>
                  </a:cxn>
                  <a:cxn ang="0">
                    <a:pos x="166" y="98"/>
                  </a:cxn>
                  <a:cxn ang="0">
                    <a:pos x="194" y="128"/>
                  </a:cxn>
                  <a:cxn ang="0">
                    <a:pos x="216" y="115"/>
                  </a:cxn>
                  <a:cxn ang="0">
                    <a:pos x="251" y="161"/>
                  </a:cxn>
                  <a:cxn ang="0">
                    <a:pos x="217" y="100"/>
                  </a:cxn>
                  <a:cxn ang="0">
                    <a:pos x="274" y="71"/>
                  </a:cxn>
                  <a:cxn ang="0">
                    <a:pos x="277" y="50"/>
                  </a:cxn>
                  <a:cxn ang="0">
                    <a:pos x="331" y="35"/>
                  </a:cxn>
                  <a:cxn ang="0">
                    <a:pos x="394" y="32"/>
                  </a:cxn>
                  <a:cxn ang="0">
                    <a:pos x="432" y="26"/>
                  </a:cxn>
                  <a:cxn ang="0">
                    <a:pos x="444" y="3"/>
                  </a:cxn>
                  <a:cxn ang="0">
                    <a:pos x="468" y="24"/>
                  </a:cxn>
                  <a:cxn ang="0">
                    <a:pos x="514" y="36"/>
                  </a:cxn>
                  <a:cxn ang="0">
                    <a:pos x="465" y="81"/>
                  </a:cxn>
                  <a:cxn ang="0">
                    <a:pos x="483" y="86"/>
                  </a:cxn>
                  <a:cxn ang="0">
                    <a:pos x="524" y="79"/>
                  </a:cxn>
                  <a:cxn ang="0">
                    <a:pos x="584" y="95"/>
                  </a:cxn>
                  <a:cxn ang="0">
                    <a:pos x="632" y="81"/>
                  </a:cxn>
                  <a:cxn ang="0">
                    <a:pos x="671" y="107"/>
                  </a:cxn>
                  <a:cxn ang="0">
                    <a:pos x="704" y="119"/>
                  </a:cxn>
                  <a:cxn ang="0">
                    <a:pos x="770" y="109"/>
                  </a:cxn>
                  <a:cxn ang="0">
                    <a:pos x="820" y="106"/>
                  </a:cxn>
                  <a:cxn ang="0">
                    <a:pos x="862" y="118"/>
                  </a:cxn>
                  <a:cxn ang="0">
                    <a:pos x="953" y="140"/>
                  </a:cxn>
                  <a:cxn ang="0">
                    <a:pos x="1000" y="160"/>
                  </a:cxn>
                  <a:cxn ang="0">
                    <a:pos x="1052" y="149"/>
                  </a:cxn>
                  <a:cxn ang="0">
                    <a:pos x="1145" y="171"/>
                  </a:cxn>
                  <a:cxn ang="0">
                    <a:pos x="1191" y="207"/>
                  </a:cxn>
                  <a:cxn ang="0">
                    <a:pos x="1205" y="238"/>
                  </a:cxn>
                  <a:cxn ang="0">
                    <a:pos x="1154" y="233"/>
                  </a:cxn>
                  <a:cxn ang="0">
                    <a:pos x="1117" y="247"/>
                  </a:cxn>
                  <a:cxn ang="0">
                    <a:pos x="1128" y="266"/>
                  </a:cxn>
                  <a:cxn ang="0">
                    <a:pos x="1079" y="320"/>
                  </a:cxn>
                  <a:cxn ang="0">
                    <a:pos x="1010" y="352"/>
                  </a:cxn>
                  <a:cxn ang="0">
                    <a:pos x="978" y="393"/>
                  </a:cxn>
                  <a:cxn ang="0">
                    <a:pos x="971" y="455"/>
                  </a:cxn>
                  <a:cxn ang="0">
                    <a:pos x="922" y="498"/>
                  </a:cxn>
                  <a:cxn ang="0">
                    <a:pos x="945" y="380"/>
                  </a:cxn>
                  <a:cxn ang="0">
                    <a:pos x="994" y="295"/>
                  </a:cxn>
                  <a:cxn ang="0">
                    <a:pos x="924" y="320"/>
                  </a:cxn>
                </a:cxnLst>
                <a:rect l="0" t="0" r="r" b="b"/>
                <a:pathLst>
                  <a:path w="1233" h="640">
                    <a:moveTo>
                      <a:pt x="924" y="320"/>
                    </a:moveTo>
                    <a:lnTo>
                      <a:pt x="922" y="322"/>
                    </a:lnTo>
                    <a:lnTo>
                      <a:pt x="924" y="329"/>
                    </a:lnTo>
                    <a:lnTo>
                      <a:pt x="914" y="337"/>
                    </a:lnTo>
                    <a:lnTo>
                      <a:pt x="914" y="341"/>
                    </a:lnTo>
                    <a:lnTo>
                      <a:pt x="907" y="347"/>
                    </a:lnTo>
                    <a:lnTo>
                      <a:pt x="904" y="352"/>
                    </a:lnTo>
                    <a:lnTo>
                      <a:pt x="900" y="356"/>
                    </a:lnTo>
                    <a:lnTo>
                      <a:pt x="901" y="362"/>
                    </a:lnTo>
                    <a:lnTo>
                      <a:pt x="905" y="360"/>
                    </a:lnTo>
                    <a:lnTo>
                      <a:pt x="909" y="362"/>
                    </a:lnTo>
                    <a:lnTo>
                      <a:pt x="909" y="368"/>
                    </a:lnTo>
                    <a:lnTo>
                      <a:pt x="902" y="370"/>
                    </a:lnTo>
                    <a:lnTo>
                      <a:pt x="901" y="374"/>
                    </a:lnTo>
                    <a:lnTo>
                      <a:pt x="898" y="373"/>
                    </a:lnTo>
                    <a:lnTo>
                      <a:pt x="894" y="368"/>
                    </a:lnTo>
                    <a:lnTo>
                      <a:pt x="887" y="374"/>
                    </a:lnTo>
                    <a:lnTo>
                      <a:pt x="882" y="372"/>
                    </a:lnTo>
                    <a:lnTo>
                      <a:pt x="877" y="375"/>
                    </a:lnTo>
                    <a:lnTo>
                      <a:pt x="874" y="372"/>
                    </a:lnTo>
                    <a:lnTo>
                      <a:pt x="876" y="369"/>
                    </a:lnTo>
                    <a:lnTo>
                      <a:pt x="879" y="367"/>
                    </a:lnTo>
                    <a:lnTo>
                      <a:pt x="877" y="361"/>
                    </a:lnTo>
                    <a:lnTo>
                      <a:pt x="866" y="361"/>
                    </a:lnTo>
                    <a:lnTo>
                      <a:pt x="861" y="360"/>
                    </a:lnTo>
                    <a:lnTo>
                      <a:pt x="854" y="361"/>
                    </a:lnTo>
                    <a:lnTo>
                      <a:pt x="850" y="369"/>
                    </a:lnTo>
                    <a:lnTo>
                      <a:pt x="846" y="368"/>
                    </a:lnTo>
                    <a:lnTo>
                      <a:pt x="836" y="369"/>
                    </a:lnTo>
                    <a:lnTo>
                      <a:pt x="833" y="366"/>
                    </a:lnTo>
                    <a:lnTo>
                      <a:pt x="829" y="371"/>
                    </a:lnTo>
                    <a:lnTo>
                      <a:pt x="824" y="372"/>
                    </a:lnTo>
                    <a:lnTo>
                      <a:pt x="822" y="369"/>
                    </a:lnTo>
                    <a:lnTo>
                      <a:pt x="825" y="365"/>
                    </a:lnTo>
                    <a:lnTo>
                      <a:pt x="816" y="365"/>
                    </a:lnTo>
                    <a:lnTo>
                      <a:pt x="811" y="367"/>
                    </a:lnTo>
                    <a:lnTo>
                      <a:pt x="803" y="366"/>
                    </a:lnTo>
                    <a:lnTo>
                      <a:pt x="795" y="368"/>
                    </a:lnTo>
                    <a:lnTo>
                      <a:pt x="787" y="375"/>
                    </a:lnTo>
                    <a:lnTo>
                      <a:pt x="785" y="381"/>
                    </a:lnTo>
                    <a:lnTo>
                      <a:pt x="774" y="390"/>
                    </a:lnTo>
                    <a:lnTo>
                      <a:pt x="773" y="396"/>
                    </a:lnTo>
                    <a:lnTo>
                      <a:pt x="764" y="407"/>
                    </a:lnTo>
                    <a:lnTo>
                      <a:pt x="754" y="415"/>
                    </a:lnTo>
                    <a:lnTo>
                      <a:pt x="753" y="420"/>
                    </a:lnTo>
                    <a:lnTo>
                      <a:pt x="746" y="429"/>
                    </a:lnTo>
                    <a:lnTo>
                      <a:pt x="744" y="434"/>
                    </a:lnTo>
                    <a:lnTo>
                      <a:pt x="736" y="440"/>
                    </a:lnTo>
                    <a:lnTo>
                      <a:pt x="731" y="445"/>
                    </a:lnTo>
                    <a:lnTo>
                      <a:pt x="724" y="448"/>
                    </a:lnTo>
                    <a:lnTo>
                      <a:pt x="724" y="451"/>
                    </a:lnTo>
                    <a:lnTo>
                      <a:pt x="728" y="455"/>
                    </a:lnTo>
                    <a:lnTo>
                      <a:pt x="732" y="454"/>
                    </a:lnTo>
                    <a:lnTo>
                      <a:pt x="739" y="455"/>
                    </a:lnTo>
                    <a:lnTo>
                      <a:pt x="739" y="468"/>
                    </a:lnTo>
                    <a:lnTo>
                      <a:pt x="742" y="464"/>
                    </a:lnTo>
                    <a:lnTo>
                      <a:pt x="746" y="461"/>
                    </a:lnTo>
                    <a:lnTo>
                      <a:pt x="748" y="466"/>
                    </a:lnTo>
                    <a:lnTo>
                      <a:pt x="747" y="471"/>
                    </a:lnTo>
                    <a:lnTo>
                      <a:pt x="748" y="473"/>
                    </a:lnTo>
                    <a:lnTo>
                      <a:pt x="752" y="471"/>
                    </a:lnTo>
                    <a:lnTo>
                      <a:pt x="756" y="470"/>
                    </a:lnTo>
                    <a:lnTo>
                      <a:pt x="758" y="461"/>
                    </a:lnTo>
                    <a:lnTo>
                      <a:pt x="769" y="463"/>
                    </a:lnTo>
                    <a:lnTo>
                      <a:pt x="772" y="470"/>
                    </a:lnTo>
                    <a:lnTo>
                      <a:pt x="776" y="475"/>
                    </a:lnTo>
                    <a:lnTo>
                      <a:pt x="781" y="481"/>
                    </a:lnTo>
                    <a:lnTo>
                      <a:pt x="781" y="485"/>
                    </a:lnTo>
                    <a:lnTo>
                      <a:pt x="776" y="483"/>
                    </a:lnTo>
                    <a:lnTo>
                      <a:pt x="776" y="486"/>
                    </a:lnTo>
                    <a:lnTo>
                      <a:pt x="782" y="491"/>
                    </a:lnTo>
                    <a:lnTo>
                      <a:pt x="782" y="499"/>
                    </a:lnTo>
                    <a:lnTo>
                      <a:pt x="774" y="512"/>
                    </a:lnTo>
                    <a:lnTo>
                      <a:pt x="773" y="524"/>
                    </a:lnTo>
                    <a:lnTo>
                      <a:pt x="774" y="529"/>
                    </a:lnTo>
                    <a:lnTo>
                      <a:pt x="773" y="540"/>
                    </a:lnTo>
                    <a:lnTo>
                      <a:pt x="773" y="545"/>
                    </a:lnTo>
                    <a:lnTo>
                      <a:pt x="768" y="560"/>
                    </a:lnTo>
                    <a:lnTo>
                      <a:pt x="765" y="563"/>
                    </a:lnTo>
                    <a:lnTo>
                      <a:pt x="756" y="574"/>
                    </a:lnTo>
                    <a:lnTo>
                      <a:pt x="751" y="583"/>
                    </a:lnTo>
                    <a:lnTo>
                      <a:pt x="750" y="595"/>
                    </a:lnTo>
                    <a:lnTo>
                      <a:pt x="741" y="603"/>
                    </a:lnTo>
                    <a:lnTo>
                      <a:pt x="734" y="612"/>
                    </a:lnTo>
                    <a:lnTo>
                      <a:pt x="724" y="630"/>
                    </a:lnTo>
                    <a:lnTo>
                      <a:pt x="714" y="633"/>
                    </a:lnTo>
                    <a:lnTo>
                      <a:pt x="710" y="639"/>
                    </a:lnTo>
                    <a:lnTo>
                      <a:pt x="707" y="637"/>
                    </a:lnTo>
                    <a:lnTo>
                      <a:pt x="701" y="636"/>
                    </a:lnTo>
                    <a:lnTo>
                      <a:pt x="700" y="634"/>
                    </a:lnTo>
                    <a:lnTo>
                      <a:pt x="695" y="632"/>
                    </a:lnTo>
                    <a:lnTo>
                      <a:pt x="692" y="634"/>
                    </a:lnTo>
                    <a:lnTo>
                      <a:pt x="691" y="638"/>
                    </a:lnTo>
                    <a:lnTo>
                      <a:pt x="684" y="640"/>
                    </a:lnTo>
                    <a:lnTo>
                      <a:pt x="681" y="638"/>
                    </a:lnTo>
                    <a:lnTo>
                      <a:pt x="677" y="635"/>
                    </a:lnTo>
                    <a:lnTo>
                      <a:pt x="689" y="631"/>
                    </a:lnTo>
                    <a:lnTo>
                      <a:pt x="690" y="619"/>
                    </a:lnTo>
                    <a:lnTo>
                      <a:pt x="686" y="607"/>
                    </a:lnTo>
                    <a:lnTo>
                      <a:pt x="694" y="603"/>
                    </a:lnTo>
                    <a:lnTo>
                      <a:pt x="701" y="605"/>
                    </a:lnTo>
                    <a:lnTo>
                      <a:pt x="709" y="602"/>
                    </a:lnTo>
                    <a:lnTo>
                      <a:pt x="714" y="579"/>
                    </a:lnTo>
                    <a:lnTo>
                      <a:pt x="721" y="574"/>
                    </a:lnTo>
                    <a:lnTo>
                      <a:pt x="724" y="554"/>
                    </a:lnTo>
                    <a:lnTo>
                      <a:pt x="720" y="553"/>
                    </a:lnTo>
                    <a:lnTo>
                      <a:pt x="710" y="560"/>
                    </a:lnTo>
                    <a:lnTo>
                      <a:pt x="700" y="561"/>
                    </a:lnTo>
                    <a:lnTo>
                      <a:pt x="696" y="564"/>
                    </a:lnTo>
                    <a:lnTo>
                      <a:pt x="689" y="564"/>
                    </a:lnTo>
                    <a:lnTo>
                      <a:pt x="685" y="550"/>
                    </a:lnTo>
                    <a:lnTo>
                      <a:pt x="673" y="538"/>
                    </a:lnTo>
                    <a:lnTo>
                      <a:pt x="665" y="534"/>
                    </a:lnTo>
                    <a:lnTo>
                      <a:pt x="656" y="534"/>
                    </a:lnTo>
                    <a:lnTo>
                      <a:pt x="654" y="518"/>
                    </a:lnTo>
                    <a:lnTo>
                      <a:pt x="648" y="503"/>
                    </a:lnTo>
                    <a:lnTo>
                      <a:pt x="647" y="495"/>
                    </a:lnTo>
                    <a:lnTo>
                      <a:pt x="639" y="477"/>
                    </a:lnTo>
                    <a:lnTo>
                      <a:pt x="629" y="475"/>
                    </a:lnTo>
                    <a:lnTo>
                      <a:pt x="614" y="470"/>
                    </a:lnTo>
                    <a:lnTo>
                      <a:pt x="593" y="473"/>
                    </a:lnTo>
                    <a:lnTo>
                      <a:pt x="584" y="490"/>
                    </a:lnTo>
                    <a:lnTo>
                      <a:pt x="591" y="489"/>
                    </a:lnTo>
                    <a:lnTo>
                      <a:pt x="590" y="497"/>
                    </a:lnTo>
                    <a:lnTo>
                      <a:pt x="584" y="502"/>
                    </a:lnTo>
                    <a:lnTo>
                      <a:pt x="580" y="517"/>
                    </a:lnTo>
                    <a:lnTo>
                      <a:pt x="575" y="520"/>
                    </a:lnTo>
                    <a:lnTo>
                      <a:pt x="576" y="529"/>
                    </a:lnTo>
                    <a:lnTo>
                      <a:pt x="560" y="540"/>
                    </a:lnTo>
                    <a:lnTo>
                      <a:pt x="555" y="534"/>
                    </a:lnTo>
                    <a:lnTo>
                      <a:pt x="545" y="536"/>
                    </a:lnTo>
                    <a:lnTo>
                      <a:pt x="535" y="527"/>
                    </a:lnTo>
                    <a:lnTo>
                      <a:pt x="527" y="526"/>
                    </a:lnTo>
                    <a:lnTo>
                      <a:pt x="522" y="534"/>
                    </a:lnTo>
                    <a:lnTo>
                      <a:pt x="511" y="542"/>
                    </a:lnTo>
                    <a:lnTo>
                      <a:pt x="501" y="541"/>
                    </a:lnTo>
                    <a:lnTo>
                      <a:pt x="488" y="544"/>
                    </a:lnTo>
                    <a:lnTo>
                      <a:pt x="484" y="541"/>
                    </a:lnTo>
                    <a:lnTo>
                      <a:pt x="472" y="536"/>
                    </a:lnTo>
                    <a:lnTo>
                      <a:pt x="470" y="530"/>
                    </a:lnTo>
                    <a:lnTo>
                      <a:pt x="446" y="521"/>
                    </a:lnTo>
                    <a:lnTo>
                      <a:pt x="428" y="529"/>
                    </a:lnTo>
                    <a:lnTo>
                      <a:pt x="412" y="505"/>
                    </a:lnTo>
                    <a:lnTo>
                      <a:pt x="389" y="497"/>
                    </a:lnTo>
                    <a:lnTo>
                      <a:pt x="384" y="505"/>
                    </a:lnTo>
                    <a:lnTo>
                      <a:pt x="377" y="512"/>
                    </a:lnTo>
                    <a:lnTo>
                      <a:pt x="381" y="523"/>
                    </a:lnTo>
                    <a:lnTo>
                      <a:pt x="379" y="534"/>
                    </a:lnTo>
                    <a:lnTo>
                      <a:pt x="367" y="535"/>
                    </a:lnTo>
                    <a:lnTo>
                      <a:pt x="367" y="530"/>
                    </a:lnTo>
                    <a:lnTo>
                      <a:pt x="360" y="530"/>
                    </a:lnTo>
                    <a:lnTo>
                      <a:pt x="358" y="536"/>
                    </a:lnTo>
                    <a:lnTo>
                      <a:pt x="354" y="536"/>
                    </a:lnTo>
                    <a:lnTo>
                      <a:pt x="342" y="524"/>
                    </a:lnTo>
                    <a:lnTo>
                      <a:pt x="334" y="524"/>
                    </a:lnTo>
                    <a:lnTo>
                      <a:pt x="326" y="518"/>
                    </a:lnTo>
                    <a:lnTo>
                      <a:pt x="321" y="518"/>
                    </a:lnTo>
                    <a:lnTo>
                      <a:pt x="313" y="526"/>
                    </a:lnTo>
                    <a:lnTo>
                      <a:pt x="308" y="526"/>
                    </a:lnTo>
                    <a:lnTo>
                      <a:pt x="301" y="537"/>
                    </a:lnTo>
                    <a:lnTo>
                      <a:pt x="285" y="541"/>
                    </a:lnTo>
                    <a:lnTo>
                      <a:pt x="282" y="546"/>
                    </a:lnTo>
                    <a:lnTo>
                      <a:pt x="279" y="546"/>
                    </a:lnTo>
                    <a:lnTo>
                      <a:pt x="278" y="541"/>
                    </a:lnTo>
                    <a:lnTo>
                      <a:pt x="260" y="536"/>
                    </a:lnTo>
                    <a:lnTo>
                      <a:pt x="245" y="516"/>
                    </a:lnTo>
                    <a:lnTo>
                      <a:pt x="211" y="516"/>
                    </a:lnTo>
                    <a:lnTo>
                      <a:pt x="202" y="500"/>
                    </a:lnTo>
                    <a:lnTo>
                      <a:pt x="198" y="487"/>
                    </a:lnTo>
                    <a:lnTo>
                      <a:pt x="184" y="478"/>
                    </a:lnTo>
                    <a:lnTo>
                      <a:pt x="181" y="467"/>
                    </a:lnTo>
                    <a:lnTo>
                      <a:pt x="181" y="460"/>
                    </a:lnTo>
                    <a:lnTo>
                      <a:pt x="169" y="459"/>
                    </a:lnTo>
                    <a:lnTo>
                      <a:pt x="164" y="465"/>
                    </a:lnTo>
                    <a:lnTo>
                      <a:pt x="162" y="471"/>
                    </a:lnTo>
                    <a:lnTo>
                      <a:pt x="151" y="473"/>
                    </a:lnTo>
                    <a:lnTo>
                      <a:pt x="149" y="465"/>
                    </a:lnTo>
                    <a:lnTo>
                      <a:pt x="137" y="459"/>
                    </a:lnTo>
                    <a:lnTo>
                      <a:pt x="130" y="461"/>
                    </a:lnTo>
                    <a:lnTo>
                      <a:pt x="125" y="448"/>
                    </a:lnTo>
                    <a:lnTo>
                      <a:pt x="118" y="445"/>
                    </a:lnTo>
                    <a:lnTo>
                      <a:pt x="106" y="444"/>
                    </a:lnTo>
                    <a:lnTo>
                      <a:pt x="94" y="445"/>
                    </a:lnTo>
                    <a:lnTo>
                      <a:pt x="83" y="455"/>
                    </a:lnTo>
                    <a:lnTo>
                      <a:pt x="58" y="466"/>
                    </a:lnTo>
                    <a:lnTo>
                      <a:pt x="44" y="470"/>
                    </a:lnTo>
                    <a:lnTo>
                      <a:pt x="32" y="472"/>
                    </a:lnTo>
                    <a:lnTo>
                      <a:pt x="32" y="480"/>
                    </a:lnTo>
                    <a:lnTo>
                      <a:pt x="41" y="480"/>
                    </a:lnTo>
                    <a:lnTo>
                      <a:pt x="41" y="482"/>
                    </a:lnTo>
                    <a:lnTo>
                      <a:pt x="33" y="485"/>
                    </a:lnTo>
                    <a:lnTo>
                      <a:pt x="32" y="490"/>
                    </a:lnTo>
                    <a:lnTo>
                      <a:pt x="35" y="493"/>
                    </a:lnTo>
                    <a:lnTo>
                      <a:pt x="34" y="497"/>
                    </a:lnTo>
                    <a:lnTo>
                      <a:pt x="29" y="499"/>
                    </a:lnTo>
                    <a:lnTo>
                      <a:pt x="28" y="506"/>
                    </a:lnTo>
                    <a:lnTo>
                      <a:pt x="35" y="511"/>
                    </a:lnTo>
                    <a:lnTo>
                      <a:pt x="35" y="519"/>
                    </a:lnTo>
                    <a:lnTo>
                      <a:pt x="31" y="524"/>
                    </a:lnTo>
                    <a:lnTo>
                      <a:pt x="27" y="516"/>
                    </a:lnTo>
                    <a:lnTo>
                      <a:pt x="24" y="517"/>
                    </a:lnTo>
                    <a:lnTo>
                      <a:pt x="15" y="506"/>
                    </a:lnTo>
                    <a:lnTo>
                      <a:pt x="0" y="490"/>
                    </a:lnTo>
                    <a:lnTo>
                      <a:pt x="2" y="478"/>
                    </a:lnTo>
                    <a:lnTo>
                      <a:pt x="16" y="448"/>
                    </a:lnTo>
                    <a:lnTo>
                      <a:pt x="8" y="440"/>
                    </a:lnTo>
                    <a:lnTo>
                      <a:pt x="12" y="428"/>
                    </a:lnTo>
                    <a:lnTo>
                      <a:pt x="21" y="423"/>
                    </a:lnTo>
                    <a:lnTo>
                      <a:pt x="25" y="407"/>
                    </a:lnTo>
                    <a:lnTo>
                      <a:pt x="24" y="381"/>
                    </a:lnTo>
                    <a:lnTo>
                      <a:pt x="21" y="362"/>
                    </a:lnTo>
                    <a:lnTo>
                      <a:pt x="25" y="326"/>
                    </a:lnTo>
                    <a:lnTo>
                      <a:pt x="27" y="320"/>
                    </a:lnTo>
                    <a:lnTo>
                      <a:pt x="31" y="299"/>
                    </a:lnTo>
                    <a:lnTo>
                      <a:pt x="26" y="292"/>
                    </a:lnTo>
                    <a:lnTo>
                      <a:pt x="29" y="256"/>
                    </a:lnTo>
                    <a:lnTo>
                      <a:pt x="56" y="223"/>
                    </a:lnTo>
                    <a:lnTo>
                      <a:pt x="64" y="219"/>
                    </a:lnTo>
                    <a:lnTo>
                      <a:pt x="66" y="208"/>
                    </a:lnTo>
                    <a:lnTo>
                      <a:pt x="60" y="180"/>
                    </a:lnTo>
                    <a:lnTo>
                      <a:pt x="65" y="176"/>
                    </a:lnTo>
                    <a:lnTo>
                      <a:pt x="60" y="161"/>
                    </a:lnTo>
                    <a:lnTo>
                      <a:pt x="70" y="166"/>
                    </a:lnTo>
                    <a:lnTo>
                      <a:pt x="76" y="170"/>
                    </a:lnTo>
                    <a:lnTo>
                      <a:pt x="81" y="171"/>
                    </a:lnTo>
                    <a:lnTo>
                      <a:pt x="87" y="175"/>
                    </a:lnTo>
                    <a:lnTo>
                      <a:pt x="91" y="175"/>
                    </a:lnTo>
                    <a:lnTo>
                      <a:pt x="97" y="178"/>
                    </a:lnTo>
                    <a:lnTo>
                      <a:pt x="98" y="183"/>
                    </a:lnTo>
                    <a:lnTo>
                      <a:pt x="100" y="184"/>
                    </a:lnTo>
                    <a:lnTo>
                      <a:pt x="109" y="179"/>
                    </a:lnTo>
                    <a:lnTo>
                      <a:pt x="110" y="173"/>
                    </a:lnTo>
                    <a:lnTo>
                      <a:pt x="104" y="172"/>
                    </a:lnTo>
                    <a:lnTo>
                      <a:pt x="98" y="167"/>
                    </a:lnTo>
                    <a:lnTo>
                      <a:pt x="99" y="164"/>
                    </a:lnTo>
                    <a:lnTo>
                      <a:pt x="93" y="160"/>
                    </a:lnTo>
                    <a:lnTo>
                      <a:pt x="90" y="162"/>
                    </a:lnTo>
                    <a:lnTo>
                      <a:pt x="88" y="154"/>
                    </a:lnTo>
                    <a:lnTo>
                      <a:pt x="90" y="154"/>
                    </a:lnTo>
                    <a:lnTo>
                      <a:pt x="91" y="140"/>
                    </a:lnTo>
                    <a:lnTo>
                      <a:pt x="89" y="139"/>
                    </a:lnTo>
                    <a:lnTo>
                      <a:pt x="91" y="133"/>
                    </a:lnTo>
                    <a:lnTo>
                      <a:pt x="100" y="125"/>
                    </a:lnTo>
                    <a:lnTo>
                      <a:pt x="107" y="115"/>
                    </a:lnTo>
                    <a:lnTo>
                      <a:pt x="112" y="98"/>
                    </a:lnTo>
                    <a:lnTo>
                      <a:pt x="119" y="96"/>
                    </a:lnTo>
                    <a:lnTo>
                      <a:pt x="125" y="98"/>
                    </a:lnTo>
                    <a:lnTo>
                      <a:pt x="136" y="97"/>
                    </a:lnTo>
                    <a:lnTo>
                      <a:pt x="145" y="102"/>
                    </a:lnTo>
                    <a:lnTo>
                      <a:pt x="143" y="110"/>
                    </a:lnTo>
                    <a:lnTo>
                      <a:pt x="145" y="111"/>
                    </a:lnTo>
                    <a:lnTo>
                      <a:pt x="145" y="116"/>
                    </a:lnTo>
                    <a:lnTo>
                      <a:pt x="134" y="124"/>
                    </a:lnTo>
                    <a:lnTo>
                      <a:pt x="134" y="129"/>
                    </a:lnTo>
                    <a:lnTo>
                      <a:pt x="141" y="130"/>
                    </a:lnTo>
                    <a:lnTo>
                      <a:pt x="142" y="142"/>
                    </a:lnTo>
                    <a:lnTo>
                      <a:pt x="147" y="144"/>
                    </a:lnTo>
                    <a:lnTo>
                      <a:pt x="141" y="150"/>
                    </a:lnTo>
                    <a:lnTo>
                      <a:pt x="141" y="163"/>
                    </a:lnTo>
                    <a:lnTo>
                      <a:pt x="144" y="165"/>
                    </a:lnTo>
                    <a:lnTo>
                      <a:pt x="141" y="171"/>
                    </a:lnTo>
                    <a:lnTo>
                      <a:pt x="147" y="177"/>
                    </a:lnTo>
                    <a:lnTo>
                      <a:pt x="153" y="178"/>
                    </a:lnTo>
                    <a:lnTo>
                      <a:pt x="146" y="184"/>
                    </a:lnTo>
                    <a:lnTo>
                      <a:pt x="148" y="187"/>
                    </a:lnTo>
                    <a:lnTo>
                      <a:pt x="144" y="194"/>
                    </a:lnTo>
                    <a:lnTo>
                      <a:pt x="136" y="199"/>
                    </a:lnTo>
                    <a:lnTo>
                      <a:pt x="137" y="202"/>
                    </a:lnTo>
                    <a:lnTo>
                      <a:pt x="133" y="204"/>
                    </a:lnTo>
                    <a:lnTo>
                      <a:pt x="133" y="207"/>
                    </a:lnTo>
                    <a:lnTo>
                      <a:pt x="125" y="211"/>
                    </a:lnTo>
                    <a:lnTo>
                      <a:pt x="119" y="206"/>
                    </a:lnTo>
                    <a:lnTo>
                      <a:pt x="116" y="204"/>
                    </a:lnTo>
                    <a:lnTo>
                      <a:pt x="111" y="205"/>
                    </a:lnTo>
                    <a:lnTo>
                      <a:pt x="104" y="205"/>
                    </a:lnTo>
                    <a:lnTo>
                      <a:pt x="102" y="207"/>
                    </a:lnTo>
                    <a:lnTo>
                      <a:pt x="104" y="209"/>
                    </a:lnTo>
                    <a:lnTo>
                      <a:pt x="110" y="209"/>
                    </a:lnTo>
                    <a:lnTo>
                      <a:pt x="117" y="215"/>
                    </a:lnTo>
                    <a:lnTo>
                      <a:pt x="135" y="216"/>
                    </a:lnTo>
                    <a:lnTo>
                      <a:pt x="138" y="219"/>
                    </a:lnTo>
                    <a:lnTo>
                      <a:pt x="142" y="211"/>
                    </a:lnTo>
                    <a:lnTo>
                      <a:pt x="151" y="206"/>
                    </a:lnTo>
                    <a:lnTo>
                      <a:pt x="157" y="198"/>
                    </a:lnTo>
                    <a:lnTo>
                      <a:pt x="162" y="195"/>
                    </a:lnTo>
                    <a:lnTo>
                      <a:pt x="164" y="190"/>
                    </a:lnTo>
                    <a:lnTo>
                      <a:pt x="159" y="181"/>
                    </a:lnTo>
                    <a:lnTo>
                      <a:pt x="156" y="178"/>
                    </a:lnTo>
                    <a:lnTo>
                      <a:pt x="172" y="172"/>
                    </a:lnTo>
                    <a:lnTo>
                      <a:pt x="179" y="172"/>
                    </a:lnTo>
                    <a:lnTo>
                      <a:pt x="181" y="175"/>
                    </a:lnTo>
                    <a:lnTo>
                      <a:pt x="186" y="181"/>
                    </a:lnTo>
                    <a:lnTo>
                      <a:pt x="183" y="192"/>
                    </a:lnTo>
                    <a:lnTo>
                      <a:pt x="187" y="195"/>
                    </a:lnTo>
                    <a:lnTo>
                      <a:pt x="196" y="196"/>
                    </a:lnTo>
                    <a:lnTo>
                      <a:pt x="201" y="195"/>
                    </a:lnTo>
                    <a:lnTo>
                      <a:pt x="197" y="193"/>
                    </a:lnTo>
                    <a:lnTo>
                      <a:pt x="193" y="194"/>
                    </a:lnTo>
                    <a:lnTo>
                      <a:pt x="189" y="190"/>
                    </a:lnTo>
                    <a:lnTo>
                      <a:pt x="188" y="187"/>
                    </a:lnTo>
                    <a:lnTo>
                      <a:pt x="195" y="182"/>
                    </a:lnTo>
                    <a:lnTo>
                      <a:pt x="189" y="175"/>
                    </a:lnTo>
                    <a:lnTo>
                      <a:pt x="184" y="173"/>
                    </a:lnTo>
                    <a:lnTo>
                      <a:pt x="181" y="169"/>
                    </a:lnTo>
                    <a:lnTo>
                      <a:pt x="170" y="167"/>
                    </a:lnTo>
                    <a:lnTo>
                      <a:pt x="164" y="170"/>
                    </a:lnTo>
                    <a:lnTo>
                      <a:pt x="154" y="168"/>
                    </a:lnTo>
                    <a:lnTo>
                      <a:pt x="153" y="163"/>
                    </a:lnTo>
                    <a:lnTo>
                      <a:pt x="150" y="157"/>
                    </a:lnTo>
                    <a:lnTo>
                      <a:pt x="151" y="152"/>
                    </a:lnTo>
                    <a:lnTo>
                      <a:pt x="155" y="148"/>
                    </a:lnTo>
                    <a:lnTo>
                      <a:pt x="159" y="142"/>
                    </a:lnTo>
                    <a:lnTo>
                      <a:pt x="157" y="134"/>
                    </a:lnTo>
                    <a:lnTo>
                      <a:pt x="148" y="127"/>
                    </a:lnTo>
                    <a:lnTo>
                      <a:pt x="152" y="119"/>
                    </a:lnTo>
                    <a:lnTo>
                      <a:pt x="166" y="113"/>
                    </a:lnTo>
                    <a:lnTo>
                      <a:pt x="167" y="107"/>
                    </a:lnTo>
                    <a:lnTo>
                      <a:pt x="166" y="105"/>
                    </a:lnTo>
                    <a:lnTo>
                      <a:pt x="164" y="101"/>
                    </a:lnTo>
                    <a:lnTo>
                      <a:pt x="160" y="98"/>
                    </a:lnTo>
                    <a:lnTo>
                      <a:pt x="162" y="97"/>
                    </a:lnTo>
                    <a:lnTo>
                      <a:pt x="166" y="98"/>
                    </a:lnTo>
                    <a:lnTo>
                      <a:pt x="172" y="103"/>
                    </a:lnTo>
                    <a:lnTo>
                      <a:pt x="172" y="112"/>
                    </a:lnTo>
                    <a:lnTo>
                      <a:pt x="168" y="116"/>
                    </a:lnTo>
                    <a:lnTo>
                      <a:pt x="168" y="120"/>
                    </a:lnTo>
                    <a:lnTo>
                      <a:pt x="172" y="122"/>
                    </a:lnTo>
                    <a:lnTo>
                      <a:pt x="168" y="128"/>
                    </a:lnTo>
                    <a:lnTo>
                      <a:pt x="183" y="132"/>
                    </a:lnTo>
                    <a:lnTo>
                      <a:pt x="190" y="132"/>
                    </a:lnTo>
                    <a:lnTo>
                      <a:pt x="195" y="136"/>
                    </a:lnTo>
                    <a:lnTo>
                      <a:pt x="202" y="137"/>
                    </a:lnTo>
                    <a:lnTo>
                      <a:pt x="202" y="134"/>
                    </a:lnTo>
                    <a:lnTo>
                      <a:pt x="198" y="133"/>
                    </a:lnTo>
                    <a:lnTo>
                      <a:pt x="194" y="130"/>
                    </a:lnTo>
                    <a:lnTo>
                      <a:pt x="194" y="128"/>
                    </a:lnTo>
                    <a:lnTo>
                      <a:pt x="189" y="128"/>
                    </a:lnTo>
                    <a:lnTo>
                      <a:pt x="179" y="124"/>
                    </a:lnTo>
                    <a:lnTo>
                      <a:pt x="174" y="119"/>
                    </a:lnTo>
                    <a:lnTo>
                      <a:pt x="178" y="116"/>
                    </a:lnTo>
                    <a:lnTo>
                      <a:pt x="183" y="115"/>
                    </a:lnTo>
                    <a:lnTo>
                      <a:pt x="188" y="119"/>
                    </a:lnTo>
                    <a:lnTo>
                      <a:pt x="193" y="119"/>
                    </a:lnTo>
                    <a:lnTo>
                      <a:pt x="193" y="113"/>
                    </a:lnTo>
                    <a:lnTo>
                      <a:pt x="189" y="114"/>
                    </a:lnTo>
                    <a:lnTo>
                      <a:pt x="186" y="114"/>
                    </a:lnTo>
                    <a:lnTo>
                      <a:pt x="186" y="112"/>
                    </a:lnTo>
                    <a:lnTo>
                      <a:pt x="194" y="108"/>
                    </a:lnTo>
                    <a:lnTo>
                      <a:pt x="202" y="108"/>
                    </a:lnTo>
                    <a:lnTo>
                      <a:pt x="216" y="115"/>
                    </a:lnTo>
                    <a:lnTo>
                      <a:pt x="228" y="122"/>
                    </a:lnTo>
                    <a:lnTo>
                      <a:pt x="239" y="121"/>
                    </a:lnTo>
                    <a:lnTo>
                      <a:pt x="240" y="122"/>
                    </a:lnTo>
                    <a:lnTo>
                      <a:pt x="237" y="127"/>
                    </a:lnTo>
                    <a:lnTo>
                      <a:pt x="233" y="128"/>
                    </a:lnTo>
                    <a:lnTo>
                      <a:pt x="229" y="130"/>
                    </a:lnTo>
                    <a:lnTo>
                      <a:pt x="232" y="132"/>
                    </a:lnTo>
                    <a:lnTo>
                      <a:pt x="233" y="138"/>
                    </a:lnTo>
                    <a:lnTo>
                      <a:pt x="241" y="136"/>
                    </a:lnTo>
                    <a:lnTo>
                      <a:pt x="241" y="143"/>
                    </a:lnTo>
                    <a:lnTo>
                      <a:pt x="235" y="149"/>
                    </a:lnTo>
                    <a:lnTo>
                      <a:pt x="244" y="156"/>
                    </a:lnTo>
                    <a:lnTo>
                      <a:pt x="247" y="160"/>
                    </a:lnTo>
                    <a:lnTo>
                      <a:pt x="251" y="161"/>
                    </a:lnTo>
                    <a:lnTo>
                      <a:pt x="254" y="160"/>
                    </a:lnTo>
                    <a:lnTo>
                      <a:pt x="252" y="158"/>
                    </a:lnTo>
                    <a:lnTo>
                      <a:pt x="241" y="149"/>
                    </a:lnTo>
                    <a:lnTo>
                      <a:pt x="246" y="146"/>
                    </a:lnTo>
                    <a:lnTo>
                      <a:pt x="248" y="141"/>
                    </a:lnTo>
                    <a:lnTo>
                      <a:pt x="241" y="134"/>
                    </a:lnTo>
                    <a:lnTo>
                      <a:pt x="241" y="129"/>
                    </a:lnTo>
                    <a:lnTo>
                      <a:pt x="244" y="123"/>
                    </a:lnTo>
                    <a:lnTo>
                      <a:pt x="242" y="118"/>
                    </a:lnTo>
                    <a:lnTo>
                      <a:pt x="233" y="115"/>
                    </a:lnTo>
                    <a:lnTo>
                      <a:pt x="233" y="110"/>
                    </a:lnTo>
                    <a:lnTo>
                      <a:pt x="220" y="107"/>
                    </a:lnTo>
                    <a:lnTo>
                      <a:pt x="220" y="103"/>
                    </a:lnTo>
                    <a:lnTo>
                      <a:pt x="217" y="100"/>
                    </a:lnTo>
                    <a:lnTo>
                      <a:pt x="218" y="92"/>
                    </a:lnTo>
                    <a:lnTo>
                      <a:pt x="214" y="89"/>
                    </a:lnTo>
                    <a:lnTo>
                      <a:pt x="220" y="83"/>
                    </a:lnTo>
                    <a:lnTo>
                      <a:pt x="224" y="83"/>
                    </a:lnTo>
                    <a:lnTo>
                      <a:pt x="239" y="81"/>
                    </a:lnTo>
                    <a:lnTo>
                      <a:pt x="249" y="79"/>
                    </a:lnTo>
                    <a:lnTo>
                      <a:pt x="253" y="80"/>
                    </a:lnTo>
                    <a:lnTo>
                      <a:pt x="260" y="80"/>
                    </a:lnTo>
                    <a:lnTo>
                      <a:pt x="263" y="77"/>
                    </a:lnTo>
                    <a:lnTo>
                      <a:pt x="272" y="77"/>
                    </a:lnTo>
                    <a:lnTo>
                      <a:pt x="276" y="80"/>
                    </a:lnTo>
                    <a:lnTo>
                      <a:pt x="277" y="77"/>
                    </a:lnTo>
                    <a:lnTo>
                      <a:pt x="273" y="74"/>
                    </a:lnTo>
                    <a:lnTo>
                      <a:pt x="274" y="71"/>
                    </a:lnTo>
                    <a:lnTo>
                      <a:pt x="270" y="68"/>
                    </a:lnTo>
                    <a:lnTo>
                      <a:pt x="265" y="68"/>
                    </a:lnTo>
                    <a:lnTo>
                      <a:pt x="267" y="64"/>
                    </a:lnTo>
                    <a:lnTo>
                      <a:pt x="274" y="65"/>
                    </a:lnTo>
                    <a:lnTo>
                      <a:pt x="275" y="63"/>
                    </a:lnTo>
                    <a:lnTo>
                      <a:pt x="270" y="61"/>
                    </a:lnTo>
                    <a:lnTo>
                      <a:pt x="265" y="62"/>
                    </a:lnTo>
                    <a:lnTo>
                      <a:pt x="263" y="59"/>
                    </a:lnTo>
                    <a:lnTo>
                      <a:pt x="267" y="56"/>
                    </a:lnTo>
                    <a:lnTo>
                      <a:pt x="273" y="58"/>
                    </a:lnTo>
                    <a:lnTo>
                      <a:pt x="276" y="55"/>
                    </a:lnTo>
                    <a:lnTo>
                      <a:pt x="280" y="52"/>
                    </a:lnTo>
                    <a:lnTo>
                      <a:pt x="281" y="50"/>
                    </a:lnTo>
                    <a:lnTo>
                      <a:pt x="277" y="50"/>
                    </a:lnTo>
                    <a:lnTo>
                      <a:pt x="273" y="49"/>
                    </a:lnTo>
                    <a:lnTo>
                      <a:pt x="275" y="48"/>
                    </a:lnTo>
                    <a:lnTo>
                      <a:pt x="280" y="48"/>
                    </a:lnTo>
                    <a:lnTo>
                      <a:pt x="285" y="48"/>
                    </a:lnTo>
                    <a:lnTo>
                      <a:pt x="292" y="43"/>
                    </a:lnTo>
                    <a:lnTo>
                      <a:pt x="302" y="42"/>
                    </a:lnTo>
                    <a:lnTo>
                      <a:pt x="309" y="40"/>
                    </a:lnTo>
                    <a:lnTo>
                      <a:pt x="314" y="41"/>
                    </a:lnTo>
                    <a:lnTo>
                      <a:pt x="317" y="39"/>
                    </a:lnTo>
                    <a:lnTo>
                      <a:pt x="330" y="38"/>
                    </a:lnTo>
                    <a:lnTo>
                      <a:pt x="339" y="37"/>
                    </a:lnTo>
                    <a:lnTo>
                      <a:pt x="340" y="36"/>
                    </a:lnTo>
                    <a:lnTo>
                      <a:pt x="335" y="36"/>
                    </a:lnTo>
                    <a:lnTo>
                      <a:pt x="331" y="35"/>
                    </a:lnTo>
                    <a:lnTo>
                      <a:pt x="329" y="33"/>
                    </a:lnTo>
                    <a:lnTo>
                      <a:pt x="334" y="32"/>
                    </a:lnTo>
                    <a:lnTo>
                      <a:pt x="345" y="32"/>
                    </a:lnTo>
                    <a:lnTo>
                      <a:pt x="351" y="31"/>
                    </a:lnTo>
                    <a:lnTo>
                      <a:pt x="361" y="33"/>
                    </a:lnTo>
                    <a:lnTo>
                      <a:pt x="355" y="36"/>
                    </a:lnTo>
                    <a:lnTo>
                      <a:pt x="358" y="37"/>
                    </a:lnTo>
                    <a:lnTo>
                      <a:pt x="362" y="35"/>
                    </a:lnTo>
                    <a:lnTo>
                      <a:pt x="366" y="35"/>
                    </a:lnTo>
                    <a:lnTo>
                      <a:pt x="366" y="37"/>
                    </a:lnTo>
                    <a:lnTo>
                      <a:pt x="376" y="34"/>
                    </a:lnTo>
                    <a:lnTo>
                      <a:pt x="380" y="31"/>
                    </a:lnTo>
                    <a:lnTo>
                      <a:pt x="385" y="29"/>
                    </a:lnTo>
                    <a:lnTo>
                      <a:pt x="394" y="32"/>
                    </a:lnTo>
                    <a:lnTo>
                      <a:pt x="390" y="35"/>
                    </a:lnTo>
                    <a:lnTo>
                      <a:pt x="392" y="39"/>
                    </a:lnTo>
                    <a:lnTo>
                      <a:pt x="399" y="37"/>
                    </a:lnTo>
                    <a:lnTo>
                      <a:pt x="400" y="33"/>
                    </a:lnTo>
                    <a:lnTo>
                      <a:pt x="398" y="30"/>
                    </a:lnTo>
                    <a:lnTo>
                      <a:pt x="389" y="27"/>
                    </a:lnTo>
                    <a:lnTo>
                      <a:pt x="386" y="25"/>
                    </a:lnTo>
                    <a:lnTo>
                      <a:pt x="388" y="24"/>
                    </a:lnTo>
                    <a:lnTo>
                      <a:pt x="395" y="26"/>
                    </a:lnTo>
                    <a:lnTo>
                      <a:pt x="404" y="25"/>
                    </a:lnTo>
                    <a:lnTo>
                      <a:pt x="409" y="26"/>
                    </a:lnTo>
                    <a:lnTo>
                      <a:pt x="414" y="27"/>
                    </a:lnTo>
                    <a:lnTo>
                      <a:pt x="423" y="28"/>
                    </a:lnTo>
                    <a:lnTo>
                      <a:pt x="432" y="26"/>
                    </a:lnTo>
                    <a:lnTo>
                      <a:pt x="430" y="25"/>
                    </a:lnTo>
                    <a:lnTo>
                      <a:pt x="420" y="26"/>
                    </a:lnTo>
                    <a:lnTo>
                      <a:pt x="415" y="24"/>
                    </a:lnTo>
                    <a:lnTo>
                      <a:pt x="410" y="24"/>
                    </a:lnTo>
                    <a:lnTo>
                      <a:pt x="407" y="20"/>
                    </a:lnTo>
                    <a:lnTo>
                      <a:pt x="410" y="20"/>
                    </a:lnTo>
                    <a:lnTo>
                      <a:pt x="407" y="18"/>
                    </a:lnTo>
                    <a:lnTo>
                      <a:pt x="405" y="15"/>
                    </a:lnTo>
                    <a:lnTo>
                      <a:pt x="410" y="13"/>
                    </a:lnTo>
                    <a:lnTo>
                      <a:pt x="411" y="10"/>
                    </a:lnTo>
                    <a:lnTo>
                      <a:pt x="419" y="5"/>
                    </a:lnTo>
                    <a:lnTo>
                      <a:pt x="422" y="3"/>
                    </a:lnTo>
                    <a:lnTo>
                      <a:pt x="434" y="0"/>
                    </a:lnTo>
                    <a:lnTo>
                      <a:pt x="444" y="3"/>
                    </a:lnTo>
                    <a:lnTo>
                      <a:pt x="450" y="2"/>
                    </a:lnTo>
                    <a:lnTo>
                      <a:pt x="453" y="5"/>
                    </a:lnTo>
                    <a:lnTo>
                      <a:pt x="449" y="9"/>
                    </a:lnTo>
                    <a:lnTo>
                      <a:pt x="438" y="10"/>
                    </a:lnTo>
                    <a:lnTo>
                      <a:pt x="438" y="12"/>
                    </a:lnTo>
                    <a:lnTo>
                      <a:pt x="447" y="12"/>
                    </a:lnTo>
                    <a:lnTo>
                      <a:pt x="447" y="15"/>
                    </a:lnTo>
                    <a:lnTo>
                      <a:pt x="451" y="15"/>
                    </a:lnTo>
                    <a:lnTo>
                      <a:pt x="456" y="13"/>
                    </a:lnTo>
                    <a:lnTo>
                      <a:pt x="463" y="14"/>
                    </a:lnTo>
                    <a:lnTo>
                      <a:pt x="461" y="19"/>
                    </a:lnTo>
                    <a:lnTo>
                      <a:pt x="454" y="23"/>
                    </a:lnTo>
                    <a:lnTo>
                      <a:pt x="459" y="25"/>
                    </a:lnTo>
                    <a:lnTo>
                      <a:pt x="468" y="24"/>
                    </a:lnTo>
                    <a:lnTo>
                      <a:pt x="470" y="20"/>
                    </a:lnTo>
                    <a:lnTo>
                      <a:pt x="497" y="19"/>
                    </a:lnTo>
                    <a:lnTo>
                      <a:pt x="499" y="21"/>
                    </a:lnTo>
                    <a:lnTo>
                      <a:pt x="504" y="21"/>
                    </a:lnTo>
                    <a:lnTo>
                      <a:pt x="514" y="27"/>
                    </a:lnTo>
                    <a:lnTo>
                      <a:pt x="512" y="31"/>
                    </a:lnTo>
                    <a:lnTo>
                      <a:pt x="514" y="31"/>
                    </a:lnTo>
                    <a:lnTo>
                      <a:pt x="519" y="28"/>
                    </a:lnTo>
                    <a:lnTo>
                      <a:pt x="522" y="28"/>
                    </a:lnTo>
                    <a:lnTo>
                      <a:pt x="522" y="34"/>
                    </a:lnTo>
                    <a:lnTo>
                      <a:pt x="525" y="35"/>
                    </a:lnTo>
                    <a:lnTo>
                      <a:pt x="525" y="40"/>
                    </a:lnTo>
                    <a:lnTo>
                      <a:pt x="518" y="39"/>
                    </a:lnTo>
                    <a:lnTo>
                      <a:pt x="514" y="36"/>
                    </a:lnTo>
                    <a:lnTo>
                      <a:pt x="512" y="36"/>
                    </a:lnTo>
                    <a:lnTo>
                      <a:pt x="511" y="37"/>
                    </a:lnTo>
                    <a:lnTo>
                      <a:pt x="513" y="40"/>
                    </a:lnTo>
                    <a:lnTo>
                      <a:pt x="522" y="44"/>
                    </a:lnTo>
                    <a:lnTo>
                      <a:pt x="518" y="49"/>
                    </a:lnTo>
                    <a:lnTo>
                      <a:pt x="509" y="55"/>
                    </a:lnTo>
                    <a:lnTo>
                      <a:pt x="509" y="59"/>
                    </a:lnTo>
                    <a:lnTo>
                      <a:pt x="501" y="59"/>
                    </a:lnTo>
                    <a:lnTo>
                      <a:pt x="489" y="67"/>
                    </a:lnTo>
                    <a:lnTo>
                      <a:pt x="488" y="70"/>
                    </a:lnTo>
                    <a:lnTo>
                      <a:pt x="484" y="71"/>
                    </a:lnTo>
                    <a:lnTo>
                      <a:pt x="476" y="75"/>
                    </a:lnTo>
                    <a:lnTo>
                      <a:pt x="470" y="81"/>
                    </a:lnTo>
                    <a:lnTo>
                      <a:pt x="465" y="81"/>
                    </a:lnTo>
                    <a:lnTo>
                      <a:pt x="460" y="83"/>
                    </a:lnTo>
                    <a:lnTo>
                      <a:pt x="459" y="88"/>
                    </a:lnTo>
                    <a:lnTo>
                      <a:pt x="455" y="88"/>
                    </a:lnTo>
                    <a:lnTo>
                      <a:pt x="451" y="90"/>
                    </a:lnTo>
                    <a:lnTo>
                      <a:pt x="451" y="95"/>
                    </a:lnTo>
                    <a:lnTo>
                      <a:pt x="444" y="101"/>
                    </a:lnTo>
                    <a:lnTo>
                      <a:pt x="449" y="100"/>
                    </a:lnTo>
                    <a:lnTo>
                      <a:pt x="458" y="96"/>
                    </a:lnTo>
                    <a:lnTo>
                      <a:pt x="459" y="92"/>
                    </a:lnTo>
                    <a:lnTo>
                      <a:pt x="470" y="92"/>
                    </a:lnTo>
                    <a:lnTo>
                      <a:pt x="471" y="90"/>
                    </a:lnTo>
                    <a:lnTo>
                      <a:pt x="476" y="87"/>
                    </a:lnTo>
                    <a:lnTo>
                      <a:pt x="480" y="87"/>
                    </a:lnTo>
                    <a:lnTo>
                      <a:pt x="483" y="86"/>
                    </a:lnTo>
                    <a:lnTo>
                      <a:pt x="489" y="86"/>
                    </a:lnTo>
                    <a:lnTo>
                      <a:pt x="496" y="79"/>
                    </a:lnTo>
                    <a:lnTo>
                      <a:pt x="491" y="80"/>
                    </a:lnTo>
                    <a:lnTo>
                      <a:pt x="487" y="80"/>
                    </a:lnTo>
                    <a:lnTo>
                      <a:pt x="486" y="77"/>
                    </a:lnTo>
                    <a:lnTo>
                      <a:pt x="491" y="74"/>
                    </a:lnTo>
                    <a:lnTo>
                      <a:pt x="495" y="74"/>
                    </a:lnTo>
                    <a:lnTo>
                      <a:pt x="503" y="74"/>
                    </a:lnTo>
                    <a:lnTo>
                      <a:pt x="502" y="78"/>
                    </a:lnTo>
                    <a:lnTo>
                      <a:pt x="510" y="80"/>
                    </a:lnTo>
                    <a:lnTo>
                      <a:pt x="516" y="80"/>
                    </a:lnTo>
                    <a:lnTo>
                      <a:pt x="516" y="75"/>
                    </a:lnTo>
                    <a:lnTo>
                      <a:pt x="521" y="76"/>
                    </a:lnTo>
                    <a:lnTo>
                      <a:pt x="524" y="79"/>
                    </a:lnTo>
                    <a:lnTo>
                      <a:pt x="522" y="82"/>
                    </a:lnTo>
                    <a:lnTo>
                      <a:pt x="518" y="84"/>
                    </a:lnTo>
                    <a:lnTo>
                      <a:pt x="520" y="87"/>
                    </a:lnTo>
                    <a:lnTo>
                      <a:pt x="525" y="86"/>
                    </a:lnTo>
                    <a:lnTo>
                      <a:pt x="526" y="83"/>
                    </a:lnTo>
                    <a:lnTo>
                      <a:pt x="541" y="80"/>
                    </a:lnTo>
                    <a:lnTo>
                      <a:pt x="549" y="81"/>
                    </a:lnTo>
                    <a:lnTo>
                      <a:pt x="565" y="82"/>
                    </a:lnTo>
                    <a:lnTo>
                      <a:pt x="573" y="83"/>
                    </a:lnTo>
                    <a:lnTo>
                      <a:pt x="574" y="85"/>
                    </a:lnTo>
                    <a:lnTo>
                      <a:pt x="569" y="85"/>
                    </a:lnTo>
                    <a:lnTo>
                      <a:pt x="567" y="86"/>
                    </a:lnTo>
                    <a:lnTo>
                      <a:pt x="566" y="90"/>
                    </a:lnTo>
                    <a:lnTo>
                      <a:pt x="584" y="95"/>
                    </a:lnTo>
                    <a:lnTo>
                      <a:pt x="587" y="94"/>
                    </a:lnTo>
                    <a:lnTo>
                      <a:pt x="592" y="94"/>
                    </a:lnTo>
                    <a:lnTo>
                      <a:pt x="600" y="96"/>
                    </a:lnTo>
                    <a:lnTo>
                      <a:pt x="606" y="96"/>
                    </a:lnTo>
                    <a:lnTo>
                      <a:pt x="609" y="93"/>
                    </a:lnTo>
                    <a:lnTo>
                      <a:pt x="612" y="93"/>
                    </a:lnTo>
                    <a:lnTo>
                      <a:pt x="617" y="92"/>
                    </a:lnTo>
                    <a:lnTo>
                      <a:pt x="617" y="87"/>
                    </a:lnTo>
                    <a:lnTo>
                      <a:pt x="615" y="85"/>
                    </a:lnTo>
                    <a:lnTo>
                      <a:pt x="614" y="81"/>
                    </a:lnTo>
                    <a:lnTo>
                      <a:pt x="616" y="80"/>
                    </a:lnTo>
                    <a:lnTo>
                      <a:pt x="620" y="80"/>
                    </a:lnTo>
                    <a:lnTo>
                      <a:pt x="622" y="79"/>
                    </a:lnTo>
                    <a:lnTo>
                      <a:pt x="632" y="81"/>
                    </a:lnTo>
                    <a:lnTo>
                      <a:pt x="631" y="83"/>
                    </a:lnTo>
                    <a:lnTo>
                      <a:pt x="635" y="86"/>
                    </a:lnTo>
                    <a:lnTo>
                      <a:pt x="641" y="84"/>
                    </a:lnTo>
                    <a:lnTo>
                      <a:pt x="647" y="88"/>
                    </a:lnTo>
                    <a:lnTo>
                      <a:pt x="653" y="85"/>
                    </a:lnTo>
                    <a:lnTo>
                      <a:pt x="657" y="86"/>
                    </a:lnTo>
                    <a:lnTo>
                      <a:pt x="666" y="95"/>
                    </a:lnTo>
                    <a:lnTo>
                      <a:pt x="666" y="98"/>
                    </a:lnTo>
                    <a:lnTo>
                      <a:pt x="672" y="101"/>
                    </a:lnTo>
                    <a:lnTo>
                      <a:pt x="668" y="104"/>
                    </a:lnTo>
                    <a:lnTo>
                      <a:pt x="661" y="103"/>
                    </a:lnTo>
                    <a:lnTo>
                      <a:pt x="661" y="105"/>
                    </a:lnTo>
                    <a:lnTo>
                      <a:pt x="664" y="106"/>
                    </a:lnTo>
                    <a:lnTo>
                      <a:pt x="671" y="107"/>
                    </a:lnTo>
                    <a:lnTo>
                      <a:pt x="670" y="113"/>
                    </a:lnTo>
                    <a:lnTo>
                      <a:pt x="666" y="113"/>
                    </a:lnTo>
                    <a:lnTo>
                      <a:pt x="660" y="110"/>
                    </a:lnTo>
                    <a:lnTo>
                      <a:pt x="660" y="115"/>
                    </a:lnTo>
                    <a:lnTo>
                      <a:pt x="664" y="118"/>
                    </a:lnTo>
                    <a:lnTo>
                      <a:pt x="667" y="116"/>
                    </a:lnTo>
                    <a:lnTo>
                      <a:pt x="670" y="119"/>
                    </a:lnTo>
                    <a:lnTo>
                      <a:pt x="668" y="121"/>
                    </a:lnTo>
                    <a:lnTo>
                      <a:pt x="669" y="125"/>
                    </a:lnTo>
                    <a:lnTo>
                      <a:pt x="689" y="137"/>
                    </a:lnTo>
                    <a:lnTo>
                      <a:pt x="693" y="133"/>
                    </a:lnTo>
                    <a:lnTo>
                      <a:pt x="696" y="123"/>
                    </a:lnTo>
                    <a:lnTo>
                      <a:pt x="701" y="116"/>
                    </a:lnTo>
                    <a:lnTo>
                      <a:pt x="704" y="119"/>
                    </a:lnTo>
                    <a:lnTo>
                      <a:pt x="712" y="125"/>
                    </a:lnTo>
                    <a:lnTo>
                      <a:pt x="719" y="125"/>
                    </a:lnTo>
                    <a:lnTo>
                      <a:pt x="728" y="122"/>
                    </a:lnTo>
                    <a:lnTo>
                      <a:pt x="739" y="123"/>
                    </a:lnTo>
                    <a:lnTo>
                      <a:pt x="747" y="128"/>
                    </a:lnTo>
                    <a:lnTo>
                      <a:pt x="752" y="128"/>
                    </a:lnTo>
                    <a:lnTo>
                      <a:pt x="753" y="123"/>
                    </a:lnTo>
                    <a:lnTo>
                      <a:pt x="756" y="120"/>
                    </a:lnTo>
                    <a:lnTo>
                      <a:pt x="761" y="122"/>
                    </a:lnTo>
                    <a:lnTo>
                      <a:pt x="761" y="125"/>
                    </a:lnTo>
                    <a:lnTo>
                      <a:pt x="770" y="123"/>
                    </a:lnTo>
                    <a:lnTo>
                      <a:pt x="767" y="118"/>
                    </a:lnTo>
                    <a:lnTo>
                      <a:pt x="767" y="111"/>
                    </a:lnTo>
                    <a:lnTo>
                      <a:pt x="770" y="109"/>
                    </a:lnTo>
                    <a:lnTo>
                      <a:pt x="761" y="109"/>
                    </a:lnTo>
                    <a:lnTo>
                      <a:pt x="763" y="104"/>
                    </a:lnTo>
                    <a:lnTo>
                      <a:pt x="767" y="105"/>
                    </a:lnTo>
                    <a:lnTo>
                      <a:pt x="772" y="105"/>
                    </a:lnTo>
                    <a:lnTo>
                      <a:pt x="780" y="101"/>
                    </a:lnTo>
                    <a:lnTo>
                      <a:pt x="777" y="99"/>
                    </a:lnTo>
                    <a:lnTo>
                      <a:pt x="779" y="97"/>
                    </a:lnTo>
                    <a:lnTo>
                      <a:pt x="782" y="98"/>
                    </a:lnTo>
                    <a:lnTo>
                      <a:pt x="783" y="100"/>
                    </a:lnTo>
                    <a:lnTo>
                      <a:pt x="791" y="99"/>
                    </a:lnTo>
                    <a:lnTo>
                      <a:pt x="802" y="101"/>
                    </a:lnTo>
                    <a:lnTo>
                      <a:pt x="812" y="102"/>
                    </a:lnTo>
                    <a:lnTo>
                      <a:pt x="829" y="107"/>
                    </a:lnTo>
                    <a:lnTo>
                      <a:pt x="820" y="106"/>
                    </a:lnTo>
                    <a:lnTo>
                      <a:pt x="812" y="106"/>
                    </a:lnTo>
                    <a:lnTo>
                      <a:pt x="808" y="110"/>
                    </a:lnTo>
                    <a:lnTo>
                      <a:pt x="810" y="112"/>
                    </a:lnTo>
                    <a:lnTo>
                      <a:pt x="821" y="111"/>
                    </a:lnTo>
                    <a:lnTo>
                      <a:pt x="820" y="116"/>
                    </a:lnTo>
                    <a:lnTo>
                      <a:pt x="814" y="116"/>
                    </a:lnTo>
                    <a:lnTo>
                      <a:pt x="815" y="121"/>
                    </a:lnTo>
                    <a:lnTo>
                      <a:pt x="825" y="119"/>
                    </a:lnTo>
                    <a:lnTo>
                      <a:pt x="833" y="115"/>
                    </a:lnTo>
                    <a:lnTo>
                      <a:pt x="837" y="109"/>
                    </a:lnTo>
                    <a:lnTo>
                      <a:pt x="852" y="109"/>
                    </a:lnTo>
                    <a:lnTo>
                      <a:pt x="859" y="112"/>
                    </a:lnTo>
                    <a:lnTo>
                      <a:pt x="863" y="113"/>
                    </a:lnTo>
                    <a:lnTo>
                      <a:pt x="862" y="118"/>
                    </a:lnTo>
                    <a:lnTo>
                      <a:pt x="858" y="117"/>
                    </a:lnTo>
                    <a:lnTo>
                      <a:pt x="854" y="117"/>
                    </a:lnTo>
                    <a:lnTo>
                      <a:pt x="855" y="120"/>
                    </a:lnTo>
                    <a:lnTo>
                      <a:pt x="863" y="122"/>
                    </a:lnTo>
                    <a:lnTo>
                      <a:pt x="873" y="126"/>
                    </a:lnTo>
                    <a:lnTo>
                      <a:pt x="880" y="131"/>
                    </a:lnTo>
                    <a:lnTo>
                      <a:pt x="881" y="134"/>
                    </a:lnTo>
                    <a:lnTo>
                      <a:pt x="888" y="137"/>
                    </a:lnTo>
                    <a:lnTo>
                      <a:pt x="900" y="135"/>
                    </a:lnTo>
                    <a:lnTo>
                      <a:pt x="915" y="130"/>
                    </a:lnTo>
                    <a:lnTo>
                      <a:pt x="926" y="130"/>
                    </a:lnTo>
                    <a:lnTo>
                      <a:pt x="934" y="132"/>
                    </a:lnTo>
                    <a:lnTo>
                      <a:pt x="942" y="133"/>
                    </a:lnTo>
                    <a:lnTo>
                      <a:pt x="953" y="140"/>
                    </a:lnTo>
                    <a:lnTo>
                      <a:pt x="955" y="146"/>
                    </a:lnTo>
                    <a:lnTo>
                      <a:pt x="951" y="151"/>
                    </a:lnTo>
                    <a:lnTo>
                      <a:pt x="953" y="156"/>
                    </a:lnTo>
                    <a:lnTo>
                      <a:pt x="959" y="158"/>
                    </a:lnTo>
                    <a:lnTo>
                      <a:pt x="962" y="158"/>
                    </a:lnTo>
                    <a:lnTo>
                      <a:pt x="964" y="160"/>
                    </a:lnTo>
                    <a:lnTo>
                      <a:pt x="966" y="159"/>
                    </a:lnTo>
                    <a:lnTo>
                      <a:pt x="969" y="159"/>
                    </a:lnTo>
                    <a:lnTo>
                      <a:pt x="971" y="158"/>
                    </a:lnTo>
                    <a:lnTo>
                      <a:pt x="974" y="159"/>
                    </a:lnTo>
                    <a:lnTo>
                      <a:pt x="980" y="156"/>
                    </a:lnTo>
                    <a:lnTo>
                      <a:pt x="986" y="157"/>
                    </a:lnTo>
                    <a:lnTo>
                      <a:pt x="991" y="156"/>
                    </a:lnTo>
                    <a:lnTo>
                      <a:pt x="1000" y="160"/>
                    </a:lnTo>
                    <a:lnTo>
                      <a:pt x="1019" y="161"/>
                    </a:lnTo>
                    <a:lnTo>
                      <a:pt x="1025" y="156"/>
                    </a:lnTo>
                    <a:lnTo>
                      <a:pt x="1028" y="158"/>
                    </a:lnTo>
                    <a:lnTo>
                      <a:pt x="1032" y="165"/>
                    </a:lnTo>
                    <a:lnTo>
                      <a:pt x="1041" y="166"/>
                    </a:lnTo>
                    <a:lnTo>
                      <a:pt x="1042" y="170"/>
                    </a:lnTo>
                    <a:lnTo>
                      <a:pt x="1055" y="171"/>
                    </a:lnTo>
                    <a:lnTo>
                      <a:pt x="1057" y="165"/>
                    </a:lnTo>
                    <a:lnTo>
                      <a:pt x="1047" y="158"/>
                    </a:lnTo>
                    <a:lnTo>
                      <a:pt x="1048" y="156"/>
                    </a:lnTo>
                    <a:lnTo>
                      <a:pt x="1051" y="156"/>
                    </a:lnTo>
                    <a:lnTo>
                      <a:pt x="1053" y="154"/>
                    </a:lnTo>
                    <a:lnTo>
                      <a:pt x="1049" y="152"/>
                    </a:lnTo>
                    <a:lnTo>
                      <a:pt x="1052" y="149"/>
                    </a:lnTo>
                    <a:lnTo>
                      <a:pt x="1072" y="153"/>
                    </a:lnTo>
                    <a:lnTo>
                      <a:pt x="1078" y="154"/>
                    </a:lnTo>
                    <a:lnTo>
                      <a:pt x="1082" y="153"/>
                    </a:lnTo>
                    <a:lnTo>
                      <a:pt x="1089" y="154"/>
                    </a:lnTo>
                    <a:lnTo>
                      <a:pt x="1095" y="154"/>
                    </a:lnTo>
                    <a:lnTo>
                      <a:pt x="1099" y="155"/>
                    </a:lnTo>
                    <a:lnTo>
                      <a:pt x="1101" y="154"/>
                    </a:lnTo>
                    <a:lnTo>
                      <a:pt x="1112" y="158"/>
                    </a:lnTo>
                    <a:lnTo>
                      <a:pt x="1117" y="158"/>
                    </a:lnTo>
                    <a:lnTo>
                      <a:pt x="1124" y="162"/>
                    </a:lnTo>
                    <a:lnTo>
                      <a:pt x="1129" y="163"/>
                    </a:lnTo>
                    <a:lnTo>
                      <a:pt x="1138" y="168"/>
                    </a:lnTo>
                    <a:lnTo>
                      <a:pt x="1139" y="171"/>
                    </a:lnTo>
                    <a:lnTo>
                      <a:pt x="1145" y="171"/>
                    </a:lnTo>
                    <a:lnTo>
                      <a:pt x="1149" y="174"/>
                    </a:lnTo>
                    <a:lnTo>
                      <a:pt x="1149" y="176"/>
                    </a:lnTo>
                    <a:lnTo>
                      <a:pt x="1162" y="183"/>
                    </a:lnTo>
                    <a:lnTo>
                      <a:pt x="1168" y="184"/>
                    </a:lnTo>
                    <a:lnTo>
                      <a:pt x="1168" y="186"/>
                    </a:lnTo>
                    <a:lnTo>
                      <a:pt x="1173" y="187"/>
                    </a:lnTo>
                    <a:lnTo>
                      <a:pt x="1173" y="190"/>
                    </a:lnTo>
                    <a:lnTo>
                      <a:pt x="1177" y="190"/>
                    </a:lnTo>
                    <a:lnTo>
                      <a:pt x="1186" y="196"/>
                    </a:lnTo>
                    <a:lnTo>
                      <a:pt x="1187" y="202"/>
                    </a:lnTo>
                    <a:lnTo>
                      <a:pt x="1183" y="205"/>
                    </a:lnTo>
                    <a:lnTo>
                      <a:pt x="1192" y="211"/>
                    </a:lnTo>
                    <a:lnTo>
                      <a:pt x="1194" y="209"/>
                    </a:lnTo>
                    <a:lnTo>
                      <a:pt x="1191" y="207"/>
                    </a:lnTo>
                    <a:lnTo>
                      <a:pt x="1192" y="204"/>
                    </a:lnTo>
                    <a:lnTo>
                      <a:pt x="1190" y="199"/>
                    </a:lnTo>
                    <a:lnTo>
                      <a:pt x="1199" y="199"/>
                    </a:lnTo>
                    <a:lnTo>
                      <a:pt x="1204" y="201"/>
                    </a:lnTo>
                    <a:lnTo>
                      <a:pt x="1209" y="200"/>
                    </a:lnTo>
                    <a:lnTo>
                      <a:pt x="1222" y="208"/>
                    </a:lnTo>
                    <a:lnTo>
                      <a:pt x="1233" y="215"/>
                    </a:lnTo>
                    <a:lnTo>
                      <a:pt x="1231" y="220"/>
                    </a:lnTo>
                    <a:lnTo>
                      <a:pt x="1226" y="221"/>
                    </a:lnTo>
                    <a:lnTo>
                      <a:pt x="1225" y="226"/>
                    </a:lnTo>
                    <a:lnTo>
                      <a:pt x="1222" y="230"/>
                    </a:lnTo>
                    <a:lnTo>
                      <a:pt x="1209" y="233"/>
                    </a:lnTo>
                    <a:lnTo>
                      <a:pt x="1208" y="236"/>
                    </a:lnTo>
                    <a:lnTo>
                      <a:pt x="1205" y="238"/>
                    </a:lnTo>
                    <a:lnTo>
                      <a:pt x="1209" y="242"/>
                    </a:lnTo>
                    <a:lnTo>
                      <a:pt x="1203" y="247"/>
                    </a:lnTo>
                    <a:lnTo>
                      <a:pt x="1202" y="253"/>
                    </a:lnTo>
                    <a:lnTo>
                      <a:pt x="1207" y="257"/>
                    </a:lnTo>
                    <a:lnTo>
                      <a:pt x="1198" y="261"/>
                    </a:lnTo>
                    <a:lnTo>
                      <a:pt x="1193" y="258"/>
                    </a:lnTo>
                    <a:lnTo>
                      <a:pt x="1189" y="251"/>
                    </a:lnTo>
                    <a:lnTo>
                      <a:pt x="1184" y="248"/>
                    </a:lnTo>
                    <a:lnTo>
                      <a:pt x="1176" y="249"/>
                    </a:lnTo>
                    <a:lnTo>
                      <a:pt x="1175" y="237"/>
                    </a:lnTo>
                    <a:lnTo>
                      <a:pt x="1173" y="235"/>
                    </a:lnTo>
                    <a:lnTo>
                      <a:pt x="1166" y="232"/>
                    </a:lnTo>
                    <a:lnTo>
                      <a:pt x="1160" y="233"/>
                    </a:lnTo>
                    <a:lnTo>
                      <a:pt x="1154" y="233"/>
                    </a:lnTo>
                    <a:lnTo>
                      <a:pt x="1151" y="229"/>
                    </a:lnTo>
                    <a:lnTo>
                      <a:pt x="1151" y="222"/>
                    </a:lnTo>
                    <a:lnTo>
                      <a:pt x="1152" y="217"/>
                    </a:lnTo>
                    <a:lnTo>
                      <a:pt x="1152" y="213"/>
                    </a:lnTo>
                    <a:lnTo>
                      <a:pt x="1147" y="215"/>
                    </a:lnTo>
                    <a:lnTo>
                      <a:pt x="1145" y="214"/>
                    </a:lnTo>
                    <a:lnTo>
                      <a:pt x="1139" y="218"/>
                    </a:lnTo>
                    <a:lnTo>
                      <a:pt x="1143" y="228"/>
                    </a:lnTo>
                    <a:lnTo>
                      <a:pt x="1145" y="235"/>
                    </a:lnTo>
                    <a:lnTo>
                      <a:pt x="1138" y="244"/>
                    </a:lnTo>
                    <a:lnTo>
                      <a:pt x="1135" y="246"/>
                    </a:lnTo>
                    <a:lnTo>
                      <a:pt x="1131" y="251"/>
                    </a:lnTo>
                    <a:lnTo>
                      <a:pt x="1119" y="252"/>
                    </a:lnTo>
                    <a:lnTo>
                      <a:pt x="1117" y="247"/>
                    </a:lnTo>
                    <a:lnTo>
                      <a:pt x="1112" y="242"/>
                    </a:lnTo>
                    <a:lnTo>
                      <a:pt x="1108" y="244"/>
                    </a:lnTo>
                    <a:lnTo>
                      <a:pt x="1112" y="248"/>
                    </a:lnTo>
                    <a:lnTo>
                      <a:pt x="1110" y="250"/>
                    </a:lnTo>
                    <a:lnTo>
                      <a:pt x="1108" y="246"/>
                    </a:lnTo>
                    <a:lnTo>
                      <a:pt x="1104" y="246"/>
                    </a:lnTo>
                    <a:lnTo>
                      <a:pt x="1106" y="253"/>
                    </a:lnTo>
                    <a:lnTo>
                      <a:pt x="1112" y="254"/>
                    </a:lnTo>
                    <a:lnTo>
                      <a:pt x="1115" y="256"/>
                    </a:lnTo>
                    <a:lnTo>
                      <a:pt x="1120" y="261"/>
                    </a:lnTo>
                    <a:lnTo>
                      <a:pt x="1122" y="257"/>
                    </a:lnTo>
                    <a:lnTo>
                      <a:pt x="1125" y="258"/>
                    </a:lnTo>
                    <a:lnTo>
                      <a:pt x="1124" y="263"/>
                    </a:lnTo>
                    <a:lnTo>
                      <a:pt x="1128" y="266"/>
                    </a:lnTo>
                    <a:lnTo>
                      <a:pt x="1128" y="279"/>
                    </a:lnTo>
                    <a:lnTo>
                      <a:pt x="1131" y="282"/>
                    </a:lnTo>
                    <a:lnTo>
                      <a:pt x="1132" y="291"/>
                    </a:lnTo>
                    <a:lnTo>
                      <a:pt x="1135" y="294"/>
                    </a:lnTo>
                    <a:lnTo>
                      <a:pt x="1132" y="301"/>
                    </a:lnTo>
                    <a:lnTo>
                      <a:pt x="1132" y="305"/>
                    </a:lnTo>
                    <a:lnTo>
                      <a:pt x="1123" y="303"/>
                    </a:lnTo>
                    <a:lnTo>
                      <a:pt x="1118" y="300"/>
                    </a:lnTo>
                    <a:lnTo>
                      <a:pt x="1107" y="302"/>
                    </a:lnTo>
                    <a:lnTo>
                      <a:pt x="1104" y="308"/>
                    </a:lnTo>
                    <a:lnTo>
                      <a:pt x="1092" y="311"/>
                    </a:lnTo>
                    <a:lnTo>
                      <a:pt x="1085" y="318"/>
                    </a:lnTo>
                    <a:lnTo>
                      <a:pt x="1080" y="319"/>
                    </a:lnTo>
                    <a:lnTo>
                      <a:pt x="1079" y="320"/>
                    </a:lnTo>
                    <a:lnTo>
                      <a:pt x="1075" y="326"/>
                    </a:lnTo>
                    <a:lnTo>
                      <a:pt x="1070" y="328"/>
                    </a:lnTo>
                    <a:lnTo>
                      <a:pt x="1068" y="333"/>
                    </a:lnTo>
                    <a:lnTo>
                      <a:pt x="1058" y="339"/>
                    </a:lnTo>
                    <a:lnTo>
                      <a:pt x="1052" y="346"/>
                    </a:lnTo>
                    <a:lnTo>
                      <a:pt x="1051" y="351"/>
                    </a:lnTo>
                    <a:lnTo>
                      <a:pt x="1047" y="354"/>
                    </a:lnTo>
                    <a:lnTo>
                      <a:pt x="1046" y="348"/>
                    </a:lnTo>
                    <a:lnTo>
                      <a:pt x="1044" y="343"/>
                    </a:lnTo>
                    <a:lnTo>
                      <a:pt x="1035" y="339"/>
                    </a:lnTo>
                    <a:lnTo>
                      <a:pt x="1019" y="347"/>
                    </a:lnTo>
                    <a:lnTo>
                      <a:pt x="1015" y="355"/>
                    </a:lnTo>
                    <a:lnTo>
                      <a:pt x="1010" y="359"/>
                    </a:lnTo>
                    <a:lnTo>
                      <a:pt x="1010" y="352"/>
                    </a:lnTo>
                    <a:lnTo>
                      <a:pt x="1013" y="345"/>
                    </a:lnTo>
                    <a:lnTo>
                      <a:pt x="1012" y="343"/>
                    </a:lnTo>
                    <a:lnTo>
                      <a:pt x="1008" y="348"/>
                    </a:lnTo>
                    <a:lnTo>
                      <a:pt x="1004" y="351"/>
                    </a:lnTo>
                    <a:lnTo>
                      <a:pt x="1000" y="356"/>
                    </a:lnTo>
                    <a:lnTo>
                      <a:pt x="997" y="354"/>
                    </a:lnTo>
                    <a:lnTo>
                      <a:pt x="991" y="353"/>
                    </a:lnTo>
                    <a:lnTo>
                      <a:pt x="985" y="361"/>
                    </a:lnTo>
                    <a:lnTo>
                      <a:pt x="983" y="370"/>
                    </a:lnTo>
                    <a:lnTo>
                      <a:pt x="978" y="378"/>
                    </a:lnTo>
                    <a:lnTo>
                      <a:pt x="975" y="380"/>
                    </a:lnTo>
                    <a:lnTo>
                      <a:pt x="972" y="391"/>
                    </a:lnTo>
                    <a:lnTo>
                      <a:pt x="977" y="396"/>
                    </a:lnTo>
                    <a:lnTo>
                      <a:pt x="978" y="393"/>
                    </a:lnTo>
                    <a:lnTo>
                      <a:pt x="984" y="396"/>
                    </a:lnTo>
                    <a:lnTo>
                      <a:pt x="985" y="399"/>
                    </a:lnTo>
                    <a:lnTo>
                      <a:pt x="979" y="405"/>
                    </a:lnTo>
                    <a:lnTo>
                      <a:pt x="980" y="414"/>
                    </a:lnTo>
                    <a:lnTo>
                      <a:pt x="984" y="416"/>
                    </a:lnTo>
                    <a:lnTo>
                      <a:pt x="987" y="426"/>
                    </a:lnTo>
                    <a:lnTo>
                      <a:pt x="984" y="429"/>
                    </a:lnTo>
                    <a:lnTo>
                      <a:pt x="980" y="429"/>
                    </a:lnTo>
                    <a:lnTo>
                      <a:pt x="980" y="422"/>
                    </a:lnTo>
                    <a:lnTo>
                      <a:pt x="973" y="429"/>
                    </a:lnTo>
                    <a:lnTo>
                      <a:pt x="969" y="440"/>
                    </a:lnTo>
                    <a:lnTo>
                      <a:pt x="971" y="443"/>
                    </a:lnTo>
                    <a:lnTo>
                      <a:pt x="974" y="448"/>
                    </a:lnTo>
                    <a:lnTo>
                      <a:pt x="971" y="455"/>
                    </a:lnTo>
                    <a:lnTo>
                      <a:pt x="967" y="456"/>
                    </a:lnTo>
                    <a:lnTo>
                      <a:pt x="966" y="454"/>
                    </a:lnTo>
                    <a:lnTo>
                      <a:pt x="954" y="464"/>
                    </a:lnTo>
                    <a:lnTo>
                      <a:pt x="956" y="476"/>
                    </a:lnTo>
                    <a:lnTo>
                      <a:pt x="954" y="480"/>
                    </a:lnTo>
                    <a:lnTo>
                      <a:pt x="949" y="478"/>
                    </a:lnTo>
                    <a:lnTo>
                      <a:pt x="943" y="480"/>
                    </a:lnTo>
                    <a:lnTo>
                      <a:pt x="941" y="489"/>
                    </a:lnTo>
                    <a:lnTo>
                      <a:pt x="941" y="495"/>
                    </a:lnTo>
                    <a:lnTo>
                      <a:pt x="926" y="516"/>
                    </a:lnTo>
                    <a:lnTo>
                      <a:pt x="922" y="517"/>
                    </a:lnTo>
                    <a:lnTo>
                      <a:pt x="924" y="514"/>
                    </a:lnTo>
                    <a:lnTo>
                      <a:pt x="921" y="507"/>
                    </a:lnTo>
                    <a:lnTo>
                      <a:pt x="922" y="498"/>
                    </a:lnTo>
                    <a:lnTo>
                      <a:pt x="921" y="489"/>
                    </a:lnTo>
                    <a:lnTo>
                      <a:pt x="917" y="473"/>
                    </a:lnTo>
                    <a:lnTo>
                      <a:pt x="915" y="467"/>
                    </a:lnTo>
                    <a:lnTo>
                      <a:pt x="915" y="458"/>
                    </a:lnTo>
                    <a:lnTo>
                      <a:pt x="913" y="441"/>
                    </a:lnTo>
                    <a:lnTo>
                      <a:pt x="915" y="423"/>
                    </a:lnTo>
                    <a:lnTo>
                      <a:pt x="921" y="414"/>
                    </a:lnTo>
                    <a:lnTo>
                      <a:pt x="923" y="412"/>
                    </a:lnTo>
                    <a:lnTo>
                      <a:pt x="924" y="394"/>
                    </a:lnTo>
                    <a:lnTo>
                      <a:pt x="932" y="394"/>
                    </a:lnTo>
                    <a:lnTo>
                      <a:pt x="935" y="390"/>
                    </a:lnTo>
                    <a:lnTo>
                      <a:pt x="939" y="388"/>
                    </a:lnTo>
                    <a:lnTo>
                      <a:pt x="945" y="383"/>
                    </a:lnTo>
                    <a:lnTo>
                      <a:pt x="945" y="380"/>
                    </a:lnTo>
                    <a:lnTo>
                      <a:pt x="955" y="370"/>
                    </a:lnTo>
                    <a:lnTo>
                      <a:pt x="956" y="362"/>
                    </a:lnTo>
                    <a:lnTo>
                      <a:pt x="961" y="361"/>
                    </a:lnTo>
                    <a:lnTo>
                      <a:pt x="969" y="349"/>
                    </a:lnTo>
                    <a:lnTo>
                      <a:pt x="972" y="343"/>
                    </a:lnTo>
                    <a:lnTo>
                      <a:pt x="987" y="336"/>
                    </a:lnTo>
                    <a:lnTo>
                      <a:pt x="987" y="331"/>
                    </a:lnTo>
                    <a:lnTo>
                      <a:pt x="988" y="329"/>
                    </a:lnTo>
                    <a:lnTo>
                      <a:pt x="989" y="320"/>
                    </a:lnTo>
                    <a:lnTo>
                      <a:pt x="990" y="317"/>
                    </a:lnTo>
                    <a:lnTo>
                      <a:pt x="991" y="312"/>
                    </a:lnTo>
                    <a:lnTo>
                      <a:pt x="994" y="303"/>
                    </a:lnTo>
                    <a:lnTo>
                      <a:pt x="1001" y="301"/>
                    </a:lnTo>
                    <a:lnTo>
                      <a:pt x="994" y="295"/>
                    </a:lnTo>
                    <a:lnTo>
                      <a:pt x="985" y="299"/>
                    </a:lnTo>
                    <a:lnTo>
                      <a:pt x="980" y="312"/>
                    </a:lnTo>
                    <a:lnTo>
                      <a:pt x="983" y="316"/>
                    </a:lnTo>
                    <a:lnTo>
                      <a:pt x="981" y="320"/>
                    </a:lnTo>
                    <a:lnTo>
                      <a:pt x="973" y="320"/>
                    </a:lnTo>
                    <a:lnTo>
                      <a:pt x="956" y="320"/>
                    </a:lnTo>
                    <a:lnTo>
                      <a:pt x="957" y="316"/>
                    </a:lnTo>
                    <a:lnTo>
                      <a:pt x="953" y="312"/>
                    </a:lnTo>
                    <a:lnTo>
                      <a:pt x="951" y="315"/>
                    </a:lnTo>
                    <a:lnTo>
                      <a:pt x="949" y="317"/>
                    </a:lnTo>
                    <a:lnTo>
                      <a:pt x="944" y="312"/>
                    </a:lnTo>
                    <a:lnTo>
                      <a:pt x="940" y="316"/>
                    </a:lnTo>
                    <a:lnTo>
                      <a:pt x="929" y="317"/>
                    </a:lnTo>
                    <a:lnTo>
                      <a:pt x="924" y="32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4" name="Freeform 5403">
                <a:extLst>
                  <a:ext uri="{FF2B5EF4-FFF2-40B4-BE49-F238E27FC236}">
                    <a16:creationId xmlns:a16="http://schemas.microsoft.com/office/drawing/2014/main" id="{E25CAB05-4914-4B73-A21B-7B1DA29974BC}"/>
                  </a:ext>
                </a:extLst>
              </p:cNvPr>
              <p:cNvSpPr>
                <a:spLocks/>
              </p:cNvSpPr>
              <p:nvPr/>
            </p:nvSpPr>
            <p:spPr bwMode="gray">
              <a:xfrm>
                <a:off x="4707" y="2157"/>
                <a:ext cx="5" cy="3"/>
              </a:xfrm>
              <a:custGeom>
                <a:avLst/>
                <a:gdLst/>
                <a:ahLst/>
                <a:cxnLst>
                  <a:cxn ang="0">
                    <a:pos x="1" y="2"/>
                  </a:cxn>
                  <a:cxn ang="0">
                    <a:pos x="2" y="2"/>
                  </a:cxn>
                  <a:cxn ang="0">
                    <a:pos x="3" y="1"/>
                  </a:cxn>
                  <a:cxn ang="0">
                    <a:pos x="1" y="0"/>
                  </a:cxn>
                  <a:cxn ang="0">
                    <a:pos x="0" y="1"/>
                  </a:cxn>
                  <a:cxn ang="0">
                    <a:pos x="1" y="2"/>
                  </a:cxn>
                </a:cxnLst>
                <a:rect l="0" t="0" r="r" b="b"/>
                <a:pathLst>
                  <a:path w="3" h="2">
                    <a:moveTo>
                      <a:pt x="1" y="2"/>
                    </a:moveTo>
                    <a:lnTo>
                      <a:pt x="2" y="2"/>
                    </a:lnTo>
                    <a:lnTo>
                      <a:pt x="3" y="1"/>
                    </a:lnTo>
                    <a:lnTo>
                      <a:pt x="1" y="0"/>
                    </a:lnTo>
                    <a:lnTo>
                      <a:pt x="0" y="1"/>
                    </a:lnTo>
                    <a:lnTo>
                      <a:pt x="1"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5" name="Freeform 5404">
                <a:extLst>
                  <a:ext uri="{FF2B5EF4-FFF2-40B4-BE49-F238E27FC236}">
                    <a16:creationId xmlns:a16="http://schemas.microsoft.com/office/drawing/2014/main" id="{33A6882D-60A2-4734-8719-B6791E6FCFA6}"/>
                  </a:ext>
                </a:extLst>
              </p:cNvPr>
              <p:cNvSpPr>
                <a:spLocks/>
              </p:cNvSpPr>
              <p:nvPr/>
            </p:nvSpPr>
            <p:spPr bwMode="gray">
              <a:xfrm>
                <a:off x="4716" y="2143"/>
                <a:ext cx="3" cy="3"/>
              </a:xfrm>
              <a:custGeom>
                <a:avLst/>
                <a:gdLst/>
                <a:ahLst/>
                <a:cxnLst>
                  <a:cxn ang="0">
                    <a:pos x="1" y="0"/>
                  </a:cxn>
                  <a:cxn ang="0">
                    <a:pos x="0" y="2"/>
                  </a:cxn>
                  <a:cxn ang="0">
                    <a:pos x="2" y="2"/>
                  </a:cxn>
                  <a:cxn ang="0">
                    <a:pos x="2" y="0"/>
                  </a:cxn>
                  <a:cxn ang="0">
                    <a:pos x="1" y="0"/>
                  </a:cxn>
                </a:cxnLst>
                <a:rect l="0" t="0" r="r" b="b"/>
                <a:pathLst>
                  <a:path w="2" h="2">
                    <a:moveTo>
                      <a:pt x="1" y="0"/>
                    </a:moveTo>
                    <a:lnTo>
                      <a:pt x="0" y="2"/>
                    </a:lnTo>
                    <a:lnTo>
                      <a:pt x="2" y="2"/>
                    </a:lnTo>
                    <a:lnTo>
                      <a:pt x="2" y="0"/>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6" name="Freeform 5405">
                <a:extLst>
                  <a:ext uri="{FF2B5EF4-FFF2-40B4-BE49-F238E27FC236}">
                    <a16:creationId xmlns:a16="http://schemas.microsoft.com/office/drawing/2014/main" id="{445243EF-2E5C-4257-A176-5E5D4154A8CB}"/>
                  </a:ext>
                </a:extLst>
              </p:cNvPr>
              <p:cNvSpPr>
                <a:spLocks/>
              </p:cNvSpPr>
              <p:nvPr/>
            </p:nvSpPr>
            <p:spPr bwMode="gray">
              <a:xfrm>
                <a:off x="4733" y="2202"/>
                <a:ext cx="7" cy="8"/>
              </a:xfrm>
              <a:custGeom>
                <a:avLst/>
                <a:gdLst/>
                <a:ahLst/>
                <a:cxnLst>
                  <a:cxn ang="0">
                    <a:pos x="1" y="0"/>
                  </a:cxn>
                  <a:cxn ang="0">
                    <a:pos x="0" y="3"/>
                  </a:cxn>
                  <a:cxn ang="0">
                    <a:pos x="0" y="5"/>
                  </a:cxn>
                  <a:cxn ang="0">
                    <a:pos x="1" y="5"/>
                  </a:cxn>
                  <a:cxn ang="0">
                    <a:pos x="4" y="0"/>
                  </a:cxn>
                  <a:cxn ang="0">
                    <a:pos x="1" y="0"/>
                  </a:cxn>
                </a:cxnLst>
                <a:rect l="0" t="0" r="r" b="b"/>
                <a:pathLst>
                  <a:path w="4" h="5">
                    <a:moveTo>
                      <a:pt x="1" y="0"/>
                    </a:moveTo>
                    <a:lnTo>
                      <a:pt x="0" y="3"/>
                    </a:lnTo>
                    <a:lnTo>
                      <a:pt x="0" y="5"/>
                    </a:lnTo>
                    <a:lnTo>
                      <a:pt x="1" y="5"/>
                    </a:lnTo>
                    <a:lnTo>
                      <a:pt x="4" y="0"/>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7" name="Freeform 5406">
                <a:extLst>
                  <a:ext uri="{FF2B5EF4-FFF2-40B4-BE49-F238E27FC236}">
                    <a16:creationId xmlns:a16="http://schemas.microsoft.com/office/drawing/2014/main" id="{B6F3EF47-EC1C-46F7-8271-82C46ED8DDBA}"/>
                  </a:ext>
                </a:extLst>
              </p:cNvPr>
              <p:cNvSpPr>
                <a:spLocks/>
              </p:cNvSpPr>
              <p:nvPr/>
            </p:nvSpPr>
            <p:spPr bwMode="gray">
              <a:xfrm>
                <a:off x="4726" y="2209"/>
                <a:ext cx="4" cy="4"/>
              </a:xfrm>
              <a:custGeom>
                <a:avLst/>
                <a:gdLst/>
                <a:ahLst/>
                <a:cxnLst>
                  <a:cxn ang="0">
                    <a:pos x="3" y="1"/>
                  </a:cxn>
                  <a:cxn ang="0">
                    <a:pos x="1" y="0"/>
                  </a:cxn>
                  <a:cxn ang="0">
                    <a:pos x="0" y="1"/>
                  </a:cxn>
                  <a:cxn ang="0">
                    <a:pos x="0" y="3"/>
                  </a:cxn>
                  <a:cxn ang="0">
                    <a:pos x="2" y="2"/>
                  </a:cxn>
                  <a:cxn ang="0">
                    <a:pos x="3" y="1"/>
                  </a:cxn>
                </a:cxnLst>
                <a:rect l="0" t="0" r="r" b="b"/>
                <a:pathLst>
                  <a:path w="3" h="3">
                    <a:moveTo>
                      <a:pt x="3" y="1"/>
                    </a:moveTo>
                    <a:lnTo>
                      <a:pt x="1" y="0"/>
                    </a:lnTo>
                    <a:lnTo>
                      <a:pt x="0" y="1"/>
                    </a:lnTo>
                    <a:lnTo>
                      <a:pt x="0" y="3"/>
                    </a:lnTo>
                    <a:lnTo>
                      <a:pt x="2" y="2"/>
                    </a:lnTo>
                    <a:lnTo>
                      <a:pt x="3"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8" name="Freeform 5407">
                <a:extLst>
                  <a:ext uri="{FF2B5EF4-FFF2-40B4-BE49-F238E27FC236}">
                    <a16:creationId xmlns:a16="http://schemas.microsoft.com/office/drawing/2014/main" id="{327D4568-97C2-468C-A32D-707E7AAE647C}"/>
                  </a:ext>
                </a:extLst>
              </p:cNvPr>
              <p:cNvSpPr>
                <a:spLocks noEditPoints="1"/>
              </p:cNvSpPr>
              <p:nvPr/>
            </p:nvSpPr>
            <p:spPr bwMode="gray">
              <a:xfrm>
                <a:off x="4415" y="2298"/>
                <a:ext cx="188" cy="118"/>
              </a:xfrm>
              <a:custGeom>
                <a:avLst/>
                <a:gdLst/>
                <a:ahLst/>
                <a:cxnLst>
                  <a:cxn ang="0">
                    <a:pos x="114" y="32"/>
                  </a:cxn>
                  <a:cxn ang="0">
                    <a:pos x="117" y="21"/>
                  </a:cxn>
                  <a:cxn ang="0">
                    <a:pos x="121" y="15"/>
                  </a:cxn>
                  <a:cxn ang="0">
                    <a:pos x="121" y="2"/>
                  </a:cxn>
                  <a:cxn ang="0">
                    <a:pos x="116" y="0"/>
                  </a:cxn>
                  <a:cxn ang="0">
                    <a:pos x="114" y="2"/>
                  </a:cxn>
                  <a:cxn ang="0">
                    <a:pos x="114" y="7"/>
                  </a:cxn>
                  <a:cxn ang="0">
                    <a:pos x="107" y="17"/>
                  </a:cxn>
                  <a:cxn ang="0">
                    <a:pos x="108" y="28"/>
                  </a:cxn>
                  <a:cxn ang="0">
                    <a:pos x="110" y="33"/>
                  </a:cxn>
                  <a:cxn ang="0">
                    <a:pos x="114" y="32"/>
                  </a:cxn>
                  <a:cxn ang="0">
                    <a:pos x="17" y="70"/>
                  </a:cxn>
                  <a:cxn ang="0">
                    <a:pos x="19" y="62"/>
                  </a:cxn>
                  <a:cxn ang="0">
                    <a:pos x="22" y="58"/>
                  </a:cxn>
                  <a:cxn ang="0">
                    <a:pos x="17" y="56"/>
                  </a:cxn>
                  <a:cxn ang="0">
                    <a:pos x="14" y="56"/>
                  </a:cxn>
                  <a:cxn ang="0">
                    <a:pos x="8" y="59"/>
                  </a:cxn>
                  <a:cxn ang="0">
                    <a:pos x="6" y="58"/>
                  </a:cxn>
                  <a:cxn ang="0">
                    <a:pos x="0" y="64"/>
                  </a:cxn>
                  <a:cxn ang="0">
                    <a:pos x="0" y="72"/>
                  </a:cxn>
                  <a:cxn ang="0">
                    <a:pos x="6" y="76"/>
                  </a:cxn>
                  <a:cxn ang="0">
                    <a:pos x="12" y="75"/>
                  </a:cxn>
                  <a:cxn ang="0">
                    <a:pos x="17" y="70"/>
                  </a:cxn>
                </a:cxnLst>
                <a:rect l="0" t="0" r="r" b="b"/>
                <a:pathLst>
                  <a:path w="121" h="76">
                    <a:moveTo>
                      <a:pt x="114" y="32"/>
                    </a:moveTo>
                    <a:lnTo>
                      <a:pt x="117" y="21"/>
                    </a:lnTo>
                    <a:lnTo>
                      <a:pt x="121" y="15"/>
                    </a:lnTo>
                    <a:lnTo>
                      <a:pt x="121" y="2"/>
                    </a:lnTo>
                    <a:lnTo>
                      <a:pt x="116" y="0"/>
                    </a:lnTo>
                    <a:lnTo>
                      <a:pt x="114" y="2"/>
                    </a:lnTo>
                    <a:lnTo>
                      <a:pt x="114" y="7"/>
                    </a:lnTo>
                    <a:lnTo>
                      <a:pt x="107" y="17"/>
                    </a:lnTo>
                    <a:lnTo>
                      <a:pt x="108" y="28"/>
                    </a:lnTo>
                    <a:lnTo>
                      <a:pt x="110" y="33"/>
                    </a:lnTo>
                    <a:lnTo>
                      <a:pt x="114" y="32"/>
                    </a:lnTo>
                    <a:close/>
                    <a:moveTo>
                      <a:pt x="17" y="70"/>
                    </a:moveTo>
                    <a:lnTo>
                      <a:pt x="19" y="62"/>
                    </a:lnTo>
                    <a:lnTo>
                      <a:pt x="22" y="58"/>
                    </a:lnTo>
                    <a:lnTo>
                      <a:pt x="17" y="56"/>
                    </a:lnTo>
                    <a:lnTo>
                      <a:pt x="14" y="56"/>
                    </a:lnTo>
                    <a:lnTo>
                      <a:pt x="8" y="59"/>
                    </a:lnTo>
                    <a:lnTo>
                      <a:pt x="6" y="58"/>
                    </a:lnTo>
                    <a:lnTo>
                      <a:pt x="0" y="64"/>
                    </a:lnTo>
                    <a:lnTo>
                      <a:pt x="0" y="72"/>
                    </a:lnTo>
                    <a:lnTo>
                      <a:pt x="6" y="76"/>
                    </a:lnTo>
                    <a:lnTo>
                      <a:pt x="12" y="75"/>
                    </a:lnTo>
                    <a:lnTo>
                      <a:pt x="17" y="7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49" name="Freeform 5408">
                <a:extLst>
                  <a:ext uri="{FF2B5EF4-FFF2-40B4-BE49-F238E27FC236}">
                    <a16:creationId xmlns:a16="http://schemas.microsoft.com/office/drawing/2014/main" id="{1AE82A8E-DED6-4C78-8FBA-6AAE43DF8908}"/>
                  </a:ext>
                </a:extLst>
              </p:cNvPr>
              <p:cNvSpPr>
                <a:spLocks/>
              </p:cNvSpPr>
              <p:nvPr/>
            </p:nvSpPr>
            <p:spPr bwMode="gray">
              <a:xfrm>
                <a:off x="4705" y="2243"/>
                <a:ext cx="11" cy="6"/>
              </a:xfrm>
              <a:custGeom>
                <a:avLst/>
                <a:gdLst/>
                <a:ahLst/>
                <a:cxnLst>
                  <a:cxn ang="0">
                    <a:pos x="0" y="4"/>
                  </a:cxn>
                  <a:cxn ang="0">
                    <a:pos x="5" y="4"/>
                  </a:cxn>
                  <a:cxn ang="0">
                    <a:pos x="7" y="1"/>
                  </a:cxn>
                  <a:cxn ang="0">
                    <a:pos x="7" y="0"/>
                  </a:cxn>
                  <a:cxn ang="0">
                    <a:pos x="4" y="0"/>
                  </a:cxn>
                  <a:cxn ang="0">
                    <a:pos x="0" y="3"/>
                  </a:cxn>
                  <a:cxn ang="0">
                    <a:pos x="0" y="4"/>
                  </a:cxn>
                </a:cxnLst>
                <a:rect l="0" t="0" r="r" b="b"/>
                <a:pathLst>
                  <a:path w="7" h="4">
                    <a:moveTo>
                      <a:pt x="0" y="4"/>
                    </a:moveTo>
                    <a:lnTo>
                      <a:pt x="5" y="4"/>
                    </a:lnTo>
                    <a:lnTo>
                      <a:pt x="7" y="1"/>
                    </a:lnTo>
                    <a:lnTo>
                      <a:pt x="7" y="0"/>
                    </a:lnTo>
                    <a:lnTo>
                      <a:pt x="4" y="0"/>
                    </a:lnTo>
                    <a:lnTo>
                      <a:pt x="0" y="3"/>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0" name="Freeform 5409">
                <a:extLst>
                  <a:ext uri="{FF2B5EF4-FFF2-40B4-BE49-F238E27FC236}">
                    <a16:creationId xmlns:a16="http://schemas.microsoft.com/office/drawing/2014/main" id="{A2A91236-631D-4706-BE20-4CC2ED36E8EF}"/>
                  </a:ext>
                </a:extLst>
              </p:cNvPr>
              <p:cNvSpPr>
                <a:spLocks/>
              </p:cNvSpPr>
              <p:nvPr/>
            </p:nvSpPr>
            <p:spPr bwMode="gray">
              <a:xfrm>
                <a:off x="4704" y="2253"/>
                <a:ext cx="6" cy="5"/>
              </a:xfrm>
              <a:custGeom>
                <a:avLst/>
                <a:gdLst/>
                <a:ahLst/>
                <a:cxnLst>
                  <a:cxn ang="0">
                    <a:pos x="0" y="2"/>
                  </a:cxn>
                  <a:cxn ang="0">
                    <a:pos x="2" y="3"/>
                  </a:cxn>
                  <a:cxn ang="0">
                    <a:pos x="4" y="2"/>
                  </a:cxn>
                  <a:cxn ang="0">
                    <a:pos x="3" y="0"/>
                  </a:cxn>
                  <a:cxn ang="0">
                    <a:pos x="1" y="0"/>
                  </a:cxn>
                  <a:cxn ang="0">
                    <a:pos x="0" y="2"/>
                  </a:cxn>
                </a:cxnLst>
                <a:rect l="0" t="0" r="r" b="b"/>
                <a:pathLst>
                  <a:path w="4" h="3">
                    <a:moveTo>
                      <a:pt x="0" y="2"/>
                    </a:moveTo>
                    <a:lnTo>
                      <a:pt x="2" y="3"/>
                    </a:lnTo>
                    <a:lnTo>
                      <a:pt x="4" y="2"/>
                    </a:lnTo>
                    <a:lnTo>
                      <a:pt x="3" y="0"/>
                    </a:lnTo>
                    <a:lnTo>
                      <a:pt x="1" y="0"/>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1" name="Freeform 5410">
                <a:extLst>
                  <a:ext uri="{FF2B5EF4-FFF2-40B4-BE49-F238E27FC236}">
                    <a16:creationId xmlns:a16="http://schemas.microsoft.com/office/drawing/2014/main" id="{1AD9B1E2-533B-4EE8-924E-D633A2BF97E8}"/>
                  </a:ext>
                </a:extLst>
              </p:cNvPr>
              <p:cNvSpPr>
                <a:spLocks/>
              </p:cNvSpPr>
              <p:nvPr/>
            </p:nvSpPr>
            <p:spPr bwMode="gray">
              <a:xfrm>
                <a:off x="4687" y="2272"/>
                <a:ext cx="11" cy="11"/>
              </a:xfrm>
              <a:custGeom>
                <a:avLst/>
                <a:gdLst/>
                <a:ahLst/>
                <a:cxnLst>
                  <a:cxn ang="0">
                    <a:pos x="2" y="4"/>
                  </a:cxn>
                  <a:cxn ang="0">
                    <a:pos x="0" y="4"/>
                  </a:cxn>
                  <a:cxn ang="0">
                    <a:pos x="1" y="7"/>
                  </a:cxn>
                  <a:cxn ang="0">
                    <a:pos x="5" y="4"/>
                  </a:cxn>
                  <a:cxn ang="0">
                    <a:pos x="7" y="1"/>
                  </a:cxn>
                  <a:cxn ang="0">
                    <a:pos x="4" y="0"/>
                  </a:cxn>
                  <a:cxn ang="0">
                    <a:pos x="2" y="4"/>
                  </a:cxn>
                </a:cxnLst>
                <a:rect l="0" t="0" r="r" b="b"/>
                <a:pathLst>
                  <a:path w="7" h="7">
                    <a:moveTo>
                      <a:pt x="2" y="4"/>
                    </a:moveTo>
                    <a:lnTo>
                      <a:pt x="0" y="4"/>
                    </a:lnTo>
                    <a:lnTo>
                      <a:pt x="1" y="7"/>
                    </a:lnTo>
                    <a:lnTo>
                      <a:pt x="5" y="4"/>
                    </a:lnTo>
                    <a:lnTo>
                      <a:pt x="7" y="1"/>
                    </a:lnTo>
                    <a:lnTo>
                      <a:pt x="4" y="0"/>
                    </a:lnTo>
                    <a:lnTo>
                      <a:pt x="2"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2" name="Freeform 5411">
                <a:extLst>
                  <a:ext uri="{FF2B5EF4-FFF2-40B4-BE49-F238E27FC236}">
                    <a16:creationId xmlns:a16="http://schemas.microsoft.com/office/drawing/2014/main" id="{CECC304E-4701-4E12-AE4F-906ACBE8339E}"/>
                  </a:ext>
                </a:extLst>
              </p:cNvPr>
              <p:cNvSpPr>
                <a:spLocks/>
              </p:cNvSpPr>
              <p:nvPr/>
            </p:nvSpPr>
            <p:spPr bwMode="gray">
              <a:xfrm>
                <a:off x="4650" y="2302"/>
                <a:ext cx="7" cy="4"/>
              </a:xfrm>
              <a:custGeom>
                <a:avLst/>
                <a:gdLst/>
                <a:ahLst/>
                <a:cxnLst>
                  <a:cxn ang="0">
                    <a:pos x="4" y="1"/>
                  </a:cxn>
                  <a:cxn ang="0">
                    <a:pos x="2" y="0"/>
                  </a:cxn>
                  <a:cxn ang="0">
                    <a:pos x="0" y="2"/>
                  </a:cxn>
                  <a:cxn ang="0">
                    <a:pos x="2" y="3"/>
                  </a:cxn>
                  <a:cxn ang="0">
                    <a:pos x="5" y="2"/>
                  </a:cxn>
                  <a:cxn ang="0">
                    <a:pos x="4" y="1"/>
                  </a:cxn>
                </a:cxnLst>
                <a:rect l="0" t="0" r="r" b="b"/>
                <a:pathLst>
                  <a:path w="5" h="3">
                    <a:moveTo>
                      <a:pt x="4" y="1"/>
                    </a:moveTo>
                    <a:lnTo>
                      <a:pt x="2" y="0"/>
                    </a:lnTo>
                    <a:lnTo>
                      <a:pt x="0" y="2"/>
                    </a:lnTo>
                    <a:lnTo>
                      <a:pt x="2" y="3"/>
                    </a:lnTo>
                    <a:lnTo>
                      <a:pt x="5" y="2"/>
                    </a:lnTo>
                    <a:lnTo>
                      <a:pt x="4"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3" name="Freeform 5412">
                <a:extLst>
                  <a:ext uri="{FF2B5EF4-FFF2-40B4-BE49-F238E27FC236}">
                    <a16:creationId xmlns:a16="http://schemas.microsoft.com/office/drawing/2014/main" id="{07885A57-BA11-4452-90C2-790E90B242FA}"/>
                  </a:ext>
                </a:extLst>
              </p:cNvPr>
              <p:cNvSpPr>
                <a:spLocks/>
              </p:cNvSpPr>
              <p:nvPr/>
            </p:nvSpPr>
            <p:spPr bwMode="gray">
              <a:xfrm>
                <a:off x="4637" y="2306"/>
                <a:ext cx="5" cy="8"/>
              </a:xfrm>
              <a:custGeom>
                <a:avLst/>
                <a:gdLst/>
                <a:ahLst/>
                <a:cxnLst>
                  <a:cxn ang="0">
                    <a:pos x="3" y="1"/>
                  </a:cxn>
                  <a:cxn ang="0">
                    <a:pos x="2" y="0"/>
                  </a:cxn>
                  <a:cxn ang="0">
                    <a:pos x="0" y="3"/>
                  </a:cxn>
                  <a:cxn ang="0">
                    <a:pos x="1" y="4"/>
                  </a:cxn>
                  <a:cxn ang="0">
                    <a:pos x="3" y="5"/>
                  </a:cxn>
                  <a:cxn ang="0">
                    <a:pos x="3" y="1"/>
                  </a:cxn>
                </a:cxnLst>
                <a:rect l="0" t="0" r="r" b="b"/>
                <a:pathLst>
                  <a:path w="3" h="5">
                    <a:moveTo>
                      <a:pt x="3" y="1"/>
                    </a:moveTo>
                    <a:lnTo>
                      <a:pt x="2" y="0"/>
                    </a:lnTo>
                    <a:lnTo>
                      <a:pt x="0" y="3"/>
                    </a:lnTo>
                    <a:lnTo>
                      <a:pt x="1" y="4"/>
                    </a:lnTo>
                    <a:lnTo>
                      <a:pt x="3" y="5"/>
                    </a:lnTo>
                    <a:lnTo>
                      <a:pt x="3"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4" name="Freeform 5413">
                <a:extLst>
                  <a:ext uri="{FF2B5EF4-FFF2-40B4-BE49-F238E27FC236}">
                    <a16:creationId xmlns:a16="http://schemas.microsoft.com/office/drawing/2014/main" id="{5D43C5E7-0F03-4DF7-88E5-B26F5764606B}"/>
                  </a:ext>
                </a:extLst>
              </p:cNvPr>
              <p:cNvSpPr>
                <a:spLocks/>
              </p:cNvSpPr>
              <p:nvPr/>
            </p:nvSpPr>
            <p:spPr bwMode="gray">
              <a:xfrm>
                <a:off x="4628" y="2312"/>
                <a:ext cx="8" cy="4"/>
              </a:xfrm>
              <a:custGeom>
                <a:avLst/>
                <a:gdLst/>
                <a:ahLst/>
                <a:cxnLst>
                  <a:cxn ang="0">
                    <a:pos x="5" y="0"/>
                  </a:cxn>
                  <a:cxn ang="0">
                    <a:pos x="2" y="0"/>
                  </a:cxn>
                  <a:cxn ang="0">
                    <a:pos x="0" y="1"/>
                  </a:cxn>
                  <a:cxn ang="0">
                    <a:pos x="2" y="2"/>
                  </a:cxn>
                  <a:cxn ang="0">
                    <a:pos x="5" y="2"/>
                  </a:cxn>
                  <a:cxn ang="0">
                    <a:pos x="5" y="0"/>
                  </a:cxn>
                </a:cxnLst>
                <a:rect l="0" t="0" r="r" b="b"/>
                <a:pathLst>
                  <a:path w="5" h="2">
                    <a:moveTo>
                      <a:pt x="5" y="0"/>
                    </a:moveTo>
                    <a:lnTo>
                      <a:pt x="2" y="0"/>
                    </a:lnTo>
                    <a:lnTo>
                      <a:pt x="0" y="1"/>
                    </a:lnTo>
                    <a:lnTo>
                      <a:pt x="2" y="2"/>
                    </a:lnTo>
                    <a:lnTo>
                      <a:pt x="5" y="2"/>
                    </a:lnTo>
                    <a:lnTo>
                      <a:pt x="5"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5" name="Freeform 5414">
                <a:extLst>
                  <a:ext uri="{FF2B5EF4-FFF2-40B4-BE49-F238E27FC236}">
                    <a16:creationId xmlns:a16="http://schemas.microsoft.com/office/drawing/2014/main" id="{602586D1-DD64-4C47-BD37-B4E91C593EE8}"/>
                  </a:ext>
                </a:extLst>
              </p:cNvPr>
              <p:cNvSpPr>
                <a:spLocks/>
              </p:cNvSpPr>
              <p:nvPr/>
            </p:nvSpPr>
            <p:spPr bwMode="gray">
              <a:xfrm>
                <a:off x="4474" y="2813"/>
                <a:ext cx="22" cy="5"/>
              </a:xfrm>
              <a:custGeom>
                <a:avLst/>
                <a:gdLst/>
                <a:ahLst/>
                <a:cxnLst>
                  <a:cxn ang="0">
                    <a:pos x="0" y="3"/>
                  </a:cxn>
                  <a:cxn ang="0">
                    <a:pos x="13" y="2"/>
                  </a:cxn>
                  <a:cxn ang="0">
                    <a:pos x="14" y="0"/>
                  </a:cxn>
                  <a:cxn ang="0">
                    <a:pos x="0" y="1"/>
                  </a:cxn>
                  <a:cxn ang="0">
                    <a:pos x="0" y="3"/>
                  </a:cxn>
                </a:cxnLst>
                <a:rect l="0" t="0" r="r" b="b"/>
                <a:pathLst>
                  <a:path w="14" h="3">
                    <a:moveTo>
                      <a:pt x="0" y="3"/>
                    </a:moveTo>
                    <a:lnTo>
                      <a:pt x="13" y="2"/>
                    </a:lnTo>
                    <a:lnTo>
                      <a:pt x="14" y="0"/>
                    </a:lnTo>
                    <a:lnTo>
                      <a:pt x="0" y="1"/>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6" name="Freeform 5415">
                <a:extLst>
                  <a:ext uri="{FF2B5EF4-FFF2-40B4-BE49-F238E27FC236}">
                    <a16:creationId xmlns:a16="http://schemas.microsoft.com/office/drawing/2014/main" id="{1AFF2A37-6F8E-4DD6-980B-650486C31F42}"/>
                  </a:ext>
                </a:extLst>
              </p:cNvPr>
              <p:cNvSpPr>
                <a:spLocks/>
              </p:cNvSpPr>
              <p:nvPr/>
            </p:nvSpPr>
            <p:spPr bwMode="gray">
              <a:xfrm>
                <a:off x="4499" y="2830"/>
                <a:ext cx="14" cy="11"/>
              </a:xfrm>
              <a:custGeom>
                <a:avLst/>
                <a:gdLst/>
                <a:ahLst/>
                <a:cxnLst>
                  <a:cxn ang="0">
                    <a:pos x="9" y="6"/>
                  </a:cxn>
                  <a:cxn ang="0">
                    <a:pos x="8" y="1"/>
                  </a:cxn>
                  <a:cxn ang="0">
                    <a:pos x="0" y="0"/>
                  </a:cxn>
                  <a:cxn ang="0">
                    <a:pos x="1" y="5"/>
                  </a:cxn>
                  <a:cxn ang="0">
                    <a:pos x="5" y="7"/>
                  </a:cxn>
                  <a:cxn ang="0">
                    <a:pos x="9" y="6"/>
                  </a:cxn>
                </a:cxnLst>
                <a:rect l="0" t="0" r="r" b="b"/>
                <a:pathLst>
                  <a:path w="9" h="7">
                    <a:moveTo>
                      <a:pt x="9" y="6"/>
                    </a:moveTo>
                    <a:lnTo>
                      <a:pt x="8" y="1"/>
                    </a:lnTo>
                    <a:lnTo>
                      <a:pt x="0" y="0"/>
                    </a:lnTo>
                    <a:lnTo>
                      <a:pt x="1" y="5"/>
                    </a:lnTo>
                    <a:lnTo>
                      <a:pt x="5" y="7"/>
                    </a:lnTo>
                    <a:lnTo>
                      <a:pt x="9"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7" name="Freeform 5416">
                <a:extLst>
                  <a:ext uri="{FF2B5EF4-FFF2-40B4-BE49-F238E27FC236}">
                    <a16:creationId xmlns:a16="http://schemas.microsoft.com/office/drawing/2014/main" id="{05295155-AF19-4C03-9C47-579F282540E0}"/>
                  </a:ext>
                </a:extLst>
              </p:cNvPr>
              <p:cNvSpPr>
                <a:spLocks/>
              </p:cNvSpPr>
              <p:nvPr/>
            </p:nvSpPr>
            <p:spPr bwMode="gray">
              <a:xfrm>
                <a:off x="4521" y="2751"/>
                <a:ext cx="3" cy="13"/>
              </a:xfrm>
              <a:custGeom>
                <a:avLst/>
                <a:gdLst/>
                <a:ahLst/>
                <a:cxnLst>
                  <a:cxn ang="0">
                    <a:pos x="2" y="0"/>
                  </a:cxn>
                  <a:cxn ang="0">
                    <a:pos x="0" y="4"/>
                  </a:cxn>
                  <a:cxn ang="0">
                    <a:pos x="0" y="8"/>
                  </a:cxn>
                  <a:cxn ang="0">
                    <a:pos x="2" y="8"/>
                  </a:cxn>
                  <a:cxn ang="0">
                    <a:pos x="2" y="0"/>
                  </a:cxn>
                </a:cxnLst>
                <a:rect l="0" t="0" r="r" b="b"/>
                <a:pathLst>
                  <a:path w="2" h="8">
                    <a:moveTo>
                      <a:pt x="2" y="0"/>
                    </a:moveTo>
                    <a:lnTo>
                      <a:pt x="0" y="4"/>
                    </a:lnTo>
                    <a:lnTo>
                      <a:pt x="0" y="8"/>
                    </a:lnTo>
                    <a:lnTo>
                      <a:pt x="2" y="8"/>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8" name="Freeform 5417">
                <a:extLst>
                  <a:ext uri="{FF2B5EF4-FFF2-40B4-BE49-F238E27FC236}">
                    <a16:creationId xmlns:a16="http://schemas.microsoft.com/office/drawing/2014/main" id="{74C442D0-09F4-4870-B52E-6C27B14A46BF}"/>
                  </a:ext>
                </a:extLst>
              </p:cNvPr>
              <p:cNvSpPr>
                <a:spLocks/>
              </p:cNvSpPr>
              <p:nvPr/>
            </p:nvSpPr>
            <p:spPr bwMode="gray">
              <a:xfrm>
                <a:off x="4636" y="2832"/>
                <a:ext cx="15" cy="8"/>
              </a:xfrm>
              <a:custGeom>
                <a:avLst/>
                <a:gdLst/>
                <a:ahLst/>
                <a:cxnLst>
                  <a:cxn ang="0">
                    <a:pos x="0" y="5"/>
                  </a:cxn>
                  <a:cxn ang="0">
                    <a:pos x="5" y="4"/>
                  </a:cxn>
                  <a:cxn ang="0">
                    <a:pos x="10" y="2"/>
                  </a:cxn>
                  <a:cxn ang="0">
                    <a:pos x="10" y="0"/>
                  </a:cxn>
                  <a:cxn ang="0">
                    <a:pos x="5" y="1"/>
                  </a:cxn>
                  <a:cxn ang="0">
                    <a:pos x="1" y="2"/>
                  </a:cxn>
                  <a:cxn ang="0">
                    <a:pos x="0" y="5"/>
                  </a:cxn>
                </a:cxnLst>
                <a:rect l="0" t="0" r="r" b="b"/>
                <a:pathLst>
                  <a:path w="10" h="5">
                    <a:moveTo>
                      <a:pt x="0" y="5"/>
                    </a:moveTo>
                    <a:lnTo>
                      <a:pt x="5" y="4"/>
                    </a:lnTo>
                    <a:lnTo>
                      <a:pt x="10" y="2"/>
                    </a:lnTo>
                    <a:lnTo>
                      <a:pt x="10" y="0"/>
                    </a:lnTo>
                    <a:lnTo>
                      <a:pt x="5" y="1"/>
                    </a:lnTo>
                    <a:lnTo>
                      <a:pt x="1" y="2"/>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59" name="Freeform 5418">
                <a:extLst>
                  <a:ext uri="{FF2B5EF4-FFF2-40B4-BE49-F238E27FC236}">
                    <a16:creationId xmlns:a16="http://schemas.microsoft.com/office/drawing/2014/main" id="{99EDE1E0-DF8A-4D60-A94E-663589DB2FCF}"/>
                  </a:ext>
                </a:extLst>
              </p:cNvPr>
              <p:cNvSpPr>
                <a:spLocks/>
              </p:cNvSpPr>
              <p:nvPr/>
            </p:nvSpPr>
            <p:spPr bwMode="gray">
              <a:xfrm>
                <a:off x="4623" y="2832"/>
                <a:ext cx="10" cy="8"/>
              </a:xfrm>
              <a:custGeom>
                <a:avLst/>
                <a:gdLst/>
                <a:ahLst/>
                <a:cxnLst>
                  <a:cxn ang="0">
                    <a:pos x="0" y="3"/>
                  </a:cxn>
                  <a:cxn ang="0">
                    <a:pos x="1" y="5"/>
                  </a:cxn>
                  <a:cxn ang="0">
                    <a:pos x="6" y="1"/>
                  </a:cxn>
                  <a:cxn ang="0">
                    <a:pos x="6" y="0"/>
                  </a:cxn>
                  <a:cxn ang="0">
                    <a:pos x="2" y="1"/>
                  </a:cxn>
                  <a:cxn ang="0">
                    <a:pos x="0" y="3"/>
                  </a:cxn>
                </a:cxnLst>
                <a:rect l="0" t="0" r="r" b="b"/>
                <a:pathLst>
                  <a:path w="6" h="5">
                    <a:moveTo>
                      <a:pt x="0" y="3"/>
                    </a:moveTo>
                    <a:lnTo>
                      <a:pt x="1" y="5"/>
                    </a:lnTo>
                    <a:lnTo>
                      <a:pt x="6" y="1"/>
                    </a:lnTo>
                    <a:lnTo>
                      <a:pt x="6" y="0"/>
                    </a:lnTo>
                    <a:lnTo>
                      <a:pt x="2" y="1"/>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0" name="Freeform 5419">
                <a:extLst>
                  <a:ext uri="{FF2B5EF4-FFF2-40B4-BE49-F238E27FC236}">
                    <a16:creationId xmlns:a16="http://schemas.microsoft.com/office/drawing/2014/main" id="{61203D27-FE4B-4B0D-A69E-793A91476A42}"/>
                  </a:ext>
                </a:extLst>
              </p:cNvPr>
              <p:cNvSpPr>
                <a:spLocks/>
              </p:cNvSpPr>
              <p:nvPr/>
            </p:nvSpPr>
            <p:spPr bwMode="gray">
              <a:xfrm>
                <a:off x="4612" y="2830"/>
                <a:ext cx="11" cy="10"/>
              </a:xfrm>
              <a:custGeom>
                <a:avLst/>
                <a:gdLst/>
                <a:ahLst/>
                <a:cxnLst>
                  <a:cxn ang="0">
                    <a:pos x="0" y="5"/>
                  </a:cxn>
                  <a:cxn ang="0">
                    <a:pos x="2" y="6"/>
                  </a:cxn>
                  <a:cxn ang="0">
                    <a:pos x="7" y="2"/>
                  </a:cxn>
                  <a:cxn ang="0">
                    <a:pos x="4" y="0"/>
                  </a:cxn>
                  <a:cxn ang="0">
                    <a:pos x="0" y="5"/>
                  </a:cxn>
                </a:cxnLst>
                <a:rect l="0" t="0" r="r" b="b"/>
                <a:pathLst>
                  <a:path w="7" h="6">
                    <a:moveTo>
                      <a:pt x="0" y="5"/>
                    </a:moveTo>
                    <a:lnTo>
                      <a:pt x="2" y="6"/>
                    </a:lnTo>
                    <a:lnTo>
                      <a:pt x="7" y="2"/>
                    </a:lnTo>
                    <a:lnTo>
                      <a:pt x="4" y="0"/>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1" name="Freeform 5420">
                <a:extLst>
                  <a:ext uri="{FF2B5EF4-FFF2-40B4-BE49-F238E27FC236}">
                    <a16:creationId xmlns:a16="http://schemas.microsoft.com/office/drawing/2014/main" id="{8F330835-70BA-445C-AE72-135F0741BF0C}"/>
                  </a:ext>
                </a:extLst>
              </p:cNvPr>
              <p:cNvSpPr>
                <a:spLocks/>
              </p:cNvSpPr>
              <p:nvPr/>
            </p:nvSpPr>
            <p:spPr bwMode="gray">
              <a:xfrm>
                <a:off x="4662" y="2821"/>
                <a:ext cx="12" cy="9"/>
              </a:xfrm>
              <a:custGeom>
                <a:avLst/>
                <a:gdLst/>
                <a:ahLst/>
                <a:cxnLst>
                  <a:cxn ang="0">
                    <a:pos x="1" y="6"/>
                  </a:cxn>
                  <a:cxn ang="0">
                    <a:pos x="7" y="4"/>
                  </a:cxn>
                  <a:cxn ang="0">
                    <a:pos x="8" y="2"/>
                  </a:cxn>
                  <a:cxn ang="0">
                    <a:pos x="7" y="0"/>
                  </a:cxn>
                  <a:cxn ang="0">
                    <a:pos x="0" y="3"/>
                  </a:cxn>
                  <a:cxn ang="0">
                    <a:pos x="1" y="6"/>
                  </a:cxn>
                </a:cxnLst>
                <a:rect l="0" t="0" r="r" b="b"/>
                <a:pathLst>
                  <a:path w="8" h="6">
                    <a:moveTo>
                      <a:pt x="1" y="6"/>
                    </a:moveTo>
                    <a:lnTo>
                      <a:pt x="7" y="4"/>
                    </a:lnTo>
                    <a:lnTo>
                      <a:pt x="8" y="2"/>
                    </a:lnTo>
                    <a:lnTo>
                      <a:pt x="7" y="0"/>
                    </a:lnTo>
                    <a:lnTo>
                      <a:pt x="0" y="3"/>
                    </a:lnTo>
                    <a:lnTo>
                      <a:pt x="1"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2" name="Freeform 5421">
                <a:extLst>
                  <a:ext uri="{FF2B5EF4-FFF2-40B4-BE49-F238E27FC236}">
                    <a16:creationId xmlns:a16="http://schemas.microsoft.com/office/drawing/2014/main" id="{3254165E-DB79-434D-B904-951E8EE30F5C}"/>
                  </a:ext>
                </a:extLst>
              </p:cNvPr>
              <p:cNvSpPr>
                <a:spLocks noEditPoints="1"/>
              </p:cNvSpPr>
              <p:nvPr/>
            </p:nvSpPr>
            <p:spPr bwMode="gray">
              <a:xfrm>
                <a:off x="4563" y="2410"/>
                <a:ext cx="94" cy="383"/>
              </a:xfrm>
              <a:custGeom>
                <a:avLst/>
                <a:gdLst/>
                <a:ahLst/>
                <a:cxnLst>
                  <a:cxn ang="0">
                    <a:pos x="0" y="225"/>
                  </a:cxn>
                  <a:cxn ang="0">
                    <a:pos x="7" y="229"/>
                  </a:cxn>
                  <a:cxn ang="0">
                    <a:pos x="5" y="244"/>
                  </a:cxn>
                  <a:cxn ang="0">
                    <a:pos x="9" y="247"/>
                  </a:cxn>
                  <a:cxn ang="0">
                    <a:pos x="13" y="222"/>
                  </a:cxn>
                  <a:cxn ang="0">
                    <a:pos x="12" y="217"/>
                  </a:cxn>
                  <a:cxn ang="0">
                    <a:pos x="16" y="214"/>
                  </a:cxn>
                  <a:cxn ang="0">
                    <a:pos x="20" y="227"/>
                  </a:cxn>
                  <a:cxn ang="0">
                    <a:pos x="24" y="240"/>
                  </a:cxn>
                  <a:cxn ang="0">
                    <a:pos x="30" y="233"/>
                  </a:cxn>
                  <a:cxn ang="0">
                    <a:pos x="33" y="230"/>
                  </a:cxn>
                  <a:cxn ang="0">
                    <a:pos x="30" y="214"/>
                  </a:cxn>
                  <a:cxn ang="0">
                    <a:pos x="22" y="208"/>
                  </a:cxn>
                  <a:cxn ang="0">
                    <a:pos x="29" y="208"/>
                  </a:cxn>
                  <a:cxn ang="0">
                    <a:pos x="41" y="200"/>
                  </a:cxn>
                  <a:cxn ang="0">
                    <a:pos x="39" y="195"/>
                  </a:cxn>
                  <a:cxn ang="0">
                    <a:pos x="22" y="199"/>
                  </a:cxn>
                  <a:cxn ang="0">
                    <a:pos x="10" y="196"/>
                  </a:cxn>
                  <a:cxn ang="0">
                    <a:pos x="15" y="186"/>
                  </a:cxn>
                  <a:cxn ang="0">
                    <a:pos x="44" y="188"/>
                  </a:cxn>
                  <a:cxn ang="0">
                    <a:pos x="57" y="173"/>
                  </a:cxn>
                  <a:cxn ang="0">
                    <a:pos x="50" y="178"/>
                  </a:cxn>
                  <a:cxn ang="0">
                    <a:pos x="32" y="181"/>
                  </a:cxn>
                  <a:cxn ang="0">
                    <a:pos x="19" y="176"/>
                  </a:cxn>
                  <a:cxn ang="0">
                    <a:pos x="13" y="181"/>
                  </a:cxn>
                  <a:cxn ang="0">
                    <a:pos x="8" y="191"/>
                  </a:cxn>
                  <a:cxn ang="0">
                    <a:pos x="4" y="201"/>
                  </a:cxn>
                  <a:cxn ang="0">
                    <a:pos x="3" y="215"/>
                  </a:cxn>
                  <a:cxn ang="0">
                    <a:pos x="9" y="23"/>
                  </a:cxn>
                  <a:cxn ang="0">
                    <a:pos x="12" y="37"/>
                  </a:cxn>
                  <a:cxn ang="0">
                    <a:pos x="18" y="48"/>
                  </a:cxn>
                  <a:cxn ang="0">
                    <a:pos x="26" y="50"/>
                  </a:cxn>
                  <a:cxn ang="0">
                    <a:pos x="26" y="42"/>
                  </a:cxn>
                  <a:cxn ang="0">
                    <a:pos x="25" y="29"/>
                  </a:cxn>
                  <a:cxn ang="0">
                    <a:pos x="34" y="15"/>
                  </a:cxn>
                  <a:cxn ang="0">
                    <a:pos x="32" y="1"/>
                  </a:cxn>
                  <a:cxn ang="0">
                    <a:pos x="24" y="3"/>
                  </a:cxn>
                  <a:cxn ang="0">
                    <a:pos x="17" y="1"/>
                  </a:cxn>
                  <a:cxn ang="0">
                    <a:pos x="15" y="8"/>
                  </a:cxn>
                  <a:cxn ang="0">
                    <a:pos x="9" y="23"/>
                  </a:cxn>
                  <a:cxn ang="0">
                    <a:pos x="14" y="52"/>
                  </a:cxn>
                  <a:cxn ang="0">
                    <a:pos x="17" y="57"/>
                  </a:cxn>
                  <a:cxn ang="0">
                    <a:pos x="22" y="64"/>
                  </a:cxn>
                  <a:cxn ang="0">
                    <a:pos x="23" y="56"/>
                  </a:cxn>
                  <a:cxn ang="0">
                    <a:pos x="38" y="49"/>
                  </a:cxn>
                  <a:cxn ang="0">
                    <a:pos x="32" y="45"/>
                  </a:cxn>
                  <a:cxn ang="0">
                    <a:pos x="33" y="54"/>
                  </a:cxn>
                  <a:cxn ang="0">
                    <a:pos x="40" y="56"/>
                  </a:cxn>
                  <a:cxn ang="0">
                    <a:pos x="49" y="58"/>
                  </a:cxn>
                  <a:cxn ang="0">
                    <a:pos x="45" y="51"/>
                  </a:cxn>
                  <a:cxn ang="0">
                    <a:pos x="38" y="49"/>
                  </a:cxn>
                  <a:cxn ang="0">
                    <a:pos x="51" y="66"/>
                  </a:cxn>
                  <a:cxn ang="0">
                    <a:pos x="57" y="74"/>
                  </a:cxn>
                  <a:cxn ang="0">
                    <a:pos x="61" y="69"/>
                  </a:cxn>
                  <a:cxn ang="0">
                    <a:pos x="54" y="63"/>
                  </a:cxn>
                </a:cxnLst>
                <a:rect l="0" t="0" r="r" b="b"/>
                <a:pathLst>
                  <a:path w="61" h="247">
                    <a:moveTo>
                      <a:pt x="1" y="215"/>
                    </a:moveTo>
                    <a:lnTo>
                      <a:pt x="0" y="225"/>
                    </a:lnTo>
                    <a:lnTo>
                      <a:pt x="5" y="225"/>
                    </a:lnTo>
                    <a:lnTo>
                      <a:pt x="7" y="229"/>
                    </a:lnTo>
                    <a:lnTo>
                      <a:pt x="8" y="238"/>
                    </a:lnTo>
                    <a:lnTo>
                      <a:pt x="5" y="244"/>
                    </a:lnTo>
                    <a:lnTo>
                      <a:pt x="5" y="247"/>
                    </a:lnTo>
                    <a:lnTo>
                      <a:pt x="9" y="247"/>
                    </a:lnTo>
                    <a:lnTo>
                      <a:pt x="12" y="239"/>
                    </a:lnTo>
                    <a:lnTo>
                      <a:pt x="13" y="222"/>
                    </a:lnTo>
                    <a:lnTo>
                      <a:pt x="11" y="219"/>
                    </a:lnTo>
                    <a:lnTo>
                      <a:pt x="12" y="217"/>
                    </a:lnTo>
                    <a:lnTo>
                      <a:pt x="15" y="218"/>
                    </a:lnTo>
                    <a:lnTo>
                      <a:pt x="16" y="214"/>
                    </a:lnTo>
                    <a:lnTo>
                      <a:pt x="20" y="217"/>
                    </a:lnTo>
                    <a:lnTo>
                      <a:pt x="20" y="227"/>
                    </a:lnTo>
                    <a:lnTo>
                      <a:pt x="25" y="233"/>
                    </a:lnTo>
                    <a:lnTo>
                      <a:pt x="24" y="240"/>
                    </a:lnTo>
                    <a:lnTo>
                      <a:pt x="28" y="241"/>
                    </a:lnTo>
                    <a:lnTo>
                      <a:pt x="30" y="233"/>
                    </a:lnTo>
                    <a:lnTo>
                      <a:pt x="33" y="233"/>
                    </a:lnTo>
                    <a:lnTo>
                      <a:pt x="33" y="230"/>
                    </a:lnTo>
                    <a:lnTo>
                      <a:pt x="30" y="224"/>
                    </a:lnTo>
                    <a:lnTo>
                      <a:pt x="30" y="214"/>
                    </a:lnTo>
                    <a:lnTo>
                      <a:pt x="23" y="211"/>
                    </a:lnTo>
                    <a:lnTo>
                      <a:pt x="22" y="208"/>
                    </a:lnTo>
                    <a:lnTo>
                      <a:pt x="23" y="207"/>
                    </a:lnTo>
                    <a:lnTo>
                      <a:pt x="29" y="208"/>
                    </a:lnTo>
                    <a:lnTo>
                      <a:pt x="35" y="200"/>
                    </a:lnTo>
                    <a:lnTo>
                      <a:pt x="41" y="200"/>
                    </a:lnTo>
                    <a:lnTo>
                      <a:pt x="43" y="198"/>
                    </a:lnTo>
                    <a:lnTo>
                      <a:pt x="39" y="195"/>
                    </a:lnTo>
                    <a:lnTo>
                      <a:pt x="30" y="196"/>
                    </a:lnTo>
                    <a:lnTo>
                      <a:pt x="22" y="199"/>
                    </a:lnTo>
                    <a:lnTo>
                      <a:pt x="19" y="204"/>
                    </a:lnTo>
                    <a:lnTo>
                      <a:pt x="10" y="196"/>
                    </a:lnTo>
                    <a:lnTo>
                      <a:pt x="11" y="190"/>
                    </a:lnTo>
                    <a:lnTo>
                      <a:pt x="15" y="186"/>
                    </a:lnTo>
                    <a:lnTo>
                      <a:pt x="39" y="186"/>
                    </a:lnTo>
                    <a:lnTo>
                      <a:pt x="44" y="188"/>
                    </a:lnTo>
                    <a:lnTo>
                      <a:pt x="53" y="184"/>
                    </a:lnTo>
                    <a:lnTo>
                      <a:pt x="57" y="173"/>
                    </a:lnTo>
                    <a:lnTo>
                      <a:pt x="52" y="173"/>
                    </a:lnTo>
                    <a:lnTo>
                      <a:pt x="50" y="178"/>
                    </a:lnTo>
                    <a:lnTo>
                      <a:pt x="43" y="180"/>
                    </a:lnTo>
                    <a:lnTo>
                      <a:pt x="32" y="181"/>
                    </a:lnTo>
                    <a:lnTo>
                      <a:pt x="22" y="176"/>
                    </a:lnTo>
                    <a:lnTo>
                      <a:pt x="19" y="176"/>
                    </a:lnTo>
                    <a:lnTo>
                      <a:pt x="16" y="181"/>
                    </a:lnTo>
                    <a:lnTo>
                      <a:pt x="13" y="181"/>
                    </a:lnTo>
                    <a:lnTo>
                      <a:pt x="10" y="182"/>
                    </a:lnTo>
                    <a:lnTo>
                      <a:pt x="8" y="191"/>
                    </a:lnTo>
                    <a:lnTo>
                      <a:pt x="5" y="196"/>
                    </a:lnTo>
                    <a:lnTo>
                      <a:pt x="4" y="201"/>
                    </a:lnTo>
                    <a:lnTo>
                      <a:pt x="5" y="209"/>
                    </a:lnTo>
                    <a:lnTo>
                      <a:pt x="3" y="215"/>
                    </a:lnTo>
                    <a:lnTo>
                      <a:pt x="1" y="215"/>
                    </a:lnTo>
                    <a:close/>
                    <a:moveTo>
                      <a:pt x="9" y="23"/>
                    </a:moveTo>
                    <a:lnTo>
                      <a:pt x="8" y="27"/>
                    </a:lnTo>
                    <a:lnTo>
                      <a:pt x="12" y="37"/>
                    </a:lnTo>
                    <a:lnTo>
                      <a:pt x="18" y="40"/>
                    </a:lnTo>
                    <a:lnTo>
                      <a:pt x="18" y="48"/>
                    </a:lnTo>
                    <a:lnTo>
                      <a:pt x="24" y="52"/>
                    </a:lnTo>
                    <a:lnTo>
                      <a:pt x="26" y="50"/>
                    </a:lnTo>
                    <a:lnTo>
                      <a:pt x="27" y="45"/>
                    </a:lnTo>
                    <a:lnTo>
                      <a:pt x="26" y="42"/>
                    </a:lnTo>
                    <a:lnTo>
                      <a:pt x="23" y="33"/>
                    </a:lnTo>
                    <a:lnTo>
                      <a:pt x="25" y="29"/>
                    </a:lnTo>
                    <a:lnTo>
                      <a:pt x="33" y="21"/>
                    </a:lnTo>
                    <a:lnTo>
                      <a:pt x="34" y="15"/>
                    </a:lnTo>
                    <a:lnTo>
                      <a:pt x="31" y="11"/>
                    </a:lnTo>
                    <a:lnTo>
                      <a:pt x="32" y="1"/>
                    </a:lnTo>
                    <a:lnTo>
                      <a:pt x="29" y="0"/>
                    </a:lnTo>
                    <a:lnTo>
                      <a:pt x="24" y="3"/>
                    </a:lnTo>
                    <a:lnTo>
                      <a:pt x="20" y="1"/>
                    </a:lnTo>
                    <a:lnTo>
                      <a:pt x="17" y="1"/>
                    </a:lnTo>
                    <a:lnTo>
                      <a:pt x="17" y="5"/>
                    </a:lnTo>
                    <a:lnTo>
                      <a:pt x="15" y="8"/>
                    </a:lnTo>
                    <a:lnTo>
                      <a:pt x="12" y="23"/>
                    </a:lnTo>
                    <a:lnTo>
                      <a:pt x="9" y="23"/>
                    </a:lnTo>
                    <a:close/>
                    <a:moveTo>
                      <a:pt x="19" y="52"/>
                    </a:moveTo>
                    <a:lnTo>
                      <a:pt x="14" y="52"/>
                    </a:lnTo>
                    <a:lnTo>
                      <a:pt x="13" y="53"/>
                    </a:lnTo>
                    <a:lnTo>
                      <a:pt x="17" y="57"/>
                    </a:lnTo>
                    <a:lnTo>
                      <a:pt x="19" y="63"/>
                    </a:lnTo>
                    <a:lnTo>
                      <a:pt x="22" y="64"/>
                    </a:lnTo>
                    <a:lnTo>
                      <a:pt x="24" y="62"/>
                    </a:lnTo>
                    <a:lnTo>
                      <a:pt x="23" y="56"/>
                    </a:lnTo>
                    <a:lnTo>
                      <a:pt x="19" y="52"/>
                    </a:lnTo>
                    <a:close/>
                    <a:moveTo>
                      <a:pt x="38" y="49"/>
                    </a:moveTo>
                    <a:lnTo>
                      <a:pt x="35" y="45"/>
                    </a:lnTo>
                    <a:lnTo>
                      <a:pt x="32" y="45"/>
                    </a:lnTo>
                    <a:lnTo>
                      <a:pt x="28" y="48"/>
                    </a:lnTo>
                    <a:lnTo>
                      <a:pt x="33" y="54"/>
                    </a:lnTo>
                    <a:lnTo>
                      <a:pt x="35" y="52"/>
                    </a:lnTo>
                    <a:lnTo>
                      <a:pt x="40" y="56"/>
                    </a:lnTo>
                    <a:lnTo>
                      <a:pt x="48" y="61"/>
                    </a:lnTo>
                    <a:lnTo>
                      <a:pt x="49" y="58"/>
                    </a:lnTo>
                    <a:lnTo>
                      <a:pt x="46" y="57"/>
                    </a:lnTo>
                    <a:lnTo>
                      <a:pt x="45" y="51"/>
                    </a:lnTo>
                    <a:lnTo>
                      <a:pt x="42" y="46"/>
                    </a:lnTo>
                    <a:lnTo>
                      <a:pt x="38" y="49"/>
                    </a:lnTo>
                    <a:close/>
                    <a:moveTo>
                      <a:pt x="51" y="64"/>
                    </a:moveTo>
                    <a:lnTo>
                      <a:pt x="51" y="66"/>
                    </a:lnTo>
                    <a:lnTo>
                      <a:pt x="55" y="69"/>
                    </a:lnTo>
                    <a:lnTo>
                      <a:pt x="57" y="74"/>
                    </a:lnTo>
                    <a:lnTo>
                      <a:pt x="61" y="76"/>
                    </a:lnTo>
                    <a:lnTo>
                      <a:pt x="61" y="69"/>
                    </a:lnTo>
                    <a:lnTo>
                      <a:pt x="59" y="64"/>
                    </a:lnTo>
                    <a:lnTo>
                      <a:pt x="54" y="63"/>
                    </a:lnTo>
                    <a:lnTo>
                      <a:pt x="51" y="6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3" name="Freeform 5422">
                <a:extLst>
                  <a:ext uri="{FF2B5EF4-FFF2-40B4-BE49-F238E27FC236}">
                    <a16:creationId xmlns:a16="http://schemas.microsoft.com/office/drawing/2014/main" id="{3FD9A157-DA70-4477-945D-ABAD99EBEC08}"/>
                  </a:ext>
                </a:extLst>
              </p:cNvPr>
              <p:cNvSpPr>
                <a:spLocks/>
              </p:cNvSpPr>
              <p:nvPr/>
            </p:nvSpPr>
            <p:spPr bwMode="gray">
              <a:xfrm>
                <a:off x="4636" y="2481"/>
                <a:ext cx="6" cy="8"/>
              </a:xfrm>
              <a:custGeom>
                <a:avLst/>
                <a:gdLst/>
                <a:ahLst/>
                <a:cxnLst>
                  <a:cxn ang="0">
                    <a:pos x="0" y="3"/>
                  </a:cxn>
                  <a:cxn ang="0">
                    <a:pos x="1" y="5"/>
                  </a:cxn>
                  <a:cxn ang="0">
                    <a:pos x="4" y="4"/>
                  </a:cxn>
                  <a:cxn ang="0">
                    <a:pos x="4" y="1"/>
                  </a:cxn>
                  <a:cxn ang="0">
                    <a:pos x="1" y="0"/>
                  </a:cxn>
                  <a:cxn ang="0">
                    <a:pos x="0" y="3"/>
                  </a:cxn>
                </a:cxnLst>
                <a:rect l="0" t="0" r="r" b="b"/>
                <a:pathLst>
                  <a:path w="4" h="5">
                    <a:moveTo>
                      <a:pt x="0" y="3"/>
                    </a:moveTo>
                    <a:lnTo>
                      <a:pt x="1" y="5"/>
                    </a:lnTo>
                    <a:lnTo>
                      <a:pt x="4" y="4"/>
                    </a:lnTo>
                    <a:lnTo>
                      <a:pt x="4" y="1"/>
                    </a:lnTo>
                    <a:lnTo>
                      <a:pt x="1" y="0"/>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4" name="Freeform 5423">
                <a:extLst>
                  <a:ext uri="{FF2B5EF4-FFF2-40B4-BE49-F238E27FC236}">
                    <a16:creationId xmlns:a16="http://schemas.microsoft.com/office/drawing/2014/main" id="{FE1A931E-7F15-4038-8EA0-5583C03FF023}"/>
                  </a:ext>
                </a:extLst>
              </p:cNvPr>
              <p:cNvSpPr>
                <a:spLocks/>
              </p:cNvSpPr>
              <p:nvPr/>
            </p:nvSpPr>
            <p:spPr bwMode="gray">
              <a:xfrm>
                <a:off x="4625" y="2509"/>
                <a:ext cx="9" cy="8"/>
              </a:xfrm>
              <a:custGeom>
                <a:avLst/>
                <a:gdLst/>
                <a:ahLst/>
                <a:cxnLst>
                  <a:cxn ang="0">
                    <a:pos x="0" y="0"/>
                  </a:cxn>
                  <a:cxn ang="0">
                    <a:pos x="0" y="5"/>
                  </a:cxn>
                  <a:cxn ang="0">
                    <a:pos x="2" y="3"/>
                  </a:cxn>
                  <a:cxn ang="0">
                    <a:pos x="6" y="5"/>
                  </a:cxn>
                  <a:cxn ang="0">
                    <a:pos x="6" y="3"/>
                  </a:cxn>
                  <a:cxn ang="0">
                    <a:pos x="3" y="0"/>
                  </a:cxn>
                  <a:cxn ang="0">
                    <a:pos x="0" y="0"/>
                  </a:cxn>
                </a:cxnLst>
                <a:rect l="0" t="0" r="r" b="b"/>
                <a:pathLst>
                  <a:path w="6" h="5">
                    <a:moveTo>
                      <a:pt x="0" y="0"/>
                    </a:moveTo>
                    <a:lnTo>
                      <a:pt x="0" y="5"/>
                    </a:lnTo>
                    <a:lnTo>
                      <a:pt x="2" y="3"/>
                    </a:lnTo>
                    <a:lnTo>
                      <a:pt x="6" y="5"/>
                    </a:lnTo>
                    <a:lnTo>
                      <a:pt x="6" y="3"/>
                    </a:lnTo>
                    <a:lnTo>
                      <a:pt x="3" y="0"/>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5" name="Freeform 5424">
                <a:extLst>
                  <a:ext uri="{FF2B5EF4-FFF2-40B4-BE49-F238E27FC236}">
                    <a16:creationId xmlns:a16="http://schemas.microsoft.com/office/drawing/2014/main" id="{3801D936-B391-4762-994F-329F5EDA0356}"/>
                  </a:ext>
                </a:extLst>
              </p:cNvPr>
              <p:cNvSpPr>
                <a:spLocks noEditPoints="1"/>
              </p:cNvSpPr>
              <p:nvPr/>
            </p:nvSpPr>
            <p:spPr bwMode="gray">
              <a:xfrm>
                <a:off x="4609" y="2523"/>
                <a:ext cx="20" cy="36"/>
              </a:xfrm>
              <a:custGeom>
                <a:avLst/>
                <a:gdLst/>
                <a:ahLst/>
                <a:cxnLst>
                  <a:cxn ang="0">
                    <a:pos x="1" y="0"/>
                  </a:cxn>
                  <a:cxn ang="0">
                    <a:pos x="0" y="11"/>
                  </a:cxn>
                  <a:cxn ang="0">
                    <a:pos x="6" y="6"/>
                  </a:cxn>
                  <a:cxn ang="0">
                    <a:pos x="8" y="1"/>
                  </a:cxn>
                  <a:cxn ang="0">
                    <a:pos x="5" y="0"/>
                  </a:cxn>
                  <a:cxn ang="0">
                    <a:pos x="1" y="0"/>
                  </a:cxn>
                  <a:cxn ang="0">
                    <a:pos x="7" y="11"/>
                  </a:cxn>
                  <a:cxn ang="0">
                    <a:pos x="10" y="14"/>
                  </a:cxn>
                  <a:cxn ang="0">
                    <a:pos x="3" y="16"/>
                  </a:cxn>
                  <a:cxn ang="0">
                    <a:pos x="2" y="20"/>
                  </a:cxn>
                  <a:cxn ang="0">
                    <a:pos x="7" y="23"/>
                  </a:cxn>
                  <a:cxn ang="0">
                    <a:pos x="10" y="21"/>
                  </a:cxn>
                  <a:cxn ang="0">
                    <a:pos x="13" y="16"/>
                  </a:cxn>
                  <a:cxn ang="0">
                    <a:pos x="13" y="8"/>
                  </a:cxn>
                  <a:cxn ang="0">
                    <a:pos x="9" y="7"/>
                  </a:cxn>
                  <a:cxn ang="0">
                    <a:pos x="7" y="11"/>
                  </a:cxn>
                </a:cxnLst>
                <a:rect l="0" t="0" r="r" b="b"/>
                <a:pathLst>
                  <a:path w="13" h="23">
                    <a:moveTo>
                      <a:pt x="1" y="0"/>
                    </a:moveTo>
                    <a:lnTo>
                      <a:pt x="0" y="11"/>
                    </a:lnTo>
                    <a:lnTo>
                      <a:pt x="6" y="6"/>
                    </a:lnTo>
                    <a:lnTo>
                      <a:pt x="8" y="1"/>
                    </a:lnTo>
                    <a:lnTo>
                      <a:pt x="5" y="0"/>
                    </a:lnTo>
                    <a:lnTo>
                      <a:pt x="1" y="0"/>
                    </a:lnTo>
                    <a:close/>
                    <a:moveTo>
                      <a:pt x="7" y="11"/>
                    </a:moveTo>
                    <a:lnTo>
                      <a:pt x="10" y="14"/>
                    </a:lnTo>
                    <a:lnTo>
                      <a:pt x="3" y="16"/>
                    </a:lnTo>
                    <a:lnTo>
                      <a:pt x="2" y="20"/>
                    </a:lnTo>
                    <a:lnTo>
                      <a:pt x="7" y="23"/>
                    </a:lnTo>
                    <a:lnTo>
                      <a:pt x="10" y="21"/>
                    </a:lnTo>
                    <a:lnTo>
                      <a:pt x="13" y="16"/>
                    </a:lnTo>
                    <a:lnTo>
                      <a:pt x="13" y="8"/>
                    </a:lnTo>
                    <a:lnTo>
                      <a:pt x="9" y="7"/>
                    </a:lnTo>
                    <a:lnTo>
                      <a:pt x="7" y="1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6" name="Freeform 5425">
                <a:extLst>
                  <a:ext uri="{FF2B5EF4-FFF2-40B4-BE49-F238E27FC236}">
                    <a16:creationId xmlns:a16="http://schemas.microsoft.com/office/drawing/2014/main" id="{560F5A4B-1507-49C2-9433-2602C375BDF4}"/>
                  </a:ext>
                </a:extLst>
              </p:cNvPr>
              <p:cNvSpPr>
                <a:spLocks/>
              </p:cNvSpPr>
              <p:nvPr/>
            </p:nvSpPr>
            <p:spPr bwMode="gray">
              <a:xfrm>
                <a:off x="4631" y="2531"/>
                <a:ext cx="6" cy="22"/>
              </a:xfrm>
              <a:custGeom>
                <a:avLst/>
                <a:gdLst/>
                <a:ahLst/>
                <a:cxnLst>
                  <a:cxn ang="0">
                    <a:pos x="0" y="14"/>
                  </a:cxn>
                  <a:cxn ang="0">
                    <a:pos x="3" y="13"/>
                  </a:cxn>
                  <a:cxn ang="0">
                    <a:pos x="4" y="9"/>
                  </a:cxn>
                  <a:cxn ang="0">
                    <a:pos x="2" y="0"/>
                  </a:cxn>
                  <a:cxn ang="0">
                    <a:pos x="0" y="14"/>
                  </a:cxn>
                </a:cxnLst>
                <a:rect l="0" t="0" r="r" b="b"/>
                <a:pathLst>
                  <a:path w="4" h="14">
                    <a:moveTo>
                      <a:pt x="0" y="14"/>
                    </a:moveTo>
                    <a:lnTo>
                      <a:pt x="3" y="13"/>
                    </a:lnTo>
                    <a:lnTo>
                      <a:pt x="4" y="9"/>
                    </a:lnTo>
                    <a:lnTo>
                      <a:pt x="2" y="0"/>
                    </a:lnTo>
                    <a:lnTo>
                      <a:pt x="0" y="1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7" name="Freeform 5426">
                <a:extLst>
                  <a:ext uri="{FF2B5EF4-FFF2-40B4-BE49-F238E27FC236}">
                    <a16:creationId xmlns:a16="http://schemas.microsoft.com/office/drawing/2014/main" id="{9591EB75-8FA8-4F90-A976-0E25399EF63F}"/>
                  </a:ext>
                </a:extLst>
              </p:cNvPr>
              <p:cNvSpPr>
                <a:spLocks/>
              </p:cNvSpPr>
              <p:nvPr/>
            </p:nvSpPr>
            <p:spPr bwMode="gray">
              <a:xfrm>
                <a:off x="4639" y="2528"/>
                <a:ext cx="14" cy="15"/>
              </a:xfrm>
              <a:custGeom>
                <a:avLst/>
                <a:gdLst/>
                <a:ahLst/>
                <a:cxnLst>
                  <a:cxn ang="0">
                    <a:pos x="5" y="5"/>
                  </a:cxn>
                  <a:cxn ang="0">
                    <a:pos x="5" y="10"/>
                  </a:cxn>
                  <a:cxn ang="0">
                    <a:pos x="9" y="9"/>
                  </a:cxn>
                  <a:cxn ang="0">
                    <a:pos x="8" y="5"/>
                  </a:cxn>
                  <a:cxn ang="0">
                    <a:pos x="5" y="0"/>
                  </a:cxn>
                  <a:cxn ang="0">
                    <a:pos x="0" y="0"/>
                  </a:cxn>
                  <a:cxn ang="0">
                    <a:pos x="5" y="5"/>
                  </a:cxn>
                </a:cxnLst>
                <a:rect l="0" t="0" r="r" b="b"/>
                <a:pathLst>
                  <a:path w="9" h="10">
                    <a:moveTo>
                      <a:pt x="5" y="5"/>
                    </a:moveTo>
                    <a:lnTo>
                      <a:pt x="5" y="10"/>
                    </a:lnTo>
                    <a:lnTo>
                      <a:pt x="9" y="9"/>
                    </a:lnTo>
                    <a:lnTo>
                      <a:pt x="8" y="5"/>
                    </a:lnTo>
                    <a:lnTo>
                      <a:pt x="5" y="0"/>
                    </a:lnTo>
                    <a:lnTo>
                      <a:pt x="0" y="0"/>
                    </a:lnTo>
                    <a:lnTo>
                      <a:pt x="5"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8" name="Freeform 5427">
                <a:extLst>
                  <a:ext uri="{FF2B5EF4-FFF2-40B4-BE49-F238E27FC236}">
                    <a16:creationId xmlns:a16="http://schemas.microsoft.com/office/drawing/2014/main" id="{ABD05CCF-D032-4024-ADAF-07152F6BAF85}"/>
                  </a:ext>
                </a:extLst>
              </p:cNvPr>
              <p:cNvSpPr>
                <a:spLocks/>
              </p:cNvSpPr>
              <p:nvPr/>
            </p:nvSpPr>
            <p:spPr bwMode="gray">
              <a:xfrm>
                <a:off x="4637" y="2545"/>
                <a:ext cx="11" cy="9"/>
              </a:xfrm>
              <a:custGeom>
                <a:avLst/>
                <a:gdLst/>
                <a:ahLst/>
                <a:cxnLst>
                  <a:cxn ang="0">
                    <a:pos x="7" y="1"/>
                  </a:cxn>
                  <a:cxn ang="0">
                    <a:pos x="4" y="0"/>
                  </a:cxn>
                  <a:cxn ang="0">
                    <a:pos x="3" y="1"/>
                  </a:cxn>
                  <a:cxn ang="0">
                    <a:pos x="0" y="5"/>
                  </a:cxn>
                  <a:cxn ang="0">
                    <a:pos x="4" y="6"/>
                  </a:cxn>
                  <a:cxn ang="0">
                    <a:pos x="7" y="1"/>
                  </a:cxn>
                </a:cxnLst>
                <a:rect l="0" t="0" r="r" b="b"/>
                <a:pathLst>
                  <a:path w="7" h="6">
                    <a:moveTo>
                      <a:pt x="7" y="1"/>
                    </a:moveTo>
                    <a:lnTo>
                      <a:pt x="4" y="0"/>
                    </a:lnTo>
                    <a:lnTo>
                      <a:pt x="3" y="1"/>
                    </a:lnTo>
                    <a:lnTo>
                      <a:pt x="0" y="5"/>
                    </a:lnTo>
                    <a:lnTo>
                      <a:pt x="4" y="6"/>
                    </a:lnTo>
                    <a:lnTo>
                      <a:pt x="7"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69" name="Freeform 5428">
                <a:extLst>
                  <a:ext uri="{FF2B5EF4-FFF2-40B4-BE49-F238E27FC236}">
                    <a16:creationId xmlns:a16="http://schemas.microsoft.com/office/drawing/2014/main" id="{211D2150-B37C-4818-9FCA-D4318FE9FAEC}"/>
                  </a:ext>
                </a:extLst>
              </p:cNvPr>
              <p:cNvSpPr>
                <a:spLocks/>
              </p:cNvSpPr>
              <p:nvPr/>
            </p:nvSpPr>
            <p:spPr bwMode="gray">
              <a:xfrm>
                <a:off x="4608" y="2554"/>
                <a:ext cx="65" cy="64"/>
              </a:xfrm>
              <a:custGeom>
                <a:avLst/>
                <a:gdLst/>
                <a:ahLst/>
                <a:cxnLst>
                  <a:cxn ang="0">
                    <a:pos x="31" y="0"/>
                  </a:cxn>
                  <a:cxn ang="0">
                    <a:pos x="33" y="4"/>
                  </a:cxn>
                  <a:cxn ang="0">
                    <a:pos x="31" y="8"/>
                  </a:cxn>
                  <a:cxn ang="0">
                    <a:pos x="30" y="7"/>
                  </a:cxn>
                  <a:cxn ang="0">
                    <a:pos x="27" y="7"/>
                  </a:cxn>
                  <a:cxn ang="0">
                    <a:pos x="26" y="11"/>
                  </a:cxn>
                  <a:cxn ang="0">
                    <a:pos x="23" y="11"/>
                  </a:cxn>
                  <a:cxn ang="0">
                    <a:pos x="22" y="16"/>
                  </a:cxn>
                  <a:cxn ang="0">
                    <a:pos x="19" y="17"/>
                  </a:cxn>
                  <a:cxn ang="0">
                    <a:pos x="18" y="12"/>
                  </a:cxn>
                  <a:cxn ang="0">
                    <a:pos x="13" y="9"/>
                  </a:cxn>
                  <a:cxn ang="0">
                    <a:pos x="6" y="17"/>
                  </a:cxn>
                  <a:cxn ang="0">
                    <a:pos x="3" y="18"/>
                  </a:cxn>
                  <a:cxn ang="0">
                    <a:pos x="0" y="23"/>
                  </a:cxn>
                  <a:cxn ang="0">
                    <a:pos x="0" y="26"/>
                  </a:cxn>
                  <a:cxn ang="0">
                    <a:pos x="2" y="25"/>
                  </a:cxn>
                  <a:cxn ang="0">
                    <a:pos x="4" y="24"/>
                  </a:cxn>
                  <a:cxn ang="0">
                    <a:pos x="4" y="22"/>
                  </a:cxn>
                  <a:cxn ang="0">
                    <a:pos x="7" y="19"/>
                  </a:cxn>
                  <a:cxn ang="0">
                    <a:pos x="10" y="23"/>
                  </a:cxn>
                  <a:cxn ang="0">
                    <a:pos x="12" y="21"/>
                  </a:cxn>
                  <a:cxn ang="0">
                    <a:pos x="18" y="21"/>
                  </a:cxn>
                  <a:cxn ang="0">
                    <a:pos x="21" y="24"/>
                  </a:cxn>
                  <a:cxn ang="0">
                    <a:pos x="19" y="29"/>
                  </a:cxn>
                  <a:cxn ang="0">
                    <a:pos x="19" y="32"/>
                  </a:cxn>
                  <a:cxn ang="0">
                    <a:pos x="26" y="39"/>
                  </a:cxn>
                  <a:cxn ang="0">
                    <a:pos x="28" y="37"/>
                  </a:cxn>
                  <a:cxn ang="0">
                    <a:pos x="30" y="36"/>
                  </a:cxn>
                  <a:cxn ang="0">
                    <a:pos x="30" y="39"/>
                  </a:cxn>
                  <a:cxn ang="0">
                    <a:pos x="32" y="41"/>
                  </a:cxn>
                  <a:cxn ang="0">
                    <a:pos x="33" y="40"/>
                  </a:cxn>
                  <a:cxn ang="0">
                    <a:pos x="33" y="33"/>
                  </a:cxn>
                  <a:cxn ang="0">
                    <a:pos x="31" y="31"/>
                  </a:cxn>
                  <a:cxn ang="0">
                    <a:pos x="32" y="27"/>
                  </a:cxn>
                  <a:cxn ang="0">
                    <a:pos x="34" y="26"/>
                  </a:cxn>
                  <a:cxn ang="0">
                    <a:pos x="38" y="30"/>
                  </a:cxn>
                  <a:cxn ang="0">
                    <a:pos x="41" y="26"/>
                  </a:cxn>
                  <a:cxn ang="0">
                    <a:pos x="42" y="20"/>
                  </a:cxn>
                  <a:cxn ang="0">
                    <a:pos x="39" y="16"/>
                  </a:cxn>
                  <a:cxn ang="0">
                    <a:pos x="39" y="11"/>
                  </a:cxn>
                  <a:cxn ang="0">
                    <a:pos x="38" y="4"/>
                  </a:cxn>
                  <a:cxn ang="0">
                    <a:pos x="31" y="0"/>
                  </a:cxn>
                </a:cxnLst>
                <a:rect l="0" t="0" r="r" b="b"/>
                <a:pathLst>
                  <a:path w="42" h="41">
                    <a:moveTo>
                      <a:pt x="31" y="0"/>
                    </a:moveTo>
                    <a:lnTo>
                      <a:pt x="33" y="4"/>
                    </a:lnTo>
                    <a:lnTo>
                      <a:pt x="31" y="8"/>
                    </a:lnTo>
                    <a:lnTo>
                      <a:pt x="30" y="7"/>
                    </a:lnTo>
                    <a:lnTo>
                      <a:pt x="27" y="7"/>
                    </a:lnTo>
                    <a:lnTo>
                      <a:pt x="26" y="11"/>
                    </a:lnTo>
                    <a:lnTo>
                      <a:pt x="23" y="11"/>
                    </a:lnTo>
                    <a:lnTo>
                      <a:pt x="22" y="16"/>
                    </a:lnTo>
                    <a:lnTo>
                      <a:pt x="19" y="17"/>
                    </a:lnTo>
                    <a:lnTo>
                      <a:pt x="18" y="12"/>
                    </a:lnTo>
                    <a:lnTo>
                      <a:pt x="13" y="9"/>
                    </a:lnTo>
                    <a:lnTo>
                      <a:pt x="6" y="17"/>
                    </a:lnTo>
                    <a:lnTo>
                      <a:pt x="3" y="18"/>
                    </a:lnTo>
                    <a:lnTo>
                      <a:pt x="0" y="23"/>
                    </a:lnTo>
                    <a:lnTo>
                      <a:pt x="0" y="26"/>
                    </a:lnTo>
                    <a:lnTo>
                      <a:pt x="2" y="25"/>
                    </a:lnTo>
                    <a:lnTo>
                      <a:pt x="4" y="24"/>
                    </a:lnTo>
                    <a:lnTo>
                      <a:pt x="4" y="22"/>
                    </a:lnTo>
                    <a:lnTo>
                      <a:pt x="7" y="19"/>
                    </a:lnTo>
                    <a:lnTo>
                      <a:pt x="10" y="23"/>
                    </a:lnTo>
                    <a:lnTo>
                      <a:pt x="12" y="21"/>
                    </a:lnTo>
                    <a:lnTo>
                      <a:pt x="18" y="21"/>
                    </a:lnTo>
                    <a:lnTo>
                      <a:pt x="21" y="24"/>
                    </a:lnTo>
                    <a:lnTo>
                      <a:pt x="19" y="29"/>
                    </a:lnTo>
                    <a:lnTo>
                      <a:pt x="19" y="32"/>
                    </a:lnTo>
                    <a:lnTo>
                      <a:pt x="26" y="39"/>
                    </a:lnTo>
                    <a:lnTo>
                      <a:pt x="28" y="37"/>
                    </a:lnTo>
                    <a:lnTo>
                      <a:pt x="30" y="36"/>
                    </a:lnTo>
                    <a:lnTo>
                      <a:pt x="30" y="39"/>
                    </a:lnTo>
                    <a:lnTo>
                      <a:pt x="32" y="41"/>
                    </a:lnTo>
                    <a:lnTo>
                      <a:pt x="33" y="40"/>
                    </a:lnTo>
                    <a:lnTo>
                      <a:pt x="33" y="33"/>
                    </a:lnTo>
                    <a:lnTo>
                      <a:pt x="31" y="31"/>
                    </a:lnTo>
                    <a:lnTo>
                      <a:pt x="32" y="27"/>
                    </a:lnTo>
                    <a:lnTo>
                      <a:pt x="34" y="26"/>
                    </a:lnTo>
                    <a:lnTo>
                      <a:pt x="38" y="30"/>
                    </a:lnTo>
                    <a:lnTo>
                      <a:pt x="41" y="26"/>
                    </a:lnTo>
                    <a:lnTo>
                      <a:pt x="42" y="20"/>
                    </a:lnTo>
                    <a:lnTo>
                      <a:pt x="39" y="16"/>
                    </a:lnTo>
                    <a:lnTo>
                      <a:pt x="39" y="11"/>
                    </a:lnTo>
                    <a:lnTo>
                      <a:pt x="38" y="4"/>
                    </a:lnTo>
                    <a:lnTo>
                      <a:pt x="3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0" name="Freeform 5429">
                <a:extLst>
                  <a:ext uri="{FF2B5EF4-FFF2-40B4-BE49-F238E27FC236}">
                    <a16:creationId xmlns:a16="http://schemas.microsoft.com/office/drawing/2014/main" id="{D1C48897-156C-48B3-940E-18D6CD07F433}"/>
                  </a:ext>
                </a:extLst>
              </p:cNvPr>
              <p:cNvSpPr>
                <a:spLocks/>
              </p:cNvSpPr>
              <p:nvPr/>
            </p:nvSpPr>
            <p:spPr bwMode="gray">
              <a:xfrm>
                <a:off x="4656" y="2539"/>
                <a:ext cx="6" cy="8"/>
              </a:xfrm>
              <a:custGeom>
                <a:avLst/>
                <a:gdLst/>
                <a:ahLst/>
                <a:cxnLst>
                  <a:cxn ang="0">
                    <a:pos x="0" y="4"/>
                  </a:cxn>
                  <a:cxn ang="0">
                    <a:pos x="2" y="5"/>
                  </a:cxn>
                  <a:cxn ang="0">
                    <a:pos x="4" y="4"/>
                  </a:cxn>
                  <a:cxn ang="0">
                    <a:pos x="4" y="0"/>
                  </a:cxn>
                  <a:cxn ang="0">
                    <a:pos x="1" y="1"/>
                  </a:cxn>
                  <a:cxn ang="0">
                    <a:pos x="0" y="4"/>
                  </a:cxn>
                </a:cxnLst>
                <a:rect l="0" t="0" r="r" b="b"/>
                <a:pathLst>
                  <a:path w="4" h="5">
                    <a:moveTo>
                      <a:pt x="0" y="4"/>
                    </a:moveTo>
                    <a:lnTo>
                      <a:pt x="2" y="5"/>
                    </a:lnTo>
                    <a:lnTo>
                      <a:pt x="4" y="4"/>
                    </a:lnTo>
                    <a:lnTo>
                      <a:pt x="4" y="0"/>
                    </a:lnTo>
                    <a:lnTo>
                      <a:pt x="1" y="1"/>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1" name="Freeform 5430">
                <a:extLst>
                  <a:ext uri="{FF2B5EF4-FFF2-40B4-BE49-F238E27FC236}">
                    <a16:creationId xmlns:a16="http://schemas.microsoft.com/office/drawing/2014/main" id="{ABC5D2DB-9F8A-4E77-B6A4-F7841F5EBA7A}"/>
                  </a:ext>
                </a:extLst>
              </p:cNvPr>
              <p:cNvSpPr>
                <a:spLocks/>
              </p:cNvSpPr>
              <p:nvPr/>
            </p:nvSpPr>
            <p:spPr bwMode="gray">
              <a:xfrm>
                <a:off x="4688" y="2681"/>
                <a:ext cx="19" cy="30"/>
              </a:xfrm>
              <a:custGeom>
                <a:avLst/>
                <a:gdLst/>
                <a:ahLst/>
                <a:cxnLst>
                  <a:cxn ang="0">
                    <a:pos x="0" y="8"/>
                  </a:cxn>
                  <a:cxn ang="0">
                    <a:pos x="1" y="14"/>
                  </a:cxn>
                  <a:cxn ang="0">
                    <a:pos x="4" y="19"/>
                  </a:cxn>
                  <a:cxn ang="0">
                    <a:pos x="6" y="19"/>
                  </a:cxn>
                  <a:cxn ang="0">
                    <a:pos x="4" y="14"/>
                  </a:cxn>
                  <a:cxn ang="0">
                    <a:pos x="3" y="10"/>
                  </a:cxn>
                  <a:cxn ang="0">
                    <a:pos x="11" y="10"/>
                  </a:cxn>
                  <a:cxn ang="0">
                    <a:pos x="9" y="6"/>
                  </a:cxn>
                  <a:cxn ang="0">
                    <a:pos x="6" y="6"/>
                  </a:cxn>
                  <a:cxn ang="0">
                    <a:pos x="7" y="4"/>
                  </a:cxn>
                  <a:cxn ang="0">
                    <a:pos x="11" y="3"/>
                  </a:cxn>
                  <a:cxn ang="0">
                    <a:pos x="12" y="0"/>
                  </a:cxn>
                  <a:cxn ang="0">
                    <a:pos x="8" y="0"/>
                  </a:cxn>
                  <a:cxn ang="0">
                    <a:pos x="0" y="8"/>
                  </a:cxn>
                </a:cxnLst>
                <a:rect l="0" t="0" r="r" b="b"/>
                <a:pathLst>
                  <a:path w="12" h="19">
                    <a:moveTo>
                      <a:pt x="0" y="8"/>
                    </a:moveTo>
                    <a:lnTo>
                      <a:pt x="1" y="14"/>
                    </a:lnTo>
                    <a:lnTo>
                      <a:pt x="4" y="19"/>
                    </a:lnTo>
                    <a:lnTo>
                      <a:pt x="6" y="19"/>
                    </a:lnTo>
                    <a:lnTo>
                      <a:pt x="4" y="14"/>
                    </a:lnTo>
                    <a:lnTo>
                      <a:pt x="3" y="10"/>
                    </a:lnTo>
                    <a:lnTo>
                      <a:pt x="11" y="10"/>
                    </a:lnTo>
                    <a:lnTo>
                      <a:pt x="9" y="6"/>
                    </a:lnTo>
                    <a:lnTo>
                      <a:pt x="6" y="6"/>
                    </a:lnTo>
                    <a:lnTo>
                      <a:pt x="7" y="4"/>
                    </a:lnTo>
                    <a:lnTo>
                      <a:pt x="11" y="3"/>
                    </a:lnTo>
                    <a:lnTo>
                      <a:pt x="12" y="0"/>
                    </a:lnTo>
                    <a:lnTo>
                      <a:pt x="8" y="0"/>
                    </a:lnTo>
                    <a:lnTo>
                      <a:pt x="0"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2" name="Freeform 5431">
                <a:extLst>
                  <a:ext uri="{FF2B5EF4-FFF2-40B4-BE49-F238E27FC236}">
                    <a16:creationId xmlns:a16="http://schemas.microsoft.com/office/drawing/2014/main" id="{E62D823F-0F43-4E94-89DA-1D479C953FD8}"/>
                  </a:ext>
                </a:extLst>
              </p:cNvPr>
              <p:cNvSpPr>
                <a:spLocks/>
              </p:cNvSpPr>
              <p:nvPr/>
            </p:nvSpPr>
            <p:spPr bwMode="gray">
              <a:xfrm>
                <a:off x="4687" y="2675"/>
                <a:ext cx="5" cy="13"/>
              </a:xfrm>
              <a:custGeom>
                <a:avLst/>
                <a:gdLst/>
                <a:ahLst/>
                <a:cxnLst>
                  <a:cxn ang="0">
                    <a:pos x="1" y="8"/>
                  </a:cxn>
                  <a:cxn ang="0">
                    <a:pos x="3" y="5"/>
                  </a:cxn>
                  <a:cxn ang="0">
                    <a:pos x="2" y="0"/>
                  </a:cxn>
                  <a:cxn ang="0">
                    <a:pos x="0" y="0"/>
                  </a:cxn>
                  <a:cxn ang="0">
                    <a:pos x="1" y="8"/>
                  </a:cxn>
                </a:cxnLst>
                <a:rect l="0" t="0" r="r" b="b"/>
                <a:pathLst>
                  <a:path w="3" h="8">
                    <a:moveTo>
                      <a:pt x="1" y="8"/>
                    </a:moveTo>
                    <a:lnTo>
                      <a:pt x="3" y="5"/>
                    </a:lnTo>
                    <a:lnTo>
                      <a:pt x="2" y="0"/>
                    </a:lnTo>
                    <a:lnTo>
                      <a:pt x="0" y="0"/>
                    </a:lnTo>
                    <a:lnTo>
                      <a:pt x="1"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3" name="Freeform 5432">
                <a:extLst>
                  <a:ext uri="{FF2B5EF4-FFF2-40B4-BE49-F238E27FC236}">
                    <a16:creationId xmlns:a16="http://schemas.microsoft.com/office/drawing/2014/main" id="{5DDE7228-23A5-4029-96AC-FF8DE41D59BF}"/>
                  </a:ext>
                </a:extLst>
              </p:cNvPr>
              <p:cNvSpPr>
                <a:spLocks/>
              </p:cNvSpPr>
              <p:nvPr/>
            </p:nvSpPr>
            <p:spPr bwMode="gray">
              <a:xfrm>
                <a:off x="4698" y="2664"/>
                <a:ext cx="6" cy="8"/>
              </a:xfrm>
              <a:custGeom>
                <a:avLst/>
                <a:gdLst/>
                <a:ahLst/>
                <a:cxnLst>
                  <a:cxn ang="0">
                    <a:pos x="0" y="3"/>
                  </a:cxn>
                  <a:cxn ang="0">
                    <a:pos x="2" y="5"/>
                  </a:cxn>
                  <a:cxn ang="0">
                    <a:pos x="4" y="3"/>
                  </a:cxn>
                  <a:cxn ang="0">
                    <a:pos x="2" y="0"/>
                  </a:cxn>
                  <a:cxn ang="0">
                    <a:pos x="0" y="3"/>
                  </a:cxn>
                </a:cxnLst>
                <a:rect l="0" t="0" r="r" b="b"/>
                <a:pathLst>
                  <a:path w="4" h="5">
                    <a:moveTo>
                      <a:pt x="0" y="3"/>
                    </a:moveTo>
                    <a:lnTo>
                      <a:pt x="2" y="5"/>
                    </a:lnTo>
                    <a:lnTo>
                      <a:pt x="4" y="3"/>
                    </a:lnTo>
                    <a:lnTo>
                      <a:pt x="2" y="0"/>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4" name="Freeform 5433">
                <a:extLst>
                  <a:ext uri="{FF2B5EF4-FFF2-40B4-BE49-F238E27FC236}">
                    <a16:creationId xmlns:a16="http://schemas.microsoft.com/office/drawing/2014/main" id="{E1E65CDA-D470-489F-A73E-C2F8A307EF2E}"/>
                  </a:ext>
                </a:extLst>
              </p:cNvPr>
              <p:cNvSpPr>
                <a:spLocks/>
              </p:cNvSpPr>
              <p:nvPr/>
            </p:nvSpPr>
            <p:spPr bwMode="gray">
              <a:xfrm>
                <a:off x="4673" y="2630"/>
                <a:ext cx="6" cy="10"/>
              </a:xfrm>
              <a:custGeom>
                <a:avLst/>
                <a:gdLst/>
                <a:ahLst/>
                <a:cxnLst>
                  <a:cxn ang="0">
                    <a:pos x="0" y="5"/>
                  </a:cxn>
                  <a:cxn ang="0">
                    <a:pos x="2" y="6"/>
                  </a:cxn>
                  <a:cxn ang="0">
                    <a:pos x="3" y="5"/>
                  </a:cxn>
                  <a:cxn ang="0">
                    <a:pos x="4" y="2"/>
                  </a:cxn>
                  <a:cxn ang="0">
                    <a:pos x="3" y="0"/>
                  </a:cxn>
                  <a:cxn ang="0">
                    <a:pos x="0" y="5"/>
                  </a:cxn>
                </a:cxnLst>
                <a:rect l="0" t="0" r="r" b="b"/>
                <a:pathLst>
                  <a:path w="4" h="6">
                    <a:moveTo>
                      <a:pt x="0" y="5"/>
                    </a:moveTo>
                    <a:lnTo>
                      <a:pt x="2" y="6"/>
                    </a:lnTo>
                    <a:lnTo>
                      <a:pt x="3" y="5"/>
                    </a:lnTo>
                    <a:lnTo>
                      <a:pt x="4" y="2"/>
                    </a:lnTo>
                    <a:lnTo>
                      <a:pt x="3" y="0"/>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5" name="Freeform 5434">
                <a:extLst>
                  <a:ext uri="{FF2B5EF4-FFF2-40B4-BE49-F238E27FC236}">
                    <a16:creationId xmlns:a16="http://schemas.microsoft.com/office/drawing/2014/main" id="{AED0F936-3123-4EAE-89E6-F7183C3B2247}"/>
                  </a:ext>
                </a:extLst>
              </p:cNvPr>
              <p:cNvSpPr>
                <a:spLocks/>
              </p:cNvSpPr>
              <p:nvPr/>
            </p:nvSpPr>
            <p:spPr bwMode="gray">
              <a:xfrm>
                <a:off x="4684" y="2706"/>
                <a:ext cx="8" cy="10"/>
              </a:xfrm>
              <a:custGeom>
                <a:avLst/>
                <a:gdLst/>
                <a:ahLst/>
                <a:cxnLst>
                  <a:cxn ang="0">
                    <a:pos x="0" y="2"/>
                  </a:cxn>
                  <a:cxn ang="0">
                    <a:pos x="1" y="4"/>
                  </a:cxn>
                  <a:cxn ang="0">
                    <a:pos x="4" y="6"/>
                  </a:cxn>
                  <a:cxn ang="0">
                    <a:pos x="5" y="4"/>
                  </a:cxn>
                  <a:cxn ang="0">
                    <a:pos x="4" y="3"/>
                  </a:cxn>
                  <a:cxn ang="0">
                    <a:pos x="2" y="0"/>
                  </a:cxn>
                  <a:cxn ang="0">
                    <a:pos x="0" y="2"/>
                  </a:cxn>
                </a:cxnLst>
                <a:rect l="0" t="0" r="r" b="b"/>
                <a:pathLst>
                  <a:path w="5" h="6">
                    <a:moveTo>
                      <a:pt x="0" y="2"/>
                    </a:moveTo>
                    <a:lnTo>
                      <a:pt x="1" y="4"/>
                    </a:lnTo>
                    <a:lnTo>
                      <a:pt x="4" y="6"/>
                    </a:lnTo>
                    <a:lnTo>
                      <a:pt x="5" y="4"/>
                    </a:lnTo>
                    <a:lnTo>
                      <a:pt x="4" y="3"/>
                    </a:lnTo>
                    <a:lnTo>
                      <a:pt x="2" y="0"/>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6" name="Freeform 5435">
                <a:extLst>
                  <a:ext uri="{FF2B5EF4-FFF2-40B4-BE49-F238E27FC236}">
                    <a16:creationId xmlns:a16="http://schemas.microsoft.com/office/drawing/2014/main" id="{599BF6E4-1F95-4FCF-94BE-96B3039720B6}"/>
                  </a:ext>
                </a:extLst>
              </p:cNvPr>
              <p:cNvSpPr>
                <a:spLocks/>
              </p:cNvSpPr>
              <p:nvPr/>
            </p:nvSpPr>
            <p:spPr bwMode="gray">
              <a:xfrm>
                <a:off x="4668" y="2748"/>
                <a:ext cx="16" cy="11"/>
              </a:xfrm>
              <a:custGeom>
                <a:avLst/>
                <a:gdLst/>
                <a:ahLst/>
                <a:cxnLst>
                  <a:cxn ang="0">
                    <a:pos x="2" y="0"/>
                  </a:cxn>
                  <a:cxn ang="0">
                    <a:pos x="0" y="3"/>
                  </a:cxn>
                  <a:cxn ang="0">
                    <a:pos x="3" y="7"/>
                  </a:cxn>
                  <a:cxn ang="0">
                    <a:pos x="8" y="7"/>
                  </a:cxn>
                  <a:cxn ang="0">
                    <a:pos x="10" y="3"/>
                  </a:cxn>
                  <a:cxn ang="0">
                    <a:pos x="7" y="0"/>
                  </a:cxn>
                  <a:cxn ang="0">
                    <a:pos x="2" y="0"/>
                  </a:cxn>
                </a:cxnLst>
                <a:rect l="0" t="0" r="r" b="b"/>
                <a:pathLst>
                  <a:path w="10" h="7">
                    <a:moveTo>
                      <a:pt x="2" y="0"/>
                    </a:moveTo>
                    <a:lnTo>
                      <a:pt x="0" y="3"/>
                    </a:lnTo>
                    <a:lnTo>
                      <a:pt x="3" y="7"/>
                    </a:lnTo>
                    <a:lnTo>
                      <a:pt x="8" y="7"/>
                    </a:lnTo>
                    <a:lnTo>
                      <a:pt x="10" y="3"/>
                    </a:lnTo>
                    <a:lnTo>
                      <a:pt x="7" y="0"/>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7" name="Freeform 5436">
                <a:extLst>
                  <a:ext uri="{FF2B5EF4-FFF2-40B4-BE49-F238E27FC236}">
                    <a16:creationId xmlns:a16="http://schemas.microsoft.com/office/drawing/2014/main" id="{ACEB711B-3150-4CAA-A73F-305337F6E3C9}"/>
                  </a:ext>
                </a:extLst>
              </p:cNvPr>
              <p:cNvSpPr>
                <a:spLocks/>
              </p:cNvSpPr>
              <p:nvPr/>
            </p:nvSpPr>
            <p:spPr bwMode="gray">
              <a:xfrm>
                <a:off x="4693" y="2747"/>
                <a:ext cx="45" cy="18"/>
              </a:xfrm>
              <a:custGeom>
                <a:avLst/>
                <a:gdLst/>
                <a:ahLst/>
                <a:cxnLst>
                  <a:cxn ang="0">
                    <a:pos x="27" y="12"/>
                  </a:cxn>
                  <a:cxn ang="0">
                    <a:pos x="29" y="11"/>
                  </a:cxn>
                  <a:cxn ang="0">
                    <a:pos x="29" y="5"/>
                  </a:cxn>
                  <a:cxn ang="0">
                    <a:pos x="26" y="3"/>
                  </a:cxn>
                  <a:cxn ang="0">
                    <a:pos x="22" y="3"/>
                  </a:cxn>
                  <a:cxn ang="0">
                    <a:pos x="18" y="0"/>
                  </a:cxn>
                  <a:cxn ang="0">
                    <a:pos x="8" y="0"/>
                  </a:cxn>
                  <a:cxn ang="0">
                    <a:pos x="0" y="3"/>
                  </a:cxn>
                  <a:cxn ang="0">
                    <a:pos x="2" y="8"/>
                  </a:cxn>
                  <a:cxn ang="0">
                    <a:pos x="6" y="5"/>
                  </a:cxn>
                  <a:cxn ang="0">
                    <a:pos x="12" y="4"/>
                  </a:cxn>
                  <a:cxn ang="0">
                    <a:pos x="19" y="5"/>
                  </a:cxn>
                  <a:cxn ang="0">
                    <a:pos x="27" y="12"/>
                  </a:cxn>
                </a:cxnLst>
                <a:rect l="0" t="0" r="r" b="b"/>
                <a:pathLst>
                  <a:path w="29" h="12">
                    <a:moveTo>
                      <a:pt x="27" y="12"/>
                    </a:moveTo>
                    <a:lnTo>
                      <a:pt x="29" y="11"/>
                    </a:lnTo>
                    <a:lnTo>
                      <a:pt x="29" y="5"/>
                    </a:lnTo>
                    <a:lnTo>
                      <a:pt x="26" y="3"/>
                    </a:lnTo>
                    <a:lnTo>
                      <a:pt x="22" y="3"/>
                    </a:lnTo>
                    <a:lnTo>
                      <a:pt x="18" y="0"/>
                    </a:lnTo>
                    <a:lnTo>
                      <a:pt x="8" y="0"/>
                    </a:lnTo>
                    <a:lnTo>
                      <a:pt x="0" y="3"/>
                    </a:lnTo>
                    <a:lnTo>
                      <a:pt x="2" y="8"/>
                    </a:lnTo>
                    <a:lnTo>
                      <a:pt x="6" y="5"/>
                    </a:lnTo>
                    <a:lnTo>
                      <a:pt x="12" y="4"/>
                    </a:lnTo>
                    <a:lnTo>
                      <a:pt x="19" y="5"/>
                    </a:lnTo>
                    <a:lnTo>
                      <a:pt x="27" y="1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8" name="Freeform 5437">
                <a:extLst>
                  <a:ext uri="{FF2B5EF4-FFF2-40B4-BE49-F238E27FC236}">
                    <a16:creationId xmlns:a16="http://schemas.microsoft.com/office/drawing/2014/main" id="{C6E1C45E-272B-475A-84C4-109E69BAC51B}"/>
                  </a:ext>
                </a:extLst>
              </p:cNvPr>
              <p:cNvSpPr>
                <a:spLocks/>
              </p:cNvSpPr>
              <p:nvPr/>
            </p:nvSpPr>
            <p:spPr bwMode="gray">
              <a:xfrm>
                <a:off x="4640" y="2726"/>
                <a:ext cx="24" cy="8"/>
              </a:xfrm>
              <a:custGeom>
                <a:avLst/>
                <a:gdLst/>
                <a:ahLst/>
                <a:cxnLst>
                  <a:cxn ang="0">
                    <a:pos x="6" y="2"/>
                  </a:cxn>
                  <a:cxn ang="0">
                    <a:pos x="4" y="0"/>
                  </a:cxn>
                  <a:cxn ang="0">
                    <a:pos x="0" y="1"/>
                  </a:cxn>
                  <a:cxn ang="0">
                    <a:pos x="0" y="3"/>
                  </a:cxn>
                  <a:cxn ang="0">
                    <a:pos x="3" y="5"/>
                  </a:cxn>
                  <a:cxn ang="0">
                    <a:pos x="15" y="5"/>
                  </a:cxn>
                  <a:cxn ang="0">
                    <a:pos x="15" y="3"/>
                  </a:cxn>
                  <a:cxn ang="0">
                    <a:pos x="9" y="3"/>
                  </a:cxn>
                  <a:cxn ang="0">
                    <a:pos x="6" y="2"/>
                  </a:cxn>
                </a:cxnLst>
                <a:rect l="0" t="0" r="r" b="b"/>
                <a:pathLst>
                  <a:path w="15" h="5">
                    <a:moveTo>
                      <a:pt x="6" y="2"/>
                    </a:moveTo>
                    <a:lnTo>
                      <a:pt x="4" y="0"/>
                    </a:lnTo>
                    <a:lnTo>
                      <a:pt x="0" y="1"/>
                    </a:lnTo>
                    <a:lnTo>
                      <a:pt x="0" y="3"/>
                    </a:lnTo>
                    <a:lnTo>
                      <a:pt x="3" y="5"/>
                    </a:lnTo>
                    <a:lnTo>
                      <a:pt x="15" y="5"/>
                    </a:lnTo>
                    <a:lnTo>
                      <a:pt x="15" y="3"/>
                    </a:lnTo>
                    <a:lnTo>
                      <a:pt x="9" y="3"/>
                    </a:lnTo>
                    <a:lnTo>
                      <a:pt x="6"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79" name="Freeform 5438">
                <a:extLst>
                  <a:ext uri="{FF2B5EF4-FFF2-40B4-BE49-F238E27FC236}">
                    <a16:creationId xmlns:a16="http://schemas.microsoft.com/office/drawing/2014/main" id="{AE7BC7FA-F478-4117-B9E3-487B42A31552}"/>
                  </a:ext>
                </a:extLst>
              </p:cNvPr>
              <p:cNvSpPr>
                <a:spLocks/>
              </p:cNvSpPr>
              <p:nvPr/>
            </p:nvSpPr>
            <p:spPr bwMode="gray">
              <a:xfrm>
                <a:off x="4614" y="2773"/>
                <a:ext cx="11" cy="20"/>
              </a:xfrm>
              <a:custGeom>
                <a:avLst/>
                <a:gdLst/>
                <a:ahLst/>
                <a:cxnLst>
                  <a:cxn ang="0">
                    <a:pos x="0" y="12"/>
                  </a:cxn>
                  <a:cxn ang="0">
                    <a:pos x="2" y="13"/>
                  </a:cxn>
                  <a:cxn ang="0">
                    <a:pos x="5" y="9"/>
                  </a:cxn>
                  <a:cxn ang="0">
                    <a:pos x="7" y="2"/>
                  </a:cxn>
                  <a:cxn ang="0">
                    <a:pos x="5" y="0"/>
                  </a:cxn>
                  <a:cxn ang="0">
                    <a:pos x="3" y="2"/>
                  </a:cxn>
                  <a:cxn ang="0">
                    <a:pos x="4" y="5"/>
                  </a:cxn>
                  <a:cxn ang="0">
                    <a:pos x="2" y="10"/>
                  </a:cxn>
                  <a:cxn ang="0">
                    <a:pos x="0" y="12"/>
                  </a:cxn>
                </a:cxnLst>
                <a:rect l="0" t="0" r="r" b="b"/>
                <a:pathLst>
                  <a:path w="7" h="13">
                    <a:moveTo>
                      <a:pt x="0" y="12"/>
                    </a:moveTo>
                    <a:lnTo>
                      <a:pt x="2" y="13"/>
                    </a:lnTo>
                    <a:lnTo>
                      <a:pt x="5" y="9"/>
                    </a:lnTo>
                    <a:lnTo>
                      <a:pt x="7" y="2"/>
                    </a:lnTo>
                    <a:lnTo>
                      <a:pt x="5" y="0"/>
                    </a:lnTo>
                    <a:lnTo>
                      <a:pt x="3" y="2"/>
                    </a:lnTo>
                    <a:lnTo>
                      <a:pt x="4" y="5"/>
                    </a:lnTo>
                    <a:lnTo>
                      <a:pt x="2" y="10"/>
                    </a:lnTo>
                    <a:lnTo>
                      <a:pt x="0" y="1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0" name="Freeform 5439">
                <a:extLst>
                  <a:ext uri="{FF2B5EF4-FFF2-40B4-BE49-F238E27FC236}">
                    <a16:creationId xmlns:a16="http://schemas.microsoft.com/office/drawing/2014/main" id="{95DFFBDF-8F32-4377-9379-36F8EA37846E}"/>
                  </a:ext>
                </a:extLst>
              </p:cNvPr>
              <p:cNvSpPr>
                <a:spLocks/>
              </p:cNvSpPr>
              <p:nvPr/>
            </p:nvSpPr>
            <p:spPr bwMode="gray">
              <a:xfrm>
                <a:off x="4609" y="2779"/>
                <a:ext cx="8" cy="6"/>
              </a:xfrm>
              <a:custGeom>
                <a:avLst/>
                <a:gdLst/>
                <a:ahLst/>
                <a:cxnLst>
                  <a:cxn ang="0">
                    <a:pos x="2" y="0"/>
                  </a:cxn>
                  <a:cxn ang="0">
                    <a:pos x="0" y="4"/>
                  </a:cxn>
                  <a:cxn ang="0">
                    <a:pos x="3" y="4"/>
                  </a:cxn>
                  <a:cxn ang="0">
                    <a:pos x="3" y="3"/>
                  </a:cxn>
                  <a:cxn ang="0">
                    <a:pos x="5" y="2"/>
                  </a:cxn>
                  <a:cxn ang="0">
                    <a:pos x="4" y="0"/>
                  </a:cxn>
                  <a:cxn ang="0">
                    <a:pos x="2" y="0"/>
                  </a:cxn>
                </a:cxnLst>
                <a:rect l="0" t="0" r="r" b="b"/>
                <a:pathLst>
                  <a:path w="5" h="4">
                    <a:moveTo>
                      <a:pt x="2" y="0"/>
                    </a:moveTo>
                    <a:lnTo>
                      <a:pt x="0" y="4"/>
                    </a:lnTo>
                    <a:lnTo>
                      <a:pt x="3" y="4"/>
                    </a:lnTo>
                    <a:lnTo>
                      <a:pt x="3" y="3"/>
                    </a:lnTo>
                    <a:lnTo>
                      <a:pt x="5" y="2"/>
                    </a:lnTo>
                    <a:lnTo>
                      <a:pt x="4" y="0"/>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1" name="Freeform 5440">
                <a:extLst>
                  <a:ext uri="{FF2B5EF4-FFF2-40B4-BE49-F238E27FC236}">
                    <a16:creationId xmlns:a16="http://schemas.microsoft.com/office/drawing/2014/main" id="{2F6E89F6-3313-4BC6-A6D3-F032465DEDF8}"/>
                  </a:ext>
                </a:extLst>
              </p:cNvPr>
              <p:cNvSpPr>
                <a:spLocks/>
              </p:cNvSpPr>
              <p:nvPr/>
            </p:nvSpPr>
            <p:spPr bwMode="gray">
              <a:xfrm>
                <a:off x="4757" y="2790"/>
                <a:ext cx="10" cy="8"/>
              </a:xfrm>
              <a:custGeom>
                <a:avLst/>
                <a:gdLst/>
                <a:ahLst/>
                <a:cxnLst>
                  <a:cxn ang="0">
                    <a:pos x="0" y="1"/>
                  </a:cxn>
                  <a:cxn ang="0">
                    <a:pos x="2" y="5"/>
                  </a:cxn>
                  <a:cxn ang="0">
                    <a:pos x="7" y="3"/>
                  </a:cxn>
                  <a:cxn ang="0">
                    <a:pos x="6" y="1"/>
                  </a:cxn>
                  <a:cxn ang="0">
                    <a:pos x="2" y="0"/>
                  </a:cxn>
                  <a:cxn ang="0">
                    <a:pos x="0" y="1"/>
                  </a:cxn>
                </a:cxnLst>
                <a:rect l="0" t="0" r="r" b="b"/>
                <a:pathLst>
                  <a:path w="7" h="5">
                    <a:moveTo>
                      <a:pt x="0" y="1"/>
                    </a:moveTo>
                    <a:lnTo>
                      <a:pt x="2" y="5"/>
                    </a:lnTo>
                    <a:lnTo>
                      <a:pt x="7" y="3"/>
                    </a:lnTo>
                    <a:lnTo>
                      <a:pt x="6" y="1"/>
                    </a:lnTo>
                    <a:lnTo>
                      <a:pt x="2"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2" name="Freeform 5441">
                <a:extLst>
                  <a:ext uri="{FF2B5EF4-FFF2-40B4-BE49-F238E27FC236}">
                    <a16:creationId xmlns:a16="http://schemas.microsoft.com/office/drawing/2014/main" id="{A91D68F8-3E4F-4775-8E94-71AB1189D9C4}"/>
                  </a:ext>
                </a:extLst>
              </p:cNvPr>
              <p:cNvSpPr>
                <a:spLocks/>
              </p:cNvSpPr>
              <p:nvPr/>
            </p:nvSpPr>
            <p:spPr bwMode="gray">
              <a:xfrm>
                <a:off x="4738" y="2816"/>
                <a:ext cx="8" cy="14"/>
              </a:xfrm>
              <a:custGeom>
                <a:avLst/>
                <a:gdLst/>
                <a:ahLst/>
                <a:cxnLst>
                  <a:cxn ang="0">
                    <a:pos x="5" y="3"/>
                  </a:cxn>
                  <a:cxn ang="0">
                    <a:pos x="4" y="0"/>
                  </a:cxn>
                  <a:cxn ang="0">
                    <a:pos x="0" y="6"/>
                  </a:cxn>
                  <a:cxn ang="0">
                    <a:pos x="0" y="9"/>
                  </a:cxn>
                  <a:cxn ang="0">
                    <a:pos x="4" y="7"/>
                  </a:cxn>
                  <a:cxn ang="0">
                    <a:pos x="5" y="3"/>
                  </a:cxn>
                </a:cxnLst>
                <a:rect l="0" t="0" r="r" b="b"/>
                <a:pathLst>
                  <a:path w="5" h="9">
                    <a:moveTo>
                      <a:pt x="5" y="3"/>
                    </a:moveTo>
                    <a:lnTo>
                      <a:pt x="4" y="0"/>
                    </a:lnTo>
                    <a:lnTo>
                      <a:pt x="0" y="6"/>
                    </a:lnTo>
                    <a:lnTo>
                      <a:pt x="0" y="9"/>
                    </a:lnTo>
                    <a:lnTo>
                      <a:pt x="4" y="7"/>
                    </a:lnTo>
                    <a:lnTo>
                      <a:pt x="5"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3" name="Freeform 5442">
                <a:extLst>
                  <a:ext uri="{FF2B5EF4-FFF2-40B4-BE49-F238E27FC236}">
                    <a16:creationId xmlns:a16="http://schemas.microsoft.com/office/drawing/2014/main" id="{4BE3174D-86AF-4DC9-B013-F405A4A6BD04}"/>
                  </a:ext>
                </a:extLst>
              </p:cNvPr>
              <p:cNvSpPr>
                <a:spLocks/>
              </p:cNvSpPr>
              <p:nvPr/>
            </p:nvSpPr>
            <p:spPr bwMode="gray">
              <a:xfrm>
                <a:off x="4716" y="2826"/>
                <a:ext cx="7" cy="6"/>
              </a:xfrm>
              <a:custGeom>
                <a:avLst/>
                <a:gdLst/>
                <a:ahLst/>
                <a:cxnLst>
                  <a:cxn ang="0">
                    <a:pos x="2" y="4"/>
                  </a:cxn>
                  <a:cxn ang="0">
                    <a:pos x="4" y="4"/>
                  </a:cxn>
                  <a:cxn ang="0">
                    <a:pos x="4" y="0"/>
                  </a:cxn>
                  <a:cxn ang="0">
                    <a:pos x="0" y="0"/>
                  </a:cxn>
                  <a:cxn ang="0">
                    <a:pos x="0" y="2"/>
                  </a:cxn>
                  <a:cxn ang="0">
                    <a:pos x="2" y="4"/>
                  </a:cxn>
                </a:cxnLst>
                <a:rect l="0" t="0" r="r" b="b"/>
                <a:pathLst>
                  <a:path w="4" h="4">
                    <a:moveTo>
                      <a:pt x="2" y="4"/>
                    </a:moveTo>
                    <a:lnTo>
                      <a:pt x="4" y="4"/>
                    </a:lnTo>
                    <a:lnTo>
                      <a:pt x="4" y="0"/>
                    </a:lnTo>
                    <a:lnTo>
                      <a:pt x="0" y="0"/>
                    </a:lnTo>
                    <a:lnTo>
                      <a:pt x="0" y="2"/>
                    </a:lnTo>
                    <a:lnTo>
                      <a:pt x="2"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4" name="Freeform 5443">
                <a:extLst>
                  <a:ext uri="{FF2B5EF4-FFF2-40B4-BE49-F238E27FC236}">
                    <a16:creationId xmlns:a16="http://schemas.microsoft.com/office/drawing/2014/main" id="{ECFA9E74-665A-476F-BD50-D40469432772}"/>
                  </a:ext>
                </a:extLst>
              </p:cNvPr>
              <p:cNvSpPr>
                <a:spLocks/>
              </p:cNvSpPr>
              <p:nvPr/>
            </p:nvSpPr>
            <p:spPr bwMode="gray">
              <a:xfrm>
                <a:off x="4781" y="2801"/>
                <a:ext cx="5" cy="8"/>
              </a:xfrm>
              <a:custGeom>
                <a:avLst/>
                <a:gdLst/>
                <a:ahLst/>
                <a:cxnLst>
                  <a:cxn ang="0">
                    <a:pos x="0" y="1"/>
                  </a:cxn>
                  <a:cxn ang="0">
                    <a:pos x="0" y="5"/>
                  </a:cxn>
                  <a:cxn ang="0">
                    <a:pos x="3" y="3"/>
                  </a:cxn>
                  <a:cxn ang="0">
                    <a:pos x="2" y="0"/>
                  </a:cxn>
                  <a:cxn ang="0">
                    <a:pos x="0" y="1"/>
                  </a:cxn>
                </a:cxnLst>
                <a:rect l="0" t="0" r="r" b="b"/>
                <a:pathLst>
                  <a:path w="3" h="5">
                    <a:moveTo>
                      <a:pt x="0" y="1"/>
                    </a:moveTo>
                    <a:lnTo>
                      <a:pt x="0" y="5"/>
                    </a:lnTo>
                    <a:lnTo>
                      <a:pt x="3" y="3"/>
                    </a:lnTo>
                    <a:lnTo>
                      <a:pt x="2"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5" name="Freeform 5444">
                <a:extLst>
                  <a:ext uri="{FF2B5EF4-FFF2-40B4-BE49-F238E27FC236}">
                    <a16:creationId xmlns:a16="http://schemas.microsoft.com/office/drawing/2014/main" id="{D9B65FB8-BDE9-4F18-B1F3-14B5A1536D17}"/>
                  </a:ext>
                </a:extLst>
              </p:cNvPr>
              <p:cNvSpPr>
                <a:spLocks/>
              </p:cNvSpPr>
              <p:nvPr/>
            </p:nvSpPr>
            <p:spPr bwMode="gray">
              <a:xfrm>
                <a:off x="4785" y="2790"/>
                <a:ext cx="6" cy="9"/>
              </a:xfrm>
              <a:custGeom>
                <a:avLst/>
                <a:gdLst/>
                <a:ahLst/>
                <a:cxnLst>
                  <a:cxn ang="0">
                    <a:pos x="4" y="0"/>
                  </a:cxn>
                  <a:cxn ang="0">
                    <a:pos x="1" y="0"/>
                  </a:cxn>
                  <a:cxn ang="0">
                    <a:pos x="0" y="3"/>
                  </a:cxn>
                  <a:cxn ang="0">
                    <a:pos x="4" y="6"/>
                  </a:cxn>
                  <a:cxn ang="0">
                    <a:pos x="4" y="0"/>
                  </a:cxn>
                </a:cxnLst>
                <a:rect l="0" t="0" r="r" b="b"/>
                <a:pathLst>
                  <a:path w="4" h="6">
                    <a:moveTo>
                      <a:pt x="4" y="0"/>
                    </a:moveTo>
                    <a:lnTo>
                      <a:pt x="1" y="0"/>
                    </a:lnTo>
                    <a:lnTo>
                      <a:pt x="0" y="3"/>
                    </a:lnTo>
                    <a:lnTo>
                      <a:pt x="4" y="6"/>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6" name="Freeform 5445">
                <a:extLst>
                  <a:ext uri="{FF2B5EF4-FFF2-40B4-BE49-F238E27FC236}">
                    <a16:creationId xmlns:a16="http://schemas.microsoft.com/office/drawing/2014/main" id="{F191452B-B0A1-479B-BE66-67A8F3EA5ACD}"/>
                  </a:ext>
                </a:extLst>
              </p:cNvPr>
              <p:cNvSpPr>
                <a:spLocks/>
              </p:cNvSpPr>
              <p:nvPr/>
            </p:nvSpPr>
            <p:spPr bwMode="gray">
              <a:xfrm>
                <a:off x="4685" y="2723"/>
                <a:ext cx="10" cy="5"/>
              </a:xfrm>
              <a:custGeom>
                <a:avLst/>
                <a:gdLst/>
                <a:ahLst/>
                <a:cxnLst>
                  <a:cxn ang="0">
                    <a:pos x="2" y="0"/>
                  </a:cxn>
                  <a:cxn ang="0">
                    <a:pos x="0" y="2"/>
                  </a:cxn>
                  <a:cxn ang="0">
                    <a:pos x="2" y="3"/>
                  </a:cxn>
                  <a:cxn ang="0">
                    <a:pos x="5" y="3"/>
                  </a:cxn>
                  <a:cxn ang="0">
                    <a:pos x="6" y="1"/>
                  </a:cxn>
                  <a:cxn ang="0">
                    <a:pos x="2" y="0"/>
                  </a:cxn>
                </a:cxnLst>
                <a:rect l="0" t="0" r="r" b="b"/>
                <a:pathLst>
                  <a:path w="6" h="3">
                    <a:moveTo>
                      <a:pt x="2" y="0"/>
                    </a:moveTo>
                    <a:lnTo>
                      <a:pt x="0" y="2"/>
                    </a:lnTo>
                    <a:lnTo>
                      <a:pt x="2" y="3"/>
                    </a:lnTo>
                    <a:lnTo>
                      <a:pt x="5" y="3"/>
                    </a:lnTo>
                    <a:lnTo>
                      <a:pt x="6" y="1"/>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7" name="Freeform 5446">
                <a:extLst>
                  <a:ext uri="{FF2B5EF4-FFF2-40B4-BE49-F238E27FC236}">
                    <a16:creationId xmlns:a16="http://schemas.microsoft.com/office/drawing/2014/main" id="{969EAD60-A5AF-46C7-882B-35DE175C0835}"/>
                  </a:ext>
                </a:extLst>
              </p:cNvPr>
              <p:cNvSpPr>
                <a:spLocks/>
              </p:cNvSpPr>
              <p:nvPr/>
            </p:nvSpPr>
            <p:spPr bwMode="gray">
              <a:xfrm>
                <a:off x="4721" y="2725"/>
                <a:ext cx="9" cy="8"/>
              </a:xfrm>
              <a:custGeom>
                <a:avLst/>
                <a:gdLst/>
                <a:ahLst/>
                <a:cxnLst>
                  <a:cxn ang="0">
                    <a:pos x="0" y="3"/>
                  </a:cxn>
                  <a:cxn ang="0">
                    <a:pos x="0" y="5"/>
                  </a:cxn>
                  <a:cxn ang="0">
                    <a:pos x="4" y="5"/>
                  </a:cxn>
                  <a:cxn ang="0">
                    <a:pos x="6" y="3"/>
                  </a:cxn>
                  <a:cxn ang="0">
                    <a:pos x="6" y="0"/>
                  </a:cxn>
                  <a:cxn ang="0">
                    <a:pos x="1" y="0"/>
                  </a:cxn>
                  <a:cxn ang="0">
                    <a:pos x="0" y="3"/>
                  </a:cxn>
                </a:cxnLst>
                <a:rect l="0" t="0" r="r" b="b"/>
                <a:pathLst>
                  <a:path w="6" h="5">
                    <a:moveTo>
                      <a:pt x="0" y="3"/>
                    </a:moveTo>
                    <a:lnTo>
                      <a:pt x="0" y="5"/>
                    </a:lnTo>
                    <a:lnTo>
                      <a:pt x="4" y="5"/>
                    </a:lnTo>
                    <a:lnTo>
                      <a:pt x="6" y="3"/>
                    </a:lnTo>
                    <a:lnTo>
                      <a:pt x="6" y="0"/>
                    </a:lnTo>
                    <a:lnTo>
                      <a:pt x="1" y="0"/>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8" name="Freeform 5447">
                <a:extLst>
                  <a:ext uri="{FF2B5EF4-FFF2-40B4-BE49-F238E27FC236}">
                    <a16:creationId xmlns:a16="http://schemas.microsoft.com/office/drawing/2014/main" id="{FEA02D4E-1399-4354-8C09-781B55A4122F}"/>
                  </a:ext>
                </a:extLst>
              </p:cNvPr>
              <p:cNvSpPr>
                <a:spLocks/>
              </p:cNvSpPr>
              <p:nvPr/>
            </p:nvSpPr>
            <p:spPr bwMode="gray">
              <a:xfrm>
                <a:off x="4797" y="2711"/>
                <a:ext cx="19" cy="12"/>
              </a:xfrm>
              <a:custGeom>
                <a:avLst/>
                <a:gdLst/>
                <a:ahLst/>
                <a:cxnLst>
                  <a:cxn ang="0">
                    <a:pos x="12" y="6"/>
                  </a:cxn>
                  <a:cxn ang="0">
                    <a:pos x="6" y="1"/>
                  </a:cxn>
                  <a:cxn ang="0">
                    <a:pos x="0" y="0"/>
                  </a:cxn>
                  <a:cxn ang="0">
                    <a:pos x="8" y="8"/>
                  </a:cxn>
                  <a:cxn ang="0">
                    <a:pos x="12" y="6"/>
                  </a:cxn>
                </a:cxnLst>
                <a:rect l="0" t="0" r="r" b="b"/>
                <a:pathLst>
                  <a:path w="12" h="8">
                    <a:moveTo>
                      <a:pt x="12" y="6"/>
                    </a:moveTo>
                    <a:lnTo>
                      <a:pt x="6" y="1"/>
                    </a:lnTo>
                    <a:lnTo>
                      <a:pt x="0" y="0"/>
                    </a:lnTo>
                    <a:lnTo>
                      <a:pt x="8" y="8"/>
                    </a:lnTo>
                    <a:lnTo>
                      <a:pt x="12"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89" name="Freeform 5448">
                <a:extLst>
                  <a:ext uri="{FF2B5EF4-FFF2-40B4-BE49-F238E27FC236}">
                    <a16:creationId xmlns:a16="http://schemas.microsoft.com/office/drawing/2014/main" id="{7C49E564-43C8-415B-9BA3-0FCCC8057721}"/>
                  </a:ext>
                </a:extLst>
              </p:cNvPr>
              <p:cNvSpPr>
                <a:spLocks/>
              </p:cNvSpPr>
              <p:nvPr/>
            </p:nvSpPr>
            <p:spPr bwMode="gray">
              <a:xfrm>
                <a:off x="5591" y="2316"/>
                <a:ext cx="6" cy="4"/>
              </a:xfrm>
              <a:custGeom>
                <a:avLst/>
                <a:gdLst/>
                <a:ahLst/>
                <a:cxnLst>
                  <a:cxn ang="0">
                    <a:pos x="0" y="1"/>
                  </a:cxn>
                  <a:cxn ang="0">
                    <a:pos x="2" y="3"/>
                  </a:cxn>
                  <a:cxn ang="0">
                    <a:pos x="4" y="1"/>
                  </a:cxn>
                  <a:cxn ang="0">
                    <a:pos x="1" y="0"/>
                  </a:cxn>
                  <a:cxn ang="0">
                    <a:pos x="0" y="1"/>
                  </a:cxn>
                </a:cxnLst>
                <a:rect l="0" t="0" r="r" b="b"/>
                <a:pathLst>
                  <a:path w="4" h="3">
                    <a:moveTo>
                      <a:pt x="0" y="1"/>
                    </a:moveTo>
                    <a:lnTo>
                      <a:pt x="2" y="3"/>
                    </a:lnTo>
                    <a:lnTo>
                      <a:pt x="4" y="1"/>
                    </a:lnTo>
                    <a:lnTo>
                      <a:pt x="1"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0" name="Freeform 5449">
                <a:extLst>
                  <a:ext uri="{FF2B5EF4-FFF2-40B4-BE49-F238E27FC236}">
                    <a16:creationId xmlns:a16="http://schemas.microsoft.com/office/drawing/2014/main" id="{E0E338A0-74FD-4DEB-8CD2-03F6DB6F2A8F}"/>
                  </a:ext>
                </a:extLst>
              </p:cNvPr>
              <p:cNvSpPr>
                <a:spLocks/>
              </p:cNvSpPr>
              <p:nvPr/>
            </p:nvSpPr>
            <p:spPr bwMode="gray">
              <a:xfrm>
                <a:off x="3676" y="816"/>
                <a:ext cx="18" cy="9"/>
              </a:xfrm>
              <a:custGeom>
                <a:avLst/>
                <a:gdLst/>
                <a:ahLst/>
                <a:cxnLst>
                  <a:cxn ang="0">
                    <a:pos x="11" y="0"/>
                  </a:cxn>
                  <a:cxn ang="0">
                    <a:pos x="12" y="4"/>
                  </a:cxn>
                  <a:cxn ang="0">
                    <a:pos x="7" y="6"/>
                  </a:cxn>
                  <a:cxn ang="0">
                    <a:pos x="0" y="5"/>
                  </a:cxn>
                  <a:cxn ang="0">
                    <a:pos x="2" y="2"/>
                  </a:cxn>
                  <a:cxn ang="0">
                    <a:pos x="6" y="0"/>
                  </a:cxn>
                  <a:cxn ang="0">
                    <a:pos x="11" y="0"/>
                  </a:cxn>
                </a:cxnLst>
                <a:rect l="0" t="0" r="r" b="b"/>
                <a:pathLst>
                  <a:path w="12" h="6">
                    <a:moveTo>
                      <a:pt x="11" y="0"/>
                    </a:moveTo>
                    <a:lnTo>
                      <a:pt x="12" y="4"/>
                    </a:lnTo>
                    <a:lnTo>
                      <a:pt x="7" y="6"/>
                    </a:lnTo>
                    <a:lnTo>
                      <a:pt x="0" y="5"/>
                    </a:lnTo>
                    <a:lnTo>
                      <a:pt x="2" y="2"/>
                    </a:lnTo>
                    <a:lnTo>
                      <a:pt x="6" y="0"/>
                    </a:lnTo>
                    <a:lnTo>
                      <a:pt x="1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1" name="Freeform 5450">
                <a:extLst>
                  <a:ext uri="{FF2B5EF4-FFF2-40B4-BE49-F238E27FC236}">
                    <a16:creationId xmlns:a16="http://schemas.microsoft.com/office/drawing/2014/main" id="{09B8D3E8-B07B-467F-9ADB-2707BD5AC479}"/>
                  </a:ext>
                </a:extLst>
              </p:cNvPr>
              <p:cNvSpPr>
                <a:spLocks/>
              </p:cNvSpPr>
              <p:nvPr/>
            </p:nvSpPr>
            <p:spPr bwMode="gray">
              <a:xfrm>
                <a:off x="3662" y="832"/>
                <a:ext cx="21" cy="6"/>
              </a:xfrm>
              <a:custGeom>
                <a:avLst/>
                <a:gdLst/>
                <a:ahLst/>
                <a:cxnLst>
                  <a:cxn ang="0">
                    <a:pos x="7" y="0"/>
                  </a:cxn>
                  <a:cxn ang="0">
                    <a:pos x="14" y="3"/>
                  </a:cxn>
                  <a:cxn ang="0">
                    <a:pos x="8" y="4"/>
                  </a:cxn>
                  <a:cxn ang="0">
                    <a:pos x="0" y="4"/>
                  </a:cxn>
                  <a:cxn ang="0">
                    <a:pos x="1" y="2"/>
                  </a:cxn>
                  <a:cxn ang="0">
                    <a:pos x="7" y="0"/>
                  </a:cxn>
                </a:cxnLst>
                <a:rect l="0" t="0" r="r" b="b"/>
                <a:pathLst>
                  <a:path w="14" h="4">
                    <a:moveTo>
                      <a:pt x="7" y="0"/>
                    </a:moveTo>
                    <a:lnTo>
                      <a:pt x="14" y="3"/>
                    </a:lnTo>
                    <a:lnTo>
                      <a:pt x="8" y="4"/>
                    </a:lnTo>
                    <a:lnTo>
                      <a:pt x="0" y="4"/>
                    </a:lnTo>
                    <a:lnTo>
                      <a:pt x="1" y="2"/>
                    </a:lnTo>
                    <a:lnTo>
                      <a:pt x="7"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2" name="Freeform 5451">
                <a:extLst>
                  <a:ext uri="{FF2B5EF4-FFF2-40B4-BE49-F238E27FC236}">
                    <a16:creationId xmlns:a16="http://schemas.microsoft.com/office/drawing/2014/main" id="{25C90B2E-EBE7-4811-ACEB-26A1C04CC2AE}"/>
                  </a:ext>
                </a:extLst>
              </p:cNvPr>
              <p:cNvSpPr>
                <a:spLocks/>
              </p:cNvSpPr>
              <p:nvPr/>
            </p:nvSpPr>
            <p:spPr bwMode="gray">
              <a:xfrm>
                <a:off x="3643" y="839"/>
                <a:ext cx="31" cy="6"/>
              </a:xfrm>
              <a:custGeom>
                <a:avLst/>
                <a:gdLst/>
                <a:ahLst/>
                <a:cxnLst>
                  <a:cxn ang="0">
                    <a:pos x="10" y="0"/>
                  </a:cxn>
                  <a:cxn ang="0">
                    <a:pos x="14" y="0"/>
                  </a:cxn>
                  <a:cxn ang="0">
                    <a:pos x="20" y="1"/>
                  </a:cxn>
                  <a:cxn ang="0">
                    <a:pos x="20" y="3"/>
                  </a:cxn>
                  <a:cxn ang="0">
                    <a:pos x="11" y="4"/>
                  </a:cxn>
                  <a:cxn ang="0">
                    <a:pos x="2" y="4"/>
                  </a:cxn>
                  <a:cxn ang="0">
                    <a:pos x="0" y="2"/>
                  </a:cxn>
                  <a:cxn ang="0">
                    <a:pos x="4" y="2"/>
                  </a:cxn>
                  <a:cxn ang="0">
                    <a:pos x="6" y="3"/>
                  </a:cxn>
                  <a:cxn ang="0">
                    <a:pos x="10" y="0"/>
                  </a:cxn>
                </a:cxnLst>
                <a:rect l="0" t="0" r="r" b="b"/>
                <a:pathLst>
                  <a:path w="20" h="4">
                    <a:moveTo>
                      <a:pt x="10" y="0"/>
                    </a:moveTo>
                    <a:lnTo>
                      <a:pt x="14" y="0"/>
                    </a:lnTo>
                    <a:lnTo>
                      <a:pt x="20" y="1"/>
                    </a:lnTo>
                    <a:lnTo>
                      <a:pt x="20" y="3"/>
                    </a:lnTo>
                    <a:lnTo>
                      <a:pt x="11" y="4"/>
                    </a:lnTo>
                    <a:lnTo>
                      <a:pt x="2" y="4"/>
                    </a:lnTo>
                    <a:lnTo>
                      <a:pt x="0" y="2"/>
                    </a:lnTo>
                    <a:lnTo>
                      <a:pt x="4" y="2"/>
                    </a:lnTo>
                    <a:lnTo>
                      <a:pt x="6" y="3"/>
                    </a:lnTo>
                    <a:lnTo>
                      <a:pt x="1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3" name="Freeform 5452">
                <a:extLst>
                  <a:ext uri="{FF2B5EF4-FFF2-40B4-BE49-F238E27FC236}">
                    <a16:creationId xmlns:a16="http://schemas.microsoft.com/office/drawing/2014/main" id="{FB577C2A-31C0-440A-AAB6-0F9249220B58}"/>
                  </a:ext>
                </a:extLst>
              </p:cNvPr>
              <p:cNvSpPr>
                <a:spLocks/>
              </p:cNvSpPr>
              <p:nvPr/>
            </p:nvSpPr>
            <p:spPr bwMode="gray">
              <a:xfrm>
                <a:off x="3652" y="853"/>
                <a:ext cx="27" cy="10"/>
              </a:xfrm>
              <a:custGeom>
                <a:avLst/>
                <a:gdLst/>
                <a:ahLst/>
                <a:cxnLst>
                  <a:cxn ang="0">
                    <a:pos x="0" y="0"/>
                  </a:cxn>
                  <a:cxn ang="0">
                    <a:pos x="9" y="0"/>
                  </a:cxn>
                  <a:cxn ang="0">
                    <a:pos x="12" y="1"/>
                  </a:cxn>
                  <a:cxn ang="0">
                    <a:pos x="17" y="4"/>
                  </a:cxn>
                  <a:cxn ang="0">
                    <a:pos x="16" y="6"/>
                  </a:cxn>
                  <a:cxn ang="0">
                    <a:pos x="12" y="5"/>
                  </a:cxn>
                  <a:cxn ang="0">
                    <a:pos x="6" y="2"/>
                  </a:cxn>
                  <a:cxn ang="0">
                    <a:pos x="0" y="0"/>
                  </a:cxn>
                </a:cxnLst>
                <a:rect l="0" t="0" r="r" b="b"/>
                <a:pathLst>
                  <a:path w="17" h="6">
                    <a:moveTo>
                      <a:pt x="0" y="0"/>
                    </a:moveTo>
                    <a:lnTo>
                      <a:pt x="9" y="0"/>
                    </a:lnTo>
                    <a:lnTo>
                      <a:pt x="12" y="1"/>
                    </a:lnTo>
                    <a:lnTo>
                      <a:pt x="17" y="4"/>
                    </a:lnTo>
                    <a:lnTo>
                      <a:pt x="16" y="6"/>
                    </a:lnTo>
                    <a:lnTo>
                      <a:pt x="12" y="5"/>
                    </a:lnTo>
                    <a:lnTo>
                      <a:pt x="6" y="2"/>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4" name="Freeform 5453">
                <a:extLst>
                  <a:ext uri="{FF2B5EF4-FFF2-40B4-BE49-F238E27FC236}">
                    <a16:creationId xmlns:a16="http://schemas.microsoft.com/office/drawing/2014/main" id="{215145D5-AB04-4BE2-B4EC-53BF03F22B8F}"/>
                  </a:ext>
                </a:extLst>
              </p:cNvPr>
              <p:cNvSpPr>
                <a:spLocks/>
              </p:cNvSpPr>
              <p:nvPr/>
            </p:nvSpPr>
            <p:spPr bwMode="gray">
              <a:xfrm>
                <a:off x="3631" y="852"/>
                <a:ext cx="45" cy="17"/>
              </a:xfrm>
              <a:custGeom>
                <a:avLst/>
                <a:gdLst/>
                <a:ahLst/>
                <a:cxnLst>
                  <a:cxn ang="0">
                    <a:pos x="3" y="0"/>
                  </a:cxn>
                  <a:cxn ang="0">
                    <a:pos x="9" y="2"/>
                  </a:cxn>
                  <a:cxn ang="0">
                    <a:pos x="13" y="3"/>
                  </a:cxn>
                  <a:cxn ang="0">
                    <a:pos x="17" y="4"/>
                  </a:cxn>
                  <a:cxn ang="0">
                    <a:pos x="24" y="6"/>
                  </a:cxn>
                  <a:cxn ang="0">
                    <a:pos x="29" y="8"/>
                  </a:cxn>
                  <a:cxn ang="0">
                    <a:pos x="28" y="10"/>
                  </a:cxn>
                  <a:cxn ang="0">
                    <a:pos x="23" y="11"/>
                  </a:cxn>
                  <a:cxn ang="0">
                    <a:pos x="19" y="8"/>
                  </a:cxn>
                  <a:cxn ang="0">
                    <a:pos x="13" y="8"/>
                  </a:cxn>
                  <a:cxn ang="0">
                    <a:pos x="8" y="6"/>
                  </a:cxn>
                  <a:cxn ang="0">
                    <a:pos x="7" y="5"/>
                  </a:cxn>
                  <a:cxn ang="0">
                    <a:pos x="1" y="3"/>
                  </a:cxn>
                  <a:cxn ang="0">
                    <a:pos x="0" y="1"/>
                  </a:cxn>
                  <a:cxn ang="0">
                    <a:pos x="3" y="0"/>
                  </a:cxn>
                </a:cxnLst>
                <a:rect l="0" t="0" r="r" b="b"/>
                <a:pathLst>
                  <a:path w="29" h="11">
                    <a:moveTo>
                      <a:pt x="3" y="0"/>
                    </a:moveTo>
                    <a:lnTo>
                      <a:pt x="9" y="2"/>
                    </a:lnTo>
                    <a:lnTo>
                      <a:pt x="13" y="3"/>
                    </a:lnTo>
                    <a:lnTo>
                      <a:pt x="17" y="4"/>
                    </a:lnTo>
                    <a:lnTo>
                      <a:pt x="24" y="6"/>
                    </a:lnTo>
                    <a:lnTo>
                      <a:pt x="29" y="8"/>
                    </a:lnTo>
                    <a:lnTo>
                      <a:pt x="28" y="10"/>
                    </a:lnTo>
                    <a:lnTo>
                      <a:pt x="23" y="11"/>
                    </a:lnTo>
                    <a:lnTo>
                      <a:pt x="19" y="8"/>
                    </a:lnTo>
                    <a:lnTo>
                      <a:pt x="13" y="8"/>
                    </a:lnTo>
                    <a:lnTo>
                      <a:pt x="8" y="6"/>
                    </a:lnTo>
                    <a:lnTo>
                      <a:pt x="7" y="5"/>
                    </a:lnTo>
                    <a:lnTo>
                      <a:pt x="1" y="3"/>
                    </a:lnTo>
                    <a:lnTo>
                      <a:pt x="0" y="1"/>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5" name="Freeform 5454">
                <a:extLst>
                  <a:ext uri="{FF2B5EF4-FFF2-40B4-BE49-F238E27FC236}">
                    <a16:creationId xmlns:a16="http://schemas.microsoft.com/office/drawing/2014/main" id="{9E7EF3D3-D122-4C03-9A90-3F4AC8200345}"/>
                  </a:ext>
                </a:extLst>
              </p:cNvPr>
              <p:cNvSpPr>
                <a:spLocks/>
              </p:cNvSpPr>
              <p:nvPr/>
            </p:nvSpPr>
            <p:spPr bwMode="gray">
              <a:xfrm>
                <a:off x="3621" y="842"/>
                <a:ext cx="8" cy="3"/>
              </a:xfrm>
              <a:custGeom>
                <a:avLst/>
                <a:gdLst/>
                <a:ahLst/>
                <a:cxnLst>
                  <a:cxn ang="0">
                    <a:pos x="0" y="0"/>
                  </a:cxn>
                  <a:cxn ang="0">
                    <a:pos x="4" y="0"/>
                  </a:cxn>
                  <a:cxn ang="0">
                    <a:pos x="5" y="1"/>
                  </a:cxn>
                  <a:cxn ang="0">
                    <a:pos x="1" y="2"/>
                  </a:cxn>
                  <a:cxn ang="0">
                    <a:pos x="0" y="0"/>
                  </a:cxn>
                </a:cxnLst>
                <a:rect l="0" t="0" r="r" b="b"/>
                <a:pathLst>
                  <a:path w="5" h="2">
                    <a:moveTo>
                      <a:pt x="0" y="0"/>
                    </a:moveTo>
                    <a:lnTo>
                      <a:pt x="4" y="0"/>
                    </a:lnTo>
                    <a:lnTo>
                      <a:pt x="5" y="1"/>
                    </a:lnTo>
                    <a:lnTo>
                      <a:pt x="1" y="2"/>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6" name="Freeform 5455">
                <a:extLst>
                  <a:ext uri="{FF2B5EF4-FFF2-40B4-BE49-F238E27FC236}">
                    <a16:creationId xmlns:a16="http://schemas.microsoft.com/office/drawing/2014/main" id="{684509DF-6CF3-4393-A7D2-7E511BD2B2C3}"/>
                  </a:ext>
                </a:extLst>
              </p:cNvPr>
              <p:cNvSpPr>
                <a:spLocks/>
              </p:cNvSpPr>
              <p:nvPr/>
            </p:nvSpPr>
            <p:spPr bwMode="gray">
              <a:xfrm>
                <a:off x="3665" y="847"/>
                <a:ext cx="14" cy="3"/>
              </a:xfrm>
              <a:custGeom>
                <a:avLst/>
                <a:gdLst/>
                <a:ahLst/>
                <a:cxnLst>
                  <a:cxn ang="0">
                    <a:pos x="0" y="1"/>
                  </a:cxn>
                  <a:cxn ang="0">
                    <a:pos x="4" y="0"/>
                  </a:cxn>
                  <a:cxn ang="0">
                    <a:pos x="9" y="0"/>
                  </a:cxn>
                  <a:cxn ang="0">
                    <a:pos x="9" y="1"/>
                  </a:cxn>
                  <a:cxn ang="0">
                    <a:pos x="4" y="2"/>
                  </a:cxn>
                  <a:cxn ang="0">
                    <a:pos x="0" y="1"/>
                  </a:cxn>
                </a:cxnLst>
                <a:rect l="0" t="0" r="r" b="b"/>
                <a:pathLst>
                  <a:path w="9" h="2">
                    <a:moveTo>
                      <a:pt x="0" y="1"/>
                    </a:moveTo>
                    <a:lnTo>
                      <a:pt x="4" y="0"/>
                    </a:lnTo>
                    <a:lnTo>
                      <a:pt x="9" y="0"/>
                    </a:lnTo>
                    <a:lnTo>
                      <a:pt x="9" y="1"/>
                    </a:lnTo>
                    <a:lnTo>
                      <a:pt x="4"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7" name="Freeform 5456">
                <a:extLst>
                  <a:ext uri="{FF2B5EF4-FFF2-40B4-BE49-F238E27FC236}">
                    <a16:creationId xmlns:a16="http://schemas.microsoft.com/office/drawing/2014/main" id="{FE1C28F6-0304-4DC3-B819-5C7768BCE9E7}"/>
                  </a:ext>
                </a:extLst>
              </p:cNvPr>
              <p:cNvSpPr>
                <a:spLocks/>
              </p:cNvSpPr>
              <p:nvPr/>
            </p:nvSpPr>
            <p:spPr bwMode="gray">
              <a:xfrm>
                <a:off x="3679" y="853"/>
                <a:ext cx="9" cy="5"/>
              </a:xfrm>
              <a:custGeom>
                <a:avLst/>
                <a:gdLst/>
                <a:ahLst/>
                <a:cxnLst>
                  <a:cxn ang="0">
                    <a:pos x="0" y="2"/>
                  </a:cxn>
                  <a:cxn ang="0">
                    <a:pos x="0" y="0"/>
                  </a:cxn>
                  <a:cxn ang="0">
                    <a:pos x="4" y="1"/>
                  </a:cxn>
                  <a:cxn ang="0">
                    <a:pos x="6" y="3"/>
                  </a:cxn>
                  <a:cxn ang="0">
                    <a:pos x="2" y="3"/>
                  </a:cxn>
                  <a:cxn ang="0">
                    <a:pos x="0" y="2"/>
                  </a:cxn>
                </a:cxnLst>
                <a:rect l="0" t="0" r="r" b="b"/>
                <a:pathLst>
                  <a:path w="6" h="3">
                    <a:moveTo>
                      <a:pt x="0" y="2"/>
                    </a:moveTo>
                    <a:lnTo>
                      <a:pt x="0" y="0"/>
                    </a:lnTo>
                    <a:lnTo>
                      <a:pt x="4" y="1"/>
                    </a:lnTo>
                    <a:lnTo>
                      <a:pt x="6" y="3"/>
                    </a:lnTo>
                    <a:lnTo>
                      <a:pt x="2"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8" name="Freeform 5457">
                <a:extLst>
                  <a:ext uri="{FF2B5EF4-FFF2-40B4-BE49-F238E27FC236}">
                    <a16:creationId xmlns:a16="http://schemas.microsoft.com/office/drawing/2014/main" id="{1EC7AD7D-2768-442E-B4FB-A4DBBDEA5DC7}"/>
                  </a:ext>
                </a:extLst>
              </p:cNvPr>
              <p:cNvSpPr>
                <a:spLocks/>
              </p:cNvSpPr>
              <p:nvPr/>
            </p:nvSpPr>
            <p:spPr bwMode="gray">
              <a:xfrm>
                <a:off x="3683" y="859"/>
                <a:ext cx="10" cy="7"/>
              </a:xfrm>
              <a:custGeom>
                <a:avLst/>
                <a:gdLst/>
                <a:ahLst/>
                <a:cxnLst>
                  <a:cxn ang="0">
                    <a:pos x="0" y="2"/>
                  </a:cxn>
                  <a:cxn ang="0">
                    <a:pos x="3" y="0"/>
                  </a:cxn>
                  <a:cxn ang="0">
                    <a:pos x="6" y="2"/>
                  </a:cxn>
                  <a:cxn ang="0">
                    <a:pos x="3" y="4"/>
                  </a:cxn>
                  <a:cxn ang="0">
                    <a:pos x="0" y="2"/>
                  </a:cxn>
                </a:cxnLst>
                <a:rect l="0" t="0" r="r" b="b"/>
                <a:pathLst>
                  <a:path w="6" h="4">
                    <a:moveTo>
                      <a:pt x="0" y="2"/>
                    </a:moveTo>
                    <a:lnTo>
                      <a:pt x="3" y="0"/>
                    </a:lnTo>
                    <a:lnTo>
                      <a:pt x="6" y="2"/>
                    </a:lnTo>
                    <a:lnTo>
                      <a:pt x="3" y="4"/>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699" name="Freeform 5458">
                <a:extLst>
                  <a:ext uri="{FF2B5EF4-FFF2-40B4-BE49-F238E27FC236}">
                    <a16:creationId xmlns:a16="http://schemas.microsoft.com/office/drawing/2014/main" id="{6C3C0BB2-5402-4C26-8215-0C9B3F28C59A}"/>
                  </a:ext>
                </a:extLst>
              </p:cNvPr>
              <p:cNvSpPr>
                <a:spLocks/>
              </p:cNvSpPr>
              <p:nvPr/>
            </p:nvSpPr>
            <p:spPr bwMode="gray">
              <a:xfrm>
                <a:off x="3669" y="872"/>
                <a:ext cx="14" cy="3"/>
              </a:xfrm>
              <a:custGeom>
                <a:avLst/>
                <a:gdLst/>
                <a:ahLst/>
                <a:cxnLst>
                  <a:cxn ang="0">
                    <a:pos x="0" y="0"/>
                  </a:cxn>
                  <a:cxn ang="0">
                    <a:pos x="2" y="0"/>
                  </a:cxn>
                  <a:cxn ang="0">
                    <a:pos x="9" y="0"/>
                  </a:cxn>
                  <a:cxn ang="0">
                    <a:pos x="5" y="2"/>
                  </a:cxn>
                  <a:cxn ang="0">
                    <a:pos x="0" y="0"/>
                  </a:cxn>
                </a:cxnLst>
                <a:rect l="0" t="0" r="r" b="b"/>
                <a:pathLst>
                  <a:path w="9" h="2">
                    <a:moveTo>
                      <a:pt x="0" y="0"/>
                    </a:moveTo>
                    <a:lnTo>
                      <a:pt x="2" y="0"/>
                    </a:lnTo>
                    <a:lnTo>
                      <a:pt x="9" y="0"/>
                    </a:lnTo>
                    <a:lnTo>
                      <a:pt x="5" y="2"/>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0" name="Freeform 5459">
                <a:extLst>
                  <a:ext uri="{FF2B5EF4-FFF2-40B4-BE49-F238E27FC236}">
                    <a16:creationId xmlns:a16="http://schemas.microsoft.com/office/drawing/2014/main" id="{616DA226-BCB5-4096-AF2F-7DEEA1157DE8}"/>
                  </a:ext>
                </a:extLst>
              </p:cNvPr>
              <p:cNvSpPr>
                <a:spLocks/>
              </p:cNvSpPr>
              <p:nvPr/>
            </p:nvSpPr>
            <p:spPr bwMode="gray">
              <a:xfrm>
                <a:off x="3624" y="859"/>
                <a:ext cx="18" cy="8"/>
              </a:xfrm>
              <a:custGeom>
                <a:avLst/>
                <a:gdLst/>
                <a:ahLst/>
                <a:cxnLst>
                  <a:cxn ang="0">
                    <a:pos x="9" y="1"/>
                  </a:cxn>
                  <a:cxn ang="0">
                    <a:pos x="11" y="3"/>
                  </a:cxn>
                  <a:cxn ang="0">
                    <a:pos x="10" y="4"/>
                  </a:cxn>
                  <a:cxn ang="0">
                    <a:pos x="5" y="5"/>
                  </a:cxn>
                  <a:cxn ang="0">
                    <a:pos x="0" y="3"/>
                  </a:cxn>
                  <a:cxn ang="0">
                    <a:pos x="0" y="0"/>
                  </a:cxn>
                  <a:cxn ang="0">
                    <a:pos x="5" y="0"/>
                  </a:cxn>
                  <a:cxn ang="0">
                    <a:pos x="9" y="1"/>
                  </a:cxn>
                </a:cxnLst>
                <a:rect l="0" t="0" r="r" b="b"/>
                <a:pathLst>
                  <a:path w="11" h="5">
                    <a:moveTo>
                      <a:pt x="9" y="1"/>
                    </a:moveTo>
                    <a:lnTo>
                      <a:pt x="11" y="3"/>
                    </a:lnTo>
                    <a:lnTo>
                      <a:pt x="10" y="4"/>
                    </a:lnTo>
                    <a:lnTo>
                      <a:pt x="5" y="5"/>
                    </a:lnTo>
                    <a:lnTo>
                      <a:pt x="0" y="3"/>
                    </a:lnTo>
                    <a:lnTo>
                      <a:pt x="0" y="0"/>
                    </a:lnTo>
                    <a:lnTo>
                      <a:pt x="5" y="0"/>
                    </a:lnTo>
                    <a:lnTo>
                      <a:pt x="9"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1" name="Freeform 5460">
                <a:extLst>
                  <a:ext uri="{FF2B5EF4-FFF2-40B4-BE49-F238E27FC236}">
                    <a16:creationId xmlns:a16="http://schemas.microsoft.com/office/drawing/2014/main" id="{BF514916-500A-4CEB-9C1C-E17CBFA9DC47}"/>
                  </a:ext>
                </a:extLst>
              </p:cNvPr>
              <p:cNvSpPr>
                <a:spLocks/>
              </p:cNvSpPr>
              <p:nvPr/>
            </p:nvSpPr>
            <p:spPr bwMode="gray">
              <a:xfrm>
                <a:off x="3643" y="867"/>
                <a:ext cx="17" cy="5"/>
              </a:xfrm>
              <a:custGeom>
                <a:avLst/>
                <a:gdLst/>
                <a:ahLst/>
                <a:cxnLst>
                  <a:cxn ang="0">
                    <a:pos x="0" y="2"/>
                  </a:cxn>
                  <a:cxn ang="0">
                    <a:pos x="4" y="0"/>
                  </a:cxn>
                  <a:cxn ang="0">
                    <a:pos x="10" y="0"/>
                  </a:cxn>
                  <a:cxn ang="0">
                    <a:pos x="11" y="2"/>
                  </a:cxn>
                  <a:cxn ang="0">
                    <a:pos x="7" y="3"/>
                  </a:cxn>
                  <a:cxn ang="0">
                    <a:pos x="0" y="2"/>
                  </a:cxn>
                </a:cxnLst>
                <a:rect l="0" t="0" r="r" b="b"/>
                <a:pathLst>
                  <a:path w="11" h="3">
                    <a:moveTo>
                      <a:pt x="0" y="2"/>
                    </a:moveTo>
                    <a:lnTo>
                      <a:pt x="4" y="0"/>
                    </a:lnTo>
                    <a:lnTo>
                      <a:pt x="10" y="0"/>
                    </a:lnTo>
                    <a:lnTo>
                      <a:pt x="11" y="2"/>
                    </a:lnTo>
                    <a:lnTo>
                      <a:pt x="7" y="3"/>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2" name="Freeform 5461">
                <a:extLst>
                  <a:ext uri="{FF2B5EF4-FFF2-40B4-BE49-F238E27FC236}">
                    <a16:creationId xmlns:a16="http://schemas.microsoft.com/office/drawing/2014/main" id="{DBC2C751-F9FD-4687-BA65-865D71A31D2B}"/>
                  </a:ext>
                </a:extLst>
              </p:cNvPr>
              <p:cNvSpPr>
                <a:spLocks/>
              </p:cNvSpPr>
              <p:nvPr/>
            </p:nvSpPr>
            <p:spPr bwMode="gray">
              <a:xfrm>
                <a:off x="3649" y="881"/>
                <a:ext cx="13" cy="11"/>
              </a:xfrm>
              <a:custGeom>
                <a:avLst/>
                <a:gdLst/>
                <a:ahLst/>
                <a:cxnLst>
                  <a:cxn ang="0">
                    <a:pos x="7" y="0"/>
                  </a:cxn>
                  <a:cxn ang="0">
                    <a:pos x="8" y="2"/>
                  </a:cxn>
                  <a:cxn ang="0">
                    <a:pos x="8" y="6"/>
                  </a:cxn>
                  <a:cxn ang="0">
                    <a:pos x="1" y="7"/>
                  </a:cxn>
                  <a:cxn ang="0">
                    <a:pos x="0" y="5"/>
                  </a:cxn>
                  <a:cxn ang="0">
                    <a:pos x="1" y="1"/>
                  </a:cxn>
                  <a:cxn ang="0">
                    <a:pos x="7" y="0"/>
                  </a:cxn>
                </a:cxnLst>
                <a:rect l="0" t="0" r="r" b="b"/>
                <a:pathLst>
                  <a:path w="8" h="7">
                    <a:moveTo>
                      <a:pt x="7" y="0"/>
                    </a:moveTo>
                    <a:lnTo>
                      <a:pt x="8" y="2"/>
                    </a:lnTo>
                    <a:lnTo>
                      <a:pt x="8" y="6"/>
                    </a:lnTo>
                    <a:lnTo>
                      <a:pt x="1" y="7"/>
                    </a:lnTo>
                    <a:lnTo>
                      <a:pt x="0" y="5"/>
                    </a:lnTo>
                    <a:lnTo>
                      <a:pt x="1" y="1"/>
                    </a:lnTo>
                    <a:lnTo>
                      <a:pt x="7"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3" name="Freeform 5462">
                <a:extLst>
                  <a:ext uri="{FF2B5EF4-FFF2-40B4-BE49-F238E27FC236}">
                    <a16:creationId xmlns:a16="http://schemas.microsoft.com/office/drawing/2014/main" id="{CA9CA701-B3BA-4220-9B9F-BD59DB70DB62}"/>
                  </a:ext>
                </a:extLst>
              </p:cNvPr>
              <p:cNvSpPr>
                <a:spLocks/>
              </p:cNvSpPr>
              <p:nvPr/>
            </p:nvSpPr>
            <p:spPr bwMode="gray">
              <a:xfrm>
                <a:off x="3677" y="900"/>
                <a:ext cx="13" cy="1"/>
              </a:xfrm>
              <a:custGeom>
                <a:avLst/>
                <a:gdLst/>
                <a:ahLst/>
                <a:cxnLst>
                  <a:cxn ang="0">
                    <a:pos x="0" y="1"/>
                  </a:cxn>
                  <a:cxn ang="0">
                    <a:pos x="3" y="0"/>
                  </a:cxn>
                  <a:cxn ang="0">
                    <a:pos x="8" y="0"/>
                  </a:cxn>
                  <a:cxn ang="0">
                    <a:pos x="8" y="1"/>
                  </a:cxn>
                  <a:cxn ang="0">
                    <a:pos x="2" y="1"/>
                  </a:cxn>
                  <a:cxn ang="0">
                    <a:pos x="0" y="1"/>
                  </a:cxn>
                </a:cxnLst>
                <a:rect l="0" t="0" r="r" b="b"/>
                <a:pathLst>
                  <a:path w="8" h="1">
                    <a:moveTo>
                      <a:pt x="0" y="1"/>
                    </a:moveTo>
                    <a:lnTo>
                      <a:pt x="3" y="0"/>
                    </a:lnTo>
                    <a:lnTo>
                      <a:pt x="8" y="0"/>
                    </a:lnTo>
                    <a:lnTo>
                      <a:pt x="8" y="1"/>
                    </a:lnTo>
                    <a:lnTo>
                      <a:pt x="2" y="1"/>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4" name="Freeform 5463">
                <a:extLst>
                  <a:ext uri="{FF2B5EF4-FFF2-40B4-BE49-F238E27FC236}">
                    <a16:creationId xmlns:a16="http://schemas.microsoft.com/office/drawing/2014/main" id="{72A0A821-A8BA-4F55-BC80-DE63668CEB9C}"/>
                  </a:ext>
                </a:extLst>
              </p:cNvPr>
              <p:cNvSpPr>
                <a:spLocks/>
              </p:cNvSpPr>
              <p:nvPr/>
            </p:nvSpPr>
            <p:spPr bwMode="gray">
              <a:xfrm>
                <a:off x="3597" y="881"/>
                <a:ext cx="18" cy="8"/>
              </a:xfrm>
              <a:custGeom>
                <a:avLst/>
                <a:gdLst/>
                <a:ahLst/>
                <a:cxnLst>
                  <a:cxn ang="0">
                    <a:pos x="8" y="0"/>
                  </a:cxn>
                  <a:cxn ang="0">
                    <a:pos x="10" y="0"/>
                  </a:cxn>
                  <a:cxn ang="0">
                    <a:pos x="12" y="2"/>
                  </a:cxn>
                  <a:cxn ang="0">
                    <a:pos x="11" y="5"/>
                  </a:cxn>
                  <a:cxn ang="0">
                    <a:pos x="5" y="5"/>
                  </a:cxn>
                  <a:cxn ang="0">
                    <a:pos x="0" y="3"/>
                  </a:cxn>
                  <a:cxn ang="0">
                    <a:pos x="8" y="0"/>
                  </a:cxn>
                </a:cxnLst>
                <a:rect l="0" t="0" r="r" b="b"/>
                <a:pathLst>
                  <a:path w="12" h="5">
                    <a:moveTo>
                      <a:pt x="8" y="0"/>
                    </a:moveTo>
                    <a:lnTo>
                      <a:pt x="10" y="0"/>
                    </a:lnTo>
                    <a:lnTo>
                      <a:pt x="12" y="2"/>
                    </a:lnTo>
                    <a:lnTo>
                      <a:pt x="11" y="5"/>
                    </a:lnTo>
                    <a:lnTo>
                      <a:pt x="5" y="5"/>
                    </a:lnTo>
                    <a:lnTo>
                      <a:pt x="0" y="3"/>
                    </a:lnTo>
                    <a:lnTo>
                      <a:pt x="8"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5" name="Freeform 5464">
                <a:extLst>
                  <a:ext uri="{FF2B5EF4-FFF2-40B4-BE49-F238E27FC236}">
                    <a16:creationId xmlns:a16="http://schemas.microsoft.com/office/drawing/2014/main" id="{11AE5281-7F05-4538-AD98-2EA4AB3DBA74}"/>
                  </a:ext>
                </a:extLst>
              </p:cNvPr>
              <p:cNvSpPr>
                <a:spLocks/>
              </p:cNvSpPr>
              <p:nvPr/>
            </p:nvSpPr>
            <p:spPr bwMode="gray">
              <a:xfrm>
                <a:off x="3620" y="872"/>
                <a:ext cx="6" cy="4"/>
              </a:xfrm>
              <a:custGeom>
                <a:avLst/>
                <a:gdLst/>
                <a:ahLst/>
                <a:cxnLst>
                  <a:cxn ang="0">
                    <a:pos x="2" y="0"/>
                  </a:cxn>
                  <a:cxn ang="0">
                    <a:pos x="0" y="0"/>
                  </a:cxn>
                  <a:cxn ang="0">
                    <a:pos x="0" y="3"/>
                  </a:cxn>
                  <a:cxn ang="0">
                    <a:pos x="3" y="3"/>
                  </a:cxn>
                  <a:cxn ang="0">
                    <a:pos x="4" y="2"/>
                  </a:cxn>
                  <a:cxn ang="0">
                    <a:pos x="2" y="0"/>
                  </a:cxn>
                </a:cxnLst>
                <a:rect l="0" t="0" r="r" b="b"/>
                <a:pathLst>
                  <a:path w="4" h="3">
                    <a:moveTo>
                      <a:pt x="2" y="0"/>
                    </a:moveTo>
                    <a:lnTo>
                      <a:pt x="0" y="0"/>
                    </a:lnTo>
                    <a:lnTo>
                      <a:pt x="0" y="3"/>
                    </a:lnTo>
                    <a:lnTo>
                      <a:pt x="3" y="3"/>
                    </a:lnTo>
                    <a:lnTo>
                      <a:pt x="4" y="2"/>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6" name="Freeform 5465">
                <a:extLst>
                  <a:ext uri="{FF2B5EF4-FFF2-40B4-BE49-F238E27FC236}">
                    <a16:creationId xmlns:a16="http://schemas.microsoft.com/office/drawing/2014/main" id="{F0DE33F3-43C6-4BCE-B08F-79107E3FA8FA}"/>
                  </a:ext>
                </a:extLst>
              </p:cNvPr>
              <p:cNvSpPr>
                <a:spLocks/>
              </p:cNvSpPr>
              <p:nvPr/>
            </p:nvSpPr>
            <p:spPr bwMode="gray">
              <a:xfrm>
                <a:off x="3629" y="875"/>
                <a:ext cx="11" cy="5"/>
              </a:xfrm>
              <a:custGeom>
                <a:avLst/>
                <a:gdLst/>
                <a:ahLst/>
                <a:cxnLst>
                  <a:cxn ang="0">
                    <a:pos x="2" y="0"/>
                  </a:cxn>
                  <a:cxn ang="0">
                    <a:pos x="3" y="1"/>
                  </a:cxn>
                  <a:cxn ang="0">
                    <a:pos x="0" y="2"/>
                  </a:cxn>
                  <a:cxn ang="0">
                    <a:pos x="0" y="3"/>
                  </a:cxn>
                  <a:cxn ang="0">
                    <a:pos x="5" y="3"/>
                  </a:cxn>
                  <a:cxn ang="0">
                    <a:pos x="7" y="1"/>
                  </a:cxn>
                  <a:cxn ang="0">
                    <a:pos x="4" y="0"/>
                  </a:cxn>
                  <a:cxn ang="0">
                    <a:pos x="2" y="0"/>
                  </a:cxn>
                </a:cxnLst>
                <a:rect l="0" t="0" r="r" b="b"/>
                <a:pathLst>
                  <a:path w="7" h="3">
                    <a:moveTo>
                      <a:pt x="2" y="0"/>
                    </a:moveTo>
                    <a:lnTo>
                      <a:pt x="3" y="1"/>
                    </a:lnTo>
                    <a:lnTo>
                      <a:pt x="0" y="2"/>
                    </a:lnTo>
                    <a:lnTo>
                      <a:pt x="0" y="3"/>
                    </a:lnTo>
                    <a:lnTo>
                      <a:pt x="5" y="3"/>
                    </a:lnTo>
                    <a:lnTo>
                      <a:pt x="7" y="1"/>
                    </a:lnTo>
                    <a:lnTo>
                      <a:pt x="4" y="0"/>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7" name="Freeform 5466">
                <a:extLst>
                  <a:ext uri="{FF2B5EF4-FFF2-40B4-BE49-F238E27FC236}">
                    <a16:creationId xmlns:a16="http://schemas.microsoft.com/office/drawing/2014/main" id="{1B30167B-1EEB-459F-8BE0-1E341283B197}"/>
                  </a:ext>
                </a:extLst>
              </p:cNvPr>
              <p:cNvSpPr>
                <a:spLocks/>
              </p:cNvSpPr>
              <p:nvPr/>
            </p:nvSpPr>
            <p:spPr bwMode="gray">
              <a:xfrm>
                <a:off x="3635" y="881"/>
                <a:ext cx="10" cy="5"/>
              </a:xfrm>
              <a:custGeom>
                <a:avLst/>
                <a:gdLst/>
                <a:ahLst/>
                <a:cxnLst>
                  <a:cxn ang="0">
                    <a:pos x="3" y="3"/>
                  </a:cxn>
                  <a:cxn ang="0">
                    <a:pos x="0" y="2"/>
                  </a:cxn>
                  <a:cxn ang="0">
                    <a:pos x="0" y="1"/>
                  </a:cxn>
                  <a:cxn ang="0">
                    <a:pos x="3" y="1"/>
                  </a:cxn>
                  <a:cxn ang="0">
                    <a:pos x="6" y="0"/>
                  </a:cxn>
                  <a:cxn ang="0">
                    <a:pos x="5" y="2"/>
                  </a:cxn>
                  <a:cxn ang="0">
                    <a:pos x="3" y="3"/>
                  </a:cxn>
                </a:cxnLst>
                <a:rect l="0" t="0" r="r" b="b"/>
                <a:pathLst>
                  <a:path w="6" h="3">
                    <a:moveTo>
                      <a:pt x="3" y="3"/>
                    </a:moveTo>
                    <a:lnTo>
                      <a:pt x="0" y="2"/>
                    </a:lnTo>
                    <a:lnTo>
                      <a:pt x="0" y="1"/>
                    </a:lnTo>
                    <a:lnTo>
                      <a:pt x="3" y="1"/>
                    </a:lnTo>
                    <a:lnTo>
                      <a:pt x="6" y="0"/>
                    </a:lnTo>
                    <a:lnTo>
                      <a:pt x="5" y="2"/>
                    </a:lnTo>
                    <a:lnTo>
                      <a:pt x="3"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8" name="Freeform 5467">
                <a:extLst>
                  <a:ext uri="{FF2B5EF4-FFF2-40B4-BE49-F238E27FC236}">
                    <a16:creationId xmlns:a16="http://schemas.microsoft.com/office/drawing/2014/main" id="{70B7B949-646E-4552-88CC-0EBA721D08D9}"/>
                  </a:ext>
                </a:extLst>
              </p:cNvPr>
              <p:cNvSpPr>
                <a:spLocks/>
              </p:cNvSpPr>
              <p:nvPr/>
            </p:nvSpPr>
            <p:spPr bwMode="gray">
              <a:xfrm>
                <a:off x="3620" y="883"/>
                <a:ext cx="3" cy="4"/>
              </a:xfrm>
              <a:custGeom>
                <a:avLst/>
                <a:gdLst/>
                <a:ahLst/>
                <a:cxnLst>
                  <a:cxn ang="0">
                    <a:pos x="0" y="0"/>
                  </a:cxn>
                  <a:cxn ang="0">
                    <a:pos x="0" y="3"/>
                  </a:cxn>
                  <a:cxn ang="0">
                    <a:pos x="2" y="3"/>
                  </a:cxn>
                  <a:cxn ang="0">
                    <a:pos x="2" y="2"/>
                  </a:cxn>
                  <a:cxn ang="0">
                    <a:pos x="1" y="0"/>
                  </a:cxn>
                  <a:cxn ang="0">
                    <a:pos x="0" y="0"/>
                  </a:cxn>
                </a:cxnLst>
                <a:rect l="0" t="0" r="r" b="b"/>
                <a:pathLst>
                  <a:path w="2" h="3">
                    <a:moveTo>
                      <a:pt x="0" y="0"/>
                    </a:moveTo>
                    <a:lnTo>
                      <a:pt x="0" y="3"/>
                    </a:lnTo>
                    <a:lnTo>
                      <a:pt x="2" y="3"/>
                    </a:lnTo>
                    <a:lnTo>
                      <a:pt x="2" y="2"/>
                    </a:lnTo>
                    <a:lnTo>
                      <a:pt x="1" y="0"/>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09" name="Freeform 5468">
                <a:extLst>
                  <a:ext uri="{FF2B5EF4-FFF2-40B4-BE49-F238E27FC236}">
                    <a16:creationId xmlns:a16="http://schemas.microsoft.com/office/drawing/2014/main" id="{F691432F-7548-4866-AD5B-D2D06FFD90E1}"/>
                  </a:ext>
                </a:extLst>
              </p:cNvPr>
              <p:cNvSpPr>
                <a:spLocks/>
              </p:cNvSpPr>
              <p:nvPr/>
            </p:nvSpPr>
            <p:spPr bwMode="gray">
              <a:xfrm>
                <a:off x="3514" y="858"/>
                <a:ext cx="70" cy="39"/>
              </a:xfrm>
              <a:custGeom>
                <a:avLst/>
                <a:gdLst/>
                <a:ahLst/>
                <a:cxnLst>
                  <a:cxn ang="0">
                    <a:pos x="40" y="0"/>
                  </a:cxn>
                  <a:cxn ang="0">
                    <a:pos x="42" y="1"/>
                  </a:cxn>
                  <a:cxn ang="0">
                    <a:pos x="36" y="4"/>
                  </a:cxn>
                  <a:cxn ang="0">
                    <a:pos x="36" y="5"/>
                  </a:cxn>
                  <a:cxn ang="0">
                    <a:pos x="45" y="5"/>
                  </a:cxn>
                  <a:cxn ang="0">
                    <a:pos x="45" y="7"/>
                  </a:cxn>
                  <a:cxn ang="0">
                    <a:pos x="45" y="10"/>
                  </a:cxn>
                  <a:cxn ang="0">
                    <a:pos x="43" y="11"/>
                  </a:cxn>
                  <a:cxn ang="0">
                    <a:pos x="36" y="11"/>
                  </a:cxn>
                  <a:cxn ang="0">
                    <a:pos x="33" y="12"/>
                  </a:cxn>
                  <a:cxn ang="0">
                    <a:pos x="33" y="13"/>
                  </a:cxn>
                  <a:cxn ang="0">
                    <a:pos x="36" y="14"/>
                  </a:cxn>
                  <a:cxn ang="0">
                    <a:pos x="35" y="16"/>
                  </a:cxn>
                  <a:cxn ang="0">
                    <a:pos x="21" y="16"/>
                  </a:cxn>
                  <a:cxn ang="0">
                    <a:pos x="22" y="18"/>
                  </a:cxn>
                  <a:cxn ang="0">
                    <a:pos x="21" y="21"/>
                  </a:cxn>
                  <a:cxn ang="0">
                    <a:pos x="14" y="25"/>
                  </a:cxn>
                  <a:cxn ang="0">
                    <a:pos x="9" y="25"/>
                  </a:cxn>
                  <a:cxn ang="0">
                    <a:pos x="9" y="24"/>
                  </a:cxn>
                  <a:cxn ang="0">
                    <a:pos x="13" y="22"/>
                  </a:cxn>
                  <a:cxn ang="0">
                    <a:pos x="12" y="21"/>
                  </a:cxn>
                  <a:cxn ang="0">
                    <a:pos x="4" y="20"/>
                  </a:cxn>
                  <a:cxn ang="0">
                    <a:pos x="0" y="18"/>
                  </a:cxn>
                  <a:cxn ang="0">
                    <a:pos x="2" y="16"/>
                  </a:cxn>
                  <a:cxn ang="0">
                    <a:pos x="8" y="14"/>
                  </a:cxn>
                  <a:cxn ang="0">
                    <a:pos x="0" y="10"/>
                  </a:cxn>
                  <a:cxn ang="0">
                    <a:pos x="0" y="8"/>
                  </a:cxn>
                  <a:cxn ang="0">
                    <a:pos x="24" y="8"/>
                  </a:cxn>
                  <a:cxn ang="0">
                    <a:pos x="25" y="5"/>
                  </a:cxn>
                  <a:cxn ang="0">
                    <a:pos x="29" y="4"/>
                  </a:cxn>
                  <a:cxn ang="0">
                    <a:pos x="33" y="4"/>
                  </a:cxn>
                  <a:cxn ang="0">
                    <a:pos x="29" y="1"/>
                  </a:cxn>
                  <a:cxn ang="0">
                    <a:pos x="31" y="0"/>
                  </a:cxn>
                  <a:cxn ang="0">
                    <a:pos x="40" y="0"/>
                  </a:cxn>
                </a:cxnLst>
                <a:rect l="0" t="0" r="r" b="b"/>
                <a:pathLst>
                  <a:path w="45" h="25">
                    <a:moveTo>
                      <a:pt x="40" y="0"/>
                    </a:moveTo>
                    <a:lnTo>
                      <a:pt x="42" y="1"/>
                    </a:lnTo>
                    <a:lnTo>
                      <a:pt x="36" y="4"/>
                    </a:lnTo>
                    <a:lnTo>
                      <a:pt x="36" y="5"/>
                    </a:lnTo>
                    <a:lnTo>
                      <a:pt x="45" y="5"/>
                    </a:lnTo>
                    <a:lnTo>
                      <a:pt x="45" y="7"/>
                    </a:lnTo>
                    <a:lnTo>
                      <a:pt x="45" y="10"/>
                    </a:lnTo>
                    <a:lnTo>
                      <a:pt x="43" y="11"/>
                    </a:lnTo>
                    <a:lnTo>
                      <a:pt x="36" y="11"/>
                    </a:lnTo>
                    <a:lnTo>
                      <a:pt x="33" y="12"/>
                    </a:lnTo>
                    <a:lnTo>
                      <a:pt x="33" y="13"/>
                    </a:lnTo>
                    <a:lnTo>
                      <a:pt x="36" y="14"/>
                    </a:lnTo>
                    <a:lnTo>
                      <a:pt x="35" y="16"/>
                    </a:lnTo>
                    <a:lnTo>
                      <a:pt x="21" y="16"/>
                    </a:lnTo>
                    <a:lnTo>
                      <a:pt x="22" y="18"/>
                    </a:lnTo>
                    <a:lnTo>
                      <a:pt x="21" y="21"/>
                    </a:lnTo>
                    <a:lnTo>
                      <a:pt x="14" y="25"/>
                    </a:lnTo>
                    <a:lnTo>
                      <a:pt x="9" y="25"/>
                    </a:lnTo>
                    <a:lnTo>
                      <a:pt x="9" y="24"/>
                    </a:lnTo>
                    <a:lnTo>
                      <a:pt x="13" y="22"/>
                    </a:lnTo>
                    <a:lnTo>
                      <a:pt x="12" y="21"/>
                    </a:lnTo>
                    <a:lnTo>
                      <a:pt x="4" y="20"/>
                    </a:lnTo>
                    <a:lnTo>
                      <a:pt x="0" y="18"/>
                    </a:lnTo>
                    <a:lnTo>
                      <a:pt x="2" y="16"/>
                    </a:lnTo>
                    <a:lnTo>
                      <a:pt x="8" y="14"/>
                    </a:lnTo>
                    <a:lnTo>
                      <a:pt x="0" y="10"/>
                    </a:lnTo>
                    <a:lnTo>
                      <a:pt x="0" y="8"/>
                    </a:lnTo>
                    <a:lnTo>
                      <a:pt x="24" y="8"/>
                    </a:lnTo>
                    <a:lnTo>
                      <a:pt x="25" y="5"/>
                    </a:lnTo>
                    <a:lnTo>
                      <a:pt x="29" y="4"/>
                    </a:lnTo>
                    <a:lnTo>
                      <a:pt x="33" y="4"/>
                    </a:lnTo>
                    <a:lnTo>
                      <a:pt x="29" y="1"/>
                    </a:lnTo>
                    <a:lnTo>
                      <a:pt x="31" y="0"/>
                    </a:lnTo>
                    <a:lnTo>
                      <a:pt x="4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0" name="Freeform 5469">
                <a:extLst>
                  <a:ext uri="{FF2B5EF4-FFF2-40B4-BE49-F238E27FC236}">
                    <a16:creationId xmlns:a16="http://schemas.microsoft.com/office/drawing/2014/main" id="{8FDB0939-083E-4D6B-B16A-C2A88853DA92}"/>
                  </a:ext>
                </a:extLst>
              </p:cNvPr>
              <p:cNvSpPr>
                <a:spLocks/>
              </p:cNvSpPr>
              <p:nvPr/>
            </p:nvSpPr>
            <p:spPr bwMode="gray">
              <a:xfrm>
                <a:off x="3480" y="859"/>
                <a:ext cx="68" cy="19"/>
              </a:xfrm>
              <a:custGeom>
                <a:avLst/>
                <a:gdLst/>
                <a:ahLst/>
                <a:cxnLst>
                  <a:cxn ang="0">
                    <a:pos x="44" y="4"/>
                  </a:cxn>
                  <a:cxn ang="0">
                    <a:pos x="40" y="1"/>
                  </a:cxn>
                  <a:cxn ang="0">
                    <a:pos x="32" y="1"/>
                  </a:cxn>
                  <a:cxn ang="0">
                    <a:pos x="20" y="1"/>
                  </a:cxn>
                  <a:cxn ang="0">
                    <a:pos x="18" y="0"/>
                  </a:cxn>
                  <a:cxn ang="0">
                    <a:pos x="14" y="2"/>
                  </a:cxn>
                  <a:cxn ang="0">
                    <a:pos x="2" y="4"/>
                  </a:cxn>
                  <a:cxn ang="0">
                    <a:pos x="0" y="6"/>
                  </a:cxn>
                  <a:cxn ang="0">
                    <a:pos x="0" y="7"/>
                  </a:cxn>
                  <a:cxn ang="0">
                    <a:pos x="1" y="9"/>
                  </a:cxn>
                  <a:cxn ang="0">
                    <a:pos x="1" y="10"/>
                  </a:cxn>
                  <a:cxn ang="0">
                    <a:pos x="5" y="10"/>
                  </a:cxn>
                  <a:cxn ang="0">
                    <a:pos x="10" y="12"/>
                  </a:cxn>
                  <a:cxn ang="0">
                    <a:pos x="11" y="11"/>
                  </a:cxn>
                  <a:cxn ang="0">
                    <a:pos x="16" y="12"/>
                  </a:cxn>
                  <a:cxn ang="0">
                    <a:pos x="19" y="11"/>
                  </a:cxn>
                  <a:cxn ang="0">
                    <a:pos x="18" y="9"/>
                  </a:cxn>
                  <a:cxn ang="0">
                    <a:pos x="14" y="9"/>
                  </a:cxn>
                  <a:cxn ang="0">
                    <a:pos x="14" y="7"/>
                  </a:cxn>
                  <a:cxn ang="0">
                    <a:pos x="23" y="2"/>
                  </a:cxn>
                  <a:cxn ang="0">
                    <a:pos x="32" y="3"/>
                  </a:cxn>
                  <a:cxn ang="0">
                    <a:pos x="34" y="5"/>
                  </a:cxn>
                  <a:cxn ang="0">
                    <a:pos x="38" y="5"/>
                  </a:cxn>
                  <a:cxn ang="0">
                    <a:pos x="44" y="4"/>
                  </a:cxn>
                </a:cxnLst>
                <a:rect l="0" t="0" r="r" b="b"/>
                <a:pathLst>
                  <a:path w="44" h="12">
                    <a:moveTo>
                      <a:pt x="44" y="4"/>
                    </a:moveTo>
                    <a:lnTo>
                      <a:pt x="40" y="1"/>
                    </a:lnTo>
                    <a:lnTo>
                      <a:pt x="32" y="1"/>
                    </a:lnTo>
                    <a:lnTo>
                      <a:pt x="20" y="1"/>
                    </a:lnTo>
                    <a:lnTo>
                      <a:pt x="18" y="0"/>
                    </a:lnTo>
                    <a:lnTo>
                      <a:pt x="14" y="2"/>
                    </a:lnTo>
                    <a:lnTo>
                      <a:pt x="2" y="4"/>
                    </a:lnTo>
                    <a:lnTo>
                      <a:pt x="0" y="6"/>
                    </a:lnTo>
                    <a:lnTo>
                      <a:pt x="0" y="7"/>
                    </a:lnTo>
                    <a:lnTo>
                      <a:pt x="1" y="9"/>
                    </a:lnTo>
                    <a:lnTo>
                      <a:pt x="1" y="10"/>
                    </a:lnTo>
                    <a:lnTo>
                      <a:pt x="5" y="10"/>
                    </a:lnTo>
                    <a:lnTo>
                      <a:pt x="10" y="12"/>
                    </a:lnTo>
                    <a:lnTo>
                      <a:pt x="11" y="11"/>
                    </a:lnTo>
                    <a:lnTo>
                      <a:pt x="16" y="12"/>
                    </a:lnTo>
                    <a:lnTo>
                      <a:pt x="19" y="11"/>
                    </a:lnTo>
                    <a:lnTo>
                      <a:pt x="18" y="9"/>
                    </a:lnTo>
                    <a:lnTo>
                      <a:pt x="14" y="9"/>
                    </a:lnTo>
                    <a:lnTo>
                      <a:pt x="14" y="7"/>
                    </a:lnTo>
                    <a:lnTo>
                      <a:pt x="23" y="2"/>
                    </a:lnTo>
                    <a:lnTo>
                      <a:pt x="32" y="3"/>
                    </a:lnTo>
                    <a:lnTo>
                      <a:pt x="34" y="5"/>
                    </a:lnTo>
                    <a:lnTo>
                      <a:pt x="38" y="5"/>
                    </a:lnTo>
                    <a:lnTo>
                      <a:pt x="44"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1" name="Freeform 5470">
                <a:extLst>
                  <a:ext uri="{FF2B5EF4-FFF2-40B4-BE49-F238E27FC236}">
                    <a16:creationId xmlns:a16="http://schemas.microsoft.com/office/drawing/2014/main" id="{51B144B2-E216-43CF-A5DB-4DCFA2D552B6}"/>
                  </a:ext>
                </a:extLst>
              </p:cNvPr>
              <p:cNvSpPr>
                <a:spLocks/>
              </p:cNvSpPr>
              <p:nvPr/>
            </p:nvSpPr>
            <p:spPr bwMode="gray">
              <a:xfrm>
                <a:off x="3559" y="887"/>
                <a:ext cx="11" cy="8"/>
              </a:xfrm>
              <a:custGeom>
                <a:avLst/>
                <a:gdLst/>
                <a:ahLst/>
                <a:cxnLst>
                  <a:cxn ang="0">
                    <a:pos x="0" y="1"/>
                  </a:cxn>
                  <a:cxn ang="0">
                    <a:pos x="0" y="4"/>
                  </a:cxn>
                  <a:cxn ang="0">
                    <a:pos x="1" y="5"/>
                  </a:cxn>
                  <a:cxn ang="0">
                    <a:pos x="7" y="4"/>
                  </a:cxn>
                  <a:cxn ang="0">
                    <a:pos x="5" y="0"/>
                  </a:cxn>
                  <a:cxn ang="0">
                    <a:pos x="0" y="1"/>
                  </a:cxn>
                </a:cxnLst>
                <a:rect l="0" t="0" r="r" b="b"/>
                <a:pathLst>
                  <a:path w="7" h="5">
                    <a:moveTo>
                      <a:pt x="0" y="1"/>
                    </a:moveTo>
                    <a:lnTo>
                      <a:pt x="0" y="4"/>
                    </a:lnTo>
                    <a:lnTo>
                      <a:pt x="1" y="5"/>
                    </a:lnTo>
                    <a:lnTo>
                      <a:pt x="7" y="4"/>
                    </a:lnTo>
                    <a:lnTo>
                      <a:pt x="5"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2" name="Freeform 5471">
                <a:extLst>
                  <a:ext uri="{FF2B5EF4-FFF2-40B4-BE49-F238E27FC236}">
                    <a16:creationId xmlns:a16="http://schemas.microsoft.com/office/drawing/2014/main" id="{69A47B7B-76FB-40A7-8C58-BAEE435141CA}"/>
                  </a:ext>
                </a:extLst>
              </p:cNvPr>
              <p:cNvSpPr>
                <a:spLocks/>
              </p:cNvSpPr>
              <p:nvPr/>
            </p:nvSpPr>
            <p:spPr bwMode="gray">
              <a:xfrm>
                <a:off x="3567" y="894"/>
                <a:ext cx="16" cy="7"/>
              </a:xfrm>
              <a:custGeom>
                <a:avLst/>
                <a:gdLst/>
                <a:ahLst/>
                <a:cxnLst>
                  <a:cxn ang="0">
                    <a:pos x="0" y="2"/>
                  </a:cxn>
                  <a:cxn ang="0">
                    <a:pos x="6" y="4"/>
                  </a:cxn>
                  <a:cxn ang="0">
                    <a:pos x="10" y="5"/>
                  </a:cxn>
                  <a:cxn ang="0">
                    <a:pos x="10" y="1"/>
                  </a:cxn>
                  <a:cxn ang="0">
                    <a:pos x="8" y="0"/>
                  </a:cxn>
                  <a:cxn ang="0">
                    <a:pos x="6" y="2"/>
                  </a:cxn>
                  <a:cxn ang="0">
                    <a:pos x="0" y="2"/>
                  </a:cxn>
                </a:cxnLst>
                <a:rect l="0" t="0" r="r" b="b"/>
                <a:pathLst>
                  <a:path w="10" h="5">
                    <a:moveTo>
                      <a:pt x="0" y="2"/>
                    </a:moveTo>
                    <a:lnTo>
                      <a:pt x="6" y="4"/>
                    </a:lnTo>
                    <a:lnTo>
                      <a:pt x="10" y="5"/>
                    </a:lnTo>
                    <a:lnTo>
                      <a:pt x="10" y="1"/>
                    </a:lnTo>
                    <a:lnTo>
                      <a:pt x="8" y="0"/>
                    </a:lnTo>
                    <a:lnTo>
                      <a:pt x="6"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3" name="Freeform 5472">
                <a:extLst>
                  <a:ext uri="{FF2B5EF4-FFF2-40B4-BE49-F238E27FC236}">
                    <a16:creationId xmlns:a16="http://schemas.microsoft.com/office/drawing/2014/main" id="{CA6B96C5-2729-4F6E-A1DA-8E0EF48E27C2}"/>
                  </a:ext>
                </a:extLst>
              </p:cNvPr>
              <p:cNvSpPr>
                <a:spLocks/>
              </p:cNvSpPr>
              <p:nvPr/>
            </p:nvSpPr>
            <p:spPr bwMode="gray">
              <a:xfrm>
                <a:off x="3548" y="894"/>
                <a:ext cx="11" cy="4"/>
              </a:xfrm>
              <a:custGeom>
                <a:avLst/>
                <a:gdLst/>
                <a:ahLst/>
                <a:cxnLst>
                  <a:cxn ang="0">
                    <a:pos x="0" y="3"/>
                  </a:cxn>
                  <a:cxn ang="0">
                    <a:pos x="2" y="1"/>
                  </a:cxn>
                  <a:cxn ang="0">
                    <a:pos x="4" y="0"/>
                  </a:cxn>
                  <a:cxn ang="0">
                    <a:pos x="7" y="1"/>
                  </a:cxn>
                  <a:cxn ang="0">
                    <a:pos x="0" y="3"/>
                  </a:cxn>
                </a:cxnLst>
                <a:rect l="0" t="0" r="r" b="b"/>
                <a:pathLst>
                  <a:path w="7" h="3">
                    <a:moveTo>
                      <a:pt x="0" y="3"/>
                    </a:moveTo>
                    <a:lnTo>
                      <a:pt x="2" y="1"/>
                    </a:lnTo>
                    <a:lnTo>
                      <a:pt x="4" y="0"/>
                    </a:lnTo>
                    <a:lnTo>
                      <a:pt x="7" y="1"/>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4" name="Freeform 5473">
                <a:extLst>
                  <a:ext uri="{FF2B5EF4-FFF2-40B4-BE49-F238E27FC236}">
                    <a16:creationId xmlns:a16="http://schemas.microsoft.com/office/drawing/2014/main" id="{68A187D4-8FA6-468F-A101-7B7E8BBCA2A8}"/>
                  </a:ext>
                </a:extLst>
              </p:cNvPr>
              <p:cNvSpPr>
                <a:spLocks/>
              </p:cNvSpPr>
              <p:nvPr/>
            </p:nvSpPr>
            <p:spPr bwMode="gray">
              <a:xfrm>
                <a:off x="3576" y="850"/>
                <a:ext cx="7" cy="5"/>
              </a:xfrm>
              <a:custGeom>
                <a:avLst/>
                <a:gdLst/>
                <a:ahLst/>
                <a:cxnLst>
                  <a:cxn ang="0">
                    <a:pos x="2" y="3"/>
                  </a:cxn>
                  <a:cxn ang="0">
                    <a:pos x="0" y="2"/>
                  </a:cxn>
                  <a:cxn ang="0">
                    <a:pos x="0" y="1"/>
                  </a:cxn>
                  <a:cxn ang="0">
                    <a:pos x="3" y="0"/>
                  </a:cxn>
                  <a:cxn ang="0">
                    <a:pos x="4" y="2"/>
                  </a:cxn>
                  <a:cxn ang="0">
                    <a:pos x="2" y="3"/>
                  </a:cxn>
                </a:cxnLst>
                <a:rect l="0" t="0" r="r" b="b"/>
                <a:pathLst>
                  <a:path w="4" h="3">
                    <a:moveTo>
                      <a:pt x="2" y="3"/>
                    </a:moveTo>
                    <a:lnTo>
                      <a:pt x="0" y="2"/>
                    </a:lnTo>
                    <a:lnTo>
                      <a:pt x="0" y="1"/>
                    </a:lnTo>
                    <a:lnTo>
                      <a:pt x="3" y="0"/>
                    </a:lnTo>
                    <a:lnTo>
                      <a:pt x="4" y="2"/>
                    </a:lnTo>
                    <a:lnTo>
                      <a:pt x="2"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5" name="Freeform 5474">
                <a:extLst>
                  <a:ext uri="{FF2B5EF4-FFF2-40B4-BE49-F238E27FC236}">
                    <a16:creationId xmlns:a16="http://schemas.microsoft.com/office/drawing/2014/main" id="{F2319AF0-C1F2-4356-85AC-E7ECD5BBDC0D}"/>
                  </a:ext>
                </a:extLst>
              </p:cNvPr>
              <p:cNvSpPr>
                <a:spLocks/>
              </p:cNvSpPr>
              <p:nvPr/>
            </p:nvSpPr>
            <p:spPr bwMode="gray">
              <a:xfrm>
                <a:off x="3587" y="1117"/>
                <a:ext cx="84" cy="85"/>
              </a:xfrm>
              <a:custGeom>
                <a:avLst/>
                <a:gdLst/>
                <a:ahLst/>
                <a:cxnLst>
                  <a:cxn ang="0">
                    <a:pos x="45" y="4"/>
                  </a:cxn>
                  <a:cxn ang="0">
                    <a:pos x="41" y="13"/>
                  </a:cxn>
                  <a:cxn ang="0">
                    <a:pos x="36" y="14"/>
                  </a:cxn>
                  <a:cxn ang="0">
                    <a:pos x="35" y="30"/>
                  </a:cxn>
                  <a:cxn ang="0">
                    <a:pos x="38" y="36"/>
                  </a:cxn>
                  <a:cxn ang="0">
                    <a:pos x="54" y="47"/>
                  </a:cxn>
                  <a:cxn ang="0">
                    <a:pos x="53" y="51"/>
                  </a:cxn>
                  <a:cxn ang="0">
                    <a:pos x="45" y="53"/>
                  </a:cxn>
                  <a:cxn ang="0">
                    <a:pos x="36" y="55"/>
                  </a:cxn>
                  <a:cxn ang="0">
                    <a:pos x="27" y="50"/>
                  </a:cxn>
                  <a:cxn ang="0">
                    <a:pos x="19" y="50"/>
                  </a:cxn>
                  <a:cxn ang="0">
                    <a:pos x="19" y="45"/>
                  </a:cxn>
                  <a:cxn ang="0">
                    <a:pos x="22" y="39"/>
                  </a:cxn>
                  <a:cxn ang="0">
                    <a:pos x="17" y="38"/>
                  </a:cxn>
                  <a:cxn ang="0">
                    <a:pos x="10" y="36"/>
                  </a:cxn>
                  <a:cxn ang="0">
                    <a:pos x="9" y="33"/>
                  </a:cxn>
                  <a:cxn ang="0">
                    <a:pos x="5" y="37"/>
                  </a:cxn>
                  <a:cxn ang="0">
                    <a:pos x="1" y="35"/>
                  </a:cxn>
                  <a:cxn ang="0">
                    <a:pos x="0" y="31"/>
                  </a:cxn>
                  <a:cxn ang="0">
                    <a:pos x="2" y="24"/>
                  </a:cxn>
                  <a:cxn ang="0">
                    <a:pos x="8" y="23"/>
                  </a:cxn>
                  <a:cxn ang="0">
                    <a:pos x="11" y="19"/>
                  </a:cxn>
                  <a:cxn ang="0">
                    <a:pos x="12" y="14"/>
                  </a:cxn>
                  <a:cxn ang="0">
                    <a:pos x="9" y="11"/>
                  </a:cxn>
                  <a:cxn ang="0">
                    <a:pos x="11" y="7"/>
                  </a:cxn>
                  <a:cxn ang="0">
                    <a:pos x="15" y="7"/>
                  </a:cxn>
                  <a:cxn ang="0">
                    <a:pos x="18" y="1"/>
                  </a:cxn>
                  <a:cxn ang="0">
                    <a:pos x="37" y="0"/>
                  </a:cxn>
                  <a:cxn ang="0">
                    <a:pos x="45" y="4"/>
                  </a:cxn>
                </a:cxnLst>
                <a:rect l="0" t="0" r="r" b="b"/>
                <a:pathLst>
                  <a:path w="54" h="55">
                    <a:moveTo>
                      <a:pt x="45" y="4"/>
                    </a:moveTo>
                    <a:lnTo>
                      <a:pt x="41" y="13"/>
                    </a:lnTo>
                    <a:lnTo>
                      <a:pt x="36" y="14"/>
                    </a:lnTo>
                    <a:lnTo>
                      <a:pt x="35" y="30"/>
                    </a:lnTo>
                    <a:lnTo>
                      <a:pt x="38" y="36"/>
                    </a:lnTo>
                    <a:lnTo>
                      <a:pt x="54" y="47"/>
                    </a:lnTo>
                    <a:lnTo>
                      <a:pt x="53" y="51"/>
                    </a:lnTo>
                    <a:lnTo>
                      <a:pt x="45" y="53"/>
                    </a:lnTo>
                    <a:lnTo>
                      <a:pt x="36" y="55"/>
                    </a:lnTo>
                    <a:lnTo>
                      <a:pt x="27" y="50"/>
                    </a:lnTo>
                    <a:lnTo>
                      <a:pt x="19" y="50"/>
                    </a:lnTo>
                    <a:lnTo>
                      <a:pt x="19" y="45"/>
                    </a:lnTo>
                    <a:lnTo>
                      <a:pt x="22" y="39"/>
                    </a:lnTo>
                    <a:lnTo>
                      <a:pt x="17" y="38"/>
                    </a:lnTo>
                    <a:lnTo>
                      <a:pt x="10" y="36"/>
                    </a:lnTo>
                    <a:lnTo>
                      <a:pt x="9" y="33"/>
                    </a:lnTo>
                    <a:lnTo>
                      <a:pt x="5" y="37"/>
                    </a:lnTo>
                    <a:lnTo>
                      <a:pt x="1" y="35"/>
                    </a:lnTo>
                    <a:lnTo>
                      <a:pt x="0" y="31"/>
                    </a:lnTo>
                    <a:lnTo>
                      <a:pt x="2" y="24"/>
                    </a:lnTo>
                    <a:lnTo>
                      <a:pt x="8" y="23"/>
                    </a:lnTo>
                    <a:lnTo>
                      <a:pt x="11" y="19"/>
                    </a:lnTo>
                    <a:lnTo>
                      <a:pt x="12" y="14"/>
                    </a:lnTo>
                    <a:lnTo>
                      <a:pt x="9" y="11"/>
                    </a:lnTo>
                    <a:lnTo>
                      <a:pt x="11" y="7"/>
                    </a:lnTo>
                    <a:lnTo>
                      <a:pt x="15" y="7"/>
                    </a:lnTo>
                    <a:lnTo>
                      <a:pt x="18" y="1"/>
                    </a:lnTo>
                    <a:lnTo>
                      <a:pt x="37" y="0"/>
                    </a:lnTo>
                    <a:lnTo>
                      <a:pt x="45"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6" name="Freeform 5475">
                <a:extLst>
                  <a:ext uri="{FF2B5EF4-FFF2-40B4-BE49-F238E27FC236}">
                    <a16:creationId xmlns:a16="http://schemas.microsoft.com/office/drawing/2014/main" id="{BE54D7D6-B410-4C0A-BAF1-94DB69B3DD10}"/>
                  </a:ext>
                </a:extLst>
              </p:cNvPr>
              <p:cNvSpPr>
                <a:spLocks/>
              </p:cNvSpPr>
              <p:nvPr/>
            </p:nvSpPr>
            <p:spPr bwMode="gray">
              <a:xfrm>
                <a:off x="3595" y="1176"/>
                <a:ext cx="17" cy="9"/>
              </a:xfrm>
              <a:custGeom>
                <a:avLst/>
                <a:gdLst/>
                <a:ahLst/>
                <a:cxnLst>
                  <a:cxn ang="0">
                    <a:pos x="4" y="0"/>
                  </a:cxn>
                  <a:cxn ang="0">
                    <a:pos x="11" y="4"/>
                  </a:cxn>
                  <a:cxn ang="0">
                    <a:pos x="10" y="6"/>
                  </a:cxn>
                  <a:cxn ang="0">
                    <a:pos x="0" y="1"/>
                  </a:cxn>
                  <a:cxn ang="0">
                    <a:pos x="4" y="0"/>
                  </a:cxn>
                </a:cxnLst>
                <a:rect l="0" t="0" r="r" b="b"/>
                <a:pathLst>
                  <a:path w="11" h="6">
                    <a:moveTo>
                      <a:pt x="4" y="0"/>
                    </a:moveTo>
                    <a:lnTo>
                      <a:pt x="11" y="4"/>
                    </a:lnTo>
                    <a:lnTo>
                      <a:pt x="10" y="6"/>
                    </a:lnTo>
                    <a:lnTo>
                      <a:pt x="0" y="1"/>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7" name="Freeform 5476">
                <a:extLst>
                  <a:ext uri="{FF2B5EF4-FFF2-40B4-BE49-F238E27FC236}">
                    <a16:creationId xmlns:a16="http://schemas.microsoft.com/office/drawing/2014/main" id="{00906D02-7241-408E-95EA-5DED1E31D66C}"/>
                  </a:ext>
                </a:extLst>
              </p:cNvPr>
              <p:cNvSpPr>
                <a:spLocks/>
              </p:cNvSpPr>
              <p:nvPr/>
            </p:nvSpPr>
            <p:spPr bwMode="gray">
              <a:xfrm>
                <a:off x="3916" y="1121"/>
                <a:ext cx="11" cy="5"/>
              </a:xfrm>
              <a:custGeom>
                <a:avLst/>
                <a:gdLst/>
                <a:ahLst/>
                <a:cxnLst>
                  <a:cxn ang="0">
                    <a:pos x="2" y="3"/>
                  </a:cxn>
                  <a:cxn ang="0">
                    <a:pos x="6" y="2"/>
                  </a:cxn>
                  <a:cxn ang="0">
                    <a:pos x="7" y="0"/>
                  </a:cxn>
                  <a:cxn ang="0">
                    <a:pos x="2" y="0"/>
                  </a:cxn>
                  <a:cxn ang="0">
                    <a:pos x="0" y="0"/>
                  </a:cxn>
                  <a:cxn ang="0">
                    <a:pos x="2" y="3"/>
                  </a:cxn>
                </a:cxnLst>
                <a:rect l="0" t="0" r="r" b="b"/>
                <a:pathLst>
                  <a:path w="7" h="3">
                    <a:moveTo>
                      <a:pt x="2" y="3"/>
                    </a:moveTo>
                    <a:lnTo>
                      <a:pt x="6" y="2"/>
                    </a:lnTo>
                    <a:lnTo>
                      <a:pt x="7" y="0"/>
                    </a:lnTo>
                    <a:lnTo>
                      <a:pt x="2" y="0"/>
                    </a:lnTo>
                    <a:lnTo>
                      <a:pt x="0" y="0"/>
                    </a:lnTo>
                    <a:lnTo>
                      <a:pt x="2"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8" name="Freeform 5477">
                <a:extLst>
                  <a:ext uri="{FF2B5EF4-FFF2-40B4-BE49-F238E27FC236}">
                    <a16:creationId xmlns:a16="http://schemas.microsoft.com/office/drawing/2014/main" id="{1A9409AD-5087-45A2-A5CE-6C8FE5B82F94}"/>
                  </a:ext>
                </a:extLst>
              </p:cNvPr>
              <p:cNvSpPr>
                <a:spLocks/>
              </p:cNvSpPr>
              <p:nvPr/>
            </p:nvSpPr>
            <p:spPr bwMode="gray">
              <a:xfrm>
                <a:off x="3747" y="839"/>
                <a:ext cx="34" cy="25"/>
              </a:xfrm>
              <a:custGeom>
                <a:avLst/>
                <a:gdLst/>
                <a:ahLst/>
                <a:cxnLst>
                  <a:cxn ang="0">
                    <a:pos x="14" y="0"/>
                  </a:cxn>
                  <a:cxn ang="0">
                    <a:pos x="19" y="0"/>
                  </a:cxn>
                  <a:cxn ang="0">
                    <a:pos x="21" y="2"/>
                  </a:cxn>
                  <a:cxn ang="0">
                    <a:pos x="19" y="4"/>
                  </a:cxn>
                  <a:cxn ang="0">
                    <a:pos x="22" y="8"/>
                  </a:cxn>
                  <a:cxn ang="0">
                    <a:pos x="22" y="11"/>
                  </a:cxn>
                  <a:cxn ang="0">
                    <a:pos x="13" y="11"/>
                  </a:cxn>
                  <a:cxn ang="0">
                    <a:pos x="12" y="13"/>
                  </a:cxn>
                  <a:cxn ang="0">
                    <a:pos x="9" y="16"/>
                  </a:cxn>
                  <a:cxn ang="0">
                    <a:pos x="6" y="16"/>
                  </a:cxn>
                  <a:cxn ang="0">
                    <a:pos x="4" y="13"/>
                  </a:cxn>
                  <a:cxn ang="0">
                    <a:pos x="0" y="11"/>
                  </a:cxn>
                  <a:cxn ang="0">
                    <a:pos x="4" y="8"/>
                  </a:cxn>
                  <a:cxn ang="0">
                    <a:pos x="3" y="6"/>
                  </a:cxn>
                  <a:cxn ang="0">
                    <a:pos x="7" y="3"/>
                  </a:cxn>
                  <a:cxn ang="0">
                    <a:pos x="13" y="2"/>
                  </a:cxn>
                  <a:cxn ang="0">
                    <a:pos x="14" y="0"/>
                  </a:cxn>
                </a:cxnLst>
                <a:rect l="0" t="0" r="r" b="b"/>
                <a:pathLst>
                  <a:path w="22" h="16">
                    <a:moveTo>
                      <a:pt x="14" y="0"/>
                    </a:moveTo>
                    <a:lnTo>
                      <a:pt x="19" y="0"/>
                    </a:lnTo>
                    <a:lnTo>
                      <a:pt x="21" y="2"/>
                    </a:lnTo>
                    <a:lnTo>
                      <a:pt x="19" y="4"/>
                    </a:lnTo>
                    <a:lnTo>
                      <a:pt x="22" y="8"/>
                    </a:lnTo>
                    <a:lnTo>
                      <a:pt x="22" y="11"/>
                    </a:lnTo>
                    <a:lnTo>
                      <a:pt x="13" y="11"/>
                    </a:lnTo>
                    <a:lnTo>
                      <a:pt x="12" y="13"/>
                    </a:lnTo>
                    <a:lnTo>
                      <a:pt x="9" y="16"/>
                    </a:lnTo>
                    <a:lnTo>
                      <a:pt x="6" y="16"/>
                    </a:lnTo>
                    <a:lnTo>
                      <a:pt x="4" y="13"/>
                    </a:lnTo>
                    <a:lnTo>
                      <a:pt x="0" y="11"/>
                    </a:lnTo>
                    <a:lnTo>
                      <a:pt x="4" y="8"/>
                    </a:lnTo>
                    <a:lnTo>
                      <a:pt x="3" y="6"/>
                    </a:lnTo>
                    <a:lnTo>
                      <a:pt x="7" y="3"/>
                    </a:lnTo>
                    <a:lnTo>
                      <a:pt x="13" y="2"/>
                    </a:lnTo>
                    <a:lnTo>
                      <a:pt x="1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19" name="Freeform 5478">
                <a:extLst>
                  <a:ext uri="{FF2B5EF4-FFF2-40B4-BE49-F238E27FC236}">
                    <a16:creationId xmlns:a16="http://schemas.microsoft.com/office/drawing/2014/main" id="{A6BE1EBD-F84E-4E4F-AA02-9BEF226B0860}"/>
                  </a:ext>
                </a:extLst>
              </p:cNvPr>
              <p:cNvSpPr>
                <a:spLocks/>
              </p:cNvSpPr>
              <p:nvPr/>
            </p:nvSpPr>
            <p:spPr bwMode="gray">
              <a:xfrm>
                <a:off x="3702" y="863"/>
                <a:ext cx="37" cy="17"/>
              </a:xfrm>
              <a:custGeom>
                <a:avLst/>
                <a:gdLst/>
                <a:ahLst/>
                <a:cxnLst>
                  <a:cxn ang="0">
                    <a:pos x="24" y="0"/>
                  </a:cxn>
                  <a:cxn ang="0">
                    <a:pos x="24" y="3"/>
                  </a:cxn>
                  <a:cxn ang="0">
                    <a:pos x="17" y="3"/>
                  </a:cxn>
                  <a:cxn ang="0">
                    <a:pos x="16" y="5"/>
                  </a:cxn>
                  <a:cxn ang="0">
                    <a:pos x="20" y="9"/>
                  </a:cxn>
                  <a:cxn ang="0">
                    <a:pos x="18" y="11"/>
                  </a:cxn>
                  <a:cxn ang="0">
                    <a:pos x="4" y="10"/>
                  </a:cxn>
                  <a:cxn ang="0">
                    <a:pos x="0" y="9"/>
                  </a:cxn>
                  <a:cxn ang="0">
                    <a:pos x="0" y="5"/>
                  </a:cxn>
                  <a:cxn ang="0">
                    <a:pos x="3" y="4"/>
                  </a:cxn>
                  <a:cxn ang="0">
                    <a:pos x="3" y="1"/>
                  </a:cxn>
                  <a:cxn ang="0">
                    <a:pos x="17" y="1"/>
                  </a:cxn>
                  <a:cxn ang="0">
                    <a:pos x="20" y="0"/>
                  </a:cxn>
                  <a:cxn ang="0">
                    <a:pos x="24" y="0"/>
                  </a:cxn>
                </a:cxnLst>
                <a:rect l="0" t="0" r="r" b="b"/>
                <a:pathLst>
                  <a:path w="24" h="11">
                    <a:moveTo>
                      <a:pt x="24" y="0"/>
                    </a:moveTo>
                    <a:lnTo>
                      <a:pt x="24" y="3"/>
                    </a:lnTo>
                    <a:lnTo>
                      <a:pt x="17" y="3"/>
                    </a:lnTo>
                    <a:lnTo>
                      <a:pt x="16" y="5"/>
                    </a:lnTo>
                    <a:lnTo>
                      <a:pt x="20" y="9"/>
                    </a:lnTo>
                    <a:lnTo>
                      <a:pt x="18" y="11"/>
                    </a:lnTo>
                    <a:lnTo>
                      <a:pt x="4" y="10"/>
                    </a:lnTo>
                    <a:lnTo>
                      <a:pt x="0" y="9"/>
                    </a:lnTo>
                    <a:lnTo>
                      <a:pt x="0" y="5"/>
                    </a:lnTo>
                    <a:lnTo>
                      <a:pt x="3" y="4"/>
                    </a:lnTo>
                    <a:lnTo>
                      <a:pt x="3" y="1"/>
                    </a:lnTo>
                    <a:lnTo>
                      <a:pt x="17" y="1"/>
                    </a:lnTo>
                    <a:lnTo>
                      <a:pt x="20" y="0"/>
                    </a:lnTo>
                    <a:lnTo>
                      <a:pt x="2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0" name="Freeform 5479">
                <a:extLst>
                  <a:ext uri="{FF2B5EF4-FFF2-40B4-BE49-F238E27FC236}">
                    <a16:creationId xmlns:a16="http://schemas.microsoft.com/office/drawing/2014/main" id="{1D3EE00E-59DF-4790-844A-7B35DA74C514}"/>
                  </a:ext>
                </a:extLst>
              </p:cNvPr>
              <p:cNvSpPr>
                <a:spLocks/>
              </p:cNvSpPr>
              <p:nvPr/>
            </p:nvSpPr>
            <p:spPr bwMode="gray">
              <a:xfrm>
                <a:off x="3716" y="853"/>
                <a:ext cx="17" cy="6"/>
              </a:xfrm>
              <a:custGeom>
                <a:avLst/>
                <a:gdLst/>
                <a:ahLst/>
                <a:cxnLst>
                  <a:cxn ang="0">
                    <a:pos x="8" y="0"/>
                  </a:cxn>
                  <a:cxn ang="0">
                    <a:pos x="11" y="2"/>
                  </a:cxn>
                  <a:cxn ang="0">
                    <a:pos x="7" y="4"/>
                  </a:cxn>
                  <a:cxn ang="0">
                    <a:pos x="0" y="3"/>
                  </a:cxn>
                  <a:cxn ang="0">
                    <a:pos x="0" y="1"/>
                  </a:cxn>
                  <a:cxn ang="0">
                    <a:pos x="8" y="0"/>
                  </a:cxn>
                </a:cxnLst>
                <a:rect l="0" t="0" r="r" b="b"/>
                <a:pathLst>
                  <a:path w="11" h="4">
                    <a:moveTo>
                      <a:pt x="8" y="0"/>
                    </a:moveTo>
                    <a:lnTo>
                      <a:pt x="11" y="2"/>
                    </a:lnTo>
                    <a:lnTo>
                      <a:pt x="7" y="4"/>
                    </a:lnTo>
                    <a:lnTo>
                      <a:pt x="0" y="3"/>
                    </a:lnTo>
                    <a:lnTo>
                      <a:pt x="0" y="1"/>
                    </a:lnTo>
                    <a:lnTo>
                      <a:pt x="8"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1" name="Freeform 5480">
                <a:extLst>
                  <a:ext uri="{FF2B5EF4-FFF2-40B4-BE49-F238E27FC236}">
                    <a16:creationId xmlns:a16="http://schemas.microsoft.com/office/drawing/2014/main" id="{07947EAC-E23D-413F-89F1-B64E82A96BEF}"/>
                  </a:ext>
                </a:extLst>
              </p:cNvPr>
              <p:cNvSpPr>
                <a:spLocks/>
              </p:cNvSpPr>
              <p:nvPr/>
            </p:nvSpPr>
            <p:spPr bwMode="gray">
              <a:xfrm>
                <a:off x="3744" y="821"/>
                <a:ext cx="15" cy="4"/>
              </a:xfrm>
              <a:custGeom>
                <a:avLst/>
                <a:gdLst/>
                <a:ahLst/>
                <a:cxnLst>
                  <a:cxn ang="0">
                    <a:pos x="0" y="1"/>
                  </a:cxn>
                  <a:cxn ang="0">
                    <a:pos x="9" y="0"/>
                  </a:cxn>
                  <a:cxn ang="0">
                    <a:pos x="10" y="3"/>
                  </a:cxn>
                  <a:cxn ang="0">
                    <a:pos x="6" y="3"/>
                  </a:cxn>
                  <a:cxn ang="0">
                    <a:pos x="0" y="1"/>
                  </a:cxn>
                </a:cxnLst>
                <a:rect l="0" t="0" r="r" b="b"/>
                <a:pathLst>
                  <a:path w="10" h="3">
                    <a:moveTo>
                      <a:pt x="0" y="1"/>
                    </a:moveTo>
                    <a:lnTo>
                      <a:pt x="9" y="0"/>
                    </a:lnTo>
                    <a:lnTo>
                      <a:pt x="10" y="3"/>
                    </a:lnTo>
                    <a:lnTo>
                      <a:pt x="6"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2" name="Freeform 5481">
                <a:extLst>
                  <a:ext uri="{FF2B5EF4-FFF2-40B4-BE49-F238E27FC236}">
                    <a16:creationId xmlns:a16="http://schemas.microsoft.com/office/drawing/2014/main" id="{AA22B34F-7558-4142-B6D6-72D0A9AEA6A3}"/>
                  </a:ext>
                </a:extLst>
              </p:cNvPr>
              <p:cNvSpPr>
                <a:spLocks/>
              </p:cNvSpPr>
              <p:nvPr/>
            </p:nvSpPr>
            <p:spPr bwMode="gray">
              <a:xfrm>
                <a:off x="3687" y="836"/>
                <a:ext cx="10" cy="3"/>
              </a:xfrm>
              <a:custGeom>
                <a:avLst/>
                <a:gdLst/>
                <a:ahLst/>
                <a:cxnLst>
                  <a:cxn ang="0">
                    <a:pos x="0" y="2"/>
                  </a:cxn>
                  <a:cxn ang="0">
                    <a:pos x="0" y="1"/>
                  </a:cxn>
                  <a:cxn ang="0">
                    <a:pos x="4" y="0"/>
                  </a:cxn>
                  <a:cxn ang="0">
                    <a:pos x="7" y="1"/>
                  </a:cxn>
                  <a:cxn ang="0">
                    <a:pos x="5" y="2"/>
                  </a:cxn>
                  <a:cxn ang="0">
                    <a:pos x="0" y="2"/>
                  </a:cxn>
                </a:cxnLst>
                <a:rect l="0" t="0" r="r" b="b"/>
                <a:pathLst>
                  <a:path w="7" h="2">
                    <a:moveTo>
                      <a:pt x="0" y="2"/>
                    </a:moveTo>
                    <a:lnTo>
                      <a:pt x="0" y="1"/>
                    </a:lnTo>
                    <a:lnTo>
                      <a:pt x="4" y="0"/>
                    </a:lnTo>
                    <a:lnTo>
                      <a:pt x="7" y="1"/>
                    </a:lnTo>
                    <a:lnTo>
                      <a:pt x="5"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3" name="Freeform 5482">
                <a:extLst>
                  <a:ext uri="{FF2B5EF4-FFF2-40B4-BE49-F238E27FC236}">
                    <a16:creationId xmlns:a16="http://schemas.microsoft.com/office/drawing/2014/main" id="{7072E712-C94F-4787-8F42-B2E4813E5845}"/>
                  </a:ext>
                </a:extLst>
              </p:cNvPr>
              <p:cNvSpPr>
                <a:spLocks/>
              </p:cNvSpPr>
              <p:nvPr/>
            </p:nvSpPr>
            <p:spPr bwMode="gray">
              <a:xfrm>
                <a:off x="3716" y="841"/>
                <a:ext cx="9" cy="3"/>
              </a:xfrm>
              <a:custGeom>
                <a:avLst/>
                <a:gdLst/>
                <a:ahLst/>
                <a:cxnLst>
                  <a:cxn ang="0">
                    <a:pos x="0" y="1"/>
                  </a:cxn>
                  <a:cxn ang="0">
                    <a:pos x="6" y="0"/>
                  </a:cxn>
                  <a:cxn ang="0">
                    <a:pos x="6" y="1"/>
                  </a:cxn>
                  <a:cxn ang="0">
                    <a:pos x="2" y="2"/>
                  </a:cxn>
                  <a:cxn ang="0">
                    <a:pos x="0" y="1"/>
                  </a:cxn>
                </a:cxnLst>
                <a:rect l="0" t="0" r="r" b="b"/>
                <a:pathLst>
                  <a:path w="6" h="2">
                    <a:moveTo>
                      <a:pt x="0" y="1"/>
                    </a:moveTo>
                    <a:lnTo>
                      <a:pt x="6" y="0"/>
                    </a:lnTo>
                    <a:lnTo>
                      <a:pt x="6" y="1"/>
                    </a:lnTo>
                    <a:lnTo>
                      <a:pt x="2"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4" name="Freeform 5483">
                <a:extLst>
                  <a:ext uri="{FF2B5EF4-FFF2-40B4-BE49-F238E27FC236}">
                    <a16:creationId xmlns:a16="http://schemas.microsoft.com/office/drawing/2014/main" id="{D12A7477-591A-482F-9BB4-88378ED455F5}"/>
                  </a:ext>
                </a:extLst>
              </p:cNvPr>
              <p:cNvSpPr>
                <a:spLocks/>
              </p:cNvSpPr>
              <p:nvPr/>
            </p:nvSpPr>
            <p:spPr bwMode="gray">
              <a:xfrm>
                <a:off x="3669" y="878"/>
                <a:ext cx="27" cy="14"/>
              </a:xfrm>
              <a:custGeom>
                <a:avLst/>
                <a:gdLst/>
                <a:ahLst/>
                <a:cxnLst>
                  <a:cxn ang="0">
                    <a:pos x="7" y="0"/>
                  </a:cxn>
                  <a:cxn ang="0">
                    <a:pos x="11" y="1"/>
                  </a:cxn>
                  <a:cxn ang="0">
                    <a:pos x="16" y="2"/>
                  </a:cxn>
                  <a:cxn ang="0">
                    <a:pos x="17" y="3"/>
                  </a:cxn>
                  <a:cxn ang="0">
                    <a:pos x="12" y="3"/>
                  </a:cxn>
                  <a:cxn ang="0">
                    <a:pos x="5" y="6"/>
                  </a:cxn>
                  <a:cxn ang="0">
                    <a:pos x="5" y="9"/>
                  </a:cxn>
                  <a:cxn ang="0">
                    <a:pos x="2" y="8"/>
                  </a:cxn>
                  <a:cxn ang="0">
                    <a:pos x="1" y="6"/>
                  </a:cxn>
                  <a:cxn ang="0">
                    <a:pos x="1" y="2"/>
                  </a:cxn>
                  <a:cxn ang="0">
                    <a:pos x="0" y="0"/>
                  </a:cxn>
                  <a:cxn ang="0">
                    <a:pos x="7" y="0"/>
                  </a:cxn>
                </a:cxnLst>
                <a:rect l="0" t="0" r="r" b="b"/>
                <a:pathLst>
                  <a:path w="17" h="9">
                    <a:moveTo>
                      <a:pt x="7" y="0"/>
                    </a:moveTo>
                    <a:lnTo>
                      <a:pt x="11" y="1"/>
                    </a:lnTo>
                    <a:lnTo>
                      <a:pt x="16" y="2"/>
                    </a:lnTo>
                    <a:lnTo>
                      <a:pt x="17" y="3"/>
                    </a:lnTo>
                    <a:lnTo>
                      <a:pt x="12" y="3"/>
                    </a:lnTo>
                    <a:lnTo>
                      <a:pt x="5" y="6"/>
                    </a:lnTo>
                    <a:lnTo>
                      <a:pt x="5" y="9"/>
                    </a:lnTo>
                    <a:lnTo>
                      <a:pt x="2" y="8"/>
                    </a:lnTo>
                    <a:lnTo>
                      <a:pt x="1" y="6"/>
                    </a:lnTo>
                    <a:lnTo>
                      <a:pt x="1" y="2"/>
                    </a:lnTo>
                    <a:lnTo>
                      <a:pt x="0" y="0"/>
                    </a:lnTo>
                    <a:lnTo>
                      <a:pt x="7"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5" name="Freeform 5484">
                <a:extLst>
                  <a:ext uri="{FF2B5EF4-FFF2-40B4-BE49-F238E27FC236}">
                    <a16:creationId xmlns:a16="http://schemas.microsoft.com/office/drawing/2014/main" id="{2A96CE7B-FCF5-4E47-A068-63A0268CB955}"/>
                  </a:ext>
                </a:extLst>
              </p:cNvPr>
              <p:cNvSpPr>
                <a:spLocks/>
              </p:cNvSpPr>
              <p:nvPr/>
            </p:nvSpPr>
            <p:spPr bwMode="gray">
              <a:xfrm>
                <a:off x="3690" y="894"/>
                <a:ext cx="15" cy="6"/>
              </a:xfrm>
              <a:custGeom>
                <a:avLst/>
                <a:gdLst/>
                <a:ahLst/>
                <a:cxnLst>
                  <a:cxn ang="0">
                    <a:pos x="7" y="0"/>
                  </a:cxn>
                  <a:cxn ang="0">
                    <a:pos x="9" y="1"/>
                  </a:cxn>
                  <a:cxn ang="0">
                    <a:pos x="10" y="3"/>
                  </a:cxn>
                  <a:cxn ang="0">
                    <a:pos x="6" y="4"/>
                  </a:cxn>
                  <a:cxn ang="0">
                    <a:pos x="3" y="3"/>
                  </a:cxn>
                  <a:cxn ang="0">
                    <a:pos x="0" y="1"/>
                  </a:cxn>
                  <a:cxn ang="0">
                    <a:pos x="0" y="0"/>
                  </a:cxn>
                  <a:cxn ang="0">
                    <a:pos x="7" y="0"/>
                  </a:cxn>
                </a:cxnLst>
                <a:rect l="0" t="0" r="r" b="b"/>
                <a:pathLst>
                  <a:path w="10" h="4">
                    <a:moveTo>
                      <a:pt x="7" y="0"/>
                    </a:moveTo>
                    <a:lnTo>
                      <a:pt x="9" y="1"/>
                    </a:lnTo>
                    <a:lnTo>
                      <a:pt x="10" y="3"/>
                    </a:lnTo>
                    <a:lnTo>
                      <a:pt x="6" y="4"/>
                    </a:lnTo>
                    <a:lnTo>
                      <a:pt x="3" y="3"/>
                    </a:lnTo>
                    <a:lnTo>
                      <a:pt x="0" y="1"/>
                    </a:lnTo>
                    <a:lnTo>
                      <a:pt x="0" y="0"/>
                    </a:lnTo>
                    <a:lnTo>
                      <a:pt x="7"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6" name="Freeform 5485">
                <a:extLst>
                  <a:ext uri="{FF2B5EF4-FFF2-40B4-BE49-F238E27FC236}">
                    <a16:creationId xmlns:a16="http://schemas.microsoft.com/office/drawing/2014/main" id="{74658BE3-44F2-4173-A99D-E8F6E07D2603}"/>
                  </a:ext>
                </a:extLst>
              </p:cNvPr>
              <p:cNvSpPr>
                <a:spLocks/>
              </p:cNvSpPr>
              <p:nvPr/>
            </p:nvSpPr>
            <p:spPr bwMode="gray">
              <a:xfrm>
                <a:off x="3856" y="1109"/>
                <a:ext cx="21" cy="16"/>
              </a:xfrm>
              <a:custGeom>
                <a:avLst/>
                <a:gdLst/>
                <a:ahLst/>
                <a:cxnLst>
                  <a:cxn ang="0">
                    <a:pos x="4" y="10"/>
                  </a:cxn>
                  <a:cxn ang="0">
                    <a:pos x="0" y="8"/>
                  </a:cxn>
                  <a:cxn ang="0">
                    <a:pos x="0" y="4"/>
                  </a:cxn>
                  <a:cxn ang="0">
                    <a:pos x="7" y="0"/>
                  </a:cxn>
                  <a:cxn ang="0">
                    <a:pos x="14" y="4"/>
                  </a:cxn>
                  <a:cxn ang="0">
                    <a:pos x="9" y="8"/>
                  </a:cxn>
                  <a:cxn ang="0">
                    <a:pos x="4" y="10"/>
                  </a:cxn>
                </a:cxnLst>
                <a:rect l="0" t="0" r="r" b="b"/>
                <a:pathLst>
                  <a:path w="14" h="10">
                    <a:moveTo>
                      <a:pt x="4" y="10"/>
                    </a:moveTo>
                    <a:lnTo>
                      <a:pt x="0" y="8"/>
                    </a:lnTo>
                    <a:lnTo>
                      <a:pt x="0" y="4"/>
                    </a:lnTo>
                    <a:lnTo>
                      <a:pt x="7" y="0"/>
                    </a:lnTo>
                    <a:lnTo>
                      <a:pt x="14" y="4"/>
                    </a:lnTo>
                    <a:lnTo>
                      <a:pt x="9" y="8"/>
                    </a:lnTo>
                    <a:lnTo>
                      <a:pt x="4" y="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7" name="Freeform 5486">
                <a:extLst>
                  <a:ext uri="{FF2B5EF4-FFF2-40B4-BE49-F238E27FC236}">
                    <a16:creationId xmlns:a16="http://schemas.microsoft.com/office/drawing/2014/main" id="{0DDC8F57-C202-4A80-B25A-2BF79EB99AF4}"/>
                  </a:ext>
                </a:extLst>
              </p:cNvPr>
              <p:cNvSpPr>
                <a:spLocks/>
              </p:cNvSpPr>
              <p:nvPr/>
            </p:nvSpPr>
            <p:spPr bwMode="gray">
              <a:xfrm>
                <a:off x="4088" y="1058"/>
                <a:ext cx="10" cy="5"/>
              </a:xfrm>
              <a:custGeom>
                <a:avLst/>
                <a:gdLst/>
                <a:ahLst/>
                <a:cxnLst>
                  <a:cxn ang="0">
                    <a:pos x="4" y="3"/>
                  </a:cxn>
                  <a:cxn ang="0">
                    <a:pos x="6" y="1"/>
                  </a:cxn>
                  <a:cxn ang="0">
                    <a:pos x="2" y="0"/>
                  </a:cxn>
                  <a:cxn ang="0">
                    <a:pos x="0" y="0"/>
                  </a:cxn>
                  <a:cxn ang="0">
                    <a:pos x="0" y="2"/>
                  </a:cxn>
                  <a:cxn ang="0">
                    <a:pos x="4" y="3"/>
                  </a:cxn>
                </a:cxnLst>
                <a:rect l="0" t="0" r="r" b="b"/>
                <a:pathLst>
                  <a:path w="6" h="3">
                    <a:moveTo>
                      <a:pt x="4" y="3"/>
                    </a:moveTo>
                    <a:lnTo>
                      <a:pt x="6" y="1"/>
                    </a:lnTo>
                    <a:lnTo>
                      <a:pt x="2" y="0"/>
                    </a:lnTo>
                    <a:lnTo>
                      <a:pt x="0" y="0"/>
                    </a:lnTo>
                    <a:lnTo>
                      <a:pt x="0" y="2"/>
                    </a:lnTo>
                    <a:lnTo>
                      <a:pt x="4"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8" name="Freeform 5487">
                <a:extLst>
                  <a:ext uri="{FF2B5EF4-FFF2-40B4-BE49-F238E27FC236}">
                    <a16:creationId xmlns:a16="http://schemas.microsoft.com/office/drawing/2014/main" id="{D98CFFBB-3D26-491B-8873-AAB3132D2C20}"/>
                  </a:ext>
                </a:extLst>
              </p:cNvPr>
              <p:cNvSpPr>
                <a:spLocks/>
              </p:cNvSpPr>
              <p:nvPr/>
            </p:nvSpPr>
            <p:spPr bwMode="gray">
              <a:xfrm>
                <a:off x="4031" y="1087"/>
                <a:ext cx="11" cy="3"/>
              </a:xfrm>
              <a:custGeom>
                <a:avLst/>
                <a:gdLst/>
                <a:ahLst/>
                <a:cxnLst>
                  <a:cxn ang="0">
                    <a:pos x="3" y="0"/>
                  </a:cxn>
                  <a:cxn ang="0">
                    <a:pos x="7" y="0"/>
                  </a:cxn>
                  <a:cxn ang="0">
                    <a:pos x="4" y="2"/>
                  </a:cxn>
                  <a:cxn ang="0">
                    <a:pos x="0" y="1"/>
                  </a:cxn>
                  <a:cxn ang="0">
                    <a:pos x="3" y="0"/>
                  </a:cxn>
                </a:cxnLst>
                <a:rect l="0" t="0" r="r" b="b"/>
                <a:pathLst>
                  <a:path w="7" h="2">
                    <a:moveTo>
                      <a:pt x="3" y="0"/>
                    </a:moveTo>
                    <a:lnTo>
                      <a:pt x="7" y="0"/>
                    </a:lnTo>
                    <a:lnTo>
                      <a:pt x="4" y="2"/>
                    </a:lnTo>
                    <a:lnTo>
                      <a:pt x="0" y="1"/>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29" name="Freeform 5488">
                <a:extLst>
                  <a:ext uri="{FF2B5EF4-FFF2-40B4-BE49-F238E27FC236}">
                    <a16:creationId xmlns:a16="http://schemas.microsoft.com/office/drawing/2014/main" id="{4F932E1E-9761-4700-9725-C16EE74007AA}"/>
                  </a:ext>
                </a:extLst>
              </p:cNvPr>
              <p:cNvSpPr>
                <a:spLocks/>
              </p:cNvSpPr>
              <p:nvPr/>
            </p:nvSpPr>
            <p:spPr bwMode="gray">
              <a:xfrm>
                <a:off x="4043" y="1087"/>
                <a:ext cx="10" cy="3"/>
              </a:xfrm>
              <a:custGeom>
                <a:avLst/>
                <a:gdLst/>
                <a:ahLst/>
                <a:cxnLst>
                  <a:cxn ang="0">
                    <a:pos x="0" y="0"/>
                  </a:cxn>
                  <a:cxn ang="0">
                    <a:pos x="3" y="2"/>
                  </a:cxn>
                  <a:cxn ang="0">
                    <a:pos x="6" y="0"/>
                  </a:cxn>
                  <a:cxn ang="0">
                    <a:pos x="0" y="0"/>
                  </a:cxn>
                </a:cxnLst>
                <a:rect l="0" t="0" r="r" b="b"/>
                <a:pathLst>
                  <a:path w="6" h="2">
                    <a:moveTo>
                      <a:pt x="0" y="0"/>
                    </a:moveTo>
                    <a:lnTo>
                      <a:pt x="3" y="2"/>
                    </a:lnTo>
                    <a:lnTo>
                      <a:pt x="6" y="0"/>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0" name="Freeform 5489">
                <a:extLst>
                  <a:ext uri="{FF2B5EF4-FFF2-40B4-BE49-F238E27FC236}">
                    <a16:creationId xmlns:a16="http://schemas.microsoft.com/office/drawing/2014/main" id="{5BE83BAA-190D-4037-AE35-4AE566038AC4}"/>
                  </a:ext>
                </a:extLst>
              </p:cNvPr>
              <p:cNvSpPr>
                <a:spLocks/>
              </p:cNvSpPr>
              <p:nvPr/>
            </p:nvSpPr>
            <p:spPr bwMode="gray">
              <a:xfrm>
                <a:off x="4056" y="1090"/>
                <a:ext cx="7" cy="4"/>
              </a:xfrm>
              <a:custGeom>
                <a:avLst/>
                <a:gdLst/>
                <a:ahLst/>
                <a:cxnLst>
                  <a:cxn ang="0">
                    <a:pos x="0" y="1"/>
                  </a:cxn>
                  <a:cxn ang="0">
                    <a:pos x="4" y="0"/>
                  </a:cxn>
                  <a:cxn ang="0">
                    <a:pos x="5" y="2"/>
                  </a:cxn>
                  <a:cxn ang="0">
                    <a:pos x="1" y="2"/>
                  </a:cxn>
                  <a:cxn ang="0">
                    <a:pos x="0" y="1"/>
                  </a:cxn>
                </a:cxnLst>
                <a:rect l="0" t="0" r="r" b="b"/>
                <a:pathLst>
                  <a:path w="5" h="2">
                    <a:moveTo>
                      <a:pt x="0" y="1"/>
                    </a:moveTo>
                    <a:lnTo>
                      <a:pt x="4" y="0"/>
                    </a:lnTo>
                    <a:lnTo>
                      <a:pt x="5" y="2"/>
                    </a:lnTo>
                    <a:lnTo>
                      <a:pt x="1"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1" name="Freeform 5490">
                <a:extLst>
                  <a:ext uri="{FF2B5EF4-FFF2-40B4-BE49-F238E27FC236}">
                    <a16:creationId xmlns:a16="http://schemas.microsoft.com/office/drawing/2014/main" id="{654246C9-9A47-44A0-BC63-AFE7FAC3E479}"/>
                  </a:ext>
                </a:extLst>
              </p:cNvPr>
              <p:cNvSpPr>
                <a:spLocks/>
              </p:cNvSpPr>
              <p:nvPr/>
            </p:nvSpPr>
            <p:spPr bwMode="gray">
              <a:xfrm>
                <a:off x="4076" y="1086"/>
                <a:ext cx="9" cy="3"/>
              </a:xfrm>
              <a:custGeom>
                <a:avLst/>
                <a:gdLst/>
                <a:ahLst/>
                <a:cxnLst>
                  <a:cxn ang="0">
                    <a:pos x="1" y="0"/>
                  </a:cxn>
                  <a:cxn ang="0">
                    <a:pos x="3" y="0"/>
                  </a:cxn>
                  <a:cxn ang="0">
                    <a:pos x="6" y="1"/>
                  </a:cxn>
                  <a:cxn ang="0">
                    <a:pos x="0" y="2"/>
                  </a:cxn>
                  <a:cxn ang="0">
                    <a:pos x="1" y="0"/>
                  </a:cxn>
                </a:cxnLst>
                <a:rect l="0" t="0" r="r" b="b"/>
                <a:pathLst>
                  <a:path w="6" h="2">
                    <a:moveTo>
                      <a:pt x="1" y="0"/>
                    </a:moveTo>
                    <a:lnTo>
                      <a:pt x="3" y="0"/>
                    </a:lnTo>
                    <a:lnTo>
                      <a:pt x="6" y="1"/>
                    </a:lnTo>
                    <a:lnTo>
                      <a:pt x="0" y="2"/>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2" name="Freeform 5491">
                <a:extLst>
                  <a:ext uri="{FF2B5EF4-FFF2-40B4-BE49-F238E27FC236}">
                    <a16:creationId xmlns:a16="http://schemas.microsoft.com/office/drawing/2014/main" id="{75738BB4-179B-459B-B2E5-8A14ADD19881}"/>
                  </a:ext>
                </a:extLst>
              </p:cNvPr>
              <p:cNvSpPr>
                <a:spLocks/>
              </p:cNvSpPr>
              <p:nvPr/>
            </p:nvSpPr>
            <p:spPr bwMode="gray">
              <a:xfrm>
                <a:off x="3980" y="1125"/>
                <a:ext cx="14" cy="9"/>
              </a:xfrm>
              <a:custGeom>
                <a:avLst/>
                <a:gdLst/>
                <a:ahLst/>
                <a:cxnLst>
                  <a:cxn ang="0">
                    <a:pos x="0" y="2"/>
                  </a:cxn>
                  <a:cxn ang="0">
                    <a:pos x="5" y="0"/>
                  </a:cxn>
                  <a:cxn ang="0">
                    <a:pos x="8" y="0"/>
                  </a:cxn>
                  <a:cxn ang="0">
                    <a:pos x="9" y="3"/>
                  </a:cxn>
                  <a:cxn ang="0">
                    <a:pos x="6" y="6"/>
                  </a:cxn>
                  <a:cxn ang="0">
                    <a:pos x="1" y="5"/>
                  </a:cxn>
                  <a:cxn ang="0">
                    <a:pos x="0" y="2"/>
                  </a:cxn>
                </a:cxnLst>
                <a:rect l="0" t="0" r="r" b="b"/>
                <a:pathLst>
                  <a:path w="9" h="6">
                    <a:moveTo>
                      <a:pt x="0" y="2"/>
                    </a:moveTo>
                    <a:lnTo>
                      <a:pt x="5" y="0"/>
                    </a:lnTo>
                    <a:lnTo>
                      <a:pt x="8" y="0"/>
                    </a:lnTo>
                    <a:lnTo>
                      <a:pt x="9" y="3"/>
                    </a:lnTo>
                    <a:lnTo>
                      <a:pt x="6" y="6"/>
                    </a:lnTo>
                    <a:lnTo>
                      <a:pt x="1" y="5"/>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3" name="Freeform 5492">
                <a:extLst>
                  <a:ext uri="{FF2B5EF4-FFF2-40B4-BE49-F238E27FC236}">
                    <a16:creationId xmlns:a16="http://schemas.microsoft.com/office/drawing/2014/main" id="{3252803F-F081-4622-9989-0E8857EF57E5}"/>
                  </a:ext>
                </a:extLst>
              </p:cNvPr>
              <p:cNvSpPr>
                <a:spLocks/>
              </p:cNvSpPr>
              <p:nvPr/>
            </p:nvSpPr>
            <p:spPr bwMode="gray">
              <a:xfrm>
                <a:off x="3950" y="1139"/>
                <a:ext cx="17" cy="9"/>
              </a:xfrm>
              <a:custGeom>
                <a:avLst/>
                <a:gdLst/>
                <a:ahLst/>
                <a:cxnLst>
                  <a:cxn ang="0">
                    <a:pos x="8" y="0"/>
                  </a:cxn>
                  <a:cxn ang="0">
                    <a:pos x="11" y="1"/>
                  </a:cxn>
                  <a:cxn ang="0">
                    <a:pos x="11" y="3"/>
                  </a:cxn>
                  <a:cxn ang="0">
                    <a:pos x="6" y="6"/>
                  </a:cxn>
                  <a:cxn ang="0">
                    <a:pos x="0" y="5"/>
                  </a:cxn>
                  <a:cxn ang="0">
                    <a:pos x="0" y="3"/>
                  </a:cxn>
                  <a:cxn ang="0">
                    <a:pos x="8" y="0"/>
                  </a:cxn>
                </a:cxnLst>
                <a:rect l="0" t="0" r="r" b="b"/>
                <a:pathLst>
                  <a:path w="11" h="6">
                    <a:moveTo>
                      <a:pt x="8" y="0"/>
                    </a:moveTo>
                    <a:lnTo>
                      <a:pt x="11" y="1"/>
                    </a:lnTo>
                    <a:lnTo>
                      <a:pt x="11" y="3"/>
                    </a:lnTo>
                    <a:lnTo>
                      <a:pt x="6" y="6"/>
                    </a:lnTo>
                    <a:lnTo>
                      <a:pt x="0" y="5"/>
                    </a:lnTo>
                    <a:lnTo>
                      <a:pt x="0" y="3"/>
                    </a:lnTo>
                    <a:lnTo>
                      <a:pt x="8"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4" name="Freeform 5493">
                <a:extLst>
                  <a:ext uri="{FF2B5EF4-FFF2-40B4-BE49-F238E27FC236}">
                    <a16:creationId xmlns:a16="http://schemas.microsoft.com/office/drawing/2014/main" id="{52A76877-FDBB-44B2-8B97-BCDA67F0CC96}"/>
                  </a:ext>
                </a:extLst>
              </p:cNvPr>
              <p:cNvSpPr>
                <a:spLocks/>
              </p:cNvSpPr>
              <p:nvPr/>
            </p:nvSpPr>
            <p:spPr bwMode="gray">
              <a:xfrm>
                <a:off x="3944" y="1115"/>
                <a:ext cx="9" cy="5"/>
              </a:xfrm>
              <a:custGeom>
                <a:avLst/>
                <a:gdLst/>
                <a:ahLst/>
                <a:cxnLst>
                  <a:cxn ang="0">
                    <a:pos x="0" y="0"/>
                  </a:cxn>
                  <a:cxn ang="0">
                    <a:pos x="6" y="1"/>
                  </a:cxn>
                  <a:cxn ang="0">
                    <a:pos x="4" y="3"/>
                  </a:cxn>
                  <a:cxn ang="0">
                    <a:pos x="1" y="2"/>
                  </a:cxn>
                  <a:cxn ang="0">
                    <a:pos x="0" y="0"/>
                  </a:cxn>
                </a:cxnLst>
                <a:rect l="0" t="0" r="r" b="b"/>
                <a:pathLst>
                  <a:path w="6" h="3">
                    <a:moveTo>
                      <a:pt x="0" y="0"/>
                    </a:moveTo>
                    <a:lnTo>
                      <a:pt x="6" y="1"/>
                    </a:lnTo>
                    <a:lnTo>
                      <a:pt x="4" y="3"/>
                    </a:lnTo>
                    <a:lnTo>
                      <a:pt x="1" y="2"/>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5" name="Freeform 5494">
                <a:extLst>
                  <a:ext uri="{FF2B5EF4-FFF2-40B4-BE49-F238E27FC236}">
                    <a16:creationId xmlns:a16="http://schemas.microsoft.com/office/drawing/2014/main" id="{0DB9D573-8995-42AF-B192-DDA8176480BC}"/>
                  </a:ext>
                </a:extLst>
              </p:cNvPr>
              <p:cNvSpPr>
                <a:spLocks/>
              </p:cNvSpPr>
              <p:nvPr/>
            </p:nvSpPr>
            <p:spPr bwMode="gray">
              <a:xfrm>
                <a:off x="3936" y="1106"/>
                <a:ext cx="10" cy="8"/>
              </a:xfrm>
              <a:custGeom>
                <a:avLst/>
                <a:gdLst/>
                <a:ahLst/>
                <a:cxnLst>
                  <a:cxn ang="0">
                    <a:pos x="0" y="5"/>
                  </a:cxn>
                  <a:cxn ang="0">
                    <a:pos x="1" y="0"/>
                  </a:cxn>
                  <a:cxn ang="0">
                    <a:pos x="6" y="1"/>
                  </a:cxn>
                  <a:cxn ang="0">
                    <a:pos x="6" y="2"/>
                  </a:cxn>
                  <a:cxn ang="0">
                    <a:pos x="0" y="5"/>
                  </a:cxn>
                </a:cxnLst>
                <a:rect l="0" t="0" r="r" b="b"/>
                <a:pathLst>
                  <a:path w="6" h="5">
                    <a:moveTo>
                      <a:pt x="0" y="5"/>
                    </a:moveTo>
                    <a:lnTo>
                      <a:pt x="1" y="0"/>
                    </a:lnTo>
                    <a:lnTo>
                      <a:pt x="6" y="1"/>
                    </a:lnTo>
                    <a:lnTo>
                      <a:pt x="6" y="2"/>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6" name="Freeform 5495">
                <a:extLst>
                  <a:ext uri="{FF2B5EF4-FFF2-40B4-BE49-F238E27FC236}">
                    <a16:creationId xmlns:a16="http://schemas.microsoft.com/office/drawing/2014/main" id="{F3FC13E0-0E92-4FD1-8864-6B135AE12F9C}"/>
                  </a:ext>
                </a:extLst>
              </p:cNvPr>
              <p:cNvSpPr>
                <a:spLocks/>
              </p:cNvSpPr>
              <p:nvPr/>
            </p:nvSpPr>
            <p:spPr bwMode="gray">
              <a:xfrm>
                <a:off x="4104" y="1824"/>
                <a:ext cx="4" cy="1"/>
              </a:xfrm>
              <a:custGeom>
                <a:avLst/>
                <a:gdLst/>
                <a:ahLst/>
                <a:cxnLst>
                  <a:cxn ang="0">
                    <a:pos x="0" y="0"/>
                  </a:cxn>
                  <a:cxn ang="0">
                    <a:pos x="3" y="0"/>
                  </a:cxn>
                  <a:cxn ang="0">
                    <a:pos x="0" y="0"/>
                  </a:cxn>
                </a:cxnLst>
                <a:rect l="0" t="0" r="r" b="b"/>
                <a:pathLst>
                  <a:path w="3">
                    <a:moveTo>
                      <a:pt x="0" y="0"/>
                    </a:moveTo>
                    <a:lnTo>
                      <a:pt x="3" y="0"/>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7" name="Freeform 5496">
                <a:extLst>
                  <a:ext uri="{FF2B5EF4-FFF2-40B4-BE49-F238E27FC236}">
                    <a16:creationId xmlns:a16="http://schemas.microsoft.com/office/drawing/2014/main" id="{EFADAECE-D6F1-498A-9626-B1978AF32B26}"/>
                  </a:ext>
                </a:extLst>
              </p:cNvPr>
              <p:cNvSpPr>
                <a:spLocks/>
              </p:cNvSpPr>
              <p:nvPr/>
            </p:nvSpPr>
            <p:spPr bwMode="gray">
              <a:xfrm>
                <a:off x="4108" y="1748"/>
                <a:ext cx="466" cy="242"/>
              </a:xfrm>
              <a:custGeom>
                <a:avLst/>
                <a:gdLst/>
                <a:ahLst/>
                <a:cxnLst>
                  <a:cxn ang="0">
                    <a:pos x="3" y="44"/>
                  </a:cxn>
                  <a:cxn ang="0">
                    <a:pos x="26" y="29"/>
                  </a:cxn>
                  <a:cxn ang="0">
                    <a:pos x="38" y="20"/>
                  </a:cxn>
                  <a:cxn ang="0">
                    <a:pos x="52" y="27"/>
                  </a:cxn>
                  <a:cxn ang="0">
                    <a:pos x="72" y="39"/>
                  </a:cxn>
                  <a:cxn ang="0">
                    <a:pos x="77" y="33"/>
                  </a:cxn>
                  <a:cxn ang="0">
                    <a:pos x="85" y="38"/>
                  </a:cxn>
                  <a:cxn ang="0">
                    <a:pos x="98" y="26"/>
                  </a:cxn>
                  <a:cxn ang="0">
                    <a:pos x="102" y="8"/>
                  </a:cxn>
                  <a:cxn ang="0">
                    <a:pos x="130" y="8"/>
                  </a:cxn>
                  <a:cxn ang="0">
                    <a:pos x="163" y="24"/>
                  </a:cxn>
                  <a:cxn ang="0">
                    <a:pos x="190" y="39"/>
                  </a:cxn>
                  <a:cxn ang="0">
                    <a:pos x="205" y="47"/>
                  </a:cxn>
                  <a:cxn ang="0">
                    <a:pos x="229" y="45"/>
                  </a:cxn>
                  <a:cxn ang="0">
                    <a:pos x="245" y="29"/>
                  </a:cxn>
                  <a:cxn ang="0">
                    <a:pos x="262" y="39"/>
                  </a:cxn>
                  <a:cxn ang="0">
                    <a:pos x="272" y="41"/>
                  </a:cxn>
                  <a:cxn ang="0">
                    <a:pos x="261" y="61"/>
                  </a:cxn>
                  <a:cxn ang="0">
                    <a:pos x="266" y="71"/>
                  </a:cxn>
                  <a:cxn ang="0">
                    <a:pos x="276" y="71"/>
                  </a:cxn>
                  <a:cxn ang="0">
                    <a:pos x="296" y="70"/>
                  </a:cxn>
                  <a:cxn ang="0">
                    <a:pos x="296" y="84"/>
                  </a:cxn>
                  <a:cxn ang="0">
                    <a:pos x="282" y="83"/>
                  </a:cxn>
                  <a:cxn ang="0">
                    <a:pos x="276" y="91"/>
                  </a:cxn>
                  <a:cxn ang="0">
                    <a:pos x="268" y="88"/>
                  </a:cxn>
                  <a:cxn ang="0">
                    <a:pos x="259" y="103"/>
                  </a:cxn>
                  <a:cxn ang="0">
                    <a:pos x="243" y="110"/>
                  </a:cxn>
                  <a:cxn ang="0">
                    <a:pos x="222" y="117"/>
                  </a:cxn>
                  <a:cxn ang="0">
                    <a:pos x="225" y="129"/>
                  </a:cxn>
                  <a:cxn ang="0">
                    <a:pos x="209" y="141"/>
                  </a:cxn>
                  <a:cxn ang="0">
                    <a:pos x="189" y="148"/>
                  </a:cxn>
                  <a:cxn ang="0">
                    <a:pos x="167" y="154"/>
                  </a:cxn>
                  <a:cxn ang="0">
                    <a:pos x="153" y="152"/>
                  </a:cxn>
                  <a:cxn ang="0">
                    <a:pos x="133" y="141"/>
                  </a:cxn>
                  <a:cxn ang="0">
                    <a:pos x="105" y="142"/>
                  </a:cxn>
                  <a:cxn ang="0">
                    <a:pos x="97" y="141"/>
                  </a:cxn>
                  <a:cxn ang="0">
                    <a:pos x="85" y="144"/>
                  </a:cxn>
                  <a:cxn ang="0">
                    <a:pos x="79" y="124"/>
                  </a:cxn>
                  <a:cxn ang="0">
                    <a:pos x="36" y="106"/>
                  </a:cxn>
                  <a:cxn ang="0">
                    <a:pos x="35" y="89"/>
                  </a:cxn>
                  <a:cxn ang="0">
                    <a:pos x="10" y="66"/>
                  </a:cxn>
                </a:cxnLst>
                <a:rect l="0" t="0" r="r" b="b"/>
                <a:pathLst>
                  <a:path w="300" h="156">
                    <a:moveTo>
                      <a:pt x="0" y="49"/>
                    </a:moveTo>
                    <a:lnTo>
                      <a:pt x="3" y="44"/>
                    </a:lnTo>
                    <a:lnTo>
                      <a:pt x="19" y="40"/>
                    </a:lnTo>
                    <a:lnTo>
                      <a:pt x="26" y="29"/>
                    </a:lnTo>
                    <a:lnTo>
                      <a:pt x="31" y="29"/>
                    </a:lnTo>
                    <a:lnTo>
                      <a:pt x="38" y="20"/>
                    </a:lnTo>
                    <a:lnTo>
                      <a:pt x="44" y="20"/>
                    </a:lnTo>
                    <a:lnTo>
                      <a:pt x="52" y="27"/>
                    </a:lnTo>
                    <a:lnTo>
                      <a:pt x="60" y="26"/>
                    </a:lnTo>
                    <a:lnTo>
                      <a:pt x="72" y="39"/>
                    </a:lnTo>
                    <a:lnTo>
                      <a:pt x="75" y="39"/>
                    </a:lnTo>
                    <a:lnTo>
                      <a:pt x="77" y="33"/>
                    </a:lnTo>
                    <a:lnTo>
                      <a:pt x="85" y="33"/>
                    </a:lnTo>
                    <a:lnTo>
                      <a:pt x="85" y="38"/>
                    </a:lnTo>
                    <a:lnTo>
                      <a:pt x="97" y="36"/>
                    </a:lnTo>
                    <a:lnTo>
                      <a:pt x="98" y="26"/>
                    </a:lnTo>
                    <a:lnTo>
                      <a:pt x="95" y="15"/>
                    </a:lnTo>
                    <a:lnTo>
                      <a:pt x="102" y="8"/>
                    </a:lnTo>
                    <a:lnTo>
                      <a:pt x="107" y="0"/>
                    </a:lnTo>
                    <a:lnTo>
                      <a:pt x="130" y="8"/>
                    </a:lnTo>
                    <a:lnTo>
                      <a:pt x="146" y="32"/>
                    </a:lnTo>
                    <a:lnTo>
                      <a:pt x="163" y="24"/>
                    </a:lnTo>
                    <a:lnTo>
                      <a:pt x="188" y="33"/>
                    </a:lnTo>
                    <a:lnTo>
                      <a:pt x="190" y="39"/>
                    </a:lnTo>
                    <a:lnTo>
                      <a:pt x="201" y="44"/>
                    </a:lnTo>
                    <a:lnTo>
                      <a:pt x="205" y="47"/>
                    </a:lnTo>
                    <a:lnTo>
                      <a:pt x="219" y="44"/>
                    </a:lnTo>
                    <a:lnTo>
                      <a:pt x="229" y="45"/>
                    </a:lnTo>
                    <a:lnTo>
                      <a:pt x="240" y="37"/>
                    </a:lnTo>
                    <a:lnTo>
                      <a:pt x="245" y="29"/>
                    </a:lnTo>
                    <a:lnTo>
                      <a:pt x="253" y="30"/>
                    </a:lnTo>
                    <a:lnTo>
                      <a:pt x="262" y="39"/>
                    </a:lnTo>
                    <a:lnTo>
                      <a:pt x="273" y="37"/>
                    </a:lnTo>
                    <a:lnTo>
                      <a:pt x="272" y="41"/>
                    </a:lnTo>
                    <a:lnTo>
                      <a:pt x="266" y="56"/>
                    </a:lnTo>
                    <a:lnTo>
                      <a:pt x="261" y="61"/>
                    </a:lnTo>
                    <a:lnTo>
                      <a:pt x="260" y="68"/>
                    </a:lnTo>
                    <a:lnTo>
                      <a:pt x="266" y="71"/>
                    </a:lnTo>
                    <a:lnTo>
                      <a:pt x="269" y="67"/>
                    </a:lnTo>
                    <a:lnTo>
                      <a:pt x="276" y="71"/>
                    </a:lnTo>
                    <a:lnTo>
                      <a:pt x="281" y="65"/>
                    </a:lnTo>
                    <a:lnTo>
                      <a:pt x="296" y="70"/>
                    </a:lnTo>
                    <a:lnTo>
                      <a:pt x="300" y="81"/>
                    </a:lnTo>
                    <a:lnTo>
                      <a:pt x="296" y="84"/>
                    </a:lnTo>
                    <a:lnTo>
                      <a:pt x="290" y="82"/>
                    </a:lnTo>
                    <a:lnTo>
                      <a:pt x="282" y="83"/>
                    </a:lnTo>
                    <a:lnTo>
                      <a:pt x="283" y="89"/>
                    </a:lnTo>
                    <a:lnTo>
                      <a:pt x="276" y="91"/>
                    </a:lnTo>
                    <a:lnTo>
                      <a:pt x="273" y="86"/>
                    </a:lnTo>
                    <a:lnTo>
                      <a:pt x="268" y="88"/>
                    </a:lnTo>
                    <a:lnTo>
                      <a:pt x="264" y="102"/>
                    </a:lnTo>
                    <a:lnTo>
                      <a:pt x="259" y="103"/>
                    </a:lnTo>
                    <a:lnTo>
                      <a:pt x="254" y="98"/>
                    </a:lnTo>
                    <a:lnTo>
                      <a:pt x="243" y="110"/>
                    </a:lnTo>
                    <a:lnTo>
                      <a:pt x="229" y="106"/>
                    </a:lnTo>
                    <a:lnTo>
                      <a:pt x="222" y="117"/>
                    </a:lnTo>
                    <a:lnTo>
                      <a:pt x="228" y="122"/>
                    </a:lnTo>
                    <a:lnTo>
                      <a:pt x="225" y="129"/>
                    </a:lnTo>
                    <a:lnTo>
                      <a:pt x="217" y="132"/>
                    </a:lnTo>
                    <a:lnTo>
                      <a:pt x="209" y="141"/>
                    </a:lnTo>
                    <a:lnTo>
                      <a:pt x="198" y="147"/>
                    </a:lnTo>
                    <a:lnTo>
                      <a:pt x="189" y="148"/>
                    </a:lnTo>
                    <a:lnTo>
                      <a:pt x="181" y="144"/>
                    </a:lnTo>
                    <a:lnTo>
                      <a:pt x="167" y="154"/>
                    </a:lnTo>
                    <a:lnTo>
                      <a:pt x="161" y="156"/>
                    </a:lnTo>
                    <a:lnTo>
                      <a:pt x="153" y="152"/>
                    </a:lnTo>
                    <a:lnTo>
                      <a:pt x="142" y="151"/>
                    </a:lnTo>
                    <a:lnTo>
                      <a:pt x="133" y="141"/>
                    </a:lnTo>
                    <a:lnTo>
                      <a:pt x="117" y="139"/>
                    </a:lnTo>
                    <a:lnTo>
                      <a:pt x="105" y="142"/>
                    </a:lnTo>
                    <a:lnTo>
                      <a:pt x="100" y="139"/>
                    </a:lnTo>
                    <a:lnTo>
                      <a:pt x="97" y="141"/>
                    </a:lnTo>
                    <a:lnTo>
                      <a:pt x="94" y="144"/>
                    </a:lnTo>
                    <a:lnTo>
                      <a:pt x="85" y="144"/>
                    </a:lnTo>
                    <a:lnTo>
                      <a:pt x="78" y="135"/>
                    </a:lnTo>
                    <a:lnTo>
                      <a:pt x="79" y="124"/>
                    </a:lnTo>
                    <a:lnTo>
                      <a:pt x="47" y="109"/>
                    </a:lnTo>
                    <a:lnTo>
                      <a:pt x="36" y="106"/>
                    </a:lnTo>
                    <a:lnTo>
                      <a:pt x="29" y="97"/>
                    </a:lnTo>
                    <a:lnTo>
                      <a:pt x="35" y="89"/>
                    </a:lnTo>
                    <a:lnTo>
                      <a:pt x="21" y="66"/>
                    </a:lnTo>
                    <a:lnTo>
                      <a:pt x="10" y="66"/>
                    </a:lnTo>
                    <a:lnTo>
                      <a:pt x="0" y="4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8" name="Freeform 5497">
                <a:extLst>
                  <a:ext uri="{FF2B5EF4-FFF2-40B4-BE49-F238E27FC236}">
                    <a16:creationId xmlns:a16="http://schemas.microsoft.com/office/drawing/2014/main" id="{931C8149-09AF-400B-87AE-384F7BAD4ABA}"/>
                  </a:ext>
                </a:extLst>
              </p:cNvPr>
              <p:cNvSpPr>
                <a:spLocks/>
              </p:cNvSpPr>
              <p:nvPr/>
            </p:nvSpPr>
            <p:spPr bwMode="gray">
              <a:xfrm>
                <a:off x="4634" y="1094"/>
                <a:ext cx="9" cy="3"/>
              </a:xfrm>
              <a:custGeom>
                <a:avLst/>
                <a:gdLst/>
                <a:ahLst/>
                <a:cxnLst>
                  <a:cxn ang="0">
                    <a:pos x="0" y="2"/>
                  </a:cxn>
                  <a:cxn ang="0">
                    <a:pos x="1" y="0"/>
                  </a:cxn>
                  <a:cxn ang="0">
                    <a:pos x="4" y="0"/>
                  </a:cxn>
                  <a:cxn ang="0">
                    <a:pos x="6" y="2"/>
                  </a:cxn>
                  <a:cxn ang="0">
                    <a:pos x="3" y="2"/>
                  </a:cxn>
                  <a:cxn ang="0">
                    <a:pos x="0" y="2"/>
                  </a:cxn>
                </a:cxnLst>
                <a:rect l="0" t="0" r="r" b="b"/>
                <a:pathLst>
                  <a:path w="6" h="2">
                    <a:moveTo>
                      <a:pt x="0" y="2"/>
                    </a:moveTo>
                    <a:lnTo>
                      <a:pt x="1" y="0"/>
                    </a:lnTo>
                    <a:lnTo>
                      <a:pt x="4" y="0"/>
                    </a:lnTo>
                    <a:lnTo>
                      <a:pt x="6" y="2"/>
                    </a:lnTo>
                    <a:lnTo>
                      <a:pt x="3"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39" name="Freeform 5498">
                <a:extLst>
                  <a:ext uri="{FF2B5EF4-FFF2-40B4-BE49-F238E27FC236}">
                    <a16:creationId xmlns:a16="http://schemas.microsoft.com/office/drawing/2014/main" id="{FD963167-1218-4583-8978-1C6D79A38764}"/>
                  </a:ext>
                </a:extLst>
              </p:cNvPr>
              <p:cNvSpPr>
                <a:spLocks/>
              </p:cNvSpPr>
              <p:nvPr/>
            </p:nvSpPr>
            <p:spPr bwMode="gray">
              <a:xfrm>
                <a:off x="4453" y="1075"/>
                <a:ext cx="28" cy="12"/>
              </a:xfrm>
              <a:custGeom>
                <a:avLst/>
                <a:gdLst/>
                <a:ahLst/>
                <a:cxnLst>
                  <a:cxn ang="0">
                    <a:pos x="5" y="0"/>
                  </a:cxn>
                  <a:cxn ang="0">
                    <a:pos x="11" y="0"/>
                  </a:cxn>
                  <a:cxn ang="0">
                    <a:pos x="18" y="0"/>
                  </a:cxn>
                  <a:cxn ang="0">
                    <a:pos x="18" y="1"/>
                  </a:cxn>
                  <a:cxn ang="0">
                    <a:pos x="14" y="4"/>
                  </a:cxn>
                  <a:cxn ang="0">
                    <a:pos x="14" y="6"/>
                  </a:cxn>
                  <a:cxn ang="0">
                    <a:pos x="8" y="8"/>
                  </a:cxn>
                  <a:cxn ang="0">
                    <a:pos x="3" y="4"/>
                  </a:cxn>
                  <a:cxn ang="0">
                    <a:pos x="0" y="4"/>
                  </a:cxn>
                  <a:cxn ang="0">
                    <a:pos x="2" y="1"/>
                  </a:cxn>
                  <a:cxn ang="0">
                    <a:pos x="5" y="0"/>
                  </a:cxn>
                </a:cxnLst>
                <a:rect l="0" t="0" r="r" b="b"/>
                <a:pathLst>
                  <a:path w="18" h="8">
                    <a:moveTo>
                      <a:pt x="5" y="0"/>
                    </a:moveTo>
                    <a:lnTo>
                      <a:pt x="11" y="0"/>
                    </a:lnTo>
                    <a:lnTo>
                      <a:pt x="18" y="0"/>
                    </a:lnTo>
                    <a:lnTo>
                      <a:pt x="18" y="1"/>
                    </a:lnTo>
                    <a:lnTo>
                      <a:pt x="14" y="4"/>
                    </a:lnTo>
                    <a:lnTo>
                      <a:pt x="14" y="6"/>
                    </a:lnTo>
                    <a:lnTo>
                      <a:pt x="8" y="8"/>
                    </a:lnTo>
                    <a:lnTo>
                      <a:pt x="3" y="4"/>
                    </a:lnTo>
                    <a:lnTo>
                      <a:pt x="0" y="4"/>
                    </a:lnTo>
                    <a:lnTo>
                      <a:pt x="2" y="1"/>
                    </a:lnTo>
                    <a:lnTo>
                      <a:pt x="5"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0" name="Freeform 5499">
                <a:extLst>
                  <a:ext uri="{FF2B5EF4-FFF2-40B4-BE49-F238E27FC236}">
                    <a16:creationId xmlns:a16="http://schemas.microsoft.com/office/drawing/2014/main" id="{8F85DB15-7C27-431A-871B-AC9E21832A22}"/>
                  </a:ext>
                </a:extLst>
              </p:cNvPr>
              <p:cNvSpPr>
                <a:spLocks/>
              </p:cNvSpPr>
              <p:nvPr/>
            </p:nvSpPr>
            <p:spPr bwMode="gray">
              <a:xfrm>
                <a:off x="4510" y="1078"/>
                <a:ext cx="12" cy="8"/>
              </a:xfrm>
              <a:custGeom>
                <a:avLst/>
                <a:gdLst/>
                <a:ahLst/>
                <a:cxnLst>
                  <a:cxn ang="0">
                    <a:pos x="6" y="0"/>
                  </a:cxn>
                  <a:cxn ang="0">
                    <a:pos x="8" y="0"/>
                  </a:cxn>
                  <a:cxn ang="0">
                    <a:pos x="4" y="3"/>
                  </a:cxn>
                  <a:cxn ang="0">
                    <a:pos x="4" y="5"/>
                  </a:cxn>
                  <a:cxn ang="0">
                    <a:pos x="1" y="5"/>
                  </a:cxn>
                  <a:cxn ang="0">
                    <a:pos x="0" y="4"/>
                  </a:cxn>
                  <a:cxn ang="0">
                    <a:pos x="3" y="1"/>
                  </a:cxn>
                  <a:cxn ang="0">
                    <a:pos x="6" y="0"/>
                  </a:cxn>
                </a:cxnLst>
                <a:rect l="0" t="0" r="r" b="b"/>
                <a:pathLst>
                  <a:path w="8" h="5">
                    <a:moveTo>
                      <a:pt x="6" y="0"/>
                    </a:moveTo>
                    <a:lnTo>
                      <a:pt x="8" y="0"/>
                    </a:lnTo>
                    <a:lnTo>
                      <a:pt x="4" y="3"/>
                    </a:lnTo>
                    <a:lnTo>
                      <a:pt x="4" y="5"/>
                    </a:lnTo>
                    <a:lnTo>
                      <a:pt x="1" y="5"/>
                    </a:lnTo>
                    <a:lnTo>
                      <a:pt x="0" y="4"/>
                    </a:lnTo>
                    <a:lnTo>
                      <a:pt x="3" y="1"/>
                    </a:lnTo>
                    <a:lnTo>
                      <a:pt x="6"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1" name="Freeform 5500">
                <a:extLst>
                  <a:ext uri="{FF2B5EF4-FFF2-40B4-BE49-F238E27FC236}">
                    <a16:creationId xmlns:a16="http://schemas.microsoft.com/office/drawing/2014/main" id="{C1A4297F-2034-413D-83B7-A646BE7C2459}"/>
                  </a:ext>
                </a:extLst>
              </p:cNvPr>
              <p:cNvSpPr>
                <a:spLocks/>
              </p:cNvSpPr>
              <p:nvPr/>
            </p:nvSpPr>
            <p:spPr bwMode="gray">
              <a:xfrm>
                <a:off x="4794" y="1081"/>
                <a:ext cx="17" cy="13"/>
              </a:xfrm>
              <a:custGeom>
                <a:avLst/>
                <a:gdLst/>
                <a:ahLst/>
                <a:cxnLst>
                  <a:cxn ang="0">
                    <a:pos x="5" y="1"/>
                  </a:cxn>
                  <a:cxn ang="0">
                    <a:pos x="11" y="6"/>
                  </a:cxn>
                  <a:cxn ang="0">
                    <a:pos x="10" y="8"/>
                  </a:cxn>
                  <a:cxn ang="0">
                    <a:pos x="0" y="0"/>
                  </a:cxn>
                  <a:cxn ang="0">
                    <a:pos x="5" y="1"/>
                  </a:cxn>
                </a:cxnLst>
                <a:rect l="0" t="0" r="r" b="b"/>
                <a:pathLst>
                  <a:path w="11" h="8">
                    <a:moveTo>
                      <a:pt x="5" y="1"/>
                    </a:moveTo>
                    <a:lnTo>
                      <a:pt x="11" y="6"/>
                    </a:lnTo>
                    <a:lnTo>
                      <a:pt x="10" y="8"/>
                    </a:lnTo>
                    <a:lnTo>
                      <a:pt x="0" y="0"/>
                    </a:lnTo>
                    <a:lnTo>
                      <a:pt x="5"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2" name="Freeform 5501">
                <a:extLst>
                  <a:ext uri="{FF2B5EF4-FFF2-40B4-BE49-F238E27FC236}">
                    <a16:creationId xmlns:a16="http://schemas.microsoft.com/office/drawing/2014/main" id="{EC1BEF53-4600-4784-AC19-CC73C2FAFE91}"/>
                  </a:ext>
                </a:extLst>
              </p:cNvPr>
              <p:cNvSpPr>
                <a:spLocks/>
              </p:cNvSpPr>
              <p:nvPr/>
            </p:nvSpPr>
            <p:spPr bwMode="gray">
              <a:xfrm>
                <a:off x="4822" y="1165"/>
                <a:ext cx="11" cy="5"/>
              </a:xfrm>
              <a:custGeom>
                <a:avLst/>
                <a:gdLst/>
                <a:ahLst/>
                <a:cxnLst>
                  <a:cxn ang="0">
                    <a:pos x="0" y="1"/>
                  </a:cxn>
                  <a:cxn ang="0">
                    <a:pos x="2" y="3"/>
                  </a:cxn>
                  <a:cxn ang="0">
                    <a:pos x="7" y="3"/>
                  </a:cxn>
                  <a:cxn ang="0">
                    <a:pos x="6" y="1"/>
                  </a:cxn>
                  <a:cxn ang="0">
                    <a:pos x="1" y="0"/>
                  </a:cxn>
                  <a:cxn ang="0">
                    <a:pos x="0" y="1"/>
                  </a:cxn>
                </a:cxnLst>
                <a:rect l="0" t="0" r="r" b="b"/>
                <a:pathLst>
                  <a:path w="7" h="3">
                    <a:moveTo>
                      <a:pt x="0" y="1"/>
                    </a:moveTo>
                    <a:lnTo>
                      <a:pt x="2" y="3"/>
                    </a:lnTo>
                    <a:lnTo>
                      <a:pt x="7" y="3"/>
                    </a:lnTo>
                    <a:lnTo>
                      <a:pt x="6" y="1"/>
                    </a:lnTo>
                    <a:lnTo>
                      <a:pt x="1"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3" name="Freeform 5502">
                <a:extLst>
                  <a:ext uri="{FF2B5EF4-FFF2-40B4-BE49-F238E27FC236}">
                    <a16:creationId xmlns:a16="http://schemas.microsoft.com/office/drawing/2014/main" id="{FDF79AA0-FAD3-44FA-BF21-66EED38A5503}"/>
                  </a:ext>
                </a:extLst>
              </p:cNvPr>
              <p:cNvSpPr>
                <a:spLocks/>
              </p:cNvSpPr>
              <p:nvPr/>
            </p:nvSpPr>
            <p:spPr bwMode="gray">
              <a:xfrm>
                <a:off x="4837" y="1157"/>
                <a:ext cx="6" cy="3"/>
              </a:xfrm>
              <a:custGeom>
                <a:avLst/>
                <a:gdLst/>
                <a:ahLst/>
                <a:cxnLst>
                  <a:cxn ang="0">
                    <a:pos x="1" y="0"/>
                  </a:cxn>
                  <a:cxn ang="0">
                    <a:pos x="4" y="0"/>
                  </a:cxn>
                  <a:cxn ang="0">
                    <a:pos x="4" y="1"/>
                  </a:cxn>
                  <a:cxn ang="0">
                    <a:pos x="0" y="2"/>
                  </a:cxn>
                  <a:cxn ang="0">
                    <a:pos x="1" y="0"/>
                  </a:cxn>
                </a:cxnLst>
                <a:rect l="0" t="0" r="r" b="b"/>
                <a:pathLst>
                  <a:path w="4" h="2">
                    <a:moveTo>
                      <a:pt x="1" y="0"/>
                    </a:moveTo>
                    <a:lnTo>
                      <a:pt x="4" y="0"/>
                    </a:lnTo>
                    <a:lnTo>
                      <a:pt x="4" y="1"/>
                    </a:lnTo>
                    <a:lnTo>
                      <a:pt x="0" y="2"/>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4" name="Freeform 5503">
                <a:extLst>
                  <a:ext uri="{FF2B5EF4-FFF2-40B4-BE49-F238E27FC236}">
                    <a16:creationId xmlns:a16="http://schemas.microsoft.com/office/drawing/2014/main" id="{FE746A1D-9E42-49BB-BB0B-2D102429CB58}"/>
                  </a:ext>
                </a:extLst>
              </p:cNvPr>
              <p:cNvSpPr>
                <a:spLocks/>
              </p:cNvSpPr>
              <p:nvPr/>
            </p:nvSpPr>
            <p:spPr bwMode="gray">
              <a:xfrm>
                <a:off x="4828" y="1669"/>
                <a:ext cx="12" cy="11"/>
              </a:xfrm>
              <a:custGeom>
                <a:avLst/>
                <a:gdLst/>
                <a:ahLst/>
                <a:cxnLst>
                  <a:cxn ang="0">
                    <a:pos x="0" y="5"/>
                  </a:cxn>
                  <a:cxn ang="0">
                    <a:pos x="0" y="2"/>
                  </a:cxn>
                  <a:cxn ang="0">
                    <a:pos x="2" y="0"/>
                  </a:cxn>
                  <a:cxn ang="0">
                    <a:pos x="5" y="0"/>
                  </a:cxn>
                  <a:cxn ang="0">
                    <a:pos x="8" y="3"/>
                  </a:cxn>
                  <a:cxn ang="0">
                    <a:pos x="5" y="7"/>
                  </a:cxn>
                  <a:cxn ang="0">
                    <a:pos x="0" y="5"/>
                  </a:cxn>
                </a:cxnLst>
                <a:rect l="0" t="0" r="r" b="b"/>
                <a:pathLst>
                  <a:path w="8" h="7">
                    <a:moveTo>
                      <a:pt x="0" y="5"/>
                    </a:moveTo>
                    <a:lnTo>
                      <a:pt x="0" y="2"/>
                    </a:lnTo>
                    <a:lnTo>
                      <a:pt x="2" y="0"/>
                    </a:lnTo>
                    <a:lnTo>
                      <a:pt x="5" y="0"/>
                    </a:lnTo>
                    <a:lnTo>
                      <a:pt x="8" y="3"/>
                    </a:lnTo>
                    <a:lnTo>
                      <a:pt x="5" y="7"/>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5" name="Freeform 5504">
                <a:extLst>
                  <a:ext uri="{FF2B5EF4-FFF2-40B4-BE49-F238E27FC236}">
                    <a16:creationId xmlns:a16="http://schemas.microsoft.com/office/drawing/2014/main" id="{A4901850-BADA-436B-A89F-9B0F873DA7E9}"/>
                  </a:ext>
                </a:extLst>
              </p:cNvPr>
              <p:cNvSpPr>
                <a:spLocks/>
              </p:cNvSpPr>
              <p:nvPr/>
            </p:nvSpPr>
            <p:spPr bwMode="gray">
              <a:xfrm>
                <a:off x="4816" y="1670"/>
                <a:ext cx="9" cy="5"/>
              </a:xfrm>
              <a:custGeom>
                <a:avLst/>
                <a:gdLst/>
                <a:ahLst/>
                <a:cxnLst>
                  <a:cxn ang="0">
                    <a:pos x="6" y="1"/>
                  </a:cxn>
                  <a:cxn ang="0">
                    <a:pos x="3" y="0"/>
                  </a:cxn>
                  <a:cxn ang="0">
                    <a:pos x="0" y="2"/>
                  </a:cxn>
                  <a:cxn ang="0">
                    <a:pos x="2" y="3"/>
                  </a:cxn>
                  <a:cxn ang="0">
                    <a:pos x="4" y="2"/>
                  </a:cxn>
                  <a:cxn ang="0">
                    <a:pos x="6" y="1"/>
                  </a:cxn>
                </a:cxnLst>
                <a:rect l="0" t="0" r="r" b="b"/>
                <a:pathLst>
                  <a:path w="6" h="3">
                    <a:moveTo>
                      <a:pt x="6" y="1"/>
                    </a:moveTo>
                    <a:lnTo>
                      <a:pt x="3" y="0"/>
                    </a:lnTo>
                    <a:lnTo>
                      <a:pt x="0" y="2"/>
                    </a:lnTo>
                    <a:lnTo>
                      <a:pt x="2" y="3"/>
                    </a:lnTo>
                    <a:lnTo>
                      <a:pt x="4" y="2"/>
                    </a:lnTo>
                    <a:lnTo>
                      <a:pt x="6"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6" name="Freeform 5505">
                <a:extLst>
                  <a:ext uri="{FF2B5EF4-FFF2-40B4-BE49-F238E27FC236}">
                    <a16:creationId xmlns:a16="http://schemas.microsoft.com/office/drawing/2014/main" id="{559771CB-8B3A-4DF6-BBAC-A1FDCC7EB237}"/>
                  </a:ext>
                </a:extLst>
              </p:cNvPr>
              <p:cNvSpPr>
                <a:spLocks/>
              </p:cNvSpPr>
              <p:nvPr/>
            </p:nvSpPr>
            <p:spPr bwMode="gray">
              <a:xfrm>
                <a:off x="4837" y="2057"/>
                <a:ext cx="10" cy="12"/>
              </a:xfrm>
              <a:custGeom>
                <a:avLst/>
                <a:gdLst/>
                <a:ahLst/>
                <a:cxnLst>
                  <a:cxn ang="0">
                    <a:pos x="6" y="1"/>
                  </a:cxn>
                  <a:cxn ang="0">
                    <a:pos x="5" y="5"/>
                  </a:cxn>
                  <a:cxn ang="0">
                    <a:pos x="1" y="8"/>
                  </a:cxn>
                  <a:cxn ang="0">
                    <a:pos x="0" y="6"/>
                  </a:cxn>
                  <a:cxn ang="0">
                    <a:pos x="3" y="2"/>
                  </a:cxn>
                  <a:cxn ang="0">
                    <a:pos x="3" y="0"/>
                  </a:cxn>
                  <a:cxn ang="0">
                    <a:pos x="6" y="1"/>
                  </a:cxn>
                </a:cxnLst>
                <a:rect l="0" t="0" r="r" b="b"/>
                <a:pathLst>
                  <a:path w="6" h="8">
                    <a:moveTo>
                      <a:pt x="6" y="1"/>
                    </a:moveTo>
                    <a:lnTo>
                      <a:pt x="5" y="5"/>
                    </a:lnTo>
                    <a:lnTo>
                      <a:pt x="1" y="8"/>
                    </a:lnTo>
                    <a:lnTo>
                      <a:pt x="0" y="6"/>
                    </a:lnTo>
                    <a:lnTo>
                      <a:pt x="3" y="2"/>
                    </a:lnTo>
                    <a:lnTo>
                      <a:pt x="3" y="0"/>
                    </a:lnTo>
                    <a:lnTo>
                      <a:pt x="6"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7" name="Freeform 5506">
                <a:extLst>
                  <a:ext uri="{FF2B5EF4-FFF2-40B4-BE49-F238E27FC236}">
                    <a16:creationId xmlns:a16="http://schemas.microsoft.com/office/drawing/2014/main" id="{8EE07F19-4F7E-473F-BA86-ABD3D60CAEEE}"/>
                  </a:ext>
                </a:extLst>
              </p:cNvPr>
              <p:cNvSpPr>
                <a:spLocks/>
              </p:cNvSpPr>
              <p:nvPr/>
            </p:nvSpPr>
            <p:spPr bwMode="gray">
              <a:xfrm>
                <a:off x="4637" y="1962"/>
                <a:ext cx="95" cy="109"/>
              </a:xfrm>
              <a:custGeom>
                <a:avLst/>
                <a:gdLst/>
                <a:ahLst/>
                <a:cxnLst>
                  <a:cxn ang="0">
                    <a:pos x="61" y="5"/>
                  </a:cxn>
                  <a:cxn ang="0">
                    <a:pos x="55" y="13"/>
                  </a:cxn>
                  <a:cxn ang="0">
                    <a:pos x="52" y="19"/>
                  </a:cxn>
                  <a:cxn ang="0">
                    <a:pos x="53" y="25"/>
                  </a:cxn>
                  <a:cxn ang="0">
                    <a:pos x="46" y="34"/>
                  </a:cxn>
                  <a:cxn ang="0">
                    <a:pos x="38" y="40"/>
                  </a:cxn>
                  <a:cxn ang="0">
                    <a:pos x="32" y="41"/>
                  </a:cxn>
                  <a:cxn ang="0">
                    <a:pos x="30" y="44"/>
                  </a:cxn>
                  <a:cxn ang="0">
                    <a:pos x="30" y="51"/>
                  </a:cxn>
                  <a:cxn ang="0">
                    <a:pos x="34" y="52"/>
                  </a:cxn>
                  <a:cxn ang="0">
                    <a:pos x="40" y="57"/>
                  </a:cxn>
                  <a:cxn ang="0">
                    <a:pos x="26" y="61"/>
                  </a:cxn>
                  <a:cxn ang="0">
                    <a:pos x="19" y="69"/>
                  </a:cxn>
                  <a:cxn ang="0">
                    <a:pos x="18" y="69"/>
                  </a:cxn>
                  <a:cxn ang="0">
                    <a:pos x="13" y="70"/>
                  </a:cxn>
                  <a:cxn ang="0">
                    <a:pos x="9" y="70"/>
                  </a:cxn>
                  <a:cxn ang="0">
                    <a:pos x="5" y="65"/>
                  </a:cxn>
                  <a:cxn ang="0">
                    <a:pos x="11" y="59"/>
                  </a:cxn>
                  <a:cxn ang="0">
                    <a:pos x="10" y="53"/>
                  </a:cxn>
                  <a:cxn ang="0">
                    <a:pos x="10" y="48"/>
                  </a:cxn>
                  <a:cxn ang="0">
                    <a:pos x="6" y="47"/>
                  </a:cxn>
                  <a:cxn ang="0">
                    <a:pos x="3" y="46"/>
                  </a:cxn>
                  <a:cxn ang="0">
                    <a:pos x="0" y="43"/>
                  </a:cxn>
                  <a:cxn ang="0">
                    <a:pos x="5" y="34"/>
                  </a:cxn>
                  <a:cxn ang="0">
                    <a:pos x="17" y="29"/>
                  </a:cxn>
                  <a:cxn ang="0">
                    <a:pos x="24" y="15"/>
                  </a:cxn>
                  <a:cxn ang="0">
                    <a:pos x="28" y="16"/>
                  </a:cxn>
                  <a:cxn ang="0">
                    <a:pos x="28" y="23"/>
                  </a:cxn>
                  <a:cxn ang="0">
                    <a:pos x="36" y="22"/>
                  </a:cxn>
                  <a:cxn ang="0">
                    <a:pos x="39" y="19"/>
                  </a:cxn>
                  <a:cxn ang="0">
                    <a:pos x="37" y="10"/>
                  </a:cxn>
                  <a:cxn ang="0">
                    <a:pos x="44" y="10"/>
                  </a:cxn>
                  <a:cxn ang="0">
                    <a:pos x="54" y="0"/>
                  </a:cxn>
                  <a:cxn ang="0">
                    <a:pos x="58" y="3"/>
                  </a:cxn>
                  <a:cxn ang="0">
                    <a:pos x="61" y="5"/>
                  </a:cxn>
                </a:cxnLst>
                <a:rect l="0" t="0" r="r" b="b"/>
                <a:pathLst>
                  <a:path w="61" h="70">
                    <a:moveTo>
                      <a:pt x="61" y="5"/>
                    </a:moveTo>
                    <a:lnTo>
                      <a:pt x="55" y="13"/>
                    </a:lnTo>
                    <a:lnTo>
                      <a:pt x="52" y="19"/>
                    </a:lnTo>
                    <a:lnTo>
                      <a:pt x="53" y="25"/>
                    </a:lnTo>
                    <a:lnTo>
                      <a:pt x="46" y="34"/>
                    </a:lnTo>
                    <a:lnTo>
                      <a:pt x="38" y="40"/>
                    </a:lnTo>
                    <a:lnTo>
                      <a:pt x="32" y="41"/>
                    </a:lnTo>
                    <a:lnTo>
                      <a:pt x="30" y="44"/>
                    </a:lnTo>
                    <a:lnTo>
                      <a:pt x="30" y="51"/>
                    </a:lnTo>
                    <a:lnTo>
                      <a:pt x="34" y="52"/>
                    </a:lnTo>
                    <a:lnTo>
                      <a:pt x="40" y="57"/>
                    </a:lnTo>
                    <a:lnTo>
                      <a:pt x="26" y="61"/>
                    </a:lnTo>
                    <a:lnTo>
                      <a:pt x="19" y="69"/>
                    </a:lnTo>
                    <a:lnTo>
                      <a:pt x="18" y="69"/>
                    </a:lnTo>
                    <a:lnTo>
                      <a:pt x="13" y="70"/>
                    </a:lnTo>
                    <a:lnTo>
                      <a:pt x="9" y="70"/>
                    </a:lnTo>
                    <a:lnTo>
                      <a:pt x="5" y="65"/>
                    </a:lnTo>
                    <a:lnTo>
                      <a:pt x="11" y="59"/>
                    </a:lnTo>
                    <a:lnTo>
                      <a:pt x="10" y="53"/>
                    </a:lnTo>
                    <a:lnTo>
                      <a:pt x="10" y="48"/>
                    </a:lnTo>
                    <a:lnTo>
                      <a:pt x="6" y="47"/>
                    </a:lnTo>
                    <a:lnTo>
                      <a:pt x="3" y="46"/>
                    </a:lnTo>
                    <a:lnTo>
                      <a:pt x="0" y="43"/>
                    </a:lnTo>
                    <a:lnTo>
                      <a:pt x="5" y="34"/>
                    </a:lnTo>
                    <a:lnTo>
                      <a:pt x="17" y="29"/>
                    </a:lnTo>
                    <a:lnTo>
                      <a:pt x="24" y="15"/>
                    </a:lnTo>
                    <a:lnTo>
                      <a:pt x="28" y="16"/>
                    </a:lnTo>
                    <a:lnTo>
                      <a:pt x="28" y="23"/>
                    </a:lnTo>
                    <a:lnTo>
                      <a:pt x="36" y="22"/>
                    </a:lnTo>
                    <a:lnTo>
                      <a:pt x="39" y="19"/>
                    </a:lnTo>
                    <a:lnTo>
                      <a:pt x="37" y="10"/>
                    </a:lnTo>
                    <a:lnTo>
                      <a:pt x="44" y="10"/>
                    </a:lnTo>
                    <a:lnTo>
                      <a:pt x="54" y="0"/>
                    </a:lnTo>
                    <a:lnTo>
                      <a:pt x="58" y="3"/>
                    </a:lnTo>
                    <a:lnTo>
                      <a:pt x="61"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8" name="Freeform 5507">
                <a:extLst>
                  <a:ext uri="{FF2B5EF4-FFF2-40B4-BE49-F238E27FC236}">
                    <a16:creationId xmlns:a16="http://schemas.microsoft.com/office/drawing/2014/main" id="{46AEB713-2C7F-4B2B-AE97-1A118FEB96FB}"/>
                  </a:ext>
                </a:extLst>
              </p:cNvPr>
              <p:cNvSpPr>
                <a:spLocks/>
              </p:cNvSpPr>
              <p:nvPr/>
            </p:nvSpPr>
            <p:spPr bwMode="gray">
              <a:xfrm>
                <a:off x="4665" y="2050"/>
                <a:ext cx="48" cy="84"/>
              </a:xfrm>
              <a:custGeom>
                <a:avLst/>
                <a:gdLst/>
                <a:ahLst/>
                <a:cxnLst>
                  <a:cxn ang="0">
                    <a:pos x="1" y="12"/>
                  </a:cxn>
                  <a:cxn ang="0">
                    <a:pos x="8" y="4"/>
                  </a:cxn>
                  <a:cxn ang="0">
                    <a:pos x="22" y="0"/>
                  </a:cxn>
                  <a:cxn ang="0">
                    <a:pos x="24" y="5"/>
                  </a:cxn>
                  <a:cxn ang="0">
                    <a:pos x="29" y="15"/>
                  </a:cxn>
                  <a:cxn ang="0">
                    <a:pos x="29" y="23"/>
                  </a:cxn>
                  <a:cxn ang="0">
                    <a:pos x="31" y="35"/>
                  </a:cxn>
                  <a:cxn ang="0">
                    <a:pos x="29" y="43"/>
                  </a:cxn>
                  <a:cxn ang="0">
                    <a:pos x="27" y="45"/>
                  </a:cxn>
                  <a:cxn ang="0">
                    <a:pos x="23" y="46"/>
                  </a:cxn>
                  <a:cxn ang="0">
                    <a:pos x="20" y="49"/>
                  </a:cxn>
                  <a:cxn ang="0">
                    <a:pos x="16" y="50"/>
                  </a:cxn>
                  <a:cxn ang="0">
                    <a:pos x="10" y="52"/>
                  </a:cxn>
                  <a:cxn ang="0">
                    <a:pos x="8" y="54"/>
                  </a:cxn>
                  <a:cxn ang="0">
                    <a:pos x="4" y="54"/>
                  </a:cxn>
                  <a:cxn ang="0">
                    <a:pos x="1" y="48"/>
                  </a:cxn>
                  <a:cxn ang="0">
                    <a:pos x="3" y="45"/>
                  </a:cxn>
                  <a:cxn ang="0">
                    <a:pos x="3" y="40"/>
                  </a:cxn>
                  <a:cxn ang="0">
                    <a:pos x="4" y="36"/>
                  </a:cxn>
                  <a:cxn ang="0">
                    <a:pos x="3" y="27"/>
                  </a:cxn>
                  <a:cxn ang="0">
                    <a:pos x="2" y="23"/>
                  </a:cxn>
                  <a:cxn ang="0">
                    <a:pos x="4" y="21"/>
                  </a:cxn>
                  <a:cxn ang="0">
                    <a:pos x="5" y="15"/>
                  </a:cxn>
                  <a:cxn ang="0">
                    <a:pos x="0" y="12"/>
                  </a:cxn>
                  <a:cxn ang="0">
                    <a:pos x="1" y="12"/>
                  </a:cxn>
                </a:cxnLst>
                <a:rect l="0" t="0" r="r" b="b"/>
                <a:pathLst>
                  <a:path w="31" h="54">
                    <a:moveTo>
                      <a:pt x="1" y="12"/>
                    </a:moveTo>
                    <a:lnTo>
                      <a:pt x="8" y="4"/>
                    </a:lnTo>
                    <a:lnTo>
                      <a:pt x="22" y="0"/>
                    </a:lnTo>
                    <a:lnTo>
                      <a:pt x="24" y="5"/>
                    </a:lnTo>
                    <a:lnTo>
                      <a:pt x="29" y="15"/>
                    </a:lnTo>
                    <a:lnTo>
                      <a:pt x="29" y="23"/>
                    </a:lnTo>
                    <a:lnTo>
                      <a:pt x="31" y="35"/>
                    </a:lnTo>
                    <a:lnTo>
                      <a:pt x="29" y="43"/>
                    </a:lnTo>
                    <a:lnTo>
                      <a:pt x="27" y="45"/>
                    </a:lnTo>
                    <a:lnTo>
                      <a:pt x="23" y="46"/>
                    </a:lnTo>
                    <a:lnTo>
                      <a:pt x="20" y="49"/>
                    </a:lnTo>
                    <a:lnTo>
                      <a:pt x="16" y="50"/>
                    </a:lnTo>
                    <a:lnTo>
                      <a:pt x="10" y="52"/>
                    </a:lnTo>
                    <a:lnTo>
                      <a:pt x="8" y="54"/>
                    </a:lnTo>
                    <a:lnTo>
                      <a:pt x="4" y="54"/>
                    </a:lnTo>
                    <a:lnTo>
                      <a:pt x="1" y="48"/>
                    </a:lnTo>
                    <a:lnTo>
                      <a:pt x="3" y="45"/>
                    </a:lnTo>
                    <a:lnTo>
                      <a:pt x="3" y="40"/>
                    </a:lnTo>
                    <a:lnTo>
                      <a:pt x="4" y="36"/>
                    </a:lnTo>
                    <a:lnTo>
                      <a:pt x="3" y="27"/>
                    </a:lnTo>
                    <a:lnTo>
                      <a:pt x="2" y="23"/>
                    </a:lnTo>
                    <a:lnTo>
                      <a:pt x="4" y="21"/>
                    </a:lnTo>
                    <a:lnTo>
                      <a:pt x="5" y="15"/>
                    </a:lnTo>
                    <a:lnTo>
                      <a:pt x="0" y="12"/>
                    </a:lnTo>
                    <a:lnTo>
                      <a:pt x="1" y="1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49" name="Freeform 5508">
                <a:extLst>
                  <a:ext uri="{FF2B5EF4-FFF2-40B4-BE49-F238E27FC236}">
                    <a16:creationId xmlns:a16="http://schemas.microsoft.com/office/drawing/2014/main" id="{EE9654D7-3782-4D81-A3D9-AA6A183A508C}"/>
                  </a:ext>
                </a:extLst>
              </p:cNvPr>
              <p:cNvSpPr>
                <a:spLocks/>
              </p:cNvSpPr>
              <p:nvPr/>
            </p:nvSpPr>
            <p:spPr bwMode="gray">
              <a:xfrm>
                <a:off x="4674" y="1106"/>
                <a:ext cx="7" cy="3"/>
              </a:xfrm>
              <a:custGeom>
                <a:avLst/>
                <a:gdLst/>
                <a:ahLst/>
                <a:cxnLst>
                  <a:cxn ang="0">
                    <a:pos x="2" y="2"/>
                  </a:cxn>
                  <a:cxn ang="0">
                    <a:pos x="0" y="0"/>
                  </a:cxn>
                  <a:cxn ang="0">
                    <a:pos x="3" y="0"/>
                  </a:cxn>
                  <a:cxn ang="0">
                    <a:pos x="4" y="0"/>
                  </a:cxn>
                  <a:cxn ang="0">
                    <a:pos x="2" y="2"/>
                  </a:cxn>
                </a:cxnLst>
                <a:rect l="0" t="0" r="r" b="b"/>
                <a:pathLst>
                  <a:path w="4" h="2">
                    <a:moveTo>
                      <a:pt x="2" y="2"/>
                    </a:moveTo>
                    <a:lnTo>
                      <a:pt x="0" y="0"/>
                    </a:lnTo>
                    <a:lnTo>
                      <a:pt x="3" y="0"/>
                    </a:lnTo>
                    <a:lnTo>
                      <a:pt x="4" y="0"/>
                    </a:lnTo>
                    <a:lnTo>
                      <a:pt x="2"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0" name="Freeform 5509">
                <a:extLst>
                  <a:ext uri="{FF2B5EF4-FFF2-40B4-BE49-F238E27FC236}">
                    <a16:creationId xmlns:a16="http://schemas.microsoft.com/office/drawing/2014/main" id="{EA30489F-309F-444C-B95F-525A61FEE736}"/>
                  </a:ext>
                </a:extLst>
              </p:cNvPr>
              <p:cNvSpPr>
                <a:spLocks/>
              </p:cNvSpPr>
              <p:nvPr/>
            </p:nvSpPr>
            <p:spPr bwMode="gray">
              <a:xfrm>
                <a:off x="4656" y="1100"/>
                <a:ext cx="8" cy="6"/>
              </a:xfrm>
              <a:custGeom>
                <a:avLst/>
                <a:gdLst/>
                <a:ahLst/>
                <a:cxnLst>
                  <a:cxn ang="0">
                    <a:pos x="2" y="4"/>
                  </a:cxn>
                  <a:cxn ang="0">
                    <a:pos x="0" y="4"/>
                  </a:cxn>
                  <a:cxn ang="0">
                    <a:pos x="1" y="2"/>
                  </a:cxn>
                  <a:cxn ang="0">
                    <a:pos x="5" y="0"/>
                  </a:cxn>
                  <a:cxn ang="0">
                    <a:pos x="2" y="3"/>
                  </a:cxn>
                  <a:cxn ang="0">
                    <a:pos x="2" y="4"/>
                  </a:cxn>
                </a:cxnLst>
                <a:rect l="0" t="0" r="r" b="b"/>
                <a:pathLst>
                  <a:path w="5" h="4">
                    <a:moveTo>
                      <a:pt x="2" y="4"/>
                    </a:moveTo>
                    <a:lnTo>
                      <a:pt x="0" y="4"/>
                    </a:lnTo>
                    <a:lnTo>
                      <a:pt x="1" y="2"/>
                    </a:lnTo>
                    <a:lnTo>
                      <a:pt x="5" y="0"/>
                    </a:lnTo>
                    <a:lnTo>
                      <a:pt x="2" y="3"/>
                    </a:lnTo>
                    <a:lnTo>
                      <a:pt x="2"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1" name="Freeform 5510">
                <a:extLst>
                  <a:ext uri="{FF2B5EF4-FFF2-40B4-BE49-F238E27FC236}">
                    <a16:creationId xmlns:a16="http://schemas.microsoft.com/office/drawing/2014/main" id="{AA508F94-ACE2-484C-A3D3-2EFB2AFA527C}"/>
                  </a:ext>
                </a:extLst>
              </p:cNvPr>
              <p:cNvSpPr>
                <a:spLocks/>
              </p:cNvSpPr>
              <p:nvPr/>
            </p:nvSpPr>
            <p:spPr bwMode="gray">
              <a:xfrm>
                <a:off x="4949" y="1145"/>
                <a:ext cx="12" cy="12"/>
              </a:xfrm>
              <a:custGeom>
                <a:avLst/>
                <a:gdLst/>
                <a:ahLst/>
                <a:cxnLst>
                  <a:cxn ang="0">
                    <a:pos x="0" y="3"/>
                  </a:cxn>
                  <a:cxn ang="0">
                    <a:pos x="1" y="1"/>
                  </a:cxn>
                  <a:cxn ang="0">
                    <a:pos x="7" y="0"/>
                  </a:cxn>
                  <a:cxn ang="0">
                    <a:pos x="8" y="1"/>
                  </a:cxn>
                  <a:cxn ang="0">
                    <a:pos x="6" y="6"/>
                  </a:cxn>
                  <a:cxn ang="0">
                    <a:pos x="2" y="8"/>
                  </a:cxn>
                  <a:cxn ang="0">
                    <a:pos x="2" y="6"/>
                  </a:cxn>
                  <a:cxn ang="0">
                    <a:pos x="5" y="3"/>
                  </a:cxn>
                  <a:cxn ang="0">
                    <a:pos x="0" y="3"/>
                  </a:cxn>
                </a:cxnLst>
                <a:rect l="0" t="0" r="r" b="b"/>
                <a:pathLst>
                  <a:path w="8" h="8">
                    <a:moveTo>
                      <a:pt x="0" y="3"/>
                    </a:moveTo>
                    <a:lnTo>
                      <a:pt x="1" y="1"/>
                    </a:lnTo>
                    <a:lnTo>
                      <a:pt x="7" y="0"/>
                    </a:lnTo>
                    <a:lnTo>
                      <a:pt x="8" y="1"/>
                    </a:lnTo>
                    <a:lnTo>
                      <a:pt x="6" y="6"/>
                    </a:lnTo>
                    <a:lnTo>
                      <a:pt x="2" y="8"/>
                    </a:lnTo>
                    <a:lnTo>
                      <a:pt x="2" y="6"/>
                    </a:lnTo>
                    <a:lnTo>
                      <a:pt x="5" y="3"/>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2" name="Freeform 5511">
                <a:extLst>
                  <a:ext uri="{FF2B5EF4-FFF2-40B4-BE49-F238E27FC236}">
                    <a16:creationId xmlns:a16="http://schemas.microsoft.com/office/drawing/2014/main" id="{8946C41C-D937-4C04-BA37-D5A189667B91}"/>
                  </a:ext>
                </a:extLst>
              </p:cNvPr>
              <p:cNvSpPr>
                <a:spLocks/>
              </p:cNvSpPr>
              <p:nvPr/>
            </p:nvSpPr>
            <p:spPr bwMode="gray">
              <a:xfrm>
                <a:off x="4957" y="1039"/>
                <a:ext cx="66" cy="27"/>
              </a:xfrm>
              <a:custGeom>
                <a:avLst/>
                <a:gdLst/>
                <a:ahLst/>
                <a:cxnLst>
                  <a:cxn ang="0">
                    <a:pos x="0" y="0"/>
                  </a:cxn>
                  <a:cxn ang="0">
                    <a:pos x="3" y="1"/>
                  </a:cxn>
                  <a:cxn ang="0">
                    <a:pos x="8" y="3"/>
                  </a:cxn>
                  <a:cxn ang="0">
                    <a:pos x="21" y="3"/>
                  </a:cxn>
                  <a:cxn ang="0">
                    <a:pos x="23" y="5"/>
                  </a:cxn>
                  <a:cxn ang="0">
                    <a:pos x="31" y="6"/>
                  </a:cxn>
                  <a:cxn ang="0">
                    <a:pos x="40" y="8"/>
                  </a:cxn>
                  <a:cxn ang="0">
                    <a:pos x="43" y="10"/>
                  </a:cxn>
                  <a:cxn ang="0">
                    <a:pos x="41" y="14"/>
                  </a:cxn>
                  <a:cxn ang="0">
                    <a:pos x="32" y="17"/>
                  </a:cxn>
                  <a:cxn ang="0">
                    <a:pos x="23" y="16"/>
                  </a:cxn>
                  <a:cxn ang="0">
                    <a:pos x="14" y="11"/>
                  </a:cxn>
                  <a:cxn ang="0">
                    <a:pos x="8" y="9"/>
                  </a:cxn>
                  <a:cxn ang="0">
                    <a:pos x="7" y="6"/>
                  </a:cxn>
                  <a:cxn ang="0">
                    <a:pos x="1" y="3"/>
                  </a:cxn>
                  <a:cxn ang="0">
                    <a:pos x="0" y="0"/>
                  </a:cxn>
                </a:cxnLst>
                <a:rect l="0" t="0" r="r" b="b"/>
                <a:pathLst>
                  <a:path w="43" h="17">
                    <a:moveTo>
                      <a:pt x="0" y="0"/>
                    </a:moveTo>
                    <a:lnTo>
                      <a:pt x="3" y="1"/>
                    </a:lnTo>
                    <a:lnTo>
                      <a:pt x="8" y="3"/>
                    </a:lnTo>
                    <a:lnTo>
                      <a:pt x="21" y="3"/>
                    </a:lnTo>
                    <a:lnTo>
                      <a:pt x="23" y="5"/>
                    </a:lnTo>
                    <a:lnTo>
                      <a:pt x="31" y="6"/>
                    </a:lnTo>
                    <a:lnTo>
                      <a:pt x="40" y="8"/>
                    </a:lnTo>
                    <a:lnTo>
                      <a:pt x="43" y="10"/>
                    </a:lnTo>
                    <a:lnTo>
                      <a:pt x="41" y="14"/>
                    </a:lnTo>
                    <a:lnTo>
                      <a:pt x="32" y="17"/>
                    </a:lnTo>
                    <a:lnTo>
                      <a:pt x="23" y="16"/>
                    </a:lnTo>
                    <a:lnTo>
                      <a:pt x="14" y="11"/>
                    </a:lnTo>
                    <a:lnTo>
                      <a:pt x="8" y="9"/>
                    </a:lnTo>
                    <a:lnTo>
                      <a:pt x="7" y="6"/>
                    </a:lnTo>
                    <a:lnTo>
                      <a:pt x="1" y="3"/>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3" name="Freeform 5512">
                <a:extLst>
                  <a:ext uri="{FF2B5EF4-FFF2-40B4-BE49-F238E27FC236}">
                    <a16:creationId xmlns:a16="http://schemas.microsoft.com/office/drawing/2014/main" id="{0CBABC19-3FA5-4FB9-940B-8F5E78259F3B}"/>
                  </a:ext>
                </a:extLst>
              </p:cNvPr>
              <p:cNvSpPr>
                <a:spLocks/>
              </p:cNvSpPr>
              <p:nvPr/>
            </p:nvSpPr>
            <p:spPr bwMode="gray">
              <a:xfrm>
                <a:off x="4989" y="1005"/>
                <a:ext cx="11" cy="3"/>
              </a:xfrm>
              <a:custGeom>
                <a:avLst/>
                <a:gdLst/>
                <a:ahLst/>
                <a:cxnLst>
                  <a:cxn ang="0">
                    <a:pos x="0" y="2"/>
                  </a:cxn>
                  <a:cxn ang="0">
                    <a:pos x="0" y="1"/>
                  </a:cxn>
                  <a:cxn ang="0">
                    <a:pos x="7" y="0"/>
                  </a:cxn>
                  <a:cxn ang="0">
                    <a:pos x="7" y="2"/>
                  </a:cxn>
                  <a:cxn ang="0">
                    <a:pos x="0" y="2"/>
                  </a:cxn>
                </a:cxnLst>
                <a:rect l="0" t="0" r="r" b="b"/>
                <a:pathLst>
                  <a:path w="7" h="2">
                    <a:moveTo>
                      <a:pt x="0" y="2"/>
                    </a:moveTo>
                    <a:lnTo>
                      <a:pt x="0" y="1"/>
                    </a:lnTo>
                    <a:lnTo>
                      <a:pt x="7" y="0"/>
                    </a:lnTo>
                    <a:lnTo>
                      <a:pt x="7"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4" name="Freeform 5513">
                <a:extLst>
                  <a:ext uri="{FF2B5EF4-FFF2-40B4-BE49-F238E27FC236}">
                    <a16:creationId xmlns:a16="http://schemas.microsoft.com/office/drawing/2014/main" id="{523364A1-BEBA-4056-9AFC-208E3066DB59}"/>
                  </a:ext>
                </a:extLst>
              </p:cNvPr>
              <p:cNvSpPr>
                <a:spLocks/>
              </p:cNvSpPr>
              <p:nvPr/>
            </p:nvSpPr>
            <p:spPr bwMode="gray">
              <a:xfrm>
                <a:off x="5048" y="1024"/>
                <a:ext cx="6" cy="3"/>
              </a:xfrm>
              <a:custGeom>
                <a:avLst/>
                <a:gdLst/>
                <a:ahLst/>
                <a:cxnLst>
                  <a:cxn ang="0">
                    <a:pos x="0" y="0"/>
                  </a:cxn>
                  <a:cxn ang="0">
                    <a:pos x="4" y="0"/>
                  </a:cxn>
                  <a:cxn ang="0">
                    <a:pos x="2" y="2"/>
                  </a:cxn>
                  <a:cxn ang="0">
                    <a:pos x="0" y="1"/>
                  </a:cxn>
                  <a:cxn ang="0">
                    <a:pos x="0" y="0"/>
                  </a:cxn>
                </a:cxnLst>
                <a:rect l="0" t="0" r="r" b="b"/>
                <a:pathLst>
                  <a:path w="4" h="2">
                    <a:moveTo>
                      <a:pt x="0" y="0"/>
                    </a:moveTo>
                    <a:lnTo>
                      <a:pt x="4" y="0"/>
                    </a:lnTo>
                    <a:lnTo>
                      <a:pt x="2" y="2"/>
                    </a:lnTo>
                    <a:lnTo>
                      <a:pt x="0"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5" name="Freeform 5514">
                <a:extLst>
                  <a:ext uri="{FF2B5EF4-FFF2-40B4-BE49-F238E27FC236}">
                    <a16:creationId xmlns:a16="http://schemas.microsoft.com/office/drawing/2014/main" id="{14D9BC22-1C3E-4351-A9BD-28532495C290}"/>
                  </a:ext>
                </a:extLst>
              </p:cNvPr>
              <p:cNvSpPr>
                <a:spLocks/>
              </p:cNvSpPr>
              <p:nvPr/>
            </p:nvSpPr>
            <p:spPr bwMode="gray">
              <a:xfrm>
                <a:off x="4947" y="1926"/>
                <a:ext cx="13" cy="13"/>
              </a:xfrm>
              <a:custGeom>
                <a:avLst/>
                <a:gdLst/>
                <a:ahLst/>
                <a:cxnLst>
                  <a:cxn ang="0">
                    <a:pos x="0" y="8"/>
                  </a:cxn>
                  <a:cxn ang="0">
                    <a:pos x="5" y="0"/>
                  </a:cxn>
                  <a:cxn ang="0">
                    <a:pos x="8" y="0"/>
                  </a:cxn>
                  <a:cxn ang="0">
                    <a:pos x="8" y="3"/>
                  </a:cxn>
                  <a:cxn ang="0">
                    <a:pos x="7" y="4"/>
                  </a:cxn>
                  <a:cxn ang="0">
                    <a:pos x="5" y="4"/>
                  </a:cxn>
                  <a:cxn ang="0">
                    <a:pos x="1" y="8"/>
                  </a:cxn>
                  <a:cxn ang="0">
                    <a:pos x="0" y="8"/>
                  </a:cxn>
                </a:cxnLst>
                <a:rect l="0" t="0" r="r" b="b"/>
                <a:pathLst>
                  <a:path w="8" h="8">
                    <a:moveTo>
                      <a:pt x="0" y="8"/>
                    </a:moveTo>
                    <a:lnTo>
                      <a:pt x="5" y="0"/>
                    </a:lnTo>
                    <a:lnTo>
                      <a:pt x="8" y="0"/>
                    </a:lnTo>
                    <a:lnTo>
                      <a:pt x="8" y="3"/>
                    </a:lnTo>
                    <a:lnTo>
                      <a:pt x="7" y="4"/>
                    </a:lnTo>
                    <a:lnTo>
                      <a:pt x="5" y="4"/>
                    </a:lnTo>
                    <a:lnTo>
                      <a:pt x="1" y="8"/>
                    </a:lnTo>
                    <a:lnTo>
                      <a:pt x="0"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6" name="Freeform 5515">
                <a:extLst>
                  <a:ext uri="{FF2B5EF4-FFF2-40B4-BE49-F238E27FC236}">
                    <a16:creationId xmlns:a16="http://schemas.microsoft.com/office/drawing/2014/main" id="{15E4BCB8-BF27-418C-95E0-2DB072AD888F}"/>
                  </a:ext>
                </a:extLst>
              </p:cNvPr>
              <p:cNvSpPr>
                <a:spLocks/>
              </p:cNvSpPr>
              <p:nvPr/>
            </p:nvSpPr>
            <p:spPr bwMode="gray">
              <a:xfrm>
                <a:off x="4964" y="1905"/>
                <a:ext cx="31" cy="24"/>
              </a:xfrm>
              <a:custGeom>
                <a:avLst/>
                <a:gdLst/>
                <a:ahLst/>
                <a:cxnLst>
                  <a:cxn ang="0">
                    <a:pos x="0" y="16"/>
                  </a:cxn>
                  <a:cxn ang="0">
                    <a:pos x="1" y="12"/>
                  </a:cxn>
                  <a:cxn ang="0">
                    <a:pos x="9" y="2"/>
                  </a:cxn>
                  <a:cxn ang="0">
                    <a:pos x="10" y="4"/>
                  </a:cxn>
                  <a:cxn ang="0">
                    <a:pos x="13" y="1"/>
                  </a:cxn>
                  <a:cxn ang="0">
                    <a:pos x="20" y="0"/>
                  </a:cxn>
                  <a:cxn ang="0">
                    <a:pos x="14" y="6"/>
                  </a:cxn>
                  <a:cxn ang="0">
                    <a:pos x="7" y="9"/>
                  </a:cxn>
                  <a:cxn ang="0">
                    <a:pos x="2" y="16"/>
                  </a:cxn>
                  <a:cxn ang="0">
                    <a:pos x="0" y="16"/>
                  </a:cxn>
                </a:cxnLst>
                <a:rect l="0" t="0" r="r" b="b"/>
                <a:pathLst>
                  <a:path w="20" h="16">
                    <a:moveTo>
                      <a:pt x="0" y="16"/>
                    </a:moveTo>
                    <a:lnTo>
                      <a:pt x="1" y="12"/>
                    </a:lnTo>
                    <a:lnTo>
                      <a:pt x="9" y="2"/>
                    </a:lnTo>
                    <a:lnTo>
                      <a:pt x="10" y="4"/>
                    </a:lnTo>
                    <a:lnTo>
                      <a:pt x="13" y="1"/>
                    </a:lnTo>
                    <a:lnTo>
                      <a:pt x="20" y="0"/>
                    </a:lnTo>
                    <a:lnTo>
                      <a:pt x="14" y="6"/>
                    </a:lnTo>
                    <a:lnTo>
                      <a:pt x="7" y="9"/>
                    </a:lnTo>
                    <a:lnTo>
                      <a:pt x="2" y="16"/>
                    </a:lnTo>
                    <a:lnTo>
                      <a:pt x="0" y="1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7" name="Freeform 5516">
                <a:extLst>
                  <a:ext uri="{FF2B5EF4-FFF2-40B4-BE49-F238E27FC236}">
                    <a16:creationId xmlns:a16="http://schemas.microsoft.com/office/drawing/2014/main" id="{0C72F22E-2923-4EB9-AB63-2654434FBDD6}"/>
                  </a:ext>
                </a:extLst>
              </p:cNvPr>
              <p:cNvSpPr>
                <a:spLocks/>
              </p:cNvSpPr>
              <p:nvPr/>
            </p:nvSpPr>
            <p:spPr bwMode="gray">
              <a:xfrm>
                <a:off x="4960" y="1940"/>
                <a:ext cx="6" cy="3"/>
              </a:xfrm>
              <a:custGeom>
                <a:avLst/>
                <a:gdLst/>
                <a:ahLst/>
                <a:cxnLst>
                  <a:cxn ang="0">
                    <a:pos x="0" y="2"/>
                  </a:cxn>
                  <a:cxn ang="0">
                    <a:pos x="0" y="0"/>
                  </a:cxn>
                  <a:cxn ang="0">
                    <a:pos x="4" y="0"/>
                  </a:cxn>
                  <a:cxn ang="0">
                    <a:pos x="2" y="2"/>
                  </a:cxn>
                  <a:cxn ang="0">
                    <a:pos x="0" y="2"/>
                  </a:cxn>
                </a:cxnLst>
                <a:rect l="0" t="0" r="r" b="b"/>
                <a:pathLst>
                  <a:path w="4" h="2">
                    <a:moveTo>
                      <a:pt x="0" y="2"/>
                    </a:moveTo>
                    <a:lnTo>
                      <a:pt x="0" y="0"/>
                    </a:lnTo>
                    <a:lnTo>
                      <a:pt x="4" y="0"/>
                    </a:lnTo>
                    <a:lnTo>
                      <a:pt x="2"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8" name="Freeform 5517">
                <a:extLst>
                  <a:ext uri="{FF2B5EF4-FFF2-40B4-BE49-F238E27FC236}">
                    <a16:creationId xmlns:a16="http://schemas.microsoft.com/office/drawing/2014/main" id="{BEC9A488-D96B-49BF-A880-A8992B250ABC}"/>
                  </a:ext>
                </a:extLst>
              </p:cNvPr>
              <p:cNvSpPr>
                <a:spLocks/>
              </p:cNvSpPr>
              <p:nvPr/>
            </p:nvSpPr>
            <p:spPr bwMode="gray">
              <a:xfrm>
                <a:off x="5000" y="1889"/>
                <a:ext cx="19" cy="12"/>
              </a:xfrm>
              <a:custGeom>
                <a:avLst/>
                <a:gdLst/>
                <a:ahLst/>
                <a:cxnLst>
                  <a:cxn ang="0">
                    <a:pos x="0" y="8"/>
                  </a:cxn>
                  <a:cxn ang="0">
                    <a:pos x="7" y="0"/>
                  </a:cxn>
                  <a:cxn ang="0">
                    <a:pos x="12" y="0"/>
                  </a:cxn>
                  <a:cxn ang="0">
                    <a:pos x="12" y="1"/>
                  </a:cxn>
                  <a:cxn ang="0">
                    <a:pos x="5" y="8"/>
                  </a:cxn>
                  <a:cxn ang="0">
                    <a:pos x="2" y="8"/>
                  </a:cxn>
                  <a:cxn ang="0">
                    <a:pos x="0" y="8"/>
                  </a:cxn>
                </a:cxnLst>
                <a:rect l="0" t="0" r="r" b="b"/>
                <a:pathLst>
                  <a:path w="12" h="8">
                    <a:moveTo>
                      <a:pt x="0" y="8"/>
                    </a:moveTo>
                    <a:lnTo>
                      <a:pt x="7" y="0"/>
                    </a:lnTo>
                    <a:lnTo>
                      <a:pt x="12" y="0"/>
                    </a:lnTo>
                    <a:lnTo>
                      <a:pt x="12" y="1"/>
                    </a:lnTo>
                    <a:lnTo>
                      <a:pt x="5" y="8"/>
                    </a:lnTo>
                    <a:lnTo>
                      <a:pt x="2" y="8"/>
                    </a:lnTo>
                    <a:lnTo>
                      <a:pt x="0"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59" name="Freeform 5518">
                <a:extLst>
                  <a:ext uri="{FF2B5EF4-FFF2-40B4-BE49-F238E27FC236}">
                    <a16:creationId xmlns:a16="http://schemas.microsoft.com/office/drawing/2014/main" id="{CEB7E13E-BA64-482B-9958-2DE437159274}"/>
                  </a:ext>
                </a:extLst>
              </p:cNvPr>
              <p:cNvSpPr>
                <a:spLocks/>
              </p:cNvSpPr>
              <p:nvPr/>
            </p:nvSpPr>
            <p:spPr bwMode="gray">
              <a:xfrm>
                <a:off x="5033" y="1866"/>
                <a:ext cx="11" cy="12"/>
              </a:xfrm>
              <a:custGeom>
                <a:avLst/>
                <a:gdLst/>
                <a:ahLst/>
                <a:cxnLst>
                  <a:cxn ang="0">
                    <a:pos x="0" y="5"/>
                  </a:cxn>
                  <a:cxn ang="0">
                    <a:pos x="5" y="0"/>
                  </a:cxn>
                  <a:cxn ang="0">
                    <a:pos x="7" y="1"/>
                  </a:cxn>
                  <a:cxn ang="0">
                    <a:pos x="7" y="3"/>
                  </a:cxn>
                  <a:cxn ang="0">
                    <a:pos x="3" y="7"/>
                  </a:cxn>
                  <a:cxn ang="0">
                    <a:pos x="0" y="8"/>
                  </a:cxn>
                  <a:cxn ang="0">
                    <a:pos x="0" y="5"/>
                  </a:cxn>
                </a:cxnLst>
                <a:rect l="0" t="0" r="r" b="b"/>
                <a:pathLst>
                  <a:path w="7" h="8">
                    <a:moveTo>
                      <a:pt x="0" y="5"/>
                    </a:moveTo>
                    <a:lnTo>
                      <a:pt x="5" y="0"/>
                    </a:lnTo>
                    <a:lnTo>
                      <a:pt x="7" y="1"/>
                    </a:lnTo>
                    <a:lnTo>
                      <a:pt x="7" y="3"/>
                    </a:lnTo>
                    <a:lnTo>
                      <a:pt x="3" y="7"/>
                    </a:lnTo>
                    <a:lnTo>
                      <a:pt x="0" y="8"/>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0" name="Freeform 5519">
                <a:extLst>
                  <a:ext uri="{FF2B5EF4-FFF2-40B4-BE49-F238E27FC236}">
                    <a16:creationId xmlns:a16="http://schemas.microsoft.com/office/drawing/2014/main" id="{1F189C7B-C96D-4E6B-8532-DF07071BE786}"/>
                  </a:ext>
                </a:extLst>
              </p:cNvPr>
              <p:cNvSpPr>
                <a:spLocks/>
              </p:cNvSpPr>
              <p:nvPr/>
            </p:nvSpPr>
            <p:spPr bwMode="gray">
              <a:xfrm>
                <a:off x="5082" y="1784"/>
                <a:ext cx="14" cy="15"/>
              </a:xfrm>
              <a:custGeom>
                <a:avLst/>
                <a:gdLst/>
                <a:ahLst/>
                <a:cxnLst>
                  <a:cxn ang="0">
                    <a:pos x="8" y="0"/>
                  </a:cxn>
                  <a:cxn ang="0">
                    <a:pos x="9" y="0"/>
                  </a:cxn>
                  <a:cxn ang="0">
                    <a:pos x="8" y="8"/>
                  </a:cxn>
                  <a:cxn ang="0">
                    <a:pos x="2" y="10"/>
                  </a:cxn>
                  <a:cxn ang="0">
                    <a:pos x="0" y="7"/>
                  </a:cxn>
                  <a:cxn ang="0">
                    <a:pos x="4" y="4"/>
                  </a:cxn>
                  <a:cxn ang="0">
                    <a:pos x="8" y="0"/>
                  </a:cxn>
                </a:cxnLst>
                <a:rect l="0" t="0" r="r" b="b"/>
                <a:pathLst>
                  <a:path w="9" h="10">
                    <a:moveTo>
                      <a:pt x="8" y="0"/>
                    </a:moveTo>
                    <a:lnTo>
                      <a:pt x="9" y="0"/>
                    </a:lnTo>
                    <a:lnTo>
                      <a:pt x="8" y="8"/>
                    </a:lnTo>
                    <a:lnTo>
                      <a:pt x="2" y="10"/>
                    </a:lnTo>
                    <a:lnTo>
                      <a:pt x="0" y="7"/>
                    </a:lnTo>
                    <a:lnTo>
                      <a:pt x="4" y="4"/>
                    </a:lnTo>
                    <a:lnTo>
                      <a:pt x="8"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1" name="Freeform 5520">
                <a:extLst>
                  <a:ext uri="{FF2B5EF4-FFF2-40B4-BE49-F238E27FC236}">
                    <a16:creationId xmlns:a16="http://schemas.microsoft.com/office/drawing/2014/main" id="{5746289A-927A-4693-A6F6-A65A3ED542F0}"/>
                  </a:ext>
                </a:extLst>
              </p:cNvPr>
              <p:cNvSpPr>
                <a:spLocks/>
              </p:cNvSpPr>
              <p:nvPr/>
            </p:nvSpPr>
            <p:spPr bwMode="gray">
              <a:xfrm>
                <a:off x="5075" y="1808"/>
                <a:ext cx="6" cy="10"/>
              </a:xfrm>
              <a:custGeom>
                <a:avLst/>
                <a:gdLst/>
                <a:ahLst/>
                <a:cxnLst>
                  <a:cxn ang="0">
                    <a:pos x="4" y="0"/>
                  </a:cxn>
                  <a:cxn ang="0">
                    <a:pos x="4" y="3"/>
                  </a:cxn>
                  <a:cxn ang="0">
                    <a:pos x="2" y="6"/>
                  </a:cxn>
                  <a:cxn ang="0">
                    <a:pos x="0" y="6"/>
                  </a:cxn>
                  <a:cxn ang="0">
                    <a:pos x="1" y="0"/>
                  </a:cxn>
                  <a:cxn ang="0">
                    <a:pos x="4" y="0"/>
                  </a:cxn>
                </a:cxnLst>
                <a:rect l="0" t="0" r="r" b="b"/>
                <a:pathLst>
                  <a:path w="4" h="6">
                    <a:moveTo>
                      <a:pt x="4" y="0"/>
                    </a:moveTo>
                    <a:lnTo>
                      <a:pt x="4" y="3"/>
                    </a:lnTo>
                    <a:lnTo>
                      <a:pt x="2" y="6"/>
                    </a:lnTo>
                    <a:lnTo>
                      <a:pt x="0" y="6"/>
                    </a:lnTo>
                    <a:lnTo>
                      <a:pt x="1" y="0"/>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2" name="Freeform 5521">
                <a:extLst>
                  <a:ext uri="{FF2B5EF4-FFF2-40B4-BE49-F238E27FC236}">
                    <a16:creationId xmlns:a16="http://schemas.microsoft.com/office/drawing/2014/main" id="{EBD9C9C6-7AD7-4D39-8928-1F4E9C5E33DE}"/>
                  </a:ext>
                </a:extLst>
              </p:cNvPr>
              <p:cNvSpPr>
                <a:spLocks/>
              </p:cNvSpPr>
              <p:nvPr/>
            </p:nvSpPr>
            <p:spPr bwMode="gray">
              <a:xfrm>
                <a:off x="5067" y="1824"/>
                <a:ext cx="6" cy="8"/>
              </a:xfrm>
              <a:custGeom>
                <a:avLst/>
                <a:gdLst/>
                <a:ahLst/>
                <a:cxnLst>
                  <a:cxn ang="0">
                    <a:pos x="0" y="2"/>
                  </a:cxn>
                  <a:cxn ang="0">
                    <a:pos x="1" y="0"/>
                  </a:cxn>
                  <a:cxn ang="0">
                    <a:pos x="4" y="0"/>
                  </a:cxn>
                  <a:cxn ang="0">
                    <a:pos x="4" y="2"/>
                  </a:cxn>
                  <a:cxn ang="0">
                    <a:pos x="1" y="5"/>
                  </a:cxn>
                  <a:cxn ang="0">
                    <a:pos x="0" y="5"/>
                  </a:cxn>
                  <a:cxn ang="0">
                    <a:pos x="0" y="2"/>
                  </a:cxn>
                </a:cxnLst>
                <a:rect l="0" t="0" r="r" b="b"/>
                <a:pathLst>
                  <a:path w="4" h="5">
                    <a:moveTo>
                      <a:pt x="0" y="2"/>
                    </a:moveTo>
                    <a:lnTo>
                      <a:pt x="1" y="0"/>
                    </a:lnTo>
                    <a:lnTo>
                      <a:pt x="4" y="0"/>
                    </a:lnTo>
                    <a:lnTo>
                      <a:pt x="4" y="2"/>
                    </a:lnTo>
                    <a:lnTo>
                      <a:pt x="1" y="5"/>
                    </a:lnTo>
                    <a:lnTo>
                      <a:pt x="0" y="5"/>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3" name="Freeform 5522">
                <a:extLst>
                  <a:ext uri="{FF2B5EF4-FFF2-40B4-BE49-F238E27FC236}">
                    <a16:creationId xmlns:a16="http://schemas.microsoft.com/office/drawing/2014/main" id="{8ACA6075-B0CF-4176-B8C5-10D9F54FD4D1}"/>
                  </a:ext>
                </a:extLst>
              </p:cNvPr>
              <p:cNvSpPr>
                <a:spLocks/>
              </p:cNvSpPr>
              <p:nvPr/>
            </p:nvSpPr>
            <p:spPr bwMode="gray">
              <a:xfrm>
                <a:off x="5054" y="1839"/>
                <a:ext cx="5" cy="7"/>
              </a:xfrm>
              <a:custGeom>
                <a:avLst/>
                <a:gdLst/>
                <a:ahLst/>
                <a:cxnLst>
                  <a:cxn ang="0">
                    <a:pos x="0" y="4"/>
                  </a:cxn>
                  <a:cxn ang="0">
                    <a:pos x="0" y="2"/>
                  </a:cxn>
                  <a:cxn ang="0">
                    <a:pos x="2" y="0"/>
                  </a:cxn>
                  <a:cxn ang="0">
                    <a:pos x="3" y="3"/>
                  </a:cxn>
                  <a:cxn ang="0">
                    <a:pos x="1" y="4"/>
                  </a:cxn>
                  <a:cxn ang="0">
                    <a:pos x="0" y="4"/>
                  </a:cxn>
                </a:cxnLst>
                <a:rect l="0" t="0" r="r" b="b"/>
                <a:pathLst>
                  <a:path w="3" h="4">
                    <a:moveTo>
                      <a:pt x="0" y="4"/>
                    </a:moveTo>
                    <a:lnTo>
                      <a:pt x="0" y="2"/>
                    </a:lnTo>
                    <a:lnTo>
                      <a:pt x="2" y="0"/>
                    </a:lnTo>
                    <a:lnTo>
                      <a:pt x="3" y="3"/>
                    </a:lnTo>
                    <a:lnTo>
                      <a:pt x="1" y="4"/>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4" name="Freeform 5523">
                <a:extLst>
                  <a:ext uri="{FF2B5EF4-FFF2-40B4-BE49-F238E27FC236}">
                    <a16:creationId xmlns:a16="http://schemas.microsoft.com/office/drawing/2014/main" id="{14BC85E6-1A7B-4735-A5B6-87F60E32E92F}"/>
                  </a:ext>
                </a:extLst>
              </p:cNvPr>
              <p:cNvSpPr>
                <a:spLocks/>
              </p:cNvSpPr>
              <p:nvPr/>
            </p:nvSpPr>
            <p:spPr bwMode="gray">
              <a:xfrm>
                <a:off x="4892" y="1691"/>
                <a:ext cx="41" cy="201"/>
              </a:xfrm>
              <a:custGeom>
                <a:avLst/>
                <a:gdLst/>
                <a:ahLst/>
                <a:cxnLst>
                  <a:cxn ang="0">
                    <a:pos x="11" y="3"/>
                  </a:cxn>
                  <a:cxn ang="0">
                    <a:pos x="13" y="6"/>
                  </a:cxn>
                  <a:cxn ang="0">
                    <a:pos x="14" y="15"/>
                  </a:cxn>
                  <a:cxn ang="0">
                    <a:pos x="14" y="26"/>
                  </a:cxn>
                  <a:cxn ang="0">
                    <a:pos x="15" y="34"/>
                  </a:cxn>
                  <a:cxn ang="0">
                    <a:pos x="17" y="52"/>
                  </a:cxn>
                  <a:cxn ang="0">
                    <a:pos x="20" y="64"/>
                  </a:cxn>
                  <a:cxn ang="0">
                    <a:pos x="22" y="77"/>
                  </a:cxn>
                  <a:cxn ang="0">
                    <a:pos x="26" y="82"/>
                  </a:cxn>
                  <a:cxn ang="0">
                    <a:pos x="27" y="87"/>
                  </a:cxn>
                  <a:cxn ang="0">
                    <a:pos x="26" y="89"/>
                  </a:cxn>
                  <a:cxn ang="0">
                    <a:pos x="24" y="88"/>
                  </a:cxn>
                  <a:cxn ang="0">
                    <a:pos x="24" y="87"/>
                  </a:cxn>
                  <a:cxn ang="0">
                    <a:pos x="19" y="81"/>
                  </a:cxn>
                  <a:cxn ang="0">
                    <a:pos x="15" y="80"/>
                  </a:cxn>
                  <a:cxn ang="0">
                    <a:pos x="13" y="82"/>
                  </a:cxn>
                  <a:cxn ang="0">
                    <a:pos x="12" y="92"/>
                  </a:cxn>
                  <a:cxn ang="0">
                    <a:pos x="10" y="95"/>
                  </a:cxn>
                  <a:cxn ang="0">
                    <a:pos x="10" y="98"/>
                  </a:cxn>
                  <a:cxn ang="0">
                    <a:pos x="9" y="102"/>
                  </a:cxn>
                  <a:cxn ang="0">
                    <a:pos x="9" y="111"/>
                  </a:cxn>
                  <a:cxn ang="0">
                    <a:pos x="12" y="116"/>
                  </a:cxn>
                  <a:cxn ang="0">
                    <a:pos x="17" y="120"/>
                  </a:cxn>
                  <a:cxn ang="0">
                    <a:pos x="17" y="126"/>
                  </a:cxn>
                  <a:cxn ang="0">
                    <a:pos x="14" y="129"/>
                  </a:cxn>
                  <a:cxn ang="0">
                    <a:pos x="11" y="124"/>
                  </a:cxn>
                  <a:cxn ang="0">
                    <a:pos x="9" y="122"/>
                  </a:cxn>
                  <a:cxn ang="0">
                    <a:pos x="6" y="125"/>
                  </a:cxn>
                  <a:cxn ang="0">
                    <a:pos x="4" y="129"/>
                  </a:cxn>
                  <a:cxn ang="0">
                    <a:pos x="2" y="130"/>
                  </a:cxn>
                  <a:cxn ang="0">
                    <a:pos x="2" y="115"/>
                  </a:cxn>
                  <a:cxn ang="0">
                    <a:pos x="3" y="108"/>
                  </a:cxn>
                  <a:cxn ang="0">
                    <a:pos x="3" y="99"/>
                  </a:cxn>
                  <a:cxn ang="0">
                    <a:pos x="2" y="94"/>
                  </a:cxn>
                  <a:cxn ang="0">
                    <a:pos x="3" y="83"/>
                  </a:cxn>
                  <a:cxn ang="0">
                    <a:pos x="5" y="76"/>
                  </a:cxn>
                  <a:cxn ang="0">
                    <a:pos x="4" y="70"/>
                  </a:cxn>
                  <a:cxn ang="0">
                    <a:pos x="4" y="51"/>
                  </a:cxn>
                  <a:cxn ang="0">
                    <a:pos x="1" y="47"/>
                  </a:cxn>
                  <a:cxn ang="0">
                    <a:pos x="0" y="36"/>
                  </a:cxn>
                  <a:cxn ang="0">
                    <a:pos x="2" y="33"/>
                  </a:cxn>
                  <a:cxn ang="0">
                    <a:pos x="0" y="31"/>
                  </a:cxn>
                  <a:cxn ang="0">
                    <a:pos x="1" y="21"/>
                  </a:cxn>
                  <a:cxn ang="0">
                    <a:pos x="0" y="15"/>
                  </a:cxn>
                  <a:cxn ang="0">
                    <a:pos x="4" y="14"/>
                  </a:cxn>
                  <a:cxn ang="0">
                    <a:pos x="7" y="14"/>
                  </a:cxn>
                  <a:cxn ang="0">
                    <a:pos x="8" y="12"/>
                  </a:cxn>
                  <a:cxn ang="0">
                    <a:pos x="6" y="2"/>
                  </a:cxn>
                  <a:cxn ang="0">
                    <a:pos x="6" y="0"/>
                  </a:cxn>
                  <a:cxn ang="0">
                    <a:pos x="10" y="0"/>
                  </a:cxn>
                  <a:cxn ang="0">
                    <a:pos x="11" y="3"/>
                  </a:cxn>
                </a:cxnLst>
                <a:rect l="0" t="0" r="r" b="b"/>
                <a:pathLst>
                  <a:path w="27" h="130">
                    <a:moveTo>
                      <a:pt x="11" y="3"/>
                    </a:moveTo>
                    <a:lnTo>
                      <a:pt x="13" y="6"/>
                    </a:lnTo>
                    <a:lnTo>
                      <a:pt x="14" y="15"/>
                    </a:lnTo>
                    <a:lnTo>
                      <a:pt x="14" y="26"/>
                    </a:lnTo>
                    <a:lnTo>
                      <a:pt x="15" y="34"/>
                    </a:lnTo>
                    <a:lnTo>
                      <a:pt x="17" y="52"/>
                    </a:lnTo>
                    <a:lnTo>
                      <a:pt x="20" y="64"/>
                    </a:lnTo>
                    <a:lnTo>
                      <a:pt x="22" y="77"/>
                    </a:lnTo>
                    <a:lnTo>
                      <a:pt x="26" y="82"/>
                    </a:lnTo>
                    <a:lnTo>
                      <a:pt x="27" y="87"/>
                    </a:lnTo>
                    <a:lnTo>
                      <a:pt x="26" y="89"/>
                    </a:lnTo>
                    <a:lnTo>
                      <a:pt x="24" y="88"/>
                    </a:lnTo>
                    <a:lnTo>
                      <a:pt x="24" y="87"/>
                    </a:lnTo>
                    <a:lnTo>
                      <a:pt x="19" y="81"/>
                    </a:lnTo>
                    <a:lnTo>
                      <a:pt x="15" y="80"/>
                    </a:lnTo>
                    <a:lnTo>
                      <a:pt x="13" y="82"/>
                    </a:lnTo>
                    <a:lnTo>
                      <a:pt x="12" y="92"/>
                    </a:lnTo>
                    <a:lnTo>
                      <a:pt x="10" y="95"/>
                    </a:lnTo>
                    <a:lnTo>
                      <a:pt x="10" y="98"/>
                    </a:lnTo>
                    <a:lnTo>
                      <a:pt x="9" y="102"/>
                    </a:lnTo>
                    <a:lnTo>
                      <a:pt x="9" y="111"/>
                    </a:lnTo>
                    <a:lnTo>
                      <a:pt x="12" y="116"/>
                    </a:lnTo>
                    <a:lnTo>
                      <a:pt x="17" y="120"/>
                    </a:lnTo>
                    <a:lnTo>
                      <a:pt x="17" y="126"/>
                    </a:lnTo>
                    <a:lnTo>
                      <a:pt x="14" y="129"/>
                    </a:lnTo>
                    <a:lnTo>
                      <a:pt x="11" y="124"/>
                    </a:lnTo>
                    <a:lnTo>
                      <a:pt x="9" y="122"/>
                    </a:lnTo>
                    <a:lnTo>
                      <a:pt x="6" y="125"/>
                    </a:lnTo>
                    <a:lnTo>
                      <a:pt x="4" y="129"/>
                    </a:lnTo>
                    <a:lnTo>
                      <a:pt x="2" y="130"/>
                    </a:lnTo>
                    <a:lnTo>
                      <a:pt x="2" y="115"/>
                    </a:lnTo>
                    <a:lnTo>
                      <a:pt x="3" y="108"/>
                    </a:lnTo>
                    <a:lnTo>
                      <a:pt x="3" y="99"/>
                    </a:lnTo>
                    <a:lnTo>
                      <a:pt x="2" y="94"/>
                    </a:lnTo>
                    <a:lnTo>
                      <a:pt x="3" y="83"/>
                    </a:lnTo>
                    <a:lnTo>
                      <a:pt x="5" y="76"/>
                    </a:lnTo>
                    <a:lnTo>
                      <a:pt x="4" y="70"/>
                    </a:lnTo>
                    <a:lnTo>
                      <a:pt x="4" y="51"/>
                    </a:lnTo>
                    <a:lnTo>
                      <a:pt x="1" y="47"/>
                    </a:lnTo>
                    <a:lnTo>
                      <a:pt x="0" y="36"/>
                    </a:lnTo>
                    <a:lnTo>
                      <a:pt x="2" y="33"/>
                    </a:lnTo>
                    <a:lnTo>
                      <a:pt x="0" y="31"/>
                    </a:lnTo>
                    <a:lnTo>
                      <a:pt x="1" y="21"/>
                    </a:lnTo>
                    <a:lnTo>
                      <a:pt x="0" y="15"/>
                    </a:lnTo>
                    <a:lnTo>
                      <a:pt x="4" y="14"/>
                    </a:lnTo>
                    <a:lnTo>
                      <a:pt x="7" y="14"/>
                    </a:lnTo>
                    <a:lnTo>
                      <a:pt x="8" y="12"/>
                    </a:lnTo>
                    <a:lnTo>
                      <a:pt x="6" y="2"/>
                    </a:lnTo>
                    <a:lnTo>
                      <a:pt x="6" y="0"/>
                    </a:lnTo>
                    <a:lnTo>
                      <a:pt x="10" y="0"/>
                    </a:lnTo>
                    <a:lnTo>
                      <a:pt x="11"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5" name="Freeform 5524">
                <a:extLst>
                  <a:ext uri="{FF2B5EF4-FFF2-40B4-BE49-F238E27FC236}">
                    <a16:creationId xmlns:a16="http://schemas.microsoft.com/office/drawing/2014/main" id="{07D62149-695D-49C3-AD3C-B9ACD6CC6D68}"/>
                  </a:ext>
                </a:extLst>
              </p:cNvPr>
              <p:cNvSpPr>
                <a:spLocks/>
              </p:cNvSpPr>
              <p:nvPr/>
            </p:nvSpPr>
            <p:spPr bwMode="gray">
              <a:xfrm>
                <a:off x="4857" y="1908"/>
                <a:ext cx="90" cy="82"/>
              </a:xfrm>
              <a:custGeom>
                <a:avLst/>
                <a:gdLst/>
                <a:ahLst/>
                <a:cxnLst>
                  <a:cxn ang="0">
                    <a:pos x="20" y="5"/>
                  </a:cxn>
                  <a:cxn ang="0">
                    <a:pos x="21" y="0"/>
                  </a:cxn>
                  <a:cxn ang="0">
                    <a:pos x="26" y="0"/>
                  </a:cxn>
                  <a:cxn ang="0">
                    <a:pos x="29" y="4"/>
                  </a:cxn>
                  <a:cxn ang="0">
                    <a:pos x="31" y="11"/>
                  </a:cxn>
                  <a:cxn ang="0">
                    <a:pos x="35" y="14"/>
                  </a:cxn>
                  <a:cxn ang="0">
                    <a:pos x="38" y="15"/>
                  </a:cxn>
                  <a:cxn ang="0">
                    <a:pos x="42" y="19"/>
                  </a:cxn>
                  <a:cxn ang="0">
                    <a:pos x="46" y="21"/>
                  </a:cxn>
                  <a:cxn ang="0">
                    <a:pos x="50" y="20"/>
                  </a:cxn>
                  <a:cxn ang="0">
                    <a:pos x="54" y="16"/>
                  </a:cxn>
                  <a:cxn ang="0">
                    <a:pos x="54" y="24"/>
                  </a:cxn>
                  <a:cxn ang="0">
                    <a:pos x="57" y="25"/>
                  </a:cxn>
                  <a:cxn ang="0">
                    <a:pos x="58" y="29"/>
                  </a:cxn>
                  <a:cxn ang="0">
                    <a:pos x="54" y="33"/>
                  </a:cxn>
                  <a:cxn ang="0">
                    <a:pos x="48" y="34"/>
                  </a:cxn>
                  <a:cxn ang="0">
                    <a:pos x="43" y="35"/>
                  </a:cxn>
                  <a:cxn ang="0">
                    <a:pos x="38" y="41"/>
                  </a:cxn>
                  <a:cxn ang="0">
                    <a:pos x="38" y="45"/>
                  </a:cxn>
                  <a:cxn ang="0">
                    <a:pos x="35" y="46"/>
                  </a:cxn>
                  <a:cxn ang="0">
                    <a:pos x="31" y="41"/>
                  </a:cxn>
                  <a:cxn ang="0">
                    <a:pos x="25" y="41"/>
                  </a:cxn>
                  <a:cxn ang="0">
                    <a:pos x="23" y="39"/>
                  </a:cxn>
                  <a:cxn ang="0">
                    <a:pos x="20" y="41"/>
                  </a:cxn>
                  <a:cxn ang="0">
                    <a:pos x="14" y="40"/>
                  </a:cxn>
                  <a:cxn ang="0">
                    <a:pos x="9" y="40"/>
                  </a:cxn>
                  <a:cxn ang="0">
                    <a:pos x="7" y="42"/>
                  </a:cxn>
                  <a:cxn ang="0">
                    <a:pos x="11" y="46"/>
                  </a:cxn>
                  <a:cxn ang="0">
                    <a:pos x="11" y="51"/>
                  </a:cxn>
                  <a:cxn ang="0">
                    <a:pos x="5" y="53"/>
                  </a:cxn>
                  <a:cxn ang="0">
                    <a:pos x="3" y="45"/>
                  </a:cxn>
                  <a:cxn ang="0">
                    <a:pos x="0" y="44"/>
                  </a:cxn>
                  <a:cxn ang="0">
                    <a:pos x="3" y="40"/>
                  </a:cxn>
                  <a:cxn ang="0">
                    <a:pos x="8" y="36"/>
                  </a:cxn>
                  <a:cxn ang="0">
                    <a:pos x="8" y="31"/>
                  </a:cxn>
                  <a:cxn ang="0">
                    <a:pos x="11" y="29"/>
                  </a:cxn>
                  <a:cxn ang="0">
                    <a:pos x="15" y="31"/>
                  </a:cxn>
                  <a:cxn ang="0">
                    <a:pos x="18" y="30"/>
                  </a:cxn>
                  <a:cxn ang="0">
                    <a:pos x="19" y="26"/>
                  </a:cxn>
                  <a:cxn ang="0">
                    <a:pos x="22" y="19"/>
                  </a:cxn>
                  <a:cxn ang="0">
                    <a:pos x="22" y="6"/>
                  </a:cxn>
                  <a:cxn ang="0">
                    <a:pos x="20" y="5"/>
                  </a:cxn>
                </a:cxnLst>
                <a:rect l="0" t="0" r="r" b="b"/>
                <a:pathLst>
                  <a:path w="58" h="53">
                    <a:moveTo>
                      <a:pt x="20" y="5"/>
                    </a:moveTo>
                    <a:lnTo>
                      <a:pt x="21" y="0"/>
                    </a:lnTo>
                    <a:lnTo>
                      <a:pt x="26" y="0"/>
                    </a:lnTo>
                    <a:lnTo>
                      <a:pt x="29" y="4"/>
                    </a:lnTo>
                    <a:lnTo>
                      <a:pt x="31" y="11"/>
                    </a:lnTo>
                    <a:lnTo>
                      <a:pt x="35" y="14"/>
                    </a:lnTo>
                    <a:lnTo>
                      <a:pt x="38" y="15"/>
                    </a:lnTo>
                    <a:lnTo>
                      <a:pt x="42" y="19"/>
                    </a:lnTo>
                    <a:lnTo>
                      <a:pt x="46" y="21"/>
                    </a:lnTo>
                    <a:lnTo>
                      <a:pt x="50" y="20"/>
                    </a:lnTo>
                    <a:lnTo>
                      <a:pt x="54" y="16"/>
                    </a:lnTo>
                    <a:lnTo>
                      <a:pt x="54" y="24"/>
                    </a:lnTo>
                    <a:lnTo>
                      <a:pt x="57" y="25"/>
                    </a:lnTo>
                    <a:lnTo>
                      <a:pt x="58" y="29"/>
                    </a:lnTo>
                    <a:lnTo>
                      <a:pt x="54" y="33"/>
                    </a:lnTo>
                    <a:lnTo>
                      <a:pt x="48" y="34"/>
                    </a:lnTo>
                    <a:lnTo>
                      <a:pt x="43" y="35"/>
                    </a:lnTo>
                    <a:lnTo>
                      <a:pt x="38" y="41"/>
                    </a:lnTo>
                    <a:lnTo>
                      <a:pt x="38" y="45"/>
                    </a:lnTo>
                    <a:lnTo>
                      <a:pt x="35" y="46"/>
                    </a:lnTo>
                    <a:lnTo>
                      <a:pt x="31" y="41"/>
                    </a:lnTo>
                    <a:lnTo>
                      <a:pt x="25" y="41"/>
                    </a:lnTo>
                    <a:lnTo>
                      <a:pt x="23" y="39"/>
                    </a:lnTo>
                    <a:lnTo>
                      <a:pt x="20" y="41"/>
                    </a:lnTo>
                    <a:lnTo>
                      <a:pt x="14" y="40"/>
                    </a:lnTo>
                    <a:lnTo>
                      <a:pt x="9" y="40"/>
                    </a:lnTo>
                    <a:lnTo>
                      <a:pt x="7" y="42"/>
                    </a:lnTo>
                    <a:lnTo>
                      <a:pt x="11" y="46"/>
                    </a:lnTo>
                    <a:lnTo>
                      <a:pt x="11" y="51"/>
                    </a:lnTo>
                    <a:lnTo>
                      <a:pt x="5" y="53"/>
                    </a:lnTo>
                    <a:lnTo>
                      <a:pt x="3" y="45"/>
                    </a:lnTo>
                    <a:lnTo>
                      <a:pt x="0" y="44"/>
                    </a:lnTo>
                    <a:lnTo>
                      <a:pt x="3" y="40"/>
                    </a:lnTo>
                    <a:lnTo>
                      <a:pt x="8" y="36"/>
                    </a:lnTo>
                    <a:lnTo>
                      <a:pt x="8" y="31"/>
                    </a:lnTo>
                    <a:lnTo>
                      <a:pt x="11" y="29"/>
                    </a:lnTo>
                    <a:lnTo>
                      <a:pt x="15" y="31"/>
                    </a:lnTo>
                    <a:lnTo>
                      <a:pt x="18" y="30"/>
                    </a:lnTo>
                    <a:lnTo>
                      <a:pt x="19" y="26"/>
                    </a:lnTo>
                    <a:lnTo>
                      <a:pt x="22" y="19"/>
                    </a:lnTo>
                    <a:lnTo>
                      <a:pt x="22" y="6"/>
                    </a:lnTo>
                    <a:lnTo>
                      <a:pt x="2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6" name="Freeform 5525">
                <a:extLst>
                  <a:ext uri="{FF2B5EF4-FFF2-40B4-BE49-F238E27FC236}">
                    <a16:creationId xmlns:a16="http://schemas.microsoft.com/office/drawing/2014/main" id="{7388016C-F58C-4159-A830-8D3E0FB68323}"/>
                  </a:ext>
                </a:extLst>
              </p:cNvPr>
              <p:cNvSpPr>
                <a:spLocks/>
              </p:cNvSpPr>
              <p:nvPr/>
            </p:nvSpPr>
            <p:spPr bwMode="gray">
              <a:xfrm>
                <a:off x="4735" y="1991"/>
                <a:ext cx="160" cy="160"/>
              </a:xfrm>
              <a:custGeom>
                <a:avLst/>
                <a:gdLst/>
                <a:ahLst/>
                <a:cxnLst>
                  <a:cxn ang="0">
                    <a:pos x="100" y="14"/>
                  </a:cxn>
                  <a:cxn ang="0">
                    <a:pos x="103" y="20"/>
                  </a:cxn>
                  <a:cxn ang="0">
                    <a:pos x="99" y="36"/>
                  </a:cxn>
                  <a:cxn ang="0">
                    <a:pos x="96" y="44"/>
                  </a:cxn>
                  <a:cxn ang="0">
                    <a:pos x="91" y="51"/>
                  </a:cxn>
                  <a:cxn ang="0">
                    <a:pos x="89" y="67"/>
                  </a:cxn>
                  <a:cxn ang="0">
                    <a:pos x="90" y="75"/>
                  </a:cxn>
                  <a:cxn ang="0">
                    <a:pos x="81" y="83"/>
                  </a:cxn>
                  <a:cxn ang="0">
                    <a:pos x="83" y="78"/>
                  </a:cxn>
                  <a:cxn ang="0">
                    <a:pos x="76" y="80"/>
                  </a:cxn>
                  <a:cxn ang="0">
                    <a:pos x="72" y="88"/>
                  </a:cxn>
                  <a:cxn ang="0">
                    <a:pos x="69" y="83"/>
                  </a:cxn>
                  <a:cxn ang="0">
                    <a:pos x="58" y="88"/>
                  </a:cxn>
                  <a:cxn ang="0">
                    <a:pos x="54" y="83"/>
                  </a:cxn>
                  <a:cxn ang="0">
                    <a:pos x="54" y="89"/>
                  </a:cxn>
                  <a:cxn ang="0">
                    <a:pos x="54" y="95"/>
                  </a:cxn>
                  <a:cxn ang="0">
                    <a:pos x="48" y="100"/>
                  </a:cxn>
                  <a:cxn ang="0">
                    <a:pos x="41" y="100"/>
                  </a:cxn>
                  <a:cxn ang="0">
                    <a:pos x="41" y="93"/>
                  </a:cxn>
                  <a:cxn ang="0">
                    <a:pos x="35" y="85"/>
                  </a:cxn>
                  <a:cxn ang="0">
                    <a:pos x="21" y="92"/>
                  </a:cxn>
                  <a:cxn ang="0">
                    <a:pos x="7" y="98"/>
                  </a:cxn>
                  <a:cxn ang="0">
                    <a:pos x="1" y="95"/>
                  </a:cxn>
                  <a:cxn ang="0">
                    <a:pos x="3" y="89"/>
                  </a:cxn>
                  <a:cxn ang="0">
                    <a:pos x="15" y="81"/>
                  </a:cxn>
                  <a:cxn ang="0">
                    <a:pos x="21" y="76"/>
                  </a:cxn>
                  <a:cxn ang="0">
                    <a:pos x="32" y="78"/>
                  </a:cxn>
                  <a:cxn ang="0">
                    <a:pos x="43" y="76"/>
                  </a:cxn>
                  <a:cxn ang="0">
                    <a:pos x="54" y="55"/>
                  </a:cxn>
                  <a:cxn ang="0">
                    <a:pos x="59" y="54"/>
                  </a:cxn>
                  <a:cxn ang="0">
                    <a:pos x="60" y="62"/>
                  </a:cxn>
                  <a:cxn ang="0">
                    <a:pos x="67" y="55"/>
                  </a:cxn>
                  <a:cxn ang="0">
                    <a:pos x="79" y="42"/>
                  </a:cxn>
                  <a:cxn ang="0">
                    <a:pos x="82" y="13"/>
                  </a:cxn>
                  <a:cxn ang="0">
                    <a:pos x="88" y="6"/>
                  </a:cxn>
                  <a:cxn ang="0">
                    <a:pos x="95" y="10"/>
                  </a:cxn>
                  <a:cxn ang="0">
                    <a:pos x="91" y="2"/>
                  </a:cxn>
                  <a:cxn ang="0">
                    <a:pos x="97" y="2"/>
                  </a:cxn>
                </a:cxnLst>
                <a:rect l="0" t="0" r="r" b="b"/>
                <a:pathLst>
                  <a:path w="103" h="103">
                    <a:moveTo>
                      <a:pt x="97" y="11"/>
                    </a:moveTo>
                    <a:lnTo>
                      <a:pt x="100" y="14"/>
                    </a:lnTo>
                    <a:lnTo>
                      <a:pt x="102" y="19"/>
                    </a:lnTo>
                    <a:lnTo>
                      <a:pt x="103" y="20"/>
                    </a:lnTo>
                    <a:lnTo>
                      <a:pt x="103" y="27"/>
                    </a:lnTo>
                    <a:lnTo>
                      <a:pt x="99" y="36"/>
                    </a:lnTo>
                    <a:lnTo>
                      <a:pt x="99" y="44"/>
                    </a:lnTo>
                    <a:lnTo>
                      <a:pt x="96" y="44"/>
                    </a:lnTo>
                    <a:lnTo>
                      <a:pt x="93" y="46"/>
                    </a:lnTo>
                    <a:lnTo>
                      <a:pt x="91" y="51"/>
                    </a:lnTo>
                    <a:lnTo>
                      <a:pt x="95" y="56"/>
                    </a:lnTo>
                    <a:lnTo>
                      <a:pt x="89" y="67"/>
                    </a:lnTo>
                    <a:lnTo>
                      <a:pt x="89" y="71"/>
                    </a:lnTo>
                    <a:lnTo>
                      <a:pt x="90" y="75"/>
                    </a:lnTo>
                    <a:lnTo>
                      <a:pt x="84" y="84"/>
                    </a:lnTo>
                    <a:lnTo>
                      <a:pt x="81" y="83"/>
                    </a:lnTo>
                    <a:lnTo>
                      <a:pt x="83" y="81"/>
                    </a:lnTo>
                    <a:lnTo>
                      <a:pt x="83" y="78"/>
                    </a:lnTo>
                    <a:lnTo>
                      <a:pt x="81" y="75"/>
                    </a:lnTo>
                    <a:lnTo>
                      <a:pt x="76" y="80"/>
                    </a:lnTo>
                    <a:lnTo>
                      <a:pt x="75" y="87"/>
                    </a:lnTo>
                    <a:lnTo>
                      <a:pt x="72" y="88"/>
                    </a:lnTo>
                    <a:lnTo>
                      <a:pt x="71" y="83"/>
                    </a:lnTo>
                    <a:lnTo>
                      <a:pt x="69" y="83"/>
                    </a:lnTo>
                    <a:lnTo>
                      <a:pt x="66" y="87"/>
                    </a:lnTo>
                    <a:lnTo>
                      <a:pt x="58" y="88"/>
                    </a:lnTo>
                    <a:lnTo>
                      <a:pt x="58" y="83"/>
                    </a:lnTo>
                    <a:lnTo>
                      <a:pt x="54" y="83"/>
                    </a:lnTo>
                    <a:lnTo>
                      <a:pt x="52" y="86"/>
                    </a:lnTo>
                    <a:lnTo>
                      <a:pt x="54" y="89"/>
                    </a:lnTo>
                    <a:lnTo>
                      <a:pt x="54" y="92"/>
                    </a:lnTo>
                    <a:lnTo>
                      <a:pt x="54" y="95"/>
                    </a:lnTo>
                    <a:lnTo>
                      <a:pt x="49" y="95"/>
                    </a:lnTo>
                    <a:lnTo>
                      <a:pt x="48" y="100"/>
                    </a:lnTo>
                    <a:lnTo>
                      <a:pt x="45" y="103"/>
                    </a:lnTo>
                    <a:lnTo>
                      <a:pt x="41" y="100"/>
                    </a:lnTo>
                    <a:lnTo>
                      <a:pt x="40" y="96"/>
                    </a:lnTo>
                    <a:lnTo>
                      <a:pt x="41" y="93"/>
                    </a:lnTo>
                    <a:lnTo>
                      <a:pt x="41" y="88"/>
                    </a:lnTo>
                    <a:lnTo>
                      <a:pt x="35" y="85"/>
                    </a:lnTo>
                    <a:lnTo>
                      <a:pt x="24" y="88"/>
                    </a:lnTo>
                    <a:lnTo>
                      <a:pt x="21" y="92"/>
                    </a:lnTo>
                    <a:lnTo>
                      <a:pt x="12" y="94"/>
                    </a:lnTo>
                    <a:lnTo>
                      <a:pt x="7" y="98"/>
                    </a:lnTo>
                    <a:lnTo>
                      <a:pt x="7" y="95"/>
                    </a:lnTo>
                    <a:lnTo>
                      <a:pt x="1" y="95"/>
                    </a:lnTo>
                    <a:lnTo>
                      <a:pt x="0" y="92"/>
                    </a:lnTo>
                    <a:lnTo>
                      <a:pt x="3" y="89"/>
                    </a:lnTo>
                    <a:lnTo>
                      <a:pt x="7" y="88"/>
                    </a:lnTo>
                    <a:lnTo>
                      <a:pt x="15" y="81"/>
                    </a:lnTo>
                    <a:lnTo>
                      <a:pt x="17" y="77"/>
                    </a:lnTo>
                    <a:lnTo>
                      <a:pt x="21" y="76"/>
                    </a:lnTo>
                    <a:lnTo>
                      <a:pt x="25" y="78"/>
                    </a:lnTo>
                    <a:lnTo>
                      <a:pt x="32" y="78"/>
                    </a:lnTo>
                    <a:lnTo>
                      <a:pt x="37" y="75"/>
                    </a:lnTo>
                    <a:lnTo>
                      <a:pt x="43" y="76"/>
                    </a:lnTo>
                    <a:lnTo>
                      <a:pt x="54" y="60"/>
                    </a:lnTo>
                    <a:lnTo>
                      <a:pt x="54" y="55"/>
                    </a:lnTo>
                    <a:lnTo>
                      <a:pt x="57" y="54"/>
                    </a:lnTo>
                    <a:lnTo>
                      <a:pt x="59" y="54"/>
                    </a:lnTo>
                    <a:lnTo>
                      <a:pt x="57" y="60"/>
                    </a:lnTo>
                    <a:lnTo>
                      <a:pt x="60" y="62"/>
                    </a:lnTo>
                    <a:lnTo>
                      <a:pt x="65" y="59"/>
                    </a:lnTo>
                    <a:lnTo>
                      <a:pt x="67" y="55"/>
                    </a:lnTo>
                    <a:lnTo>
                      <a:pt x="72" y="52"/>
                    </a:lnTo>
                    <a:lnTo>
                      <a:pt x="79" y="42"/>
                    </a:lnTo>
                    <a:lnTo>
                      <a:pt x="82" y="32"/>
                    </a:lnTo>
                    <a:lnTo>
                      <a:pt x="82" y="13"/>
                    </a:lnTo>
                    <a:lnTo>
                      <a:pt x="86" y="7"/>
                    </a:lnTo>
                    <a:lnTo>
                      <a:pt x="88" y="6"/>
                    </a:lnTo>
                    <a:lnTo>
                      <a:pt x="91" y="10"/>
                    </a:lnTo>
                    <a:lnTo>
                      <a:pt x="95" y="10"/>
                    </a:lnTo>
                    <a:lnTo>
                      <a:pt x="93" y="6"/>
                    </a:lnTo>
                    <a:lnTo>
                      <a:pt x="91" y="2"/>
                    </a:lnTo>
                    <a:lnTo>
                      <a:pt x="95" y="0"/>
                    </a:lnTo>
                    <a:lnTo>
                      <a:pt x="97" y="2"/>
                    </a:lnTo>
                    <a:lnTo>
                      <a:pt x="97" y="1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7" name="Freeform 5526">
                <a:extLst>
                  <a:ext uri="{FF2B5EF4-FFF2-40B4-BE49-F238E27FC236}">
                    <a16:creationId xmlns:a16="http://schemas.microsoft.com/office/drawing/2014/main" id="{2DA062A2-053E-4831-87B9-9A6FD3D98693}"/>
                  </a:ext>
                </a:extLst>
              </p:cNvPr>
              <p:cNvSpPr>
                <a:spLocks/>
              </p:cNvSpPr>
              <p:nvPr/>
            </p:nvSpPr>
            <p:spPr bwMode="gray">
              <a:xfrm>
                <a:off x="4870" y="1094"/>
                <a:ext cx="48" cy="23"/>
              </a:xfrm>
              <a:custGeom>
                <a:avLst/>
                <a:gdLst/>
                <a:ahLst/>
                <a:cxnLst>
                  <a:cxn ang="0">
                    <a:pos x="8" y="0"/>
                  </a:cxn>
                  <a:cxn ang="0">
                    <a:pos x="20" y="0"/>
                  </a:cxn>
                  <a:cxn ang="0">
                    <a:pos x="21" y="2"/>
                  </a:cxn>
                  <a:cxn ang="0">
                    <a:pos x="27" y="6"/>
                  </a:cxn>
                  <a:cxn ang="0">
                    <a:pos x="31" y="10"/>
                  </a:cxn>
                  <a:cxn ang="0">
                    <a:pos x="30" y="15"/>
                  </a:cxn>
                  <a:cxn ang="0">
                    <a:pos x="17" y="14"/>
                  </a:cxn>
                  <a:cxn ang="0">
                    <a:pos x="10" y="13"/>
                  </a:cxn>
                  <a:cxn ang="0">
                    <a:pos x="8" y="11"/>
                  </a:cxn>
                  <a:cxn ang="0">
                    <a:pos x="0" y="11"/>
                  </a:cxn>
                  <a:cxn ang="0">
                    <a:pos x="0" y="10"/>
                  </a:cxn>
                  <a:cxn ang="0">
                    <a:pos x="3" y="7"/>
                  </a:cxn>
                  <a:cxn ang="0">
                    <a:pos x="4" y="4"/>
                  </a:cxn>
                  <a:cxn ang="0">
                    <a:pos x="8" y="0"/>
                  </a:cxn>
                </a:cxnLst>
                <a:rect l="0" t="0" r="r" b="b"/>
                <a:pathLst>
                  <a:path w="31" h="15">
                    <a:moveTo>
                      <a:pt x="8" y="0"/>
                    </a:moveTo>
                    <a:lnTo>
                      <a:pt x="20" y="0"/>
                    </a:lnTo>
                    <a:lnTo>
                      <a:pt x="21" y="2"/>
                    </a:lnTo>
                    <a:lnTo>
                      <a:pt x="27" y="6"/>
                    </a:lnTo>
                    <a:lnTo>
                      <a:pt x="31" y="10"/>
                    </a:lnTo>
                    <a:lnTo>
                      <a:pt x="30" y="15"/>
                    </a:lnTo>
                    <a:lnTo>
                      <a:pt x="17" y="14"/>
                    </a:lnTo>
                    <a:lnTo>
                      <a:pt x="10" y="13"/>
                    </a:lnTo>
                    <a:lnTo>
                      <a:pt x="8" y="11"/>
                    </a:lnTo>
                    <a:lnTo>
                      <a:pt x="0" y="11"/>
                    </a:lnTo>
                    <a:lnTo>
                      <a:pt x="0" y="10"/>
                    </a:lnTo>
                    <a:lnTo>
                      <a:pt x="3" y="7"/>
                    </a:lnTo>
                    <a:lnTo>
                      <a:pt x="4" y="4"/>
                    </a:lnTo>
                    <a:lnTo>
                      <a:pt x="8"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8" name="Freeform 5527">
                <a:extLst>
                  <a:ext uri="{FF2B5EF4-FFF2-40B4-BE49-F238E27FC236}">
                    <a16:creationId xmlns:a16="http://schemas.microsoft.com/office/drawing/2014/main" id="{9C0B3BA5-A09B-44DE-9903-067F9D4C9B67}"/>
                  </a:ext>
                </a:extLst>
              </p:cNvPr>
              <p:cNvSpPr>
                <a:spLocks/>
              </p:cNvSpPr>
              <p:nvPr/>
            </p:nvSpPr>
            <p:spPr bwMode="gray">
              <a:xfrm>
                <a:off x="4864" y="1078"/>
                <a:ext cx="17" cy="17"/>
              </a:xfrm>
              <a:custGeom>
                <a:avLst/>
                <a:gdLst/>
                <a:ahLst/>
                <a:cxnLst>
                  <a:cxn ang="0">
                    <a:pos x="11" y="6"/>
                  </a:cxn>
                  <a:cxn ang="0">
                    <a:pos x="11" y="8"/>
                  </a:cxn>
                  <a:cxn ang="0">
                    <a:pos x="5" y="11"/>
                  </a:cxn>
                  <a:cxn ang="0">
                    <a:pos x="0" y="8"/>
                  </a:cxn>
                  <a:cxn ang="0">
                    <a:pos x="1" y="3"/>
                  </a:cxn>
                  <a:cxn ang="0">
                    <a:pos x="6" y="0"/>
                  </a:cxn>
                  <a:cxn ang="0">
                    <a:pos x="11" y="2"/>
                  </a:cxn>
                  <a:cxn ang="0">
                    <a:pos x="10" y="5"/>
                  </a:cxn>
                  <a:cxn ang="0">
                    <a:pos x="11" y="6"/>
                  </a:cxn>
                </a:cxnLst>
                <a:rect l="0" t="0" r="r" b="b"/>
                <a:pathLst>
                  <a:path w="11" h="11">
                    <a:moveTo>
                      <a:pt x="11" y="6"/>
                    </a:moveTo>
                    <a:lnTo>
                      <a:pt x="11" y="8"/>
                    </a:lnTo>
                    <a:lnTo>
                      <a:pt x="5" y="11"/>
                    </a:lnTo>
                    <a:lnTo>
                      <a:pt x="0" y="8"/>
                    </a:lnTo>
                    <a:lnTo>
                      <a:pt x="1" y="3"/>
                    </a:lnTo>
                    <a:lnTo>
                      <a:pt x="6" y="0"/>
                    </a:lnTo>
                    <a:lnTo>
                      <a:pt x="11" y="2"/>
                    </a:lnTo>
                    <a:lnTo>
                      <a:pt x="10" y="5"/>
                    </a:lnTo>
                    <a:lnTo>
                      <a:pt x="11"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69" name="Freeform 5528">
                <a:extLst>
                  <a:ext uri="{FF2B5EF4-FFF2-40B4-BE49-F238E27FC236}">
                    <a16:creationId xmlns:a16="http://schemas.microsoft.com/office/drawing/2014/main" id="{1B52D63C-6252-4370-BB27-043E92805B53}"/>
                  </a:ext>
                </a:extLst>
              </p:cNvPr>
              <p:cNvSpPr>
                <a:spLocks/>
              </p:cNvSpPr>
              <p:nvPr/>
            </p:nvSpPr>
            <p:spPr bwMode="gray">
              <a:xfrm>
                <a:off x="4819" y="1022"/>
                <a:ext cx="121" cy="48"/>
              </a:xfrm>
              <a:custGeom>
                <a:avLst/>
                <a:gdLst/>
                <a:ahLst/>
                <a:cxnLst>
                  <a:cxn ang="0">
                    <a:pos x="17" y="1"/>
                  </a:cxn>
                  <a:cxn ang="0">
                    <a:pos x="11" y="3"/>
                  </a:cxn>
                  <a:cxn ang="0">
                    <a:pos x="11" y="4"/>
                  </a:cxn>
                  <a:cxn ang="0">
                    <a:pos x="4" y="5"/>
                  </a:cxn>
                  <a:cxn ang="0">
                    <a:pos x="6" y="8"/>
                  </a:cxn>
                  <a:cxn ang="0">
                    <a:pos x="2" y="9"/>
                  </a:cxn>
                  <a:cxn ang="0">
                    <a:pos x="2" y="10"/>
                  </a:cxn>
                  <a:cxn ang="0">
                    <a:pos x="3" y="15"/>
                  </a:cxn>
                  <a:cxn ang="0">
                    <a:pos x="0" y="17"/>
                  </a:cxn>
                  <a:cxn ang="0">
                    <a:pos x="4" y="23"/>
                  </a:cxn>
                  <a:cxn ang="0">
                    <a:pos x="8" y="23"/>
                  </a:cxn>
                  <a:cxn ang="0">
                    <a:pos x="11" y="25"/>
                  </a:cxn>
                  <a:cxn ang="0">
                    <a:pos x="10" y="27"/>
                  </a:cxn>
                  <a:cxn ang="0">
                    <a:pos x="22" y="31"/>
                  </a:cxn>
                  <a:cxn ang="0">
                    <a:pos x="25" y="29"/>
                  </a:cxn>
                  <a:cxn ang="0">
                    <a:pos x="24" y="24"/>
                  </a:cxn>
                  <a:cxn ang="0">
                    <a:pos x="26" y="23"/>
                  </a:cxn>
                  <a:cxn ang="0">
                    <a:pos x="28" y="23"/>
                  </a:cxn>
                  <a:cxn ang="0">
                    <a:pos x="29" y="26"/>
                  </a:cxn>
                  <a:cxn ang="0">
                    <a:pos x="37" y="26"/>
                  </a:cxn>
                  <a:cxn ang="0">
                    <a:pos x="45" y="21"/>
                  </a:cxn>
                  <a:cxn ang="0">
                    <a:pos x="50" y="22"/>
                  </a:cxn>
                  <a:cxn ang="0">
                    <a:pos x="50" y="26"/>
                  </a:cxn>
                  <a:cxn ang="0">
                    <a:pos x="56" y="27"/>
                  </a:cxn>
                  <a:cxn ang="0">
                    <a:pos x="63" y="23"/>
                  </a:cxn>
                  <a:cxn ang="0">
                    <a:pos x="58" y="22"/>
                  </a:cxn>
                  <a:cxn ang="0">
                    <a:pos x="51" y="19"/>
                  </a:cxn>
                  <a:cxn ang="0">
                    <a:pos x="49" y="14"/>
                  </a:cxn>
                  <a:cxn ang="0">
                    <a:pos x="53" y="10"/>
                  </a:cxn>
                  <a:cxn ang="0">
                    <a:pos x="56" y="10"/>
                  </a:cxn>
                  <a:cxn ang="0">
                    <a:pos x="57" y="12"/>
                  </a:cxn>
                  <a:cxn ang="0">
                    <a:pos x="54" y="14"/>
                  </a:cxn>
                  <a:cxn ang="0">
                    <a:pos x="54" y="17"/>
                  </a:cxn>
                  <a:cxn ang="0">
                    <a:pos x="59" y="20"/>
                  </a:cxn>
                  <a:cxn ang="0">
                    <a:pos x="64" y="19"/>
                  </a:cxn>
                  <a:cxn ang="0">
                    <a:pos x="68" y="21"/>
                  </a:cxn>
                  <a:cxn ang="0">
                    <a:pos x="75" y="16"/>
                  </a:cxn>
                  <a:cxn ang="0">
                    <a:pos x="72" y="14"/>
                  </a:cxn>
                  <a:cxn ang="0">
                    <a:pos x="78" y="13"/>
                  </a:cxn>
                  <a:cxn ang="0">
                    <a:pos x="77" y="11"/>
                  </a:cxn>
                  <a:cxn ang="0">
                    <a:pos x="70" y="10"/>
                  </a:cxn>
                  <a:cxn ang="0">
                    <a:pos x="63" y="6"/>
                  </a:cxn>
                  <a:cxn ang="0">
                    <a:pos x="61" y="7"/>
                  </a:cxn>
                  <a:cxn ang="0">
                    <a:pos x="55" y="7"/>
                  </a:cxn>
                  <a:cxn ang="0">
                    <a:pos x="50" y="5"/>
                  </a:cxn>
                  <a:cxn ang="0">
                    <a:pos x="48" y="2"/>
                  </a:cxn>
                  <a:cxn ang="0">
                    <a:pos x="45" y="0"/>
                  </a:cxn>
                  <a:cxn ang="0">
                    <a:pos x="42" y="1"/>
                  </a:cxn>
                  <a:cxn ang="0">
                    <a:pos x="39" y="4"/>
                  </a:cxn>
                  <a:cxn ang="0">
                    <a:pos x="39" y="11"/>
                  </a:cxn>
                  <a:cxn ang="0">
                    <a:pos x="32" y="11"/>
                  </a:cxn>
                  <a:cxn ang="0">
                    <a:pos x="30" y="10"/>
                  </a:cxn>
                  <a:cxn ang="0">
                    <a:pos x="30" y="8"/>
                  </a:cxn>
                  <a:cxn ang="0">
                    <a:pos x="25" y="7"/>
                  </a:cxn>
                  <a:cxn ang="0">
                    <a:pos x="25" y="5"/>
                  </a:cxn>
                  <a:cxn ang="0">
                    <a:pos x="28" y="4"/>
                  </a:cxn>
                  <a:cxn ang="0">
                    <a:pos x="17" y="1"/>
                  </a:cxn>
                </a:cxnLst>
                <a:rect l="0" t="0" r="r" b="b"/>
                <a:pathLst>
                  <a:path w="78" h="31">
                    <a:moveTo>
                      <a:pt x="17" y="1"/>
                    </a:moveTo>
                    <a:lnTo>
                      <a:pt x="11" y="3"/>
                    </a:lnTo>
                    <a:lnTo>
                      <a:pt x="11" y="4"/>
                    </a:lnTo>
                    <a:lnTo>
                      <a:pt x="4" y="5"/>
                    </a:lnTo>
                    <a:lnTo>
                      <a:pt x="6" y="8"/>
                    </a:lnTo>
                    <a:lnTo>
                      <a:pt x="2" y="9"/>
                    </a:lnTo>
                    <a:lnTo>
                      <a:pt x="2" y="10"/>
                    </a:lnTo>
                    <a:lnTo>
                      <a:pt x="3" y="15"/>
                    </a:lnTo>
                    <a:lnTo>
                      <a:pt x="0" y="17"/>
                    </a:lnTo>
                    <a:lnTo>
                      <a:pt x="4" y="23"/>
                    </a:lnTo>
                    <a:lnTo>
                      <a:pt x="8" y="23"/>
                    </a:lnTo>
                    <a:lnTo>
                      <a:pt x="11" y="25"/>
                    </a:lnTo>
                    <a:lnTo>
                      <a:pt x="10" y="27"/>
                    </a:lnTo>
                    <a:lnTo>
                      <a:pt x="22" y="31"/>
                    </a:lnTo>
                    <a:lnTo>
                      <a:pt x="25" y="29"/>
                    </a:lnTo>
                    <a:lnTo>
                      <a:pt x="24" y="24"/>
                    </a:lnTo>
                    <a:lnTo>
                      <a:pt x="26" y="23"/>
                    </a:lnTo>
                    <a:lnTo>
                      <a:pt x="28" y="23"/>
                    </a:lnTo>
                    <a:lnTo>
                      <a:pt x="29" y="26"/>
                    </a:lnTo>
                    <a:lnTo>
                      <a:pt x="37" y="26"/>
                    </a:lnTo>
                    <a:lnTo>
                      <a:pt x="45" y="21"/>
                    </a:lnTo>
                    <a:lnTo>
                      <a:pt x="50" y="22"/>
                    </a:lnTo>
                    <a:lnTo>
                      <a:pt x="50" y="26"/>
                    </a:lnTo>
                    <a:lnTo>
                      <a:pt x="56" y="27"/>
                    </a:lnTo>
                    <a:lnTo>
                      <a:pt x="63" y="23"/>
                    </a:lnTo>
                    <a:lnTo>
                      <a:pt x="58" y="22"/>
                    </a:lnTo>
                    <a:lnTo>
                      <a:pt x="51" y="19"/>
                    </a:lnTo>
                    <a:lnTo>
                      <a:pt x="49" y="14"/>
                    </a:lnTo>
                    <a:lnTo>
                      <a:pt x="53" y="10"/>
                    </a:lnTo>
                    <a:lnTo>
                      <a:pt x="56" y="10"/>
                    </a:lnTo>
                    <a:lnTo>
                      <a:pt x="57" y="12"/>
                    </a:lnTo>
                    <a:lnTo>
                      <a:pt x="54" y="14"/>
                    </a:lnTo>
                    <a:lnTo>
                      <a:pt x="54" y="17"/>
                    </a:lnTo>
                    <a:lnTo>
                      <a:pt x="59" y="20"/>
                    </a:lnTo>
                    <a:lnTo>
                      <a:pt x="64" y="19"/>
                    </a:lnTo>
                    <a:lnTo>
                      <a:pt x="68" y="21"/>
                    </a:lnTo>
                    <a:lnTo>
                      <a:pt x="75" y="16"/>
                    </a:lnTo>
                    <a:lnTo>
                      <a:pt x="72" y="14"/>
                    </a:lnTo>
                    <a:lnTo>
                      <a:pt x="78" y="13"/>
                    </a:lnTo>
                    <a:lnTo>
                      <a:pt x="77" y="11"/>
                    </a:lnTo>
                    <a:lnTo>
                      <a:pt x="70" y="10"/>
                    </a:lnTo>
                    <a:lnTo>
                      <a:pt x="63" y="6"/>
                    </a:lnTo>
                    <a:lnTo>
                      <a:pt x="61" y="7"/>
                    </a:lnTo>
                    <a:lnTo>
                      <a:pt x="55" y="7"/>
                    </a:lnTo>
                    <a:lnTo>
                      <a:pt x="50" y="5"/>
                    </a:lnTo>
                    <a:lnTo>
                      <a:pt x="48" y="2"/>
                    </a:lnTo>
                    <a:lnTo>
                      <a:pt x="45" y="0"/>
                    </a:lnTo>
                    <a:lnTo>
                      <a:pt x="42" y="1"/>
                    </a:lnTo>
                    <a:lnTo>
                      <a:pt x="39" y="4"/>
                    </a:lnTo>
                    <a:lnTo>
                      <a:pt x="39" y="11"/>
                    </a:lnTo>
                    <a:lnTo>
                      <a:pt x="32" y="11"/>
                    </a:lnTo>
                    <a:lnTo>
                      <a:pt x="30" y="10"/>
                    </a:lnTo>
                    <a:lnTo>
                      <a:pt x="30" y="8"/>
                    </a:lnTo>
                    <a:lnTo>
                      <a:pt x="25" y="7"/>
                    </a:lnTo>
                    <a:lnTo>
                      <a:pt x="25" y="5"/>
                    </a:lnTo>
                    <a:lnTo>
                      <a:pt x="28" y="4"/>
                    </a:lnTo>
                    <a:lnTo>
                      <a:pt x="17"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0" name="Freeform 5529">
                <a:extLst>
                  <a:ext uri="{FF2B5EF4-FFF2-40B4-BE49-F238E27FC236}">
                    <a16:creationId xmlns:a16="http://schemas.microsoft.com/office/drawing/2014/main" id="{82F81535-6BD7-4932-BF2C-64D99CB5F53A}"/>
                  </a:ext>
                </a:extLst>
              </p:cNvPr>
              <p:cNvSpPr>
                <a:spLocks/>
              </p:cNvSpPr>
              <p:nvPr/>
            </p:nvSpPr>
            <p:spPr bwMode="gray">
              <a:xfrm>
                <a:off x="5264" y="1210"/>
                <a:ext cx="22" cy="14"/>
              </a:xfrm>
              <a:custGeom>
                <a:avLst/>
                <a:gdLst/>
                <a:ahLst/>
                <a:cxnLst>
                  <a:cxn ang="0">
                    <a:pos x="11" y="9"/>
                  </a:cxn>
                  <a:cxn ang="0">
                    <a:pos x="6" y="8"/>
                  </a:cxn>
                  <a:cxn ang="0">
                    <a:pos x="0" y="5"/>
                  </a:cxn>
                  <a:cxn ang="0">
                    <a:pos x="2" y="2"/>
                  </a:cxn>
                  <a:cxn ang="0">
                    <a:pos x="5" y="0"/>
                  </a:cxn>
                  <a:cxn ang="0">
                    <a:pos x="13" y="3"/>
                  </a:cxn>
                  <a:cxn ang="0">
                    <a:pos x="14" y="7"/>
                  </a:cxn>
                  <a:cxn ang="0">
                    <a:pos x="11" y="9"/>
                  </a:cxn>
                </a:cxnLst>
                <a:rect l="0" t="0" r="r" b="b"/>
                <a:pathLst>
                  <a:path w="14" h="9">
                    <a:moveTo>
                      <a:pt x="11" y="9"/>
                    </a:moveTo>
                    <a:lnTo>
                      <a:pt x="6" y="8"/>
                    </a:lnTo>
                    <a:lnTo>
                      <a:pt x="0" y="5"/>
                    </a:lnTo>
                    <a:lnTo>
                      <a:pt x="2" y="2"/>
                    </a:lnTo>
                    <a:lnTo>
                      <a:pt x="5" y="0"/>
                    </a:lnTo>
                    <a:lnTo>
                      <a:pt x="13" y="3"/>
                    </a:lnTo>
                    <a:lnTo>
                      <a:pt x="14" y="7"/>
                    </a:lnTo>
                    <a:lnTo>
                      <a:pt x="11" y="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1" name="Freeform 5530">
                <a:extLst>
                  <a:ext uri="{FF2B5EF4-FFF2-40B4-BE49-F238E27FC236}">
                    <a16:creationId xmlns:a16="http://schemas.microsoft.com/office/drawing/2014/main" id="{F8966449-C15F-4A56-9EF5-388A5D628017}"/>
                  </a:ext>
                </a:extLst>
              </p:cNvPr>
              <p:cNvSpPr>
                <a:spLocks/>
              </p:cNvSpPr>
              <p:nvPr/>
            </p:nvSpPr>
            <p:spPr bwMode="gray">
              <a:xfrm>
                <a:off x="5199" y="1548"/>
                <a:ext cx="20" cy="22"/>
              </a:xfrm>
              <a:custGeom>
                <a:avLst/>
                <a:gdLst/>
                <a:ahLst/>
                <a:cxnLst>
                  <a:cxn ang="0">
                    <a:pos x="0" y="14"/>
                  </a:cxn>
                  <a:cxn ang="0">
                    <a:pos x="1" y="11"/>
                  </a:cxn>
                  <a:cxn ang="0">
                    <a:pos x="3" y="9"/>
                  </a:cxn>
                  <a:cxn ang="0">
                    <a:pos x="4" y="4"/>
                  </a:cxn>
                  <a:cxn ang="0">
                    <a:pos x="12" y="0"/>
                  </a:cxn>
                  <a:cxn ang="0">
                    <a:pos x="13" y="8"/>
                  </a:cxn>
                  <a:cxn ang="0">
                    <a:pos x="4" y="14"/>
                  </a:cxn>
                  <a:cxn ang="0">
                    <a:pos x="0" y="14"/>
                  </a:cxn>
                </a:cxnLst>
                <a:rect l="0" t="0" r="r" b="b"/>
                <a:pathLst>
                  <a:path w="13" h="14">
                    <a:moveTo>
                      <a:pt x="0" y="14"/>
                    </a:moveTo>
                    <a:lnTo>
                      <a:pt x="1" y="11"/>
                    </a:lnTo>
                    <a:lnTo>
                      <a:pt x="3" y="9"/>
                    </a:lnTo>
                    <a:lnTo>
                      <a:pt x="4" y="4"/>
                    </a:lnTo>
                    <a:lnTo>
                      <a:pt x="12" y="0"/>
                    </a:lnTo>
                    <a:lnTo>
                      <a:pt x="13" y="8"/>
                    </a:lnTo>
                    <a:lnTo>
                      <a:pt x="4" y="14"/>
                    </a:lnTo>
                    <a:lnTo>
                      <a:pt x="0" y="1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2" name="Freeform 5531">
                <a:extLst>
                  <a:ext uri="{FF2B5EF4-FFF2-40B4-BE49-F238E27FC236}">
                    <a16:creationId xmlns:a16="http://schemas.microsoft.com/office/drawing/2014/main" id="{69A1BCAC-A7E3-4E44-B6E1-ED0CE1B91DDF}"/>
                  </a:ext>
                </a:extLst>
              </p:cNvPr>
              <p:cNvSpPr>
                <a:spLocks/>
              </p:cNvSpPr>
              <p:nvPr/>
            </p:nvSpPr>
            <p:spPr bwMode="gray">
              <a:xfrm>
                <a:off x="5233" y="1660"/>
                <a:ext cx="18" cy="21"/>
              </a:xfrm>
              <a:custGeom>
                <a:avLst/>
                <a:gdLst/>
                <a:ahLst/>
                <a:cxnLst>
                  <a:cxn ang="0">
                    <a:pos x="0" y="4"/>
                  </a:cxn>
                  <a:cxn ang="0">
                    <a:pos x="2" y="0"/>
                  </a:cxn>
                  <a:cxn ang="0">
                    <a:pos x="6" y="3"/>
                  </a:cxn>
                  <a:cxn ang="0">
                    <a:pos x="11" y="12"/>
                  </a:cxn>
                  <a:cxn ang="0">
                    <a:pos x="12" y="14"/>
                  </a:cxn>
                  <a:cxn ang="0">
                    <a:pos x="6" y="12"/>
                  </a:cxn>
                  <a:cxn ang="0">
                    <a:pos x="0" y="4"/>
                  </a:cxn>
                </a:cxnLst>
                <a:rect l="0" t="0" r="r" b="b"/>
                <a:pathLst>
                  <a:path w="12" h="14">
                    <a:moveTo>
                      <a:pt x="0" y="4"/>
                    </a:moveTo>
                    <a:lnTo>
                      <a:pt x="2" y="0"/>
                    </a:lnTo>
                    <a:lnTo>
                      <a:pt x="6" y="3"/>
                    </a:lnTo>
                    <a:lnTo>
                      <a:pt x="11" y="12"/>
                    </a:lnTo>
                    <a:lnTo>
                      <a:pt x="12" y="14"/>
                    </a:lnTo>
                    <a:lnTo>
                      <a:pt x="6" y="12"/>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3" name="Freeform 5532">
                <a:extLst>
                  <a:ext uri="{FF2B5EF4-FFF2-40B4-BE49-F238E27FC236}">
                    <a16:creationId xmlns:a16="http://schemas.microsoft.com/office/drawing/2014/main" id="{54861714-7FE2-490C-A99B-873D732536AE}"/>
                  </a:ext>
                </a:extLst>
              </p:cNvPr>
              <p:cNvSpPr>
                <a:spLocks/>
              </p:cNvSpPr>
              <p:nvPr/>
            </p:nvSpPr>
            <p:spPr bwMode="gray">
              <a:xfrm>
                <a:off x="5256" y="1672"/>
                <a:ext cx="16" cy="14"/>
              </a:xfrm>
              <a:custGeom>
                <a:avLst/>
                <a:gdLst/>
                <a:ahLst/>
                <a:cxnLst>
                  <a:cxn ang="0">
                    <a:pos x="0" y="1"/>
                  </a:cxn>
                  <a:cxn ang="0">
                    <a:pos x="4" y="0"/>
                  </a:cxn>
                  <a:cxn ang="0">
                    <a:pos x="10" y="7"/>
                  </a:cxn>
                  <a:cxn ang="0">
                    <a:pos x="6" y="9"/>
                  </a:cxn>
                  <a:cxn ang="0">
                    <a:pos x="1" y="4"/>
                  </a:cxn>
                  <a:cxn ang="0">
                    <a:pos x="0" y="1"/>
                  </a:cxn>
                </a:cxnLst>
                <a:rect l="0" t="0" r="r" b="b"/>
                <a:pathLst>
                  <a:path w="10" h="9">
                    <a:moveTo>
                      <a:pt x="0" y="1"/>
                    </a:moveTo>
                    <a:lnTo>
                      <a:pt x="4" y="0"/>
                    </a:lnTo>
                    <a:lnTo>
                      <a:pt x="10" y="7"/>
                    </a:lnTo>
                    <a:lnTo>
                      <a:pt x="6" y="9"/>
                    </a:lnTo>
                    <a:lnTo>
                      <a:pt x="1" y="4"/>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4" name="Freeform 5533">
                <a:extLst>
                  <a:ext uri="{FF2B5EF4-FFF2-40B4-BE49-F238E27FC236}">
                    <a16:creationId xmlns:a16="http://schemas.microsoft.com/office/drawing/2014/main" id="{FB948F5D-CBEB-4396-AD9F-E433A0618FBA}"/>
                  </a:ext>
                </a:extLst>
              </p:cNvPr>
              <p:cNvSpPr>
                <a:spLocks/>
              </p:cNvSpPr>
              <p:nvPr/>
            </p:nvSpPr>
            <p:spPr bwMode="gray">
              <a:xfrm>
                <a:off x="5315" y="1739"/>
                <a:ext cx="12" cy="7"/>
              </a:xfrm>
              <a:custGeom>
                <a:avLst/>
                <a:gdLst/>
                <a:ahLst/>
                <a:cxnLst>
                  <a:cxn ang="0">
                    <a:pos x="0" y="0"/>
                  </a:cxn>
                  <a:cxn ang="0">
                    <a:pos x="6" y="2"/>
                  </a:cxn>
                  <a:cxn ang="0">
                    <a:pos x="8" y="4"/>
                  </a:cxn>
                  <a:cxn ang="0">
                    <a:pos x="5" y="5"/>
                  </a:cxn>
                  <a:cxn ang="0">
                    <a:pos x="0" y="2"/>
                  </a:cxn>
                  <a:cxn ang="0">
                    <a:pos x="0" y="0"/>
                  </a:cxn>
                </a:cxnLst>
                <a:rect l="0" t="0" r="r" b="b"/>
                <a:pathLst>
                  <a:path w="8" h="5">
                    <a:moveTo>
                      <a:pt x="0" y="0"/>
                    </a:moveTo>
                    <a:lnTo>
                      <a:pt x="6" y="2"/>
                    </a:lnTo>
                    <a:lnTo>
                      <a:pt x="8" y="4"/>
                    </a:lnTo>
                    <a:lnTo>
                      <a:pt x="5" y="5"/>
                    </a:lnTo>
                    <a:lnTo>
                      <a:pt x="0" y="2"/>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5" name="Freeform 5534">
                <a:extLst>
                  <a:ext uri="{FF2B5EF4-FFF2-40B4-BE49-F238E27FC236}">
                    <a16:creationId xmlns:a16="http://schemas.microsoft.com/office/drawing/2014/main" id="{3A9EE657-B4B4-46ED-95C1-8F79C3A95BE3}"/>
                  </a:ext>
                </a:extLst>
              </p:cNvPr>
              <p:cNvSpPr>
                <a:spLocks/>
              </p:cNvSpPr>
              <p:nvPr/>
            </p:nvSpPr>
            <p:spPr bwMode="gray">
              <a:xfrm>
                <a:off x="5324" y="1753"/>
                <a:ext cx="11" cy="4"/>
              </a:xfrm>
              <a:custGeom>
                <a:avLst/>
                <a:gdLst/>
                <a:ahLst/>
                <a:cxnLst>
                  <a:cxn ang="0">
                    <a:pos x="0" y="0"/>
                  </a:cxn>
                  <a:cxn ang="0">
                    <a:pos x="5" y="1"/>
                  </a:cxn>
                  <a:cxn ang="0">
                    <a:pos x="7" y="3"/>
                  </a:cxn>
                  <a:cxn ang="0">
                    <a:pos x="2" y="3"/>
                  </a:cxn>
                  <a:cxn ang="0">
                    <a:pos x="0" y="0"/>
                  </a:cxn>
                </a:cxnLst>
                <a:rect l="0" t="0" r="r" b="b"/>
                <a:pathLst>
                  <a:path w="7" h="3">
                    <a:moveTo>
                      <a:pt x="0" y="0"/>
                    </a:moveTo>
                    <a:lnTo>
                      <a:pt x="5" y="1"/>
                    </a:lnTo>
                    <a:lnTo>
                      <a:pt x="7" y="3"/>
                    </a:lnTo>
                    <a:lnTo>
                      <a:pt x="2" y="3"/>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6" name="Freeform 5535">
                <a:extLst>
                  <a:ext uri="{FF2B5EF4-FFF2-40B4-BE49-F238E27FC236}">
                    <a16:creationId xmlns:a16="http://schemas.microsoft.com/office/drawing/2014/main" id="{E104884E-D69B-4152-9A21-E0C840AE934D}"/>
                  </a:ext>
                </a:extLst>
              </p:cNvPr>
              <p:cNvSpPr>
                <a:spLocks/>
              </p:cNvSpPr>
              <p:nvPr/>
            </p:nvSpPr>
            <p:spPr bwMode="gray">
              <a:xfrm>
                <a:off x="5146" y="1473"/>
                <a:ext cx="34" cy="30"/>
              </a:xfrm>
              <a:custGeom>
                <a:avLst/>
                <a:gdLst/>
                <a:ahLst/>
                <a:cxnLst>
                  <a:cxn ang="0">
                    <a:pos x="22" y="0"/>
                  </a:cxn>
                  <a:cxn ang="0">
                    <a:pos x="21" y="3"/>
                  </a:cxn>
                  <a:cxn ang="0">
                    <a:pos x="11" y="11"/>
                  </a:cxn>
                  <a:cxn ang="0">
                    <a:pos x="9" y="19"/>
                  </a:cxn>
                  <a:cxn ang="0">
                    <a:pos x="5" y="19"/>
                  </a:cxn>
                  <a:cxn ang="0">
                    <a:pos x="4" y="12"/>
                  </a:cxn>
                  <a:cxn ang="0">
                    <a:pos x="2" y="11"/>
                  </a:cxn>
                  <a:cxn ang="0">
                    <a:pos x="0" y="8"/>
                  </a:cxn>
                  <a:cxn ang="0">
                    <a:pos x="5" y="2"/>
                  </a:cxn>
                  <a:cxn ang="0">
                    <a:pos x="5" y="0"/>
                  </a:cxn>
                  <a:cxn ang="0">
                    <a:pos x="22" y="0"/>
                  </a:cxn>
                </a:cxnLst>
                <a:rect l="0" t="0" r="r" b="b"/>
                <a:pathLst>
                  <a:path w="22" h="19">
                    <a:moveTo>
                      <a:pt x="22" y="0"/>
                    </a:moveTo>
                    <a:lnTo>
                      <a:pt x="21" y="3"/>
                    </a:lnTo>
                    <a:lnTo>
                      <a:pt x="11" y="11"/>
                    </a:lnTo>
                    <a:lnTo>
                      <a:pt x="9" y="19"/>
                    </a:lnTo>
                    <a:lnTo>
                      <a:pt x="5" y="19"/>
                    </a:lnTo>
                    <a:lnTo>
                      <a:pt x="4" y="12"/>
                    </a:lnTo>
                    <a:lnTo>
                      <a:pt x="2" y="11"/>
                    </a:lnTo>
                    <a:lnTo>
                      <a:pt x="0" y="8"/>
                    </a:lnTo>
                    <a:lnTo>
                      <a:pt x="5" y="2"/>
                    </a:lnTo>
                    <a:lnTo>
                      <a:pt x="5" y="0"/>
                    </a:lnTo>
                    <a:lnTo>
                      <a:pt x="2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7" name="Freeform 5536">
                <a:extLst>
                  <a:ext uri="{FF2B5EF4-FFF2-40B4-BE49-F238E27FC236}">
                    <a16:creationId xmlns:a16="http://schemas.microsoft.com/office/drawing/2014/main" id="{A584EBD9-BD3B-4637-A0E1-78A82BF52D0B}"/>
                  </a:ext>
                </a:extLst>
              </p:cNvPr>
              <p:cNvSpPr>
                <a:spLocks/>
              </p:cNvSpPr>
              <p:nvPr/>
            </p:nvSpPr>
            <p:spPr bwMode="gray">
              <a:xfrm>
                <a:off x="5605" y="1718"/>
                <a:ext cx="15" cy="13"/>
              </a:xfrm>
              <a:custGeom>
                <a:avLst/>
                <a:gdLst/>
                <a:ahLst/>
                <a:cxnLst>
                  <a:cxn ang="0">
                    <a:pos x="10" y="3"/>
                  </a:cxn>
                  <a:cxn ang="0">
                    <a:pos x="10" y="1"/>
                  </a:cxn>
                  <a:cxn ang="0">
                    <a:pos x="8" y="0"/>
                  </a:cxn>
                  <a:cxn ang="0">
                    <a:pos x="1" y="6"/>
                  </a:cxn>
                  <a:cxn ang="0">
                    <a:pos x="0" y="8"/>
                  </a:cxn>
                  <a:cxn ang="0">
                    <a:pos x="3" y="8"/>
                  </a:cxn>
                  <a:cxn ang="0">
                    <a:pos x="10" y="3"/>
                  </a:cxn>
                </a:cxnLst>
                <a:rect l="0" t="0" r="r" b="b"/>
                <a:pathLst>
                  <a:path w="10" h="8">
                    <a:moveTo>
                      <a:pt x="10" y="3"/>
                    </a:moveTo>
                    <a:lnTo>
                      <a:pt x="10" y="1"/>
                    </a:lnTo>
                    <a:lnTo>
                      <a:pt x="8" y="0"/>
                    </a:lnTo>
                    <a:lnTo>
                      <a:pt x="1" y="6"/>
                    </a:lnTo>
                    <a:lnTo>
                      <a:pt x="0" y="8"/>
                    </a:lnTo>
                    <a:lnTo>
                      <a:pt x="3" y="8"/>
                    </a:lnTo>
                    <a:lnTo>
                      <a:pt x="1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8" name="Freeform 5537">
                <a:extLst>
                  <a:ext uri="{FF2B5EF4-FFF2-40B4-BE49-F238E27FC236}">
                    <a16:creationId xmlns:a16="http://schemas.microsoft.com/office/drawing/2014/main" id="{82AB9A79-A151-45AA-B8A8-8A20D4A270FA}"/>
                  </a:ext>
                </a:extLst>
              </p:cNvPr>
              <p:cNvSpPr>
                <a:spLocks/>
              </p:cNvSpPr>
              <p:nvPr/>
            </p:nvSpPr>
            <p:spPr bwMode="gray">
              <a:xfrm>
                <a:off x="5583" y="1728"/>
                <a:ext cx="16" cy="15"/>
              </a:xfrm>
              <a:custGeom>
                <a:avLst/>
                <a:gdLst/>
                <a:ahLst/>
                <a:cxnLst>
                  <a:cxn ang="0">
                    <a:pos x="10" y="1"/>
                  </a:cxn>
                  <a:cxn ang="0">
                    <a:pos x="2" y="10"/>
                  </a:cxn>
                  <a:cxn ang="0">
                    <a:pos x="0" y="9"/>
                  </a:cxn>
                  <a:cxn ang="0">
                    <a:pos x="3" y="5"/>
                  </a:cxn>
                  <a:cxn ang="0">
                    <a:pos x="3" y="1"/>
                  </a:cxn>
                  <a:cxn ang="0">
                    <a:pos x="7" y="0"/>
                  </a:cxn>
                  <a:cxn ang="0">
                    <a:pos x="10" y="1"/>
                  </a:cxn>
                </a:cxnLst>
                <a:rect l="0" t="0" r="r" b="b"/>
                <a:pathLst>
                  <a:path w="10" h="10">
                    <a:moveTo>
                      <a:pt x="10" y="1"/>
                    </a:moveTo>
                    <a:lnTo>
                      <a:pt x="2" y="10"/>
                    </a:lnTo>
                    <a:lnTo>
                      <a:pt x="0" y="9"/>
                    </a:lnTo>
                    <a:lnTo>
                      <a:pt x="3" y="5"/>
                    </a:lnTo>
                    <a:lnTo>
                      <a:pt x="3" y="1"/>
                    </a:lnTo>
                    <a:lnTo>
                      <a:pt x="7" y="0"/>
                    </a:lnTo>
                    <a:lnTo>
                      <a:pt x="1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79" name="Freeform 5538">
                <a:extLst>
                  <a:ext uri="{FF2B5EF4-FFF2-40B4-BE49-F238E27FC236}">
                    <a16:creationId xmlns:a16="http://schemas.microsoft.com/office/drawing/2014/main" id="{08E39BB3-EE33-4B59-9B19-EAA5E6F76935}"/>
                  </a:ext>
                </a:extLst>
              </p:cNvPr>
              <p:cNvSpPr>
                <a:spLocks/>
              </p:cNvSpPr>
              <p:nvPr/>
            </p:nvSpPr>
            <p:spPr bwMode="gray">
              <a:xfrm>
                <a:off x="5492" y="1757"/>
                <a:ext cx="15" cy="13"/>
              </a:xfrm>
              <a:custGeom>
                <a:avLst/>
                <a:gdLst/>
                <a:ahLst/>
                <a:cxnLst>
                  <a:cxn ang="0">
                    <a:pos x="10" y="1"/>
                  </a:cxn>
                  <a:cxn ang="0">
                    <a:pos x="9" y="3"/>
                  </a:cxn>
                  <a:cxn ang="0">
                    <a:pos x="3" y="8"/>
                  </a:cxn>
                  <a:cxn ang="0">
                    <a:pos x="0" y="7"/>
                  </a:cxn>
                  <a:cxn ang="0">
                    <a:pos x="1" y="5"/>
                  </a:cxn>
                  <a:cxn ang="0">
                    <a:pos x="7" y="1"/>
                  </a:cxn>
                  <a:cxn ang="0">
                    <a:pos x="8" y="0"/>
                  </a:cxn>
                  <a:cxn ang="0">
                    <a:pos x="10" y="1"/>
                  </a:cxn>
                </a:cxnLst>
                <a:rect l="0" t="0" r="r" b="b"/>
                <a:pathLst>
                  <a:path w="10" h="8">
                    <a:moveTo>
                      <a:pt x="10" y="1"/>
                    </a:moveTo>
                    <a:lnTo>
                      <a:pt x="9" y="3"/>
                    </a:lnTo>
                    <a:lnTo>
                      <a:pt x="3" y="8"/>
                    </a:lnTo>
                    <a:lnTo>
                      <a:pt x="0" y="7"/>
                    </a:lnTo>
                    <a:lnTo>
                      <a:pt x="1" y="5"/>
                    </a:lnTo>
                    <a:lnTo>
                      <a:pt x="7" y="1"/>
                    </a:lnTo>
                    <a:lnTo>
                      <a:pt x="8" y="0"/>
                    </a:lnTo>
                    <a:lnTo>
                      <a:pt x="1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0" name="Freeform 5539">
                <a:extLst>
                  <a:ext uri="{FF2B5EF4-FFF2-40B4-BE49-F238E27FC236}">
                    <a16:creationId xmlns:a16="http://schemas.microsoft.com/office/drawing/2014/main" id="{BECDE82B-3F04-4741-8B02-25DEAFA1872D}"/>
                  </a:ext>
                </a:extLst>
              </p:cNvPr>
              <p:cNvSpPr>
                <a:spLocks/>
              </p:cNvSpPr>
              <p:nvPr/>
            </p:nvSpPr>
            <p:spPr bwMode="gray">
              <a:xfrm>
                <a:off x="5506" y="1765"/>
                <a:ext cx="14" cy="3"/>
              </a:xfrm>
              <a:custGeom>
                <a:avLst/>
                <a:gdLst/>
                <a:ahLst/>
                <a:cxnLst>
                  <a:cxn ang="0">
                    <a:pos x="0" y="2"/>
                  </a:cxn>
                  <a:cxn ang="0">
                    <a:pos x="2" y="0"/>
                  </a:cxn>
                  <a:cxn ang="0">
                    <a:pos x="9" y="0"/>
                  </a:cxn>
                  <a:cxn ang="0">
                    <a:pos x="9" y="2"/>
                  </a:cxn>
                  <a:cxn ang="0">
                    <a:pos x="0" y="2"/>
                  </a:cxn>
                </a:cxnLst>
                <a:rect l="0" t="0" r="r" b="b"/>
                <a:pathLst>
                  <a:path w="9" h="2">
                    <a:moveTo>
                      <a:pt x="0" y="2"/>
                    </a:moveTo>
                    <a:lnTo>
                      <a:pt x="2" y="0"/>
                    </a:lnTo>
                    <a:lnTo>
                      <a:pt x="9" y="0"/>
                    </a:lnTo>
                    <a:lnTo>
                      <a:pt x="9" y="2"/>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1" name="Freeform 5540">
                <a:extLst>
                  <a:ext uri="{FF2B5EF4-FFF2-40B4-BE49-F238E27FC236}">
                    <a16:creationId xmlns:a16="http://schemas.microsoft.com/office/drawing/2014/main" id="{507DE824-1348-429F-9404-1BF9915AF226}"/>
                  </a:ext>
                </a:extLst>
              </p:cNvPr>
              <p:cNvSpPr>
                <a:spLocks/>
              </p:cNvSpPr>
              <p:nvPr/>
            </p:nvSpPr>
            <p:spPr bwMode="gray">
              <a:xfrm>
                <a:off x="5447" y="1770"/>
                <a:ext cx="15" cy="7"/>
              </a:xfrm>
              <a:custGeom>
                <a:avLst/>
                <a:gdLst/>
                <a:ahLst/>
                <a:cxnLst>
                  <a:cxn ang="0">
                    <a:pos x="2" y="1"/>
                  </a:cxn>
                  <a:cxn ang="0">
                    <a:pos x="5" y="0"/>
                  </a:cxn>
                  <a:cxn ang="0">
                    <a:pos x="10" y="2"/>
                  </a:cxn>
                  <a:cxn ang="0">
                    <a:pos x="10" y="5"/>
                  </a:cxn>
                  <a:cxn ang="0">
                    <a:pos x="0" y="4"/>
                  </a:cxn>
                  <a:cxn ang="0">
                    <a:pos x="2" y="1"/>
                  </a:cxn>
                </a:cxnLst>
                <a:rect l="0" t="0" r="r" b="b"/>
                <a:pathLst>
                  <a:path w="10" h="5">
                    <a:moveTo>
                      <a:pt x="2" y="1"/>
                    </a:moveTo>
                    <a:lnTo>
                      <a:pt x="5" y="0"/>
                    </a:lnTo>
                    <a:lnTo>
                      <a:pt x="10" y="2"/>
                    </a:lnTo>
                    <a:lnTo>
                      <a:pt x="10" y="5"/>
                    </a:lnTo>
                    <a:lnTo>
                      <a:pt x="0" y="4"/>
                    </a:lnTo>
                    <a:lnTo>
                      <a:pt x="2"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2" name="Freeform 5541">
                <a:extLst>
                  <a:ext uri="{FF2B5EF4-FFF2-40B4-BE49-F238E27FC236}">
                    <a16:creationId xmlns:a16="http://schemas.microsoft.com/office/drawing/2014/main" id="{F364490A-E1DC-446F-A83A-E388F7521A06}"/>
                  </a:ext>
                </a:extLst>
              </p:cNvPr>
              <p:cNvSpPr>
                <a:spLocks/>
              </p:cNvSpPr>
              <p:nvPr/>
            </p:nvSpPr>
            <p:spPr bwMode="gray">
              <a:xfrm>
                <a:off x="5464" y="1770"/>
                <a:ext cx="9" cy="11"/>
              </a:xfrm>
              <a:custGeom>
                <a:avLst/>
                <a:gdLst/>
                <a:ahLst/>
                <a:cxnLst>
                  <a:cxn ang="0">
                    <a:pos x="3" y="0"/>
                  </a:cxn>
                  <a:cxn ang="0">
                    <a:pos x="2" y="3"/>
                  </a:cxn>
                  <a:cxn ang="0">
                    <a:pos x="0" y="6"/>
                  </a:cxn>
                  <a:cxn ang="0">
                    <a:pos x="2" y="7"/>
                  </a:cxn>
                  <a:cxn ang="0">
                    <a:pos x="6" y="3"/>
                  </a:cxn>
                  <a:cxn ang="0">
                    <a:pos x="6" y="1"/>
                  </a:cxn>
                  <a:cxn ang="0">
                    <a:pos x="3" y="0"/>
                  </a:cxn>
                </a:cxnLst>
                <a:rect l="0" t="0" r="r" b="b"/>
                <a:pathLst>
                  <a:path w="6" h="7">
                    <a:moveTo>
                      <a:pt x="3" y="0"/>
                    </a:moveTo>
                    <a:lnTo>
                      <a:pt x="2" y="3"/>
                    </a:lnTo>
                    <a:lnTo>
                      <a:pt x="0" y="6"/>
                    </a:lnTo>
                    <a:lnTo>
                      <a:pt x="2" y="7"/>
                    </a:lnTo>
                    <a:lnTo>
                      <a:pt x="6" y="3"/>
                    </a:lnTo>
                    <a:lnTo>
                      <a:pt x="6" y="1"/>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3" name="Freeform 5542">
                <a:extLst>
                  <a:ext uri="{FF2B5EF4-FFF2-40B4-BE49-F238E27FC236}">
                    <a16:creationId xmlns:a16="http://schemas.microsoft.com/office/drawing/2014/main" id="{72E6C00D-BFDE-49D1-B621-E22C33395DBF}"/>
                  </a:ext>
                </a:extLst>
              </p:cNvPr>
              <p:cNvSpPr>
                <a:spLocks/>
              </p:cNvSpPr>
              <p:nvPr/>
            </p:nvSpPr>
            <p:spPr bwMode="gray">
              <a:xfrm>
                <a:off x="5698" y="1678"/>
                <a:ext cx="5" cy="8"/>
              </a:xfrm>
              <a:custGeom>
                <a:avLst/>
                <a:gdLst/>
                <a:ahLst/>
                <a:cxnLst>
                  <a:cxn ang="0">
                    <a:pos x="0" y="5"/>
                  </a:cxn>
                  <a:cxn ang="0">
                    <a:pos x="3" y="2"/>
                  </a:cxn>
                  <a:cxn ang="0">
                    <a:pos x="2" y="0"/>
                  </a:cxn>
                  <a:cxn ang="0">
                    <a:pos x="0" y="1"/>
                  </a:cxn>
                  <a:cxn ang="0">
                    <a:pos x="0" y="5"/>
                  </a:cxn>
                </a:cxnLst>
                <a:rect l="0" t="0" r="r" b="b"/>
                <a:pathLst>
                  <a:path w="3" h="5">
                    <a:moveTo>
                      <a:pt x="0" y="5"/>
                    </a:moveTo>
                    <a:lnTo>
                      <a:pt x="3" y="2"/>
                    </a:lnTo>
                    <a:lnTo>
                      <a:pt x="2" y="0"/>
                    </a:lnTo>
                    <a:lnTo>
                      <a:pt x="0" y="1"/>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4" name="Freeform 5543">
                <a:extLst>
                  <a:ext uri="{FF2B5EF4-FFF2-40B4-BE49-F238E27FC236}">
                    <a16:creationId xmlns:a16="http://schemas.microsoft.com/office/drawing/2014/main" id="{F442AF42-E214-4C96-9254-665D7740EAF6}"/>
                  </a:ext>
                </a:extLst>
              </p:cNvPr>
              <p:cNvSpPr>
                <a:spLocks/>
              </p:cNvSpPr>
              <p:nvPr/>
            </p:nvSpPr>
            <p:spPr bwMode="gray">
              <a:xfrm>
                <a:off x="5707" y="1683"/>
                <a:ext cx="5" cy="8"/>
              </a:xfrm>
              <a:custGeom>
                <a:avLst/>
                <a:gdLst/>
                <a:ahLst/>
                <a:cxnLst>
                  <a:cxn ang="0">
                    <a:pos x="0" y="2"/>
                  </a:cxn>
                  <a:cxn ang="0">
                    <a:pos x="2" y="0"/>
                  </a:cxn>
                  <a:cxn ang="0">
                    <a:pos x="3" y="1"/>
                  </a:cxn>
                  <a:cxn ang="0">
                    <a:pos x="1" y="5"/>
                  </a:cxn>
                  <a:cxn ang="0">
                    <a:pos x="0" y="2"/>
                  </a:cxn>
                </a:cxnLst>
                <a:rect l="0" t="0" r="r" b="b"/>
                <a:pathLst>
                  <a:path w="3" h="5">
                    <a:moveTo>
                      <a:pt x="0" y="2"/>
                    </a:moveTo>
                    <a:lnTo>
                      <a:pt x="2" y="0"/>
                    </a:lnTo>
                    <a:lnTo>
                      <a:pt x="3" y="1"/>
                    </a:lnTo>
                    <a:lnTo>
                      <a:pt x="1" y="5"/>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5" name="Freeform 5544">
                <a:extLst>
                  <a:ext uri="{FF2B5EF4-FFF2-40B4-BE49-F238E27FC236}">
                    <a16:creationId xmlns:a16="http://schemas.microsoft.com/office/drawing/2014/main" id="{4A5ADE66-DC97-41C1-906E-5C8DE7CB544D}"/>
                  </a:ext>
                </a:extLst>
              </p:cNvPr>
              <p:cNvSpPr>
                <a:spLocks/>
              </p:cNvSpPr>
              <p:nvPr/>
            </p:nvSpPr>
            <p:spPr bwMode="gray">
              <a:xfrm>
                <a:off x="5416" y="1166"/>
                <a:ext cx="56" cy="19"/>
              </a:xfrm>
              <a:custGeom>
                <a:avLst/>
                <a:gdLst/>
                <a:ahLst/>
                <a:cxnLst>
                  <a:cxn ang="0">
                    <a:pos x="2" y="0"/>
                  </a:cxn>
                  <a:cxn ang="0">
                    <a:pos x="4" y="0"/>
                  </a:cxn>
                  <a:cxn ang="0">
                    <a:pos x="12" y="2"/>
                  </a:cxn>
                  <a:cxn ang="0">
                    <a:pos x="20" y="1"/>
                  </a:cxn>
                  <a:cxn ang="0">
                    <a:pos x="27" y="1"/>
                  </a:cxn>
                  <a:cxn ang="0">
                    <a:pos x="31" y="4"/>
                  </a:cxn>
                  <a:cxn ang="0">
                    <a:pos x="36" y="4"/>
                  </a:cxn>
                  <a:cxn ang="0">
                    <a:pos x="36" y="5"/>
                  </a:cxn>
                  <a:cxn ang="0">
                    <a:pos x="36" y="9"/>
                  </a:cxn>
                  <a:cxn ang="0">
                    <a:pos x="30" y="12"/>
                  </a:cxn>
                  <a:cxn ang="0">
                    <a:pos x="15" y="12"/>
                  </a:cxn>
                  <a:cxn ang="0">
                    <a:pos x="8" y="8"/>
                  </a:cxn>
                  <a:cxn ang="0">
                    <a:pos x="0" y="3"/>
                  </a:cxn>
                  <a:cxn ang="0">
                    <a:pos x="2" y="0"/>
                  </a:cxn>
                </a:cxnLst>
                <a:rect l="0" t="0" r="r" b="b"/>
                <a:pathLst>
                  <a:path w="36" h="12">
                    <a:moveTo>
                      <a:pt x="2" y="0"/>
                    </a:moveTo>
                    <a:lnTo>
                      <a:pt x="4" y="0"/>
                    </a:lnTo>
                    <a:lnTo>
                      <a:pt x="12" y="2"/>
                    </a:lnTo>
                    <a:lnTo>
                      <a:pt x="20" y="1"/>
                    </a:lnTo>
                    <a:lnTo>
                      <a:pt x="27" y="1"/>
                    </a:lnTo>
                    <a:lnTo>
                      <a:pt x="31" y="4"/>
                    </a:lnTo>
                    <a:lnTo>
                      <a:pt x="36" y="4"/>
                    </a:lnTo>
                    <a:lnTo>
                      <a:pt x="36" y="5"/>
                    </a:lnTo>
                    <a:lnTo>
                      <a:pt x="36" y="9"/>
                    </a:lnTo>
                    <a:lnTo>
                      <a:pt x="30" y="12"/>
                    </a:lnTo>
                    <a:lnTo>
                      <a:pt x="15" y="12"/>
                    </a:lnTo>
                    <a:lnTo>
                      <a:pt x="8" y="8"/>
                    </a:lnTo>
                    <a:lnTo>
                      <a:pt x="0" y="3"/>
                    </a:lnTo>
                    <a:lnTo>
                      <a:pt x="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6" name="Freeform 5545">
                <a:extLst>
                  <a:ext uri="{FF2B5EF4-FFF2-40B4-BE49-F238E27FC236}">
                    <a16:creationId xmlns:a16="http://schemas.microsoft.com/office/drawing/2014/main" id="{94A04CFE-A688-44BA-9D6C-A8F29571A633}"/>
                  </a:ext>
                </a:extLst>
              </p:cNvPr>
              <p:cNvSpPr>
                <a:spLocks/>
              </p:cNvSpPr>
              <p:nvPr/>
            </p:nvSpPr>
            <p:spPr bwMode="gray">
              <a:xfrm>
                <a:off x="5403" y="1774"/>
                <a:ext cx="13" cy="8"/>
              </a:xfrm>
              <a:custGeom>
                <a:avLst/>
                <a:gdLst/>
                <a:ahLst/>
                <a:cxnLst>
                  <a:cxn ang="0">
                    <a:pos x="3" y="0"/>
                  </a:cxn>
                  <a:cxn ang="0">
                    <a:pos x="8" y="4"/>
                  </a:cxn>
                  <a:cxn ang="0">
                    <a:pos x="5" y="5"/>
                  </a:cxn>
                  <a:cxn ang="0">
                    <a:pos x="1" y="1"/>
                  </a:cxn>
                  <a:cxn ang="0">
                    <a:pos x="0" y="0"/>
                  </a:cxn>
                  <a:cxn ang="0">
                    <a:pos x="3" y="0"/>
                  </a:cxn>
                </a:cxnLst>
                <a:rect l="0" t="0" r="r" b="b"/>
                <a:pathLst>
                  <a:path w="8" h="5">
                    <a:moveTo>
                      <a:pt x="3" y="0"/>
                    </a:moveTo>
                    <a:lnTo>
                      <a:pt x="8" y="4"/>
                    </a:lnTo>
                    <a:lnTo>
                      <a:pt x="5" y="5"/>
                    </a:lnTo>
                    <a:lnTo>
                      <a:pt x="1" y="1"/>
                    </a:lnTo>
                    <a:lnTo>
                      <a:pt x="0" y="0"/>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7" name="Freeform 5546">
                <a:extLst>
                  <a:ext uri="{FF2B5EF4-FFF2-40B4-BE49-F238E27FC236}">
                    <a16:creationId xmlns:a16="http://schemas.microsoft.com/office/drawing/2014/main" id="{241D0994-A441-412C-90CE-36D6486ED2D0}"/>
                  </a:ext>
                </a:extLst>
              </p:cNvPr>
              <p:cNvSpPr>
                <a:spLocks/>
              </p:cNvSpPr>
              <p:nvPr/>
            </p:nvSpPr>
            <p:spPr bwMode="gray">
              <a:xfrm>
                <a:off x="5382" y="1760"/>
                <a:ext cx="11" cy="8"/>
              </a:xfrm>
              <a:custGeom>
                <a:avLst/>
                <a:gdLst/>
                <a:ahLst/>
                <a:cxnLst>
                  <a:cxn ang="0">
                    <a:pos x="4" y="0"/>
                  </a:cxn>
                  <a:cxn ang="0">
                    <a:pos x="7" y="0"/>
                  </a:cxn>
                  <a:cxn ang="0">
                    <a:pos x="6" y="4"/>
                  </a:cxn>
                  <a:cxn ang="0">
                    <a:pos x="3" y="5"/>
                  </a:cxn>
                  <a:cxn ang="0">
                    <a:pos x="0" y="4"/>
                  </a:cxn>
                  <a:cxn ang="0">
                    <a:pos x="3" y="2"/>
                  </a:cxn>
                  <a:cxn ang="0">
                    <a:pos x="4" y="0"/>
                  </a:cxn>
                </a:cxnLst>
                <a:rect l="0" t="0" r="r" b="b"/>
                <a:pathLst>
                  <a:path w="7" h="5">
                    <a:moveTo>
                      <a:pt x="4" y="0"/>
                    </a:moveTo>
                    <a:lnTo>
                      <a:pt x="7" y="0"/>
                    </a:lnTo>
                    <a:lnTo>
                      <a:pt x="6" y="4"/>
                    </a:lnTo>
                    <a:lnTo>
                      <a:pt x="3" y="5"/>
                    </a:lnTo>
                    <a:lnTo>
                      <a:pt x="0" y="4"/>
                    </a:lnTo>
                    <a:lnTo>
                      <a:pt x="3" y="2"/>
                    </a:lnTo>
                    <a:lnTo>
                      <a:pt x="4"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8" name="Freeform 5547">
                <a:extLst>
                  <a:ext uri="{FF2B5EF4-FFF2-40B4-BE49-F238E27FC236}">
                    <a16:creationId xmlns:a16="http://schemas.microsoft.com/office/drawing/2014/main" id="{E841174B-7AAE-43A9-9826-47E069D9E9DF}"/>
                  </a:ext>
                </a:extLst>
              </p:cNvPr>
              <p:cNvSpPr>
                <a:spLocks/>
              </p:cNvSpPr>
              <p:nvPr/>
            </p:nvSpPr>
            <p:spPr bwMode="gray">
              <a:xfrm>
                <a:off x="4142" y="847"/>
                <a:ext cx="22" cy="5"/>
              </a:xfrm>
              <a:custGeom>
                <a:avLst/>
                <a:gdLst/>
                <a:ahLst/>
                <a:cxnLst>
                  <a:cxn ang="0">
                    <a:pos x="12" y="0"/>
                  </a:cxn>
                  <a:cxn ang="0">
                    <a:pos x="14" y="2"/>
                  </a:cxn>
                  <a:cxn ang="0">
                    <a:pos x="13" y="3"/>
                  </a:cxn>
                  <a:cxn ang="0">
                    <a:pos x="5" y="3"/>
                  </a:cxn>
                  <a:cxn ang="0">
                    <a:pos x="0" y="1"/>
                  </a:cxn>
                  <a:cxn ang="0">
                    <a:pos x="4" y="0"/>
                  </a:cxn>
                  <a:cxn ang="0">
                    <a:pos x="12" y="0"/>
                  </a:cxn>
                </a:cxnLst>
                <a:rect l="0" t="0" r="r" b="b"/>
                <a:pathLst>
                  <a:path w="14" h="3">
                    <a:moveTo>
                      <a:pt x="12" y="0"/>
                    </a:moveTo>
                    <a:lnTo>
                      <a:pt x="14" y="2"/>
                    </a:lnTo>
                    <a:lnTo>
                      <a:pt x="13" y="3"/>
                    </a:lnTo>
                    <a:lnTo>
                      <a:pt x="5" y="3"/>
                    </a:lnTo>
                    <a:lnTo>
                      <a:pt x="0" y="1"/>
                    </a:lnTo>
                    <a:lnTo>
                      <a:pt x="4" y="0"/>
                    </a:lnTo>
                    <a:lnTo>
                      <a:pt x="12"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89" name="Rectangle 5548">
                <a:extLst>
                  <a:ext uri="{FF2B5EF4-FFF2-40B4-BE49-F238E27FC236}">
                    <a16:creationId xmlns:a16="http://schemas.microsoft.com/office/drawing/2014/main" id="{FA2CD301-FA11-4F89-8834-3E2A3740859A}"/>
                  </a:ext>
                </a:extLst>
              </p:cNvPr>
              <p:cNvSpPr>
                <a:spLocks noChangeArrowheads="1"/>
              </p:cNvSpPr>
              <p:nvPr/>
            </p:nvSpPr>
            <p:spPr bwMode="gray">
              <a:xfrm>
                <a:off x="4161" y="909"/>
                <a:ext cx="8" cy="2"/>
              </a:xfrm>
              <a:prstGeom prst="rect">
                <a:avLst/>
              </a:prstGeom>
              <a:grpFill/>
              <a:ln w="6350">
                <a:solidFill>
                  <a:srgbClr val="333333"/>
                </a:solidFill>
                <a:miter lim="800000"/>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0" name="Freeform 5549">
                <a:extLst>
                  <a:ext uri="{FF2B5EF4-FFF2-40B4-BE49-F238E27FC236}">
                    <a16:creationId xmlns:a16="http://schemas.microsoft.com/office/drawing/2014/main" id="{70321A69-0B8A-408A-864F-A9337A590EB8}"/>
                  </a:ext>
                </a:extLst>
              </p:cNvPr>
              <p:cNvSpPr>
                <a:spLocks/>
              </p:cNvSpPr>
              <p:nvPr/>
            </p:nvSpPr>
            <p:spPr bwMode="gray">
              <a:xfrm>
                <a:off x="4149" y="912"/>
                <a:ext cx="11" cy="3"/>
              </a:xfrm>
              <a:custGeom>
                <a:avLst/>
                <a:gdLst/>
                <a:ahLst/>
                <a:cxnLst>
                  <a:cxn ang="0">
                    <a:pos x="0" y="0"/>
                  </a:cxn>
                  <a:cxn ang="0">
                    <a:pos x="3" y="0"/>
                  </a:cxn>
                  <a:cxn ang="0">
                    <a:pos x="7" y="2"/>
                  </a:cxn>
                  <a:cxn ang="0">
                    <a:pos x="2" y="1"/>
                  </a:cxn>
                  <a:cxn ang="0">
                    <a:pos x="0" y="0"/>
                  </a:cxn>
                </a:cxnLst>
                <a:rect l="0" t="0" r="r" b="b"/>
                <a:pathLst>
                  <a:path w="7" h="2">
                    <a:moveTo>
                      <a:pt x="0" y="0"/>
                    </a:moveTo>
                    <a:lnTo>
                      <a:pt x="3" y="0"/>
                    </a:lnTo>
                    <a:lnTo>
                      <a:pt x="7" y="2"/>
                    </a:lnTo>
                    <a:lnTo>
                      <a:pt x="2"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1" name="Freeform 5550">
                <a:extLst>
                  <a:ext uri="{FF2B5EF4-FFF2-40B4-BE49-F238E27FC236}">
                    <a16:creationId xmlns:a16="http://schemas.microsoft.com/office/drawing/2014/main" id="{D7491A54-259F-4635-B8C4-E9F8A0AE1E82}"/>
                  </a:ext>
                </a:extLst>
              </p:cNvPr>
              <p:cNvSpPr>
                <a:spLocks/>
              </p:cNvSpPr>
              <p:nvPr/>
            </p:nvSpPr>
            <p:spPr bwMode="gray">
              <a:xfrm>
                <a:off x="4161" y="917"/>
                <a:ext cx="5" cy="1"/>
              </a:xfrm>
              <a:custGeom>
                <a:avLst/>
                <a:gdLst/>
                <a:ahLst/>
                <a:cxnLst>
                  <a:cxn ang="0">
                    <a:pos x="0" y="0"/>
                  </a:cxn>
                  <a:cxn ang="0">
                    <a:pos x="2" y="0"/>
                  </a:cxn>
                  <a:cxn ang="0">
                    <a:pos x="3" y="1"/>
                  </a:cxn>
                  <a:cxn ang="0">
                    <a:pos x="0" y="1"/>
                  </a:cxn>
                  <a:cxn ang="0">
                    <a:pos x="0" y="0"/>
                  </a:cxn>
                </a:cxnLst>
                <a:rect l="0" t="0" r="r" b="b"/>
                <a:pathLst>
                  <a:path w="3" h="1">
                    <a:moveTo>
                      <a:pt x="0" y="0"/>
                    </a:moveTo>
                    <a:lnTo>
                      <a:pt x="2" y="0"/>
                    </a:lnTo>
                    <a:lnTo>
                      <a:pt x="3" y="1"/>
                    </a:lnTo>
                    <a:lnTo>
                      <a:pt x="0"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2" name="Freeform 5551">
                <a:extLst>
                  <a:ext uri="{FF2B5EF4-FFF2-40B4-BE49-F238E27FC236}">
                    <a16:creationId xmlns:a16="http://schemas.microsoft.com/office/drawing/2014/main" id="{7E3E8BA4-C496-4C35-B177-C2C3238D437F}"/>
                  </a:ext>
                </a:extLst>
              </p:cNvPr>
              <p:cNvSpPr>
                <a:spLocks/>
              </p:cNvSpPr>
              <p:nvPr/>
            </p:nvSpPr>
            <p:spPr bwMode="gray">
              <a:xfrm>
                <a:off x="4129" y="988"/>
                <a:ext cx="10" cy="6"/>
              </a:xfrm>
              <a:custGeom>
                <a:avLst/>
                <a:gdLst/>
                <a:ahLst/>
                <a:cxnLst>
                  <a:cxn ang="0">
                    <a:pos x="0" y="2"/>
                  </a:cxn>
                  <a:cxn ang="0">
                    <a:pos x="0" y="1"/>
                  </a:cxn>
                  <a:cxn ang="0">
                    <a:pos x="6" y="0"/>
                  </a:cxn>
                  <a:cxn ang="0">
                    <a:pos x="7" y="2"/>
                  </a:cxn>
                  <a:cxn ang="0">
                    <a:pos x="3" y="4"/>
                  </a:cxn>
                  <a:cxn ang="0">
                    <a:pos x="0" y="2"/>
                  </a:cxn>
                </a:cxnLst>
                <a:rect l="0" t="0" r="r" b="b"/>
                <a:pathLst>
                  <a:path w="7" h="4">
                    <a:moveTo>
                      <a:pt x="0" y="2"/>
                    </a:moveTo>
                    <a:lnTo>
                      <a:pt x="0" y="1"/>
                    </a:lnTo>
                    <a:lnTo>
                      <a:pt x="6" y="0"/>
                    </a:lnTo>
                    <a:lnTo>
                      <a:pt x="7" y="2"/>
                    </a:lnTo>
                    <a:lnTo>
                      <a:pt x="3" y="4"/>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3" name="Freeform 5552">
                <a:extLst>
                  <a:ext uri="{FF2B5EF4-FFF2-40B4-BE49-F238E27FC236}">
                    <a16:creationId xmlns:a16="http://schemas.microsoft.com/office/drawing/2014/main" id="{27242A06-BE56-4683-BEBB-966AF2F1D243}"/>
                  </a:ext>
                </a:extLst>
              </p:cNvPr>
              <p:cNvSpPr>
                <a:spLocks/>
              </p:cNvSpPr>
              <p:nvPr/>
            </p:nvSpPr>
            <p:spPr bwMode="gray">
              <a:xfrm>
                <a:off x="4121" y="994"/>
                <a:ext cx="4" cy="5"/>
              </a:xfrm>
              <a:custGeom>
                <a:avLst/>
                <a:gdLst/>
                <a:ahLst/>
                <a:cxnLst>
                  <a:cxn ang="0">
                    <a:pos x="0" y="1"/>
                  </a:cxn>
                  <a:cxn ang="0">
                    <a:pos x="2" y="0"/>
                  </a:cxn>
                  <a:cxn ang="0">
                    <a:pos x="3" y="1"/>
                  </a:cxn>
                  <a:cxn ang="0">
                    <a:pos x="2" y="3"/>
                  </a:cxn>
                  <a:cxn ang="0">
                    <a:pos x="0" y="3"/>
                  </a:cxn>
                  <a:cxn ang="0">
                    <a:pos x="0" y="1"/>
                  </a:cxn>
                </a:cxnLst>
                <a:rect l="0" t="0" r="r" b="b"/>
                <a:pathLst>
                  <a:path w="3" h="3">
                    <a:moveTo>
                      <a:pt x="0" y="1"/>
                    </a:moveTo>
                    <a:lnTo>
                      <a:pt x="2" y="0"/>
                    </a:lnTo>
                    <a:lnTo>
                      <a:pt x="3" y="1"/>
                    </a:lnTo>
                    <a:lnTo>
                      <a:pt x="2" y="3"/>
                    </a:lnTo>
                    <a:lnTo>
                      <a:pt x="0"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4" name="Freeform 5553">
                <a:extLst>
                  <a:ext uri="{FF2B5EF4-FFF2-40B4-BE49-F238E27FC236}">
                    <a16:creationId xmlns:a16="http://schemas.microsoft.com/office/drawing/2014/main" id="{76E5DCD5-260F-4B7F-9AD8-C73674A75591}"/>
                  </a:ext>
                </a:extLst>
              </p:cNvPr>
              <p:cNvSpPr>
                <a:spLocks/>
              </p:cNvSpPr>
              <p:nvPr/>
            </p:nvSpPr>
            <p:spPr bwMode="gray">
              <a:xfrm>
                <a:off x="4015" y="1042"/>
                <a:ext cx="16" cy="8"/>
              </a:xfrm>
              <a:custGeom>
                <a:avLst/>
                <a:gdLst/>
                <a:ahLst/>
                <a:cxnLst>
                  <a:cxn ang="0">
                    <a:pos x="0" y="2"/>
                  </a:cxn>
                  <a:cxn ang="0">
                    <a:pos x="4" y="0"/>
                  </a:cxn>
                  <a:cxn ang="0">
                    <a:pos x="8" y="1"/>
                  </a:cxn>
                  <a:cxn ang="0">
                    <a:pos x="10" y="4"/>
                  </a:cxn>
                  <a:cxn ang="0">
                    <a:pos x="6" y="5"/>
                  </a:cxn>
                  <a:cxn ang="0">
                    <a:pos x="0" y="2"/>
                  </a:cxn>
                </a:cxnLst>
                <a:rect l="0" t="0" r="r" b="b"/>
                <a:pathLst>
                  <a:path w="10" h="5">
                    <a:moveTo>
                      <a:pt x="0" y="2"/>
                    </a:moveTo>
                    <a:lnTo>
                      <a:pt x="4" y="0"/>
                    </a:lnTo>
                    <a:lnTo>
                      <a:pt x="8" y="1"/>
                    </a:lnTo>
                    <a:lnTo>
                      <a:pt x="10" y="4"/>
                    </a:lnTo>
                    <a:lnTo>
                      <a:pt x="6" y="5"/>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5" name="Freeform 5554">
                <a:extLst>
                  <a:ext uri="{FF2B5EF4-FFF2-40B4-BE49-F238E27FC236}">
                    <a16:creationId xmlns:a16="http://schemas.microsoft.com/office/drawing/2014/main" id="{F636A4A8-97F2-45FA-BD7D-D72EFD60CF7A}"/>
                  </a:ext>
                </a:extLst>
              </p:cNvPr>
              <p:cNvSpPr>
                <a:spLocks/>
              </p:cNvSpPr>
              <p:nvPr/>
            </p:nvSpPr>
            <p:spPr bwMode="gray">
              <a:xfrm>
                <a:off x="4022" y="1030"/>
                <a:ext cx="10" cy="5"/>
              </a:xfrm>
              <a:custGeom>
                <a:avLst/>
                <a:gdLst/>
                <a:ahLst/>
                <a:cxnLst>
                  <a:cxn ang="0">
                    <a:pos x="0" y="1"/>
                  </a:cxn>
                  <a:cxn ang="0">
                    <a:pos x="2" y="2"/>
                  </a:cxn>
                  <a:cxn ang="0">
                    <a:pos x="7" y="3"/>
                  </a:cxn>
                  <a:cxn ang="0">
                    <a:pos x="7" y="1"/>
                  </a:cxn>
                  <a:cxn ang="0">
                    <a:pos x="3" y="0"/>
                  </a:cxn>
                  <a:cxn ang="0">
                    <a:pos x="0" y="1"/>
                  </a:cxn>
                </a:cxnLst>
                <a:rect l="0" t="0" r="r" b="b"/>
                <a:pathLst>
                  <a:path w="7" h="3">
                    <a:moveTo>
                      <a:pt x="0" y="1"/>
                    </a:moveTo>
                    <a:lnTo>
                      <a:pt x="2" y="2"/>
                    </a:lnTo>
                    <a:lnTo>
                      <a:pt x="7" y="3"/>
                    </a:lnTo>
                    <a:lnTo>
                      <a:pt x="7" y="1"/>
                    </a:lnTo>
                    <a:lnTo>
                      <a:pt x="3" y="0"/>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6" name="Freeform 5555">
                <a:extLst>
                  <a:ext uri="{FF2B5EF4-FFF2-40B4-BE49-F238E27FC236}">
                    <a16:creationId xmlns:a16="http://schemas.microsoft.com/office/drawing/2014/main" id="{7A192F5B-6F0C-43E4-B3C3-9CE47F05611C}"/>
                  </a:ext>
                </a:extLst>
              </p:cNvPr>
              <p:cNvSpPr>
                <a:spLocks/>
              </p:cNvSpPr>
              <p:nvPr/>
            </p:nvSpPr>
            <p:spPr bwMode="gray">
              <a:xfrm>
                <a:off x="4029" y="1028"/>
                <a:ext cx="14" cy="4"/>
              </a:xfrm>
              <a:custGeom>
                <a:avLst/>
                <a:gdLst/>
                <a:ahLst/>
                <a:cxnLst>
                  <a:cxn ang="0">
                    <a:pos x="0" y="0"/>
                  </a:cxn>
                  <a:cxn ang="0">
                    <a:pos x="4" y="2"/>
                  </a:cxn>
                  <a:cxn ang="0">
                    <a:pos x="8" y="2"/>
                  </a:cxn>
                  <a:cxn ang="0">
                    <a:pos x="9" y="1"/>
                  </a:cxn>
                  <a:cxn ang="0">
                    <a:pos x="6" y="0"/>
                  </a:cxn>
                  <a:cxn ang="0">
                    <a:pos x="0" y="0"/>
                  </a:cxn>
                </a:cxnLst>
                <a:rect l="0" t="0" r="r" b="b"/>
                <a:pathLst>
                  <a:path w="9" h="2">
                    <a:moveTo>
                      <a:pt x="0" y="0"/>
                    </a:moveTo>
                    <a:lnTo>
                      <a:pt x="4" y="2"/>
                    </a:lnTo>
                    <a:lnTo>
                      <a:pt x="8" y="2"/>
                    </a:lnTo>
                    <a:lnTo>
                      <a:pt x="9" y="1"/>
                    </a:lnTo>
                    <a:lnTo>
                      <a:pt x="6" y="0"/>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7" name="Freeform 5556">
                <a:extLst>
                  <a:ext uri="{FF2B5EF4-FFF2-40B4-BE49-F238E27FC236}">
                    <a16:creationId xmlns:a16="http://schemas.microsoft.com/office/drawing/2014/main" id="{E9638AC3-D600-4625-BA98-3893D23B028C}"/>
                  </a:ext>
                </a:extLst>
              </p:cNvPr>
              <p:cNvSpPr>
                <a:spLocks/>
              </p:cNvSpPr>
              <p:nvPr/>
            </p:nvSpPr>
            <p:spPr bwMode="gray">
              <a:xfrm>
                <a:off x="4026" y="982"/>
                <a:ext cx="9" cy="5"/>
              </a:xfrm>
              <a:custGeom>
                <a:avLst/>
                <a:gdLst/>
                <a:ahLst/>
                <a:cxnLst>
                  <a:cxn ang="0">
                    <a:pos x="0" y="0"/>
                  </a:cxn>
                  <a:cxn ang="0">
                    <a:pos x="5" y="1"/>
                  </a:cxn>
                  <a:cxn ang="0">
                    <a:pos x="6" y="3"/>
                  </a:cxn>
                  <a:cxn ang="0">
                    <a:pos x="3" y="2"/>
                  </a:cxn>
                  <a:cxn ang="0">
                    <a:pos x="0" y="0"/>
                  </a:cxn>
                </a:cxnLst>
                <a:rect l="0" t="0" r="r" b="b"/>
                <a:pathLst>
                  <a:path w="6" h="3">
                    <a:moveTo>
                      <a:pt x="0" y="0"/>
                    </a:moveTo>
                    <a:lnTo>
                      <a:pt x="5" y="1"/>
                    </a:lnTo>
                    <a:lnTo>
                      <a:pt x="6" y="3"/>
                    </a:lnTo>
                    <a:lnTo>
                      <a:pt x="3" y="2"/>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8" name="Freeform 5557">
                <a:extLst>
                  <a:ext uri="{FF2B5EF4-FFF2-40B4-BE49-F238E27FC236}">
                    <a16:creationId xmlns:a16="http://schemas.microsoft.com/office/drawing/2014/main" id="{AEB786EE-9CC8-4B14-BA75-FA91EFCCA3F3}"/>
                  </a:ext>
                </a:extLst>
              </p:cNvPr>
              <p:cNvSpPr>
                <a:spLocks/>
              </p:cNvSpPr>
              <p:nvPr/>
            </p:nvSpPr>
            <p:spPr bwMode="gray">
              <a:xfrm>
                <a:off x="3944" y="912"/>
                <a:ext cx="20" cy="3"/>
              </a:xfrm>
              <a:custGeom>
                <a:avLst/>
                <a:gdLst/>
                <a:ahLst/>
                <a:cxnLst>
                  <a:cxn ang="0">
                    <a:pos x="0" y="0"/>
                  </a:cxn>
                  <a:cxn ang="0">
                    <a:pos x="9" y="0"/>
                  </a:cxn>
                  <a:cxn ang="0">
                    <a:pos x="13" y="1"/>
                  </a:cxn>
                  <a:cxn ang="0">
                    <a:pos x="11" y="2"/>
                  </a:cxn>
                  <a:cxn ang="0">
                    <a:pos x="3" y="1"/>
                  </a:cxn>
                  <a:cxn ang="0">
                    <a:pos x="0" y="0"/>
                  </a:cxn>
                </a:cxnLst>
                <a:rect l="0" t="0" r="r" b="b"/>
                <a:pathLst>
                  <a:path w="13" h="2">
                    <a:moveTo>
                      <a:pt x="0" y="0"/>
                    </a:moveTo>
                    <a:lnTo>
                      <a:pt x="9" y="0"/>
                    </a:lnTo>
                    <a:lnTo>
                      <a:pt x="13" y="1"/>
                    </a:lnTo>
                    <a:lnTo>
                      <a:pt x="11" y="2"/>
                    </a:lnTo>
                    <a:lnTo>
                      <a:pt x="3"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799" name="Freeform 5558">
                <a:extLst>
                  <a:ext uri="{FF2B5EF4-FFF2-40B4-BE49-F238E27FC236}">
                    <a16:creationId xmlns:a16="http://schemas.microsoft.com/office/drawing/2014/main" id="{B7C9722A-1235-4C67-A87C-9519BE668C8A}"/>
                  </a:ext>
                </a:extLst>
              </p:cNvPr>
              <p:cNvSpPr>
                <a:spLocks/>
              </p:cNvSpPr>
              <p:nvPr/>
            </p:nvSpPr>
            <p:spPr bwMode="gray">
              <a:xfrm>
                <a:off x="3978" y="859"/>
                <a:ext cx="19" cy="8"/>
              </a:xfrm>
              <a:custGeom>
                <a:avLst/>
                <a:gdLst/>
                <a:ahLst/>
                <a:cxnLst>
                  <a:cxn ang="0">
                    <a:pos x="0" y="3"/>
                  </a:cxn>
                  <a:cxn ang="0">
                    <a:pos x="4" y="0"/>
                  </a:cxn>
                  <a:cxn ang="0">
                    <a:pos x="8" y="1"/>
                  </a:cxn>
                  <a:cxn ang="0">
                    <a:pos x="12" y="2"/>
                  </a:cxn>
                  <a:cxn ang="0">
                    <a:pos x="11" y="4"/>
                  </a:cxn>
                  <a:cxn ang="0">
                    <a:pos x="3" y="5"/>
                  </a:cxn>
                  <a:cxn ang="0">
                    <a:pos x="0" y="3"/>
                  </a:cxn>
                </a:cxnLst>
                <a:rect l="0" t="0" r="r" b="b"/>
                <a:pathLst>
                  <a:path w="12" h="5">
                    <a:moveTo>
                      <a:pt x="0" y="3"/>
                    </a:moveTo>
                    <a:lnTo>
                      <a:pt x="4" y="0"/>
                    </a:lnTo>
                    <a:lnTo>
                      <a:pt x="8" y="1"/>
                    </a:lnTo>
                    <a:lnTo>
                      <a:pt x="12" y="2"/>
                    </a:lnTo>
                    <a:lnTo>
                      <a:pt x="11" y="4"/>
                    </a:lnTo>
                    <a:lnTo>
                      <a:pt x="3" y="5"/>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0" name="Freeform 5559">
                <a:extLst>
                  <a:ext uri="{FF2B5EF4-FFF2-40B4-BE49-F238E27FC236}">
                    <a16:creationId xmlns:a16="http://schemas.microsoft.com/office/drawing/2014/main" id="{DE143052-AB80-4D8C-A7D0-884456FD07D2}"/>
                  </a:ext>
                </a:extLst>
              </p:cNvPr>
              <p:cNvSpPr>
                <a:spLocks/>
              </p:cNvSpPr>
              <p:nvPr/>
            </p:nvSpPr>
            <p:spPr bwMode="gray">
              <a:xfrm>
                <a:off x="3617" y="999"/>
                <a:ext cx="222" cy="118"/>
              </a:xfrm>
              <a:custGeom>
                <a:avLst/>
                <a:gdLst/>
                <a:ahLst/>
                <a:cxnLst>
                  <a:cxn ang="0">
                    <a:pos x="142" y="3"/>
                  </a:cxn>
                  <a:cxn ang="0">
                    <a:pos x="139" y="11"/>
                  </a:cxn>
                  <a:cxn ang="0">
                    <a:pos x="131" y="16"/>
                  </a:cxn>
                  <a:cxn ang="0">
                    <a:pos x="107" y="22"/>
                  </a:cxn>
                  <a:cxn ang="0">
                    <a:pos x="93" y="25"/>
                  </a:cxn>
                  <a:cxn ang="0">
                    <a:pos x="84" y="29"/>
                  </a:cxn>
                  <a:cxn ang="0">
                    <a:pos x="75" y="34"/>
                  </a:cxn>
                  <a:cxn ang="0">
                    <a:pos x="64" y="42"/>
                  </a:cxn>
                  <a:cxn ang="0">
                    <a:pos x="59" y="46"/>
                  </a:cxn>
                  <a:cxn ang="0">
                    <a:pos x="50" y="50"/>
                  </a:cxn>
                  <a:cxn ang="0">
                    <a:pos x="46" y="54"/>
                  </a:cxn>
                  <a:cxn ang="0">
                    <a:pos x="38" y="58"/>
                  </a:cxn>
                  <a:cxn ang="0">
                    <a:pos x="29" y="76"/>
                  </a:cxn>
                  <a:cxn ang="0">
                    <a:pos x="19" y="73"/>
                  </a:cxn>
                  <a:cxn ang="0">
                    <a:pos x="8" y="70"/>
                  </a:cxn>
                  <a:cxn ang="0">
                    <a:pos x="17" y="66"/>
                  </a:cxn>
                  <a:cxn ang="0">
                    <a:pos x="6" y="67"/>
                  </a:cxn>
                  <a:cxn ang="0">
                    <a:pos x="2" y="62"/>
                  </a:cxn>
                  <a:cxn ang="0">
                    <a:pos x="9" y="57"/>
                  </a:cxn>
                  <a:cxn ang="0">
                    <a:pos x="17" y="57"/>
                  </a:cxn>
                  <a:cxn ang="0">
                    <a:pos x="20" y="57"/>
                  </a:cxn>
                  <a:cxn ang="0">
                    <a:pos x="17" y="53"/>
                  </a:cxn>
                  <a:cxn ang="0">
                    <a:pos x="24" y="49"/>
                  </a:cxn>
                  <a:cxn ang="0">
                    <a:pos x="23" y="44"/>
                  </a:cxn>
                  <a:cxn ang="0">
                    <a:pos x="20" y="41"/>
                  </a:cxn>
                  <a:cxn ang="0">
                    <a:pos x="17" y="35"/>
                  </a:cxn>
                  <a:cxn ang="0">
                    <a:pos x="26" y="35"/>
                  </a:cxn>
                  <a:cxn ang="0">
                    <a:pos x="32" y="31"/>
                  </a:cxn>
                  <a:cxn ang="0">
                    <a:pos x="43" y="26"/>
                  </a:cxn>
                  <a:cxn ang="0">
                    <a:pos x="46" y="23"/>
                  </a:cxn>
                  <a:cxn ang="0">
                    <a:pos x="60" y="18"/>
                  </a:cxn>
                  <a:cxn ang="0">
                    <a:pos x="65" y="20"/>
                  </a:cxn>
                  <a:cxn ang="0">
                    <a:pos x="67" y="17"/>
                  </a:cxn>
                  <a:cxn ang="0">
                    <a:pos x="80" y="14"/>
                  </a:cxn>
                  <a:cxn ang="0">
                    <a:pos x="91" y="14"/>
                  </a:cxn>
                  <a:cxn ang="0">
                    <a:pos x="115" y="3"/>
                  </a:cxn>
                  <a:cxn ang="0">
                    <a:pos x="130" y="0"/>
                  </a:cxn>
                </a:cxnLst>
                <a:rect l="0" t="0" r="r" b="b"/>
                <a:pathLst>
                  <a:path w="143" h="76">
                    <a:moveTo>
                      <a:pt x="130" y="0"/>
                    </a:moveTo>
                    <a:lnTo>
                      <a:pt x="142" y="3"/>
                    </a:lnTo>
                    <a:lnTo>
                      <a:pt x="143" y="7"/>
                    </a:lnTo>
                    <a:lnTo>
                      <a:pt x="139" y="11"/>
                    </a:lnTo>
                    <a:lnTo>
                      <a:pt x="140" y="15"/>
                    </a:lnTo>
                    <a:lnTo>
                      <a:pt x="131" y="16"/>
                    </a:lnTo>
                    <a:lnTo>
                      <a:pt x="119" y="21"/>
                    </a:lnTo>
                    <a:lnTo>
                      <a:pt x="107" y="22"/>
                    </a:lnTo>
                    <a:lnTo>
                      <a:pt x="103" y="24"/>
                    </a:lnTo>
                    <a:lnTo>
                      <a:pt x="93" y="25"/>
                    </a:lnTo>
                    <a:lnTo>
                      <a:pt x="91" y="27"/>
                    </a:lnTo>
                    <a:lnTo>
                      <a:pt x="84" y="29"/>
                    </a:lnTo>
                    <a:lnTo>
                      <a:pt x="79" y="31"/>
                    </a:lnTo>
                    <a:lnTo>
                      <a:pt x="75" y="34"/>
                    </a:lnTo>
                    <a:lnTo>
                      <a:pt x="64" y="38"/>
                    </a:lnTo>
                    <a:lnTo>
                      <a:pt x="64" y="42"/>
                    </a:lnTo>
                    <a:lnTo>
                      <a:pt x="60" y="43"/>
                    </a:lnTo>
                    <a:lnTo>
                      <a:pt x="59" y="46"/>
                    </a:lnTo>
                    <a:lnTo>
                      <a:pt x="51" y="46"/>
                    </a:lnTo>
                    <a:lnTo>
                      <a:pt x="50" y="50"/>
                    </a:lnTo>
                    <a:lnTo>
                      <a:pt x="46" y="50"/>
                    </a:lnTo>
                    <a:lnTo>
                      <a:pt x="46" y="54"/>
                    </a:lnTo>
                    <a:lnTo>
                      <a:pt x="42" y="57"/>
                    </a:lnTo>
                    <a:lnTo>
                      <a:pt x="38" y="58"/>
                    </a:lnTo>
                    <a:lnTo>
                      <a:pt x="38" y="65"/>
                    </a:lnTo>
                    <a:lnTo>
                      <a:pt x="29" y="76"/>
                    </a:lnTo>
                    <a:lnTo>
                      <a:pt x="21" y="74"/>
                    </a:lnTo>
                    <a:lnTo>
                      <a:pt x="19" y="73"/>
                    </a:lnTo>
                    <a:lnTo>
                      <a:pt x="9" y="73"/>
                    </a:lnTo>
                    <a:lnTo>
                      <a:pt x="8" y="70"/>
                    </a:lnTo>
                    <a:lnTo>
                      <a:pt x="11" y="68"/>
                    </a:lnTo>
                    <a:lnTo>
                      <a:pt x="17" y="66"/>
                    </a:lnTo>
                    <a:lnTo>
                      <a:pt x="16" y="65"/>
                    </a:lnTo>
                    <a:lnTo>
                      <a:pt x="6" y="67"/>
                    </a:lnTo>
                    <a:lnTo>
                      <a:pt x="0" y="64"/>
                    </a:lnTo>
                    <a:lnTo>
                      <a:pt x="2" y="62"/>
                    </a:lnTo>
                    <a:lnTo>
                      <a:pt x="8" y="61"/>
                    </a:lnTo>
                    <a:lnTo>
                      <a:pt x="9" y="57"/>
                    </a:lnTo>
                    <a:lnTo>
                      <a:pt x="12" y="56"/>
                    </a:lnTo>
                    <a:lnTo>
                      <a:pt x="17" y="57"/>
                    </a:lnTo>
                    <a:lnTo>
                      <a:pt x="19" y="58"/>
                    </a:lnTo>
                    <a:lnTo>
                      <a:pt x="20" y="57"/>
                    </a:lnTo>
                    <a:lnTo>
                      <a:pt x="21" y="57"/>
                    </a:lnTo>
                    <a:lnTo>
                      <a:pt x="17" y="53"/>
                    </a:lnTo>
                    <a:lnTo>
                      <a:pt x="18" y="50"/>
                    </a:lnTo>
                    <a:lnTo>
                      <a:pt x="24" y="49"/>
                    </a:lnTo>
                    <a:lnTo>
                      <a:pt x="20" y="46"/>
                    </a:lnTo>
                    <a:lnTo>
                      <a:pt x="23" y="44"/>
                    </a:lnTo>
                    <a:lnTo>
                      <a:pt x="25" y="43"/>
                    </a:lnTo>
                    <a:lnTo>
                      <a:pt x="20" y="41"/>
                    </a:lnTo>
                    <a:lnTo>
                      <a:pt x="19" y="37"/>
                    </a:lnTo>
                    <a:lnTo>
                      <a:pt x="17" y="35"/>
                    </a:lnTo>
                    <a:lnTo>
                      <a:pt x="21" y="34"/>
                    </a:lnTo>
                    <a:lnTo>
                      <a:pt x="26" y="35"/>
                    </a:lnTo>
                    <a:lnTo>
                      <a:pt x="32" y="33"/>
                    </a:lnTo>
                    <a:lnTo>
                      <a:pt x="32" y="31"/>
                    </a:lnTo>
                    <a:lnTo>
                      <a:pt x="40" y="31"/>
                    </a:lnTo>
                    <a:lnTo>
                      <a:pt x="43" y="26"/>
                    </a:lnTo>
                    <a:lnTo>
                      <a:pt x="46" y="26"/>
                    </a:lnTo>
                    <a:lnTo>
                      <a:pt x="46" y="23"/>
                    </a:lnTo>
                    <a:lnTo>
                      <a:pt x="55" y="22"/>
                    </a:lnTo>
                    <a:lnTo>
                      <a:pt x="60" y="18"/>
                    </a:lnTo>
                    <a:lnTo>
                      <a:pt x="65" y="18"/>
                    </a:lnTo>
                    <a:lnTo>
                      <a:pt x="65" y="20"/>
                    </a:lnTo>
                    <a:lnTo>
                      <a:pt x="71" y="19"/>
                    </a:lnTo>
                    <a:lnTo>
                      <a:pt x="67" y="17"/>
                    </a:lnTo>
                    <a:lnTo>
                      <a:pt x="70" y="15"/>
                    </a:lnTo>
                    <a:lnTo>
                      <a:pt x="80" y="14"/>
                    </a:lnTo>
                    <a:lnTo>
                      <a:pt x="81" y="16"/>
                    </a:lnTo>
                    <a:lnTo>
                      <a:pt x="91" y="14"/>
                    </a:lnTo>
                    <a:lnTo>
                      <a:pt x="114" y="9"/>
                    </a:lnTo>
                    <a:lnTo>
                      <a:pt x="115" y="3"/>
                    </a:lnTo>
                    <a:lnTo>
                      <a:pt x="122" y="3"/>
                    </a:lnTo>
                    <a:lnTo>
                      <a:pt x="13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1" name="Freeform 5560">
                <a:extLst>
                  <a:ext uri="{FF2B5EF4-FFF2-40B4-BE49-F238E27FC236}">
                    <a16:creationId xmlns:a16="http://schemas.microsoft.com/office/drawing/2014/main" id="{9245E3DD-3F0C-4D97-9639-F1A21FD6CA5D}"/>
                  </a:ext>
                </a:extLst>
              </p:cNvPr>
              <p:cNvSpPr>
                <a:spLocks/>
              </p:cNvSpPr>
              <p:nvPr/>
            </p:nvSpPr>
            <p:spPr bwMode="gray">
              <a:xfrm>
                <a:off x="4279" y="920"/>
                <a:ext cx="85" cy="51"/>
              </a:xfrm>
              <a:custGeom>
                <a:avLst/>
                <a:gdLst/>
                <a:ahLst/>
                <a:cxnLst>
                  <a:cxn ang="0">
                    <a:pos x="7" y="24"/>
                  </a:cxn>
                  <a:cxn ang="0">
                    <a:pos x="6" y="21"/>
                  </a:cxn>
                  <a:cxn ang="0">
                    <a:pos x="7" y="20"/>
                  </a:cxn>
                  <a:cxn ang="0">
                    <a:pos x="8" y="14"/>
                  </a:cxn>
                  <a:cxn ang="0">
                    <a:pos x="15" y="13"/>
                  </a:cxn>
                  <a:cxn ang="0">
                    <a:pos x="14" y="10"/>
                  </a:cxn>
                  <a:cxn ang="0">
                    <a:pos x="16" y="7"/>
                  </a:cxn>
                  <a:cxn ang="0">
                    <a:pos x="15" y="6"/>
                  </a:cxn>
                  <a:cxn ang="0">
                    <a:pos x="17" y="4"/>
                  </a:cxn>
                  <a:cxn ang="0">
                    <a:pos x="23" y="3"/>
                  </a:cxn>
                  <a:cxn ang="0">
                    <a:pos x="20" y="1"/>
                  </a:cxn>
                  <a:cxn ang="0">
                    <a:pos x="21" y="0"/>
                  </a:cxn>
                  <a:cxn ang="0">
                    <a:pos x="25" y="1"/>
                  </a:cxn>
                  <a:cxn ang="0">
                    <a:pos x="26" y="3"/>
                  </a:cxn>
                  <a:cxn ang="0">
                    <a:pos x="28" y="3"/>
                  </a:cxn>
                  <a:cxn ang="0">
                    <a:pos x="29" y="0"/>
                  </a:cxn>
                  <a:cxn ang="0">
                    <a:pos x="34" y="0"/>
                  </a:cxn>
                  <a:cxn ang="0">
                    <a:pos x="35" y="3"/>
                  </a:cxn>
                  <a:cxn ang="0">
                    <a:pos x="32" y="4"/>
                  </a:cxn>
                  <a:cxn ang="0">
                    <a:pos x="32" y="9"/>
                  </a:cxn>
                  <a:cxn ang="0">
                    <a:pos x="36" y="7"/>
                  </a:cxn>
                  <a:cxn ang="0">
                    <a:pos x="38" y="4"/>
                  </a:cxn>
                  <a:cxn ang="0">
                    <a:pos x="43" y="5"/>
                  </a:cxn>
                  <a:cxn ang="0">
                    <a:pos x="44" y="7"/>
                  </a:cxn>
                  <a:cxn ang="0">
                    <a:pos x="50" y="11"/>
                  </a:cxn>
                  <a:cxn ang="0">
                    <a:pos x="50" y="14"/>
                  </a:cxn>
                  <a:cxn ang="0">
                    <a:pos x="55" y="17"/>
                  </a:cxn>
                  <a:cxn ang="0">
                    <a:pos x="54" y="21"/>
                  </a:cxn>
                  <a:cxn ang="0">
                    <a:pos x="43" y="27"/>
                  </a:cxn>
                  <a:cxn ang="0">
                    <a:pos x="37" y="27"/>
                  </a:cxn>
                  <a:cxn ang="0">
                    <a:pos x="32" y="29"/>
                  </a:cxn>
                  <a:cxn ang="0">
                    <a:pos x="30" y="26"/>
                  </a:cxn>
                  <a:cxn ang="0">
                    <a:pos x="25" y="26"/>
                  </a:cxn>
                  <a:cxn ang="0">
                    <a:pos x="19" y="28"/>
                  </a:cxn>
                  <a:cxn ang="0">
                    <a:pos x="9" y="30"/>
                  </a:cxn>
                  <a:cxn ang="0">
                    <a:pos x="5" y="33"/>
                  </a:cxn>
                  <a:cxn ang="0">
                    <a:pos x="0" y="30"/>
                  </a:cxn>
                  <a:cxn ang="0">
                    <a:pos x="0" y="27"/>
                  </a:cxn>
                  <a:cxn ang="0">
                    <a:pos x="7" y="24"/>
                  </a:cxn>
                </a:cxnLst>
                <a:rect l="0" t="0" r="r" b="b"/>
                <a:pathLst>
                  <a:path w="55" h="33">
                    <a:moveTo>
                      <a:pt x="7" y="24"/>
                    </a:moveTo>
                    <a:lnTo>
                      <a:pt x="6" y="21"/>
                    </a:lnTo>
                    <a:lnTo>
                      <a:pt x="7" y="20"/>
                    </a:lnTo>
                    <a:lnTo>
                      <a:pt x="8" y="14"/>
                    </a:lnTo>
                    <a:lnTo>
                      <a:pt x="15" y="13"/>
                    </a:lnTo>
                    <a:lnTo>
                      <a:pt x="14" y="10"/>
                    </a:lnTo>
                    <a:lnTo>
                      <a:pt x="16" y="7"/>
                    </a:lnTo>
                    <a:lnTo>
                      <a:pt x="15" y="6"/>
                    </a:lnTo>
                    <a:lnTo>
                      <a:pt x="17" y="4"/>
                    </a:lnTo>
                    <a:lnTo>
                      <a:pt x="23" y="3"/>
                    </a:lnTo>
                    <a:lnTo>
                      <a:pt x="20" y="1"/>
                    </a:lnTo>
                    <a:lnTo>
                      <a:pt x="21" y="0"/>
                    </a:lnTo>
                    <a:lnTo>
                      <a:pt x="25" y="1"/>
                    </a:lnTo>
                    <a:lnTo>
                      <a:pt x="26" y="3"/>
                    </a:lnTo>
                    <a:lnTo>
                      <a:pt x="28" y="3"/>
                    </a:lnTo>
                    <a:lnTo>
                      <a:pt x="29" y="0"/>
                    </a:lnTo>
                    <a:lnTo>
                      <a:pt x="34" y="0"/>
                    </a:lnTo>
                    <a:lnTo>
                      <a:pt x="35" y="3"/>
                    </a:lnTo>
                    <a:lnTo>
                      <a:pt x="32" y="4"/>
                    </a:lnTo>
                    <a:lnTo>
                      <a:pt x="32" y="9"/>
                    </a:lnTo>
                    <a:lnTo>
                      <a:pt x="36" y="7"/>
                    </a:lnTo>
                    <a:lnTo>
                      <a:pt x="38" y="4"/>
                    </a:lnTo>
                    <a:lnTo>
                      <a:pt x="43" y="5"/>
                    </a:lnTo>
                    <a:lnTo>
                      <a:pt x="44" y="7"/>
                    </a:lnTo>
                    <a:lnTo>
                      <a:pt x="50" y="11"/>
                    </a:lnTo>
                    <a:lnTo>
                      <a:pt x="50" y="14"/>
                    </a:lnTo>
                    <a:lnTo>
                      <a:pt x="55" y="17"/>
                    </a:lnTo>
                    <a:lnTo>
                      <a:pt x="54" y="21"/>
                    </a:lnTo>
                    <a:lnTo>
                      <a:pt x="43" y="27"/>
                    </a:lnTo>
                    <a:lnTo>
                      <a:pt x="37" y="27"/>
                    </a:lnTo>
                    <a:lnTo>
                      <a:pt x="32" y="29"/>
                    </a:lnTo>
                    <a:lnTo>
                      <a:pt x="30" y="26"/>
                    </a:lnTo>
                    <a:lnTo>
                      <a:pt x="25" y="26"/>
                    </a:lnTo>
                    <a:lnTo>
                      <a:pt x="19" y="28"/>
                    </a:lnTo>
                    <a:lnTo>
                      <a:pt x="9" y="30"/>
                    </a:lnTo>
                    <a:lnTo>
                      <a:pt x="5" y="33"/>
                    </a:lnTo>
                    <a:lnTo>
                      <a:pt x="0" y="30"/>
                    </a:lnTo>
                    <a:lnTo>
                      <a:pt x="0" y="27"/>
                    </a:lnTo>
                    <a:lnTo>
                      <a:pt x="7" y="2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2" name="Freeform 5561">
                <a:extLst>
                  <a:ext uri="{FF2B5EF4-FFF2-40B4-BE49-F238E27FC236}">
                    <a16:creationId xmlns:a16="http://schemas.microsoft.com/office/drawing/2014/main" id="{DFDFED52-C330-41B6-A43E-FC8DEB886A91}"/>
                  </a:ext>
                </a:extLst>
              </p:cNvPr>
              <p:cNvSpPr>
                <a:spLocks/>
              </p:cNvSpPr>
              <p:nvPr/>
            </p:nvSpPr>
            <p:spPr bwMode="gray">
              <a:xfrm>
                <a:off x="4191" y="890"/>
                <a:ext cx="97" cy="52"/>
              </a:xfrm>
              <a:custGeom>
                <a:avLst/>
                <a:gdLst/>
                <a:ahLst/>
                <a:cxnLst>
                  <a:cxn ang="0">
                    <a:pos x="51" y="3"/>
                  </a:cxn>
                  <a:cxn ang="0">
                    <a:pos x="56" y="4"/>
                  </a:cxn>
                  <a:cxn ang="0">
                    <a:pos x="63" y="10"/>
                  </a:cxn>
                  <a:cxn ang="0">
                    <a:pos x="61" y="20"/>
                  </a:cxn>
                  <a:cxn ang="0">
                    <a:pos x="57" y="21"/>
                  </a:cxn>
                  <a:cxn ang="0">
                    <a:pos x="51" y="20"/>
                  </a:cxn>
                  <a:cxn ang="0">
                    <a:pos x="51" y="23"/>
                  </a:cxn>
                  <a:cxn ang="0">
                    <a:pos x="62" y="28"/>
                  </a:cxn>
                  <a:cxn ang="0">
                    <a:pos x="62" y="31"/>
                  </a:cxn>
                  <a:cxn ang="0">
                    <a:pos x="42" y="33"/>
                  </a:cxn>
                  <a:cxn ang="0">
                    <a:pos x="38" y="33"/>
                  </a:cxn>
                  <a:cxn ang="0">
                    <a:pos x="37" y="31"/>
                  </a:cxn>
                  <a:cxn ang="0">
                    <a:pos x="21" y="26"/>
                  </a:cxn>
                  <a:cxn ang="0">
                    <a:pos x="17" y="27"/>
                  </a:cxn>
                  <a:cxn ang="0">
                    <a:pos x="11" y="25"/>
                  </a:cxn>
                  <a:cxn ang="0">
                    <a:pos x="8" y="22"/>
                  </a:cxn>
                  <a:cxn ang="0">
                    <a:pos x="10" y="17"/>
                  </a:cxn>
                  <a:cxn ang="0">
                    <a:pos x="5" y="17"/>
                  </a:cxn>
                  <a:cxn ang="0">
                    <a:pos x="0" y="14"/>
                  </a:cxn>
                  <a:cxn ang="0">
                    <a:pos x="2" y="13"/>
                  </a:cxn>
                  <a:cxn ang="0">
                    <a:pos x="4" y="10"/>
                  </a:cxn>
                  <a:cxn ang="0">
                    <a:pos x="10" y="9"/>
                  </a:cxn>
                  <a:cxn ang="0">
                    <a:pos x="11" y="5"/>
                  </a:cxn>
                  <a:cxn ang="0">
                    <a:pos x="15" y="2"/>
                  </a:cxn>
                  <a:cxn ang="0">
                    <a:pos x="18" y="3"/>
                  </a:cxn>
                  <a:cxn ang="0">
                    <a:pos x="26" y="1"/>
                  </a:cxn>
                  <a:cxn ang="0">
                    <a:pos x="40" y="0"/>
                  </a:cxn>
                  <a:cxn ang="0">
                    <a:pos x="44" y="3"/>
                  </a:cxn>
                  <a:cxn ang="0">
                    <a:pos x="40" y="6"/>
                  </a:cxn>
                  <a:cxn ang="0">
                    <a:pos x="42" y="8"/>
                  </a:cxn>
                  <a:cxn ang="0">
                    <a:pos x="47" y="7"/>
                  </a:cxn>
                  <a:cxn ang="0">
                    <a:pos x="51" y="3"/>
                  </a:cxn>
                </a:cxnLst>
                <a:rect l="0" t="0" r="r" b="b"/>
                <a:pathLst>
                  <a:path w="63" h="33">
                    <a:moveTo>
                      <a:pt x="51" y="3"/>
                    </a:moveTo>
                    <a:lnTo>
                      <a:pt x="56" y="4"/>
                    </a:lnTo>
                    <a:lnTo>
                      <a:pt x="63" y="10"/>
                    </a:lnTo>
                    <a:lnTo>
                      <a:pt x="61" y="20"/>
                    </a:lnTo>
                    <a:lnTo>
                      <a:pt x="57" y="21"/>
                    </a:lnTo>
                    <a:lnTo>
                      <a:pt x="51" y="20"/>
                    </a:lnTo>
                    <a:lnTo>
                      <a:pt x="51" y="23"/>
                    </a:lnTo>
                    <a:lnTo>
                      <a:pt x="62" y="28"/>
                    </a:lnTo>
                    <a:lnTo>
                      <a:pt x="62" y="31"/>
                    </a:lnTo>
                    <a:lnTo>
                      <a:pt x="42" y="33"/>
                    </a:lnTo>
                    <a:lnTo>
                      <a:pt x="38" y="33"/>
                    </a:lnTo>
                    <a:lnTo>
                      <a:pt x="37" y="31"/>
                    </a:lnTo>
                    <a:lnTo>
                      <a:pt x="21" y="26"/>
                    </a:lnTo>
                    <a:lnTo>
                      <a:pt x="17" y="27"/>
                    </a:lnTo>
                    <a:lnTo>
                      <a:pt x="11" y="25"/>
                    </a:lnTo>
                    <a:lnTo>
                      <a:pt x="8" y="22"/>
                    </a:lnTo>
                    <a:lnTo>
                      <a:pt x="10" y="17"/>
                    </a:lnTo>
                    <a:lnTo>
                      <a:pt x="5" y="17"/>
                    </a:lnTo>
                    <a:lnTo>
                      <a:pt x="0" y="14"/>
                    </a:lnTo>
                    <a:lnTo>
                      <a:pt x="2" y="13"/>
                    </a:lnTo>
                    <a:lnTo>
                      <a:pt x="4" y="10"/>
                    </a:lnTo>
                    <a:lnTo>
                      <a:pt x="10" y="9"/>
                    </a:lnTo>
                    <a:lnTo>
                      <a:pt x="11" y="5"/>
                    </a:lnTo>
                    <a:lnTo>
                      <a:pt x="15" y="2"/>
                    </a:lnTo>
                    <a:lnTo>
                      <a:pt x="18" y="3"/>
                    </a:lnTo>
                    <a:lnTo>
                      <a:pt x="26" y="1"/>
                    </a:lnTo>
                    <a:lnTo>
                      <a:pt x="40" y="0"/>
                    </a:lnTo>
                    <a:lnTo>
                      <a:pt x="44" y="3"/>
                    </a:lnTo>
                    <a:lnTo>
                      <a:pt x="40" y="6"/>
                    </a:lnTo>
                    <a:lnTo>
                      <a:pt x="42" y="8"/>
                    </a:lnTo>
                    <a:lnTo>
                      <a:pt x="47" y="7"/>
                    </a:lnTo>
                    <a:lnTo>
                      <a:pt x="51"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3" name="Freeform 5562">
                <a:extLst>
                  <a:ext uri="{FF2B5EF4-FFF2-40B4-BE49-F238E27FC236}">
                    <a16:creationId xmlns:a16="http://schemas.microsoft.com/office/drawing/2014/main" id="{FAB60D0C-9867-44CC-9AA7-19B3A359D4D2}"/>
                  </a:ext>
                </a:extLst>
              </p:cNvPr>
              <p:cNvSpPr>
                <a:spLocks/>
              </p:cNvSpPr>
              <p:nvPr/>
            </p:nvSpPr>
            <p:spPr bwMode="gray">
              <a:xfrm>
                <a:off x="4160" y="844"/>
                <a:ext cx="97" cy="51"/>
              </a:xfrm>
              <a:custGeom>
                <a:avLst/>
                <a:gdLst/>
                <a:ahLst/>
                <a:cxnLst>
                  <a:cxn ang="0">
                    <a:pos x="63" y="16"/>
                  </a:cxn>
                  <a:cxn ang="0">
                    <a:pos x="56" y="20"/>
                  </a:cxn>
                  <a:cxn ang="0">
                    <a:pos x="56" y="25"/>
                  </a:cxn>
                  <a:cxn ang="0">
                    <a:pos x="57" y="27"/>
                  </a:cxn>
                  <a:cxn ang="0">
                    <a:pos x="39" y="28"/>
                  </a:cxn>
                  <a:cxn ang="0">
                    <a:pos x="33" y="29"/>
                  </a:cxn>
                  <a:cxn ang="0">
                    <a:pos x="31" y="32"/>
                  </a:cxn>
                  <a:cxn ang="0">
                    <a:pos x="20" y="33"/>
                  </a:cxn>
                  <a:cxn ang="0">
                    <a:pos x="9" y="30"/>
                  </a:cxn>
                  <a:cxn ang="0">
                    <a:pos x="9" y="27"/>
                  </a:cxn>
                  <a:cxn ang="0">
                    <a:pos x="3" y="27"/>
                  </a:cxn>
                  <a:cxn ang="0">
                    <a:pos x="0" y="25"/>
                  </a:cxn>
                  <a:cxn ang="0">
                    <a:pos x="5" y="22"/>
                  </a:cxn>
                  <a:cxn ang="0">
                    <a:pos x="12" y="22"/>
                  </a:cxn>
                  <a:cxn ang="0">
                    <a:pos x="16" y="19"/>
                  </a:cxn>
                  <a:cxn ang="0">
                    <a:pos x="11" y="15"/>
                  </a:cxn>
                  <a:cxn ang="0">
                    <a:pos x="17" y="11"/>
                  </a:cxn>
                  <a:cxn ang="0">
                    <a:pos x="35" y="6"/>
                  </a:cxn>
                  <a:cxn ang="0">
                    <a:pos x="37" y="1"/>
                  </a:cxn>
                  <a:cxn ang="0">
                    <a:pos x="43" y="0"/>
                  </a:cxn>
                  <a:cxn ang="0">
                    <a:pos x="48" y="3"/>
                  </a:cxn>
                  <a:cxn ang="0">
                    <a:pos x="52" y="11"/>
                  </a:cxn>
                  <a:cxn ang="0">
                    <a:pos x="61" y="15"/>
                  </a:cxn>
                  <a:cxn ang="0">
                    <a:pos x="63" y="16"/>
                  </a:cxn>
                </a:cxnLst>
                <a:rect l="0" t="0" r="r" b="b"/>
                <a:pathLst>
                  <a:path w="63" h="33">
                    <a:moveTo>
                      <a:pt x="63" y="16"/>
                    </a:moveTo>
                    <a:lnTo>
                      <a:pt x="56" y="20"/>
                    </a:lnTo>
                    <a:lnTo>
                      <a:pt x="56" y="25"/>
                    </a:lnTo>
                    <a:lnTo>
                      <a:pt x="57" y="27"/>
                    </a:lnTo>
                    <a:lnTo>
                      <a:pt x="39" y="28"/>
                    </a:lnTo>
                    <a:lnTo>
                      <a:pt x="33" y="29"/>
                    </a:lnTo>
                    <a:lnTo>
                      <a:pt x="31" y="32"/>
                    </a:lnTo>
                    <a:lnTo>
                      <a:pt x="20" y="33"/>
                    </a:lnTo>
                    <a:lnTo>
                      <a:pt x="9" y="30"/>
                    </a:lnTo>
                    <a:lnTo>
                      <a:pt x="9" y="27"/>
                    </a:lnTo>
                    <a:lnTo>
                      <a:pt x="3" y="27"/>
                    </a:lnTo>
                    <a:lnTo>
                      <a:pt x="0" y="25"/>
                    </a:lnTo>
                    <a:lnTo>
                      <a:pt x="5" y="22"/>
                    </a:lnTo>
                    <a:lnTo>
                      <a:pt x="12" y="22"/>
                    </a:lnTo>
                    <a:lnTo>
                      <a:pt x="16" y="19"/>
                    </a:lnTo>
                    <a:lnTo>
                      <a:pt x="11" y="15"/>
                    </a:lnTo>
                    <a:lnTo>
                      <a:pt x="17" y="11"/>
                    </a:lnTo>
                    <a:lnTo>
                      <a:pt x="35" y="6"/>
                    </a:lnTo>
                    <a:lnTo>
                      <a:pt x="37" y="1"/>
                    </a:lnTo>
                    <a:lnTo>
                      <a:pt x="43" y="0"/>
                    </a:lnTo>
                    <a:lnTo>
                      <a:pt x="48" y="3"/>
                    </a:lnTo>
                    <a:lnTo>
                      <a:pt x="52" y="11"/>
                    </a:lnTo>
                    <a:lnTo>
                      <a:pt x="61" y="15"/>
                    </a:lnTo>
                    <a:lnTo>
                      <a:pt x="63" y="1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4" name="Freeform 5563">
                <a:extLst>
                  <a:ext uri="{FF2B5EF4-FFF2-40B4-BE49-F238E27FC236}">
                    <a16:creationId xmlns:a16="http://schemas.microsoft.com/office/drawing/2014/main" id="{A52D80CF-63BB-4F94-BD3B-2A9D64924632}"/>
                  </a:ext>
                </a:extLst>
              </p:cNvPr>
              <p:cNvSpPr>
                <a:spLocks/>
              </p:cNvSpPr>
              <p:nvPr/>
            </p:nvSpPr>
            <p:spPr bwMode="gray">
              <a:xfrm>
                <a:off x="4156" y="894"/>
                <a:ext cx="36" cy="17"/>
              </a:xfrm>
              <a:custGeom>
                <a:avLst/>
                <a:gdLst/>
                <a:ahLst/>
                <a:cxnLst>
                  <a:cxn ang="0">
                    <a:pos x="23" y="4"/>
                  </a:cxn>
                  <a:cxn ang="0">
                    <a:pos x="17" y="8"/>
                  </a:cxn>
                  <a:cxn ang="0">
                    <a:pos x="11" y="11"/>
                  </a:cxn>
                  <a:cxn ang="0">
                    <a:pos x="9" y="10"/>
                  </a:cxn>
                  <a:cxn ang="0">
                    <a:pos x="13" y="9"/>
                  </a:cxn>
                  <a:cxn ang="0">
                    <a:pos x="9" y="8"/>
                  </a:cxn>
                  <a:cxn ang="0">
                    <a:pos x="4" y="7"/>
                  </a:cxn>
                  <a:cxn ang="0">
                    <a:pos x="4" y="3"/>
                  </a:cxn>
                  <a:cxn ang="0">
                    <a:pos x="1" y="2"/>
                  </a:cxn>
                  <a:cxn ang="0">
                    <a:pos x="0" y="0"/>
                  </a:cxn>
                  <a:cxn ang="0">
                    <a:pos x="9" y="0"/>
                  </a:cxn>
                  <a:cxn ang="0">
                    <a:pos x="16" y="2"/>
                  </a:cxn>
                  <a:cxn ang="0">
                    <a:pos x="20" y="3"/>
                  </a:cxn>
                  <a:cxn ang="0">
                    <a:pos x="23" y="4"/>
                  </a:cxn>
                </a:cxnLst>
                <a:rect l="0" t="0" r="r" b="b"/>
                <a:pathLst>
                  <a:path w="23" h="11">
                    <a:moveTo>
                      <a:pt x="23" y="4"/>
                    </a:moveTo>
                    <a:lnTo>
                      <a:pt x="17" y="8"/>
                    </a:lnTo>
                    <a:lnTo>
                      <a:pt x="11" y="11"/>
                    </a:lnTo>
                    <a:lnTo>
                      <a:pt x="9" y="10"/>
                    </a:lnTo>
                    <a:lnTo>
                      <a:pt x="13" y="9"/>
                    </a:lnTo>
                    <a:lnTo>
                      <a:pt x="9" y="8"/>
                    </a:lnTo>
                    <a:lnTo>
                      <a:pt x="4" y="7"/>
                    </a:lnTo>
                    <a:lnTo>
                      <a:pt x="4" y="3"/>
                    </a:lnTo>
                    <a:lnTo>
                      <a:pt x="1" y="2"/>
                    </a:lnTo>
                    <a:lnTo>
                      <a:pt x="0" y="0"/>
                    </a:lnTo>
                    <a:lnTo>
                      <a:pt x="9" y="0"/>
                    </a:lnTo>
                    <a:lnTo>
                      <a:pt x="16" y="2"/>
                    </a:lnTo>
                    <a:lnTo>
                      <a:pt x="20" y="3"/>
                    </a:lnTo>
                    <a:lnTo>
                      <a:pt x="23"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5" name="Freeform 5564">
                <a:extLst>
                  <a:ext uri="{FF2B5EF4-FFF2-40B4-BE49-F238E27FC236}">
                    <a16:creationId xmlns:a16="http://schemas.microsoft.com/office/drawing/2014/main" id="{B6FFA132-EFA7-4A6C-807B-04F394092D1E}"/>
                  </a:ext>
                </a:extLst>
              </p:cNvPr>
              <p:cNvSpPr>
                <a:spLocks/>
              </p:cNvSpPr>
              <p:nvPr/>
            </p:nvSpPr>
            <p:spPr bwMode="gray">
              <a:xfrm>
                <a:off x="4184" y="912"/>
                <a:ext cx="5" cy="5"/>
              </a:xfrm>
              <a:custGeom>
                <a:avLst/>
                <a:gdLst/>
                <a:ahLst/>
                <a:cxnLst>
                  <a:cxn ang="0">
                    <a:pos x="1" y="0"/>
                  </a:cxn>
                  <a:cxn ang="0">
                    <a:pos x="3" y="2"/>
                  </a:cxn>
                  <a:cxn ang="0">
                    <a:pos x="1" y="3"/>
                  </a:cxn>
                  <a:cxn ang="0">
                    <a:pos x="0" y="1"/>
                  </a:cxn>
                  <a:cxn ang="0">
                    <a:pos x="1" y="0"/>
                  </a:cxn>
                </a:cxnLst>
                <a:rect l="0" t="0" r="r" b="b"/>
                <a:pathLst>
                  <a:path w="3" h="3">
                    <a:moveTo>
                      <a:pt x="1" y="0"/>
                    </a:moveTo>
                    <a:lnTo>
                      <a:pt x="3" y="2"/>
                    </a:lnTo>
                    <a:lnTo>
                      <a:pt x="1" y="3"/>
                    </a:lnTo>
                    <a:lnTo>
                      <a:pt x="0" y="1"/>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6" name="Freeform 5565">
                <a:extLst>
                  <a:ext uri="{FF2B5EF4-FFF2-40B4-BE49-F238E27FC236}">
                    <a16:creationId xmlns:a16="http://schemas.microsoft.com/office/drawing/2014/main" id="{AB271982-1C05-423F-A8D1-B85CAF2A7725}"/>
                  </a:ext>
                </a:extLst>
              </p:cNvPr>
              <p:cNvSpPr>
                <a:spLocks/>
              </p:cNvSpPr>
              <p:nvPr/>
            </p:nvSpPr>
            <p:spPr bwMode="gray">
              <a:xfrm>
                <a:off x="4172" y="917"/>
                <a:ext cx="11" cy="1"/>
              </a:xfrm>
              <a:custGeom>
                <a:avLst/>
                <a:gdLst/>
                <a:ahLst/>
                <a:cxnLst>
                  <a:cxn ang="0">
                    <a:pos x="0" y="0"/>
                  </a:cxn>
                  <a:cxn ang="0">
                    <a:pos x="6" y="0"/>
                  </a:cxn>
                  <a:cxn ang="0">
                    <a:pos x="7" y="1"/>
                  </a:cxn>
                  <a:cxn ang="0">
                    <a:pos x="1" y="1"/>
                  </a:cxn>
                  <a:cxn ang="0">
                    <a:pos x="0" y="0"/>
                  </a:cxn>
                </a:cxnLst>
                <a:rect l="0" t="0" r="r" b="b"/>
                <a:pathLst>
                  <a:path w="7" h="1">
                    <a:moveTo>
                      <a:pt x="0" y="0"/>
                    </a:moveTo>
                    <a:lnTo>
                      <a:pt x="6" y="0"/>
                    </a:lnTo>
                    <a:lnTo>
                      <a:pt x="7" y="1"/>
                    </a:lnTo>
                    <a:lnTo>
                      <a:pt x="1"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7" name="Freeform 5566">
                <a:extLst>
                  <a:ext uri="{FF2B5EF4-FFF2-40B4-BE49-F238E27FC236}">
                    <a16:creationId xmlns:a16="http://schemas.microsoft.com/office/drawing/2014/main" id="{80216102-F045-457F-BB69-FB3FD5C1C7EA}"/>
                  </a:ext>
                </a:extLst>
              </p:cNvPr>
              <p:cNvSpPr>
                <a:spLocks/>
              </p:cNvSpPr>
              <p:nvPr/>
            </p:nvSpPr>
            <p:spPr bwMode="gray">
              <a:xfrm>
                <a:off x="4374" y="957"/>
                <a:ext cx="7" cy="3"/>
              </a:xfrm>
              <a:custGeom>
                <a:avLst/>
                <a:gdLst/>
                <a:ahLst/>
                <a:cxnLst>
                  <a:cxn ang="0">
                    <a:pos x="0" y="0"/>
                  </a:cxn>
                  <a:cxn ang="0">
                    <a:pos x="1" y="0"/>
                  </a:cxn>
                  <a:cxn ang="0">
                    <a:pos x="5" y="1"/>
                  </a:cxn>
                  <a:cxn ang="0">
                    <a:pos x="3" y="2"/>
                  </a:cxn>
                  <a:cxn ang="0">
                    <a:pos x="0" y="0"/>
                  </a:cxn>
                </a:cxnLst>
                <a:rect l="0" t="0" r="r" b="b"/>
                <a:pathLst>
                  <a:path w="5" h="2">
                    <a:moveTo>
                      <a:pt x="0" y="0"/>
                    </a:moveTo>
                    <a:lnTo>
                      <a:pt x="1" y="0"/>
                    </a:lnTo>
                    <a:lnTo>
                      <a:pt x="5" y="1"/>
                    </a:lnTo>
                    <a:lnTo>
                      <a:pt x="3" y="2"/>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8" name="Freeform 5567">
                <a:extLst>
                  <a:ext uri="{FF2B5EF4-FFF2-40B4-BE49-F238E27FC236}">
                    <a16:creationId xmlns:a16="http://schemas.microsoft.com/office/drawing/2014/main" id="{5E7F6CE9-9EFB-43DD-A52C-F85B09D159BE}"/>
                  </a:ext>
                </a:extLst>
              </p:cNvPr>
              <p:cNvSpPr>
                <a:spLocks/>
              </p:cNvSpPr>
              <p:nvPr/>
            </p:nvSpPr>
            <p:spPr bwMode="gray">
              <a:xfrm>
                <a:off x="4383" y="952"/>
                <a:ext cx="8" cy="5"/>
              </a:xfrm>
              <a:custGeom>
                <a:avLst/>
                <a:gdLst/>
                <a:ahLst/>
                <a:cxnLst>
                  <a:cxn ang="0">
                    <a:pos x="0" y="1"/>
                  </a:cxn>
                  <a:cxn ang="0">
                    <a:pos x="2" y="0"/>
                  </a:cxn>
                  <a:cxn ang="0">
                    <a:pos x="5" y="1"/>
                  </a:cxn>
                  <a:cxn ang="0">
                    <a:pos x="4" y="3"/>
                  </a:cxn>
                  <a:cxn ang="0">
                    <a:pos x="0" y="2"/>
                  </a:cxn>
                  <a:cxn ang="0">
                    <a:pos x="0" y="1"/>
                  </a:cxn>
                </a:cxnLst>
                <a:rect l="0" t="0" r="r" b="b"/>
                <a:pathLst>
                  <a:path w="5" h="3">
                    <a:moveTo>
                      <a:pt x="0" y="1"/>
                    </a:moveTo>
                    <a:lnTo>
                      <a:pt x="2" y="0"/>
                    </a:lnTo>
                    <a:lnTo>
                      <a:pt x="5" y="1"/>
                    </a:lnTo>
                    <a:lnTo>
                      <a:pt x="4" y="3"/>
                    </a:lnTo>
                    <a:lnTo>
                      <a:pt x="0"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09" name="Rectangle 5568">
                <a:extLst>
                  <a:ext uri="{FF2B5EF4-FFF2-40B4-BE49-F238E27FC236}">
                    <a16:creationId xmlns:a16="http://schemas.microsoft.com/office/drawing/2014/main" id="{3C84B2AB-F5DE-4E03-AED4-ED7655CAE53F}"/>
                  </a:ext>
                </a:extLst>
              </p:cNvPr>
              <p:cNvSpPr>
                <a:spLocks noChangeArrowheads="1"/>
              </p:cNvSpPr>
              <p:nvPr/>
            </p:nvSpPr>
            <p:spPr bwMode="gray">
              <a:xfrm>
                <a:off x="4381" y="983"/>
                <a:ext cx="7" cy="2"/>
              </a:xfrm>
              <a:prstGeom prst="rect">
                <a:avLst/>
              </a:prstGeom>
              <a:grpFill/>
              <a:ln w="6350">
                <a:solidFill>
                  <a:srgbClr val="333333"/>
                </a:solidFill>
                <a:miter lim="800000"/>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0" name="Freeform 5569">
                <a:extLst>
                  <a:ext uri="{FF2B5EF4-FFF2-40B4-BE49-F238E27FC236}">
                    <a16:creationId xmlns:a16="http://schemas.microsoft.com/office/drawing/2014/main" id="{3E03C24E-2D2E-468D-AAB0-024899185079}"/>
                  </a:ext>
                </a:extLst>
              </p:cNvPr>
              <p:cNvSpPr>
                <a:spLocks/>
              </p:cNvSpPr>
              <p:nvPr/>
            </p:nvSpPr>
            <p:spPr bwMode="gray">
              <a:xfrm>
                <a:off x="4391" y="988"/>
                <a:ext cx="7" cy="5"/>
              </a:xfrm>
              <a:custGeom>
                <a:avLst/>
                <a:gdLst/>
                <a:ahLst/>
                <a:cxnLst>
                  <a:cxn ang="0">
                    <a:pos x="0" y="1"/>
                  </a:cxn>
                  <a:cxn ang="0">
                    <a:pos x="2" y="0"/>
                  </a:cxn>
                  <a:cxn ang="0">
                    <a:pos x="5" y="0"/>
                  </a:cxn>
                  <a:cxn ang="0">
                    <a:pos x="4" y="3"/>
                  </a:cxn>
                  <a:cxn ang="0">
                    <a:pos x="0" y="3"/>
                  </a:cxn>
                  <a:cxn ang="0">
                    <a:pos x="0" y="1"/>
                  </a:cxn>
                </a:cxnLst>
                <a:rect l="0" t="0" r="r" b="b"/>
                <a:pathLst>
                  <a:path w="5" h="3">
                    <a:moveTo>
                      <a:pt x="0" y="1"/>
                    </a:moveTo>
                    <a:lnTo>
                      <a:pt x="2" y="0"/>
                    </a:lnTo>
                    <a:lnTo>
                      <a:pt x="5" y="0"/>
                    </a:lnTo>
                    <a:lnTo>
                      <a:pt x="4" y="3"/>
                    </a:lnTo>
                    <a:lnTo>
                      <a:pt x="0"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1" name="Freeform 5570">
                <a:extLst>
                  <a:ext uri="{FF2B5EF4-FFF2-40B4-BE49-F238E27FC236}">
                    <a16:creationId xmlns:a16="http://schemas.microsoft.com/office/drawing/2014/main" id="{1BE95BC6-F633-4DB3-AB61-958669C0244A}"/>
                  </a:ext>
                </a:extLst>
              </p:cNvPr>
              <p:cNvSpPr>
                <a:spLocks/>
              </p:cNvSpPr>
              <p:nvPr/>
            </p:nvSpPr>
            <p:spPr bwMode="gray">
              <a:xfrm>
                <a:off x="4218" y="993"/>
                <a:ext cx="19" cy="8"/>
              </a:xfrm>
              <a:custGeom>
                <a:avLst/>
                <a:gdLst/>
                <a:ahLst/>
                <a:cxnLst>
                  <a:cxn ang="0">
                    <a:pos x="1" y="2"/>
                  </a:cxn>
                  <a:cxn ang="0">
                    <a:pos x="12" y="0"/>
                  </a:cxn>
                  <a:cxn ang="0">
                    <a:pos x="12" y="3"/>
                  </a:cxn>
                  <a:cxn ang="0">
                    <a:pos x="4" y="5"/>
                  </a:cxn>
                  <a:cxn ang="0">
                    <a:pos x="0" y="4"/>
                  </a:cxn>
                  <a:cxn ang="0">
                    <a:pos x="1" y="2"/>
                  </a:cxn>
                </a:cxnLst>
                <a:rect l="0" t="0" r="r" b="b"/>
                <a:pathLst>
                  <a:path w="12" h="5">
                    <a:moveTo>
                      <a:pt x="1" y="2"/>
                    </a:moveTo>
                    <a:lnTo>
                      <a:pt x="12" y="0"/>
                    </a:lnTo>
                    <a:lnTo>
                      <a:pt x="12" y="3"/>
                    </a:lnTo>
                    <a:lnTo>
                      <a:pt x="4" y="5"/>
                    </a:lnTo>
                    <a:lnTo>
                      <a:pt x="0" y="4"/>
                    </a:lnTo>
                    <a:lnTo>
                      <a:pt x="1"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2" name="Freeform 5571">
                <a:extLst>
                  <a:ext uri="{FF2B5EF4-FFF2-40B4-BE49-F238E27FC236}">
                    <a16:creationId xmlns:a16="http://schemas.microsoft.com/office/drawing/2014/main" id="{CBA4B23F-3BAD-41EC-B132-166A6B49C773}"/>
                  </a:ext>
                </a:extLst>
              </p:cNvPr>
              <p:cNvSpPr>
                <a:spLocks/>
              </p:cNvSpPr>
              <p:nvPr/>
            </p:nvSpPr>
            <p:spPr bwMode="gray">
              <a:xfrm>
                <a:off x="4200" y="1007"/>
                <a:ext cx="9" cy="6"/>
              </a:xfrm>
              <a:custGeom>
                <a:avLst/>
                <a:gdLst/>
                <a:ahLst/>
                <a:cxnLst>
                  <a:cxn ang="0">
                    <a:pos x="6" y="0"/>
                  </a:cxn>
                  <a:cxn ang="0">
                    <a:pos x="6" y="1"/>
                  </a:cxn>
                  <a:cxn ang="0">
                    <a:pos x="4" y="2"/>
                  </a:cxn>
                  <a:cxn ang="0">
                    <a:pos x="1" y="4"/>
                  </a:cxn>
                  <a:cxn ang="0">
                    <a:pos x="0" y="2"/>
                  </a:cxn>
                  <a:cxn ang="0">
                    <a:pos x="6" y="0"/>
                  </a:cxn>
                </a:cxnLst>
                <a:rect l="0" t="0" r="r" b="b"/>
                <a:pathLst>
                  <a:path w="6" h="4">
                    <a:moveTo>
                      <a:pt x="6" y="0"/>
                    </a:moveTo>
                    <a:lnTo>
                      <a:pt x="6" y="1"/>
                    </a:lnTo>
                    <a:lnTo>
                      <a:pt x="4" y="2"/>
                    </a:lnTo>
                    <a:lnTo>
                      <a:pt x="1" y="4"/>
                    </a:lnTo>
                    <a:lnTo>
                      <a:pt x="0" y="2"/>
                    </a:lnTo>
                    <a:lnTo>
                      <a:pt x="6"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3" name="Freeform 5572">
                <a:extLst>
                  <a:ext uri="{FF2B5EF4-FFF2-40B4-BE49-F238E27FC236}">
                    <a16:creationId xmlns:a16="http://schemas.microsoft.com/office/drawing/2014/main" id="{56EF3360-909D-4856-A3D8-5AB5B26CCCBC}"/>
                  </a:ext>
                </a:extLst>
              </p:cNvPr>
              <p:cNvSpPr>
                <a:spLocks/>
              </p:cNvSpPr>
              <p:nvPr/>
            </p:nvSpPr>
            <p:spPr bwMode="gray">
              <a:xfrm>
                <a:off x="4214" y="1005"/>
                <a:ext cx="4" cy="3"/>
              </a:xfrm>
              <a:custGeom>
                <a:avLst/>
                <a:gdLst/>
                <a:ahLst/>
                <a:cxnLst>
                  <a:cxn ang="0">
                    <a:pos x="0" y="1"/>
                  </a:cxn>
                  <a:cxn ang="0">
                    <a:pos x="3" y="0"/>
                  </a:cxn>
                  <a:cxn ang="0">
                    <a:pos x="3" y="2"/>
                  </a:cxn>
                  <a:cxn ang="0">
                    <a:pos x="0" y="2"/>
                  </a:cxn>
                  <a:cxn ang="0">
                    <a:pos x="0" y="1"/>
                  </a:cxn>
                </a:cxnLst>
                <a:rect l="0" t="0" r="r" b="b"/>
                <a:pathLst>
                  <a:path w="3" h="2">
                    <a:moveTo>
                      <a:pt x="0" y="1"/>
                    </a:moveTo>
                    <a:lnTo>
                      <a:pt x="3" y="0"/>
                    </a:lnTo>
                    <a:lnTo>
                      <a:pt x="3" y="2"/>
                    </a:lnTo>
                    <a:lnTo>
                      <a:pt x="0"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4" name="Freeform 5573">
                <a:extLst>
                  <a:ext uri="{FF2B5EF4-FFF2-40B4-BE49-F238E27FC236}">
                    <a16:creationId xmlns:a16="http://schemas.microsoft.com/office/drawing/2014/main" id="{F767546F-45CB-4AB5-AE91-ADCFCBF16180}"/>
                  </a:ext>
                </a:extLst>
              </p:cNvPr>
              <p:cNvSpPr>
                <a:spLocks/>
              </p:cNvSpPr>
              <p:nvPr/>
            </p:nvSpPr>
            <p:spPr bwMode="gray">
              <a:xfrm>
                <a:off x="4228" y="1008"/>
                <a:ext cx="6" cy="5"/>
              </a:xfrm>
              <a:custGeom>
                <a:avLst/>
                <a:gdLst/>
                <a:ahLst/>
                <a:cxnLst>
                  <a:cxn ang="0">
                    <a:pos x="0" y="1"/>
                  </a:cxn>
                  <a:cxn ang="0">
                    <a:pos x="1" y="0"/>
                  </a:cxn>
                  <a:cxn ang="0">
                    <a:pos x="4" y="0"/>
                  </a:cxn>
                  <a:cxn ang="0">
                    <a:pos x="4" y="3"/>
                  </a:cxn>
                  <a:cxn ang="0">
                    <a:pos x="0" y="1"/>
                  </a:cxn>
                </a:cxnLst>
                <a:rect l="0" t="0" r="r" b="b"/>
                <a:pathLst>
                  <a:path w="4" h="3">
                    <a:moveTo>
                      <a:pt x="0" y="1"/>
                    </a:moveTo>
                    <a:lnTo>
                      <a:pt x="1" y="0"/>
                    </a:lnTo>
                    <a:lnTo>
                      <a:pt x="4" y="0"/>
                    </a:lnTo>
                    <a:lnTo>
                      <a:pt x="4"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5" name="Freeform 5574">
                <a:extLst>
                  <a:ext uri="{FF2B5EF4-FFF2-40B4-BE49-F238E27FC236}">
                    <a16:creationId xmlns:a16="http://schemas.microsoft.com/office/drawing/2014/main" id="{9790ECBD-616E-46AC-8687-42A342718929}"/>
                  </a:ext>
                </a:extLst>
              </p:cNvPr>
              <p:cNvSpPr>
                <a:spLocks/>
              </p:cNvSpPr>
              <p:nvPr/>
            </p:nvSpPr>
            <p:spPr bwMode="gray">
              <a:xfrm>
                <a:off x="4218" y="1021"/>
                <a:ext cx="16" cy="4"/>
              </a:xfrm>
              <a:custGeom>
                <a:avLst/>
                <a:gdLst/>
                <a:ahLst/>
                <a:cxnLst>
                  <a:cxn ang="0">
                    <a:pos x="0" y="1"/>
                  </a:cxn>
                  <a:cxn ang="0">
                    <a:pos x="1" y="0"/>
                  </a:cxn>
                  <a:cxn ang="0">
                    <a:pos x="6" y="0"/>
                  </a:cxn>
                  <a:cxn ang="0">
                    <a:pos x="10" y="0"/>
                  </a:cxn>
                  <a:cxn ang="0">
                    <a:pos x="10" y="2"/>
                  </a:cxn>
                  <a:cxn ang="0">
                    <a:pos x="8" y="3"/>
                  </a:cxn>
                  <a:cxn ang="0">
                    <a:pos x="0" y="1"/>
                  </a:cxn>
                </a:cxnLst>
                <a:rect l="0" t="0" r="r" b="b"/>
                <a:pathLst>
                  <a:path w="10" h="3">
                    <a:moveTo>
                      <a:pt x="0" y="1"/>
                    </a:moveTo>
                    <a:lnTo>
                      <a:pt x="1" y="0"/>
                    </a:lnTo>
                    <a:lnTo>
                      <a:pt x="6" y="0"/>
                    </a:lnTo>
                    <a:lnTo>
                      <a:pt x="10" y="0"/>
                    </a:lnTo>
                    <a:lnTo>
                      <a:pt x="10" y="2"/>
                    </a:lnTo>
                    <a:lnTo>
                      <a:pt x="8" y="3"/>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6" name="Freeform 5575">
                <a:extLst>
                  <a:ext uri="{FF2B5EF4-FFF2-40B4-BE49-F238E27FC236}">
                    <a16:creationId xmlns:a16="http://schemas.microsoft.com/office/drawing/2014/main" id="{1F26D2A0-98F4-461C-9F3A-B5BCE892A8DA}"/>
                  </a:ext>
                </a:extLst>
              </p:cNvPr>
              <p:cNvSpPr>
                <a:spLocks/>
              </p:cNvSpPr>
              <p:nvPr/>
            </p:nvSpPr>
            <p:spPr bwMode="gray">
              <a:xfrm>
                <a:off x="4240" y="1025"/>
                <a:ext cx="6" cy="3"/>
              </a:xfrm>
              <a:custGeom>
                <a:avLst/>
                <a:gdLst/>
                <a:ahLst/>
                <a:cxnLst>
                  <a:cxn ang="0">
                    <a:pos x="0" y="1"/>
                  </a:cxn>
                  <a:cxn ang="0">
                    <a:pos x="3" y="0"/>
                  </a:cxn>
                  <a:cxn ang="0">
                    <a:pos x="4" y="1"/>
                  </a:cxn>
                  <a:cxn ang="0">
                    <a:pos x="3" y="2"/>
                  </a:cxn>
                  <a:cxn ang="0">
                    <a:pos x="0" y="1"/>
                  </a:cxn>
                </a:cxnLst>
                <a:rect l="0" t="0" r="r" b="b"/>
                <a:pathLst>
                  <a:path w="4" h="2">
                    <a:moveTo>
                      <a:pt x="0" y="1"/>
                    </a:moveTo>
                    <a:lnTo>
                      <a:pt x="3" y="0"/>
                    </a:lnTo>
                    <a:lnTo>
                      <a:pt x="4" y="1"/>
                    </a:lnTo>
                    <a:lnTo>
                      <a:pt x="3" y="2"/>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7" name="Freeform 5576">
                <a:extLst>
                  <a:ext uri="{FF2B5EF4-FFF2-40B4-BE49-F238E27FC236}">
                    <a16:creationId xmlns:a16="http://schemas.microsoft.com/office/drawing/2014/main" id="{13849FC3-7428-4CC6-AB81-CB085A2BEBA4}"/>
                  </a:ext>
                </a:extLst>
              </p:cNvPr>
              <p:cNvSpPr>
                <a:spLocks/>
              </p:cNvSpPr>
              <p:nvPr/>
            </p:nvSpPr>
            <p:spPr bwMode="gray">
              <a:xfrm>
                <a:off x="4459" y="1010"/>
                <a:ext cx="12" cy="6"/>
              </a:xfrm>
              <a:custGeom>
                <a:avLst/>
                <a:gdLst/>
                <a:ahLst/>
                <a:cxnLst>
                  <a:cxn ang="0">
                    <a:pos x="1" y="0"/>
                  </a:cxn>
                  <a:cxn ang="0">
                    <a:pos x="5" y="0"/>
                  </a:cxn>
                  <a:cxn ang="0">
                    <a:pos x="8" y="4"/>
                  </a:cxn>
                  <a:cxn ang="0">
                    <a:pos x="5" y="4"/>
                  </a:cxn>
                  <a:cxn ang="0">
                    <a:pos x="0" y="0"/>
                  </a:cxn>
                  <a:cxn ang="0">
                    <a:pos x="1" y="0"/>
                  </a:cxn>
                </a:cxnLst>
                <a:rect l="0" t="0" r="r" b="b"/>
                <a:pathLst>
                  <a:path w="8" h="4">
                    <a:moveTo>
                      <a:pt x="1" y="0"/>
                    </a:moveTo>
                    <a:lnTo>
                      <a:pt x="5" y="0"/>
                    </a:lnTo>
                    <a:lnTo>
                      <a:pt x="8" y="4"/>
                    </a:lnTo>
                    <a:lnTo>
                      <a:pt x="5" y="4"/>
                    </a:lnTo>
                    <a:lnTo>
                      <a:pt x="0" y="0"/>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8" name="Freeform 5577">
                <a:extLst>
                  <a:ext uri="{FF2B5EF4-FFF2-40B4-BE49-F238E27FC236}">
                    <a16:creationId xmlns:a16="http://schemas.microsoft.com/office/drawing/2014/main" id="{69D313EE-B920-43B8-8B2D-48CC92B35209}"/>
                  </a:ext>
                </a:extLst>
              </p:cNvPr>
              <p:cNvSpPr>
                <a:spLocks/>
              </p:cNvSpPr>
              <p:nvPr/>
            </p:nvSpPr>
            <p:spPr bwMode="gray">
              <a:xfrm>
                <a:off x="4474" y="1016"/>
                <a:ext cx="5" cy="2"/>
              </a:xfrm>
              <a:custGeom>
                <a:avLst/>
                <a:gdLst/>
                <a:ahLst/>
                <a:cxnLst>
                  <a:cxn ang="0">
                    <a:pos x="1" y="0"/>
                  </a:cxn>
                  <a:cxn ang="0">
                    <a:pos x="3" y="1"/>
                  </a:cxn>
                  <a:cxn ang="0">
                    <a:pos x="0" y="1"/>
                  </a:cxn>
                  <a:cxn ang="0">
                    <a:pos x="1" y="0"/>
                  </a:cxn>
                </a:cxnLst>
                <a:rect l="0" t="0" r="r" b="b"/>
                <a:pathLst>
                  <a:path w="3" h="1">
                    <a:moveTo>
                      <a:pt x="1" y="0"/>
                    </a:moveTo>
                    <a:lnTo>
                      <a:pt x="3" y="1"/>
                    </a:lnTo>
                    <a:lnTo>
                      <a:pt x="0" y="1"/>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19" name="Freeform 5578">
                <a:extLst>
                  <a:ext uri="{FF2B5EF4-FFF2-40B4-BE49-F238E27FC236}">
                    <a16:creationId xmlns:a16="http://schemas.microsoft.com/office/drawing/2014/main" id="{28786692-2688-42B9-91E8-4C6982935ACD}"/>
                  </a:ext>
                </a:extLst>
              </p:cNvPr>
              <p:cNvSpPr>
                <a:spLocks/>
              </p:cNvSpPr>
              <p:nvPr/>
            </p:nvSpPr>
            <p:spPr bwMode="gray">
              <a:xfrm>
                <a:off x="3339" y="2193"/>
                <a:ext cx="6" cy="11"/>
              </a:xfrm>
              <a:custGeom>
                <a:avLst/>
                <a:gdLst/>
                <a:ahLst/>
                <a:cxnLst>
                  <a:cxn ang="0">
                    <a:pos x="3" y="0"/>
                  </a:cxn>
                  <a:cxn ang="0">
                    <a:pos x="4" y="3"/>
                  </a:cxn>
                  <a:cxn ang="0">
                    <a:pos x="1" y="7"/>
                  </a:cxn>
                  <a:cxn ang="0">
                    <a:pos x="0" y="4"/>
                  </a:cxn>
                  <a:cxn ang="0">
                    <a:pos x="3" y="0"/>
                  </a:cxn>
                </a:cxnLst>
                <a:rect l="0" t="0" r="r" b="b"/>
                <a:pathLst>
                  <a:path w="4" h="7">
                    <a:moveTo>
                      <a:pt x="3" y="0"/>
                    </a:moveTo>
                    <a:lnTo>
                      <a:pt x="4" y="3"/>
                    </a:lnTo>
                    <a:lnTo>
                      <a:pt x="1" y="7"/>
                    </a:lnTo>
                    <a:lnTo>
                      <a:pt x="0" y="4"/>
                    </a:lnTo>
                    <a:lnTo>
                      <a:pt x="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0" name="Freeform 5579">
                <a:extLst>
                  <a:ext uri="{FF2B5EF4-FFF2-40B4-BE49-F238E27FC236}">
                    <a16:creationId xmlns:a16="http://schemas.microsoft.com/office/drawing/2014/main" id="{ABD73E72-D552-4F6A-9285-3216B45768D1}"/>
                  </a:ext>
                </a:extLst>
              </p:cNvPr>
              <p:cNvSpPr>
                <a:spLocks/>
              </p:cNvSpPr>
              <p:nvPr/>
            </p:nvSpPr>
            <p:spPr bwMode="gray">
              <a:xfrm>
                <a:off x="3356" y="2105"/>
                <a:ext cx="20" cy="52"/>
              </a:xfrm>
              <a:custGeom>
                <a:avLst/>
                <a:gdLst/>
                <a:ahLst/>
                <a:cxnLst>
                  <a:cxn ang="0">
                    <a:pos x="7" y="31"/>
                  </a:cxn>
                  <a:cxn ang="0">
                    <a:pos x="5" y="30"/>
                  </a:cxn>
                  <a:cxn ang="0">
                    <a:pos x="3" y="34"/>
                  </a:cxn>
                  <a:cxn ang="0">
                    <a:pos x="1" y="33"/>
                  </a:cxn>
                  <a:cxn ang="0">
                    <a:pos x="0" y="32"/>
                  </a:cxn>
                  <a:cxn ang="0">
                    <a:pos x="1" y="30"/>
                  </a:cxn>
                  <a:cxn ang="0">
                    <a:pos x="3" y="26"/>
                  </a:cxn>
                  <a:cxn ang="0">
                    <a:pos x="4" y="6"/>
                  </a:cxn>
                  <a:cxn ang="0">
                    <a:pos x="11" y="0"/>
                  </a:cxn>
                  <a:cxn ang="0">
                    <a:pos x="13" y="3"/>
                  </a:cxn>
                  <a:cxn ang="0">
                    <a:pos x="12" y="12"/>
                  </a:cxn>
                  <a:cxn ang="0">
                    <a:pos x="13" y="20"/>
                  </a:cxn>
                  <a:cxn ang="0">
                    <a:pos x="9" y="23"/>
                  </a:cxn>
                  <a:cxn ang="0">
                    <a:pos x="9" y="27"/>
                  </a:cxn>
                  <a:cxn ang="0">
                    <a:pos x="7" y="31"/>
                  </a:cxn>
                </a:cxnLst>
                <a:rect l="0" t="0" r="r" b="b"/>
                <a:pathLst>
                  <a:path w="13" h="34">
                    <a:moveTo>
                      <a:pt x="7" y="31"/>
                    </a:moveTo>
                    <a:lnTo>
                      <a:pt x="5" y="30"/>
                    </a:lnTo>
                    <a:lnTo>
                      <a:pt x="3" y="34"/>
                    </a:lnTo>
                    <a:lnTo>
                      <a:pt x="1" y="33"/>
                    </a:lnTo>
                    <a:lnTo>
                      <a:pt x="0" y="32"/>
                    </a:lnTo>
                    <a:lnTo>
                      <a:pt x="1" y="30"/>
                    </a:lnTo>
                    <a:lnTo>
                      <a:pt x="3" y="26"/>
                    </a:lnTo>
                    <a:lnTo>
                      <a:pt x="4" y="6"/>
                    </a:lnTo>
                    <a:lnTo>
                      <a:pt x="11" y="0"/>
                    </a:lnTo>
                    <a:lnTo>
                      <a:pt x="13" y="3"/>
                    </a:lnTo>
                    <a:lnTo>
                      <a:pt x="12" y="12"/>
                    </a:lnTo>
                    <a:lnTo>
                      <a:pt x="13" y="20"/>
                    </a:lnTo>
                    <a:lnTo>
                      <a:pt x="9" y="23"/>
                    </a:lnTo>
                    <a:lnTo>
                      <a:pt x="9" y="27"/>
                    </a:lnTo>
                    <a:lnTo>
                      <a:pt x="7" y="31"/>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1" name="Freeform 5580">
                <a:extLst>
                  <a:ext uri="{FF2B5EF4-FFF2-40B4-BE49-F238E27FC236}">
                    <a16:creationId xmlns:a16="http://schemas.microsoft.com/office/drawing/2014/main" id="{81CE08EA-6175-47C8-95A7-C9E3B3DEB0D8}"/>
                  </a:ext>
                </a:extLst>
              </p:cNvPr>
              <p:cNvSpPr>
                <a:spLocks/>
              </p:cNvSpPr>
              <p:nvPr/>
            </p:nvSpPr>
            <p:spPr bwMode="gray">
              <a:xfrm>
                <a:off x="3341" y="2151"/>
                <a:ext cx="26" cy="76"/>
              </a:xfrm>
              <a:custGeom>
                <a:avLst/>
                <a:gdLst/>
                <a:ahLst/>
                <a:cxnLst>
                  <a:cxn ang="0">
                    <a:pos x="2" y="27"/>
                  </a:cxn>
                  <a:cxn ang="0">
                    <a:pos x="4" y="22"/>
                  </a:cxn>
                  <a:cxn ang="0">
                    <a:pos x="5" y="18"/>
                  </a:cxn>
                  <a:cxn ang="0">
                    <a:pos x="8" y="11"/>
                  </a:cxn>
                  <a:cxn ang="0">
                    <a:pos x="9" y="7"/>
                  </a:cxn>
                  <a:cxn ang="0">
                    <a:pos x="10" y="2"/>
                  </a:cxn>
                  <a:cxn ang="0">
                    <a:pos x="11" y="3"/>
                  </a:cxn>
                  <a:cxn ang="0">
                    <a:pos x="13" y="4"/>
                  </a:cxn>
                  <a:cxn ang="0">
                    <a:pos x="15" y="0"/>
                  </a:cxn>
                  <a:cxn ang="0">
                    <a:pos x="17" y="1"/>
                  </a:cxn>
                  <a:cxn ang="0">
                    <a:pos x="14" y="16"/>
                  </a:cxn>
                  <a:cxn ang="0">
                    <a:pos x="13" y="17"/>
                  </a:cxn>
                  <a:cxn ang="0">
                    <a:pos x="9" y="14"/>
                  </a:cxn>
                  <a:cxn ang="0">
                    <a:pos x="7" y="21"/>
                  </a:cxn>
                  <a:cxn ang="0">
                    <a:pos x="9" y="25"/>
                  </a:cxn>
                  <a:cxn ang="0">
                    <a:pos x="7" y="27"/>
                  </a:cxn>
                  <a:cxn ang="0">
                    <a:pos x="10" y="30"/>
                  </a:cxn>
                  <a:cxn ang="0">
                    <a:pos x="9" y="39"/>
                  </a:cxn>
                  <a:cxn ang="0">
                    <a:pos x="5" y="49"/>
                  </a:cxn>
                  <a:cxn ang="0">
                    <a:pos x="4" y="49"/>
                  </a:cxn>
                  <a:cxn ang="0">
                    <a:pos x="2" y="40"/>
                  </a:cxn>
                  <a:cxn ang="0">
                    <a:pos x="0" y="34"/>
                  </a:cxn>
                  <a:cxn ang="0">
                    <a:pos x="3" y="30"/>
                  </a:cxn>
                  <a:cxn ang="0">
                    <a:pos x="2" y="27"/>
                  </a:cxn>
                </a:cxnLst>
                <a:rect l="0" t="0" r="r" b="b"/>
                <a:pathLst>
                  <a:path w="17" h="49">
                    <a:moveTo>
                      <a:pt x="2" y="27"/>
                    </a:moveTo>
                    <a:lnTo>
                      <a:pt x="4" y="22"/>
                    </a:lnTo>
                    <a:lnTo>
                      <a:pt x="5" y="18"/>
                    </a:lnTo>
                    <a:lnTo>
                      <a:pt x="8" y="11"/>
                    </a:lnTo>
                    <a:lnTo>
                      <a:pt x="9" y="7"/>
                    </a:lnTo>
                    <a:lnTo>
                      <a:pt x="10" y="2"/>
                    </a:lnTo>
                    <a:lnTo>
                      <a:pt x="11" y="3"/>
                    </a:lnTo>
                    <a:lnTo>
                      <a:pt x="13" y="4"/>
                    </a:lnTo>
                    <a:lnTo>
                      <a:pt x="15" y="0"/>
                    </a:lnTo>
                    <a:lnTo>
                      <a:pt x="17" y="1"/>
                    </a:lnTo>
                    <a:lnTo>
                      <a:pt x="14" y="16"/>
                    </a:lnTo>
                    <a:lnTo>
                      <a:pt x="13" y="17"/>
                    </a:lnTo>
                    <a:lnTo>
                      <a:pt x="9" y="14"/>
                    </a:lnTo>
                    <a:lnTo>
                      <a:pt x="7" y="21"/>
                    </a:lnTo>
                    <a:lnTo>
                      <a:pt x="9" y="25"/>
                    </a:lnTo>
                    <a:lnTo>
                      <a:pt x="7" y="27"/>
                    </a:lnTo>
                    <a:lnTo>
                      <a:pt x="10" y="30"/>
                    </a:lnTo>
                    <a:lnTo>
                      <a:pt x="9" y="39"/>
                    </a:lnTo>
                    <a:lnTo>
                      <a:pt x="5" y="49"/>
                    </a:lnTo>
                    <a:lnTo>
                      <a:pt x="4" y="49"/>
                    </a:lnTo>
                    <a:lnTo>
                      <a:pt x="2" y="40"/>
                    </a:lnTo>
                    <a:lnTo>
                      <a:pt x="0" y="34"/>
                    </a:lnTo>
                    <a:lnTo>
                      <a:pt x="3" y="30"/>
                    </a:lnTo>
                    <a:lnTo>
                      <a:pt x="2" y="27"/>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2" name="Freeform 5581">
                <a:extLst>
                  <a:ext uri="{FF2B5EF4-FFF2-40B4-BE49-F238E27FC236}">
                    <a16:creationId xmlns:a16="http://schemas.microsoft.com/office/drawing/2014/main" id="{EECC7590-C349-4C02-A830-A83B1540E2A3}"/>
                  </a:ext>
                </a:extLst>
              </p:cNvPr>
              <p:cNvSpPr>
                <a:spLocks/>
              </p:cNvSpPr>
              <p:nvPr/>
            </p:nvSpPr>
            <p:spPr bwMode="gray">
              <a:xfrm>
                <a:off x="3352" y="2173"/>
                <a:ext cx="9" cy="25"/>
              </a:xfrm>
              <a:custGeom>
                <a:avLst/>
                <a:gdLst/>
                <a:ahLst/>
                <a:cxnLst>
                  <a:cxn ang="0">
                    <a:pos x="6" y="3"/>
                  </a:cxn>
                  <a:cxn ang="0">
                    <a:pos x="3" y="16"/>
                  </a:cxn>
                  <a:cxn ang="0">
                    <a:pos x="0" y="13"/>
                  </a:cxn>
                  <a:cxn ang="0">
                    <a:pos x="2" y="11"/>
                  </a:cxn>
                  <a:cxn ang="0">
                    <a:pos x="0" y="7"/>
                  </a:cxn>
                  <a:cxn ang="0">
                    <a:pos x="2" y="0"/>
                  </a:cxn>
                  <a:cxn ang="0">
                    <a:pos x="6" y="3"/>
                  </a:cxn>
                </a:cxnLst>
                <a:rect l="0" t="0" r="r" b="b"/>
                <a:pathLst>
                  <a:path w="6" h="16">
                    <a:moveTo>
                      <a:pt x="6" y="3"/>
                    </a:moveTo>
                    <a:lnTo>
                      <a:pt x="3" y="16"/>
                    </a:lnTo>
                    <a:lnTo>
                      <a:pt x="0" y="13"/>
                    </a:lnTo>
                    <a:lnTo>
                      <a:pt x="2" y="11"/>
                    </a:lnTo>
                    <a:lnTo>
                      <a:pt x="0" y="7"/>
                    </a:lnTo>
                    <a:lnTo>
                      <a:pt x="2" y="0"/>
                    </a:lnTo>
                    <a:lnTo>
                      <a:pt x="6" y="3"/>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3" name="Freeform 5583">
                <a:extLst>
                  <a:ext uri="{FF2B5EF4-FFF2-40B4-BE49-F238E27FC236}">
                    <a16:creationId xmlns:a16="http://schemas.microsoft.com/office/drawing/2014/main" id="{2CCC7BBC-965F-4F1E-B5A3-E6500118F970}"/>
                  </a:ext>
                </a:extLst>
              </p:cNvPr>
              <p:cNvSpPr>
                <a:spLocks/>
              </p:cNvSpPr>
              <p:nvPr/>
            </p:nvSpPr>
            <p:spPr bwMode="gray">
              <a:xfrm>
                <a:off x="3314" y="2115"/>
                <a:ext cx="27" cy="18"/>
              </a:xfrm>
              <a:custGeom>
                <a:avLst/>
                <a:gdLst/>
                <a:ahLst/>
                <a:cxnLst>
                  <a:cxn ang="0">
                    <a:pos x="0" y="8"/>
                  </a:cxn>
                  <a:cxn ang="0">
                    <a:pos x="4" y="5"/>
                  </a:cxn>
                  <a:cxn ang="0">
                    <a:pos x="13" y="3"/>
                  </a:cxn>
                  <a:cxn ang="0">
                    <a:pos x="15" y="0"/>
                  </a:cxn>
                  <a:cxn ang="0">
                    <a:pos x="17" y="0"/>
                  </a:cxn>
                  <a:cxn ang="0">
                    <a:pos x="15" y="4"/>
                  </a:cxn>
                  <a:cxn ang="0">
                    <a:pos x="13" y="9"/>
                  </a:cxn>
                  <a:cxn ang="0">
                    <a:pos x="7" y="11"/>
                  </a:cxn>
                  <a:cxn ang="0">
                    <a:pos x="0" y="11"/>
                  </a:cxn>
                  <a:cxn ang="0">
                    <a:pos x="0" y="8"/>
                  </a:cxn>
                </a:cxnLst>
                <a:rect l="0" t="0" r="r" b="b"/>
                <a:pathLst>
                  <a:path w="17" h="11">
                    <a:moveTo>
                      <a:pt x="0" y="8"/>
                    </a:moveTo>
                    <a:lnTo>
                      <a:pt x="4" y="5"/>
                    </a:lnTo>
                    <a:lnTo>
                      <a:pt x="13" y="3"/>
                    </a:lnTo>
                    <a:lnTo>
                      <a:pt x="15" y="0"/>
                    </a:lnTo>
                    <a:lnTo>
                      <a:pt x="17" y="0"/>
                    </a:lnTo>
                    <a:lnTo>
                      <a:pt x="15" y="4"/>
                    </a:lnTo>
                    <a:lnTo>
                      <a:pt x="13" y="9"/>
                    </a:lnTo>
                    <a:lnTo>
                      <a:pt x="7" y="11"/>
                    </a:lnTo>
                    <a:lnTo>
                      <a:pt x="0" y="11"/>
                    </a:lnTo>
                    <a:lnTo>
                      <a:pt x="0" y="8"/>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824" name="Freeform 5584">
                <a:extLst>
                  <a:ext uri="{FF2B5EF4-FFF2-40B4-BE49-F238E27FC236}">
                    <a16:creationId xmlns:a16="http://schemas.microsoft.com/office/drawing/2014/main" id="{2E3E12BB-71B8-43C7-85B8-3D855CE12DE6}"/>
                  </a:ext>
                </a:extLst>
              </p:cNvPr>
              <p:cNvSpPr>
                <a:spLocks/>
              </p:cNvSpPr>
              <p:nvPr/>
            </p:nvSpPr>
            <p:spPr bwMode="gray">
              <a:xfrm>
                <a:off x="3339" y="2199"/>
                <a:ext cx="2" cy="5"/>
              </a:xfrm>
              <a:custGeom>
                <a:avLst/>
                <a:gdLst/>
                <a:ahLst/>
                <a:cxnLst>
                  <a:cxn ang="0">
                    <a:pos x="0" y="0"/>
                  </a:cxn>
                  <a:cxn ang="0">
                    <a:pos x="1" y="3"/>
                  </a:cxn>
                  <a:cxn ang="0">
                    <a:pos x="0" y="0"/>
                  </a:cxn>
                </a:cxnLst>
                <a:rect l="0" t="0" r="r" b="b"/>
                <a:pathLst>
                  <a:path w="1" h="3">
                    <a:moveTo>
                      <a:pt x="0" y="0"/>
                    </a:moveTo>
                    <a:lnTo>
                      <a:pt x="1" y="3"/>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5" name="Freeform 5585">
                <a:extLst>
                  <a:ext uri="{FF2B5EF4-FFF2-40B4-BE49-F238E27FC236}">
                    <a16:creationId xmlns:a16="http://schemas.microsoft.com/office/drawing/2014/main" id="{48C7EA82-B4E7-41E3-8127-02ECF4B6A132}"/>
                  </a:ext>
                </a:extLst>
              </p:cNvPr>
              <p:cNvSpPr>
                <a:spLocks/>
              </p:cNvSpPr>
              <p:nvPr/>
            </p:nvSpPr>
            <p:spPr bwMode="gray">
              <a:xfrm>
                <a:off x="3649" y="2288"/>
                <a:ext cx="11" cy="12"/>
              </a:xfrm>
              <a:custGeom>
                <a:avLst/>
                <a:gdLst/>
                <a:ahLst/>
                <a:cxnLst>
                  <a:cxn ang="0">
                    <a:pos x="6" y="8"/>
                  </a:cxn>
                  <a:cxn ang="0">
                    <a:pos x="0" y="4"/>
                  </a:cxn>
                  <a:cxn ang="0">
                    <a:pos x="3" y="0"/>
                  </a:cxn>
                  <a:cxn ang="0">
                    <a:pos x="5" y="0"/>
                  </a:cxn>
                  <a:cxn ang="0">
                    <a:pos x="7" y="1"/>
                  </a:cxn>
                  <a:cxn ang="0">
                    <a:pos x="6" y="8"/>
                  </a:cxn>
                </a:cxnLst>
                <a:rect l="0" t="0" r="r" b="b"/>
                <a:pathLst>
                  <a:path w="7" h="8">
                    <a:moveTo>
                      <a:pt x="6" y="8"/>
                    </a:moveTo>
                    <a:lnTo>
                      <a:pt x="0" y="4"/>
                    </a:lnTo>
                    <a:lnTo>
                      <a:pt x="3" y="0"/>
                    </a:lnTo>
                    <a:lnTo>
                      <a:pt x="5" y="0"/>
                    </a:lnTo>
                    <a:lnTo>
                      <a:pt x="7" y="1"/>
                    </a:lnTo>
                    <a:lnTo>
                      <a:pt x="6" y="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6" name="Freeform 5586">
                <a:extLst>
                  <a:ext uri="{FF2B5EF4-FFF2-40B4-BE49-F238E27FC236}">
                    <a16:creationId xmlns:a16="http://schemas.microsoft.com/office/drawing/2014/main" id="{B9E4DFE7-D338-455E-854A-0FFB0C396B48}"/>
                  </a:ext>
                </a:extLst>
              </p:cNvPr>
              <p:cNvSpPr>
                <a:spLocks/>
              </p:cNvSpPr>
              <p:nvPr/>
            </p:nvSpPr>
            <p:spPr bwMode="gray">
              <a:xfrm>
                <a:off x="3590" y="2294"/>
                <a:ext cx="69" cy="53"/>
              </a:xfrm>
              <a:custGeom>
                <a:avLst/>
                <a:gdLst/>
                <a:ahLst/>
                <a:cxnLst>
                  <a:cxn ang="0">
                    <a:pos x="44" y="4"/>
                  </a:cxn>
                  <a:cxn ang="0">
                    <a:pos x="43" y="7"/>
                  </a:cxn>
                  <a:cxn ang="0">
                    <a:pos x="38" y="8"/>
                  </a:cxn>
                  <a:cxn ang="0">
                    <a:pos x="40" y="16"/>
                  </a:cxn>
                  <a:cxn ang="0">
                    <a:pos x="32" y="26"/>
                  </a:cxn>
                  <a:cxn ang="0">
                    <a:pos x="31" y="34"/>
                  </a:cxn>
                  <a:cxn ang="0">
                    <a:pos x="7" y="31"/>
                  </a:cxn>
                  <a:cxn ang="0">
                    <a:pos x="0" y="23"/>
                  </a:cxn>
                  <a:cxn ang="0">
                    <a:pos x="2" y="19"/>
                  </a:cxn>
                  <a:cxn ang="0">
                    <a:pos x="8" y="20"/>
                  </a:cxn>
                  <a:cxn ang="0">
                    <a:pos x="12" y="20"/>
                  </a:cxn>
                  <a:cxn ang="0">
                    <a:pos x="20" y="19"/>
                  </a:cxn>
                  <a:cxn ang="0">
                    <a:pos x="25" y="13"/>
                  </a:cxn>
                  <a:cxn ang="0">
                    <a:pos x="34" y="5"/>
                  </a:cxn>
                  <a:cxn ang="0">
                    <a:pos x="38" y="0"/>
                  </a:cxn>
                  <a:cxn ang="0">
                    <a:pos x="44" y="4"/>
                  </a:cxn>
                </a:cxnLst>
                <a:rect l="0" t="0" r="r" b="b"/>
                <a:pathLst>
                  <a:path w="44" h="34">
                    <a:moveTo>
                      <a:pt x="44" y="4"/>
                    </a:moveTo>
                    <a:lnTo>
                      <a:pt x="43" y="7"/>
                    </a:lnTo>
                    <a:lnTo>
                      <a:pt x="38" y="8"/>
                    </a:lnTo>
                    <a:lnTo>
                      <a:pt x="40" y="16"/>
                    </a:lnTo>
                    <a:lnTo>
                      <a:pt x="32" y="26"/>
                    </a:lnTo>
                    <a:lnTo>
                      <a:pt x="31" y="34"/>
                    </a:lnTo>
                    <a:lnTo>
                      <a:pt x="7" y="31"/>
                    </a:lnTo>
                    <a:lnTo>
                      <a:pt x="0" y="23"/>
                    </a:lnTo>
                    <a:lnTo>
                      <a:pt x="2" y="19"/>
                    </a:lnTo>
                    <a:lnTo>
                      <a:pt x="8" y="20"/>
                    </a:lnTo>
                    <a:lnTo>
                      <a:pt x="12" y="20"/>
                    </a:lnTo>
                    <a:lnTo>
                      <a:pt x="20" y="19"/>
                    </a:lnTo>
                    <a:lnTo>
                      <a:pt x="25" y="13"/>
                    </a:lnTo>
                    <a:lnTo>
                      <a:pt x="34" y="5"/>
                    </a:lnTo>
                    <a:lnTo>
                      <a:pt x="38" y="0"/>
                    </a:lnTo>
                    <a:lnTo>
                      <a:pt x="44"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7" name="Freeform 5587">
                <a:extLst>
                  <a:ext uri="{FF2B5EF4-FFF2-40B4-BE49-F238E27FC236}">
                    <a16:creationId xmlns:a16="http://schemas.microsoft.com/office/drawing/2014/main" id="{007C01DB-BE84-45E4-8456-82D94C49FD0D}"/>
                  </a:ext>
                </a:extLst>
              </p:cNvPr>
              <p:cNvSpPr>
                <a:spLocks/>
              </p:cNvSpPr>
              <p:nvPr/>
            </p:nvSpPr>
            <p:spPr bwMode="gray">
              <a:xfrm>
                <a:off x="3578" y="2286"/>
                <a:ext cx="12" cy="31"/>
              </a:xfrm>
              <a:custGeom>
                <a:avLst/>
                <a:gdLst/>
                <a:ahLst/>
                <a:cxnLst>
                  <a:cxn ang="0">
                    <a:pos x="0" y="14"/>
                  </a:cxn>
                  <a:cxn ang="0">
                    <a:pos x="2" y="9"/>
                  </a:cxn>
                  <a:cxn ang="0">
                    <a:pos x="1" y="3"/>
                  </a:cxn>
                  <a:cxn ang="0">
                    <a:pos x="2" y="0"/>
                  </a:cxn>
                  <a:cxn ang="0">
                    <a:pos x="7" y="1"/>
                  </a:cxn>
                  <a:cxn ang="0">
                    <a:pos x="8" y="12"/>
                  </a:cxn>
                  <a:cxn ang="0">
                    <a:pos x="6" y="20"/>
                  </a:cxn>
                  <a:cxn ang="0">
                    <a:pos x="2" y="19"/>
                  </a:cxn>
                  <a:cxn ang="0">
                    <a:pos x="0" y="14"/>
                  </a:cxn>
                </a:cxnLst>
                <a:rect l="0" t="0" r="r" b="b"/>
                <a:pathLst>
                  <a:path w="8" h="20">
                    <a:moveTo>
                      <a:pt x="0" y="14"/>
                    </a:moveTo>
                    <a:lnTo>
                      <a:pt x="2" y="9"/>
                    </a:lnTo>
                    <a:lnTo>
                      <a:pt x="1" y="3"/>
                    </a:lnTo>
                    <a:lnTo>
                      <a:pt x="2" y="0"/>
                    </a:lnTo>
                    <a:lnTo>
                      <a:pt x="7" y="1"/>
                    </a:lnTo>
                    <a:lnTo>
                      <a:pt x="8" y="12"/>
                    </a:lnTo>
                    <a:lnTo>
                      <a:pt x="6" y="20"/>
                    </a:lnTo>
                    <a:lnTo>
                      <a:pt x="2" y="19"/>
                    </a:lnTo>
                    <a:lnTo>
                      <a:pt x="0" y="1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8" name="Freeform 5588">
                <a:extLst>
                  <a:ext uri="{FF2B5EF4-FFF2-40B4-BE49-F238E27FC236}">
                    <a16:creationId xmlns:a16="http://schemas.microsoft.com/office/drawing/2014/main" id="{BC91F7BA-2D65-4915-BBE9-25483C163497}"/>
                  </a:ext>
                </a:extLst>
              </p:cNvPr>
              <p:cNvSpPr>
                <a:spLocks/>
              </p:cNvSpPr>
              <p:nvPr/>
            </p:nvSpPr>
            <p:spPr bwMode="gray">
              <a:xfrm>
                <a:off x="3521" y="2219"/>
                <a:ext cx="18" cy="21"/>
              </a:xfrm>
              <a:custGeom>
                <a:avLst/>
                <a:gdLst/>
                <a:ahLst/>
                <a:cxnLst>
                  <a:cxn ang="0">
                    <a:pos x="1" y="9"/>
                  </a:cxn>
                  <a:cxn ang="0">
                    <a:pos x="0" y="4"/>
                  </a:cxn>
                  <a:cxn ang="0">
                    <a:pos x="3" y="0"/>
                  </a:cxn>
                  <a:cxn ang="0">
                    <a:pos x="12" y="2"/>
                  </a:cxn>
                  <a:cxn ang="0">
                    <a:pos x="9" y="6"/>
                  </a:cxn>
                  <a:cxn ang="0">
                    <a:pos x="9" y="8"/>
                  </a:cxn>
                  <a:cxn ang="0">
                    <a:pos x="12" y="13"/>
                  </a:cxn>
                  <a:cxn ang="0">
                    <a:pos x="5" y="13"/>
                  </a:cxn>
                  <a:cxn ang="0">
                    <a:pos x="1" y="9"/>
                  </a:cxn>
                </a:cxnLst>
                <a:rect l="0" t="0" r="r" b="b"/>
                <a:pathLst>
                  <a:path w="12" h="13">
                    <a:moveTo>
                      <a:pt x="1" y="9"/>
                    </a:moveTo>
                    <a:lnTo>
                      <a:pt x="0" y="4"/>
                    </a:lnTo>
                    <a:lnTo>
                      <a:pt x="3" y="0"/>
                    </a:lnTo>
                    <a:lnTo>
                      <a:pt x="12" y="2"/>
                    </a:lnTo>
                    <a:lnTo>
                      <a:pt x="9" y="6"/>
                    </a:lnTo>
                    <a:lnTo>
                      <a:pt x="9" y="8"/>
                    </a:lnTo>
                    <a:lnTo>
                      <a:pt x="12" y="13"/>
                    </a:lnTo>
                    <a:lnTo>
                      <a:pt x="5" y="13"/>
                    </a:lnTo>
                    <a:lnTo>
                      <a:pt x="1" y="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29" name="Freeform 5589">
                <a:extLst>
                  <a:ext uri="{FF2B5EF4-FFF2-40B4-BE49-F238E27FC236}">
                    <a16:creationId xmlns:a16="http://schemas.microsoft.com/office/drawing/2014/main" id="{C5B12FA7-E2D8-41BD-B247-E4224C524D7D}"/>
                  </a:ext>
                </a:extLst>
              </p:cNvPr>
              <p:cNvSpPr>
                <a:spLocks/>
              </p:cNvSpPr>
              <p:nvPr/>
            </p:nvSpPr>
            <p:spPr bwMode="gray">
              <a:xfrm>
                <a:off x="3651" y="2274"/>
                <a:ext cx="11" cy="7"/>
              </a:xfrm>
              <a:custGeom>
                <a:avLst/>
                <a:gdLst/>
                <a:ahLst/>
                <a:cxnLst>
                  <a:cxn ang="0">
                    <a:pos x="0" y="4"/>
                  </a:cxn>
                  <a:cxn ang="0">
                    <a:pos x="0" y="5"/>
                  </a:cxn>
                  <a:cxn ang="0">
                    <a:pos x="7" y="2"/>
                  </a:cxn>
                  <a:cxn ang="0">
                    <a:pos x="6" y="0"/>
                  </a:cxn>
                  <a:cxn ang="0">
                    <a:pos x="0" y="4"/>
                  </a:cxn>
                </a:cxnLst>
                <a:rect l="0" t="0" r="r" b="b"/>
                <a:pathLst>
                  <a:path w="7" h="5">
                    <a:moveTo>
                      <a:pt x="0" y="4"/>
                    </a:moveTo>
                    <a:lnTo>
                      <a:pt x="0" y="5"/>
                    </a:lnTo>
                    <a:lnTo>
                      <a:pt x="7" y="2"/>
                    </a:lnTo>
                    <a:lnTo>
                      <a:pt x="6" y="0"/>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30" name="Freeform 5590">
                <a:extLst>
                  <a:ext uri="{FF2B5EF4-FFF2-40B4-BE49-F238E27FC236}">
                    <a16:creationId xmlns:a16="http://schemas.microsoft.com/office/drawing/2014/main" id="{A2ECF8C2-7E31-4D94-8C51-316DD0E9887B}"/>
                  </a:ext>
                </a:extLst>
              </p:cNvPr>
              <p:cNvSpPr>
                <a:spLocks/>
              </p:cNvSpPr>
              <p:nvPr/>
            </p:nvSpPr>
            <p:spPr bwMode="gray">
              <a:xfrm>
                <a:off x="3572" y="2277"/>
                <a:ext cx="8" cy="6"/>
              </a:xfrm>
              <a:custGeom>
                <a:avLst/>
                <a:gdLst/>
                <a:ahLst/>
                <a:cxnLst>
                  <a:cxn ang="0">
                    <a:pos x="0" y="2"/>
                  </a:cxn>
                  <a:cxn ang="0">
                    <a:pos x="3" y="0"/>
                  </a:cxn>
                  <a:cxn ang="0">
                    <a:pos x="5" y="2"/>
                  </a:cxn>
                  <a:cxn ang="0">
                    <a:pos x="2" y="4"/>
                  </a:cxn>
                  <a:cxn ang="0">
                    <a:pos x="0" y="2"/>
                  </a:cxn>
                </a:cxnLst>
                <a:rect l="0" t="0" r="r" b="b"/>
                <a:pathLst>
                  <a:path w="5" h="4">
                    <a:moveTo>
                      <a:pt x="0" y="2"/>
                    </a:moveTo>
                    <a:lnTo>
                      <a:pt x="3" y="0"/>
                    </a:lnTo>
                    <a:lnTo>
                      <a:pt x="5" y="2"/>
                    </a:lnTo>
                    <a:lnTo>
                      <a:pt x="2" y="4"/>
                    </a:lnTo>
                    <a:lnTo>
                      <a:pt x="0"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31" name="Freeform 5591">
                <a:extLst>
                  <a:ext uri="{FF2B5EF4-FFF2-40B4-BE49-F238E27FC236}">
                    <a16:creationId xmlns:a16="http://schemas.microsoft.com/office/drawing/2014/main" id="{AAC9A2CE-18ED-49C2-9F53-ABF9A54C9663}"/>
                  </a:ext>
                </a:extLst>
              </p:cNvPr>
              <p:cNvSpPr>
                <a:spLocks/>
              </p:cNvSpPr>
              <p:nvPr/>
            </p:nvSpPr>
            <p:spPr bwMode="gray">
              <a:xfrm>
                <a:off x="3497" y="1987"/>
                <a:ext cx="70" cy="77"/>
              </a:xfrm>
              <a:custGeom>
                <a:avLst/>
                <a:gdLst/>
                <a:ahLst/>
                <a:cxnLst>
                  <a:cxn ang="0">
                    <a:pos x="16" y="36"/>
                  </a:cxn>
                  <a:cxn ang="0">
                    <a:pos x="7" y="26"/>
                  </a:cxn>
                  <a:cxn ang="0">
                    <a:pos x="3" y="19"/>
                  </a:cxn>
                  <a:cxn ang="0">
                    <a:pos x="0" y="14"/>
                  </a:cxn>
                  <a:cxn ang="0">
                    <a:pos x="14" y="14"/>
                  </a:cxn>
                  <a:cxn ang="0">
                    <a:pos x="15" y="12"/>
                  </a:cxn>
                  <a:cxn ang="0">
                    <a:pos x="11" y="4"/>
                  </a:cxn>
                  <a:cxn ang="0">
                    <a:pos x="24" y="10"/>
                  </a:cxn>
                  <a:cxn ang="0">
                    <a:pos x="30" y="8"/>
                  </a:cxn>
                  <a:cxn ang="0">
                    <a:pos x="30" y="0"/>
                  </a:cxn>
                  <a:cxn ang="0">
                    <a:pos x="33" y="3"/>
                  </a:cxn>
                  <a:cxn ang="0">
                    <a:pos x="37" y="6"/>
                  </a:cxn>
                  <a:cxn ang="0">
                    <a:pos x="39" y="9"/>
                  </a:cxn>
                  <a:cxn ang="0">
                    <a:pos x="40" y="11"/>
                  </a:cxn>
                  <a:cxn ang="0">
                    <a:pos x="40" y="13"/>
                  </a:cxn>
                  <a:cxn ang="0">
                    <a:pos x="43" y="16"/>
                  </a:cxn>
                  <a:cxn ang="0">
                    <a:pos x="44" y="19"/>
                  </a:cxn>
                  <a:cxn ang="0">
                    <a:pos x="45" y="20"/>
                  </a:cxn>
                  <a:cxn ang="0">
                    <a:pos x="45" y="21"/>
                  </a:cxn>
                  <a:cxn ang="0">
                    <a:pos x="44" y="25"/>
                  </a:cxn>
                  <a:cxn ang="0">
                    <a:pos x="43" y="27"/>
                  </a:cxn>
                  <a:cxn ang="0">
                    <a:pos x="40" y="30"/>
                  </a:cxn>
                  <a:cxn ang="0">
                    <a:pos x="34" y="35"/>
                  </a:cxn>
                  <a:cxn ang="0">
                    <a:pos x="33" y="37"/>
                  </a:cxn>
                  <a:cxn ang="0">
                    <a:pos x="33" y="38"/>
                  </a:cxn>
                  <a:cxn ang="0">
                    <a:pos x="32" y="42"/>
                  </a:cxn>
                  <a:cxn ang="0">
                    <a:pos x="33" y="46"/>
                  </a:cxn>
                  <a:cxn ang="0">
                    <a:pos x="33" y="50"/>
                  </a:cxn>
                  <a:cxn ang="0">
                    <a:pos x="27" y="45"/>
                  </a:cxn>
                  <a:cxn ang="0">
                    <a:pos x="28" y="35"/>
                  </a:cxn>
                  <a:cxn ang="0">
                    <a:pos x="27" y="32"/>
                  </a:cxn>
                  <a:cxn ang="0">
                    <a:pos x="16" y="36"/>
                  </a:cxn>
                </a:cxnLst>
                <a:rect l="0" t="0" r="r" b="b"/>
                <a:pathLst>
                  <a:path w="45" h="50">
                    <a:moveTo>
                      <a:pt x="16" y="36"/>
                    </a:moveTo>
                    <a:lnTo>
                      <a:pt x="7" y="26"/>
                    </a:lnTo>
                    <a:lnTo>
                      <a:pt x="3" y="19"/>
                    </a:lnTo>
                    <a:lnTo>
                      <a:pt x="0" y="14"/>
                    </a:lnTo>
                    <a:lnTo>
                      <a:pt x="14" y="14"/>
                    </a:lnTo>
                    <a:lnTo>
                      <a:pt x="15" y="12"/>
                    </a:lnTo>
                    <a:lnTo>
                      <a:pt x="11" y="4"/>
                    </a:lnTo>
                    <a:lnTo>
                      <a:pt x="24" y="10"/>
                    </a:lnTo>
                    <a:lnTo>
                      <a:pt x="30" y="8"/>
                    </a:lnTo>
                    <a:lnTo>
                      <a:pt x="30" y="0"/>
                    </a:lnTo>
                    <a:lnTo>
                      <a:pt x="33" y="3"/>
                    </a:lnTo>
                    <a:lnTo>
                      <a:pt x="37" y="6"/>
                    </a:lnTo>
                    <a:lnTo>
                      <a:pt x="39" y="9"/>
                    </a:lnTo>
                    <a:lnTo>
                      <a:pt x="40" y="11"/>
                    </a:lnTo>
                    <a:lnTo>
                      <a:pt x="40" y="13"/>
                    </a:lnTo>
                    <a:lnTo>
                      <a:pt x="43" y="16"/>
                    </a:lnTo>
                    <a:lnTo>
                      <a:pt x="44" y="19"/>
                    </a:lnTo>
                    <a:lnTo>
                      <a:pt x="45" y="20"/>
                    </a:lnTo>
                    <a:lnTo>
                      <a:pt x="45" y="21"/>
                    </a:lnTo>
                    <a:lnTo>
                      <a:pt x="44" y="25"/>
                    </a:lnTo>
                    <a:lnTo>
                      <a:pt x="43" y="27"/>
                    </a:lnTo>
                    <a:lnTo>
                      <a:pt x="40" y="30"/>
                    </a:lnTo>
                    <a:lnTo>
                      <a:pt x="34" y="35"/>
                    </a:lnTo>
                    <a:lnTo>
                      <a:pt x="33" y="37"/>
                    </a:lnTo>
                    <a:lnTo>
                      <a:pt x="33" y="38"/>
                    </a:lnTo>
                    <a:lnTo>
                      <a:pt x="32" y="42"/>
                    </a:lnTo>
                    <a:lnTo>
                      <a:pt x="33" y="46"/>
                    </a:lnTo>
                    <a:lnTo>
                      <a:pt x="33" y="50"/>
                    </a:lnTo>
                    <a:lnTo>
                      <a:pt x="27" y="45"/>
                    </a:lnTo>
                    <a:lnTo>
                      <a:pt x="28" y="35"/>
                    </a:lnTo>
                    <a:lnTo>
                      <a:pt x="27" y="32"/>
                    </a:lnTo>
                    <a:lnTo>
                      <a:pt x="16" y="3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32" name="Freeform 5592">
                <a:extLst>
                  <a:ext uri="{FF2B5EF4-FFF2-40B4-BE49-F238E27FC236}">
                    <a16:creationId xmlns:a16="http://schemas.microsoft.com/office/drawing/2014/main" id="{6E671D01-AA32-4B37-8BEF-58EED673F244}"/>
                  </a:ext>
                </a:extLst>
              </p:cNvPr>
              <p:cNvSpPr>
                <a:spLocks/>
              </p:cNvSpPr>
              <p:nvPr/>
            </p:nvSpPr>
            <p:spPr bwMode="gray">
              <a:xfrm>
                <a:off x="3488" y="2033"/>
                <a:ext cx="25" cy="14"/>
              </a:xfrm>
              <a:custGeom>
                <a:avLst/>
                <a:gdLst/>
                <a:ahLst/>
                <a:cxnLst>
                  <a:cxn ang="0">
                    <a:pos x="0" y="1"/>
                  </a:cxn>
                  <a:cxn ang="0">
                    <a:pos x="5" y="0"/>
                  </a:cxn>
                  <a:cxn ang="0">
                    <a:pos x="16" y="7"/>
                  </a:cxn>
                  <a:cxn ang="0">
                    <a:pos x="11" y="9"/>
                  </a:cxn>
                  <a:cxn ang="0">
                    <a:pos x="0" y="1"/>
                  </a:cxn>
                </a:cxnLst>
                <a:rect l="0" t="0" r="r" b="b"/>
                <a:pathLst>
                  <a:path w="16" h="9">
                    <a:moveTo>
                      <a:pt x="0" y="1"/>
                    </a:moveTo>
                    <a:lnTo>
                      <a:pt x="5" y="0"/>
                    </a:lnTo>
                    <a:lnTo>
                      <a:pt x="16" y="7"/>
                    </a:lnTo>
                    <a:lnTo>
                      <a:pt x="11" y="9"/>
                    </a:lnTo>
                    <a:lnTo>
                      <a:pt x="0"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33" name="Freeform 5593">
                <a:extLst>
                  <a:ext uri="{FF2B5EF4-FFF2-40B4-BE49-F238E27FC236}">
                    <a16:creationId xmlns:a16="http://schemas.microsoft.com/office/drawing/2014/main" id="{87045CF8-9703-4EEA-84CD-E45D7B6523BC}"/>
                  </a:ext>
                </a:extLst>
              </p:cNvPr>
              <p:cNvSpPr>
                <a:spLocks/>
              </p:cNvSpPr>
              <p:nvPr/>
            </p:nvSpPr>
            <p:spPr bwMode="gray">
              <a:xfrm>
                <a:off x="3465" y="1996"/>
                <a:ext cx="57" cy="48"/>
              </a:xfrm>
              <a:custGeom>
                <a:avLst/>
                <a:gdLst/>
                <a:ahLst/>
                <a:cxnLst>
                  <a:cxn ang="0">
                    <a:pos x="37" y="30"/>
                  </a:cxn>
                  <a:cxn ang="0">
                    <a:pos x="31" y="31"/>
                  </a:cxn>
                  <a:cxn ang="0">
                    <a:pos x="20" y="24"/>
                  </a:cxn>
                  <a:cxn ang="0">
                    <a:pos x="15" y="25"/>
                  </a:cxn>
                  <a:cxn ang="0">
                    <a:pos x="13" y="21"/>
                  </a:cxn>
                  <a:cxn ang="0">
                    <a:pos x="8" y="18"/>
                  </a:cxn>
                  <a:cxn ang="0">
                    <a:pos x="7" y="10"/>
                  </a:cxn>
                  <a:cxn ang="0">
                    <a:pos x="0" y="0"/>
                  </a:cxn>
                  <a:cxn ang="0">
                    <a:pos x="11" y="4"/>
                  </a:cxn>
                  <a:cxn ang="0">
                    <a:pos x="21" y="8"/>
                  </a:cxn>
                  <a:cxn ang="0">
                    <a:pos x="24" y="13"/>
                  </a:cxn>
                  <a:cxn ang="0">
                    <a:pos x="28" y="20"/>
                  </a:cxn>
                  <a:cxn ang="0">
                    <a:pos x="37" y="30"/>
                  </a:cxn>
                </a:cxnLst>
                <a:rect l="0" t="0" r="r" b="b"/>
                <a:pathLst>
                  <a:path w="37" h="31">
                    <a:moveTo>
                      <a:pt x="37" y="30"/>
                    </a:moveTo>
                    <a:lnTo>
                      <a:pt x="31" y="31"/>
                    </a:lnTo>
                    <a:lnTo>
                      <a:pt x="20" y="24"/>
                    </a:lnTo>
                    <a:lnTo>
                      <a:pt x="15" y="25"/>
                    </a:lnTo>
                    <a:lnTo>
                      <a:pt x="13" y="21"/>
                    </a:lnTo>
                    <a:lnTo>
                      <a:pt x="8" y="18"/>
                    </a:lnTo>
                    <a:lnTo>
                      <a:pt x="7" y="10"/>
                    </a:lnTo>
                    <a:lnTo>
                      <a:pt x="0" y="0"/>
                    </a:lnTo>
                    <a:lnTo>
                      <a:pt x="11" y="4"/>
                    </a:lnTo>
                    <a:lnTo>
                      <a:pt x="21" y="8"/>
                    </a:lnTo>
                    <a:lnTo>
                      <a:pt x="24" y="13"/>
                    </a:lnTo>
                    <a:lnTo>
                      <a:pt x="28" y="20"/>
                    </a:lnTo>
                    <a:lnTo>
                      <a:pt x="37" y="3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34" name="Freeform 5594">
                <a:extLst>
                  <a:ext uri="{FF2B5EF4-FFF2-40B4-BE49-F238E27FC236}">
                    <a16:creationId xmlns:a16="http://schemas.microsoft.com/office/drawing/2014/main" id="{E5EA42E0-94FA-48CB-A1A8-49860B023C5F}"/>
                  </a:ext>
                </a:extLst>
              </p:cNvPr>
              <p:cNvSpPr>
                <a:spLocks/>
              </p:cNvSpPr>
              <p:nvPr/>
            </p:nvSpPr>
            <p:spPr bwMode="gray">
              <a:xfrm>
                <a:off x="3417" y="1954"/>
                <a:ext cx="104" cy="54"/>
              </a:xfrm>
              <a:custGeom>
                <a:avLst/>
                <a:gdLst/>
                <a:ahLst/>
                <a:cxnLst>
                  <a:cxn ang="0">
                    <a:pos x="31" y="27"/>
                  </a:cxn>
                  <a:cxn ang="0">
                    <a:pos x="25" y="27"/>
                  </a:cxn>
                  <a:cxn ang="0">
                    <a:pos x="18" y="25"/>
                  </a:cxn>
                  <a:cxn ang="0">
                    <a:pos x="18" y="21"/>
                  </a:cxn>
                  <a:cxn ang="0">
                    <a:pos x="16" y="15"/>
                  </a:cxn>
                  <a:cxn ang="0">
                    <a:pos x="15" y="11"/>
                  </a:cxn>
                  <a:cxn ang="0">
                    <a:pos x="12" y="7"/>
                  </a:cxn>
                  <a:cxn ang="0">
                    <a:pos x="7" y="6"/>
                  </a:cxn>
                  <a:cxn ang="0">
                    <a:pos x="0" y="0"/>
                  </a:cxn>
                  <a:cxn ang="0">
                    <a:pos x="13" y="3"/>
                  </a:cxn>
                  <a:cxn ang="0">
                    <a:pos x="26" y="5"/>
                  </a:cxn>
                  <a:cxn ang="0">
                    <a:pos x="31" y="4"/>
                  </a:cxn>
                  <a:cxn ang="0">
                    <a:pos x="44" y="10"/>
                  </a:cxn>
                  <a:cxn ang="0">
                    <a:pos x="56" y="19"/>
                  </a:cxn>
                  <a:cxn ang="0">
                    <a:pos x="59" y="19"/>
                  </a:cxn>
                  <a:cxn ang="0">
                    <a:pos x="63" y="25"/>
                  </a:cxn>
                  <a:cxn ang="0">
                    <a:pos x="67" y="32"/>
                  </a:cxn>
                  <a:cxn ang="0">
                    <a:pos x="66" y="35"/>
                  </a:cxn>
                  <a:cxn ang="0">
                    <a:pos x="52" y="35"/>
                  </a:cxn>
                  <a:cxn ang="0">
                    <a:pos x="42" y="31"/>
                  </a:cxn>
                  <a:cxn ang="0">
                    <a:pos x="31" y="27"/>
                  </a:cxn>
                </a:cxnLst>
                <a:rect l="0" t="0" r="r" b="b"/>
                <a:pathLst>
                  <a:path w="67" h="35">
                    <a:moveTo>
                      <a:pt x="31" y="27"/>
                    </a:moveTo>
                    <a:lnTo>
                      <a:pt x="25" y="27"/>
                    </a:lnTo>
                    <a:lnTo>
                      <a:pt x="18" y="25"/>
                    </a:lnTo>
                    <a:lnTo>
                      <a:pt x="18" y="21"/>
                    </a:lnTo>
                    <a:lnTo>
                      <a:pt x="16" y="15"/>
                    </a:lnTo>
                    <a:lnTo>
                      <a:pt x="15" y="11"/>
                    </a:lnTo>
                    <a:lnTo>
                      <a:pt x="12" y="7"/>
                    </a:lnTo>
                    <a:lnTo>
                      <a:pt x="7" y="6"/>
                    </a:lnTo>
                    <a:lnTo>
                      <a:pt x="0" y="0"/>
                    </a:lnTo>
                    <a:lnTo>
                      <a:pt x="13" y="3"/>
                    </a:lnTo>
                    <a:lnTo>
                      <a:pt x="26" y="5"/>
                    </a:lnTo>
                    <a:lnTo>
                      <a:pt x="31" y="4"/>
                    </a:lnTo>
                    <a:lnTo>
                      <a:pt x="44" y="10"/>
                    </a:lnTo>
                    <a:lnTo>
                      <a:pt x="56" y="19"/>
                    </a:lnTo>
                    <a:lnTo>
                      <a:pt x="59" y="19"/>
                    </a:lnTo>
                    <a:lnTo>
                      <a:pt x="63" y="25"/>
                    </a:lnTo>
                    <a:lnTo>
                      <a:pt x="67" y="32"/>
                    </a:lnTo>
                    <a:lnTo>
                      <a:pt x="66" y="35"/>
                    </a:lnTo>
                    <a:lnTo>
                      <a:pt x="52" y="35"/>
                    </a:lnTo>
                    <a:lnTo>
                      <a:pt x="42" y="31"/>
                    </a:lnTo>
                    <a:lnTo>
                      <a:pt x="31" y="27"/>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835" name="Freeform 5595">
                <a:extLst>
                  <a:ext uri="{FF2B5EF4-FFF2-40B4-BE49-F238E27FC236}">
                    <a16:creationId xmlns:a16="http://schemas.microsoft.com/office/drawing/2014/main" id="{2CEAC1C1-66A7-4E1B-A3C9-5EE5B2B97B78}"/>
                  </a:ext>
                </a:extLst>
              </p:cNvPr>
              <p:cNvSpPr>
                <a:spLocks/>
              </p:cNvSpPr>
              <p:nvPr/>
            </p:nvSpPr>
            <p:spPr bwMode="gray">
              <a:xfrm>
                <a:off x="3353" y="2181"/>
                <a:ext cx="296" cy="276"/>
              </a:xfrm>
              <a:custGeom>
                <a:avLst/>
                <a:gdLst/>
                <a:ahLst/>
                <a:cxnLst>
                  <a:cxn ang="0">
                    <a:pos x="187" y="110"/>
                  </a:cxn>
                  <a:cxn ang="0">
                    <a:pos x="194" y="115"/>
                  </a:cxn>
                  <a:cxn ang="0">
                    <a:pos x="189" y="139"/>
                  </a:cxn>
                  <a:cxn ang="0">
                    <a:pos x="183" y="139"/>
                  </a:cxn>
                  <a:cxn ang="0">
                    <a:pos x="161" y="150"/>
                  </a:cxn>
                  <a:cxn ang="0">
                    <a:pos x="128" y="157"/>
                  </a:cxn>
                  <a:cxn ang="0">
                    <a:pos x="107" y="182"/>
                  </a:cxn>
                  <a:cxn ang="0">
                    <a:pos x="99" y="172"/>
                  </a:cxn>
                  <a:cxn ang="0">
                    <a:pos x="79" y="166"/>
                  </a:cxn>
                  <a:cxn ang="0">
                    <a:pos x="71" y="172"/>
                  </a:cxn>
                  <a:cxn ang="0">
                    <a:pos x="65" y="162"/>
                  </a:cxn>
                  <a:cxn ang="0">
                    <a:pos x="59" y="158"/>
                  </a:cxn>
                  <a:cxn ang="0">
                    <a:pos x="55" y="145"/>
                  </a:cxn>
                  <a:cxn ang="0">
                    <a:pos x="53" y="141"/>
                  </a:cxn>
                  <a:cxn ang="0">
                    <a:pos x="47" y="137"/>
                  </a:cxn>
                  <a:cxn ang="0">
                    <a:pos x="42" y="130"/>
                  </a:cxn>
                  <a:cxn ang="0">
                    <a:pos x="38" y="121"/>
                  </a:cxn>
                  <a:cxn ang="0">
                    <a:pos x="38" y="109"/>
                  </a:cxn>
                  <a:cxn ang="0">
                    <a:pos x="34" y="103"/>
                  </a:cxn>
                  <a:cxn ang="0">
                    <a:pos x="30" y="98"/>
                  </a:cxn>
                  <a:cxn ang="0">
                    <a:pos x="25" y="95"/>
                  </a:cxn>
                  <a:cxn ang="0">
                    <a:pos x="20" y="88"/>
                  </a:cxn>
                  <a:cxn ang="0">
                    <a:pos x="20" y="79"/>
                  </a:cxn>
                  <a:cxn ang="0">
                    <a:pos x="13" y="73"/>
                  </a:cxn>
                  <a:cxn ang="0">
                    <a:pos x="12" y="67"/>
                  </a:cxn>
                  <a:cxn ang="0">
                    <a:pos x="6" y="56"/>
                  </a:cxn>
                  <a:cxn ang="0">
                    <a:pos x="5" y="53"/>
                  </a:cxn>
                  <a:cxn ang="0">
                    <a:pos x="0" y="52"/>
                  </a:cxn>
                  <a:cxn ang="0">
                    <a:pos x="0" y="38"/>
                  </a:cxn>
                  <a:cxn ang="0">
                    <a:pos x="11" y="36"/>
                  </a:cxn>
                  <a:cxn ang="0">
                    <a:pos x="17" y="28"/>
                  </a:cxn>
                  <a:cxn ang="0">
                    <a:pos x="25" y="27"/>
                  </a:cxn>
                  <a:cxn ang="0">
                    <a:pos x="27" y="25"/>
                  </a:cxn>
                  <a:cxn ang="0">
                    <a:pos x="21" y="5"/>
                  </a:cxn>
                  <a:cxn ang="0">
                    <a:pos x="37" y="5"/>
                  </a:cxn>
                  <a:cxn ang="0">
                    <a:pos x="42" y="0"/>
                  </a:cxn>
                  <a:cxn ang="0">
                    <a:pos x="54" y="4"/>
                  </a:cxn>
                  <a:cxn ang="0">
                    <a:pos x="69" y="14"/>
                  </a:cxn>
                  <a:cxn ang="0">
                    <a:pos x="79" y="21"/>
                  </a:cxn>
                  <a:cxn ang="0">
                    <a:pos x="79" y="31"/>
                  </a:cxn>
                  <a:cxn ang="0">
                    <a:pos x="95" y="39"/>
                  </a:cxn>
                  <a:cxn ang="0">
                    <a:pos x="112" y="37"/>
                  </a:cxn>
                  <a:cxn ang="0">
                    <a:pos x="116" y="41"/>
                  </a:cxn>
                  <a:cxn ang="0">
                    <a:pos x="123" y="41"/>
                  </a:cxn>
                  <a:cxn ang="0">
                    <a:pos x="127" y="45"/>
                  </a:cxn>
                  <a:cxn ang="0">
                    <a:pos x="128" y="49"/>
                  </a:cxn>
                  <a:cxn ang="0">
                    <a:pos x="133" y="52"/>
                  </a:cxn>
                  <a:cxn ang="0">
                    <a:pos x="138" y="64"/>
                  </a:cxn>
                  <a:cxn ang="0">
                    <a:pos x="141" y="66"/>
                  </a:cxn>
                  <a:cxn ang="0">
                    <a:pos x="140" y="75"/>
                  </a:cxn>
                  <a:cxn ang="0">
                    <a:pos x="148" y="85"/>
                  </a:cxn>
                  <a:cxn ang="0">
                    <a:pos x="150" y="90"/>
                  </a:cxn>
                  <a:cxn ang="0">
                    <a:pos x="154" y="91"/>
                  </a:cxn>
                  <a:cxn ang="0">
                    <a:pos x="158" y="95"/>
                  </a:cxn>
                  <a:cxn ang="0">
                    <a:pos x="156" y="99"/>
                  </a:cxn>
                  <a:cxn ang="0">
                    <a:pos x="163" y="107"/>
                  </a:cxn>
                  <a:cxn ang="0">
                    <a:pos x="187" y="110"/>
                  </a:cxn>
                </a:cxnLst>
                <a:rect l="0" t="0" r="r" b="b"/>
                <a:pathLst>
                  <a:path w="194" h="182">
                    <a:moveTo>
                      <a:pt x="187" y="110"/>
                    </a:moveTo>
                    <a:lnTo>
                      <a:pt x="194" y="115"/>
                    </a:lnTo>
                    <a:lnTo>
                      <a:pt x="189" y="139"/>
                    </a:lnTo>
                    <a:lnTo>
                      <a:pt x="183" y="139"/>
                    </a:lnTo>
                    <a:lnTo>
                      <a:pt x="161" y="150"/>
                    </a:lnTo>
                    <a:lnTo>
                      <a:pt x="128" y="157"/>
                    </a:lnTo>
                    <a:lnTo>
                      <a:pt x="107" y="182"/>
                    </a:lnTo>
                    <a:lnTo>
                      <a:pt x="99" y="172"/>
                    </a:lnTo>
                    <a:lnTo>
                      <a:pt x="79" y="166"/>
                    </a:lnTo>
                    <a:lnTo>
                      <a:pt x="71" y="172"/>
                    </a:lnTo>
                    <a:lnTo>
                      <a:pt x="65" y="162"/>
                    </a:lnTo>
                    <a:lnTo>
                      <a:pt x="59" y="158"/>
                    </a:lnTo>
                    <a:lnTo>
                      <a:pt x="55" y="145"/>
                    </a:lnTo>
                    <a:lnTo>
                      <a:pt x="53" y="141"/>
                    </a:lnTo>
                    <a:lnTo>
                      <a:pt x="47" y="137"/>
                    </a:lnTo>
                    <a:lnTo>
                      <a:pt x="42" y="130"/>
                    </a:lnTo>
                    <a:lnTo>
                      <a:pt x="38" y="121"/>
                    </a:lnTo>
                    <a:lnTo>
                      <a:pt x="38" y="109"/>
                    </a:lnTo>
                    <a:lnTo>
                      <a:pt x="34" y="103"/>
                    </a:lnTo>
                    <a:lnTo>
                      <a:pt x="30" y="98"/>
                    </a:lnTo>
                    <a:lnTo>
                      <a:pt x="25" y="95"/>
                    </a:lnTo>
                    <a:lnTo>
                      <a:pt x="20" y="88"/>
                    </a:lnTo>
                    <a:lnTo>
                      <a:pt x="20" y="79"/>
                    </a:lnTo>
                    <a:lnTo>
                      <a:pt x="13" y="73"/>
                    </a:lnTo>
                    <a:lnTo>
                      <a:pt x="12" y="67"/>
                    </a:lnTo>
                    <a:lnTo>
                      <a:pt x="6" y="56"/>
                    </a:lnTo>
                    <a:lnTo>
                      <a:pt x="5" y="53"/>
                    </a:lnTo>
                    <a:lnTo>
                      <a:pt x="0" y="52"/>
                    </a:lnTo>
                    <a:lnTo>
                      <a:pt x="0" y="38"/>
                    </a:lnTo>
                    <a:lnTo>
                      <a:pt x="11" y="36"/>
                    </a:lnTo>
                    <a:lnTo>
                      <a:pt x="17" y="28"/>
                    </a:lnTo>
                    <a:lnTo>
                      <a:pt x="25" y="27"/>
                    </a:lnTo>
                    <a:lnTo>
                      <a:pt x="27" y="25"/>
                    </a:lnTo>
                    <a:lnTo>
                      <a:pt x="21" y="5"/>
                    </a:lnTo>
                    <a:lnTo>
                      <a:pt x="37" y="5"/>
                    </a:lnTo>
                    <a:lnTo>
                      <a:pt x="42" y="0"/>
                    </a:lnTo>
                    <a:lnTo>
                      <a:pt x="54" y="4"/>
                    </a:lnTo>
                    <a:lnTo>
                      <a:pt x="69" y="14"/>
                    </a:lnTo>
                    <a:lnTo>
                      <a:pt x="79" y="21"/>
                    </a:lnTo>
                    <a:lnTo>
                      <a:pt x="79" y="31"/>
                    </a:lnTo>
                    <a:lnTo>
                      <a:pt x="95" y="39"/>
                    </a:lnTo>
                    <a:lnTo>
                      <a:pt x="112" y="37"/>
                    </a:lnTo>
                    <a:lnTo>
                      <a:pt x="116" y="41"/>
                    </a:lnTo>
                    <a:lnTo>
                      <a:pt x="123" y="41"/>
                    </a:lnTo>
                    <a:lnTo>
                      <a:pt x="127" y="45"/>
                    </a:lnTo>
                    <a:lnTo>
                      <a:pt x="128" y="49"/>
                    </a:lnTo>
                    <a:lnTo>
                      <a:pt x="133" y="52"/>
                    </a:lnTo>
                    <a:lnTo>
                      <a:pt x="138" y="64"/>
                    </a:lnTo>
                    <a:lnTo>
                      <a:pt x="141" y="66"/>
                    </a:lnTo>
                    <a:lnTo>
                      <a:pt x="140" y="75"/>
                    </a:lnTo>
                    <a:lnTo>
                      <a:pt x="148" y="85"/>
                    </a:lnTo>
                    <a:lnTo>
                      <a:pt x="150" y="90"/>
                    </a:lnTo>
                    <a:lnTo>
                      <a:pt x="154" y="91"/>
                    </a:lnTo>
                    <a:lnTo>
                      <a:pt x="158" y="95"/>
                    </a:lnTo>
                    <a:lnTo>
                      <a:pt x="156" y="99"/>
                    </a:lnTo>
                    <a:lnTo>
                      <a:pt x="163" y="107"/>
                    </a:lnTo>
                    <a:lnTo>
                      <a:pt x="187" y="11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36" name="Freeform 5596">
                <a:extLst>
                  <a:ext uri="{FF2B5EF4-FFF2-40B4-BE49-F238E27FC236}">
                    <a16:creationId xmlns:a16="http://schemas.microsoft.com/office/drawing/2014/main" id="{ED3AF688-0E59-4EEF-BC47-91FE571B7663}"/>
                  </a:ext>
                </a:extLst>
              </p:cNvPr>
              <p:cNvSpPr>
                <a:spLocks/>
              </p:cNvSpPr>
              <p:nvPr/>
            </p:nvSpPr>
            <p:spPr bwMode="gray">
              <a:xfrm>
                <a:off x="3459" y="2409"/>
                <a:ext cx="161" cy="102"/>
              </a:xfrm>
              <a:custGeom>
                <a:avLst/>
                <a:gdLst/>
                <a:ahLst/>
                <a:cxnLst>
                  <a:cxn ang="0">
                    <a:pos x="104" y="21"/>
                  </a:cxn>
                  <a:cxn ang="0">
                    <a:pos x="96" y="24"/>
                  </a:cxn>
                  <a:cxn ang="0">
                    <a:pos x="91" y="31"/>
                  </a:cxn>
                  <a:cxn ang="0">
                    <a:pos x="91" y="33"/>
                  </a:cxn>
                  <a:cxn ang="0">
                    <a:pos x="87" y="37"/>
                  </a:cxn>
                  <a:cxn ang="0">
                    <a:pos x="80" y="39"/>
                  </a:cxn>
                  <a:cxn ang="0">
                    <a:pos x="75" y="42"/>
                  </a:cxn>
                  <a:cxn ang="0">
                    <a:pos x="67" y="43"/>
                  </a:cxn>
                  <a:cxn ang="0">
                    <a:pos x="64" y="45"/>
                  </a:cxn>
                  <a:cxn ang="0">
                    <a:pos x="59" y="47"/>
                  </a:cxn>
                  <a:cxn ang="0">
                    <a:pos x="58" y="51"/>
                  </a:cxn>
                  <a:cxn ang="0">
                    <a:pos x="40" y="56"/>
                  </a:cxn>
                  <a:cxn ang="0">
                    <a:pos x="35" y="59"/>
                  </a:cxn>
                  <a:cxn ang="0">
                    <a:pos x="28" y="59"/>
                  </a:cxn>
                  <a:cxn ang="0">
                    <a:pos x="25" y="64"/>
                  </a:cxn>
                  <a:cxn ang="0">
                    <a:pos x="12" y="66"/>
                  </a:cxn>
                  <a:cxn ang="0">
                    <a:pos x="10" y="64"/>
                  </a:cxn>
                  <a:cxn ang="0">
                    <a:pos x="6" y="61"/>
                  </a:cxn>
                  <a:cxn ang="0">
                    <a:pos x="5" y="52"/>
                  </a:cxn>
                  <a:cxn ang="0">
                    <a:pos x="1" y="41"/>
                  </a:cxn>
                  <a:cxn ang="0">
                    <a:pos x="1" y="37"/>
                  </a:cxn>
                  <a:cxn ang="0">
                    <a:pos x="0" y="27"/>
                  </a:cxn>
                  <a:cxn ang="0">
                    <a:pos x="0" y="22"/>
                  </a:cxn>
                  <a:cxn ang="0">
                    <a:pos x="8" y="16"/>
                  </a:cxn>
                  <a:cxn ang="0">
                    <a:pos x="28" y="22"/>
                  </a:cxn>
                  <a:cxn ang="0">
                    <a:pos x="36" y="32"/>
                  </a:cxn>
                  <a:cxn ang="0">
                    <a:pos x="57" y="7"/>
                  </a:cxn>
                  <a:cxn ang="0">
                    <a:pos x="90" y="0"/>
                  </a:cxn>
                  <a:cxn ang="0">
                    <a:pos x="95" y="10"/>
                  </a:cxn>
                  <a:cxn ang="0">
                    <a:pos x="93" y="12"/>
                  </a:cxn>
                  <a:cxn ang="0">
                    <a:pos x="96" y="14"/>
                  </a:cxn>
                  <a:cxn ang="0">
                    <a:pos x="100" y="17"/>
                  </a:cxn>
                  <a:cxn ang="0">
                    <a:pos x="104" y="21"/>
                  </a:cxn>
                </a:cxnLst>
                <a:rect l="0" t="0" r="r" b="b"/>
                <a:pathLst>
                  <a:path w="104" h="66">
                    <a:moveTo>
                      <a:pt x="104" y="21"/>
                    </a:moveTo>
                    <a:lnTo>
                      <a:pt x="96" y="24"/>
                    </a:lnTo>
                    <a:lnTo>
                      <a:pt x="91" y="31"/>
                    </a:lnTo>
                    <a:lnTo>
                      <a:pt x="91" y="33"/>
                    </a:lnTo>
                    <a:lnTo>
                      <a:pt x="87" y="37"/>
                    </a:lnTo>
                    <a:lnTo>
                      <a:pt x="80" y="39"/>
                    </a:lnTo>
                    <a:lnTo>
                      <a:pt x="75" y="42"/>
                    </a:lnTo>
                    <a:lnTo>
                      <a:pt x="67" y="43"/>
                    </a:lnTo>
                    <a:lnTo>
                      <a:pt x="64" y="45"/>
                    </a:lnTo>
                    <a:lnTo>
                      <a:pt x="59" y="47"/>
                    </a:lnTo>
                    <a:lnTo>
                      <a:pt x="58" y="51"/>
                    </a:lnTo>
                    <a:lnTo>
                      <a:pt x="40" y="56"/>
                    </a:lnTo>
                    <a:lnTo>
                      <a:pt x="35" y="59"/>
                    </a:lnTo>
                    <a:lnTo>
                      <a:pt x="28" y="59"/>
                    </a:lnTo>
                    <a:lnTo>
                      <a:pt x="25" y="64"/>
                    </a:lnTo>
                    <a:lnTo>
                      <a:pt x="12" y="66"/>
                    </a:lnTo>
                    <a:lnTo>
                      <a:pt x="10" y="64"/>
                    </a:lnTo>
                    <a:lnTo>
                      <a:pt x="6" y="61"/>
                    </a:lnTo>
                    <a:lnTo>
                      <a:pt x="5" y="52"/>
                    </a:lnTo>
                    <a:lnTo>
                      <a:pt x="1" y="41"/>
                    </a:lnTo>
                    <a:lnTo>
                      <a:pt x="1" y="37"/>
                    </a:lnTo>
                    <a:lnTo>
                      <a:pt x="0" y="27"/>
                    </a:lnTo>
                    <a:lnTo>
                      <a:pt x="0" y="22"/>
                    </a:lnTo>
                    <a:lnTo>
                      <a:pt x="8" y="16"/>
                    </a:lnTo>
                    <a:lnTo>
                      <a:pt x="28" y="22"/>
                    </a:lnTo>
                    <a:lnTo>
                      <a:pt x="36" y="32"/>
                    </a:lnTo>
                    <a:lnTo>
                      <a:pt x="57" y="7"/>
                    </a:lnTo>
                    <a:lnTo>
                      <a:pt x="90" y="0"/>
                    </a:lnTo>
                    <a:lnTo>
                      <a:pt x="95" y="10"/>
                    </a:lnTo>
                    <a:lnTo>
                      <a:pt x="93" y="12"/>
                    </a:lnTo>
                    <a:lnTo>
                      <a:pt x="96" y="14"/>
                    </a:lnTo>
                    <a:lnTo>
                      <a:pt x="100" y="17"/>
                    </a:lnTo>
                    <a:lnTo>
                      <a:pt x="104" y="2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37" name="Freeform 5597">
                <a:extLst>
                  <a:ext uri="{FF2B5EF4-FFF2-40B4-BE49-F238E27FC236}">
                    <a16:creationId xmlns:a16="http://schemas.microsoft.com/office/drawing/2014/main" id="{2E21766D-9522-4E81-B638-D56FC9F67535}"/>
                  </a:ext>
                </a:extLst>
              </p:cNvPr>
              <p:cNvSpPr>
                <a:spLocks/>
              </p:cNvSpPr>
              <p:nvPr/>
            </p:nvSpPr>
            <p:spPr bwMode="gray">
              <a:xfrm>
                <a:off x="3229" y="1987"/>
                <a:ext cx="261" cy="127"/>
              </a:xfrm>
              <a:custGeom>
                <a:avLst/>
                <a:gdLst/>
                <a:ahLst/>
                <a:cxnLst>
                  <a:cxn ang="0">
                    <a:pos x="163" y="35"/>
                  </a:cxn>
                  <a:cxn ang="0">
                    <a:pos x="167" y="63"/>
                  </a:cxn>
                  <a:cxn ang="0">
                    <a:pos x="158" y="60"/>
                  </a:cxn>
                  <a:cxn ang="0">
                    <a:pos x="144" y="63"/>
                  </a:cxn>
                  <a:cxn ang="0">
                    <a:pos x="134" y="62"/>
                  </a:cxn>
                  <a:cxn ang="0">
                    <a:pos x="111" y="68"/>
                  </a:cxn>
                  <a:cxn ang="0">
                    <a:pos x="93" y="70"/>
                  </a:cxn>
                  <a:cxn ang="0">
                    <a:pos x="86" y="82"/>
                  </a:cxn>
                  <a:cxn ang="0">
                    <a:pos x="87" y="69"/>
                  </a:cxn>
                  <a:cxn ang="0">
                    <a:pos x="75" y="71"/>
                  </a:cxn>
                  <a:cxn ang="0">
                    <a:pos x="68" y="74"/>
                  </a:cxn>
                  <a:cxn ang="0">
                    <a:pos x="55" y="76"/>
                  </a:cxn>
                  <a:cxn ang="0">
                    <a:pos x="42" y="66"/>
                  </a:cxn>
                  <a:cxn ang="0">
                    <a:pos x="38" y="72"/>
                  </a:cxn>
                  <a:cxn ang="0">
                    <a:pos x="27" y="75"/>
                  </a:cxn>
                  <a:cxn ang="0">
                    <a:pos x="21" y="70"/>
                  </a:cxn>
                  <a:cxn ang="0">
                    <a:pos x="17" y="76"/>
                  </a:cxn>
                  <a:cxn ang="0">
                    <a:pos x="12" y="76"/>
                  </a:cxn>
                  <a:cxn ang="0">
                    <a:pos x="15" y="68"/>
                  </a:cxn>
                  <a:cxn ang="0">
                    <a:pos x="10" y="68"/>
                  </a:cxn>
                  <a:cxn ang="0">
                    <a:pos x="7" y="66"/>
                  </a:cxn>
                  <a:cxn ang="0">
                    <a:pos x="12" y="63"/>
                  </a:cxn>
                  <a:cxn ang="0">
                    <a:pos x="8" y="55"/>
                  </a:cxn>
                  <a:cxn ang="0">
                    <a:pos x="3" y="52"/>
                  </a:cxn>
                  <a:cxn ang="0">
                    <a:pos x="0" y="47"/>
                  </a:cxn>
                  <a:cxn ang="0">
                    <a:pos x="6" y="45"/>
                  </a:cxn>
                  <a:cxn ang="0">
                    <a:pos x="4" y="37"/>
                  </a:cxn>
                  <a:cxn ang="0">
                    <a:pos x="1" y="34"/>
                  </a:cxn>
                  <a:cxn ang="0">
                    <a:pos x="4" y="25"/>
                  </a:cxn>
                  <a:cxn ang="0">
                    <a:pos x="13" y="22"/>
                  </a:cxn>
                  <a:cxn ang="0">
                    <a:pos x="24" y="22"/>
                  </a:cxn>
                  <a:cxn ang="0">
                    <a:pos x="31" y="17"/>
                  </a:cxn>
                  <a:cxn ang="0">
                    <a:pos x="26" y="11"/>
                  </a:cxn>
                  <a:cxn ang="0">
                    <a:pos x="38" y="10"/>
                  </a:cxn>
                  <a:cxn ang="0">
                    <a:pos x="51" y="5"/>
                  </a:cxn>
                  <a:cxn ang="0">
                    <a:pos x="72" y="1"/>
                  </a:cxn>
                  <a:cxn ang="0">
                    <a:pos x="81" y="6"/>
                  </a:cxn>
                  <a:cxn ang="0">
                    <a:pos x="96" y="12"/>
                  </a:cxn>
                  <a:cxn ang="0">
                    <a:pos x="108" y="15"/>
                  </a:cxn>
                  <a:cxn ang="0">
                    <a:pos x="121" y="14"/>
                  </a:cxn>
                  <a:cxn ang="0">
                    <a:pos x="138" y="8"/>
                  </a:cxn>
                  <a:cxn ang="0">
                    <a:pos x="146" y="6"/>
                  </a:cxn>
                  <a:cxn ang="0">
                    <a:pos x="159" y="16"/>
                  </a:cxn>
                  <a:cxn ang="0">
                    <a:pos x="165" y="27"/>
                  </a:cxn>
                </a:cxnLst>
                <a:rect l="0" t="0" r="r" b="b"/>
                <a:pathLst>
                  <a:path w="168" h="82">
                    <a:moveTo>
                      <a:pt x="167" y="31"/>
                    </a:moveTo>
                    <a:lnTo>
                      <a:pt x="163" y="35"/>
                    </a:lnTo>
                    <a:lnTo>
                      <a:pt x="168" y="55"/>
                    </a:lnTo>
                    <a:lnTo>
                      <a:pt x="167" y="63"/>
                    </a:lnTo>
                    <a:lnTo>
                      <a:pt x="161" y="64"/>
                    </a:lnTo>
                    <a:lnTo>
                      <a:pt x="158" y="60"/>
                    </a:lnTo>
                    <a:lnTo>
                      <a:pt x="151" y="58"/>
                    </a:lnTo>
                    <a:lnTo>
                      <a:pt x="144" y="63"/>
                    </a:lnTo>
                    <a:lnTo>
                      <a:pt x="142" y="60"/>
                    </a:lnTo>
                    <a:lnTo>
                      <a:pt x="134" y="62"/>
                    </a:lnTo>
                    <a:lnTo>
                      <a:pt x="122" y="66"/>
                    </a:lnTo>
                    <a:lnTo>
                      <a:pt x="111" y="68"/>
                    </a:lnTo>
                    <a:lnTo>
                      <a:pt x="107" y="66"/>
                    </a:lnTo>
                    <a:lnTo>
                      <a:pt x="93" y="70"/>
                    </a:lnTo>
                    <a:lnTo>
                      <a:pt x="93" y="76"/>
                    </a:lnTo>
                    <a:lnTo>
                      <a:pt x="86" y="82"/>
                    </a:lnTo>
                    <a:lnTo>
                      <a:pt x="87" y="78"/>
                    </a:lnTo>
                    <a:lnTo>
                      <a:pt x="87" y="69"/>
                    </a:lnTo>
                    <a:lnTo>
                      <a:pt x="77" y="69"/>
                    </a:lnTo>
                    <a:lnTo>
                      <a:pt x="75" y="71"/>
                    </a:lnTo>
                    <a:lnTo>
                      <a:pt x="71" y="73"/>
                    </a:lnTo>
                    <a:lnTo>
                      <a:pt x="68" y="74"/>
                    </a:lnTo>
                    <a:lnTo>
                      <a:pt x="60" y="76"/>
                    </a:lnTo>
                    <a:lnTo>
                      <a:pt x="55" y="76"/>
                    </a:lnTo>
                    <a:lnTo>
                      <a:pt x="45" y="68"/>
                    </a:lnTo>
                    <a:lnTo>
                      <a:pt x="42" y="66"/>
                    </a:lnTo>
                    <a:lnTo>
                      <a:pt x="38" y="69"/>
                    </a:lnTo>
                    <a:lnTo>
                      <a:pt x="38" y="72"/>
                    </a:lnTo>
                    <a:lnTo>
                      <a:pt x="34" y="73"/>
                    </a:lnTo>
                    <a:lnTo>
                      <a:pt x="27" y="75"/>
                    </a:lnTo>
                    <a:lnTo>
                      <a:pt x="24" y="71"/>
                    </a:lnTo>
                    <a:lnTo>
                      <a:pt x="21" y="70"/>
                    </a:lnTo>
                    <a:lnTo>
                      <a:pt x="18" y="73"/>
                    </a:lnTo>
                    <a:lnTo>
                      <a:pt x="17" y="76"/>
                    </a:lnTo>
                    <a:lnTo>
                      <a:pt x="12" y="78"/>
                    </a:lnTo>
                    <a:lnTo>
                      <a:pt x="12" y="76"/>
                    </a:lnTo>
                    <a:lnTo>
                      <a:pt x="15" y="72"/>
                    </a:lnTo>
                    <a:lnTo>
                      <a:pt x="15" y="68"/>
                    </a:lnTo>
                    <a:lnTo>
                      <a:pt x="13" y="66"/>
                    </a:lnTo>
                    <a:lnTo>
                      <a:pt x="10" y="68"/>
                    </a:lnTo>
                    <a:lnTo>
                      <a:pt x="7" y="69"/>
                    </a:lnTo>
                    <a:lnTo>
                      <a:pt x="7" y="66"/>
                    </a:lnTo>
                    <a:lnTo>
                      <a:pt x="10" y="64"/>
                    </a:lnTo>
                    <a:lnTo>
                      <a:pt x="12" y="63"/>
                    </a:lnTo>
                    <a:lnTo>
                      <a:pt x="8" y="61"/>
                    </a:lnTo>
                    <a:lnTo>
                      <a:pt x="8" y="55"/>
                    </a:lnTo>
                    <a:lnTo>
                      <a:pt x="6" y="52"/>
                    </a:lnTo>
                    <a:lnTo>
                      <a:pt x="3" y="52"/>
                    </a:lnTo>
                    <a:lnTo>
                      <a:pt x="0" y="49"/>
                    </a:lnTo>
                    <a:lnTo>
                      <a:pt x="0" y="47"/>
                    </a:lnTo>
                    <a:lnTo>
                      <a:pt x="5" y="47"/>
                    </a:lnTo>
                    <a:lnTo>
                      <a:pt x="6" y="45"/>
                    </a:lnTo>
                    <a:lnTo>
                      <a:pt x="5" y="42"/>
                    </a:lnTo>
                    <a:lnTo>
                      <a:pt x="4" y="37"/>
                    </a:lnTo>
                    <a:lnTo>
                      <a:pt x="6" y="34"/>
                    </a:lnTo>
                    <a:lnTo>
                      <a:pt x="1" y="34"/>
                    </a:lnTo>
                    <a:lnTo>
                      <a:pt x="0" y="32"/>
                    </a:lnTo>
                    <a:lnTo>
                      <a:pt x="4" y="25"/>
                    </a:lnTo>
                    <a:lnTo>
                      <a:pt x="8" y="22"/>
                    </a:lnTo>
                    <a:lnTo>
                      <a:pt x="13" y="22"/>
                    </a:lnTo>
                    <a:lnTo>
                      <a:pt x="19" y="20"/>
                    </a:lnTo>
                    <a:lnTo>
                      <a:pt x="24" y="22"/>
                    </a:lnTo>
                    <a:lnTo>
                      <a:pt x="30" y="19"/>
                    </a:lnTo>
                    <a:lnTo>
                      <a:pt x="31" y="17"/>
                    </a:lnTo>
                    <a:lnTo>
                      <a:pt x="26" y="15"/>
                    </a:lnTo>
                    <a:lnTo>
                      <a:pt x="26" y="11"/>
                    </a:lnTo>
                    <a:lnTo>
                      <a:pt x="30" y="10"/>
                    </a:lnTo>
                    <a:lnTo>
                      <a:pt x="38" y="10"/>
                    </a:lnTo>
                    <a:lnTo>
                      <a:pt x="42" y="11"/>
                    </a:lnTo>
                    <a:lnTo>
                      <a:pt x="51" y="5"/>
                    </a:lnTo>
                    <a:lnTo>
                      <a:pt x="62" y="1"/>
                    </a:lnTo>
                    <a:lnTo>
                      <a:pt x="72" y="1"/>
                    </a:lnTo>
                    <a:lnTo>
                      <a:pt x="77" y="0"/>
                    </a:lnTo>
                    <a:lnTo>
                      <a:pt x="81" y="6"/>
                    </a:lnTo>
                    <a:lnTo>
                      <a:pt x="88" y="5"/>
                    </a:lnTo>
                    <a:lnTo>
                      <a:pt x="96" y="12"/>
                    </a:lnTo>
                    <a:lnTo>
                      <a:pt x="100" y="11"/>
                    </a:lnTo>
                    <a:lnTo>
                      <a:pt x="108" y="15"/>
                    </a:lnTo>
                    <a:lnTo>
                      <a:pt x="114" y="12"/>
                    </a:lnTo>
                    <a:lnTo>
                      <a:pt x="121" y="14"/>
                    </a:lnTo>
                    <a:lnTo>
                      <a:pt x="127" y="14"/>
                    </a:lnTo>
                    <a:lnTo>
                      <a:pt x="138" y="8"/>
                    </a:lnTo>
                    <a:lnTo>
                      <a:pt x="139" y="4"/>
                    </a:lnTo>
                    <a:lnTo>
                      <a:pt x="146" y="6"/>
                    </a:lnTo>
                    <a:lnTo>
                      <a:pt x="152" y="6"/>
                    </a:lnTo>
                    <a:lnTo>
                      <a:pt x="159" y="16"/>
                    </a:lnTo>
                    <a:lnTo>
                      <a:pt x="160" y="24"/>
                    </a:lnTo>
                    <a:lnTo>
                      <a:pt x="165" y="27"/>
                    </a:lnTo>
                    <a:lnTo>
                      <a:pt x="167" y="31"/>
                    </a:lnTo>
                    <a:close/>
                  </a:path>
                </a:pathLst>
              </a:custGeom>
              <a:solidFill>
                <a:srgbClr val="00B0F0"/>
              </a:solidFill>
              <a:ln w="6350" cmpd="sng">
                <a:solidFill>
                  <a:srgbClr val="333333"/>
                </a:solidFill>
                <a:round/>
                <a:headEnd/>
                <a:tailEnd/>
              </a:ln>
            </p:spPr>
            <p:txBody>
              <a:bodyPr/>
              <a:lstStyle/>
              <a:p>
                <a:pPr defTabSz="913486"/>
                <a:endParaRPr lang="en-US" sz="1798" kern="0" dirty="0">
                  <a:solidFill>
                    <a:sysClr val="windowText" lastClr="000000"/>
                  </a:solidFill>
                  <a:latin typeface="EYInterstate Light" panose="02000506000000020004" pitchFamily="2" charset="0"/>
                </a:endParaRPr>
              </a:p>
            </p:txBody>
          </p:sp>
          <p:sp>
            <p:nvSpPr>
              <p:cNvPr id="838" name="Freeform 5598">
                <a:extLst>
                  <a:ext uri="{FF2B5EF4-FFF2-40B4-BE49-F238E27FC236}">
                    <a16:creationId xmlns:a16="http://schemas.microsoft.com/office/drawing/2014/main" id="{BA2BBCD5-FF74-40BF-AE44-4D168BD3F659}"/>
                  </a:ext>
                </a:extLst>
              </p:cNvPr>
              <p:cNvSpPr>
                <a:spLocks/>
              </p:cNvSpPr>
              <p:nvPr/>
            </p:nvSpPr>
            <p:spPr bwMode="gray">
              <a:xfrm>
                <a:off x="3521" y="1666"/>
                <a:ext cx="583" cy="341"/>
              </a:xfrm>
              <a:custGeom>
                <a:avLst/>
                <a:gdLst/>
                <a:ahLst/>
                <a:cxnLst>
                  <a:cxn ang="0">
                    <a:pos x="195" y="220"/>
                  </a:cxn>
                  <a:cxn ang="0">
                    <a:pos x="183" y="213"/>
                  </a:cxn>
                  <a:cxn ang="0">
                    <a:pos x="167" y="187"/>
                  </a:cxn>
                  <a:cxn ang="0">
                    <a:pos x="146" y="181"/>
                  </a:cxn>
                  <a:cxn ang="0">
                    <a:pos x="107" y="154"/>
                  </a:cxn>
                  <a:cxn ang="0">
                    <a:pos x="74" y="209"/>
                  </a:cxn>
                  <a:cxn ang="0">
                    <a:pos x="58" y="199"/>
                  </a:cxn>
                  <a:cxn ang="0">
                    <a:pos x="55" y="196"/>
                  </a:cxn>
                  <a:cxn ang="0">
                    <a:pos x="52" y="193"/>
                  </a:cxn>
                  <a:cxn ang="0">
                    <a:pos x="47" y="190"/>
                  </a:cxn>
                  <a:cxn ang="0">
                    <a:pos x="42" y="186"/>
                  </a:cxn>
                  <a:cxn ang="0">
                    <a:pos x="36" y="174"/>
                  </a:cxn>
                  <a:cxn ang="0">
                    <a:pos x="34" y="168"/>
                  </a:cxn>
                  <a:cxn ang="0">
                    <a:pos x="38" y="170"/>
                  </a:cxn>
                  <a:cxn ang="0">
                    <a:pos x="42" y="170"/>
                  </a:cxn>
                  <a:cxn ang="0">
                    <a:pos x="41" y="165"/>
                  </a:cxn>
                  <a:cxn ang="0">
                    <a:pos x="49" y="159"/>
                  </a:cxn>
                  <a:cxn ang="0">
                    <a:pos x="59" y="157"/>
                  </a:cxn>
                  <a:cxn ang="0">
                    <a:pos x="59" y="148"/>
                  </a:cxn>
                  <a:cxn ang="0">
                    <a:pos x="60" y="143"/>
                  </a:cxn>
                  <a:cxn ang="0">
                    <a:pos x="59" y="138"/>
                  </a:cxn>
                  <a:cxn ang="0">
                    <a:pos x="54" y="137"/>
                  </a:cxn>
                  <a:cxn ang="0">
                    <a:pos x="49" y="136"/>
                  </a:cxn>
                  <a:cxn ang="0">
                    <a:pos x="44" y="134"/>
                  </a:cxn>
                  <a:cxn ang="0">
                    <a:pos x="38" y="137"/>
                  </a:cxn>
                  <a:cxn ang="0">
                    <a:pos x="34" y="140"/>
                  </a:cxn>
                  <a:cxn ang="0">
                    <a:pos x="22" y="145"/>
                  </a:cxn>
                  <a:cxn ang="0">
                    <a:pos x="14" y="124"/>
                  </a:cxn>
                  <a:cxn ang="0">
                    <a:pos x="9" y="79"/>
                  </a:cxn>
                  <a:cxn ang="0">
                    <a:pos x="18" y="71"/>
                  </a:cxn>
                  <a:cxn ang="0">
                    <a:pos x="52" y="63"/>
                  </a:cxn>
                  <a:cxn ang="0">
                    <a:pos x="70" y="74"/>
                  </a:cxn>
                  <a:cxn ang="0">
                    <a:pos x="82" y="77"/>
                  </a:cxn>
                  <a:cxn ang="0">
                    <a:pos x="108" y="76"/>
                  </a:cxn>
                  <a:cxn ang="0">
                    <a:pos x="124" y="72"/>
                  </a:cxn>
                  <a:cxn ang="0">
                    <a:pos x="132" y="67"/>
                  </a:cxn>
                  <a:cxn ang="0">
                    <a:pos x="131" y="53"/>
                  </a:cxn>
                  <a:cxn ang="0">
                    <a:pos x="130" y="41"/>
                  </a:cxn>
                  <a:cxn ang="0">
                    <a:pos x="129" y="36"/>
                  </a:cxn>
                  <a:cxn ang="0">
                    <a:pos x="155" y="22"/>
                  </a:cxn>
                  <a:cxn ang="0">
                    <a:pos x="203" y="0"/>
                  </a:cxn>
                  <a:cxn ang="0">
                    <a:pos x="227" y="17"/>
                  </a:cxn>
                  <a:cxn ang="0">
                    <a:pos x="248" y="29"/>
                  </a:cxn>
                  <a:cxn ang="0">
                    <a:pos x="266" y="15"/>
                  </a:cxn>
                  <a:cxn ang="0">
                    <a:pos x="281" y="34"/>
                  </a:cxn>
                  <a:cxn ang="0">
                    <a:pos x="308" y="72"/>
                  </a:cxn>
                  <a:cxn ang="0">
                    <a:pos x="375" y="97"/>
                  </a:cxn>
                  <a:cxn ang="0">
                    <a:pos x="362" y="131"/>
                  </a:cxn>
                  <a:cxn ang="0">
                    <a:pos x="339" y="134"/>
                  </a:cxn>
                  <a:cxn ang="0">
                    <a:pos x="328" y="163"/>
                  </a:cxn>
                  <a:cxn ang="0">
                    <a:pos x="311" y="171"/>
                  </a:cxn>
                  <a:cxn ang="0">
                    <a:pos x="311" y="198"/>
                  </a:cxn>
                  <a:cxn ang="0">
                    <a:pos x="278" y="188"/>
                  </a:cxn>
                  <a:cxn ang="0">
                    <a:pos x="257" y="184"/>
                  </a:cxn>
                  <a:cxn ang="0">
                    <a:pos x="239" y="198"/>
                  </a:cxn>
                  <a:cxn ang="0">
                    <a:pos x="223" y="198"/>
                  </a:cxn>
                  <a:cxn ang="0">
                    <a:pos x="204" y="214"/>
                  </a:cxn>
                </a:cxnLst>
                <a:rect l="0" t="0" r="r" b="b"/>
                <a:pathLst>
                  <a:path w="376" h="220">
                    <a:moveTo>
                      <a:pt x="204" y="214"/>
                    </a:moveTo>
                    <a:lnTo>
                      <a:pt x="200" y="216"/>
                    </a:lnTo>
                    <a:lnTo>
                      <a:pt x="195" y="220"/>
                    </a:lnTo>
                    <a:lnTo>
                      <a:pt x="192" y="220"/>
                    </a:lnTo>
                    <a:lnTo>
                      <a:pt x="187" y="214"/>
                    </a:lnTo>
                    <a:lnTo>
                      <a:pt x="183" y="213"/>
                    </a:lnTo>
                    <a:lnTo>
                      <a:pt x="177" y="195"/>
                    </a:lnTo>
                    <a:lnTo>
                      <a:pt x="171" y="197"/>
                    </a:lnTo>
                    <a:lnTo>
                      <a:pt x="167" y="187"/>
                    </a:lnTo>
                    <a:lnTo>
                      <a:pt x="159" y="181"/>
                    </a:lnTo>
                    <a:lnTo>
                      <a:pt x="155" y="182"/>
                    </a:lnTo>
                    <a:lnTo>
                      <a:pt x="146" y="181"/>
                    </a:lnTo>
                    <a:lnTo>
                      <a:pt x="140" y="182"/>
                    </a:lnTo>
                    <a:lnTo>
                      <a:pt x="133" y="173"/>
                    </a:lnTo>
                    <a:lnTo>
                      <a:pt x="107" y="154"/>
                    </a:lnTo>
                    <a:lnTo>
                      <a:pt x="81" y="169"/>
                    </a:lnTo>
                    <a:lnTo>
                      <a:pt x="82" y="208"/>
                    </a:lnTo>
                    <a:lnTo>
                      <a:pt x="74" y="209"/>
                    </a:lnTo>
                    <a:lnTo>
                      <a:pt x="68" y="201"/>
                    </a:lnTo>
                    <a:lnTo>
                      <a:pt x="62" y="199"/>
                    </a:lnTo>
                    <a:lnTo>
                      <a:pt x="58" y="199"/>
                    </a:lnTo>
                    <a:lnTo>
                      <a:pt x="55" y="204"/>
                    </a:lnTo>
                    <a:lnTo>
                      <a:pt x="55" y="198"/>
                    </a:lnTo>
                    <a:lnTo>
                      <a:pt x="55" y="196"/>
                    </a:lnTo>
                    <a:lnTo>
                      <a:pt x="55" y="194"/>
                    </a:lnTo>
                    <a:lnTo>
                      <a:pt x="53" y="194"/>
                    </a:lnTo>
                    <a:lnTo>
                      <a:pt x="52" y="193"/>
                    </a:lnTo>
                    <a:lnTo>
                      <a:pt x="50" y="192"/>
                    </a:lnTo>
                    <a:lnTo>
                      <a:pt x="48" y="191"/>
                    </a:lnTo>
                    <a:lnTo>
                      <a:pt x="47" y="190"/>
                    </a:lnTo>
                    <a:lnTo>
                      <a:pt x="45" y="191"/>
                    </a:lnTo>
                    <a:lnTo>
                      <a:pt x="43" y="189"/>
                    </a:lnTo>
                    <a:lnTo>
                      <a:pt x="42" y="186"/>
                    </a:lnTo>
                    <a:lnTo>
                      <a:pt x="41" y="180"/>
                    </a:lnTo>
                    <a:lnTo>
                      <a:pt x="38" y="177"/>
                    </a:lnTo>
                    <a:lnTo>
                      <a:pt x="36" y="174"/>
                    </a:lnTo>
                    <a:lnTo>
                      <a:pt x="34" y="171"/>
                    </a:lnTo>
                    <a:lnTo>
                      <a:pt x="34" y="169"/>
                    </a:lnTo>
                    <a:lnTo>
                      <a:pt x="34" y="168"/>
                    </a:lnTo>
                    <a:lnTo>
                      <a:pt x="35" y="168"/>
                    </a:lnTo>
                    <a:lnTo>
                      <a:pt x="36" y="168"/>
                    </a:lnTo>
                    <a:lnTo>
                      <a:pt x="38" y="170"/>
                    </a:lnTo>
                    <a:lnTo>
                      <a:pt x="40" y="171"/>
                    </a:lnTo>
                    <a:lnTo>
                      <a:pt x="41" y="171"/>
                    </a:lnTo>
                    <a:lnTo>
                      <a:pt x="42" y="170"/>
                    </a:lnTo>
                    <a:lnTo>
                      <a:pt x="42" y="169"/>
                    </a:lnTo>
                    <a:lnTo>
                      <a:pt x="41" y="167"/>
                    </a:lnTo>
                    <a:lnTo>
                      <a:pt x="41" y="165"/>
                    </a:lnTo>
                    <a:lnTo>
                      <a:pt x="42" y="162"/>
                    </a:lnTo>
                    <a:lnTo>
                      <a:pt x="45" y="160"/>
                    </a:lnTo>
                    <a:lnTo>
                      <a:pt x="49" y="159"/>
                    </a:lnTo>
                    <a:lnTo>
                      <a:pt x="57" y="159"/>
                    </a:lnTo>
                    <a:lnTo>
                      <a:pt x="58" y="158"/>
                    </a:lnTo>
                    <a:lnTo>
                      <a:pt x="59" y="157"/>
                    </a:lnTo>
                    <a:lnTo>
                      <a:pt x="59" y="154"/>
                    </a:lnTo>
                    <a:lnTo>
                      <a:pt x="59" y="149"/>
                    </a:lnTo>
                    <a:lnTo>
                      <a:pt x="59" y="148"/>
                    </a:lnTo>
                    <a:lnTo>
                      <a:pt x="59" y="147"/>
                    </a:lnTo>
                    <a:lnTo>
                      <a:pt x="60" y="145"/>
                    </a:lnTo>
                    <a:lnTo>
                      <a:pt x="60" y="143"/>
                    </a:lnTo>
                    <a:lnTo>
                      <a:pt x="59" y="140"/>
                    </a:lnTo>
                    <a:lnTo>
                      <a:pt x="59" y="139"/>
                    </a:lnTo>
                    <a:lnTo>
                      <a:pt x="59" y="138"/>
                    </a:lnTo>
                    <a:lnTo>
                      <a:pt x="58" y="137"/>
                    </a:lnTo>
                    <a:lnTo>
                      <a:pt x="56" y="137"/>
                    </a:lnTo>
                    <a:lnTo>
                      <a:pt x="54" y="137"/>
                    </a:lnTo>
                    <a:lnTo>
                      <a:pt x="53" y="137"/>
                    </a:lnTo>
                    <a:lnTo>
                      <a:pt x="51" y="136"/>
                    </a:lnTo>
                    <a:lnTo>
                      <a:pt x="49" y="136"/>
                    </a:lnTo>
                    <a:lnTo>
                      <a:pt x="48" y="134"/>
                    </a:lnTo>
                    <a:lnTo>
                      <a:pt x="46" y="134"/>
                    </a:lnTo>
                    <a:lnTo>
                      <a:pt x="44" y="134"/>
                    </a:lnTo>
                    <a:lnTo>
                      <a:pt x="41" y="134"/>
                    </a:lnTo>
                    <a:lnTo>
                      <a:pt x="39" y="135"/>
                    </a:lnTo>
                    <a:lnTo>
                      <a:pt x="38" y="137"/>
                    </a:lnTo>
                    <a:lnTo>
                      <a:pt x="36" y="140"/>
                    </a:lnTo>
                    <a:lnTo>
                      <a:pt x="35" y="140"/>
                    </a:lnTo>
                    <a:lnTo>
                      <a:pt x="34" y="140"/>
                    </a:lnTo>
                    <a:lnTo>
                      <a:pt x="28" y="143"/>
                    </a:lnTo>
                    <a:lnTo>
                      <a:pt x="25" y="144"/>
                    </a:lnTo>
                    <a:lnTo>
                      <a:pt x="22" y="145"/>
                    </a:lnTo>
                    <a:lnTo>
                      <a:pt x="18" y="142"/>
                    </a:lnTo>
                    <a:lnTo>
                      <a:pt x="20" y="132"/>
                    </a:lnTo>
                    <a:lnTo>
                      <a:pt x="14" y="124"/>
                    </a:lnTo>
                    <a:lnTo>
                      <a:pt x="0" y="121"/>
                    </a:lnTo>
                    <a:lnTo>
                      <a:pt x="3" y="80"/>
                    </a:lnTo>
                    <a:lnTo>
                      <a:pt x="9" y="79"/>
                    </a:lnTo>
                    <a:lnTo>
                      <a:pt x="12" y="84"/>
                    </a:lnTo>
                    <a:lnTo>
                      <a:pt x="18" y="83"/>
                    </a:lnTo>
                    <a:lnTo>
                      <a:pt x="18" y="71"/>
                    </a:lnTo>
                    <a:lnTo>
                      <a:pt x="38" y="57"/>
                    </a:lnTo>
                    <a:lnTo>
                      <a:pt x="43" y="63"/>
                    </a:lnTo>
                    <a:lnTo>
                      <a:pt x="52" y="63"/>
                    </a:lnTo>
                    <a:lnTo>
                      <a:pt x="56" y="66"/>
                    </a:lnTo>
                    <a:lnTo>
                      <a:pt x="64" y="66"/>
                    </a:lnTo>
                    <a:lnTo>
                      <a:pt x="70" y="74"/>
                    </a:lnTo>
                    <a:lnTo>
                      <a:pt x="75" y="73"/>
                    </a:lnTo>
                    <a:lnTo>
                      <a:pt x="79" y="77"/>
                    </a:lnTo>
                    <a:lnTo>
                      <a:pt x="82" y="77"/>
                    </a:lnTo>
                    <a:lnTo>
                      <a:pt x="87" y="71"/>
                    </a:lnTo>
                    <a:lnTo>
                      <a:pt x="104" y="71"/>
                    </a:lnTo>
                    <a:lnTo>
                      <a:pt x="108" y="76"/>
                    </a:lnTo>
                    <a:lnTo>
                      <a:pt x="121" y="80"/>
                    </a:lnTo>
                    <a:lnTo>
                      <a:pt x="121" y="73"/>
                    </a:lnTo>
                    <a:lnTo>
                      <a:pt x="124" y="72"/>
                    </a:lnTo>
                    <a:lnTo>
                      <a:pt x="128" y="80"/>
                    </a:lnTo>
                    <a:lnTo>
                      <a:pt x="132" y="75"/>
                    </a:lnTo>
                    <a:lnTo>
                      <a:pt x="132" y="67"/>
                    </a:lnTo>
                    <a:lnTo>
                      <a:pt x="125" y="62"/>
                    </a:lnTo>
                    <a:lnTo>
                      <a:pt x="126" y="55"/>
                    </a:lnTo>
                    <a:lnTo>
                      <a:pt x="131" y="53"/>
                    </a:lnTo>
                    <a:lnTo>
                      <a:pt x="132" y="49"/>
                    </a:lnTo>
                    <a:lnTo>
                      <a:pt x="129" y="46"/>
                    </a:lnTo>
                    <a:lnTo>
                      <a:pt x="130" y="41"/>
                    </a:lnTo>
                    <a:lnTo>
                      <a:pt x="138" y="38"/>
                    </a:lnTo>
                    <a:lnTo>
                      <a:pt x="138" y="36"/>
                    </a:lnTo>
                    <a:lnTo>
                      <a:pt x="129" y="36"/>
                    </a:lnTo>
                    <a:lnTo>
                      <a:pt x="129" y="28"/>
                    </a:lnTo>
                    <a:lnTo>
                      <a:pt x="141" y="26"/>
                    </a:lnTo>
                    <a:lnTo>
                      <a:pt x="155" y="22"/>
                    </a:lnTo>
                    <a:lnTo>
                      <a:pt x="180" y="11"/>
                    </a:lnTo>
                    <a:lnTo>
                      <a:pt x="191" y="1"/>
                    </a:lnTo>
                    <a:lnTo>
                      <a:pt x="203" y="0"/>
                    </a:lnTo>
                    <a:lnTo>
                      <a:pt x="215" y="1"/>
                    </a:lnTo>
                    <a:lnTo>
                      <a:pt x="222" y="4"/>
                    </a:lnTo>
                    <a:lnTo>
                      <a:pt x="227" y="17"/>
                    </a:lnTo>
                    <a:lnTo>
                      <a:pt x="234" y="15"/>
                    </a:lnTo>
                    <a:lnTo>
                      <a:pt x="246" y="21"/>
                    </a:lnTo>
                    <a:lnTo>
                      <a:pt x="248" y="29"/>
                    </a:lnTo>
                    <a:lnTo>
                      <a:pt x="259" y="27"/>
                    </a:lnTo>
                    <a:lnTo>
                      <a:pt x="261" y="21"/>
                    </a:lnTo>
                    <a:lnTo>
                      <a:pt x="266" y="15"/>
                    </a:lnTo>
                    <a:lnTo>
                      <a:pt x="278" y="16"/>
                    </a:lnTo>
                    <a:lnTo>
                      <a:pt x="278" y="23"/>
                    </a:lnTo>
                    <a:lnTo>
                      <a:pt x="281" y="34"/>
                    </a:lnTo>
                    <a:lnTo>
                      <a:pt x="295" y="43"/>
                    </a:lnTo>
                    <a:lnTo>
                      <a:pt x="299" y="56"/>
                    </a:lnTo>
                    <a:lnTo>
                      <a:pt x="308" y="72"/>
                    </a:lnTo>
                    <a:lnTo>
                      <a:pt x="342" y="72"/>
                    </a:lnTo>
                    <a:lnTo>
                      <a:pt x="357" y="92"/>
                    </a:lnTo>
                    <a:lnTo>
                      <a:pt x="375" y="97"/>
                    </a:lnTo>
                    <a:lnTo>
                      <a:pt x="376" y="102"/>
                    </a:lnTo>
                    <a:lnTo>
                      <a:pt x="359" y="117"/>
                    </a:lnTo>
                    <a:lnTo>
                      <a:pt x="362" y="131"/>
                    </a:lnTo>
                    <a:lnTo>
                      <a:pt x="357" y="137"/>
                    </a:lnTo>
                    <a:lnTo>
                      <a:pt x="350" y="133"/>
                    </a:lnTo>
                    <a:lnTo>
                      <a:pt x="339" y="134"/>
                    </a:lnTo>
                    <a:lnTo>
                      <a:pt x="332" y="153"/>
                    </a:lnTo>
                    <a:lnTo>
                      <a:pt x="332" y="158"/>
                    </a:lnTo>
                    <a:lnTo>
                      <a:pt x="328" y="163"/>
                    </a:lnTo>
                    <a:lnTo>
                      <a:pt x="324" y="157"/>
                    </a:lnTo>
                    <a:lnTo>
                      <a:pt x="305" y="164"/>
                    </a:lnTo>
                    <a:lnTo>
                      <a:pt x="311" y="171"/>
                    </a:lnTo>
                    <a:lnTo>
                      <a:pt x="312" y="182"/>
                    </a:lnTo>
                    <a:lnTo>
                      <a:pt x="314" y="188"/>
                    </a:lnTo>
                    <a:lnTo>
                      <a:pt x="311" y="198"/>
                    </a:lnTo>
                    <a:lnTo>
                      <a:pt x="306" y="194"/>
                    </a:lnTo>
                    <a:lnTo>
                      <a:pt x="294" y="190"/>
                    </a:lnTo>
                    <a:lnTo>
                      <a:pt x="278" y="188"/>
                    </a:lnTo>
                    <a:lnTo>
                      <a:pt x="265" y="192"/>
                    </a:lnTo>
                    <a:lnTo>
                      <a:pt x="261" y="186"/>
                    </a:lnTo>
                    <a:lnTo>
                      <a:pt x="257" y="184"/>
                    </a:lnTo>
                    <a:lnTo>
                      <a:pt x="247" y="190"/>
                    </a:lnTo>
                    <a:lnTo>
                      <a:pt x="249" y="196"/>
                    </a:lnTo>
                    <a:lnTo>
                      <a:pt x="239" y="198"/>
                    </a:lnTo>
                    <a:lnTo>
                      <a:pt x="234" y="193"/>
                    </a:lnTo>
                    <a:lnTo>
                      <a:pt x="228" y="193"/>
                    </a:lnTo>
                    <a:lnTo>
                      <a:pt x="223" y="198"/>
                    </a:lnTo>
                    <a:lnTo>
                      <a:pt x="211" y="201"/>
                    </a:lnTo>
                    <a:lnTo>
                      <a:pt x="205" y="209"/>
                    </a:lnTo>
                    <a:lnTo>
                      <a:pt x="204" y="21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39" name="Freeform 5599">
                <a:extLst>
                  <a:ext uri="{FF2B5EF4-FFF2-40B4-BE49-F238E27FC236}">
                    <a16:creationId xmlns:a16="http://schemas.microsoft.com/office/drawing/2014/main" id="{D1839669-CE78-4A94-A603-9D1AD0D736E5}"/>
                  </a:ext>
                </a:extLst>
              </p:cNvPr>
              <p:cNvSpPr>
                <a:spLocks/>
              </p:cNvSpPr>
              <p:nvPr/>
            </p:nvSpPr>
            <p:spPr bwMode="gray">
              <a:xfrm>
                <a:off x="3598" y="2305"/>
                <a:ext cx="112" cy="136"/>
              </a:xfrm>
              <a:custGeom>
                <a:avLst/>
                <a:gdLst/>
                <a:ahLst/>
                <a:cxnLst>
                  <a:cxn ang="0">
                    <a:pos x="14" y="88"/>
                  </a:cxn>
                  <a:cxn ang="0">
                    <a:pos x="10" y="84"/>
                  </a:cxn>
                  <a:cxn ang="0">
                    <a:pos x="6" y="81"/>
                  </a:cxn>
                  <a:cxn ang="0">
                    <a:pos x="3" y="79"/>
                  </a:cxn>
                  <a:cxn ang="0">
                    <a:pos x="5" y="77"/>
                  </a:cxn>
                  <a:cxn ang="0">
                    <a:pos x="0" y="67"/>
                  </a:cxn>
                  <a:cxn ang="0">
                    <a:pos x="22" y="56"/>
                  </a:cxn>
                  <a:cxn ang="0">
                    <a:pos x="28" y="56"/>
                  </a:cxn>
                  <a:cxn ang="0">
                    <a:pos x="33" y="32"/>
                  </a:cxn>
                  <a:cxn ang="0">
                    <a:pos x="26" y="27"/>
                  </a:cxn>
                  <a:cxn ang="0">
                    <a:pos x="27" y="19"/>
                  </a:cxn>
                  <a:cxn ang="0">
                    <a:pos x="35" y="9"/>
                  </a:cxn>
                  <a:cxn ang="0">
                    <a:pos x="33" y="1"/>
                  </a:cxn>
                  <a:cxn ang="0">
                    <a:pos x="38" y="0"/>
                  </a:cxn>
                  <a:cxn ang="0">
                    <a:pos x="40" y="5"/>
                  </a:cxn>
                  <a:cxn ang="0">
                    <a:pos x="43" y="10"/>
                  </a:cxn>
                  <a:cxn ang="0">
                    <a:pos x="51" y="14"/>
                  </a:cxn>
                  <a:cxn ang="0">
                    <a:pos x="58" y="15"/>
                  </a:cxn>
                  <a:cxn ang="0">
                    <a:pos x="59" y="19"/>
                  </a:cxn>
                  <a:cxn ang="0">
                    <a:pos x="66" y="26"/>
                  </a:cxn>
                  <a:cxn ang="0">
                    <a:pos x="69" y="27"/>
                  </a:cxn>
                  <a:cxn ang="0">
                    <a:pos x="72" y="32"/>
                  </a:cxn>
                  <a:cxn ang="0">
                    <a:pos x="67" y="39"/>
                  </a:cxn>
                  <a:cxn ang="0">
                    <a:pos x="59" y="50"/>
                  </a:cxn>
                  <a:cxn ang="0">
                    <a:pos x="55" y="52"/>
                  </a:cxn>
                  <a:cxn ang="0">
                    <a:pos x="51" y="58"/>
                  </a:cxn>
                  <a:cxn ang="0">
                    <a:pos x="49" y="64"/>
                  </a:cxn>
                  <a:cxn ang="0">
                    <a:pos x="41" y="72"/>
                  </a:cxn>
                  <a:cxn ang="0">
                    <a:pos x="41" y="76"/>
                  </a:cxn>
                  <a:cxn ang="0">
                    <a:pos x="37" y="79"/>
                  </a:cxn>
                  <a:cxn ang="0">
                    <a:pos x="30" y="80"/>
                  </a:cxn>
                  <a:cxn ang="0">
                    <a:pos x="27" y="87"/>
                  </a:cxn>
                  <a:cxn ang="0">
                    <a:pos x="14" y="88"/>
                  </a:cxn>
                </a:cxnLst>
                <a:rect l="0" t="0" r="r" b="b"/>
                <a:pathLst>
                  <a:path w="72" h="88">
                    <a:moveTo>
                      <a:pt x="14" y="88"/>
                    </a:moveTo>
                    <a:lnTo>
                      <a:pt x="10" y="84"/>
                    </a:lnTo>
                    <a:lnTo>
                      <a:pt x="6" y="81"/>
                    </a:lnTo>
                    <a:lnTo>
                      <a:pt x="3" y="79"/>
                    </a:lnTo>
                    <a:lnTo>
                      <a:pt x="5" y="77"/>
                    </a:lnTo>
                    <a:lnTo>
                      <a:pt x="0" y="67"/>
                    </a:lnTo>
                    <a:lnTo>
                      <a:pt x="22" y="56"/>
                    </a:lnTo>
                    <a:lnTo>
                      <a:pt x="28" y="56"/>
                    </a:lnTo>
                    <a:lnTo>
                      <a:pt x="33" y="32"/>
                    </a:lnTo>
                    <a:lnTo>
                      <a:pt x="26" y="27"/>
                    </a:lnTo>
                    <a:lnTo>
                      <a:pt x="27" y="19"/>
                    </a:lnTo>
                    <a:lnTo>
                      <a:pt x="35" y="9"/>
                    </a:lnTo>
                    <a:lnTo>
                      <a:pt x="33" y="1"/>
                    </a:lnTo>
                    <a:lnTo>
                      <a:pt x="38" y="0"/>
                    </a:lnTo>
                    <a:lnTo>
                      <a:pt x="40" y="5"/>
                    </a:lnTo>
                    <a:lnTo>
                      <a:pt x="43" y="10"/>
                    </a:lnTo>
                    <a:lnTo>
                      <a:pt x="51" y="14"/>
                    </a:lnTo>
                    <a:lnTo>
                      <a:pt x="58" y="15"/>
                    </a:lnTo>
                    <a:lnTo>
                      <a:pt x="59" y="19"/>
                    </a:lnTo>
                    <a:lnTo>
                      <a:pt x="66" y="26"/>
                    </a:lnTo>
                    <a:lnTo>
                      <a:pt x="69" y="27"/>
                    </a:lnTo>
                    <a:lnTo>
                      <a:pt x="72" y="32"/>
                    </a:lnTo>
                    <a:lnTo>
                      <a:pt x="67" y="39"/>
                    </a:lnTo>
                    <a:lnTo>
                      <a:pt x="59" y="50"/>
                    </a:lnTo>
                    <a:lnTo>
                      <a:pt x="55" y="52"/>
                    </a:lnTo>
                    <a:lnTo>
                      <a:pt x="51" y="58"/>
                    </a:lnTo>
                    <a:lnTo>
                      <a:pt x="49" y="64"/>
                    </a:lnTo>
                    <a:lnTo>
                      <a:pt x="41" y="72"/>
                    </a:lnTo>
                    <a:lnTo>
                      <a:pt x="41" y="76"/>
                    </a:lnTo>
                    <a:lnTo>
                      <a:pt x="37" y="79"/>
                    </a:lnTo>
                    <a:lnTo>
                      <a:pt x="30" y="80"/>
                    </a:lnTo>
                    <a:lnTo>
                      <a:pt x="27" y="87"/>
                    </a:lnTo>
                    <a:lnTo>
                      <a:pt x="14" y="8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0" name="Freeform 5600">
                <a:extLst>
                  <a:ext uri="{FF2B5EF4-FFF2-40B4-BE49-F238E27FC236}">
                    <a16:creationId xmlns:a16="http://schemas.microsoft.com/office/drawing/2014/main" id="{9A7EE8BB-768B-401C-9D24-0200B7510940}"/>
                  </a:ext>
                </a:extLst>
              </p:cNvPr>
              <p:cNvSpPr>
                <a:spLocks/>
              </p:cNvSpPr>
              <p:nvPr/>
            </p:nvSpPr>
            <p:spPr bwMode="gray">
              <a:xfrm>
                <a:off x="3614" y="2512"/>
                <a:ext cx="17" cy="8"/>
              </a:xfrm>
              <a:custGeom>
                <a:avLst/>
                <a:gdLst/>
                <a:ahLst/>
                <a:cxnLst>
                  <a:cxn ang="0">
                    <a:pos x="2" y="1"/>
                  </a:cxn>
                  <a:cxn ang="0">
                    <a:pos x="5" y="2"/>
                  </a:cxn>
                  <a:cxn ang="0">
                    <a:pos x="9" y="0"/>
                  </a:cxn>
                  <a:cxn ang="0">
                    <a:pos x="11" y="0"/>
                  </a:cxn>
                  <a:cxn ang="0">
                    <a:pos x="11" y="4"/>
                  </a:cxn>
                  <a:cxn ang="0">
                    <a:pos x="6" y="5"/>
                  </a:cxn>
                  <a:cxn ang="0">
                    <a:pos x="0" y="3"/>
                  </a:cxn>
                  <a:cxn ang="0">
                    <a:pos x="2" y="1"/>
                  </a:cxn>
                </a:cxnLst>
                <a:rect l="0" t="0" r="r" b="b"/>
                <a:pathLst>
                  <a:path w="11" h="5">
                    <a:moveTo>
                      <a:pt x="2" y="1"/>
                    </a:moveTo>
                    <a:lnTo>
                      <a:pt x="5" y="2"/>
                    </a:lnTo>
                    <a:lnTo>
                      <a:pt x="9" y="0"/>
                    </a:lnTo>
                    <a:lnTo>
                      <a:pt x="11" y="0"/>
                    </a:lnTo>
                    <a:lnTo>
                      <a:pt x="11" y="4"/>
                    </a:lnTo>
                    <a:lnTo>
                      <a:pt x="6" y="5"/>
                    </a:lnTo>
                    <a:lnTo>
                      <a:pt x="0" y="3"/>
                    </a:lnTo>
                    <a:lnTo>
                      <a:pt x="2"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1" name="Freeform 5601">
                <a:extLst>
                  <a:ext uri="{FF2B5EF4-FFF2-40B4-BE49-F238E27FC236}">
                    <a16:creationId xmlns:a16="http://schemas.microsoft.com/office/drawing/2014/main" id="{45478056-ED47-4D36-A39F-44898C488EFA}"/>
                  </a:ext>
                </a:extLst>
              </p:cNvPr>
              <p:cNvSpPr>
                <a:spLocks/>
              </p:cNvSpPr>
              <p:nvPr/>
            </p:nvSpPr>
            <p:spPr bwMode="gray">
              <a:xfrm>
                <a:off x="3482" y="2035"/>
                <a:ext cx="274" cy="268"/>
              </a:xfrm>
              <a:custGeom>
                <a:avLst/>
                <a:gdLst/>
                <a:ahLst/>
                <a:cxnLst>
                  <a:cxn ang="0">
                    <a:pos x="159" y="171"/>
                  </a:cxn>
                  <a:cxn ang="0">
                    <a:pos x="147" y="170"/>
                  </a:cxn>
                  <a:cxn ang="0">
                    <a:pos x="135" y="169"/>
                  </a:cxn>
                  <a:cxn ang="0">
                    <a:pos x="122" y="164"/>
                  </a:cxn>
                  <a:cxn ang="0">
                    <a:pos x="120" y="153"/>
                  </a:cxn>
                  <a:cxn ang="0">
                    <a:pos x="114" y="150"/>
                  </a:cxn>
                  <a:cxn ang="0">
                    <a:pos x="90" y="155"/>
                  </a:cxn>
                  <a:cxn ang="0">
                    <a:pos x="83" y="152"/>
                  </a:cxn>
                  <a:cxn ang="0">
                    <a:pos x="73" y="144"/>
                  </a:cxn>
                  <a:cxn ang="0">
                    <a:pos x="65" y="134"/>
                  </a:cxn>
                  <a:cxn ang="0">
                    <a:pos x="57" y="122"/>
                  </a:cxn>
                  <a:cxn ang="0">
                    <a:pos x="45" y="116"/>
                  </a:cxn>
                  <a:cxn ang="0">
                    <a:pos x="35" y="110"/>
                  </a:cxn>
                  <a:cxn ang="0">
                    <a:pos x="28" y="87"/>
                  </a:cxn>
                  <a:cxn ang="0">
                    <a:pos x="11" y="71"/>
                  </a:cxn>
                  <a:cxn ang="0">
                    <a:pos x="17" y="47"/>
                  </a:cxn>
                  <a:cxn ang="0">
                    <a:pos x="4" y="32"/>
                  </a:cxn>
                  <a:cxn ang="0">
                    <a:pos x="0" y="4"/>
                  </a:cxn>
                  <a:cxn ang="0">
                    <a:pos x="15" y="8"/>
                  </a:cxn>
                  <a:cxn ang="0">
                    <a:pos x="37" y="1"/>
                  </a:cxn>
                  <a:cxn ang="0">
                    <a:pos x="37" y="14"/>
                  </a:cxn>
                  <a:cxn ang="0">
                    <a:pos x="45" y="22"/>
                  </a:cxn>
                  <a:cxn ang="0">
                    <a:pos x="48" y="25"/>
                  </a:cxn>
                  <a:cxn ang="0">
                    <a:pos x="55" y="28"/>
                  </a:cxn>
                  <a:cxn ang="0">
                    <a:pos x="56" y="31"/>
                  </a:cxn>
                  <a:cxn ang="0">
                    <a:pos x="62" y="37"/>
                  </a:cxn>
                  <a:cxn ang="0">
                    <a:pos x="69" y="39"/>
                  </a:cxn>
                  <a:cxn ang="0">
                    <a:pos x="77" y="38"/>
                  </a:cxn>
                  <a:cxn ang="0">
                    <a:pos x="84" y="37"/>
                  </a:cxn>
                  <a:cxn ang="0">
                    <a:pos x="89" y="37"/>
                  </a:cxn>
                  <a:cxn ang="0">
                    <a:pos x="92" y="35"/>
                  </a:cxn>
                  <a:cxn ang="0">
                    <a:pos x="93" y="27"/>
                  </a:cxn>
                  <a:cxn ang="0">
                    <a:pos x="108" y="19"/>
                  </a:cxn>
                  <a:cxn ang="0">
                    <a:pos x="133" y="25"/>
                  </a:cxn>
                  <a:cxn ang="0">
                    <a:pos x="157" y="39"/>
                  </a:cxn>
                  <a:cxn ang="0">
                    <a:pos x="159" y="59"/>
                  </a:cxn>
                  <a:cxn ang="0">
                    <a:pos x="154" y="86"/>
                  </a:cxn>
                  <a:cxn ang="0">
                    <a:pos x="156" y="101"/>
                  </a:cxn>
                  <a:cxn ang="0">
                    <a:pos x="164" y="104"/>
                  </a:cxn>
                  <a:cxn ang="0">
                    <a:pos x="156" y="120"/>
                  </a:cxn>
                  <a:cxn ang="0">
                    <a:pos x="172" y="142"/>
                  </a:cxn>
                  <a:cxn ang="0">
                    <a:pos x="177" y="150"/>
                  </a:cxn>
                  <a:cxn ang="0">
                    <a:pos x="165" y="163"/>
                  </a:cxn>
                  <a:cxn ang="0">
                    <a:pos x="161" y="173"/>
                  </a:cxn>
                </a:cxnLst>
                <a:rect l="0" t="0" r="r" b="b"/>
                <a:pathLst>
                  <a:path w="177" h="173">
                    <a:moveTo>
                      <a:pt x="161" y="173"/>
                    </a:moveTo>
                    <a:lnTo>
                      <a:pt x="159" y="171"/>
                    </a:lnTo>
                    <a:lnTo>
                      <a:pt x="153" y="171"/>
                    </a:lnTo>
                    <a:lnTo>
                      <a:pt x="147" y="170"/>
                    </a:lnTo>
                    <a:lnTo>
                      <a:pt x="141" y="171"/>
                    </a:lnTo>
                    <a:lnTo>
                      <a:pt x="135" y="169"/>
                    </a:lnTo>
                    <a:lnTo>
                      <a:pt x="126" y="167"/>
                    </a:lnTo>
                    <a:lnTo>
                      <a:pt x="122" y="164"/>
                    </a:lnTo>
                    <a:lnTo>
                      <a:pt x="121" y="160"/>
                    </a:lnTo>
                    <a:lnTo>
                      <a:pt x="120" y="153"/>
                    </a:lnTo>
                    <a:lnTo>
                      <a:pt x="116" y="150"/>
                    </a:lnTo>
                    <a:lnTo>
                      <a:pt x="114" y="150"/>
                    </a:lnTo>
                    <a:lnTo>
                      <a:pt x="108" y="156"/>
                    </a:lnTo>
                    <a:lnTo>
                      <a:pt x="90" y="155"/>
                    </a:lnTo>
                    <a:lnTo>
                      <a:pt x="87" y="153"/>
                    </a:lnTo>
                    <a:lnTo>
                      <a:pt x="83" y="152"/>
                    </a:lnTo>
                    <a:lnTo>
                      <a:pt x="77" y="145"/>
                    </a:lnTo>
                    <a:lnTo>
                      <a:pt x="73" y="144"/>
                    </a:lnTo>
                    <a:lnTo>
                      <a:pt x="66" y="139"/>
                    </a:lnTo>
                    <a:lnTo>
                      <a:pt x="65" y="134"/>
                    </a:lnTo>
                    <a:lnTo>
                      <a:pt x="63" y="129"/>
                    </a:lnTo>
                    <a:lnTo>
                      <a:pt x="57" y="122"/>
                    </a:lnTo>
                    <a:lnTo>
                      <a:pt x="56" y="117"/>
                    </a:lnTo>
                    <a:lnTo>
                      <a:pt x="45" y="116"/>
                    </a:lnTo>
                    <a:lnTo>
                      <a:pt x="40" y="118"/>
                    </a:lnTo>
                    <a:lnTo>
                      <a:pt x="35" y="110"/>
                    </a:lnTo>
                    <a:lnTo>
                      <a:pt x="35" y="98"/>
                    </a:lnTo>
                    <a:lnTo>
                      <a:pt x="28" y="87"/>
                    </a:lnTo>
                    <a:lnTo>
                      <a:pt x="21" y="85"/>
                    </a:lnTo>
                    <a:lnTo>
                      <a:pt x="11" y="71"/>
                    </a:lnTo>
                    <a:lnTo>
                      <a:pt x="20" y="51"/>
                    </a:lnTo>
                    <a:lnTo>
                      <a:pt x="17" y="47"/>
                    </a:lnTo>
                    <a:lnTo>
                      <a:pt x="12" y="47"/>
                    </a:lnTo>
                    <a:lnTo>
                      <a:pt x="4" y="32"/>
                    </a:lnTo>
                    <a:lnTo>
                      <a:pt x="5" y="24"/>
                    </a:lnTo>
                    <a:lnTo>
                      <a:pt x="0" y="4"/>
                    </a:lnTo>
                    <a:lnTo>
                      <a:pt x="4" y="0"/>
                    </a:lnTo>
                    <a:lnTo>
                      <a:pt x="15" y="8"/>
                    </a:lnTo>
                    <a:lnTo>
                      <a:pt x="26" y="5"/>
                    </a:lnTo>
                    <a:lnTo>
                      <a:pt x="37" y="1"/>
                    </a:lnTo>
                    <a:lnTo>
                      <a:pt x="38" y="4"/>
                    </a:lnTo>
                    <a:lnTo>
                      <a:pt x="37" y="14"/>
                    </a:lnTo>
                    <a:lnTo>
                      <a:pt x="43" y="19"/>
                    </a:lnTo>
                    <a:lnTo>
                      <a:pt x="45" y="22"/>
                    </a:lnTo>
                    <a:lnTo>
                      <a:pt x="47" y="24"/>
                    </a:lnTo>
                    <a:lnTo>
                      <a:pt x="48" y="25"/>
                    </a:lnTo>
                    <a:lnTo>
                      <a:pt x="52" y="27"/>
                    </a:lnTo>
                    <a:lnTo>
                      <a:pt x="55" y="28"/>
                    </a:lnTo>
                    <a:lnTo>
                      <a:pt x="56" y="30"/>
                    </a:lnTo>
                    <a:lnTo>
                      <a:pt x="56" y="31"/>
                    </a:lnTo>
                    <a:lnTo>
                      <a:pt x="59" y="34"/>
                    </a:lnTo>
                    <a:lnTo>
                      <a:pt x="62" y="37"/>
                    </a:lnTo>
                    <a:lnTo>
                      <a:pt x="65" y="39"/>
                    </a:lnTo>
                    <a:lnTo>
                      <a:pt x="69" y="39"/>
                    </a:lnTo>
                    <a:lnTo>
                      <a:pt x="73" y="39"/>
                    </a:lnTo>
                    <a:lnTo>
                      <a:pt x="77" y="38"/>
                    </a:lnTo>
                    <a:lnTo>
                      <a:pt x="81" y="37"/>
                    </a:lnTo>
                    <a:lnTo>
                      <a:pt x="84" y="37"/>
                    </a:lnTo>
                    <a:lnTo>
                      <a:pt x="87" y="37"/>
                    </a:lnTo>
                    <a:lnTo>
                      <a:pt x="89" y="37"/>
                    </a:lnTo>
                    <a:lnTo>
                      <a:pt x="91" y="36"/>
                    </a:lnTo>
                    <a:lnTo>
                      <a:pt x="92" y="35"/>
                    </a:lnTo>
                    <a:lnTo>
                      <a:pt x="93" y="34"/>
                    </a:lnTo>
                    <a:lnTo>
                      <a:pt x="93" y="27"/>
                    </a:lnTo>
                    <a:lnTo>
                      <a:pt x="103" y="29"/>
                    </a:lnTo>
                    <a:lnTo>
                      <a:pt x="108" y="19"/>
                    </a:lnTo>
                    <a:lnTo>
                      <a:pt x="130" y="21"/>
                    </a:lnTo>
                    <a:lnTo>
                      <a:pt x="133" y="25"/>
                    </a:lnTo>
                    <a:lnTo>
                      <a:pt x="140" y="26"/>
                    </a:lnTo>
                    <a:lnTo>
                      <a:pt x="157" y="39"/>
                    </a:lnTo>
                    <a:lnTo>
                      <a:pt x="159" y="49"/>
                    </a:lnTo>
                    <a:lnTo>
                      <a:pt x="159" y="59"/>
                    </a:lnTo>
                    <a:lnTo>
                      <a:pt x="152" y="69"/>
                    </a:lnTo>
                    <a:lnTo>
                      <a:pt x="154" y="86"/>
                    </a:lnTo>
                    <a:lnTo>
                      <a:pt x="154" y="95"/>
                    </a:lnTo>
                    <a:lnTo>
                      <a:pt x="156" y="101"/>
                    </a:lnTo>
                    <a:lnTo>
                      <a:pt x="160" y="98"/>
                    </a:lnTo>
                    <a:lnTo>
                      <a:pt x="164" y="104"/>
                    </a:lnTo>
                    <a:lnTo>
                      <a:pt x="159" y="113"/>
                    </a:lnTo>
                    <a:lnTo>
                      <a:pt x="156" y="120"/>
                    </a:lnTo>
                    <a:lnTo>
                      <a:pt x="156" y="127"/>
                    </a:lnTo>
                    <a:lnTo>
                      <a:pt x="172" y="142"/>
                    </a:lnTo>
                    <a:lnTo>
                      <a:pt x="171" y="149"/>
                    </a:lnTo>
                    <a:lnTo>
                      <a:pt x="177" y="150"/>
                    </a:lnTo>
                    <a:lnTo>
                      <a:pt x="177" y="157"/>
                    </a:lnTo>
                    <a:lnTo>
                      <a:pt x="165" y="163"/>
                    </a:lnTo>
                    <a:lnTo>
                      <a:pt x="164" y="172"/>
                    </a:lnTo>
                    <a:lnTo>
                      <a:pt x="161" y="17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2" name="Freeform 5602">
                <a:extLst>
                  <a:ext uri="{FF2B5EF4-FFF2-40B4-BE49-F238E27FC236}">
                    <a16:creationId xmlns:a16="http://schemas.microsoft.com/office/drawing/2014/main" id="{86BA2AD2-A2E9-4EA8-A052-A0DEBD9FE50D}"/>
                  </a:ext>
                </a:extLst>
              </p:cNvPr>
              <p:cNvSpPr>
                <a:spLocks/>
              </p:cNvSpPr>
              <p:nvPr/>
            </p:nvSpPr>
            <p:spPr bwMode="gray">
              <a:xfrm>
                <a:off x="3646" y="1905"/>
                <a:ext cx="244" cy="176"/>
              </a:xfrm>
              <a:custGeom>
                <a:avLst/>
                <a:gdLst/>
                <a:ahLst/>
                <a:cxnLst>
                  <a:cxn ang="0">
                    <a:pos x="114" y="114"/>
                  </a:cxn>
                  <a:cxn ang="0">
                    <a:pos x="101" y="111"/>
                  </a:cxn>
                  <a:cxn ang="0">
                    <a:pos x="97" y="105"/>
                  </a:cxn>
                  <a:cxn ang="0">
                    <a:pos x="91" y="104"/>
                  </a:cxn>
                  <a:cxn ang="0">
                    <a:pos x="83" y="99"/>
                  </a:cxn>
                  <a:cxn ang="0">
                    <a:pos x="74" y="95"/>
                  </a:cxn>
                  <a:cxn ang="0">
                    <a:pos x="67" y="85"/>
                  </a:cxn>
                  <a:cxn ang="0">
                    <a:pos x="63" y="72"/>
                  </a:cxn>
                  <a:cxn ang="0">
                    <a:pos x="58" y="65"/>
                  </a:cxn>
                  <a:cxn ang="0">
                    <a:pos x="52" y="63"/>
                  </a:cxn>
                  <a:cxn ang="0">
                    <a:pos x="39" y="57"/>
                  </a:cxn>
                  <a:cxn ang="0">
                    <a:pos x="40" y="53"/>
                  </a:cxn>
                  <a:cxn ang="0">
                    <a:pos x="39" y="47"/>
                  </a:cxn>
                  <a:cxn ang="0">
                    <a:pos x="37" y="43"/>
                  </a:cxn>
                  <a:cxn ang="0">
                    <a:pos x="31" y="41"/>
                  </a:cxn>
                  <a:cxn ang="0">
                    <a:pos x="28" y="41"/>
                  </a:cxn>
                  <a:cxn ang="0">
                    <a:pos x="27" y="43"/>
                  </a:cxn>
                  <a:cxn ang="0">
                    <a:pos x="25" y="43"/>
                  </a:cxn>
                  <a:cxn ang="0">
                    <a:pos x="19" y="46"/>
                  </a:cxn>
                  <a:cxn ang="0">
                    <a:pos x="16" y="57"/>
                  </a:cxn>
                  <a:cxn ang="0">
                    <a:pos x="1" y="54"/>
                  </a:cxn>
                  <a:cxn ang="0">
                    <a:pos x="0" y="15"/>
                  </a:cxn>
                  <a:cxn ang="0">
                    <a:pos x="26" y="0"/>
                  </a:cxn>
                  <a:cxn ang="0">
                    <a:pos x="52" y="19"/>
                  </a:cxn>
                  <a:cxn ang="0">
                    <a:pos x="59" y="28"/>
                  </a:cxn>
                  <a:cxn ang="0">
                    <a:pos x="65" y="27"/>
                  </a:cxn>
                  <a:cxn ang="0">
                    <a:pos x="74" y="28"/>
                  </a:cxn>
                  <a:cxn ang="0">
                    <a:pos x="78" y="27"/>
                  </a:cxn>
                  <a:cxn ang="0">
                    <a:pos x="86" y="32"/>
                  </a:cxn>
                  <a:cxn ang="0">
                    <a:pos x="90" y="43"/>
                  </a:cxn>
                  <a:cxn ang="0">
                    <a:pos x="96" y="41"/>
                  </a:cxn>
                  <a:cxn ang="0">
                    <a:pos x="102" y="59"/>
                  </a:cxn>
                  <a:cxn ang="0">
                    <a:pos x="105" y="60"/>
                  </a:cxn>
                  <a:cxn ang="0">
                    <a:pos x="111" y="66"/>
                  </a:cxn>
                  <a:cxn ang="0">
                    <a:pos x="114" y="65"/>
                  </a:cxn>
                  <a:cxn ang="0">
                    <a:pos x="118" y="62"/>
                  </a:cxn>
                  <a:cxn ang="0">
                    <a:pos x="123" y="60"/>
                  </a:cxn>
                  <a:cxn ang="0">
                    <a:pos x="124" y="54"/>
                  </a:cxn>
                  <a:cxn ang="0">
                    <a:pos x="130" y="47"/>
                  </a:cxn>
                  <a:cxn ang="0">
                    <a:pos x="142" y="44"/>
                  </a:cxn>
                  <a:cxn ang="0">
                    <a:pos x="140" y="51"/>
                  </a:cxn>
                  <a:cxn ang="0">
                    <a:pos x="134" y="51"/>
                  </a:cxn>
                  <a:cxn ang="0">
                    <a:pos x="130" y="55"/>
                  </a:cxn>
                  <a:cxn ang="0">
                    <a:pos x="137" y="56"/>
                  </a:cxn>
                  <a:cxn ang="0">
                    <a:pos x="147" y="57"/>
                  </a:cxn>
                  <a:cxn ang="0">
                    <a:pos x="150" y="63"/>
                  </a:cxn>
                  <a:cxn ang="0">
                    <a:pos x="157" y="64"/>
                  </a:cxn>
                  <a:cxn ang="0">
                    <a:pos x="157" y="69"/>
                  </a:cxn>
                  <a:cxn ang="0">
                    <a:pos x="148" y="75"/>
                  </a:cxn>
                  <a:cxn ang="0">
                    <a:pos x="138" y="77"/>
                  </a:cxn>
                  <a:cxn ang="0">
                    <a:pos x="139" y="71"/>
                  </a:cxn>
                  <a:cxn ang="0">
                    <a:pos x="144" y="67"/>
                  </a:cxn>
                  <a:cxn ang="0">
                    <a:pos x="136" y="64"/>
                  </a:cxn>
                  <a:cxn ang="0">
                    <a:pos x="126" y="68"/>
                  </a:cxn>
                  <a:cxn ang="0">
                    <a:pos x="125" y="77"/>
                  </a:cxn>
                  <a:cxn ang="0">
                    <a:pos x="118" y="79"/>
                  </a:cxn>
                  <a:cxn ang="0">
                    <a:pos x="111" y="81"/>
                  </a:cxn>
                  <a:cxn ang="0">
                    <a:pos x="114" y="93"/>
                  </a:cxn>
                  <a:cxn ang="0">
                    <a:pos x="117" y="97"/>
                  </a:cxn>
                  <a:cxn ang="0">
                    <a:pos x="115" y="105"/>
                  </a:cxn>
                  <a:cxn ang="0">
                    <a:pos x="114" y="114"/>
                  </a:cxn>
                </a:cxnLst>
                <a:rect l="0" t="0" r="r" b="b"/>
                <a:pathLst>
                  <a:path w="157" h="114">
                    <a:moveTo>
                      <a:pt x="114" y="114"/>
                    </a:moveTo>
                    <a:lnTo>
                      <a:pt x="101" y="111"/>
                    </a:lnTo>
                    <a:lnTo>
                      <a:pt x="97" y="105"/>
                    </a:lnTo>
                    <a:lnTo>
                      <a:pt x="91" y="104"/>
                    </a:lnTo>
                    <a:lnTo>
                      <a:pt x="83" y="99"/>
                    </a:lnTo>
                    <a:lnTo>
                      <a:pt x="74" y="95"/>
                    </a:lnTo>
                    <a:lnTo>
                      <a:pt x="67" y="85"/>
                    </a:lnTo>
                    <a:lnTo>
                      <a:pt x="63" y="72"/>
                    </a:lnTo>
                    <a:lnTo>
                      <a:pt x="58" y="65"/>
                    </a:lnTo>
                    <a:lnTo>
                      <a:pt x="52" y="63"/>
                    </a:lnTo>
                    <a:lnTo>
                      <a:pt x="39" y="57"/>
                    </a:lnTo>
                    <a:lnTo>
                      <a:pt x="40" y="53"/>
                    </a:lnTo>
                    <a:lnTo>
                      <a:pt x="39" y="47"/>
                    </a:lnTo>
                    <a:lnTo>
                      <a:pt x="37" y="43"/>
                    </a:lnTo>
                    <a:lnTo>
                      <a:pt x="31" y="41"/>
                    </a:lnTo>
                    <a:lnTo>
                      <a:pt x="28" y="41"/>
                    </a:lnTo>
                    <a:lnTo>
                      <a:pt x="27" y="43"/>
                    </a:lnTo>
                    <a:lnTo>
                      <a:pt x="25" y="43"/>
                    </a:lnTo>
                    <a:lnTo>
                      <a:pt x="19" y="46"/>
                    </a:lnTo>
                    <a:lnTo>
                      <a:pt x="16" y="57"/>
                    </a:lnTo>
                    <a:lnTo>
                      <a:pt x="1" y="54"/>
                    </a:lnTo>
                    <a:lnTo>
                      <a:pt x="0" y="15"/>
                    </a:lnTo>
                    <a:lnTo>
                      <a:pt x="26" y="0"/>
                    </a:lnTo>
                    <a:lnTo>
                      <a:pt x="52" y="19"/>
                    </a:lnTo>
                    <a:lnTo>
                      <a:pt x="59" y="28"/>
                    </a:lnTo>
                    <a:lnTo>
                      <a:pt x="65" y="27"/>
                    </a:lnTo>
                    <a:lnTo>
                      <a:pt x="74" y="28"/>
                    </a:lnTo>
                    <a:lnTo>
                      <a:pt x="78" y="27"/>
                    </a:lnTo>
                    <a:lnTo>
                      <a:pt x="86" y="32"/>
                    </a:lnTo>
                    <a:lnTo>
                      <a:pt x="90" y="43"/>
                    </a:lnTo>
                    <a:lnTo>
                      <a:pt x="96" y="41"/>
                    </a:lnTo>
                    <a:lnTo>
                      <a:pt x="102" y="59"/>
                    </a:lnTo>
                    <a:lnTo>
                      <a:pt x="105" y="60"/>
                    </a:lnTo>
                    <a:lnTo>
                      <a:pt x="111" y="66"/>
                    </a:lnTo>
                    <a:lnTo>
                      <a:pt x="114" y="65"/>
                    </a:lnTo>
                    <a:lnTo>
                      <a:pt x="118" y="62"/>
                    </a:lnTo>
                    <a:lnTo>
                      <a:pt x="123" y="60"/>
                    </a:lnTo>
                    <a:lnTo>
                      <a:pt x="124" y="54"/>
                    </a:lnTo>
                    <a:lnTo>
                      <a:pt x="130" y="47"/>
                    </a:lnTo>
                    <a:lnTo>
                      <a:pt x="142" y="44"/>
                    </a:lnTo>
                    <a:lnTo>
                      <a:pt x="140" y="51"/>
                    </a:lnTo>
                    <a:lnTo>
                      <a:pt x="134" y="51"/>
                    </a:lnTo>
                    <a:lnTo>
                      <a:pt x="130" y="55"/>
                    </a:lnTo>
                    <a:lnTo>
                      <a:pt x="137" y="56"/>
                    </a:lnTo>
                    <a:lnTo>
                      <a:pt x="147" y="57"/>
                    </a:lnTo>
                    <a:lnTo>
                      <a:pt x="150" y="63"/>
                    </a:lnTo>
                    <a:lnTo>
                      <a:pt x="157" y="64"/>
                    </a:lnTo>
                    <a:lnTo>
                      <a:pt x="157" y="69"/>
                    </a:lnTo>
                    <a:lnTo>
                      <a:pt x="148" y="75"/>
                    </a:lnTo>
                    <a:lnTo>
                      <a:pt x="138" y="77"/>
                    </a:lnTo>
                    <a:lnTo>
                      <a:pt x="139" y="71"/>
                    </a:lnTo>
                    <a:lnTo>
                      <a:pt x="144" y="67"/>
                    </a:lnTo>
                    <a:lnTo>
                      <a:pt x="136" y="64"/>
                    </a:lnTo>
                    <a:lnTo>
                      <a:pt x="126" y="68"/>
                    </a:lnTo>
                    <a:lnTo>
                      <a:pt x="125" y="77"/>
                    </a:lnTo>
                    <a:lnTo>
                      <a:pt x="118" y="79"/>
                    </a:lnTo>
                    <a:lnTo>
                      <a:pt x="111" y="81"/>
                    </a:lnTo>
                    <a:lnTo>
                      <a:pt x="114" y="93"/>
                    </a:lnTo>
                    <a:lnTo>
                      <a:pt x="117" y="97"/>
                    </a:lnTo>
                    <a:lnTo>
                      <a:pt x="115" y="105"/>
                    </a:lnTo>
                    <a:lnTo>
                      <a:pt x="114" y="11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3" name="Freeform 5603">
                <a:extLst>
                  <a:ext uri="{FF2B5EF4-FFF2-40B4-BE49-F238E27FC236}">
                    <a16:creationId xmlns:a16="http://schemas.microsoft.com/office/drawing/2014/main" id="{4725FCF8-494D-4A18-9A96-0E9B26BAB57C}"/>
                  </a:ext>
                </a:extLst>
              </p:cNvPr>
              <p:cNvSpPr>
                <a:spLocks/>
              </p:cNvSpPr>
              <p:nvPr/>
            </p:nvSpPr>
            <p:spPr bwMode="gray">
              <a:xfrm>
                <a:off x="3604" y="1968"/>
                <a:ext cx="199" cy="154"/>
              </a:xfrm>
              <a:custGeom>
                <a:avLst/>
                <a:gdLst/>
                <a:ahLst/>
                <a:cxnLst>
                  <a:cxn ang="0">
                    <a:pos x="44" y="16"/>
                  </a:cxn>
                  <a:cxn ang="0">
                    <a:pos x="52" y="2"/>
                  </a:cxn>
                  <a:cxn ang="0">
                    <a:pos x="55" y="0"/>
                  </a:cxn>
                  <a:cxn ang="0">
                    <a:pos x="64" y="3"/>
                  </a:cxn>
                  <a:cxn ang="0">
                    <a:pos x="67" y="12"/>
                  </a:cxn>
                  <a:cxn ang="0">
                    <a:pos x="79" y="22"/>
                  </a:cxn>
                  <a:cxn ang="0">
                    <a:pos x="91" y="31"/>
                  </a:cxn>
                  <a:cxn ang="0">
                    <a:pos x="101" y="54"/>
                  </a:cxn>
                  <a:cxn ang="0">
                    <a:pos x="118" y="63"/>
                  </a:cxn>
                  <a:cxn ang="0">
                    <a:pos x="128" y="70"/>
                  </a:cxn>
                  <a:cxn ang="0">
                    <a:pos x="113" y="81"/>
                  </a:cxn>
                  <a:cxn ang="0">
                    <a:pos x="93" y="99"/>
                  </a:cxn>
                  <a:cxn ang="0">
                    <a:pos x="80" y="92"/>
                  </a:cxn>
                  <a:cxn ang="0">
                    <a:pos x="61" y="69"/>
                  </a:cxn>
                  <a:cxn ang="0">
                    <a:pos x="51" y="64"/>
                  </a:cxn>
                  <a:cxn ang="0">
                    <a:pos x="24" y="72"/>
                  </a:cxn>
                  <a:cxn ang="0">
                    <a:pos x="13" y="50"/>
                  </a:cxn>
                  <a:cxn ang="0">
                    <a:pos x="10" y="47"/>
                  </a:cxn>
                  <a:cxn ang="0">
                    <a:pos x="7" y="44"/>
                  </a:cxn>
                  <a:cxn ang="0">
                    <a:pos x="8" y="43"/>
                  </a:cxn>
                  <a:cxn ang="0">
                    <a:pos x="11" y="41"/>
                  </a:cxn>
                  <a:cxn ang="0">
                    <a:pos x="10" y="38"/>
                  </a:cxn>
                  <a:cxn ang="0">
                    <a:pos x="8" y="36"/>
                  </a:cxn>
                  <a:cxn ang="0">
                    <a:pos x="6" y="36"/>
                  </a:cxn>
                  <a:cxn ang="0">
                    <a:pos x="3" y="36"/>
                  </a:cxn>
                  <a:cxn ang="0">
                    <a:pos x="3" y="32"/>
                  </a:cxn>
                  <a:cxn ang="0">
                    <a:pos x="5" y="30"/>
                  </a:cxn>
                  <a:cxn ang="0">
                    <a:pos x="13" y="30"/>
                  </a:cxn>
                  <a:cxn ang="0">
                    <a:pos x="20" y="26"/>
                  </a:cxn>
                  <a:cxn ang="0">
                    <a:pos x="20" y="23"/>
                  </a:cxn>
                  <a:cxn ang="0">
                    <a:pos x="15" y="17"/>
                  </a:cxn>
                  <a:cxn ang="0">
                    <a:pos x="14" y="12"/>
                  </a:cxn>
                  <a:cxn ang="0">
                    <a:pos x="11" y="10"/>
                  </a:cxn>
                  <a:cxn ang="0">
                    <a:pos x="5" y="9"/>
                  </a:cxn>
                  <a:cxn ang="0">
                    <a:pos x="2" y="11"/>
                  </a:cxn>
                  <a:cxn ang="0">
                    <a:pos x="0" y="12"/>
                  </a:cxn>
                  <a:cxn ang="0">
                    <a:pos x="4" y="4"/>
                  </a:cxn>
                  <a:cxn ang="0">
                    <a:pos x="14" y="6"/>
                  </a:cxn>
                  <a:cxn ang="0">
                    <a:pos x="28" y="13"/>
                  </a:cxn>
                </a:cxnLst>
                <a:rect l="0" t="0" r="r" b="b"/>
                <a:pathLst>
                  <a:path w="128" h="99">
                    <a:moveTo>
                      <a:pt x="28" y="13"/>
                    </a:moveTo>
                    <a:lnTo>
                      <a:pt x="44" y="16"/>
                    </a:lnTo>
                    <a:lnTo>
                      <a:pt x="46" y="5"/>
                    </a:lnTo>
                    <a:lnTo>
                      <a:pt x="52" y="2"/>
                    </a:lnTo>
                    <a:lnTo>
                      <a:pt x="54" y="2"/>
                    </a:lnTo>
                    <a:lnTo>
                      <a:pt x="55" y="0"/>
                    </a:lnTo>
                    <a:lnTo>
                      <a:pt x="58" y="0"/>
                    </a:lnTo>
                    <a:lnTo>
                      <a:pt x="64" y="3"/>
                    </a:lnTo>
                    <a:lnTo>
                      <a:pt x="66" y="6"/>
                    </a:lnTo>
                    <a:lnTo>
                      <a:pt x="67" y="12"/>
                    </a:lnTo>
                    <a:lnTo>
                      <a:pt x="66" y="16"/>
                    </a:lnTo>
                    <a:lnTo>
                      <a:pt x="79" y="22"/>
                    </a:lnTo>
                    <a:lnTo>
                      <a:pt x="85" y="24"/>
                    </a:lnTo>
                    <a:lnTo>
                      <a:pt x="91" y="31"/>
                    </a:lnTo>
                    <a:lnTo>
                      <a:pt x="94" y="45"/>
                    </a:lnTo>
                    <a:lnTo>
                      <a:pt x="101" y="54"/>
                    </a:lnTo>
                    <a:lnTo>
                      <a:pt x="110" y="58"/>
                    </a:lnTo>
                    <a:lnTo>
                      <a:pt x="118" y="63"/>
                    </a:lnTo>
                    <a:lnTo>
                      <a:pt x="124" y="64"/>
                    </a:lnTo>
                    <a:lnTo>
                      <a:pt x="128" y="70"/>
                    </a:lnTo>
                    <a:lnTo>
                      <a:pt x="117" y="71"/>
                    </a:lnTo>
                    <a:lnTo>
                      <a:pt x="113" y="81"/>
                    </a:lnTo>
                    <a:lnTo>
                      <a:pt x="95" y="92"/>
                    </a:lnTo>
                    <a:lnTo>
                      <a:pt x="93" y="99"/>
                    </a:lnTo>
                    <a:lnTo>
                      <a:pt x="88" y="94"/>
                    </a:lnTo>
                    <a:lnTo>
                      <a:pt x="80" y="92"/>
                    </a:lnTo>
                    <a:lnTo>
                      <a:pt x="78" y="82"/>
                    </a:lnTo>
                    <a:lnTo>
                      <a:pt x="61" y="69"/>
                    </a:lnTo>
                    <a:lnTo>
                      <a:pt x="54" y="68"/>
                    </a:lnTo>
                    <a:lnTo>
                      <a:pt x="51" y="64"/>
                    </a:lnTo>
                    <a:lnTo>
                      <a:pt x="29" y="62"/>
                    </a:lnTo>
                    <a:lnTo>
                      <a:pt x="24" y="72"/>
                    </a:lnTo>
                    <a:lnTo>
                      <a:pt x="14" y="70"/>
                    </a:lnTo>
                    <a:lnTo>
                      <a:pt x="13" y="50"/>
                    </a:lnTo>
                    <a:lnTo>
                      <a:pt x="12" y="48"/>
                    </a:lnTo>
                    <a:lnTo>
                      <a:pt x="10" y="47"/>
                    </a:lnTo>
                    <a:lnTo>
                      <a:pt x="9" y="45"/>
                    </a:lnTo>
                    <a:lnTo>
                      <a:pt x="7" y="44"/>
                    </a:lnTo>
                    <a:lnTo>
                      <a:pt x="7" y="43"/>
                    </a:lnTo>
                    <a:lnTo>
                      <a:pt x="8" y="43"/>
                    </a:lnTo>
                    <a:lnTo>
                      <a:pt x="10" y="43"/>
                    </a:lnTo>
                    <a:lnTo>
                      <a:pt x="11" y="41"/>
                    </a:lnTo>
                    <a:lnTo>
                      <a:pt x="10" y="40"/>
                    </a:lnTo>
                    <a:lnTo>
                      <a:pt x="10" y="38"/>
                    </a:lnTo>
                    <a:lnTo>
                      <a:pt x="9" y="36"/>
                    </a:lnTo>
                    <a:lnTo>
                      <a:pt x="8" y="36"/>
                    </a:lnTo>
                    <a:lnTo>
                      <a:pt x="7" y="35"/>
                    </a:lnTo>
                    <a:lnTo>
                      <a:pt x="6" y="36"/>
                    </a:lnTo>
                    <a:lnTo>
                      <a:pt x="4" y="36"/>
                    </a:lnTo>
                    <a:lnTo>
                      <a:pt x="3" y="36"/>
                    </a:lnTo>
                    <a:lnTo>
                      <a:pt x="3" y="35"/>
                    </a:lnTo>
                    <a:lnTo>
                      <a:pt x="3" y="32"/>
                    </a:lnTo>
                    <a:lnTo>
                      <a:pt x="4" y="30"/>
                    </a:lnTo>
                    <a:lnTo>
                      <a:pt x="5" y="30"/>
                    </a:lnTo>
                    <a:lnTo>
                      <a:pt x="9" y="30"/>
                    </a:lnTo>
                    <a:lnTo>
                      <a:pt x="13" y="30"/>
                    </a:lnTo>
                    <a:lnTo>
                      <a:pt x="17" y="28"/>
                    </a:lnTo>
                    <a:lnTo>
                      <a:pt x="20" y="26"/>
                    </a:lnTo>
                    <a:lnTo>
                      <a:pt x="21" y="24"/>
                    </a:lnTo>
                    <a:lnTo>
                      <a:pt x="20" y="23"/>
                    </a:lnTo>
                    <a:lnTo>
                      <a:pt x="19" y="21"/>
                    </a:lnTo>
                    <a:lnTo>
                      <a:pt x="15" y="17"/>
                    </a:lnTo>
                    <a:lnTo>
                      <a:pt x="14" y="14"/>
                    </a:lnTo>
                    <a:lnTo>
                      <a:pt x="14" y="12"/>
                    </a:lnTo>
                    <a:lnTo>
                      <a:pt x="13" y="11"/>
                    </a:lnTo>
                    <a:lnTo>
                      <a:pt x="11" y="10"/>
                    </a:lnTo>
                    <a:lnTo>
                      <a:pt x="9" y="9"/>
                    </a:lnTo>
                    <a:lnTo>
                      <a:pt x="5" y="9"/>
                    </a:lnTo>
                    <a:lnTo>
                      <a:pt x="3" y="10"/>
                    </a:lnTo>
                    <a:lnTo>
                      <a:pt x="2" y="11"/>
                    </a:lnTo>
                    <a:lnTo>
                      <a:pt x="1" y="14"/>
                    </a:lnTo>
                    <a:lnTo>
                      <a:pt x="0" y="12"/>
                    </a:lnTo>
                    <a:lnTo>
                      <a:pt x="1" y="9"/>
                    </a:lnTo>
                    <a:lnTo>
                      <a:pt x="4" y="4"/>
                    </a:lnTo>
                    <a:lnTo>
                      <a:pt x="8" y="4"/>
                    </a:lnTo>
                    <a:lnTo>
                      <a:pt x="14" y="6"/>
                    </a:lnTo>
                    <a:lnTo>
                      <a:pt x="20" y="14"/>
                    </a:lnTo>
                    <a:lnTo>
                      <a:pt x="28" y="1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4" name="Freeform 5604">
                <a:extLst>
                  <a:ext uri="{FF2B5EF4-FFF2-40B4-BE49-F238E27FC236}">
                    <a16:creationId xmlns:a16="http://schemas.microsoft.com/office/drawing/2014/main" id="{FA222A90-89B5-43B6-B351-8F4DBFE4EB84}"/>
                  </a:ext>
                </a:extLst>
              </p:cNvPr>
              <p:cNvSpPr>
                <a:spLocks/>
              </p:cNvSpPr>
              <p:nvPr/>
            </p:nvSpPr>
            <p:spPr bwMode="gray">
              <a:xfrm>
                <a:off x="3997" y="2557"/>
                <a:ext cx="32" cy="59"/>
              </a:xfrm>
              <a:custGeom>
                <a:avLst/>
                <a:gdLst/>
                <a:ahLst/>
                <a:cxnLst>
                  <a:cxn ang="0">
                    <a:pos x="10" y="5"/>
                  </a:cxn>
                  <a:cxn ang="0">
                    <a:pos x="11" y="9"/>
                  </a:cxn>
                  <a:cxn ang="0">
                    <a:pos x="18" y="15"/>
                  </a:cxn>
                  <a:cxn ang="0">
                    <a:pos x="19" y="22"/>
                  </a:cxn>
                  <a:cxn ang="0">
                    <a:pos x="20" y="24"/>
                  </a:cxn>
                  <a:cxn ang="0">
                    <a:pos x="21" y="28"/>
                  </a:cxn>
                  <a:cxn ang="0">
                    <a:pos x="12" y="38"/>
                  </a:cxn>
                  <a:cxn ang="0">
                    <a:pos x="6" y="38"/>
                  </a:cxn>
                  <a:cxn ang="0">
                    <a:pos x="3" y="34"/>
                  </a:cxn>
                  <a:cxn ang="0">
                    <a:pos x="0" y="15"/>
                  </a:cxn>
                  <a:cxn ang="0">
                    <a:pos x="1" y="10"/>
                  </a:cxn>
                  <a:cxn ang="0">
                    <a:pos x="2" y="5"/>
                  </a:cxn>
                  <a:cxn ang="0">
                    <a:pos x="5" y="0"/>
                  </a:cxn>
                  <a:cxn ang="0">
                    <a:pos x="8" y="0"/>
                  </a:cxn>
                  <a:cxn ang="0">
                    <a:pos x="10" y="5"/>
                  </a:cxn>
                </a:cxnLst>
                <a:rect l="0" t="0" r="r" b="b"/>
                <a:pathLst>
                  <a:path w="21" h="38">
                    <a:moveTo>
                      <a:pt x="10" y="5"/>
                    </a:moveTo>
                    <a:lnTo>
                      <a:pt x="11" y="9"/>
                    </a:lnTo>
                    <a:lnTo>
                      <a:pt x="18" y="15"/>
                    </a:lnTo>
                    <a:lnTo>
                      <a:pt x="19" y="22"/>
                    </a:lnTo>
                    <a:lnTo>
                      <a:pt x="20" y="24"/>
                    </a:lnTo>
                    <a:lnTo>
                      <a:pt x="21" y="28"/>
                    </a:lnTo>
                    <a:lnTo>
                      <a:pt x="12" y="38"/>
                    </a:lnTo>
                    <a:lnTo>
                      <a:pt x="6" y="38"/>
                    </a:lnTo>
                    <a:lnTo>
                      <a:pt x="3" y="34"/>
                    </a:lnTo>
                    <a:lnTo>
                      <a:pt x="0" y="15"/>
                    </a:lnTo>
                    <a:lnTo>
                      <a:pt x="1" y="10"/>
                    </a:lnTo>
                    <a:lnTo>
                      <a:pt x="2" y="5"/>
                    </a:lnTo>
                    <a:lnTo>
                      <a:pt x="5" y="0"/>
                    </a:lnTo>
                    <a:lnTo>
                      <a:pt x="8" y="0"/>
                    </a:lnTo>
                    <a:lnTo>
                      <a:pt x="1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5" name="Freeform 5605">
                <a:extLst>
                  <a:ext uri="{FF2B5EF4-FFF2-40B4-BE49-F238E27FC236}">
                    <a16:creationId xmlns:a16="http://schemas.microsoft.com/office/drawing/2014/main" id="{B39F8D0C-4ECA-4368-A54B-D1C195E5082C}"/>
                  </a:ext>
                </a:extLst>
              </p:cNvPr>
              <p:cNvSpPr>
                <a:spLocks/>
              </p:cNvSpPr>
              <p:nvPr/>
            </p:nvSpPr>
            <p:spPr bwMode="gray">
              <a:xfrm>
                <a:off x="3961" y="2117"/>
                <a:ext cx="28" cy="48"/>
              </a:xfrm>
              <a:custGeom>
                <a:avLst/>
                <a:gdLst/>
                <a:ahLst/>
                <a:cxnLst>
                  <a:cxn ang="0">
                    <a:pos x="16" y="31"/>
                  </a:cxn>
                  <a:cxn ang="0">
                    <a:pos x="16" y="30"/>
                  </a:cxn>
                  <a:cxn ang="0">
                    <a:pos x="17" y="29"/>
                  </a:cxn>
                  <a:cxn ang="0">
                    <a:pos x="15" y="23"/>
                  </a:cxn>
                  <a:cxn ang="0">
                    <a:pos x="11" y="13"/>
                  </a:cxn>
                  <a:cxn ang="0">
                    <a:pos x="4" y="6"/>
                  </a:cxn>
                  <a:cxn ang="0">
                    <a:pos x="0" y="5"/>
                  </a:cxn>
                  <a:cxn ang="0">
                    <a:pos x="6" y="0"/>
                  </a:cxn>
                  <a:cxn ang="0">
                    <a:pos x="12" y="0"/>
                  </a:cxn>
                  <a:cxn ang="0">
                    <a:pos x="16" y="4"/>
                  </a:cxn>
                  <a:cxn ang="0">
                    <a:pos x="17" y="9"/>
                  </a:cxn>
                  <a:cxn ang="0">
                    <a:pos x="15" y="16"/>
                  </a:cxn>
                  <a:cxn ang="0">
                    <a:pos x="15" y="20"/>
                  </a:cxn>
                  <a:cxn ang="0">
                    <a:pos x="17" y="26"/>
                  </a:cxn>
                  <a:cxn ang="0">
                    <a:pos x="18" y="30"/>
                  </a:cxn>
                  <a:cxn ang="0">
                    <a:pos x="16" y="31"/>
                  </a:cxn>
                </a:cxnLst>
                <a:rect l="0" t="0" r="r" b="b"/>
                <a:pathLst>
                  <a:path w="18" h="31">
                    <a:moveTo>
                      <a:pt x="16" y="31"/>
                    </a:moveTo>
                    <a:lnTo>
                      <a:pt x="16" y="30"/>
                    </a:lnTo>
                    <a:lnTo>
                      <a:pt x="17" y="29"/>
                    </a:lnTo>
                    <a:lnTo>
                      <a:pt x="15" y="23"/>
                    </a:lnTo>
                    <a:lnTo>
                      <a:pt x="11" y="13"/>
                    </a:lnTo>
                    <a:lnTo>
                      <a:pt x="4" y="6"/>
                    </a:lnTo>
                    <a:lnTo>
                      <a:pt x="0" y="5"/>
                    </a:lnTo>
                    <a:lnTo>
                      <a:pt x="6" y="0"/>
                    </a:lnTo>
                    <a:lnTo>
                      <a:pt x="12" y="0"/>
                    </a:lnTo>
                    <a:lnTo>
                      <a:pt x="16" y="4"/>
                    </a:lnTo>
                    <a:lnTo>
                      <a:pt x="17" y="9"/>
                    </a:lnTo>
                    <a:lnTo>
                      <a:pt x="15" y="16"/>
                    </a:lnTo>
                    <a:lnTo>
                      <a:pt x="15" y="20"/>
                    </a:lnTo>
                    <a:lnTo>
                      <a:pt x="17" y="26"/>
                    </a:lnTo>
                    <a:lnTo>
                      <a:pt x="18" y="30"/>
                    </a:lnTo>
                    <a:lnTo>
                      <a:pt x="16" y="3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6" name="Freeform 5606">
                <a:extLst>
                  <a:ext uri="{FF2B5EF4-FFF2-40B4-BE49-F238E27FC236}">
                    <a16:creationId xmlns:a16="http://schemas.microsoft.com/office/drawing/2014/main" id="{E334365E-D591-456C-959B-880A52EBDB59}"/>
                  </a:ext>
                </a:extLst>
              </p:cNvPr>
              <p:cNvSpPr>
                <a:spLocks/>
              </p:cNvSpPr>
              <p:nvPr/>
            </p:nvSpPr>
            <p:spPr bwMode="gray">
              <a:xfrm>
                <a:off x="4003" y="2209"/>
                <a:ext cx="115" cy="71"/>
              </a:xfrm>
              <a:custGeom>
                <a:avLst/>
                <a:gdLst/>
                <a:ahLst/>
                <a:cxnLst>
                  <a:cxn ang="0">
                    <a:pos x="72" y="28"/>
                  </a:cxn>
                  <a:cxn ang="0">
                    <a:pos x="74" y="36"/>
                  </a:cxn>
                  <a:cxn ang="0">
                    <a:pos x="71" y="44"/>
                  </a:cxn>
                  <a:cxn ang="0">
                    <a:pos x="60" y="46"/>
                  </a:cxn>
                  <a:cxn ang="0">
                    <a:pos x="50" y="42"/>
                  </a:cxn>
                  <a:cxn ang="0">
                    <a:pos x="39" y="33"/>
                  </a:cxn>
                  <a:cxn ang="0">
                    <a:pos x="29" y="32"/>
                  </a:cxn>
                  <a:cxn ang="0">
                    <a:pos x="12" y="28"/>
                  </a:cxn>
                  <a:cxn ang="0">
                    <a:pos x="8" y="25"/>
                  </a:cxn>
                  <a:cxn ang="0">
                    <a:pos x="2" y="23"/>
                  </a:cxn>
                  <a:cxn ang="0">
                    <a:pos x="0" y="15"/>
                  </a:cxn>
                  <a:cxn ang="0">
                    <a:pos x="2" y="8"/>
                  </a:cxn>
                  <a:cxn ang="0">
                    <a:pos x="5" y="1"/>
                  </a:cxn>
                  <a:cxn ang="0">
                    <a:pos x="16" y="0"/>
                  </a:cxn>
                  <a:cxn ang="0">
                    <a:pos x="28" y="10"/>
                  </a:cxn>
                  <a:cxn ang="0">
                    <a:pos x="39" y="15"/>
                  </a:cxn>
                  <a:cxn ang="0">
                    <a:pos x="50" y="23"/>
                  </a:cxn>
                  <a:cxn ang="0">
                    <a:pos x="72" y="28"/>
                  </a:cxn>
                </a:cxnLst>
                <a:rect l="0" t="0" r="r" b="b"/>
                <a:pathLst>
                  <a:path w="74" h="46">
                    <a:moveTo>
                      <a:pt x="72" y="28"/>
                    </a:moveTo>
                    <a:lnTo>
                      <a:pt x="74" y="36"/>
                    </a:lnTo>
                    <a:lnTo>
                      <a:pt x="71" y="44"/>
                    </a:lnTo>
                    <a:lnTo>
                      <a:pt x="60" y="46"/>
                    </a:lnTo>
                    <a:lnTo>
                      <a:pt x="50" y="42"/>
                    </a:lnTo>
                    <a:lnTo>
                      <a:pt x="39" y="33"/>
                    </a:lnTo>
                    <a:lnTo>
                      <a:pt x="29" y="32"/>
                    </a:lnTo>
                    <a:lnTo>
                      <a:pt x="12" y="28"/>
                    </a:lnTo>
                    <a:lnTo>
                      <a:pt x="8" y="25"/>
                    </a:lnTo>
                    <a:lnTo>
                      <a:pt x="2" y="23"/>
                    </a:lnTo>
                    <a:lnTo>
                      <a:pt x="0" y="15"/>
                    </a:lnTo>
                    <a:lnTo>
                      <a:pt x="2" y="8"/>
                    </a:lnTo>
                    <a:lnTo>
                      <a:pt x="5" y="1"/>
                    </a:lnTo>
                    <a:lnTo>
                      <a:pt x="16" y="0"/>
                    </a:lnTo>
                    <a:lnTo>
                      <a:pt x="28" y="10"/>
                    </a:lnTo>
                    <a:lnTo>
                      <a:pt x="39" y="15"/>
                    </a:lnTo>
                    <a:lnTo>
                      <a:pt x="50" y="23"/>
                    </a:lnTo>
                    <a:lnTo>
                      <a:pt x="72" y="2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7" name="Freeform 5607">
                <a:extLst>
                  <a:ext uri="{FF2B5EF4-FFF2-40B4-BE49-F238E27FC236}">
                    <a16:creationId xmlns:a16="http://schemas.microsoft.com/office/drawing/2014/main" id="{CBA6D34A-8DE4-4271-8624-136B35BD8EA6}"/>
                  </a:ext>
                </a:extLst>
              </p:cNvPr>
              <p:cNvSpPr>
                <a:spLocks/>
              </p:cNvSpPr>
              <p:nvPr/>
            </p:nvSpPr>
            <p:spPr bwMode="gray">
              <a:xfrm>
                <a:off x="3915" y="2126"/>
                <a:ext cx="71" cy="39"/>
              </a:xfrm>
              <a:custGeom>
                <a:avLst/>
                <a:gdLst/>
                <a:ahLst/>
                <a:cxnLst>
                  <a:cxn ang="0">
                    <a:pos x="46" y="24"/>
                  </a:cxn>
                  <a:cxn ang="0">
                    <a:pos x="44" y="25"/>
                  </a:cxn>
                  <a:cxn ang="0">
                    <a:pos x="18" y="7"/>
                  </a:cxn>
                  <a:cxn ang="0">
                    <a:pos x="1" y="4"/>
                  </a:cxn>
                  <a:cxn ang="0">
                    <a:pos x="0" y="4"/>
                  </a:cxn>
                  <a:cxn ang="0">
                    <a:pos x="0" y="1"/>
                  </a:cxn>
                  <a:cxn ang="0">
                    <a:pos x="9" y="0"/>
                  </a:cxn>
                  <a:cxn ang="0">
                    <a:pos x="18" y="2"/>
                  </a:cxn>
                  <a:cxn ang="0">
                    <a:pos x="30" y="0"/>
                  </a:cxn>
                  <a:cxn ang="0">
                    <a:pos x="32" y="1"/>
                  </a:cxn>
                  <a:cxn ang="0">
                    <a:pos x="35" y="5"/>
                  </a:cxn>
                  <a:cxn ang="0">
                    <a:pos x="39" y="8"/>
                  </a:cxn>
                  <a:cxn ang="0">
                    <a:pos x="41" y="15"/>
                  </a:cxn>
                  <a:cxn ang="0">
                    <a:pos x="45" y="22"/>
                  </a:cxn>
                  <a:cxn ang="0">
                    <a:pos x="46" y="24"/>
                  </a:cxn>
                </a:cxnLst>
                <a:rect l="0" t="0" r="r" b="b"/>
                <a:pathLst>
                  <a:path w="46" h="25">
                    <a:moveTo>
                      <a:pt x="46" y="24"/>
                    </a:moveTo>
                    <a:lnTo>
                      <a:pt x="44" y="25"/>
                    </a:lnTo>
                    <a:lnTo>
                      <a:pt x="18" y="7"/>
                    </a:lnTo>
                    <a:lnTo>
                      <a:pt x="1" y="4"/>
                    </a:lnTo>
                    <a:lnTo>
                      <a:pt x="0" y="4"/>
                    </a:lnTo>
                    <a:lnTo>
                      <a:pt x="0" y="1"/>
                    </a:lnTo>
                    <a:lnTo>
                      <a:pt x="9" y="0"/>
                    </a:lnTo>
                    <a:lnTo>
                      <a:pt x="18" y="2"/>
                    </a:lnTo>
                    <a:lnTo>
                      <a:pt x="30" y="0"/>
                    </a:lnTo>
                    <a:lnTo>
                      <a:pt x="32" y="1"/>
                    </a:lnTo>
                    <a:lnTo>
                      <a:pt x="35" y="5"/>
                    </a:lnTo>
                    <a:lnTo>
                      <a:pt x="39" y="8"/>
                    </a:lnTo>
                    <a:lnTo>
                      <a:pt x="41" y="15"/>
                    </a:lnTo>
                    <a:lnTo>
                      <a:pt x="45" y="22"/>
                    </a:lnTo>
                    <a:lnTo>
                      <a:pt x="46" y="2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8" name="Freeform 5608">
                <a:extLst>
                  <a:ext uri="{FF2B5EF4-FFF2-40B4-BE49-F238E27FC236}">
                    <a16:creationId xmlns:a16="http://schemas.microsoft.com/office/drawing/2014/main" id="{DF17009C-9152-4747-866C-D438333CB914}"/>
                  </a:ext>
                </a:extLst>
              </p:cNvPr>
              <p:cNvSpPr>
                <a:spLocks/>
              </p:cNvSpPr>
              <p:nvPr/>
            </p:nvSpPr>
            <p:spPr bwMode="gray">
              <a:xfrm>
                <a:off x="3961" y="2125"/>
                <a:ext cx="26" cy="39"/>
              </a:xfrm>
              <a:custGeom>
                <a:avLst/>
                <a:gdLst/>
                <a:ahLst/>
                <a:cxnLst>
                  <a:cxn ang="0">
                    <a:pos x="0" y="0"/>
                  </a:cxn>
                  <a:cxn ang="0">
                    <a:pos x="4" y="1"/>
                  </a:cxn>
                  <a:cxn ang="0">
                    <a:pos x="11" y="8"/>
                  </a:cxn>
                  <a:cxn ang="0">
                    <a:pos x="15" y="18"/>
                  </a:cxn>
                  <a:cxn ang="0">
                    <a:pos x="17" y="24"/>
                  </a:cxn>
                  <a:cxn ang="0">
                    <a:pos x="16" y="25"/>
                  </a:cxn>
                  <a:cxn ang="0">
                    <a:pos x="15" y="23"/>
                  </a:cxn>
                  <a:cxn ang="0">
                    <a:pos x="11" y="16"/>
                  </a:cxn>
                  <a:cxn ang="0">
                    <a:pos x="9" y="9"/>
                  </a:cxn>
                  <a:cxn ang="0">
                    <a:pos x="5" y="6"/>
                  </a:cxn>
                  <a:cxn ang="0">
                    <a:pos x="2" y="2"/>
                  </a:cxn>
                  <a:cxn ang="0">
                    <a:pos x="0" y="1"/>
                  </a:cxn>
                  <a:cxn ang="0">
                    <a:pos x="0" y="0"/>
                  </a:cxn>
                </a:cxnLst>
                <a:rect l="0" t="0" r="r" b="b"/>
                <a:pathLst>
                  <a:path w="17" h="25">
                    <a:moveTo>
                      <a:pt x="0" y="0"/>
                    </a:moveTo>
                    <a:lnTo>
                      <a:pt x="4" y="1"/>
                    </a:lnTo>
                    <a:lnTo>
                      <a:pt x="11" y="8"/>
                    </a:lnTo>
                    <a:lnTo>
                      <a:pt x="15" y="18"/>
                    </a:lnTo>
                    <a:lnTo>
                      <a:pt x="17" y="24"/>
                    </a:lnTo>
                    <a:lnTo>
                      <a:pt x="16" y="25"/>
                    </a:lnTo>
                    <a:lnTo>
                      <a:pt x="15" y="23"/>
                    </a:lnTo>
                    <a:lnTo>
                      <a:pt x="11" y="16"/>
                    </a:lnTo>
                    <a:lnTo>
                      <a:pt x="9" y="9"/>
                    </a:lnTo>
                    <a:lnTo>
                      <a:pt x="5" y="6"/>
                    </a:lnTo>
                    <a:lnTo>
                      <a:pt x="2" y="2"/>
                    </a:lnTo>
                    <a:lnTo>
                      <a:pt x="0"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49" name="Freeform 5609">
                <a:extLst>
                  <a:ext uri="{FF2B5EF4-FFF2-40B4-BE49-F238E27FC236}">
                    <a16:creationId xmlns:a16="http://schemas.microsoft.com/office/drawing/2014/main" id="{43200749-4050-4B9F-83F1-F29DFB12585A}"/>
                  </a:ext>
                </a:extLst>
              </p:cNvPr>
              <p:cNvSpPr>
                <a:spLocks/>
              </p:cNvSpPr>
              <p:nvPr/>
            </p:nvSpPr>
            <p:spPr bwMode="gray">
              <a:xfrm>
                <a:off x="3818" y="2004"/>
                <a:ext cx="110" cy="84"/>
              </a:xfrm>
              <a:custGeom>
                <a:avLst/>
                <a:gdLst/>
                <a:ahLst/>
                <a:cxnLst>
                  <a:cxn ang="0">
                    <a:pos x="66" y="48"/>
                  </a:cxn>
                  <a:cxn ang="0">
                    <a:pos x="63" y="46"/>
                  </a:cxn>
                  <a:cxn ang="0">
                    <a:pos x="57" y="46"/>
                  </a:cxn>
                  <a:cxn ang="0">
                    <a:pos x="49" y="53"/>
                  </a:cxn>
                  <a:cxn ang="0">
                    <a:pos x="38" y="54"/>
                  </a:cxn>
                  <a:cxn ang="0">
                    <a:pos x="39" y="45"/>
                  </a:cxn>
                  <a:cxn ang="0">
                    <a:pos x="38" y="35"/>
                  </a:cxn>
                  <a:cxn ang="0">
                    <a:pos x="33" y="31"/>
                  </a:cxn>
                  <a:cxn ang="0">
                    <a:pos x="27" y="38"/>
                  </a:cxn>
                  <a:cxn ang="0">
                    <a:pos x="23" y="44"/>
                  </a:cxn>
                  <a:cxn ang="0">
                    <a:pos x="10" y="51"/>
                  </a:cxn>
                  <a:cxn ang="0">
                    <a:pos x="3" y="50"/>
                  </a:cxn>
                  <a:cxn ang="0">
                    <a:pos x="4" y="41"/>
                  </a:cxn>
                  <a:cxn ang="0">
                    <a:pos x="6" y="33"/>
                  </a:cxn>
                  <a:cxn ang="0">
                    <a:pos x="3" y="29"/>
                  </a:cxn>
                  <a:cxn ang="0">
                    <a:pos x="0" y="17"/>
                  </a:cxn>
                  <a:cxn ang="0">
                    <a:pos x="7" y="15"/>
                  </a:cxn>
                  <a:cxn ang="0">
                    <a:pos x="14" y="13"/>
                  </a:cxn>
                  <a:cxn ang="0">
                    <a:pos x="15" y="4"/>
                  </a:cxn>
                  <a:cxn ang="0">
                    <a:pos x="25" y="0"/>
                  </a:cxn>
                  <a:cxn ang="0">
                    <a:pos x="33" y="3"/>
                  </a:cxn>
                  <a:cxn ang="0">
                    <a:pos x="28" y="7"/>
                  </a:cxn>
                  <a:cxn ang="0">
                    <a:pos x="27" y="13"/>
                  </a:cxn>
                  <a:cxn ang="0">
                    <a:pos x="18" y="19"/>
                  </a:cxn>
                  <a:cxn ang="0">
                    <a:pos x="19" y="22"/>
                  </a:cxn>
                  <a:cxn ang="0">
                    <a:pos x="24" y="20"/>
                  </a:cxn>
                  <a:cxn ang="0">
                    <a:pos x="29" y="20"/>
                  </a:cxn>
                  <a:cxn ang="0">
                    <a:pos x="33" y="19"/>
                  </a:cxn>
                  <a:cxn ang="0">
                    <a:pos x="41" y="18"/>
                  </a:cxn>
                  <a:cxn ang="0">
                    <a:pos x="42" y="22"/>
                  </a:cxn>
                  <a:cxn ang="0">
                    <a:pos x="50" y="22"/>
                  </a:cxn>
                  <a:cxn ang="0">
                    <a:pos x="58" y="19"/>
                  </a:cxn>
                  <a:cxn ang="0">
                    <a:pos x="60" y="29"/>
                  </a:cxn>
                  <a:cxn ang="0">
                    <a:pos x="69" y="31"/>
                  </a:cxn>
                  <a:cxn ang="0">
                    <a:pos x="71" y="38"/>
                  </a:cxn>
                  <a:cxn ang="0">
                    <a:pos x="66" y="48"/>
                  </a:cxn>
                </a:cxnLst>
                <a:rect l="0" t="0" r="r" b="b"/>
                <a:pathLst>
                  <a:path w="71" h="54">
                    <a:moveTo>
                      <a:pt x="66" y="48"/>
                    </a:moveTo>
                    <a:lnTo>
                      <a:pt x="63" y="46"/>
                    </a:lnTo>
                    <a:lnTo>
                      <a:pt x="57" y="46"/>
                    </a:lnTo>
                    <a:lnTo>
                      <a:pt x="49" y="53"/>
                    </a:lnTo>
                    <a:lnTo>
                      <a:pt x="38" y="54"/>
                    </a:lnTo>
                    <a:lnTo>
                      <a:pt x="39" y="45"/>
                    </a:lnTo>
                    <a:lnTo>
                      <a:pt x="38" y="35"/>
                    </a:lnTo>
                    <a:lnTo>
                      <a:pt x="33" y="31"/>
                    </a:lnTo>
                    <a:lnTo>
                      <a:pt x="27" y="38"/>
                    </a:lnTo>
                    <a:lnTo>
                      <a:pt x="23" y="44"/>
                    </a:lnTo>
                    <a:lnTo>
                      <a:pt x="10" y="51"/>
                    </a:lnTo>
                    <a:lnTo>
                      <a:pt x="3" y="50"/>
                    </a:lnTo>
                    <a:lnTo>
                      <a:pt x="4" y="41"/>
                    </a:lnTo>
                    <a:lnTo>
                      <a:pt x="6" y="33"/>
                    </a:lnTo>
                    <a:lnTo>
                      <a:pt x="3" y="29"/>
                    </a:lnTo>
                    <a:lnTo>
                      <a:pt x="0" y="17"/>
                    </a:lnTo>
                    <a:lnTo>
                      <a:pt x="7" y="15"/>
                    </a:lnTo>
                    <a:lnTo>
                      <a:pt x="14" y="13"/>
                    </a:lnTo>
                    <a:lnTo>
                      <a:pt x="15" y="4"/>
                    </a:lnTo>
                    <a:lnTo>
                      <a:pt x="25" y="0"/>
                    </a:lnTo>
                    <a:lnTo>
                      <a:pt x="33" y="3"/>
                    </a:lnTo>
                    <a:lnTo>
                      <a:pt x="28" y="7"/>
                    </a:lnTo>
                    <a:lnTo>
                      <a:pt x="27" y="13"/>
                    </a:lnTo>
                    <a:lnTo>
                      <a:pt x="18" y="19"/>
                    </a:lnTo>
                    <a:lnTo>
                      <a:pt x="19" y="22"/>
                    </a:lnTo>
                    <a:lnTo>
                      <a:pt x="24" y="20"/>
                    </a:lnTo>
                    <a:lnTo>
                      <a:pt x="29" y="20"/>
                    </a:lnTo>
                    <a:lnTo>
                      <a:pt x="33" y="19"/>
                    </a:lnTo>
                    <a:lnTo>
                      <a:pt x="41" y="18"/>
                    </a:lnTo>
                    <a:lnTo>
                      <a:pt x="42" y="22"/>
                    </a:lnTo>
                    <a:lnTo>
                      <a:pt x="50" y="22"/>
                    </a:lnTo>
                    <a:lnTo>
                      <a:pt x="58" y="19"/>
                    </a:lnTo>
                    <a:lnTo>
                      <a:pt x="60" y="29"/>
                    </a:lnTo>
                    <a:lnTo>
                      <a:pt x="69" y="31"/>
                    </a:lnTo>
                    <a:lnTo>
                      <a:pt x="71" y="38"/>
                    </a:lnTo>
                    <a:lnTo>
                      <a:pt x="66" y="48"/>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0" name="Freeform 5610">
                <a:extLst>
                  <a:ext uri="{FF2B5EF4-FFF2-40B4-BE49-F238E27FC236}">
                    <a16:creationId xmlns:a16="http://schemas.microsoft.com/office/drawing/2014/main" id="{D66F1D2D-D00D-461A-8B58-C24E180EBC00}"/>
                  </a:ext>
                </a:extLst>
              </p:cNvPr>
              <p:cNvSpPr>
                <a:spLocks/>
              </p:cNvSpPr>
              <p:nvPr/>
            </p:nvSpPr>
            <p:spPr bwMode="gray">
              <a:xfrm>
                <a:off x="3846" y="1951"/>
                <a:ext cx="155" cy="87"/>
              </a:xfrm>
              <a:custGeom>
                <a:avLst/>
                <a:gdLst/>
                <a:ahLst/>
                <a:cxnLst>
                  <a:cxn ang="0">
                    <a:pos x="40" y="53"/>
                  </a:cxn>
                  <a:cxn ang="0">
                    <a:pos x="32" y="56"/>
                  </a:cxn>
                  <a:cxn ang="0">
                    <a:pos x="24" y="56"/>
                  </a:cxn>
                  <a:cxn ang="0">
                    <a:pos x="23" y="52"/>
                  </a:cxn>
                  <a:cxn ang="0">
                    <a:pos x="15" y="53"/>
                  </a:cxn>
                  <a:cxn ang="0">
                    <a:pos x="11" y="54"/>
                  </a:cxn>
                  <a:cxn ang="0">
                    <a:pos x="6" y="54"/>
                  </a:cxn>
                  <a:cxn ang="0">
                    <a:pos x="1" y="56"/>
                  </a:cxn>
                  <a:cxn ang="0">
                    <a:pos x="0" y="53"/>
                  </a:cxn>
                  <a:cxn ang="0">
                    <a:pos x="9" y="47"/>
                  </a:cxn>
                  <a:cxn ang="0">
                    <a:pos x="19" y="45"/>
                  </a:cxn>
                  <a:cxn ang="0">
                    <a:pos x="28" y="39"/>
                  </a:cxn>
                  <a:cxn ang="0">
                    <a:pos x="28" y="34"/>
                  </a:cxn>
                  <a:cxn ang="0">
                    <a:pos x="21" y="33"/>
                  </a:cxn>
                  <a:cxn ang="0">
                    <a:pos x="18" y="27"/>
                  </a:cxn>
                  <a:cxn ang="0">
                    <a:pos x="8" y="26"/>
                  </a:cxn>
                  <a:cxn ang="0">
                    <a:pos x="1" y="25"/>
                  </a:cxn>
                  <a:cxn ang="0">
                    <a:pos x="5" y="21"/>
                  </a:cxn>
                  <a:cxn ang="0">
                    <a:pos x="11" y="21"/>
                  </a:cxn>
                  <a:cxn ang="0">
                    <a:pos x="13" y="14"/>
                  </a:cxn>
                  <a:cxn ang="0">
                    <a:pos x="18" y="9"/>
                  </a:cxn>
                  <a:cxn ang="0">
                    <a:pos x="24" y="9"/>
                  </a:cxn>
                  <a:cxn ang="0">
                    <a:pos x="29" y="13"/>
                  </a:cxn>
                  <a:cxn ang="0">
                    <a:pos x="39" y="12"/>
                  </a:cxn>
                  <a:cxn ang="0">
                    <a:pos x="37" y="6"/>
                  </a:cxn>
                  <a:cxn ang="0">
                    <a:pos x="46" y="0"/>
                  </a:cxn>
                  <a:cxn ang="0">
                    <a:pos x="51" y="2"/>
                  </a:cxn>
                  <a:cxn ang="0">
                    <a:pos x="55" y="8"/>
                  </a:cxn>
                  <a:cxn ang="0">
                    <a:pos x="68" y="3"/>
                  </a:cxn>
                  <a:cxn ang="0">
                    <a:pos x="84" y="6"/>
                  </a:cxn>
                  <a:cxn ang="0">
                    <a:pos x="96" y="10"/>
                  </a:cxn>
                  <a:cxn ang="0">
                    <a:pos x="100" y="14"/>
                  </a:cxn>
                  <a:cxn ang="0">
                    <a:pos x="93" y="24"/>
                  </a:cxn>
                  <a:cxn ang="0">
                    <a:pos x="83" y="27"/>
                  </a:cxn>
                  <a:cxn ang="0">
                    <a:pos x="75" y="33"/>
                  </a:cxn>
                  <a:cxn ang="0">
                    <a:pos x="69" y="34"/>
                  </a:cxn>
                  <a:cxn ang="0">
                    <a:pos x="68" y="42"/>
                  </a:cxn>
                  <a:cxn ang="0">
                    <a:pos x="62" y="43"/>
                  </a:cxn>
                  <a:cxn ang="0">
                    <a:pos x="57" y="38"/>
                  </a:cxn>
                  <a:cxn ang="0">
                    <a:pos x="43" y="47"/>
                  </a:cxn>
                  <a:cxn ang="0">
                    <a:pos x="40" y="53"/>
                  </a:cxn>
                </a:cxnLst>
                <a:rect l="0" t="0" r="r" b="b"/>
                <a:pathLst>
                  <a:path w="100" h="56">
                    <a:moveTo>
                      <a:pt x="40" y="53"/>
                    </a:moveTo>
                    <a:lnTo>
                      <a:pt x="32" y="56"/>
                    </a:lnTo>
                    <a:lnTo>
                      <a:pt x="24" y="56"/>
                    </a:lnTo>
                    <a:lnTo>
                      <a:pt x="23" y="52"/>
                    </a:lnTo>
                    <a:lnTo>
                      <a:pt x="15" y="53"/>
                    </a:lnTo>
                    <a:lnTo>
                      <a:pt x="11" y="54"/>
                    </a:lnTo>
                    <a:lnTo>
                      <a:pt x="6" y="54"/>
                    </a:lnTo>
                    <a:lnTo>
                      <a:pt x="1" y="56"/>
                    </a:lnTo>
                    <a:lnTo>
                      <a:pt x="0" y="53"/>
                    </a:lnTo>
                    <a:lnTo>
                      <a:pt x="9" y="47"/>
                    </a:lnTo>
                    <a:lnTo>
                      <a:pt x="19" y="45"/>
                    </a:lnTo>
                    <a:lnTo>
                      <a:pt x="28" y="39"/>
                    </a:lnTo>
                    <a:lnTo>
                      <a:pt x="28" y="34"/>
                    </a:lnTo>
                    <a:lnTo>
                      <a:pt x="21" y="33"/>
                    </a:lnTo>
                    <a:lnTo>
                      <a:pt x="18" y="27"/>
                    </a:lnTo>
                    <a:lnTo>
                      <a:pt x="8" y="26"/>
                    </a:lnTo>
                    <a:lnTo>
                      <a:pt x="1" y="25"/>
                    </a:lnTo>
                    <a:lnTo>
                      <a:pt x="5" y="21"/>
                    </a:lnTo>
                    <a:lnTo>
                      <a:pt x="11" y="21"/>
                    </a:lnTo>
                    <a:lnTo>
                      <a:pt x="13" y="14"/>
                    </a:lnTo>
                    <a:lnTo>
                      <a:pt x="18" y="9"/>
                    </a:lnTo>
                    <a:lnTo>
                      <a:pt x="24" y="9"/>
                    </a:lnTo>
                    <a:lnTo>
                      <a:pt x="29" y="13"/>
                    </a:lnTo>
                    <a:lnTo>
                      <a:pt x="39" y="12"/>
                    </a:lnTo>
                    <a:lnTo>
                      <a:pt x="37" y="6"/>
                    </a:lnTo>
                    <a:lnTo>
                      <a:pt x="46" y="0"/>
                    </a:lnTo>
                    <a:lnTo>
                      <a:pt x="51" y="2"/>
                    </a:lnTo>
                    <a:lnTo>
                      <a:pt x="55" y="8"/>
                    </a:lnTo>
                    <a:lnTo>
                      <a:pt x="68" y="3"/>
                    </a:lnTo>
                    <a:lnTo>
                      <a:pt x="84" y="6"/>
                    </a:lnTo>
                    <a:lnTo>
                      <a:pt x="96" y="10"/>
                    </a:lnTo>
                    <a:lnTo>
                      <a:pt x="100" y="14"/>
                    </a:lnTo>
                    <a:lnTo>
                      <a:pt x="93" y="24"/>
                    </a:lnTo>
                    <a:lnTo>
                      <a:pt x="83" y="27"/>
                    </a:lnTo>
                    <a:lnTo>
                      <a:pt x="75" y="33"/>
                    </a:lnTo>
                    <a:lnTo>
                      <a:pt x="69" y="34"/>
                    </a:lnTo>
                    <a:lnTo>
                      <a:pt x="68" y="42"/>
                    </a:lnTo>
                    <a:lnTo>
                      <a:pt x="62" y="43"/>
                    </a:lnTo>
                    <a:lnTo>
                      <a:pt x="57" y="38"/>
                    </a:lnTo>
                    <a:lnTo>
                      <a:pt x="43" y="47"/>
                    </a:lnTo>
                    <a:lnTo>
                      <a:pt x="40" y="5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1" name="Freeform 5611">
                <a:extLst>
                  <a:ext uri="{FF2B5EF4-FFF2-40B4-BE49-F238E27FC236}">
                    <a16:creationId xmlns:a16="http://schemas.microsoft.com/office/drawing/2014/main" id="{93105685-BAA8-4A37-80D1-E4F1C6C787E5}"/>
                  </a:ext>
                </a:extLst>
              </p:cNvPr>
              <p:cNvSpPr>
                <a:spLocks/>
              </p:cNvSpPr>
              <p:nvPr/>
            </p:nvSpPr>
            <p:spPr bwMode="gray">
              <a:xfrm>
                <a:off x="3952" y="2117"/>
                <a:ext cx="9" cy="8"/>
              </a:xfrm>
              <a:custGeom>
                <a:avLst/>
                <a:gdLst/>
                <a:ahLst/>
                <a:cxnLst>
                  <a:cxn ang="0">
                    <a:pos x="0" y="0"/>
                  </a:cxn>
                  <a:cxn ang="0">
                    <a:pos x="6" y="5"/>
                  </a:cxn>
                  <a:cxn ang="0">
                    <a:pos x="5" y="5"/>
                  </a:cxn>
                  <a:cxn ang="0">
                    <a:pos x="0" y="0"/>
                  </a:cxn>
                </a:cxnLst>
                <a:rect l="0" t="0" r="r" b="b"/>
                <a:pathLst>
                  <a:path w="6" h="5">
                    <a:moveTo>
                      <a:pt x="0" y="0"/>
                    </a:moveTo>
                    <a:lnTo>
                      <a:pt x="6" y="5"/>
                    </a:lnTo>
                    <a:lnTo>
                      <a:pt x="5" y="5"/>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2" name="Freeform 5612">
                <a:extLst>
                  <a:ext uri="{FF2B5EF4-FFF2-40B4-BE49-F238E27FC236}">
                    <a16:creationId xmlns:a16="http://schemas.microsoft.com/office/drawing/2014/main" id="{87499126-F387-404D-995D-565DC25EC4F3}"/>
                  </a:ext>
                </a:extLst>
              </p:cNvPr>
              <p:cNvSpPr>
                <a:spLocks/>
              </p:cNvSpPr>
              <p:nvPr/>
            </p:nvSpPr>
            <p:spPr bwMode="gray">
              <a:xfrm>
                <a:off x="3911" y="2125"/>
                <a:ext cx="50" cy="8"/>
              </a:xfrm>
              <a:custGeom>
                <a:avLst/>
                <a:gdLst/>
                <a:ahLst/>
                <a:cxnLst>
                  <a:cxn ang="0">
                    <a:pos x="32" y="1"/>
                  </a:cxn>
                  <a:cxn ang="0">
                    <a:pos x="20" y="3"/>
                  </a:cxn>
                  <a:cxn ang="0">
                    <a:pos x="11" y="1"/>
                  </a:cxn>
                  <a:cxn ang="0">
                    <a:pos x="2" y="2"/>
                  </a:cxn>
                  <a:cxn ang="0">
                    <a:pos x="2" y="5"/>
                  </a:cxn>
                  <a:cxn ang="0">
                    <a:pos x="0" y="4"/>
                  </a:cxn>
                  <a:cxn ang="0">
                    <a:pos x="2" y="0"/>
                  </a:cxn>
                  <a:cxn ang="0">
                    <a:pos x="27" y="0"/>
                  </a:cxn>
                  <a:cxn ang="0">
                    <a:pos x="31" y="0"/>
                  </a:cxn>
                  <a:cxn ang="0">
                    <a:pos x="31" y="1"/>
                  </a:cxn>
                  <a:cxn ang="0">
                    <a:pos x="32" y="1"/>
                  </a:cxn>
                </a:cxnLst>
                <a:rect l="0" t="0" r="r" b="b"/>
                <a:pathLst>
                  <a:path w="32" h="5">
                    <a:moveTo>
                      <a:pt x="32" y="1"/>
                    </a:moveTo>
                    <a:lnTo>
                      <a:pt x="20" y="3"/>
                    </a:lnTo>
                    <a:lnTo>
                      <a:pt x="11" y="1"/>
                    </a:lnTo>
                    <a:lnTo>
                      <a:pt x="2" y="2"/>
                    </a:lnTo>
                    <a:lnTo>
                      <a:pt x="2" y="5"/>
                    </a:lnTo>
                    <a:lnTo>
                      <a:pt x="0" y="4"/>
                    </a:lnTo>
                    <a:lnTo>
                      <a:pt x="2" y="0"/>
                    </a:lnTo>
                    <a:lnTo>
                      <a:pt x="27" y="0"/>
                    </a:lnTo>
                    <a:lnTo>
                      <a:pt x="31" y="0"/>
                    </a:lnTo>
                    <a:lnTo>
                      <a:pt x="31" y="1"/>
                    </a:lnTo>
                    <a:lnTo>
                      <a:pt x="32" y="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3" name="Freeform 5613">
                <a:extLst>
                  <a:ext uri="{FF2B5EF4-FFF2-40B4-BE49-F238E27FC236}">
                    <a16:creationId xmlns:a16="http://schemas.microsoft.com/office/drawing/2014/main" id="{358DC16D-54CD-4111-A2BF-7A5F17075191}"/>
                  </a:ext>
                </a:extLst>
              </p:cNvPr>
              <p:cNvSpPr>
                <a:spLocks/>
              </p:cNvSpPr>
              <p:nvPr/>
            </p:nvSpPr>
            <p:spPr bwMode="gray">
              <a:xfrm>
                <a:off x="3722" y="2083"/>
                <a:ext cx="237" cy="245"/>
              </a:xfrm>
              <a:custGeom>
                <a:avLst/>
                <a:gdLst/>
                <a:ahLst/>
                <a:cxnLst>
                  <a:cxn ang="0">
                    <a:pos x="124" y="32"/>
                  </a:cxn>
                  <a:cxn ang="0">
                    <a:pos x="123" y="48"/>
                  </a:cxn>
                  <a:cxn ang="0">
                    <a:pos x="130" y="51"/>
                  </a:cxn>
                  <a:cxn ang="0">
                    <a:pos x="136" y="58"/>
                  </a:cxn>
                  <a:cxn ang="0">
                    <a:pos x="134" y="64"/>
                  </a:cxn>
                  <a:cxn ang="0">
                    <a:pos x="128" y="70"/>
                  </a:cxn>
                  <a:cxn ang="0">
                    <a:pos x="126" y="80"/>
                  </a:cxn>
                  <a:cxn ang="0">
                    <a:pos x="120" y="84"/>
                  </a:cxn>
                  <a:cxn ang="0">
                    <a:pos x="118" y="93"/>
                  </a:cxn>
                  <a:cxn ang="0">
                    <a:pos x="100" y="112"/>
                  </a:cxn>
                  <a:cxn ang="0">
                    <a:pos x="92" y="113"/>
                  </a:cxn>
                  <a:cxn ang="0">
                    <a:pos x="88" y="109"/>
                  </a:cxn>
                  <a:cxn ang="0">
                    <a:pos x="83" y="122"/>
                  </a:cxn>
                  <a:cxn ang="0">
                    <a:pos x="95" y="142"/>
                  </a:cxn>
                  <a:cxn ang="0">
                    <a:pos x="93" y="150"/>
                  </a:cxn>
                  <a:cxn ang="0">
                    <a:pos x="80" y="148"/>
                  </a:cxn>
                  <a:cxn ang="0">
                    <a:pos x="72" y="153"/>
                  </a:cxn>
                  <a:cxn ang="0">
                    <a:pos x="67" y="158"/>
                  </a:cxn>
                  <a:cxn ang="0">
                    <a:pos x="62" y="156"/>
                  </a:cxn>
                  <a:cxn ang="0">
                    <a:pos x="62" y="153"/>
                  </a:cxn>
                  <a:cxn ang="0">
                    <a:pos x="58" y="151"/>
                  </a:cxn>
                  <a:cxn ang="0">
                    <a:pos x="57" y="144"/>
                  </a:cxn>
                  <a:cxn ang="0">
                    <a:pos x="55" y="142"/>
                  </a:cxn>
                  <a:cxn ang="0">
                    <a:pos x="48" y="141"/>
                  </a:cxn>
                  <a:cxn ang="0">
                    <a:pos x="44" y="143"/>
                  </a:cxn>
                  <a:cxn ang="0">
                    <a:pos x="31" y="142"/>
                  </a:cxn>
                  <a:cxn ang="0">
                    <a:pos x="28" y="143"/>
                  </a:cxn>
                  <a:cxn ang="0">
                    <a:pos x="14" y="144"/>
                  </a:cxn>
                  <a:cxn ang="0">
                    <a:pos x="10" y="142"/>
                  </a:cxn>
                  <a:cxn ang="0">
                    <a:pos x="9" y="141"/>
                  </a:cxn>
                  <a:cxn ang="0">
                    <a:pos x="10" y="132"/>
                  </a:cxn>
                  <a:cxn ang="0">
                    <a:pos x="22" y="126"/>
                  </a:cxn>
                  <a:cxn ang="0">
                    <a:pos x="22" y="119"/>
                  </a:cxn>
                  <a:cxn ang="0">
                    <a:pos x="16" y="118"/>
                  </a:cxn>
                  <a:cxn ang="0">
                    <a:pos x="17" y="111"/>
                  </a:cxn>
                  <a:cxn ang="0">
                    <a:pos x="0" y="96"/>
                  </a:cxn>
                  <a:cxn ang="0">
                    <a:pos x="0" y="89"/>
                  </a:cxn>
                  <a:cxn ang="0">
                    <a:pos x="12" y="90"/>
                  </a:cxn>
                  <a:cxn ang="0">
                    <a:pos x="17" y="91"/>
                  </a:cxn>
                  <a:cxn ang="0">
                    <a:pos x="36" y="93"/>
                  </a:cxn>
                  <a:cxn ang="0">
                    <a:pos x="50" y="89"/>
                  </a:cxn>
                  <a:cxn ang="0">
                    <a:pos x="50" y="79"/>
                  </a:cxn>
                  <a:cxn ang="0">
                    <a:pos x="51" y="72"/>
                  </a:cxn>
                  <a:cxn ang="0">
                    <a:pos x="59" y="71"/>
                  </a:cxn>
                  <a:cxn ang="0">
                    <a:pos x="65" y="65"/>
                  </a:cxn>
                  <a:cxn ang="0">
                    <a:pos x="76" y="67"/>
                  </a:cxn>
                  <a:cxn ang="0">
                    <a:pos x="76" y="55"/>
                  </a:cxn>
                  <a:cxn ang="0">
                    <a:pos x="85" y="39"/>
                  </a:cxn>
                  <a:cxn ang="0">
                    <a:pos x="93" y="40"/>
                  </a:cxn>
                  <a:cxn ang="0">
                    <a:pos x="102" y="25"/>
                  </a:cxn>
                  <a:cxn ang="0">
                    <a:pos x="98" y="12"/>
                  </a:cxn>
                  <a:cxn ang="0">
                    <a:pos x="120" y="2"/>
                  </a:cxn>
                  <a:cxn ang="0">
                    <a:pos x="126" y="2"/>
                  </a:cxn>
                  <a:cxn ang="0">
                    <a:pos x="130" y="0"/>
                  </a:cxn>
                  <a:cxn ang="0">
                    <a:pos x="135" y="3"/>
                  </a:cxn>
                  <a:cxn ang="0">
                    <a:pos x="139" y="8"/>
                  </a:cxn>
                  <a:cxn ang="0">
                    <a:pos x="141" y="16"/>
                  </a:cxn>
                  <a:cxn ang="0">
                    <a:pos x="148" y="22"/>
                  </a:cxn>
                  <a:cxn ang="0">
                    <a:pos x="153" y="27"/>
                  </a:cxn>
                  <a:cxn ang="0">
                    <a:pos x="149" y="27"/>
                  </a:cxn>
                  <a:cxn ang="0">
                    <a:pos x="124" y="27"/>
                  </a:cxn>
                  <a:cxn ang="0">
                    <a:pos x="122" y="31"/>
                  </a:cxn>
                  <a:cxn ang="0">
                    <a:pos x="124" y="32"/>
                  </a:cxn>
                </a:cxnLst>
                <a:rect l="0" t="0" r="r" b="b"/>
                <a:pathLst>
                  <a:path w="153" h="158">
                    <a:moveTo>
                      <a:pt x="124" y="32"/>
                    </a:moveTo>
                    <a:lnTo>
                      <a:pt x="123" y="48"/>
                    </a:lnTo>
                    <a:lnTo>
                      <a:pt x="130" y="51"/>
                    </a:lnTo>
                    <a:lnTo>
                      <a:pt x="136" y="58"/>
                    </a:lnTo>
                    <a:lnTo>
                      <a:pt x="134" y="64"/>
                    </a:lnTo>
                    <a:lnTo>
                      <a:pt x="128" y="70"/>
                    </a:lnTo>
                    <a:lnTo>
                      <a:pt x="126" y="80"/>
                    </a:lnTo>
                    <a:lnTo>
                      <a:pt x="120" y="84"/>
                    </a:lnTo>
                    <a:lnTo>
                      <a:pt x="118" y="93"/>
                    </a:lnTo>
                    <a:lnTo>
                      <a:pt x="100" y="112"/>
                    </a:lnTo>
                    <a:lnTo>
                      <a:pt x="92" y="113"/>
                    </a:lnTo>
                    <a:lnTo>
                      <a:pt x="88" y="109"/>
                    </a:lnTo>
                    <a:lnTo>
                      <a:pt x="83" y="122"/>
                    </a:lnTo>
                    <a:lnTo>
                      <a:pt x="95" y="142"/>
                    </a:lnTo>
                    <a:lnTo>
                      <a:pt x="93" y="150"/>
                    </a:lnTo>
                    <a:lnTo>
                      <a:pt x="80" y="148"/>
                    </a:lnTo>
                    <a:lnTo>
                      <a:pt x="72" y="153"/>
                    </a:lnTo>
                    <a:lnTo>
                      <a:pt x="67" y="158"/>
                    </a:lnTo>
                    <a:lnTo>
                      <a:pt x="62" y="156"/>
                    </a:lnTo>
                    <a:lnTo>
                      <a:pt x="62" y="153"/>
                    </a:lnTo>
                    <a:lnTo>
                      <a:pt x="58" y="151"/>
                    </a:lnTo>
                    <a:lnTo>
                      <a:pt x="57" y="144"/>
                    </a:lnTo>
                    <a:lnTo>
                      <a:pt x="55" y="142"/>
                    </a:lnTo>
                    <a:lnTo>
                      <a:pt x="48" y="141"/>
                    </a:lnTo>
                    <a:lnTo>
                      <a:pt x="44" y="143"/>
                    </a:lnTo>
                    <a:lnTo>
                      <a:pt x="31" y="142"/>
                    </a:lnTo>
                    <a:lnTo>
                      <a:pt x="28" y="143"/>
                    </a:lnTo>
                    <a:lnTo>
                      <a:pt x="14" y="144"/>
                    </a:lnTo>
                    <a:lnTo>
                      <a:pt x="10" y="142"/>
                    </a:lnTo>
                    <a:lnTo>
                      <a:pt x="9" y="141"/>
                    </a:lnTo>
                    <a:lnTo>
                      <a:pt x="10" y="132"/>
                    </a:lnTo>
                    <a:lnTo>
                      <a:pt x="22" y="126"/>
                    </a:lnTo>
                    <a:lnTo>
                      <a:pt x="22" y="119"/>
                    </a:lnTo>
                    <a:lnTo>
                      <a:pt x="16" y="118"/>
                    </a:lnTo>
                    <a:lnTo>
                      <a:pt x="17" y="111"/>
                    </a:lnTo>
                    <a:lnTo>
                      <a:pt x="0" y="96"/>
                    </a:lnTo>
                    <a:lnTo>
                      <a:pt x="0" y="89"/>
                    </a:lnTo>
                    <a:lnTo>
                      <a:pt x="12" y="90"/>
                    </a:lnTo>
                    <a:lnTo>
                      <a:pt x="17" y="91"/>
                    </a:lnTo>
                    <a:lnTo>
                      <a:pt x="36" y="93"/>
                    </a:lnTo>
                    <a:lnTo>
                      <a:pt x="50" y="89"/>
                    </a:lnTo>
                    <a:lnTo>
                      <a:pt x="50" y="79"/>
                    </a:lnTo>
                    <a:lnTo>
                      <a:pt x="51" y="72"/>
                    </a:lnTo>
                    <a:lnTo>
                      <a:pt x="59" y="71"/>
                    </a:lnTo>
                    <a:lnTo>
                      <a:pt x="65" y="65"/>
                    </a:lnTo>
                    <a:lnTo>
                      <a:pt x="76" y="67"/>
                    </a:lnTo>
                    <a:lnTo>
                      <a:pt x="76" y="55"/>
                    </a:lnTo>
                    <a:lnTo>
                      <a:pt x="85" y="39"/>
                    </a:lnTo>
                    <a:lnTo>
                      <a:pt x="93" y="40"/>
                    </a:lnTo>
                    <a:lnTo>
                      <a:pt x="102" y="25"/>
                    </a:lnTo>
                    <a:lnTo>
                      <a:pt x="98" y="12"/>
                    </a:lnTo>
                    <a:lnTo>
                      <a:pt x="120" y="2"/>
                    </a:lnTo>
                    <a:lnTo>
                      <a:pt x="126" y="2"/>
                    </a:lnTo>
                    <a:lnTo>
                      <a:pt x="130" y="0"/>
                    </a:lnTo>
                    <a:lnTo>
                      <a:pt x="135" y="3"/>
                    </a:lnTo>
                    <a:lnTo>
                      <a:pt x="139" y="8"/>
                    </a:lnTo>
                    <a:lnTo>
                      <a:pt x="141" y="16"/>
                    </a:lnTo>
                    <a:lnTo>
                      <a:pt x="148" y="22"/>
                    </a:lnTo>
                    <a:lnTo>
                      <a:pt x="153" y="27"/>
                    </a:lnTo>
                    <a:lnTo>
                      <a:pt x="149" y="27"/>
                    </a:lnTo>
                    <a:lnTo>
                      <a:pt x="124" y="27"/>
                    </a:lnTo>
                    <a:lnTo>
                      <a:pt x="122" y="31"/>
                    </a:lnTo>
                    <a:lnTo>
                      <a:pt x="124" y="3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4" name="Freeform 5614">
                <a:extLst>
                  <a:ext uri="{FF2B5EF4-FFF2-40B4-BE49-F238E27FC236}">
                    <a16:creationId xmlns:a16="http://schemas.microsoft.com/office/drawing/2014/main" id="{88FE811F-4F21-4EE9-B9F6-61459041B96B}"/>
                  </a:ext>
                </a:extLst>
              </p:cNvPr>
              <p:cNvSpPr>
                <a:spLocks/>
              </p:cNvSpPr>
              <p:nvPr/>
            </p:nvSpPr>
            <p:spPr bwMode="gray">
              <a:xfrm>
                <a:off x="3716" y="2052"/>
                <a:ext cx="208" cy="175"/>
              </a:xfrm>
              <a:custGeom>
                <a:avLst/>
                <a:gdLst/>
                <a:ahLst/>
                <a:cxnLst>
                  <a:cxn ang="0">
                    <a:pos x="4" y="109"/>
                  </a:cxn>
                  <a:cxn ang="0">
                    <a:pos x="8" y="101"/>
                  </a:cxn>
                  <a:cxn ang="0">
                    <a:pos x="13" y="93"/>
                  </a:cxn>
                  <a:cxn ang="0">
                    <a:pos x="9" y="86"/>
                  </a:cxn>
                  <a:cxn ang="0">
                    <a:pos x="5" y="90"/>
                  </a:cxn>
                  <a:cxn ang="0">
                    <a:pos x="2" y="84"/>
                  </a:cxn>
                  <a:cxn ang="0">
                    <a:pos x="3" y="75"/>
                  </a:cxn>
                  <a:cxn ang="0">
                    <a:pos x="0" y="58"/>
                  </a:cxn>
                  <a:cxn ang="0">
                    <a:pos x="8" y="47"/>
                  </a:cxn>
                  <a:cxn ang="0">
                    <a:pos x="8" y="38"/>
                  </a:cxn>
                  <a:cxn ang="0">
                    <a:pos x="16" y="40"/>
                  </a:cxn>
                  <a:cxn ang="0">
                    <a:pos x="21" y="45"/>
                  </a:cxn>
                  <a:cxn ang="0">
                    <a:pos x="23" y="38"/>
                  </a:cxn>
                  <a:cxn ang="0">
                    <a:pos x="40" y="27"/>
                  </a:cxn>
                  <a:cxn ang="0">
                    <a:pos x="44" y="17"/>
                  </a:cxn>
                  <a:cxn ang="0">
                    <a:pos x="56" y="16"/>
                  </a:cxn>
                  <a:cxn ang="0">
                    <a:pos x="69" y="19"/>
                  </a:cxn>
                  <a:cxn ang="0">
                    <a:pos x="76" y="20"/>
                  </a:cxn>
                  <a:cxn ang="0">
                    <a:pos x="89" y="13"/>
                  </a:cxn>
                  <a:cxn ang="0">
                    <a:pos x="93" y="7"/>
                  </a:cxn>
                  <a:cxn ang="0">
                    <a:pos x="99" y="0"/>
                  </a:cxn>
                  <a:cxn ang="0">
                    <a:pos x="104" y="4"/>
                  </a:cxn>
                  <a:cxn ang="0">
                    <a:pos x="105" y="14"/>
                  </a:cxn>
                  <a:cxn ang="0">
                    <a:pos x="104" y="23"/>
                  </a:cxn>
                  <a:cxn ang="0">
                    <a:pos x="115" y="22"/>
                  </a:cxn>
                  <a:cxn ang="0">
                    <a:pos x="123" y="15"/>
                  </a:cxn>
                  <a:cxn ang="0">
                    <a:pos x="129" y="15"/>
                  </a:cxn>
                  <a:cxn ang="0">
                    <a:pos x="132" y="17"/>
                  </a:cxn>
                  <a:cxn ang="0">
                    <a:pos x="134" y="20"/>
                  </a:cxn>
                  <a:cxn ang="0">
                    <a:pos x="130" y="22"/>
                  </a:cxn>
                  <a:cxn ang="0">
                    <a:pos x="124" y="22"/>
                  </a:cxn>
                  <a:cxn ang="0">
                    <a:pos x="102" y="32"/>
                  </a:cxn>
                  <a:cxn ang="0">
                    <a:pos x="106" y="45"/>
                  </a:cxn>
                  <a:cxn ang="0">
                    <a:pos x="97" y="60"/>
                  </a:cxn>
                  <a:cxn ang="0">
                    <a:pos x="89" y="59"/>
                  </a:cxn>
                  <a:cxn ang="0">
                    <a:pos x="80" y="75"/>
                  </a:cxn>
                  <a:cxn ang="0">
                    <a:pos x="80" y="87"/>
                  </a:cxn>
                  <a:cxn ang="0">
                    <a:pos x="69" y="85"/>
                  </a:cxn>
                  <a:cxn ang="0">
                    <a:pos x="63" y="91"/>
                  </a:cxn>
                  <a:cxn ang="0">
                    <a:pos x="55" y="92"/>
                  </a:cxn>
                  <a:cxn ang="0">
                    <a:pos x="54" y="99"/>
                  </a:cxn>
                  <a:cxn ang="0">
                    <a:pos x="54" y="109"/>
                  </a:cxn>
                  <a:cxn ang="0">
                    <a:pos x="40" y="113"/>
                  </a:cxn>
                  <a:cxn ang="0">
                    <a:pos x="21" y="111"/>
                  </a:cxn>
                  <a:cxn ang="0">
                    <a:pos x="16" y="110"/>
                  </a:cxn>
                  <a:cxn ang="0">
                    <a:pos x="4" y="109"/>
                  </a:cxn>
                </a:cxnLst>
                <a:rect l="0" t="0" r="r" b="b"/>
                <a:pathLst>
                  <a:path w="134" h="113">
                    <a:moveTo>
                      <a:pt x="4" y="109"/>
                    </a:moveTo>
                    <a:lnTo>
                      <a:pt x="8" y="101"/>
                    </a:lnTo>
                    <a:lnTo>
                      <a:pt x="13" y="93"/>
                    </a:lnTo>
                    <a:lnTo>
                      <a:pt x="9" y="86"/>
                    </a:lnTo>
                    <a:lnTo>
                      <a:pt x="5" y="90"/>
                    </a:lnTo>
                    <a:lnTo>
                      <a:pt x="2" y="84"/>
                    </a:lnTo>
                    <a:lnTo>
                      <a:pt x="3" y="75"/>
                    </a:lnTo>
                    <a:lnTo>
                      <a:pt x="0" y="58"/>
                    </a:lnTo>
                    <a:lnTo>
                      <a:pt x="8" y="47"/>
                    </a:lnTo>
                    <a:lnTo>
                      <a:pt x="8" y="38"/>
                    </a:lnTo>
                    <a:lnTo>
                      <a:pt x="16" y="40"/>
                    </a:lnTo>
                    <a:lnTo>
                      <a:pt x="21" y="45"/>
                    </a:lnTo>
                    <a:lnTo>
                      <a:pt x="23" y="38"/>
                    </a:lnTo>
                    <a:lnTo>
                      <a:pt x="40" y="27"/>
                    </a:lnTo>
                    <a:lnTo>
                      <a:pt x="44" y="17"/>
                    </a:lnTo>
                    <a:lnTo>
                      <a:pt x="56" y="16"/>
                    </a:lnTo>
                    <a:lnTo>
                      <a:pt x="69" y="19"/>
                    </a:lnTo>
                    <a:lnTo>
                      <a:pt x="76" y="20"/>
                    </a:lnTo>
                    <a:lnTo>
                      <a:pt x="89" y="13"/>
                    </a:lnTo>
                    <a:lnTo>
                      <a:pt x="93" y="7"/>
                    </a:lnTo>
                    <a:lnTo>
                      <a:pt x="99" y="0"/>
                    </a:lnTo>
                    <a:lnTo>
                      <a:pt x="104" y="4"/>
                    </a:lnTo>
                    <a:lnTo>
                      <a:pt x="105" y="14"/>
                    </a:lnTo>
                    <a:lnTo>
                      <a:pt x="104" y="23"/>
                    </a:lnTo>
                    <a:lnTo>
                      <a:pt x="115" y="22"/>
                    </a:lnTo>
                    <a:lnTo>
                      <a:pt x="123" y="15"/>
                    </a:lnTo>
                    <a:lnTo>
                      <a:pt x="129" y="15"/>
                    </a:lnTo>
                    <a:lnTo>
                      <a:pt x="132" y="17"/>
                    </a:lnTo>
                    <a:lnTo>
                      <a:pt x="134" y="20"/>
                    </a:lnTo>
                    <a:lnTo>
                      <a:pt x="130" y="22"/>
                    </a:lnTo>
                    <a:lnTo>
                      <a:pt x="124" y="22"/>
                    </a:lnTo>
                    <a:lnTo>
                      <a:pt x="102" y="32"/>
                    </a:lnTo>
                    <a:lnTo>
                      <a:pt x="106" y="45"/>
                    </a:lnTo>
                    <a:lnTo>
                      <a:pt x="97" y="60"/>
                    </a:lnTo>
                    <a:lnTo>
                      <a:pt x="89" y="59"/>
                    </a:lnTo>
                    <a:lnTo>
                      <a:pt x="80" y="75"/>
                    </a:lnTo>
                    <a:lnTo>
                      <a:pt x="80" y="87"/>
                    </a:lnTo>
                    <a:lnTo>
                      <a:pt x="69" y="85"/>
                    </a:lnTo>
                    <a:lnTo>
                      <a:pt x="63" y="91"/>
                    </a:lnTo>
                    <a:lnTo>
                      <a:pt x="55" y="92"/>
                    </a:lnTo>
                    <a:lnTo>
                      <a:pt x="54" y="99"/>
                    </a:lnTo>
                    <a:lnTo>
                      <a:pt x="54" y="109"/>
                    </a:lnTo>
                    <a:lnTo>
                      <a:pt x="40" y="113"/>
                    </a:lnTo>
                    <a:lnTo>
                      <a:pt x="21" y="111"/>
                    </a:lnTo>
                    <a:lnTo>
                      <a:pt x="16" y="110"/>
                    </a:lnTo>
                    <a:lnTo>
                      <a:pt x="4" y="109"/>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5" name="Freeform 5615">
                <a:extLst>
                  <a:ext uri="{FF2B5EF4-FFF2-40B4-BE49-F238E27FC236}">
                    <a16:creationId xmlns:a16="http://schemas.microsoft.com/office/drawing/2014/main" id="{FA4C6791-3DAC-46A1-9888-FE74B73CBD3E}"/>
                  </a:ext>
                </a:extLst>
              </p:cNvPr>
              <p:cNvSpPr>
                <a:spLocks/>
              </p:cNvSpPr>
              <p:nvPr/>
            </p:nvSpPr>
            <p:spPr bwMode="gray">
              <a:xfrm>
                <a:off x="4415" y="2385"/>
                <a:ext cx="35" cy="31"/>
              </a:xfrm>
              <a:custGeom>
                <a:avLst/>
                <a:gdLst/>
                <a:ahLst/>
                <a:cxnLst>
                  <a:cxn ang="0">
                    <a:pos x="22" y="2"/>
                  </a:cxn>
                  <a:cxn ang="0">
                    <a:pos x="19" y="6"/>
                  </a:cxn>
                  <a:cxn ang="0">
                    <a:pos x="17" y="14"/>
                  </a:cxn>
                  <a:cxn ang="0">
                    <a:pos x="12" y="19"/>
                  </a:cxn>
                  <a:cxn ang="0">
                    <a:pos x="6" y="20"/>
                  </a:cxn>
                  <a:cxn ang="0">
                    <a:pos x="0" y="16"/>
                  </a:cxn>
                  <a:cxn ang="0">
                    <a:pos x="0" y="8"/>
                  </a:cxn>
                  <a:cxn ang="0">
                    <a:pos x="6" y="2"/>
                  </a:cxn>
                  <a:cxn ang="0">
                    <a:pos x="8" y="3"/>
                  </a:cxn>
                  <a:cxn ang="0">
                    <a:pos x="14" y="0"/>
                  </a:cxn>
                  <a:cxn ang="0">
                    <a:pos x="17" y="0"/>
                  </a:cxn>
                  <a:cxn ang="0">
                    <a:pos x="22" y="2"/>
                  </a:cxn>
                </a:cxnLst>
                <a:rect l="0" t="0" r="r" b="b"/>
                <a:pathLst>
                  <a:path w="22" h="20">
                    <a:moveTo>
                      <a:pt x="22" y="2"/>
                    </a:moveTo>
                    <a:lnTo>
                      <a:pt x="19" y="6"/>
                    </a:lnTo>
                    <a:lnTo>
                      <a:pt x="17" y="14"/>
                    </a:lnTo>
                    <a:lnTo>
                      <a:pt x="12" y="19"/>
                    </a:lnTo>
                    <a:lnTo>
                      <a:pt x="6" y="20"/>
                    </a:lnTo>
                    <a:lnTo>
                      <a:pt x="0" y="16"/>
                    </a:lnTo>
                    <a:lnTo>
                      <a:pt x="0" y="8"/>
                    </a:lnTo>
                    <a:lnTo>
                      <a:pt x="6" y="2"/>
                    </a:lnTo>
                    <a:lnTo>
                      <a:pt x="8" y="3"/>
                    </a:lnTo>
                    <a:lnTo>
                      <a:pt x="14" y="0"/>
                    </a:lnTo>
                    <a:lnTo>
                      <a:pt x="17" y="0"/>
                    </a:lnTo>
                    <a:lnTo>
                      <a:pt x="22" y="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6" name="Freeform 5616">
                <a:extLst>
                  <a:ext uri="{FF2B5EF4-FFF2-40B4-BE49-F238E27FC236}">
                    <a16:creationId xmlns:a16="http://schemas.microsoft.com/office/drawing/2014/main" id="{0F4311FA-5385-4E0D-8888-8945A54FD523}"/>
                  </a:ext>
                </a:extLst>
              </p:cNvPr>
              <p:cNvSpPr>
                <a:spLocks/>
              </p:cNvSpPr>
              <p:nvPr/>
            </p:nvSpPr>
            <p:spPr bwMode="gray">
              <a:xfrm>
                <a:off x="4291" y="2342"/>
                <a:ext cx="106" cy="141"/>
              </a:xfrm>
              <a:custGeom>
                <a:avLst/>
                <a:gdLst/>
                <a:ahLst/>
                <a:cxnLst>
                  <a:cxn ang="0">
                    <a:pos x="10" y="16"/>
                  </a:cxn>
                  <a:cxn ang="0">
                    <a:pos x="15" y="18"/>
                  </a:cxn>
                  <a:cxn ang="0">
                    <a:pos x="13" y="6"/>
                  </a:cxn>
                  <a:cxn ang="0">
                    <a:pos x="16" y="0"/>
                  </a:cxn>
                  <a:cxn ang="0">
                    <a:pos x="21" y="2"/>
                  </a:cxn>
                  <a:cxn ang="0">
                    <a:pos x="22" y="6"/>
                  </a:cxn>
                  <a:cxn ang="0">
                    <a:pos x="26" y="10"/>
                  </a:cxn>
                  <a:cxn ang="0">
                    <a:pos x="26" y="19"/>
                  </a:cxn>
                  <a:cxn ang="0">
                    <a:pos x="36" y="20"/>
                  </a:cxn>
                  <a:cxn ang="0">
                    <a:pos x="44" y="26"/>
                  </a:cxn>
                  <a:cxn ang="0">
                    <a:pos x="43" y="42"/>
                  </a:cxn>
                  <a:cxn ang="0">
                    <a:pos x="50" y="54"/>
                  </a:cxn>
                  <a:cxn ang="0">
                    <a:pos x="61" y="65"/>
                  </a:cxn>
                  <a:cxn ang="0">
                    <a:pos x="62" y="70"/>
                  </a:cxn>
                  <a:cxn ang="0">
                    <a:pos x="68" y="72"/>
                  </a:cxn>
                  <a:cxn ang="0">
                    <a:pos x="68" y="90"/>
                  </a:cxn>
                  <a:cxn ang="0">
                    <a:pos x="64" y="90"/>
                  </a:cxn>
                  <a:cxn ang="0">
                    <a:pos x="60" y="84"/>
                  </a:cxn>
                  <a:cxn ang="0">
                    <a:pos x="57" y="86"/>
                  </a:cxn>
                  <a:cxn ang="0">
                    <a:pos x="55" y="91"/>
                  </a:cxn>
                  <a:cxn ang="0">
                    <a:pos x="46" y="90"/>
                  </a:cxn>
                  <a:cxn ang="0">
                    <a:pos x="49" y="76"/>
                  </a:cxn>
                  <a:cxn ang="0">
                    <a:pos x="48" y="71"/>
                  </a:cxn>
                  <a:cxn ang="0">
                    <a:pos x="39" y="59"/>
                  </a:cxn>
                  <a:cxn ang="0">
                    <a:pos x="36" y="47"/>
                  </a:cxn>
                  <a:cxn ang="0">
                    <a:pos x="32" y="46"/>
                  </a:cxn>
                  <a:cxn ang="0">
                    <a:pos x="27" y="51"/>
                  </a:cxn>
                  <a:cxn ang="0">
                    <a:pos x="23" y="51"/>
                  </a:cxn>
                  <a:cxn ang="0">
                    <a:pos x="20" y="47"/>
                  </a:cxn>
                  <a:cxn ang="0">
                    <a:pos x="15" y="47"/>
                  </a:cxn>
                  <a:cxn ang="0">
                    <a:pos x="8" y="55"/>
                  </a:cxn>
                  <a:cxn ang="0">
                    <a:pos x="5" y="51"/>
                  </a:cxn>
                  <a:cxn ang="0">
                    <a:pos x="6" y="47"/>
                  </a:cxn>
                  <a:cxn ang="0">
                    <a:pos x="8" y="35"/>
                  </a:cxn>
                  <a:cxn ang="0">
                    <a:pos x="2" y="32"/>
                  </a:cxn>
                  <a:cxn ang="0">
                    <a:pos x="0" y="24"/>
                  </a:cxn>
                  <a:cxn ang="0">
                    <a:pos x="6" y="15"/>
                  </a:cxn>
                  <a:cxn ang="0">
                    <a:pos x="9" y="14"/>
                  </a:cxn>
                  <a:cxn ang="0">
                    <a:pos x="10" y="16"/>
                  </a:cxn>
                </a:cxnLst>
                <a:rect l="0" t="0" r="r" b="b"/>
                <a:pathLst>
                  <a:path w="68" h="91">
                    <a:moveTo>
                      <a:pt x="10" y="16"/>
                    </a:moveTo>
                    <a:lnTo>
                      <a:pt x="15" y="18"/>
                    </a:lnTo>
                    <a:lnTo>
                      <a:pt x="13" y="6"/>
                    </a:lnTo>
                    <a:lnTo>
                      <a:pt x="16" y="0"/>
                    </a:lnTo>
                    <a:lnTo>
                      <a:pt x="21" y="2"/>
                    </a:lnTo>
                    <a:lnTo>
                      <a:pt x="22" y="6"/>
                    </a:lnTo>
                    <a:lnTo>
                      <a:pt x="26" y="10"/>
                    </a:lnTo>
                    <a:lnTo>
                      <a:pt x="26" y="19"/>
                    </a:lnTo>
                    <a:lnTo>
                      <a:pt x="36" y="20"/>
                    </a:lnTo>
                    <a:lnTo>
                      <a:pt x="44" y="26"/>
                    </a:lnTo>
                    <a:lnTo>
                      <a:pt x="43" y="42"/>
                    </a:lnTo>
                    <a:lnTo>
                      <a:pt x="50" y="54"/>
                    </a:lnTo>
                    <a:lnTo>
                      <a:pt x="61" y="65"/>
                    </a:lnTo>
                    <a:lnTo>
                      <a:pt x="62" y="70"/>
                    </a:lnTo>
                    <a:lnTo>
                      <a:pt x="68" y="72"/>
                    </a:lnTo>
                    <a:lnTo>
                      <a:pt x="68" y="90"/>
                    </a:lnTo>
                    <a:lnTo>
                      <a:pt x="64" y="90"/>
                    </a:lnTo>
                    <a:lnTo>
                      <a:pt x="60" y="84"/>
                    </a:lnTo>
                    <a:lnTo>
                      <a:pt x="57" y="86"/>
                    </a:lnTo>
                    <a:lnTo>
                      <a:pt x="55" y="91"/>
                    </a:lnTo>
                    <a:lnTo>
                      <a:pt x="46" y="90"/>
                    </a:lnTo>
                    <a:lnTo>
                      <a:pt x="49" y="76"/>
                    </a:lnTo>
                    <a:lnTo>
                      <a:pt x="48" y="71"/>
                    </a:lnTo>
                    <a:lnTo>
                      <a:pt x="39" y="59"/>
                    </a:lnTo>
                    <a:lnTo>
                      <a:pt x="36" y="47"/>
                    </a:lnTo>
                    <a:lnTo>
                      <a:pt x="32" y="46"/>
                    </a:lnTo>
                    <a:lnTo>
                      <a:pt x="27" y="51"/>
                    </a:lnTo>
                    <a:lnTo>
                      <a:pt x="23" y="51"/>
                    </a:lnTo>
                    <a:lnTo>
                      <a:pt x="20" y="47"/>
                    </a:lnTo>
                    <a:lnTo>
                      <a:pt x="15" y="47"/>
                    </a:lnTo>
                    <a:lnTo>
                      <a:pt x="8" y="55"/>
                    </a:lnTo>
                    <a:lnTo>
                      <a:pt x="5" y="51"/>
                    </a:lnTo>
                    <a:lnTo>
                      <a:pt x="6" y="47"/>
                    </a:lnTo>
                    <a:lnTo>
                      <a:pt x="8" y="35"/>
                    </a:lnTo>
                    <a:lnTo>
                      <a:pt x="2" y="32"/>
                    </a:lnTo>
                    <a:lnTo>
                      <a:pt x="0" y="24"/>
                    </a:lnTo>
                    <a:lnTo>
                      <a:pt x="6" y="15"/>
                    </a:lnTo>
                    <a:lnTo>
                      <a:pt x="9" y="14"/>
                    </a:lnTo>
                    <a:lnTo>
                      <a:pt x="10" y="1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7" name="Freeform 5617">
                <a:extLst>
                  <a:ext uri="{FF2B5EF4-FFF2-40B4-BE49-F238E27FC236}">
                    <a16:creationId xmlns:a16="http://schemas.microsoft.com/office/drawing/2014/main" id="{63347FDB-C66D-47B7-8627-D0231F52A295}"/>
                  </a:ext>
                </a:extLst>
              </p:cNvPr>
              <p:cNvSpPr>
                <a:spLocks/>
              </p:cNvSpPr>
              <p:nvPr/>
            </p:nvSpPr>
            <p:spPr bwMode="gray">
              <a:xfrm>
                <a:off x="4291" y="2609"/>
                <a:ext cx="61" cy="85"/>
              </a:xfrm>
              <a:custGeom>
                <a:avLst/>
                <a:gdLst/>
                <a:ahLst/>
                <a:cxnLst>
                  <a:cxn ang="0">
                    <a:pos x="23" y="7"/>
                  </a:cxn>
                  <a:cxn ang="0">
                    <a:pos x="29" y="19"/>
                  </a:cxn>
                  <a:cxn ang="0">
                    <a:pos x="30" y="33"/>
                  </a:cxn>
                  <a:cxn ang="0">
                    <a:pos x="33" y="38"/>
                  </a:cxn>
                  <a:cxn ang="0">
                    <a:pos x="37" y="45"/>
                  </a:cxn>
                  <a:cxn ang="0">
                    <a:pos x="39" y="55"/>
                  </a:cxn>
                  <a:cxn ang="0">
                    <a:pos x="33" y="53"/>
                  </a:cxn>
                  <a:cxn ang="0">
                    <a:pos x="27" y="51"/>
                  </a:cxn>
                  <a:cxn ang="0">
                    <a:pos x="21" y="43"/>
                  </a:cxn>
                  <a:cxn ang="0">
                    <a:pos x="18" y="43"/>
                  </a:cxn>
                  <a:cxn ang="0">
                    <a:pos x="13" y="39"/>
                  </a:cxn>
                  <a:cxn ang="0">
                    <a:pos x="9" y="32"/>
                  </a:cxn>
                  <a:cxn ang="0">
                    <a:pos x="8" y="25"/>
                  </a:cxn>
                  <a:cxn ang="0">
                    <a:pos x="2" y="14"/>
                  </a:cxn>
                  <a:cxn ang="0">
                    <a:pos x="2" y="6"/>
                  </a:cxn>
                  <a:cxn ang="0">
                    <a:pos x="0" y="1"/>
                  </a:cxn>
                  <a:cxn ang="0">
                    <a:pos x="5" y="0"/>
                  </a:cxn>
                  <a:cxn ang="0">
                    <a:pos x="9" y="5"/>
                  </a:cxn>
                  <a:cxn ang="0">
                    <a:pos x="15" y="8"/>
                  </a:cxn>
                  <a:cxn ang="0">
                    <a:pos x="23" y="7"/>
                  </a:cxn>
                </a:cxnLst>
                <a:rect l="0" t="0" r="r" b="b"/>
                <a:pathLst>
                  <a:path w="39" h="55">
                    <a:moveTo>
                      <a:pt x="23" y="7"/>
                    </a:moveTo>
                    <a:lnTo>
                      <a:pt x="29" y="19"/>
                    </a:lnTo>
                    <a:lnTo>
                      <a:pt x="30" y="33"/>
                    </a:lnTo>
                    <a:lnTo>
                      <a:pt x="33" y="38"/>
                    </a:lnTo>
                    <a:lnTo>
                      <a:pt x="37" y="45"/>
                    </a:lnTo>
                    <a:lnTo>
                      <a:pt x="39" y="55"/>
                    </a:lnTo>
                    <a:lnTo>
                      <a:pt x="33" y="53"/>
                    </a:lnTo>
                    <a:lnTo>
                      <a:pt x="27" y="51"/>
                    </a:lnTo>
                    <a:lnTo>
                      <a:pt x="21" y="43"/>
                    </a:lnTo>
                    <a:lnTo>
                      <a:pt x="18" y="43"/>
                    </a:lnTo>
                    <a:lnTo>
                      <a:pt x="13" y="39"/>
                    </a:lnTo>
                    <a:lnTo>
                      <a:pt x="9" y="32"/>
                    </a:lnTo>
                    <a:lnTo>
                      <a:pt x="8" y="25"/>
                    </a:lnTo>
                    <a:lnTo>
                      <a:pt x="2" y="14"/>
                    </a:lnTo>
                    <a:lnTo>
                      <a:pt x="2" y="6"/>
                    </a:lnTo>
                    <a:lnTo>
                      <a:pt x="0" y="1"/>
                    </a:lnTo>
                    <a:lnTo>
                      <a:pt x="5" y="0"/>
                    </a:lnTo>
                    <a:lnTo>
                      <a:pt x="9" y="5"/>
                    </a:lnTo>
                    <a:lnTo>
                      <a:pt x="15" y="8"/>
                    </a:lnTo>
                    <a:lnTo>
                      <a:pt x="23" y="7"/>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8" name="Freeform 5618">
                <a:extLst>
                  <a:ext uri="{FF2B5EF4-FFF2-40B4-BE49-F238E27FC236}">
                    <a16:creationId xmlns:a16="http://schemas.microsoft.com/office/drawing/2014/main" id="{EE5465A4-2989-4D93-883F-97E0B6C93D8F}"/>
                  </a:ext>
                </a:extLst>
              </p:cNvPr>
              <p:cNvSpPr>
                <a:spLocks/>
              </p:cNvSpPr>
              <p:nvPr/>
            </p:nvSpPr>
            <p:spPr bwMode="gray">
              <a:xfrm>
                <a:off x="4324" y="2472"/>
                <a:ext cx="76" cy="75"/>
              </a:xfrm>
              <a:custGeom>
                <a:avLst/>
                <a:gdLst/>
                <a:ahLst/>
                <a:cxnLst>
                  <a:cxn ang="0">
                    <a:pos x="47" y="6"/>
                  </a:cxn>
                  <a:cxn ang="0">
                    <a:pos x="49" y="17"/>
                  </a:cxn>
                  <a:cxn ang="0">
                    <a:pos x="45" y="29"/>
                  </a:cxn>
                  <a:cxn ang="0">
                    <a:pos x="34" y="29"/>
                  </a:cxn>
                  <a:cxn ang="0">
                    <a:pos x="31" y="32"/>
                  </a:cxn>
                  <a:cxn ang="0">
                    <a:pos x="32" y="38"/>
                  </a:cxn>
                  <a:cxn ang="0">
                    <a:pos x="24" y="43"/>
                  </a:cxn>
                  <a:cxn ang="0">
                    <a:pos x="20" y="45"/>
                  </a:cxn>
                  <a:cxn ang="0">
                    <a:pos x="19" y="48"/>
                  </a:cxn>
                  <a:cxn ang="0">
                    <a:pos x="13" y="48"/>
                  </a:cxn>
                  <a:cxn ang="0">
                    <a:pos x="7" y="44"/>
                  </a:cxn>
                  <a:cxn ang="0">
                    <a:pos x="4" y="36"/>
                  </a:cxn>
                  <a:cxn ang="0">
                    <a:pos x="1" y="30"/>
                  </a:cxn>
                  <a:cxn ang="0">
                    <a:pos x="3" y="20"/>
                  </a:cxn>
                  <a:cxn ang="0">
                    <a:pos x="0" y="17"/>
                  </a:cxn>
                  <a:cxn ang="0">
                    <a:pos x="0" y="12"/>
                  </a:cxn>
                  <a:cxn ang="0">
                    <a:pos x="4" y="9"/>
                  </a:cxn>
                  <a:cxn ang="0">
                    <a:pos x="5" y="3"/>
                  </a:cxn>
                  <a:cxn ang="0">
                    <a:pos x="11" y="2"/>
                  </a:cxn>
                  <a:cxn ang="0">
                    <a:pos x="25" y="6"/>
                  </a:cxn>
                  <a:cxn ang="0">
                    <a:pos x="34" y="7"/>
                  </a:cxn>
                  <a:cxn ang="0">
                    <a:pos x="36" y="2"/>
                  </a:cxn>
                  <a:cxn ang="0">
                    <a:pos x="39" y="0"/>
                  </a:cxn>
                  <a:cxn ang="0">
                    <a:pos x="43" y="6"/>
                  </a:cxn>
                  <a:cxn ang="0">
                    <a:pos x="47" y="6"/>
                  </a:cxn>
                </a:cxnLst>
                <a:rect l="0" t="0" r="r" b="b"/>
                <a:pathLst>
                  <a:path w="49" h="48">
                    <a:moveTo>
                      <a:pt x="47" y="6"/>
                    </a:moveTo>
                    <a:lnTo>
                      <a:pt x="49" y="17"/>
                    </a:lnTo>
                    <a:lnTo>
                      <a:pt x="45" y="29"/>
                    </a:lnTo>
                    <a:lnTo>
                      <a:pt x="34" y="29"/>
                    </a:lnTo>
                    <a:lnTo>
                      <a:pt x="31" y="32"/>
                    </a:lnTo>
                    <a:lnTo>
                      <a:pt x="32" y="38"/>
                    </a:lnTo>
                    <a:lnTo>
                      <a:pt x="24" y="43"/>
                    </a:lnTo>
                    <a:lnTo>
                      <a:pt x="20" y="45"/>
                    </a:lnTo>
                    <a:lnTo>
                      <a:pt x="19" y="48"/>
                    </a:lnTo>
                    <a:lnTo>
                      <a:pt x="13" y="48"/>
                    </a:lnTo>
                    <a:lnTo>
                      <a:pt x="7" y="44"/>
                    </a:lnTo>
                    <a:lnTo>
                      <a:pt x="4" y="36"/>
                    </a:lnTo>
                    <a:lnTo>
                      <a:pt x="1" y="30"/>
                    </a:lnTo>
                    <a:lnTo>
                      <a:pt x="3" y="20"/>
                    </a:lnTo>
                    <a:lnTo>
                      <a:pt x="0" y="17"/>
                    </a:lnTo>
                    <a:lnTo>
                      <a:pt x="0" y="12"/>
                    </a:lnTo>
                    <a:lnTo>
                      <a:pt x="4" y="9"/>
                    </a:lnTo>
                    <a:lnTo>
                      <a:pt x="5" y="3"/>
                    </a:lnTo>
                    <a:lnTo>
                      <a:pt x="11" y="2"/>
                    </a:lnTo>
                    <a:lnTo>
                      <a:pt x="25" y="6"/>
                    </a:lnTo>
                    <a:lnTo>
                      <a:pt x="34" y="7"/>
                    </a:lnTo>
                    <a:lnTo>
                      <a:pt x="36" y="2"/>
                    </a:lnTo>
                    <a:lnTo>
                      <a:pt x="39" y="0"/>
                    </a:lnTo>
                    <a:lnTo>
                      <a:pt x="43" y="6"/>
                    </a:lnTo>
                    <a:lnTo>
                      <a:pt x="47"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59" name="Freeform 5619">
                <a:extLst>
                  <a:ext uri="{FF2B5EF4-FFF2-40B4-BE49-F238E27FC236}">
                    <a16:creationId xmlns:a16="http://schemas.microsoft.com/office/drawing/2014/main" id="{EB536D6C-0F7A-4DD8-B8EA-AD8D4CC48C52}"/>
                  </a:ext>
                </a:extLst>
              </p:cNvPr>
              <p:cNvSpPr>
                <a:spLocks/>
              </p:cNvSpPr>
              <p:nvPr/>
            </p:nvSpPr>
            <p:spPr bwMode="gray">
              <a:xfrm>
                <a:off x="4324" y="2328"/>
                <a:ext cx="99" cy="248"/>
              </a:xfrm>
              <a:custGeom>
                <a:avLst/>
                <a:gdLst/>
                <a:ahLst/>
                <a:cxnLst>
                  <a:cxn ang="0">
                    <a:pos x="54" y="22"/>
                  </a:cxn>
                  <a:cxn ang="0">
                    <a:pos x="50" y="25"/>
                  </a:cxn>
                  <a:cxn ang="0">
                    <a:pos x="43" y="29"/>
                  </a:cxn>
                  <a:cxn ang="0">
                    <a:pos x="37" y="38"/>
                  </a:cxn>
                  <a:cxn ang="0">
                    <a:pos x="34" y="40"/>
                  </a:cxn>
                  <a:cxn ang="0">
                    <a:pos x="31" y="44"/>
                  </a:cxn>
                  <a:cxn ang="0">
                    <a:pos x="32" y="56"/>
                  </a:cxn>
                  <a:cxn ang="0">
                    <a:pos x="36" y="59"/>
                  </a:cxn>
                  <a:cxn ang="0">
                    <a:pos x="45" y="73"/>
                  </a:cxn>
                  <a:cxn ang="0">
                    <a:pos x="49" y="75"/>
                  </a:cxn>
                  <a:cxn ang="0">
                    <a:pos x="55" y="83"/>
                  </a:cxn>
                  <a:cxn ang="0">
                    <a:pos x="62" y="94"/>
                  </a:cxn>
                  <a:cxn ang="0">
                    <a:pos x="64" y="113"/>
                  </a:cxn>
                  <a:cxn ang="0">
                    <a:pos x="62" y="123"/>
                  </a:cxn>
                  <a:cxn ang="0">
                    <a:pos x="61" y="130"/>
                  </a:cxn>
                  <a:cxn ang="0">
                    <a:pos x="52" y="137"/>
                  </a:cxn>
                  <a:cxn ang="0">
                    <a:pos x="43" y="140"/>
                  </a:cxn>
                  <a:cxn ang="0">
                    <a:pos x="41" y="144"/>
                  </a:cxn>
                  <a:cxn ang="0">
                    <a:pos x="37" y="150"/>
                  </a:cxn>
                  <a:cxn ang="0">
                    <a:pos x="33" y="152"/>
                  </a:cxn>
                  <a:cxn ang="0">
                    <a:pos x="24" y="160"/>
                  </a:cxn>
                  <a:cxn ang="0">
                    <a:pos x="22" y="159"/>
                  </a:cxn>
                  <a:cxn ang="0">
                    <a:pos x="22" y="144"/>
                  </a:cxn>
                  <a:cxn ang="0">
                    <a:pos x="19" y="141"/>
                  </a:cxn>
                  <a:cxn ang="0">
                    <a:pos x="20" y="138"/>
                  </a:cxn>
                  <a:cxn ang="0">
                    <a:pos x="24" y="136"/>
                  </a:cxn>
                  <a:cxn ang="0">
                    <a:pos x="32" y="131"/>
                  </a:cxn>
                  <a:cxn ang="0">
                    <a:pos x="31" y="125"/>
                  </a:cxn>
                  <a:cxn ang="0">
                    <a:pos x="34" y="122"/>
                  </a:cxn>
                  <a:cxn ang="0">
                    <a:pos x="45" y="122"/>
                  </a:cxn>
                  <a:cxn ang="0">
                    <a:pos x="49" y="110"/>
                  </a:cxn>
                  <a:cxn ang="0">
                    <a:pos x="47" y="99"/>
                  </a:cxn>
                  <a:cxn ang="0">
                    <a:pos x="47" y="81"/>
                  </a:cxn>
                  <a:cxn ang="0">
                    <a:pos x="41" y="79"/>
                  </a:cxn>
                  <a:cxn ang="0">
                    <a:pos x="40" y="74"/>
                  </a:cxn>
                  <a:cxn ang="0">
                    <a:pos x="29" y="63"/>
                  </a:cxn>
                  <a:cxn ang="0">
                    <a:pos x="22" y="51"/>
                  </a:cxn>
                  <a:cxn ang="0">
                    <a:pos x="23" y="35"/>
                  </a:cxn>
                  <a:cxn ang="0">
                    <a:pos x="15" y="29"/>
                  </a:cxn>
                  <a:cxn ang="0">
                    <a:pos x="5" y="28"/>
                  </a:cxn>
                  <a:cxn ang="0">
                    <a:pos x="5" y="19"/>
                  </a:cxn>
                  <a:cxn ang="0">
                    <a:pos x="1" y="15"/>
                  </a:cxn>
                  <a:cxn ang="0">
                    <a:pos x="0" y="11"/>
                  </a:cxn>
                  <a:cxn ang="0">
                    <a:pos x="4" y="6"/>
                  </a:cxn>
                  <a:cxn ang="0">
                    <a:pos x="9" y="8"/>
                  </a:cxn>
                  <a:cxn ang="0">
                    <a:pos x="20" y="9"/>
                  </a:cxn>
                  <a:cxn ang="0">
                    <a:pos x="25" y="0"/>
                  </a:cxn>
                  <a:cxn ang="0">
                    <a:pos x="30" y="5"/>
                  </a:cxn>
                  <a:cxn ang="0">
                    <a:pos x="40" y="5"/>
                  </a:cxn>
                  <a:cxn ang="0">
                    <a:pos x="41" y="9"/>
                  </a:cxn>
                  <a:cxn ang="0">
                    <a:pos x="40" y="15"/>
                  </a:cxn>
                  <a:cxn ang="0">
                    <a:pos x="45" y="20"/>
                  </a:cxn>
                  <a:cxn ang="0">
                    <a:pos x="51" y="19"/>
                  </a:cxn>
                  <a:cxn ang="0">
                    <a:pos x="54" y="22"/>
                  </a:cxn>
                </a:cxnLst>
                <a:rect l="0" t="0" r="r" b="b"/>
                <a:pathLst>
                  <a:path w="64" h="160">
                    <a:moveTo>
                      <a:pt x="54" y="22"/>
                    </a:moveTo>
                    <a:lnTo>
                      <a:pt x="50" y="25"/>
                    </a:lnTo>
                    <a:lnTo>
                      <a:pt x="43" y="29"/>
                    </a:lnTo>
                    <a:lnTo>
                      <a:pt x="37" y="38"/>
                    </a:lnTo>
                    <a:lnTo>
                      <a:pt x="34" y="40"/>
                    </a:lnTo>
                    <a:lnTo>
                      <a:pt x="31" y="44"/>
                    </a:lnTo>
                    <a:lnTo>
                      <a:pt x="32" y="56"/>
                    </a:lnTo>
                    <a:lnTo>
                      <a:pt x="36" y="59"/>
                    </a:lnTo>
                    <a:lnTo>
                      <a:pt x="45" y="73"/>
                    </a:lnTo>
                    <a:lnTo>
                      <a:pt x="49" y="75"/>
                    </a:lnTo>
                    <a:lnTo>
                      <a:pt x="55" y="83"/>
                    </a:lnTo>
                    <a:lnTo>
                      <a:pt x="62" y="94"/>
                    </a:lnTo>
                    <a:lnTo>
                      <a:pt x="64" y="113"/>
                    </a:lnTo>
                    <a:lnTo>
                      <a:pt x="62" y="123"/>
                    </a:lnTo>
                    <a:lnTo>
                      <a:pt x="61" y="130"/>
                    </a:lnTo>
                    <a:lnTo>
                      <a:pt x="52" y="137"/>
                    </a:lnTo>
                    <a:lnTo>
                      <a:pt x="43" y="140"/>
                    </a:lnTo>
                    <a:lnTo>
                      <a:pt x="41" y="144"/>
                    </a:lnTo>
                    <a:lnTo>
                      <a:pt x="37" y="150"/>
                    </a:lnTo>
                    <a:lnTo>
                      <a:pt x="33" y="152"/>
                    </a:lnTo>
                    <a:lnTo>
                      <a:pt x="24" y="160"/>
                    </a:lnTo>
                    <a:lnTo>
                      <a:pt x="22" y="159"/>
                    </a:lnTo>
                    <a:lnTo>
                      <a:pt x="22" y="144"/>
                    </a:lnTo>
                    <a:lnTo>
                      <a:pt x="19" y="141"/>
                    </a:lnTo>
                    <a:lnTo>
                      <a:pt x="20" y="138"/>
                    </a:lnTo>
                    <a:lnTo>
                      <a:pt x="24" y="136"/>
                    </a:lnTo>
                    <a:lnTo>
                      <a:pt x="32" y="131"/>
                    </a:lnTo>
                    <a:lnTo>
                      <a:pt x="31" y="125"/>
                    </a:lnTo>
                    <a:lnTo>
                      <a:pt x="34" y="122"/>
                    </a:lnTo>
                    <a:lnTo>
                      <a:pt x="45" y="122"/>
                    </a:lnTo>
                    <a:lnTo>
                      <a:pt x="49" y="110"/>
                    </a:lnTo>
                    <a:lnTo>
                      <a:pt x="47" y="99"/>
                    </a:lnTo>
                    <a:lnTo>
                      <a:pt x="47" y="81"/>
                    </a:lnTo>
                    <a:lnTo>
                      <a:pt x="41" y="79"/>
                    </a:lnTo>
                    <a:lnTo>
                      <a:pt x="40" y="74"/>
                    </a:lnTo>
                    <a:lnTo>
                      <a:pt x="29" y="63"/>
                    </a:lnTo>
                    <a:lnTo>
                      <a:pt x="22" y="51"/>
                    </a:lnTo>
                    <a:lnTo>
                      <a:pt x="23" y="35"/>
                    </a:lnTo>
                    <a:lnTo>
                      <a:pt x="15" y="29"/>
                    </a:lnTo>
                    <a:lnTo>
                      <a:pt x="5" y="28"/>
                    </a:lnTo>
                    <a:lnTo>
                      <a:pt x="5" y="19"/>
                    </a:lnTo>
                    <a:lnTo>
                      <a:pt x="1" y="15"/>
                    </a:lnTo>
                    <a:lnTo>
                      <a:pt x="0" y="11"/>
                    </a:lnTo>
                    <a:lnTo>
                      <a:pt x="4" y="6"/>
                    </a:lnTo>
                    <a:lnTo>
                      <a:pt x="9" y="8"/>
                    </a:lnTo>
                    <a:lnTo>
                      <a:pt x="20" y="9"/>
                    </a:lnTo>
                    <a:lnTo>
                      <a:pt x="25" y="0"/>
                    </a:lnTo>
                    <a:lnTo>
                      <a:pt x="30" y="5"/>
                    </a:lnTo>
                    <a:lnTo>
                      <a:pt x="40" y="5"/>
                    </a:lnTo>
                    <a:lnTo>
                      <a:pt x="41" y="9"/>
                    </a:lnTo>
                    <a:lnTo>
                      <a:pt x="40" y="15"/>
                    </a:lnTo>
                    <a:lnTo>
                      <a:pt x="45" y="20"/>
                    </a:lnTo>
                    <a:lnTo>
                      <a:pt x="51" y="19"/>
                    </a:lnTo>
                    <a:lnTo>
                      <a:pt x="54" y="22"/>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0" name="Freeform 5620">
                <a:extLst>
                  <a:ext uri="{FF2B5EF4-FFF2-40B4-BE49-F238E27FC236}">
                    <a16:creationId xmlns:a16="http://schemas.microsoft.com/office/drawing/2014/main" id="{2CBFBAD3-BA25-4D58-AAC3-785748802FDC}"/>
                  </a:ext>
                </a:extLst>
              </p:cNvPr>
              <p:cNvSpPr>
                <a:spLocks/>
              </p:cNvSpPr>
              <p:nvPr/>
            </p:nvSpPr>
            <p:spPr bwMode="gray">
              <a:xfrm>
                <a:off x="4256" y="2379"/>
                <a:ext cx="111" cy="242"/>
              </a:xfrm>
              <a:custGeom>
                <a:avLst/>
                <a:gdLst/>
                <a:ahLst/>
                <a:cxnLst>
                  <a:cxn ang="0">
                    <a:pos x="23" y="0"/>
                  </a:cxn>
                  <a:cxn ang="0">
                    <a:pos x="25" y="8"/>
                  </a:cxn>
                  <a:cxn ang="0">
                    <a:pos x="31" y="11"/>
                  </a:cxn>
                  <a:cxn ang="0">
                    <a:pos x="29" y="23"/>
                  </a:cxn>
                  <a:cxn ang="0">
                    <a:pos x="28" y="27"/>
                  </a:cxn>
                  <a:cxn ang="0">
                    <a:pos x="31" y="31"/>
                  </a:cxn>
                  <a:cxn ang="0">
                    <a:pos x="38" y="23"/>
                  </a:cxn>
                  <a:cxn ang="0">
                    <a:pos x="43" y="23"/>
                  </a:cxn>
                  <a:cxn ang="0">
                    <a:pos x="46" y="27"/>
                  </a:cxn>
                  <a:cxn ang="0">
                    <a:pos x="50" y="27"/>
                  </a:cxn>
                  <a:cxn ang="0">
                    <a:pos x="55" y="22"/>
                  </a:cxn>
                  <a:cxn ang="0">
                    <a:pos x="59" y="23"/>
                  </a:cxn>
                  <a:cxn ang="0">
                    <a:pos x="62" y="35"/>
                  </a:cxn>
                  <a:cxn ang="0">
                    <a:pos x="71" y="47"/>
                  </a:cxn>
                  <a:cxn ang="0">
                    <a:pos x="72" y="52"/>
                  </a:cxn>
                  <a:cxn ang="0">
                    <a:pos x="69" y="66"/>
                  </a:cxn>
                  <a:cxn ang="0">
                    <a:pos x="55" y="62"/>
                  </a:cxn>
                  <a:cxn ang="0">
                    <a:pos x="49" y="63"/>
                  </a:cxn>
                  <a:cxn ang="0">
                    <a:pos x="48" y="69"/>
                  </a:cxn>
                  <a:cxn ang="0">
                    <a:pos x="44" y="72"/>
                  </a:cxn>
                  <a:cxn ang="0">
                    <a:pos x="44" y="77"/>
                  </a:cxn>
                  <a:cxn ang="0">
                    <a:pos x="47" y="80"/>
                  </a:cxn>
                  <a:cxn ang="0">
                    <a:pos x="45" y="90"/>
                  </a:cxn>
                  <a:cxn ang="0">
                    <a:pos x="41" y="86"/>
                  </a:cxn>
                  <a:cxn ang="0">
                    <a:pos x="34" y="84"/>
                  </a:cxn>
                  <a:cxn ang="0">
                    <a:pos x="31" y="76"/>
                  </a:cxn>
                  <a:cxn ang="0">
                    <a:pos x="27" y="76"/>
                  </a:cxn>
                  <a:cxn ang="0">
                    <a:pos x="23" y="80"/>
                  </a:cxn>
                  <a:cxn ang="0">
                    <a:pos x="22" y="90"/>
                  </a:cxn>
                  <a:cxn ang="0">
                    <a:pos x="17" y="98"/>
                  </a:cxn>
                  <a:cxn ang="0">
                    <a:pos x="14" y="111"/>
                  </a:cxn>
                  <a:cxn ang="0">
                    <a:pos x="17" y="121"/>
                  </a:cxn>
                  <a:cxn ang="0">
                    <a:pos x="21" y="123"/>
                  </a:cxn>
                  <a:cxn ang="0">
                    <a:pos x="24" y="135"/>
                  </a:cxn>
                  <a:cxn ang="0">
                    <a:pos x="30" y="142"/>
                  </a:cxn>
                  <a:cxn ang="0">
                    <a:pos x="36" y="145"/>
                  </a:cxn>
                  <a:cxn ang="0">
                    <a:pos x="42" y="151"/>
                  </a:cxn>
                  <a:cxn ang="0">
                    <a:pos x="46" y="155"/>
                  </a:cxn>
                  <a:cxn ang="0">
                    <a:pos x="38" y="156"/>
                  </a:cxn>
                  <a:cxn ang="0">
                    <a:pos x="32" y="153"/>
                  </a:cxn>
                  <a:cxn ang="0">
                    <a:pos x="28" y="148"/>
                  </a:cxn>
                  <a:cxn ang="0">
                    <a:pos x="23" y="149"/>
                  </a:cxn>
                  <a:cxn ang="0">
                    <a:pos x="17" y="141"/>
                  </a:cxn>
                  <a:cxn ang="0">
                    <a:pos x="11" y="132"/>
                  </a:cxn>
                  <a:cxn ang="0">
                    <a:pos x="7" y="132"/>
                  </a:cxn>
                  <a:cxn ang="0">
                    <a:pos x="7" y="121"/>
                  </a:cxn>
                  <a:cxn ang="0">
                    <a:pos x="8" y="114"/>
                  </a:cxn>
                  <a:cxn ang="0">
                    <a:pos x="8" y="109"/>
                  </a:cxn>
                  <a:cxn ang="0">
                    <a:pos x="11" y="102"/>
                  </a:cxn>
                  <a:cxn ang="0">
                    <a:pos x="13" y="95"/>
                  </a:cxn>
                  <a:cxn ang="0">
                    <a:pos x="14" y="85"/>
                  </a:cxn>
                  <a:cxn ang="0">
                    <a:pos x="14" y="71"/>
                  </a:cxn>
                  <a:cxn ang="0">
                    <a:pos x="6" y="54"/>
                  </a:cxn>
                  <a:cxn ang="0">
                    <a:pos x="10" y="48"/>
                  </a:cxn>
                  <a:cxn ang="0">
                    <a:pos x="8" y="33"/>
                  </a:cxn>
                  <a:cxn ang="0">
                    <a:pos x="1" y="26"/>
                  </a:cxn>
                  <a:cxn ang="0">
                    <a:pos x="0" y="13"/>
                  </a:cxn>
                  <a:cxn ang="0">
                    <a:pos x="5" y="10"/>
                  </a:cxn>
                  <a:cxn ang="0">
                    <a:pos x="9" y="10"/>
                  </a:cxn>
                  <a:cxn ang="0">
                    <a:pos x="11" y="3"/>
                  </a:cxn>
                  <a:cxn ang="0">
                    <a:pos x="23" y="0"/>
                  </a:cxn>
                </a:cxnLst>
                <a:rect l="0" t="0" r="r" b="b"/>
                <a:pathLst>
                  <a:path w="72" h="156">
                    <a:moveTo>
                      <a:pt x="23" y="0"/>
                    </a:moveTo>
                    <a:lnTo>
                      <a:pt x="25" y="8"/>
                    </a:lnTo>
                    <a:lnTo>
                      <a:pt x="31" y="11"/>
                    </a:lnTo>
                    <a:lnTo>
                      <a:pt x="29" y="23"/>
                    </a:lnTo>
                    <a:lnTo>
                      <a:pt x="28" y="27"/>
                    </a:lnTo>
                    <a:lnTo>
                      <a:pt x="31" y="31"/>
                    </a:lnTo>
                    <a:lnTo>
                      <a:pt x="38" y="23"/>
                    </a:lnTo>
                    <a:lnTo>
                      <a:pt x="43" y="23"/>
                    </a:lnTo>
                    <a:lnTo>
                      <a:pt x="46" y="27"/>
                    </a:lnTo>
                    <a:lnTo>
                      <a:pt x="50" y="27"/>
                    </a:lnTo>
                    <a:lnTo>
                      <a:pt x="55" y="22"/>
                    </a:lnTo>
                    <a:lnTo>
                      <a:pt x="59" y="23"/>
                    </a:lnTo>
                    <a:lnTo>
                      <a:pt x="62" y="35"/>
                    </a:lnTo>
                    <a:lnTo>
                      <a:pt x="71" y="47"/>
                    </a:lnTo>
                    <a:lnTo>
                      <a:pt x="72" y="52"/>
                    </a:lnTo>
                    <a:lnTo>
                      <a:pt x="69" y="66"/>
                    </a:lnTo>
                    <a:lnTo>
                      <a:pt x="55" y="62"/>
                    </a:lnTo>
                    <a:lnTo>
                      <a:pt x="49" y="63"/>
                    </a:lnTo>
                    <a:lnTo>
                      <a:pt x="48" y="69"/>
                    </a:lnTo>
                    <a:lnTo>
                      <a:pt x="44" y="72"/>
                    </a:lnTo>
                    <a:lnTo>
                      <a:pt x="44" y="77"/>
                    </a:lnTo>
                    <a:lnTo>
                      <a:pt x="47" y="80"/>
                    </a:lnTo>
                    <a:lnTo>
                      <a:pt x="45" y="90"/>
                    </a:lnTo>
                    <a:lnTo>
                      <a:pt x="41" y="86"/>
                    </a:lnTo>
                    <a:lnTo>
                      <a:pt x="34" y="84"/>
                    </a:lnTo>
                    <a:lnTo>
                      <a:pt x="31" y="76"/>
                    </a:lnTo>
                    <a:lnTo>
                      <a:pt x="27" y="76"/>
                    </a:lnTo>
                    <a:lnTo>
                      <a:pt x="23" y="80"/>
                    </a:lnTo>
                    <a:lnTo>
                      <a:pt x="22" y="90"/>
                    </a:lnTo>
                    <a:lnTo>
                      <a:pt x="17" y="98"/>
                    </a:lnTo>
                    <a:lnTo>
                      <a:pt x="14" y="111"/>
                    </a:lnTo>
                    <a:lnTo>
                      <a:pt x="17" y="121"/>
                    </a:lnTo>
                    <a:lnTo>
                      <a:pt x="21" y="123"/>
                    </a:lnTo>
                    <a:lnTo>
                      <a:pt x="24" y="135"/>
                    </a:lnTo>
                    <a:lnTo>
                      <a:pt x="30" y="142"/>
                    </a:lnTo>
                    <a:lnTo>
                      <a:pt x="36" y="145"/>
                    </a:lnTo>
                    <a:lnTo>
                      <a:pt x="42" y="151"/>
                    </a:lnTo>
                    <a:lnTo>
                      <a:pt x="46" y="155"/>
                    </a:lnTo>
                    <a:lnTo>
                      <a:pt x="38" y="156"/>
                    </a:lnTo>
                    <a:lnTo>
                      <a:pt x="32" y="153"/>
                    </a:lnTo>
                    <a:lnTo>
                      <a:pt x="28" y="148"/>
                    </a:lnTo>
                    <a:lnTo>
                      <a:pt x="23" y="149"/>
                    </a:lnTo>
                    <a:lnTo>
                      <a:pt x="17" y="141"/>
                    </a:lnTo>
                    <a:lnTo>
                      <a:pt x="11" y="132"/>
                    </a:lnTo>
                    <a:lnTo>
                      <a:pt x="7" y="132"/>
                    </a:lnTo>
                    <a:lnTo>
                      <a:pt x="7" y="121"/>
                    </a:lnTo>
                    <a:lnTo>
                      <a:pt x="8" y="114"/>
                    </a:lnTo>
                    <a:lnTo>
                      <a:pt x="8" y="109"/>
                    </a:lnTo>
                    <a:lnTo>
                      <a:pt x="11" y="102"/>
                    </a:lnTo>
                    <a:lnTo>
                      <a:pt x="13" y="95"/>
                    </a:lnTo>
                    <a:lnTo>
                      <a:pt x="14" y="85"/>
                    </a:lnTo>
                    <a:lnTo>
                      <a:pt x="14" y="71"/>
                    </a:lnTo>
                    <a:lnTo>
                      <a:pt x="6" y="54"/>
                    </a:lnTo>
                    <a:lnTo>
                      <a:pt x="10" y="48"/>
                    </a:lnTo>
                    <a:lnTo>
                      <a:pt x="8" y="33"/>
                    </a:lnTo>
                    <a:lnTo>
                      <a:pt x="1" y="26"/>
                    </a:lnTo>
                    <a:lnTo>
                      <a:pt x="0" y="13"/>
                    </a:lnTo>
                    <a:lnTo>
                      <a:pt x="5" y="10"/>
                    </a:lnTo>
                    <a:lnTo>
                      <a:pt x="9" y="10"/>
                    </a:lnTo>
                    <a:lnTo>
                      <a:pt x="11" y="3"/>
                    </a:lnTo>
                    <a:lnTo>
                      <a:pt x="23"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1" name="Freeform 5621">
                <a:extLst>
                  <a:ext uri="{FF2B5EF4-FFF2-40B4-BE49-F238E27FC236}">
                    <a16:creationId xmlns:a16="http://schemas.microsoft.com/office/drawing/2014/main" id="{43F6DA06-0BC5-4C5C-A6E7-D338EED5724D}"/>
                  </a:ext>
                </a:extLst>
              </p:cNvPr>
              <p:cNvSpPr>
                <a:spLocks/>
              </p:cNvSpPr>
              <p:nvPr/>
            </p:nvSpPr>
            <p:spPr bwMode="gray">
              <a:xfrm>
                <a:off x="4420" y="2638"/>
                <a:ext cx="144" cy="127"/>
              </a:xfrm>
              <a:custGeom>
                <a:avLst/>
                <a:gdLst/>
                <a:ahLst/>
                <a:cxnLst>
                  <a:cxn ang="0">
                    <a:pos x="4" y="24"/>
                  </a:cxn>
                  <a:cxn ang="0">
                    <a:pos x="6" y="25"/>
                  </a:cxn>
                  <a:cxn ang="0">
                    <a:pos x="8" y="29"/>
                  </a:cxn>
                  <a:cxn ang="0">
                    <a:pos x="11" y="34"/>
                  </a:cxn>
                  <a:cxn ang="0">
                    <a:pos x="24" y="34"/>
                  </a:cxn>
                  <a:cxn ang="0">
                    <a:pos x="30" y="30"/>
                  </a:cxn>
                  <a:cxn ang="0">
                    <a:pos x="35" y="29"/>
                  </a:cxn>
                  <a:cxn ang="0">
                    <a:pos x="40" y="31"/>
                  </a:cxn>
                  <a:cxn ang="0">
                    <a:pos x="48" y="29"/>
                  </a:cxn>
                  <a:cxn ang="0">
                    <a:pos x="56" y="18"/>
                  </a:cxn>
                  <a:cxn ang="0">
                    <a:pos x="61" y="5"/>
                  </a:cxn>
                  <a:cxn ang="0">
                    <a:pos x="64" y="0"/>
                  </a:cxn>
                  <a:cxn ang="0">
                    <a:pos x="75" y="0"/>
                  </a:cxn>
                  <a:cxn ang="0">
                    <a:pos x="79" y="3"/>
                  </a:cxn>
                  <a:cxn ang="0">
                    <a:pos x="79" y="10"/>
                  </a:cxn>
                  <a:cxn ang="0">
                    <a:pos x="84" y="16"/>
                  </a:cxn>
                  <a:cxn ang="0">
                    <a:pos x="83" y="25"/>
                  </a:cxn>
                  <a:cxn ang="0">
                    <a:pos x="90" y="28"/>
                  </a:cxn>
                  <a:cxn ang="0">
                    <a:pos x="93" y="33"/>
                  </a:cxn>
                  <a:cxn ang="0">
                    <a:pos x="86" y="34"/>
                  </a:cxn>
                  <a:cxn ang="0">
                    <a:pos x="84" y="31"/>
                  </a:cxn>
                  <a:cxn ang="0">
                    <a:pos x="79" y="37"/>
                  </a:cxn>
                  <a:cxn ang="0">
                    <a:pos x="80" y="46"/>
                  </a:cxn>
                  <a:cxn ang="0">
                    <a:pos x="72" y="57"/>
                  </a:cxn>
                  <a:cxn ang="0">
                    <a:pos x="67" y="59"/>
                  </a:cxn>
                  <a:cxn ang="0">
                    <a:pos x="68" y="69"/>
                  </a:cxn>
                  <a:cxn ang="0">
                    <a:pos x="60" y="79"/>
                  </a:cxn>
                  <a:cxn ang="0">
                    <a:pos x="53" y="82"/>
                  </a:cxn>
                  <a:cxn ang="0">
                    <a:pos x="52" y="80"/>
                  </a:cxn>
                  <a:cxn ang="0">
                    <a:pos x="47" y="74"/>
                  </a:cxn>
                  <a:cxn ang="0">
                    <a:pos x="43" y="77"/>
                  </a:cxn>
                  <a:cxn ang="0">
                    <a:pos x="40" y="73"/>
                  </a:cxn>
                  <a:cxn ang="0">
                    <a:pos x="35" y="73"/>
                  </a:cxn>
                  <a:cxn ang="0">
                    <a:pos x="29" y="77"/>
                  </a:cxn>
                  <a:cxn ang="0">
                    <a:pos x="25" y="72"/>
                  </a:cxn>
                  <a:cxn ang="0">
                    <a:pos x="12" y="70"/>
                  </a:cxn>
                  <a:cxn ang="0">
                    <a:pos x="8" y="53"/>
                  </a:cxn>
                  <a:cxn ang="0">
                    <a:pos x="2" y="48"/>
                  </a:cxn>
                  <a:cxn ang="0">
                    <a:pos x="0" y="28"/>
                  </a:cxn>
                  <a:cxn ang="0">
                    <a:pos x="4" y="24"/>
                  </a:cxn>
                </a:cxnLst>
                <a:rect l="0" t="0" r="r" b="b"/>
                <a:pathLst>
                  <a:path w="93" h="82">
                    <a:moveTo>
                      <a:pt x="4" y="24"/>
                    </a:moveTo>
                    <a:lnTo>
                      <a:pt x="6" y="25"/>
                    </a:lnTo>
                    <a:lnTo>
                      <a:pt x="8" y="29"/>
                    </a:lnTo>
                    <a:lnTo>
                      <a:pt x="11" y="34"/>
                    </a:lnTo>
                    <a:lnTo>
                      <a:pt x="24" y="34"/>
                    </a:lnTo>
                    <a:lnTo>
                      <a:pt x="30" y="30"/>
                    </a:lnTo>
                    <a:lnTo>
                      <a:pt x="35" y="29"/>
                    </a:lnTo>
                    <a:lnTo>
                      <a:pt x="40" y="31"/>
                    </a:lnTo>
                    <a:lnTo>
                      <a:pt x="48" y="29"/>
                    </a:lnTo>
                    <a:lnTo>
                      <a:pt x="56" y="18"/>
                    </a:lnTo>
                    <a:lnTo>
                      <a:pt x="61" y="5"/>
                    </a:lnTo>
                    <a:lnTo>
                      <a:pt x="64" y="0"/>
                    </a:lnTo>
                    <a:lnTo>
                      <a:pt x="75" y="0"/>
                    </a:lnTo>
                    <a:lnTo>
                      <a:pt x="79" y="3"/>
                    </a:lnTo>
                    <a:lnTo>
                      <a:pt x="79" y="10"/>
                    </a:lnTo>
                    <a:lnTo>
                      <a:pt x="84" y="16"/>
                    </a:lnTo>
                    <a:lnTo>
                      <a:pt x="83" y="25"/>
                    </a:lnTo>
                    <a:lnTo>
                      <a:pt x="90" y="28"/>
                    </a:lnTo>
                    <a:lnTo>
                      <a:pt x="93" y="33"/>
                    </a:lnTo>
                    <a:lnTo>
                      <a:pt x="86" y="34"/>
                    </a:lnTo>
                    <a:lnTo>
                      <a:pt x="84" y="31"/>
                    </a:lnTo>
                    <a:lnTo>
                      <a:pt x="79" y="37"/>
                    </a:lnTo>
                    <a:lnTo>
                      <a:pt x="80" y="46"/>
                    </a:lnTo>
                    <a:lnTo>
                      <a:pt x="72" y="57"/>
                    </a:lnTo>
                    <a:lnTo>
                      <a:pt x="67" y="59"/>
                    </a:lnTo>
                    <a:lnTo>
                      <a:pt x="68" y="69"/>
                    </a:lnTo>
                    <a:lnTo>
                      <a:pt x="60" y="79"/>
                    </a:lnTo>
                    <a:lnTo>
                      <a:pt x="53" y="82"/>
                    </a:lnTo>
                    <a:lnTo>
                      <a:pt x="52" y="80"/>
                    </a:lnTo>
                    <a:lnTo>
                      <a:pt x="47" y="74"/>
                    </a:lnTo>
                    <a:lnTo>
                      <a:pt x="43" y="77"/>
                    </a:lnTo>
                    <a:lnTo>
                      <a:pt x="40" y="73"/>
                    </a:lnTo>
                    <a:lnTo>
                      <a:pt x="35" y="73"/>
                    </a:lnTo>
                    <a:lnTo>
                      <a:pt x="29" y="77"/>
                    </a:lnTo>
                    <a:lnTo>
                      <a:pt x="25" y="72"/>
                    </a:lnTo>
                    <a:lnTo>
                      <a:pt x="12" y="70"/>
                    </a:lnTo>
                    <a:lnTo>
                      <a:pt x="8" y="53"/>
                    </a:lnTo>
                    <a:lnTo>
                      <a:pt x="2" y="48"/>
                    </a:lnTo>
                    <a:lnTo>
                      <a:pt x="0" y="28"/>
                    </a:lnTo>
                    <a:lnTo>
                      <a:pt x="4" y="2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2" name="Freeform 5622">
                <a:extLst>
                  <a:ext uri="{FF2B5EF4-FFF2-40B4-BE49-F238E27FC236}">
                    <a16:creationId xmlns:a16="http://schemas.microsoft.com/office/drawing/2014/main" id="{9AF32BFA-A39D-4D1A-A443-6ACEAAE6CEE6}"/>
                  </a:ext>
                </a:extLst>
              </p:cNvPr>
              <p:cNvSpPr>
                <a:spLocks/>
              </p:cNvSpPr>
              <p:nvPr/>
            </p:nvSpPr>
            <p:spPr bwMode="gray">
              <a:xfrm>
                <a:off x="4429" y="2677"/>
                <a:ext cx="2" cy="1"/>
              </a:xfrm>
              <a:custGeom>
                <a:avLst/>
                <a:gdLst/>
                <a:ahLst/>
                <a:cxnLst>
                  <a:cxn ang="0">
                    <a:pos x="0" y="0"/>
                  </a:cxn>
                  <a:cxn ang="0">
                    <a:pos x="1" y="1"/>
                  </a:cxn>
                  <a:cxn ang="0">
                    <a:pos x="0" y="0"/>
                  </a:cxn>
                </a:cxnLst>
                <a:rect l="0" t="0" r="r" b="b"/>
                <a:pathLst>
                  <a:path w="1" h="1">
                    <a:moveTo>
                      <a:pt x="0" y="0"/>
                    </a:moveTo>
                    <a:lnTo>
                      <a:pt x="1" y="1"/>
                    </a:lnTo>
                    <a:lnTo>
                      <a:pt x="0"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3" name="Freeform 5623">
                <a:extLst>
                  <a:ext uri="{FF2B5EF4-FFF2-40B4-BE49-F238E27FC236}">
                    <a16:creationId xmlns:a16="http://schemas.microsoft.com/office/drawing/2014/main" id="{D5939ED3-962E-410D-BCE7-7A0774577EE4}"/>
                  </a:ext>
                </a:extLst>
              </p:cNvPr>
              <p:cNvSpPr>
                <a:spLocks/>
              </p:cNvSpPr>
              <p:nvPr/>
            </p:nvSpPr>
            <p:spPr bwMode="gray">
              <a:xfrm>
                <a:off x="4429" y="2590"/>
                <a:ext cx="137" cy="101"/>
              </a:xfrm>
              <a:custGeom>
                <a:avLst/>
                <a:gdLst/>
                <a:ahLst/>
                <a:cxnLst>
                  <a:cxn ang="0">
                    <a:pos x="2" y="60"/>
                  </a:cxn>
                  <a:cxn ang="0">
                    <a:pos x="0" y="56"/>
                  </a:cxn>
                  <a:cxn ang="0">
                    <a:pos x="1" y="57"/>
                  </a:cxn>
                  <a:cxn ang="0">
                    <a:pos x="13" y="56"/>
                  </a:cxn>
                  <a:cxn ang="0">
                    <a:pos x="15" y="46"/>
                  </a:cxn>
                  <a:cxn ang="0">
                    <a:pos x="22" y="45"/>
                  </a:cxn>
                  <a:cxn ang="0">
                    <a:pos x="26" y="42"/>
                  </a:cxn>
                  <a:cxn ang="0">
                    <a:pos x="35" y="38"/>
                  </a:cxn>
                  <a:cxn ang="0">
                    <a:pos x="40" y="29"/>
                  </a:cxn>
                  <a:cxn ang="0">
                    <a:pos x="45" y="27"/>
                  </a:cxn>
                  <a:cxn ang="0">
                    <a:pos x="44" y="33"/>
                  </a:cxn>
                  <a:cxn ang="0">
                    <a:pos x="47" y="33"/>
                  </a:cxn>
                  <a:cxn ang="0">
                    <a:pos x="48" y="30"/>
                  </a:cxn>
                  <a:cxn ang="0">
                    <a:pos x="52" y="33"/>
                  </a:cxn>
                  <a:cxn ang="0">
                    <a:pos x="53" y="30"/>
                  </a:cxn>
                  <a:cxn ang="0">
                    <a:pos x="54" y="26"/>
                  </a:cxn>
                  <a:cxn ang="0">
                    <a:pos x="55" y="16"/>
                  </a:cxn>
                  <a:cxn ang="0">
                    <a:pos x="70" y="0"/>
                  </a:cxn>
                  <a:cxn ang="0">
                    <a:pos x="74" y="11"/>
                  </a:cxn>
                  <a:cxn ang="0">
                    <a:pos x="83" y="13"/>
                  </a:cxn>
                  <a:cxn ang="0">
                    <a:pos x="88" y="20"/>
                  </a:cxn>
                  <a:cxn ang="0">
                    <a:pos x="80" y="23"/>
                  </a:cxn>
                  <a:cxn ang="0">
                    <a:pos x="82" y="28"/>
                  </a:cxn>
                  <a:cxn ang="0">
                    <a:pos x="77" y="30"/>
                  </a:cxn>
                  <a:cxn ang="0">
                    <a:pos x="73" y="34"/>
                  </a:cxn>
                  <a:cxn ang="0">
                    <a:pos x="69" y="31"/>
                  </a:cxn>
                  <a:cxn ang="0">
                    <a:pos x="58" y="31"/>
                  </a:cxn>
                  <a:cxn ang="0">
                    <a:pos x="55" y="36"/>
                  </a:cxn>
                  <a:cxn ang="0">
                    <a:pos x="50" y="49"/>
                  </a:cxn>
                  <a:cxn ang="0">
                    <a:pos x="42" y="60"/>
                  </a:cxn>
                  <a:cxn ang="0">
                    <a:pos x="34" y="62"/>
                  </a:cxn>
                  <a:cxn ang="0">
                    <a:pos x="29" y="60"/>
                  </a:cxn>
                  <a:cxn ang="0">
                    <a:pos x="24" y="61"/>
                  </a:cxn>
                  <a:cxn ang="0">
                    <a:pos x="18" y="65"/>
                  </a:cxn>
                  <a:cxn ang="0">
                    <a:pos x="5" y="65"/>
                  </a:cxn>
                  <a:cxn ang="0">
                    <a:pos x="2" y="60"/>
                  </a:cxn>
                </a:cxnLst>
                <a:rect l="0" t="0" r="r" b="b"/>
                <a:pathLst>
                  <a:path w="88" h="65">
                    <a:moveTo>
                      <a:pt x="2" y="60"/>
                    </a:moveTo>
                    <a:lnTo>
                      <a:pt x="0" y="56"/>
                    </a:lnTo>
                    <a:lnTo>
                      <a:pt x="1" y="57"/>
                    </a:lnTo>
                    <a:lnTo>
                      <a:pt x="13" y="56"/>
                    </a:lnTo>
                    <a:lnTo>
                      <a:pt x="15" y="46"/>
                    </a:lnTo>
                    <a:lnTo>
                      <a:pt x="22" y="45"/>
                    </a:lnTo>
                    <a:lnTo>
                      <a:pt x="26" y="42"/>
                    </a:lnTo>
                    <a:lnTo>
                      <a:pt x="35" y="38"/>
                    </a:lnTo>
                    <a:lnTo>
                      <a:pt x="40" y="29"/>
                    </a:lnTo>
                    <a:lnTo>
                      <a:pt x="45" y="27"/>
                    </a:lnTo>
                    <a:lnTo>
                      <a:pt x="44" y="33"/>
                    </a:lnTo>
                    <a:lnTo>
                      <a:pt x="47" y="33"/>
                    </a:lnTo>
                    <a:lnTo>
                      <a:pt x="48" y="30"/>
                    </a:lnTo>
                    <a:lnTo>
                      <a:pt x="52" y="33"/>
                    </a:lnTo>
                    <a:lnTo>
                      <a:pt x="53" y="30"/>
                    </a:lnTo>
                    <a:lnTo>
                      <a:pt x="54" y="26"/>
                    </a:lnTo>
                    <a:lnTo>
                      <a:pt x="55" y="16"/>
                    </a:lnTo>
                    <a:lnTo>
                      <a:pt x="70" y="0"/>
                    </a:lnTo>
                    <a:lnTo>
                      <a:pt x="74" y="11"/>
                    </a:lnTo>
                    <a:lnTo>
                      <a:pt x="83" y="13"/>
                    </a:lnTo>
                    <a:lnTo>
                      <a:pt x="88" y="20"/>
                    </a:lnTo>
                    <a:lnTo>
                      <a:pt x="80" y="23"/>
                    </a:lnTo>
                    <a:lnTo>
                      <a:pt x="82" y="28"/>
                    </a:lnTo>
                    <a:lnTo>
                      <a:pt x="77" y="30"/>
                    </a:lnTo>
                    <a:lnTo>
                      <a:pt x="73" y="34"/>
                    </a:lnTo>
                    <a:lnTo>
                      <a:pt x="69" y="31"/>
                    </a:lnTo>
                    <a:lnTo>
                      <a:pt x="58" y="31"/>
                    </a:lnTo>
                    <a:lnTo>
                      <a:pt x="55" y="36"/>
                    </a:lnTo>
                    <a:lnTo>
                      <a:pt x="50" y="49"/>
                    </a:lnTo>
                    <a:lnTo>
                      <a:pt x="42" y="60"/>
                    </a:lnTo>
                    <a:lnTo>
                      <a:pt x="34" y="62"/>
                    </a:lnTo>
                    <a:lnTo>
                      <a:pt x="29" y="60"/>
                    </a:lnTo>
                    <a:lnTo>
                      <a:pt x="24" y="61"/>
                    </a:lnTo>
                    <a:lnTo>
                      <a:pt x="18" y="65"/>
                    </a:lnTo>
                    <a:lnTo>
                      <a:pt x="5" y="65"/>
                    </a:lnTo>
                    <a:lnTo>
                      <a:pt x="2" y="6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4" name="Freeform 5624">
                <a:extLst>
                  <a:ext uri="{FF2B5EF4-FFF2-40B4-BE49-F238E27FC236}">
                    <a16:creationId xmlns:a16="http://schemas.microsoft.com/office/drawing/2014/main" id="{76C8C106-9EE6-4C07-A1FC-174ED4C38EDD}"/>
                  </a:ext>
                </a:extLst>
              </p:cNvPr>
              <p:cNvSpPr>
                <a:spLocks/>
              </p:cNvSpPr>
              <p:nvPr/>
            </p:nvSpPr>
            <p:spPr bwMode="gray">
              <a:xfrm>
                <a:off x="4366" y="2728"/>
                <a:ext cx="22" cy="23"/>
              </a:xfrm>
              <a:custGeom>
                <a:avLst/>
                <a:gdLst/>
                <a:ahLst/>
                <a:cxnLst>
                  <a:cxn ang="0">
                    <a:pos x="0" y="4"/>
                  </a:cxn>
                  <a:cxn ang="0">
                    <a:pos x="2" y="4"/>
                  </a:cxn>
                  <a:cxn ang="0">
                    <a:pos x="10" y="15"/>
                  </a:cxn>
                  <a:cxn ang="0">
                    <a:pos x="14" y="13"/>
                  </a:cxn>
                  <a:cxn ang="0">
                    <a:pos x="6" y="0"/>
                  </a:cxn>
                  <a:cxn ang="0">
                    <a:pos x="0" y="0"/>
                  </a:cxn>
                  <a:cxn ang="0">
                    <a:pos x="0" y="4"/>
                  </a:cxn>
                </a:cxnLst>
                <a:rect l="0" t="0" r="r" b="b"/>
                <a:pathLst>
                  <a:path w="14" h="15">
                    <a:moveTo>
                      <a:pt x="0" y="4"/>
                    </a:moveTo>
                    <a:lnTo>
                      <a:pt x="2" y="4"/>
                    </a:lnTo>
                    <a:lnTo>
                      <a:pt x="10" y="15"/>
                    </a:lnTo>
                    <a:lnTo>
                      <a:pt x="14" y="13"/>
                    </a:lnTo>
                    <a:lnTo>
                      <a:pt x="6" y="0"/>
                    </a:lnTo>
                    <a:lnTo>
                      <a:pt x="0" y="0"/>
                    </a:lnTo>
                    <a:lnTo>
                      <a:pt x="0" y="4"/>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5" name="Freeform 5625">
                <a:extLst>
                  <a:ext uri="{FF2B5EF4-FFF2-40B4-BE49-F238E27FC236}">
                    <a16:creationId xmlns:a16="http://schemas.microsoft.com/office/drawing/2014/main" id="{0C0ABBF1-449C-4E9D-82A8-2FF974CC1629}"/>
                  </a:ext>
                </a:extLst>
              </p:cNvPr>
              <p:cNvSpPr>
                <a:spLocks/>
              </p:cNvSpPr>
              <p:nvPr/>
            </p:nvSpPr>
            <p:spPr bwMode="gray">
              <a:xfrm>
                <a:off x="4397" y="2742"/>
                <a:ext cx="14" cy="12"/>
              </a:xfrm>
              <a:custGeom>
                <a:avLst/>
                <a:gdLst/>
                <a:ahLst/>
                <a:cxnLst>
                  <a:cxn ang="0">
                    <a:pos x="0" y="5"/>
                  </a:cxn>
                  <a:cxn ang="0">
                    <a:pos x="3" y="0"/>
                  </a:cxn>
                  <a:cxn ang="0">
                    <a:pos x="6" y="1"/>
                  </a:cxn>
                  <a:cxn ang="0">
                    <a:pos x="9" y="4"/>
                  </a:cxn>
                  <a:cxn ang="0">
                    <a:pos x="8" y="6"/>
                  </a:cxn>
                  <a:cxn ang="0">
                    <a:pos x="3" y="8"/>
                  </a:cxn>
                  <a:cxn ang="0">
                    <a:pos x="0" y="5"/>
                  </a:cxn>
                </a:cxnLst>
                <a:rect l="0" t="0" r="r" b="b"/>
                <a:pathLst>
                  <a:path w="9" h="8">
                    <a:moveTo>
                      <a:pt x="0" y="5"/>
                    </a:moveTo>
                    <a:lnTo>
                      <a:pt x="3" y="0"/>
                    </a:lnTo>
                    <a:lnTo>
                      <a:pt x="6" y="1"/>
                    </a:lnTo>
                    <a:lnTo>
                      <a:pt x="9" y="4"/>
                    </a:lnTo>
                    <a:lnTo>
                      <a:pt x="8" y="6"/>
                    </a:lnTo>
                    <a:lnTo>
                      <a:pt x="3" y="8"/>
                    </a:lnTo>
                    <a:lnTo>
                      <a:pt x="0"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6" name="Freeform 5626">
                <a:extLst>
                  <a:ext uri="{FF2B5EF4-FFF2-40B4-BE49-F238E27FC236}">
                    <a16:creationId xmlns:a16="http://schemas.microsoft.com/office/drawing/2014/main" id="{BAE3DBBC-F42A-4A19-8963-CD36F469D633}"/>
                  </a:ext>
                </a:extLst>
              </p:cNvPr>
              <p:cNvSpPr>
                <a:spLocks/>
              </p:cNvSpPr>
              <p:nvPr/>
            </p:nvSpPr>
            <p:spPr bwMode="gray">
              <a:xfrm>
                <a:off x="4374" y="2798"/>
                <a:ext cx="121" cy="40"/>
              </a:xfrm>
              <a:custGeom>
                <a:avLst/>
                <a:gdLst/>
                <a:ahLst/>
                <a:cxnLst>
                  <a:cxn ang="0">
                    <a:pos x="78" y="21"/>
                  </a:cxn>
                  <a:cxn ang="0">
                    <a:pos x="76" y="18"/>
                  </a:cxn>
                  <a:cxn ang="0">
                    <a:pos x="72" y="19"/>
                  </a:cxn>
                  <a:cxn ang="0">
                    <a:pos x="61" y="16"/>
                  </a:cxn>
                  <a:cxn ang="0">
                    <a:pos x="61" y="10"/>
                  </a:cxn>
                  <a:cxn ang="0">
                    <a:pos x="46" y="5"/>
                  </a:cxn>
                  <a:cxn ang="0">
                    <a:pos x="44" y="7"/>
                  </a:cxn>
                  <a:cxn ang="0">
                    <a:pos x="42" y="11"/>
                  </a:cxn>
                  <a:cxn ang="0">
                    <a:pos x="25" y="8"/>
                  </a:cxn>
                  <a:cxn ang="0">
                    <a:pos x="24" y="2"/>
                  </a:cxn>
                  <a:cxn ang="0">
                    <a:pos x="15" y="2"/>
                  </a:cxn>
                  <a:cxn ang="0">
                    <a:pos x="12" y="4"/>
                  </a:cxn>
                  <a:cxn ang="0">
                    <a:pos x="5" y="0"/>
                  </a:cxn>
                  <a:cxn ang="0">
                    <a:pos x="0" y="7"/>
                  </a:cxn>
                  <a:cxn ang="0">
                    <a:pos x="4" y="15"/>
                  </a:cxn>
                  <a:cxn ang="0">
                    <a:pos x="20" y="16"/>
                  </a:cxn>
                  <a:cxn ang="0">
                    <a:pos x="23" y="18"/>
                  </a:cxn>
                  <a:cxn ang="0">
                    <a:pos x="35" y="18"/>
                  </a:cxn>
                  <a:cxn ang="0">
                    <a:pos x="45" y="23"/>
                  </a:cxn>
                  <a:cxn ang="0">
                    <a:pos x="62" y="23"/>
                  </a:cxn>
                  <a:cxn ang="0">
                    <a:pos x="72" y="26"/>
                  </a:cxn>
                  <a:cxn ang="0">
                    <a:pos x="78" y="26"/>
                  </a:cxn>
                  <a:cxn ang="0">
                    <a:pos x="78" y="21"/>
                  </a:cxn>
                </a:cxnLst>
                <a:rect l="0" t="0" r="r" b="b"/>
                <a:pathLst>
                  <a:path w="78" h="26">
                    <a:moveTo>
                      <a:pt x="78" y="21"/>
                    </a:moveTo>
                    <a:lnTo>
                      <a:pt x="76" y="18"/>
                    </a:lnTo>
                    <a:lnTo>
                      <a:pt x="72" y="19"/>
                    </a:lnTo>
                    <a:lnTo>
                      <a:pt x="61" y="16"/>
                    </a:lnTo>
                    <a:lnTo>
                      <a:pt x="61" y="10"/>
                    </a:lnTo>
                    <a:lnTo>
                      <a:pt x="46" y="5"/>
                    </a:lnTo>
                    <a:lnTo>
                      <a:pt x="44" y="7"/>
                    </a:lnTo>
                    <a:lnTo>
                      <a:pt x="42" y="11"/>
                    </a:lnTo>
                    <a:lnTo>
                      <a:pt x="25" y="8"/>
                    </a:lnTo>
                    <a:lnTo>
                      <a:pt x="24" y="2"/>
                    </a:lnTo>
                    <a:lnTo>
                      <a:pt x="15" y="2"/>
                    </a:lnTo>
                    <a:lnTo>
                      <a:pt x="12" y="4"/>
                    </a:lnTo>
                    <a:lnTo>
                      <a:pt x="5" y="0"/>
                    </a:lnTo>
                    <a:lnTo>
                      <a:pt x="0" y="7"/>
                    </a:lnTo>
                    <a:lnTo>
                      <a:pt x="4" y="15"/>
                    </a:lnTo>
                    <a:lnTo>
                      <a:pt x="20" y="16"/>
                    </a:lnTo>
                    <a:lnTo>
                      <a:pt x="23" y="18"/>
                    </a:lnTo>
                    <a:lnTo>
                      <a:pt x="35" y="18"/>
                    </a:lnTo>
                    <a:lnTo>
                      <a:pt x="45" y="23"/>
                    </a:lnTo>
                    <a:lnTo>
                      <a:pt x="62" y="23"/>
                    </a:lnTo>
                    <a:lnTo>
                      <a:pt x="72" y="26"/>
                    </a:lnTo>
                    <a:lnTo>
                      <a:pt x="78" y="26"/>
                    </a:lnTo>
                    <a:lnTo>
                      <a:pt x="78" y="21"/>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7" name="Freeform 5627">
                <a:extLst>
                  <a:ext uri="{FF2B5EF4-FFF2-40B4-BE49-F238E27FC236}">
                    <a16:creationId xmlns:a16="http://schemas.microsoft.com/office/drawing/2014/main" id="{A4AE3D4E-3369-41AE-871E-DC407EA4AD8C}"/>
                  </a:ext>
                </a:extLst>
              </p:cNvPr>
              <p:cNvSpPr>
                <a:spLocks/>
              </p:cNvSpPr>
              <p:nvPr/>
            </p:nvSpPr>
            <p:spPr bwMode="gray">
              <a:xfrm>
                <a:off x="4222" y="2621"/>
                <a:ext cx="152" cy="174"/>
              </a:xfrm>
              <a:custGeom>
                <a:avLst/>
                <a:gdLst/>
                <a:ahLst/>
                <a:cxnLst>
                  <a:cxn ang="0">
                    <a:pos x="1" y="0"/>
                  </a:cxn>
                  <a:cxn ang="0">
                    <a:pos x="7" y="2"/>
                  </a:cxn>
                  <a:cxn ang="0">
                    <a:pos x="19" y="2"/>
                  </a:cxn>
                  <a:cxn ang="0">
                    <a:pos x="22" y="3"/>
                  </a:cxn>
                  <a:cxn ang="0">
                    <a:pos x="26" y="10"/>
                  </a:cxn>
                  <a:cxn ang="0">
                    <a:pos x="28" y="13"/>
                  </a:cxn>
                  <a:cxn ang="0">
                    <a:pos x="30" y="15"/>
                  </a:cxn>
                  <a:cxn ang="0">
                    <a:pos x="36" y="21"/>
                  </a:cxn>
                  <a:cxn ang="0">
                    <a:pos x="42" y="24"/>
                  </a:cxn>
                  <a:cxn ang="0">
                    <a:pos x="49" y="33"/>
                  </a:cxn>
                  <a:cxn ang="0">
                    <a:pos x="53" y="33"/>
                  </a:cxn>
                  <a:cxn ang="0">
                    <a:pos x="61" y="42"/>
                  </a:cxn>
                  <a:cxn ang="0">
                    <a:pos x="63" y="46"/>
                  </a:cxn>
                  <a:cxn ang="0">
                    <a:pos x="70" y="52"/>
                  </a:cxn>
                  <a:cxn ang="0">
                    <a:pos x="77" y="53"/>
                  </a:cxn>
                  <a:cxn ang="0">
                    <a:pos x="78" y="56"/>
                  </a:cxn>
                  <a:cxn ang="0">
                    <a:pos x="78" y="61"/>
                  </a:cxn>
                  <a:cxn ang="0">
                    <a:pos x="84" y="66"/>
                  </a:cxn>
                  <a:cxn ang="0">
                    <a:pos x="87" y="77"/>
                  </a:cxn>
                  <a:cxn ang="0">
                    <a:pos x="91" y="77"/>
                  </a:cxn>
                  <a:cxn ang="0">
                    <a:pos x="98" y="86"/>
                  </a:cxn>
                  <a:cxn ang="0">
                    <a:pos x="98" y="111"/>
                  </a:cxn>
                  <a:cxn ang="0">
                    <a:pos x="94" y="112"/>
                  </a:cxn>
                  <a:cxn ang="0">
                    <a:pos x="85" y="106"/>
                  </a:cxn>
                  <a:cxn ang="0">
                    <a:pos x="77" y="104"/>
                  </a:cxn>
                  <a:cxn ang="0">
                    <a:pos x="61" y="90"/>
                  </a:cxn>
                  <a:cxn ang="0">
                    <a:pos x="52" y="73"/>
                  </a:cxn>
                  <a:cxn ang="0">
                    <a:pos x="50" y="66"/>
                  </a:cxn>
                  <a:cxn ang="0">
                    <a:pos x="39" y="53"/>
                  </a:cxn>
                  <a:cxn ang="0">
                    <a:pos x="35" y="53"/>
                  </a:cxn>
                  <a:cxn ang="0">
                    <a:pos x="32" y="38"/>
                  </a:cxn>
                  <a:cxn ang="0">
                    <a:pos x="27" y="32"/>
                  </a:cxn>
                  <a:cxn ang="0">
                    <a:pos x="21" y="29"/>
                  </a:cxn>
                  <a:cxn ang="0">
                    <a:pos x="20" y="23"/>
                  </a:cxn>
                  <a:cxn ang="0">
                    <a:pos x="14" y="18"/>
                  </a:cxn>
                  <a:cxn ang="0">
                    <a:pos x="10" y="18"/>
                  </a:cxn>
                  <a:cxn ang="0">
                    <a:pos x="0" y="4"/>
                  </a:cxn>
                  <a:cxn ang="0">
                    <a:pos x="1" y="0"/>
                  </a:cxn>
                </a:cxnLst>
                <a:rect l="0" t="0" r="r" b="b"/>
                <a:pathLst>
                  <a:path w="98" h="112">
                    <a:moveTo>
                      <a:pt x="1" y="0"/>
                    </a:moveTo>
                    <a:lnTo>
                      <a:pt x="7" y="2"/>
                    </a:lnTo>
                    <a:lnTo>
                      <a:pt x="19" y="2"/>
                    </a:lnTo>
                    <a:lnTo>
                      <a:pt x="22" y="3"/>
                    </a:lnTo>
                    <a:lnTo>
                      <a:pt x="26" y="10"/>
                    </a:lnTo>
                    <a:lnTo>
                      <a:pt x="28" y="13"/>
                    </a:lnTo>
                    <a:lnTo>
                      <a:pt x="30" y="15"/>
                    </a:lnTo>
                    <a:lnTo>
                      <a:pt x="36" y="21"/>
                    </a:lnTo>
                    <a:lnTo>
                      <a:pt x="42" y="24"/>
                    </a:lnTo>
                    <a:lnTo>
                      <a:pt x="49" y="33"/>
                    </a:lnTo>
                    <a:lnTo>
                      <a:pt x="53" y="33"/>
                    </a:lnTo>
                    <a:lnTo>
                      <a:pt x="61" y="42"/>
                    </a:lnTo>
                    <a:lnTo>
                      <a:pt x="63" y="46"/>
                    </a:lnTo>
                    <a:lnTo>
                      <a:pt x="70" y="52"/>
                    </a:lnTo>
                    <a:lnTo>
                      <a:pt x="77" y="53"/>
                    </a:lnTo>
                    <a:lnTo>
                      <a:pt x="78" y="56"/>
                    </a:lnTo>
                    <a:lnTo>
                      <a:pt x="78" y="61"/>
                    </a:lnTo>
                    <a:lnTo>
                      <a:pt x="84" y="66"/>
                    </a:lnTo>
                    <a:lnTo>
                      <a:pt x="87" y="77"/>
                    </a:lnTo>
                    <a:lnTo>
                      <a:pt x="91" y="77"/>
                    </a:lnTo>
                    <a:lnTo>
                      <a:pt x="98" y="86"/>
                    </a:lnTo>
                    <a:lnTo>
                      <a:pt x="98" y="111"/>
                    </a:lnTo>
                    <a:lnTo>
                      <a:pt x="94" y="112"/>
                    </a:lnTo>
                    <a:lnTo>
                      <a:pt x="85" y="106"/>
                    </a:lnTo>
                    <a:lnTo>
                      <a:pt x="77" y="104"/>
                    </a:lnTo>
                    <a:lnTo>
                      <a:pt x="61" y="90"/>
                    </a:lnTo>
                    <a:lnTo>
                      <a:pt x="52" y="73"/>
                    </a:lnTo>
                    <a:lnTo>
                      <a:pt x="50" y="66"/>
                    </a:lnTo>
                    <a:lnTo>
                      <a:pt x="39" y="53"/>
                    </a:lnTo>
                    <a:lnTo>
                      <a:pt x="35" y="53"/>
                    </a:lnTo>
                    <a:lnTo>
                      <a:pt x="32" y="38"/>
                    </a:lnTo>
                    <a:lnTo>
                      <a:pt x="27" y="32"/>
                    </a:lnTo>
                    <a:lnTo>
                      <a:pt x="21" y="29"/>
                    </a:lnTo>
                    <a:lnTo>
                      <a:pt x="20" y="23"/>
                    </a:lnTo>
                    <a:lnTo>
                      <a:pt x="14" y="18"/>
                    </a:lnTo>
                    <a:lnTo>
                      <a:pt x="10" y="18"/>
                    </a:lnTo>
                    <a:lnTo>
                      <a:pt x="0" y="4"/>
                    </a:lnTo>
                    <a:lnTo>
                      <a:pt x="1" y="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8" name="Freeform 5628">
                <a:extLst>
                  <a:ext uri="{FF2B5EF4-FFF2-40B4-BE49-F238E27FC236}">
                    <a16:creationId xmlns:a16="http://schemas.microsoft.com/office/drawing/2014/main" id="{D10B1BA6-9BE3-490F-9372-947BC7DB7815}"/>
                  </a:ext>
                </a:extLst>
              </p:cNvPr>
              <p:cNvSpPr>
                <a:spLocks/>
              </p:cNvSpPr>
              <p:nvPr/>
            </p:nvSpPr>
            <p:spPr bwMode="gray">
              <a:xfrm>
                <a:off x="4130" y="2244"/>
                <a:ext cx="45" cy="28"/>
              </a:xfrm>
              <a:custGeom>
                <a:avLst/>
                <a:gdLst/>
                <a:ahLst/>
                <a:cxnLst>
                  <a:cxn ang="0">
                    <a:pos x="29" y="6"/>
                  </a:cxn>
                  <a:cxn ang="0">
                    <a:pos x="29" y="16"/>
                  </a:cxn>
                  <a:cxn ang="0">
                    <a:pos x="6" y="18"/>
                  </a:cxn>
                  <a:cxn ang="0">
                    <a:pos x="2" y="13"/>
                  </a:cxn>
                  <a:cxn ang="0">
                    <a:pos x="0" y="7"/>
                  </a:cxn>
                  <a:cxn ang="0">
                    <a:pos x="7" y="0"/>
                  </a:cxn>
                  <a:cxn ang="0">
                    <a:pos x="13" y="0"/>
                  </a:cxn>
                  <a:cxn ang="0">
                    <a:pos x="17" y="4"/>
                  </a:cxn>
                  <a:cxn ang="0">
                    <a:pos x="24" y="2"/>
                  </a:cxn>
                  <a:cxn ang="0">
                    <a:pos x="29" y="6"/>
                  </a:cxn>
                </a:cxnLst>
                <a:rect l="0" t="0" r="r" b="b"/>
                <a:pathLst>
                  <a:path w="29" h="18">
                    <a:moveTo>
                      <a:pt x="29" y="6"/>
                    </a:moveTo>
                    <a:lnTo>
                      <a:pt x="29" y="16"/>
                    </a:lnTo>
                    <a:lnTo>
                      <a:pt x="6" y="18"/>
                    </a:lnTo>
                    <a:lnTo>
                      <a:pt x="2" y="13"/>
                    </a:lnTo>
                    <a:lnTo>
                      <a:pt x="0" y="7"/>
                    </a:lnTo>
                    <a:lnTo>
                      <a:pt x="7" y="0"/>
                    </a:lnTo>
                    <a:lnTo>
                      <a:pt x="13" y="0"/>
                    </a:lnTo>
                    <a:lnTo>
                      <a:pt x="17" y="4"/>
                    </a:lnTo>
                    <a:lnTo>
                      <a:pt x="24" y="2"/>
                    </a:lnTo>
                    <a:lnTo>
                      <a:pt x="29" y="6"/>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69" name="Freeform 5629">
                <a:extLst>
                  <a:ext uri="{FF2B5EF4-FFF2-40B4-BE49-F238E27FC236}">
                    <a16:creationId xmlns:a16="http://schemas.microsoft.com/office/drawing/2014/main" id="{9922A2D5-5ED9-45C2-905C-A7C9E44682F2}"/>
                  </a:ext>
                </a:extLst>
              </p:cNvPr>
              <p:cNvSpPr>
                <a:spLocks/>
              </p:cNvSpPr>
              <p:nvPr/>
            </p:nvSpPr>
            <p:spPr bwMode="gray">
              <a:xfrm>
                <a:off x="4118" y="2278"/>
                <a:ext cx="65" cy="93"/>
              </a:xfrm>
              <a:custGeom>
                <a:avLst/>
                <a:gdLst/>
                <a:ahLst/>
                <a:cxnLst>
                  <a:cxn ang="0">
                    <a:pos x="41" y="53"/>
                  </a:cxn>
                  <a:cxn ang="0">
                    <a:pos x="36" y="60"/>
                  </a:cxn>
                  <a:cxn ang="0">
                    <a:pos x="34" y="54"/>
                  </a:cxn>
                  <a:cxn ang="0">
                    <a:pos x="34" y="46"/>
                  </a:cxn>
                  <a:cxn ang="0">
                    <a:pos x="27" y="38"/>
                  </a:cxn>
                  <a:cxn ang="0">
                    <a:pos x="23" y="39"/>
                  </a:cxn>
                  <a:cxn ang="0">
                    <a:pos x="22" y="42"/>
                  </a:cxn>
                  <a:cxn ang="0">
                    <a:pos x="23" y="47"/>
                  </a:cxn>
                  <a:cxn ang="0">
                    <a:pos x="14" y="52"/>
                  </a:cxn>
                  <a:cxn ang="0">
                    <a:pos x="8" y="53"/>
                  </a:cxn>
                  <a:cxn ang="0">
                    <a:pos x="7" y="50"/>
                  </a:cxn>
                  <a:cxn ang="0">
                    <a:pos x="7" y="36"/>
                  </a:cxn>
                  <a:cxn ang="0">
                    <a:pos x="4" y="31"/>
                  </a:cxn>
                  <a:cxn ang="0">
                    <a:pos x="4" y="22"/>
                  </a:cxn>
                  <a:cxn ang="0">
                    <a:pos x="0" y="17"/>
                  </a:cxn>
                  <a:cxn ang="0">
                    <a:pos x="0" y="13"/>
                  </a:cxn>
                  <a:cxn ang="0">
                    <a:pos x="7" y="13"/>
                  </a:cxn>
                  <a:cxn ang="0">
                    <a:pos x="6" y="9"/>
                  </a:cxn>
                  <a:cxn ang="0">
                    <a:pos x="4" y="5"/>
                  </a:cxn>
                  <a:cxn ang="0">
                    <a:pos x="0" y="4"/>
                  </a:cxn>
                  <a:cxn ang="0">
                    <a:pos x="4" y="0"/>
                  </a:cxn>
                  <a:cxn ang="0">
                    <a:pos x="11" y="1"/>
                  </a:cxn>
                  <a:cxn ang="0">
                    <a:pos x="17" y="7"/>
                  </a:cxn>
                  <a:cxn ang="0">
                    <a:pos x="33" y="6"/>
                  </a:cxn>
                  <a:cxn ang="0">
                    <a:pos x="36" y="11"/>
                  </a:cxn>
                  <a:cxn ang="0">
                    <a:pos x="36" y="15"/>
                  </a:cxn>
                  <a:cxn ang="0">
                    <a:pos x="30" y="21"/>
                  </a:cxn>
                  <a:cxn ang="0">
                    <a:pos x="32" y="29"/>
                  </a:cxn>
                  <a:cxn ang="0">
                    <a:pos x="38" y="31"/>
                  </a:cxn>
                  <a:cxn ang="0">
                    <a:pos x="40" y="41"/>
                  </a:cxn>
                  <a:cxn ang="0">
                    <a:pos x="42" y="48"/>
                  </a:cxn>
                  <a:cxn ang="0">
                    <a:pos x="41" y="53"/>
                  </a:cxn>
                </a:cxnLst>
                <a:rect l="0" t="0" r="r" b="b"/>
                <a:pathLst>
                  <a:path w="42" h="60">
                    <a:moveTo>
                      <a:pt x="41" y="53"/>
                    </a:moveTo>
                    <a:lnTo>
                      <a:pt x="36" y="60"/>
                    </a:lnTo>
                    <a:lnTo>
                      <a:pt x="34" y="54"/>
                    </a:lnTo>
                    <a:lnTo>
                      <a:pt x="34" y="46"/>
                    </a:lnTo>
                    <a:lnTo>
                      <a:pt x="27" y="38"/>
                    </a:lnTo>
                    <a:lnTo>
                      <a:pt x="23" y="39"/>
                    </a:lnTo>
                    <a:lnTo>
                      <a:pt x="22" y="42"/>
                    </a:lnTo>
                    <a:lnTo>
                      <a:pt x="23" y="47"/>
                    </a:lnTo>
                    <a:lnTo>
                      <a:pt x="14" y="52"/>
                    </a:lnTo>
                    <a:lnTo>
                      <a:pt x="8" y="53"/>
                    </a:lnTo>
                    <a:lnTo>
                      <a:pt x="7" y="50"/>
                    </a:lnTo>
                    <a:lnTo>
                      <a:pt x="7" y="36"/>
                    </a:lnTo>
                    <a:lnTo>
                      <a:pt x="4" y="31"/>
                    </a:lnTo>
                    <a:lnTo>
                      <a:pt x="4" y="22"/>
                    </a:lnTo>
                    <a:lnTo>
                      <a:pt x="0" y="17"/>
                    </a:lnTo>
                    <a:lnTo>
                      <a:pt x="0" y="13"/>
                    </a:lnTo>
                    <a:lnTo>
                      <a:pt x="7" y="13"/>
                    </a:lnTo>
                    <a:lnTo>
                      <a:pt x="6" y="9"/>
                    </a:lnTo>
                    <a:lnTo>
                      <a:pt x="4" y="5"/>
                    </a:lnTo>
                    <a:lnTo>
                      <a:pt x="0" y="4"/>
                    </a:lnTo>
                    <a:lnTo>
                      <a:pt x="4" y="0"/>
                    </a:lnTo>
                    <a:lnTo>
                      <a:pt x="11" y="1"/>
                    </a:lnTo>
                    <a:lnTo>
                      <a:pt x="17" y="7"/>
                    </a:lnTo>
                    <a:lnTo>
                      <a:pt x="33" y="6"/>
                    </a:lnTo>
                    <a:lnTo>
                      <a:pt x="36" y="11"/>
                    </a:lnTo>
                    <a:lnTo>
                      <a:pt x="36" y="15"/>
                    </a:lnTo>
                    <a:lnTo>
                      <a:pt x="30" y="21"/>
                    </a:lnTo>
                    <a:lnTo>
                      <a:pt x="32" y="29"/>
                    </a:lnTo>
                    <a:lnTo>
                      <a:pt x="38" y="31"/>
                    </a:lnTo>
                    <a:lnTo>
                      <a:pt x="40" y="41"/>
                    </a:lnTo>
                    <a:lnTo>
                      <a:pt x="42" y="48"/>
                    </a:lnTo>
                    <a:lnTo>
                      <a:pt x="41" y="5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0" name="Freeform 5630">
                <a:extLst>
                  <a:ext uri="{FF2B5EF4-FFF2-40B4-BE49-F238E27FC236}">
                    <a16:creationId xmlns:a16="http://schemas.microsoft.com/office/drawing/2014/main" id="{44F484AA-17AD-489F-B603-A36980F45498}"/>
                  </a:ext>
                </a:extLst>
              </p:cNvPr>
              <p:cNvSpPr>
                <a:spLocks/>
              </p:cNvSpPr>
              <p:nvPr/>
            </p:nvSpPr>
            <p:spPr bwMode="gray">
              <a:xfrm>
                <a:off x="4174" y="2244"/>
                <a:ext cx="131" cy="304"/>
              </a:xfrm>
              <a:custGeom>
                <a:avLst/>
                <a:gdLst/>
                <a:ahLst/>
                <a:cxnLst>
                  <a:cxn ang="0">
                    <a:pos x="76" y="87"/>
                  </a:cxn>
                  <a:cxn ang="0">
                    <a:pos x="64" y="90"/>
                  </a:cxn>
                  <a:cxn ang="0">
                    <a:pos x="62" y="97"/>
                  </a:cxn>
                  <a:cxn ang="0">
                    <a:pos x="58" y="97"/>
                  </a:cxn>
                  <a:cxn ang="0">
                    <a:pos x="53" y="100"/>
                  </a:cxn>
                  <a:cxn ang="0">
                    <a:pos x="54" y="113"/>
                  </a:cxn>
                  <a:cxn ang="0">
                    <a:pos x="61" y="120"/>
                  </a:cxn>
                  <a:cxn ang="0">
                    <a:pos x="63" y="135"/>
                  </a:cxn>
                  <a:cxn ang="0">
                    <a:pos x="59" y="141"/>
                  </a:cxn>
                  <a:cxn ang="0">
                    <a:pos x="67" y="158"/>
                  </a:cxn>
                  <a:cxn ang="0">
                    <a:pos x="67" y="172"/>
                  </a:cxn>
                  <a:cxn ang="0">
                    <a:pos x="66" y="182"/>
                  </a:cxn>
                  <a:cxn ang="0">
                    <a:pos x="64" y="189"/>
                  </a:cxn>
                  <a:cxn ang="0">
                    <a:pos x="61" y="196"/>
                  </a:cxn>
                  <a:cxn ang="0">
                    <a:pos x="62" y="185"/>
                  </a:cxn>
                  <a:cxn ang="0">
                    <a:pos x="62" y="172"/>
                  </a:cxn>
                  <a:cxn ang="0">
                    <a:pos x="62" y="166"/>
                  </a:cxn>
                  <a:cxn ang="0">
                    <a:pos x="61" y="162"/>
                  </a:cxn>
                  <a:cxn ang="0">
                    <a:pos x="56" y="155"/>
                  </a:cxn>
                  <a:cxn ang="0">
                    <a:pos x="54" y="144"/>
                  </a:cxn>
                  <a:cxn ang="0">
                    <a:pos x="53" y="132"/>
                  </a:cxn>
                  <a:cxn ang="0">
                    <a:pos x="49" y="129"/>
                  </a:cxn>
                  <a:cxn ang="0">
                    <a:pos x="47" y="125"/>
                  </a:cxn>
                  <a:cxn ang="0">
                    <a:pos x="42" y="130"/>
                  </a:cxn>
                  <a:cxn ang="0">
                    <a:pos x="38" y="136"/>
                  </a:cxn>
                  <a:cxn ang="0">
                    <a:pos x="27" y="139"/>
                  </a:cxn>
                  <a:cxn ang="0">
                    <a:pos x="22" y="137"/>
                  </a:cxn>
                  <a:cxn ang="0">
                    <a:pos x="23" y="131"/>
                  </a:cxn>
                  <a:cxn ang="0">
                    <a:pos x="21" y="123"/>
                  </a:cxn>
                  <a:cxn ang="0">
                    <a:pos x="21" y="110"/>
                  </a:cxn>
                  <a:cxn ang="0">
                    <a:pos x="14" y="104"/>
                  </a:cxn>
                  <a:cxn ang="0">
                    <a:pos x="12" y="95"/>
                  </a:cxn>
                  <a:cxn ang="0">
                    <a:pos x="3" y="88"/>
                  </a:cxn>
                  <a:cxn ang="0">
                    <a:pos x="0" y="82"/>
                  </a:cxn>
                  <a:cxn ang="0">
                    <a:pos x="5" y="75"/>
                  </a:cxn>
                  <a:cxn ang="0">
                    <a:pos x="6" y="70"/>
                  </a:cxn>
                  <a:cxn ang="0">
                    <a:pos x="13" y="66"/>
                  </a:cxn>
                  <a:cxn ang="0">
                    <a:pos x="11" y="53"/>
                  </a:cxn>
                  <a:cxn ang="0">
                    <a:pos x="15" y="52"/>
                  </a:cxn>
                  <a:cxn ang="0">
                    <a:pos x="16" y="46"/>
                  </a:cxn>
                  <a:cxn ang="0">
                    <a:pos x="22" y="45"/>
                  </a:cxn>
                  <a:cxn ang="0">
                    <a:pos x="32" y="14"/>
                  </a:cxn>
                  <a:cxn ang="0">
                    <a:pos x="44" y="8"/>
                  </a:cxn>
                  <a:cxn ang="0">
                    <a:pos x="49" y="1"/>
                  </a:cxn>
                  <a:cxn ang="0">
                    <a:pos x="55" y="0"/>
                  </a:cxn>
                  <a:cxn ang="0">
                    <a:pos x="60" y="13"/>
                  </a:cxn>
                  <a:cxn ang="0">
                    <a:pos x="62" y="26"/>
                  </a:cxn>
                  <a:cxn ang="0">
                    <a:pos x="54" y="36"/>
                  </a:cxn>
                  <a:cxn ang="0">
                    <a:pos x="54" y="48"/>
                  </a:cxn>
                  <a:cxn ang="0">
                    <a:pos x="60" y="48"/>
                  </a:cxn>
                  <a:cxn ang="0">
                    <a:pos x="68" y="58"/>
                  </a:cxn>
                  <a:cxn ang="0">
                    <a:pos x="68" y="68"/>
                  </a:cxn>
                  <a:cxn ang="0">
                    <a:pos x="75" y="68"/>
                  </a:cxn>
                  <a:cxn ang="0">
                    <a:pos x="76" y="71"/>
                  </a:cxn>
                  <a:cxn ang="0">
                    <a:pos x="83" y="74"/>
                  </a:cxn>
                  <a:cxn ang="0">
                    <a:pos x="85" y="77"/>
                  </a:cxn>
                  <a:cxn ang="0">
                    <a:pos x="82" y="78"/>
                  </a:cxn>
                  <a:cxn ang="0">
                    <a:pos x="76" y="87"/>
                  </a:cxn>
                </a:cxnLst>
                <a:rect l="0" t="0" r="r" b="b"/>
                <a:pathLst>
                  <a:path w="85" h="196">
                    <a:moveTo>
                      <a:pt x="76" y="87"/>
                    </a:moveTo>
                    <a:lnTo>
                      <a:pt x="64" y="90"/>
                    </a:lnTo>
                    <a:lnTo>
                      <a:pt x="62" y="97"/>
                    </a:lnTo>
                    <a:lnTo>
                      <a:pt x="58" y="97"/>
                    </a:lnTo>
                    <a:lnTo>
                      <a:pt x="53" y="100"/>
                    </a:lnTo>
                    <a:lnTo>
                      <a:pt x="54" y="113"/>
                    </a:lnTo>
                    <a:lnTo>
                      <a:pt x="61" y="120"/>
                    </a:lnTo>
                    <a:lnTo>
                      <a:pt x="63" y="135"/>
                    </a:lnTo>
                    <a:lnTo>
                      <a:pt x="59" y="141"/>
                    </a:lnTo>
                    <a:lnTo>
                      <a:pt x="67" y="158"/>
                    </a:lnTo>
                    <a:lnTo>
                      <a:pt x="67" y="172"/>
                    </a:lnTo>
                    <a:lnTo>
                      <a:pt x="66" y="182"/>
                    </a:lnTo>
                    <a:lnTo>
                      <a:pt x="64" y="189"/>
                    </a:lnTo>
                    <a:lnTo>
                      <a:pt x="61" y="196"/>
                    </a:lnTo>
                    <a:lnTo>
                      <a:pt x="62" y="185"/>
                    </a:lnTo>
                    <a:lnTo>
                      <a:pt x="62" y="172"/>
                    </a:lnTo>
                    <a:lnTo>
                      <a:pt x="62" y="166"/>
                    </a:lnTo>
                    <a:lnTo>
                      <a:pt x="61" y="162"/>
                    </a:lnTo>
                    <a:lnTo>
                      <a:pt x="56" y="155"/>
                    </a:lnTo>
                    <a:lnTo>
                      <a:pt x="54" y="144"/>
                    </a:lnTo>
                    <a:lnTo>
                      <a:pt x="53" y="132"/>
                    </a:lnTo>
                    <a:lnTo>
                      <a:pt x="49" y="129"/>
                    </a:lnTo>
                    <a:lnTo>
                      <a:pt x="47" y="125"/>
                    </a:lnTo>
                    <a:lnTo>
                      <a:pt x="42" y="130"/>
                    </a:lnTo>
                    <a:lnTo>
                      <a:pt x="38" y="136"/>
                    </a:lnTo>
                    <a:lnTo>
                      <a:pt x="27" y="139"/>
                    </a:lnTo>
                    <a:lnTo>
                      <a:pt x="22" y="137"/>
                    </a:lnTo>
                    <a:lnTo>
                      <a:pt x="23" y="131"/>
                    </a:lnTo>
                    <a:lnTo>
                      <a:pt x="21" y="123"/>
                    </a:lnTo>
                    <a:lnTo>
                      <a:pt x="21" y="110"/>
                    </a:lnTo>
                    <a:lnTo>
                      <a:pt x="14" y="104"/>
                    </a:lnTo>
                    <a:lnTo>
                      <a:pt x="12" y="95"/>
                    </a:lnTo>
                    <a:lnTo>
                      <a:pt x="3" y="88"/>
                    </a:lnTo>
                    <a:lnTo>
                      <a:pt x="0" y="82"/>
                    </a:lnTo>
                    <a:lnTo>
                      <a:pt x="5" y="75"/>
                    </a:lnTo>
                    <a:lnTo>
                      <a:pt x="6" y="70"/>
                    </a:lnTo>
                    <a:lnTo>
                      <a:pt x="13" y="66"/>
                    </a:lnTo>
                    <a:lnTo>
                      <a:pt x="11" y="53"/>
                    </a:lnTo>
                    <a:lnTo>
                      <a:pt x="15" y="52"/>
                    </a:lnTo>
                    <a:lnTo>
                      <a:pt x="16" y="46"/>
                    </a:lnTo>
                    <a:lnTo>
                      <a:pt x="22" y="45"/>
                    </a:lnTo>
                    <a:lnTo>
                      <a:pt x="32" y="14"/>
                    </a:lnTo>
                    <a:lnTo>
                      <a:pt x="44" y="8"/>
                    </a:lnTo>
                    <a:lnTo>
                      <a:pt x="49" y="1"/>
                    </a:lnTo>
                    <a:lnTo>
                      <a:pt x="55" y="0"/>
                    </a:lnTo>
                    <a:lnTo>
                      <a:pt x="60" y="13"/>
                    </a:lnTo>
                    <a:lnTo>
                      <a:pt x="62" y="26"/>
                    </a:lnTo>
                    <a:lnTo>
                      <a:pt x="54" y="36"/>
                    </a:lnTo>
                    <a:lnTo>
                      <a:pt x="54" y="48"/>
                    </a:lnTo>
                    <a:lnTo>
                      <a:pt x="60" y="48"/>
                    </a:lnTo>
                    <a:lnTo>
                      <a:pt x="68" y="58"/>
                    </a:lnTo>
                    <a:lnTo>
                      <a:pt x="68" y="68"/>
                    </a:lnTo>
                    <a:lnTo>
                      <a:pt x="75" y="68"/>
                    </a:lnTo>
                    <a:lnTo>
                      <a:pt x="76" y="71"/>
                    </a:lnTo>
                    <a:lnTo>
                      <a:pt x="83" y="74"/>
                    </a:lnTo>
                    <a:lnTo>
                      <a:pt x="85" y="77"/>
                    </a:lnTo>
                    <a:lnTo>
                      <a:pt x="82" y="78"/>
                    </a:lnTo>
                    <a:lnTo>
                      <a:pt x="76" y="87"/>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1" name="Freeform 5631">
                <a:extLst>
                  <a:ext uri="{FF2B5EF4-FFF2-40B4-BE49-F238E27FC236}">
                    <a16:creationId xmlns:a16="http://schemas.microsoft.com/office/drawing/2014/main" id="{BC117B45-A936-4C7D-A774-E9FB9111DA53}"/>
                  </a:ext>
                </a:extLst>
              </p:cNvPr>
              <p:cNvSpPr>
                <a:spLocks/>
              </p:cNvSpPr>
              <p:nvPr/>
            </p:nvSpPr>
            <p:spPr bwMode="gray">
              <a:xfrm>
                <a:off x="4197" y="2503"/>
                <a:ext cx="6" cy="27"/>
              </a:xfrm>
              <a:custGeom>
                <a:avLst/>
                <a:gdLst/>
                <a:ahLst/>
                <a:cxnLst>
                  <a:cxn ang="0">
                    <a:pos x="3" y="5"/>
                  </a:cxn>
                  <a:cxn ang="0">
                    <a:pos x="2" y="17"/>
                  </a:cxn>
                  <a:cxn ang="0">
                    <a:pos x="0" y="17"/>
                  </a:cxn>
                  <a:cxn ang="0">
                    <a:pos x="1" y="12"/>
                  </a:cxn>
                  <a:cxn ang="0">
                    <a:pos x="2" y="3"/>
                  </a:cxn>
                  <a:cxn ang="0">
                    <a:pos x="4" y="0"/>
                  </a:cxn>
                  <a:cxn ang="0">
                    <a:pos x="3" y="5"/>
                  </a:cxn>
                </a:cxnLst>
                <a:rect l="0" t="0" r="r" b="b"/>
                <a:pathLst>
                  <a:path w="4" h="17">
                    <a:moveTo>
                      <a:pt x="3" y="5"/>
                    </a:moveTo>
                    <a:lnTo>
                      <a:pt x="2" y="17"/>
                    </a:lnTo>
                    <a:lnTo>
                      <a:pt x="0" y="17"/>
                    </a:lnTo>
                    <a:lnTo>
                      <a:pt x="1" y="12"/>
                    </a:lnTo>
                    <a:lnTo>
                      <a:pt x="2" y="3"/>
                    </a:lnTo>
                    <a:lnTo>
                      <a:pt x="4" y="0"/>
                    </a:lnTo>
                    <a:lnTo>
                      <a:pt x="3" y="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2" name="Freeform 5632">
                <a:extLst>
                  <a:ext uri="{FF2B5EF4-FFF2-40B4-BE49-F238E27FC236}">
                    <a16:creationId xmlns:a16="http://schemas.microsoft.com/office/drawing/2014/main" id="{F84F3022-7FB9-4BAD-97CC-5F4096B9372B}"/>
                  </a:ext>
                </a:extLst>
              </p:cNvPr>
              <p:cNvSpPr>
                <a:spLocks/>
              </p:cNvSpPr>
              <p:nvPr/>
            </p:nvSpPr>
            <p:spPr bwMode="gray">
              <a:xfrm>
                <a:off x="4197" y="2537"/>
                <a:ext cx="3" cy="5"/>
              </a:xfrm>
              <a:custGeom>
                <a:avLst/>
                <a:gdLst/>
                <a:ahLst/>
                <a:cxnLst>
                  <a:cxn ang="0">
                    <a:pos x="0" y="3"/>
                  </a:cxn>
                  <a:cxn ang="0">
                    <a:pos x="0" y="0"/>
                  </a:cxn>
                  <a:cxn ang="0">
                    <a:pos x="2" y="2"/>
                  </a:cxn>
                  <a:cxn ang="0">
                    <a:pos x="2" y="3"/>
                  </a:cxn>
                  <a:cxn ang="0">
                    <a:pos x="0" y="3"/>
                  </a:cxn>
                </a:cxnLst>
                <a:rect l="0" t="0" r="r" b="b"/>
                <a:pathLst>
                  <a:path w="2" h="3">
                    <a:moveTo>
                      <a:pt x="0" y="3"/>
                    </a:moveTo>
                    <a:lnTo>
                      <a:pt x="0" y="0"/>
                    </a:lnTo>
                    <a:lnTo>
                      <a:pt x="2" y="2"/>
                    </a:lnTo>
                    <a:lnTo>
                      <a:pt x="2" y="3"/>
                    </a:lnTo>
                    <a:lnTo>
                      <a:pt x="0" y="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3" name="Freeform 5633">
                <a:extLst>
                  <a:ext uri="{FF2B5EF4-FFF2-40B4-BE49-F238E27FC236}">
                    <a16:creationId xmlns:a16="http://schemas.microsoft.com/office/drawing/2014/main" id="{0DA48D59-11E3-48BE-97BA-8E3C0B1B72C5}"/>
                  </a:ext>
                </a:extLst>
              </p:cNvPr>
              <p:cNvSpPr>
                <a:spLocks/>
              </p:cNvSpPr>
              <p:nvPr/>
            </p:nvSpPr>
            <p:spPr bwMode="gray">
              <a:xfrm>
                <a:off x="3826" y="2133"/>
                <a:ext cx="423" cy="452"/>
              </a:xfrm>
              <a:custGeom>
                <a:avLst/>
                <a:gdLst/>
                <a:ahLst/>
                <a:cxnLst>
                  <a:cxn ang="0">
                    <a:pos x="114" y="64"/>
                  </a:cxn>
                  <a:cxn ang="0">
                    <a:pos x="126" y="77"/>
                  </a:cxn>
                  <a:cxn ang="0">
                    <a:pos x="164" y="91"/>
                  </a:cxn>
                  <a:cxn ang="0">
                    <a:pos x="188" y="85"/>
                  </a:cxn>
                  <a:cxn ang="0">
                    <a:pos x="196" y="79"/>
                  </a:cxn>
                  <a:cxn ang="0">
                    <a:pos x="225" y="88"/>
                  </a:cxn>
                  <a:cxn ang="0">
                    <a:pos x="262" y="59"/>
                  </a:cxn>
                  <a:cxn ang="0">
                    <a:pos x="273" y="73"/>
                  </a:cxn>
                  <a:cxn ang="0">
                    <a:pos x="246" y="117"/>
                  </a:cxn>
                  <a:cxn ang="0">
                    <a:pos x="235" y="125"/>
                  </a:cxn>
                  <a:cxn ang="0">
                    <a:pos x="228" y="135"/>
                  </a:cxn>
                  <a:cxn ang="0">
                    <a:pos x="218" y="115"/>
                  </a:cxn>
                  <a:cxn ang="0">
                    <a:pos x="221" y="100"/>
                  </a:cxn>
                  <a:cxn ang="0">
                    <a:pos x="192" y="94"/>
                  </a:cxn>
                  <a:cxn ang="0">
                    <a:pos x="194" y="103"/>
                  </a:cxn>
                  <a:cxn ang="0">
                    <a:pos x="188" y="111"/>
                  </a:cxn>
                  <a:cxn ang="0">
                    <a:pos x="195" y="130"/>
                  </a:cxn>
                  <a:cxn ang="0">
                    <a:pos x="176" y="156"/>
                  </a:cxn>
                  <a:cxn ang="0">
                    <a:pos x="169" y="168"/>
                  </a:cxn>
                  <a:cxn ang="0">
                    <a:pos x="155" y="181"/>
                  </a:cxn>
                  <a:cxn ang="0">
                    <a:pos x="141" y="191"/>
                  </a:cxn>
                  <a:cxn ang="0">
                    <a:pos x="126" y="207"/>
                  </a:cxn>
                  <a:cxn ang="0">
                    <a:pos x="114" y="217"/>
                  </a:cxn>
                  <a:cxn ang="0">
                    <a:pos x="114" y="246"/>
                  </a:cxn>
                  <a:cxn ang="0">
                    <a:pos x="108" y="267"/>
                  </a:cxn>
                  <a:cxn ang="0">
                    <a:pos x="100" y="280"/>
                  </a:cxn>
                  <a:cxn ang="0">
                    <a:pos x="91" y="292"/>
                  </a:cxn>
                  <a:cxn ang="0">
                    <a:pos x="77" y="271"/>
                  </a:cxn>
                  <a:cxn ang="0">
                    <a:pos x="65" y="245"/>
                  </a:cxn>
                  <a:cxn ang="0">
                    <a:pos x="61" y="229"/>
                  </a:cxn>
                  <a:cxn ang="0">
                    <a:pos x="47" y="189"/>
                  </a:cxn>
                  <a:cxn ang="0">
                    <a:pos x="43" y="155"/>
                  </a:cxn>
                  <a:cxn ang="0">
                    <a:pos x="38" y="150"/>
                  </a:cxn>
                  <a:cxn ang="0">
                    <a:pos x="25" y="160"/>
                  </a:cxn>
                  <a:cxn ang="0">
                    <a:pos x="9" y="140"/>
                  </a:cxn>
                  <a:cxn ang="0">
                    <a:pos x="21" y="135"/>
                  </a:cxn>
                  <a:cxn ang="0">
                    <a:pos x="5" y="134"/>
                  </a:cxn>
                  <a:cxn ang="0">
                    <a:pos x="0" y="126"/>
                  </a:cxn>
                  <a:cxn ang="0">
                    <a:pos x="26" y="118"/>
                  </a:cxn>
                  <a:cxn ang="0">
                    <a:pos x="21" y="77"/>
                  </a:cxn>
                  <a:cxn ang="0">
                    <a:pos x="51" y="61"/>
                  </a:cxn>
                  <a:cxn ang="0">
                    <a:pos x="61" y="38"/>
                  </a:cxn>
                  <a:cxn ang="0">
                    <a:pos x="63" y="19"/>
                  </a:cxn>
                  <a:cxn ang="0">
                    <a:pos x="58" y="0"/>
                  </a:cxn>
                  <a:cxn ang="0">
                    <a:pos x="103" y="20"/>
                  </a:cxn>
                  <a:cxn ang="0">
                    <a:pos x="97" y="22"/>
                  </a:cxn>
                  <a:cxn ang="0">
                    <a:pos x="100" y="39"/>
                  </a:cxn>
                  <a:cxn ang="0">
                    <a:pos x="119" y="50"/>
                  </a:cxn>
                </a:cxnLst>
                <a:rect l="0" t="0" r="r" b="b"/>
                <a:pathLst>
                  <a:path w="273" h="292">
                    <a:moveTo>
                      <a:pt x="119" y="50"/>
                    </a:moveTo>
                    <a:lnTo>
                      <a:pt x="116" y="57"/>
                    </a:lnTo>
                    <a:lnTo>
                      <a:pt x="114" y="64"/>
                    </a:lnTo>
                    <a:lnTo>
                      <a:pt x="116" y="72"/>
                    </a:lnTo>
                    <a:lnTo>
                      <a:pt x="122" y="74"/>
                    </a:lnTo>
                    <a:lnTo>
                      <a:pt x="126" y="77"/>
                    </a:lnTo>
                    <a:lnTo>
                      <a:pt x="143" y="81"/>
                    </a:lnTo>
                    <a:lnTo>
                      <a:pt x="153" y="82"/>
                    </a:lnTo>
                    <a:lnTo>
                      <a:pt x="164" y="91"/>
                    </a:lnTo>
                    <a:lnTo>
                      <a:pt x="174" y="95"/>
                    </a:lnTo>
                    <a:lnTo>
                      <a:pt x="185" y="93"/>
                    </a:lnTo>
                    <a:lnTo>
                      <a:pt x="188" y="85"/>
                    </a:lnTo>
                    <a:lnTo>
                      <a:pt x="186" y="77"/>
                    </a:lnTo>
                    <a:lnTo>
                      <a:pt x="190" y="76"/>
                    </a:lnTo>
                    <a:lnTo>
                      <a:pt x="196" y="79"/>
                    </a:lnTo>
                    <a:lnTo>
                      <a:pt x="198" y="85"/>
                    </a:lnTo>
                    <a:lnTo>
                      <a:pt x="202" y="90"/>
                    </a:lnTo>
                    <a:lnTo>
                      <a:pt x="225" y="88"/>
                    </a:lnTo>
                    <a:lnTo>
                      <a:pt x="225" y="78"/>
                    </a:lnTo>
                    <a:lnTo>
                      <a:pt x="240" y="66"/>
                    </a:lnTo>
                    <a:lnTo>
                      <a:pt x="262" y="59"/>
                    </a:lnTo>
                    <a:lnTo>
                      <a:pt x="266" y="62"/>
                    </a:lnTo>
                    <a:lnTo>
                      <a:pt x="265" y="66"/>
                    </a:lnTo>
                    <a:lnTo>
                      <a:pt x="273" y="73"/>
                    </a:lnTo>
                    <a:lnTo>
                      <a:pt x="268" y="80"/>
                    </a:lnTo>
                    <a:lnTo>
                      <a:pt x="256" y="86"/>
                    </a:lnTo>
                    <a:lnTo>
                      <a:pt x="246" y="117"/>
                    </a:lnTo>
                    <a:lnTo>
                      <a:pt x="240" y="118"/>
                    </a:lnTo>
                    <a:lnTo>
                      <a:pt x="239" y="124"/>
                    </a:lnTo>
                    <a:lnTo>
                      <a:pt x="235" y="125"/>
                    </a:lnTo>
                    <a:lnTo>
                      <a:pt x="237" y="138"/>
                    </a:lnTo>
                    <a:lnTo>
                      <a:pt x="230" y="142"/>
                    </a:lnTo>
                    <a:lnTo>
                      <a:pt x="228" y="135"/>
                    </a:lnTo>
                    <a:lnTo>
                      <a:pt x="226" y="125"/>
                    </a:lnTo>
                    <a:lnTo>
                      <a:pt x="220" y="123"/>
                    </a:lnTo>
                    <a:lnTo>
                      <a:pt x="218" y="115"/>
                    </a:lnTo>
                    <a:lnTo>
                      <a:pt x="224" y="109"/>
                    </a:lnTo>
                    <a:lnTo>
                      <a:pt x="224" y="105"/>
                    </a:lnTo>
                    <a:lnTo>
                      <a:pt x="221" y="100"/>
                    </a:lnTo>
                    <a:lnTo>
                      <a:pt x="205" y="101"/>
                    </a:lnTo>
                    <a:lnTo>
                      <a:pt x="199" y="95"/>
                    </a:lnTo>
                    <a:lnTo>
                      <a:pt x="192" y="94"/>
                    </a:lnTo>
                    <a:lnTo>
                      <a:pt x="188" y="98"/>
                    </a:lnTo>
                    <a:lnTo>
                      <a:pt x="192" y="99"/>
                    </a:lnTo>
                    <a:lnTo>
                      <a:pt x="194" y="103"/>
                    </a:lnTo>
                    <a:lnTo>
                      <a:pt x="195" y="107"/>
                    </a:lnTo>
                    <a:lnTo>
                      <a:pt x="188" y="107"/>
                    </a:lnTo>
                    <a:lnTo>
                      <a:pt x="188" y="111"/>
                    </a:lnTo>
                    <a:lnTo>
                      <a:pt x="192" y="116"/>
                    </a:lnTo>
                    <a:lnTo>
                      <a:pt x="192" y="125"/>
                    </a:lnTo>
                    <a:lnTo>
                      <a:pt x="195" y="130"/>
                    </a:lnTo>
                    <a:lnTo>
                      <a:pt x="195" y="144"/>
                    </a:lnTo>
                    <a:lnTo>
                      <a:pt x="179" y="149"/>
                    </a:lnTo>
                    <a:lnTo>
                      <a:pt x="176" y="156"/>
                    </a:lnTo>
                    <a:lnTo>
                      <a:pt x="178" y="160"/>
                    </a:lnTo>
                    <a:lnTo>
                      <a:pt x="176" y="164"/>
                    </a:lnTo>
                    <a:lnTo>
                      <a:pt x="169" y="168"/>
                    </a:lnTo>
                    <a:lnTo>
                      <a:pt x="162" y="170"/>
                    </a:lnTo>
                    <a:lnTo>
                      <a:pt x="156" y="176"/>
                    </a:lnTo>
                    <a:lnTo>
                      <a:pt x="155" y="181"/>
                    </a:lnTo>
                    <a:lnTo>
                      <a:pt x="149" y="185"/>
                    </a:lnTo>
                    <a:lnTo>
                      <a:pt x="147" y="188"/>
                    </a:lnTo>
                    <a:lnTo>
                      <a:pt x="141" y="191"/>
                    </a:lnTo>
                    <a:lnTo>
                      <a:pt x="134" y="200"/>
                    </a:lnTo>
                    <a:lnTo>
                      <a:pt x="131" y="207"/>
                    </a:lnTo>
                    <a:lnTo>
                      <a:pt x="126" y="207"/>
                    </a:lnTo>
                    <a:lnTo>
                      <a:pt x="121" y="212"/>
                    </a:lnTo>
                    <a:lnTo>
                      <a:pt x="116" y="213"/>
                    </a:lnTo>
                    <a:lnTo>
                      <a:pt x="114" y="217"/>
                    </a:lnTo>
                    <a:lnTo>
                      <a:pt x="114" y="227"/>
                    </a:lnTo>
                    <a:lnTo>
                      <a:pt x="115" y="232"/>
                    </a:lnTo>
                    <a:lnTo>
                      <a:pt x="114" y="246"/>
                    </a:lnTo>
                    <a:lnTo>
                      <a:pt x="111" y="252"/>
                    </a:lnTo>
                    <a:lnTo>
                      <a:pt x="112" y="266"/>
                    </a:lnTo>
                    <a:lnTo>
                      <a:pt x="108" y="267"/>
                    </a:lnTo>
                    <a:lnTo>
                      <a:pt x="105" y="271"/>
                    </a:lnTo>
                    <a:lnTo>
                      <a:pt x="105" y="275"/>
                    </a:lnTo>
                    <a:lnTo>
                      <a:pt x="100" y="280"/>
                    </a:lnTo>
                    <a:lnTo>
                      <a:pt x="98" y="284"/>
                    </a:lnTo>
                    <a:lnTo>
                      <a:pt x="96" y="286"/>
                    </a:lnTo>
                    <a:lnTo>
                      <a:pt x="91" y="292"/>
                    </a:lnTo>
                    <a:lnTo>
                      <a:pt x="84" y="289"/>
                    </a:lnTo>
                    <a:lnTo>
                      <a:pt x="80" y="284"/>
                    </a:lnTo>
                    <a:lnTo>
                      <a:pt x="77" y="271"/>
                    </a:lnTo>
                    <a:lnTo>
                      <a:pt x="74" y="262"/>
                    </a:lnTo>
                    <a:lnTo>
                      <a:pt x="70" y="253"/>
                    </a:lnTo>
                    <a:lnTo>
                      <a:pt x="65" y="245"/>
                    </a:lnTo>
                    <a:lnTo>
                      <a:pt x="64" y="240"/>
                    </a:lnTo>
                    <a:lnTo>
                      <a:pt x="63" y="234"/>
                    </a:lnTo>
                    <a:lnTo>
                      <a:pt x="61" y="229"/>
                    </a:lnTo>
                    <a:lnTo>
                      <a:pt x="55" y="212"/>
                    </a:lnTo>
                    <a:lnTo>
                      <a:pt x="52" y="207"/>
                    </a:lnTo>
                    <a:lnTo>
                      <a:pt x="47" y="189"/>
                    </a:lnTo>
                    <a:lnTo>
                      <a:pt x="45" y="174"/>
                    </a:lnTo>
                    <a:lnTo>
                      <a:pt x="44" y="158"/>
                    </a:lnTo>
                    <a:lnTo>
                      <a:pt x="43" y="155"/>
                    </a:lnTo>
                    <a:lnTo>
                      <a:pt x="43" y="145"/>
                    </a:lnTo>
                    <a:lnTo>
                      <a:pt x="40" y="141"/>
                    </a:lnTo>
                    <a:lnTo>
                      <a:pt x="38" y="150"/>
                    </a:lnTo>
                    <a:lnTo>
                      <a:pt x="38" y="154"/>
                    </a:lnTo>
                    <a:lnTo>
                      <a:pt x="35" y="159"/>
                    </a:lnTo>
                    <a:lnTo>
                      <a:pt x="25" y="160"/>
                    </a:lnTo>
                    <a:lnTo>
                      <a:pt x="19" y="156"/>
                    </a:lnTo>
                    <a:lnTo>
                      <a:pt x="9" y="145"/>
                    </a:lnTo>
                    <a:lnTo>
                      <a:pt x="9" y="140"/>
                    </a:lnTo>
                    <a:lnTo>
                      <a:pt x="13" y="141"/>
                    </a:lnTo>
                    <a:lnTo>
                      <a:pt x="17" y="140"/>
                    </a:lnTo>
                    <a:lnTo>
                      <a:pt x="21" y="135"/>
                    </a:lnTo>
                    <a:lnTo>
                      <a:pt x="14" y="137"/>
                    </a:lnTo>
                    <a:lnTo>
                      <a:pt x="8" y="137"/>
                    </a:lnTo>
                    <a:lnTo>
                      <a:pt x="5" y="134"/>
                    </a:lnTo>
                    <a:lnTo>
                      <a:pt x="5" y="130"/>
                    </a:lnTo>
                    <a:lnTo>
                      <a:pt x="2" y="129"/>
                    </a:lnTo>
                    <a:lnTo>
                      <a:pt x="0" y="126"/>
                    </a:lnTo>
                    <a:lnTo>
                      <a:pt x="5" y="121"/>
                    </a:lnTo>
                    <a:lnTo>
                      <a:pt x="13" y="116"/>
                    </a:lnTo>
                    <a:lnTo>
                      <a:pt x="26" y="118"/>
                    </a:lnTo>
                    <a:lnTo>
                      <a:pt x="28" y="110"/>
                    </a:lnTo>
                    <a:lnTo>
                      <a:pt x="16" y="90"/>
                    </a:lnTo>
                    <a:lnTo>
                      <a:pt x="21" y="77"/>
                    </a:lnTo>
                    <a:lnTo>
                      <a:pt x="25" y="81"/>
                    </a:lnTo>
                    <a:lnTo>
                      <a:pt x="33" y="80"/>
                    </a:lnTo>
                    <a:lnTo>
                      <a:pt x="51" y="61"/>
                    </a:lnTo>
                    <a:lnTo>
                      <a:pt x="53" y="52"/>
                    </a:lnTo>
                    <a:lnTo>
                      <a:pt x="59" y="48"/>
                    </a:lnTo>
                    <a:lnTo>
                      <a:pt x="61" y="38"/>
                    </a:lnTo>
                    <a:lnTo>
                      <a:pt x="67" y="32"/>
                    </a:lnTo>
                    <a:lnTo>
                      <a:pt x="69" y="26"/>
                    </a:lnTo>
                    <a:lnTo>
                      <a:pt x="63" y="19"/>
                    </a:lnTo>
                    <a:lnTo>
                      <a:pt x="56" y="16"/>
                    </a:lnTo>
                    <a:lnTo>
                      <a:pt x="57" y="0"/>
                    </a:lnTo>
                    <a:lnTo>
                      <a:pt x="58" y="0"/>
                    </a:lnTo>
                    <a:lnTo>
                      <a:pt x="75" y="3"/>
                    </a:lnTo>
                    <a:lnTo>
                      <a:pt x="101" y="21"/>
                    </a:lnTo>
                    <a:lnTo>
                      <a:pt x="103" y="20"/>
                    </a:lnTo>
                    <a:lnTo>
                      <a:pt x="103" y="21"/>
                    </a:lnTo>
                    <a:lnTo>
                      <a:pt x="100" y="23"/>
                    </a:lnTo>
                    <a:lnTo>
                      <a:pt x="97" y="22"/>
                    </a:lnTo>
                    <a:lnTo>
                      <a:pt x="95" y="24"/>
                    </a:lnTo>
                    <a:lnTo>
                      <a:pt x="100" y="30"/>
                    </a:lnTo>
                    <a:lnTo>
                      <a:pt x="100" y="39"/>
                    </a:lnTo>
                    <a:lnTo>
                      <a:pt x="104" y="42"/>
                    </a:lnTo>
                    <a:lnTo>
                      <a:pt x="112" y="42"/>
                    </a:lnTo>
                    <a:lnTo>
                      <a:pt x="119" y="50"/>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4" name="Freeform 5634">
                <a:extLst>
                  <a:ext uri="{FF2B5EF4-FFF2-40B4-BE49-F238E27FC236}">
                    <a16:creationId xmlns:a16="http://schemas.microsoft.com/office/drawing/2014/main" id="{AC4755DF-1572-44EB-BA8A-B46A7741C6E1}"/>
                  </a:ext>
                </a:extLst>
              </p:cNvPr>
              <p:cNvSpPr>
                <a:spLocks/>
              </p:cNvSpPr>
              <p:nvPr/>
            </p:nvSpPr>
            <p:spPr bwMode="gray">
              <a:xfrm>
                <a:off x="3908" y="1706"/>
                <a:ext cx="886" cy="675"/>
              </a:xfrm>
              <a:custGeom>
                <a:avLst/>
                <a:gdLst/>
                <a:ahLst/>
                <a:cxnLst>
                  <a:cxn ang="0">
                    <a:pos x="10" y="243"/>
                  </a:cxn>
                  <a:cxn ang="0">
                    <a:pos x="0" y="211"/>
                  </a:cxn>
                  <a:cxn ang="0">
                    <a:pos x="29" y="192"/>
                  </a:cxn>
                  <a:cxn ang="0">
                    <a:pos x="64" y="162"/>
                  </a:cxn>
                  <a:cxn ang="0">
                    <a:pos x="78" y="137"/>
                  </a:cxn>
                  <a:cxn ang="0">
                    <a:pos x="107" y="111"/>
                  </a:cxn>
                  <a:cxn ang="0">
                    <a:pos x="139" y="93"/>
                  </a:cxn>
                  <a:cxn ang="0">
                    <a:pos x="176" y="136"/>
                  </a:cxn>
                  <a:cxn ang="0">
                    <a:pos x="226" y="168"/>
                  </a:cxn>
                  <a:cxn ang="0">
                    <a:pos x="271" y="178"/>
                  </a:cxn>
                  <a:cxn ang="0">
                    <a:pos x="318" y="175"/>
                  </a:cxn>
                  <a:cxn ang="0">
                    <a:pos x="357" y="149"/>
                  </a:cxn>
                  <a:cxn ang="0">
                    <a:pos x="388" y="130"/>
                  </a:cxn>
                  <a:cxn ang="0">
                    <a:pos x="412" y="116"/>
                  </a:cxn>
                  <a:cxn ang="0">
                    <a:pos x="425" y="97"/>
                  </a:cxn>
                  <a:cxn ang="0">
                    <a:pos x="389" y="95"/>
                  </a:cxn>
                  <a:cxn ang="0">
                    <a:pos x="407" y="70"/>
                  </a:cxn>
                  <a:cxn ang="0">
                    <a:pos x="437" y="27"/>
                  </a:cxn>
                  <a:cxn ang="0">
                    <a:pos x="476" y="5"/>
                  </a:cxn>
                  <a:cxn ang="0">
                    <a:pos x="503" y="63"/>
                  </a:cxn>
                  <a:cxn ang="0">
                    <a:pos x="543" y="93"/>
                  </a:cxn>
                  <a:cxn ang="0">
                    <a:pos x="568" y="103"/>
                  </a:cxn>
                  <a:cxn ang="0">
                    <a:pos x="533" y="136"/>
                  </a:cxn>
                  <a:cxn ang="0">
                    <a:pos x="507" y="175"/>
                  </a:cxn>
                  <a:cxn ang="0">
                    <a:pos x="494" y="180"/>
                  </a:cxn>
                  <a:cxn ang="0">
                    <a:pos x="453" y="217"/>
                  </a:cxn>
                  <a:cxn ang="0">
                    <a:pos x="449" y="197"/>
                  </a:cxn>
                  <a:cxn ang="0">
                    <a:pos x="422" y="214"/>
                  </a:cxn>
                  <a:cxn ang="0">
                    <a:pos x="415" y="233"/>
                  </a:cxn>
                  <a:cxn ang="0">
                    <a:pos x="439" y="235"/>
                  </a:cxn>
                  <a:cxn ang="0">
                    <a:pos x="449" y="245"/>
                  </a:cxn>
                  <a:cxn ang="0">
                    <a:pos x="434" y="252"/>
                  </a:cxn>
                  <a:cxn ang="0">
                    <a:pos x="430" y="274"/>
                  </a:cxn>
                  <a:cxn ang="0">
                    <a:pos x="444" y="299"/>
                  </a:cxn>
                  <a:cxn ang="0">
                    <a:pos x="448" y="317"/>
                  </a:cxn>
                  <a:cxn ang="0">
                    <a:pos x="445" y="325"/>
                  </a:cxn>
                  <a:cxn ang="0">
                    <a:pos x="444" y="348"/>
                  </a:cxn>
                  <a:cxn ang="0">
                    <a:pos x="429" y="369"/>
                  </a:cxn>
                  <a:cxn ang="0">
                    <a:pos x="413" y="391"/>
                  </a:cxn>
                  <a:cxn ang="0">
                    <a:pos x="391" y="411"/>
                  </a:cxn>
                  <a:cxn ang="0">
                    <a:pos x="373" y="408"/>
                  </a:cxn>
                  <a:cxn ang="0">
                    <a:pos x="353" y="424"/>
                  </a:cxn>
                  <a:cxn ang="0">
                    <a:pos x="336" y="435"/>
                  </a:cxn>
                  <a:cxn ang="0">
                    <a:pos x="319" y="420"/>
                  </a:cxn>
                  <a:cxn ang="0">
                    <a:pos x="298" y="406"/>
                  </a:cxn>
                  <a:cxn ang="0">
                    <a:pos x="268" y="412"/>
                  </a:cxn>
                  <a:cxn ang="0">
                    <a:pos x="256" y="424"/>
                  </a:cxn>
                  <a:cxn ang="0">
                    <a:pos x="239" y="405"/>
                  </a:cxn>
                  <a:cxn ang="0">
                    <a:pos x="231" y="360"/>
                  </a:cxn>
                  <a:cxn ang="0">
                    <a:pos x="209" y="334"/>
                  </a:cxn>
                  <a:cxn ang="0">
                    <a:pos x="156" y="347"/>
                  </a:cxn>
                  <a:cxn ang="0">
                    <a:pos x="111" y="347"/>
                  </a:cxn>
                  <a:cxn ang="0">
                    <a:pos x="59" y="317"/>
                  </a:cxn>
                  <a:cxn ang="0">
                    <a:pos x="44" y="297"/>
                  </a:cxn>
                  <a:cxn ang="0">
                    <a:pos x="49" y="285"/>
                  </a:cxn>
                  <a:cxn ang="0">
                    <a:pos x="40" y="265"/>
                  </a:cxn>
                </a:cxnLst>
                <a:rect l="0" t="0" r="r" b="b"/>
                <a:pathLst>
                  <a:path w="571" h="435">
                    <a:moveTo>
                      <a:pt x="28" y="265"/>
                    </a:moveTo>
                    <a:lnTo>
                      <a:pt x="21" y="259"/>
                    </a:lnTo>
                    <a:lnTo>
                      <a:pt x="19" y="251"/>
                    </a:lnTo>
                    <a:lnTo>
                      <a:pt x="15" y="246"/>
                    </a:lnTo>
                    <a:lnTo>
                      <a:pt x="10" y="243"/>
                    </a:lnTo>
                    <a:lnTo>
                      <a:pt x="8" y="240"/>
                    </a:lnTo>
                    <a:lnTo>
                      <a:pt x="13" y="230"/>
                    </a:lnTo>
                    <a:lnTo>
                      <a:pt x="11" y="223"/>
                    </a:lnTo>
                    <a:lnTo>
                      <a:pt x="2" y="221"/>
                    </a:lnTo>
                    <a:lnTo>
                      <a:pt x="0" y="211"/>
                    </a:lnTo>
                    <a:lnTo>
                      <a:pt x="3" y="205"/>
                    </a:lnTo>
                    <a:lnTo>
                      <a:pt x="17" y="196"/>
                    </a:lnTo>
                    <a:lnTo>
                      <a:pt x="22" y="201"/>
                    </a:lnTo>
                    <a:lnTo>
                      <a:pt x="28" y="200"/>
                    </a:lnTo>
                    <a:lnTo>
                      <a:pt x="29" y="192"/>
                    </a:lnTo>
                    <a:lnTo>
                      <a:pt x="35" y="191"/>
                    </a:lnTo>
                    <a:lnTo>
                      <a:pt x="43" y="185"/>
                    </a:lnTo>
                    <a:lnTo>
                      <a:pt x="53" y="182"/>
                    </a:lnTo>
                    <a:lnTo>
                      <a:pt x="60" y="172"/>
                    </a:lnTo>
                    <a:lnTo>
                      <a:pt x="64" y="162"/>
                    </a:lnTo>
                    <a:lnTo>
                      <a:pt x="62" y="156"/>
                    </a:lnTo>
                    <a:lnTo>
                      <a:pt x="61" y="145"/>
                    </a:lnTo>
                    <a:lnTo>
                      <a:pt x="55" y="138"/>
                    </a:lnTo>
                    <a:lnTo>
                      <a:pt x="74" y="131"/>
                    </a:lnTo>
                    <a:lnTo>
                      <a:pt x="78" y="137"/>
                    </a:lnTo>
                    <a:lnTo>
                      <a:pt x="82" y="132"/>
                    </a:lnTo>
                    <a:lnTo>
                      <a:pt x="81" y="126"/>
                    </a:lnTo>
                    <a:lnTo>
                      <a:pt x="89" y="108"/>
                    </a:lnTo>
                    <a:lnTo>
                      <a:pt x="100" y="107"/>
                    </a:lnTo>
                    <a:lnTo>
                      <a:pt x="107" y="111"/>
                    </a:lnTo>
                    <a:lnTo>
                      <a:pt x="112" y="105"/>
                    </a:lnTo>
                    <a:lnTo>
                      <a:pt x="109" y="91"/>
                    </a:lnTo>
                    <a:lnTo>
                      <a:pt x="126" y="76"/>
                    </a:lnTo>
                    <a:lnTo>
                      <a:pt x="129" y="76"/>
                    </a:lnTo>
                    <a:lnTo>
                      <a:pt x="139" y="93"/>
                    </a:lnTo>
                    <a:lnTo>
                      <a:pt x="150" y="93"/>
                    </a:lnTo>
                    <a:lnTo>
                      <a:pt x="164" y="116"/>
                    </a:lnTo>
                    <a:lnTo>
                      <a:pt x="158" y="124"/>
                    </a:lnTo>
                    <a:lnTo>
                      <a:pt x="165" y="133"/>
                    </a:lnTo>
                    <a:lnTo>
                      <a:pt x="176" y="136"/>
                    </a:lnTo>
                    <a:lnTo>
                      <a:pt x="208" y="151"/>
                    </a:lnTo>
                    <a:lnTo>
                      <a:pt x="207" y="162"/>
                    </a:lnTo>
                    <a:lnTo>
                      <a:pt x="214" y="171"/>
                    </a:lnTo>
                    <a:lnTo>
                      <a:pt x="223" y="171"/>
                    </a:lnTo>
                    <a:lnTo>
                      <a:pt x="226" y="168"/>
                    </a:lnTo>
                    <a:lnTo>
                      <a:pt x="229" y="166"/>
                    </a:lnTo>
                    <a:lnTo>
                      <a:pt x="234" y="169"/>
                    </a:lnTo>
                    <a:lnTo>
                      <a:pt x="246" y="166"/>
                    </a:lnTo>
                    <a:lnTo>
                      <a:pt x="262" y="168"/>
                    </a:lnTo>
                    <a:lnTo>
                      <a:pt x="271" y="178"/>
                    </a:lnTo>
                    <a:lnTo>
                      <a:pt x="282" y="179"/>
                    </a:lnTo>
                    <a:lnTo>
                      <a:pt x="290" y="183"/>
                    </a:lnTo>
                    <a:lnTo>
                      <a:pt x="296" y="181"/>
                    </a:lnTo>
                    <a:lnTo>
                      <a:pt x="310" y="171"/>
                    </a:lnTo>
                    <a:lnTo>
                      <a:pt x="318" y="175"/>
                    </a:lnTo>
                    <a:lnTo>
                      <a:pt x="327" y="174"/>
                    </a:lnTo>
                    <a:lnTo>
                      <a:pt x="338" y="168"/>
                    </a:lnTo>
                    <a:lnTo>
                      <a:pt x="346" y="159"/>
                    </a:lnTo>
                    <a:lnTo>
                      <a:pt x="354" y="156"/>
                    </a:lnTo>
                    <a:lnTo>
                      <a:pt x="357" y="149"/>
                    </a:lnTo>
                    <a:lnTo>
                      <a:pt x="351" y="144"/>
                    </a:lnTo>
                    <a:lnTo>
                      <a:pt x="358" y="133"/>
                    </a:lnTo>
                    <a:lnTo>
                      <a:pt x="372" y="137"/>
                    </a:lnTo>
                    <a:lnTo>
                      <a:pt x="383" y="125"/>
                    </a:lnTo>
                    <a:lnTo>
                      <a:pt x="388" y="130"/>
                    </a:lnTo>
                    <a:lnTo>
                      <a:pt x="393" y="129"/>
                    </a:lnTo>
                    <a:lnTo>
                      <a:pt x="397" y="115"/>
                    </a:lnTo>
                    <a:lnTo>
                      <a:pt x="402" y="113"/>
                    </a:lnTo>
                    <a:lnTo>
                      <a:pt x="405" y="118"/>
                    </a:lnTo>
                    <a:lnTo>
                      <a:pt x="412" y="116"/>
                    </a:lnTo>
                    <a:lnTo>
                      <a:pt x="411" y="110"/>
                    </a:lnTo>
                    <a:lnTo>
                      <a:pt x="419" y="109"/>
                    </a:lnTo>
                    <a:lnTo>
                      <a:pt x="425" y="111"/>
                    </a:lnTo>
                    <a:lnTo>
                      <a:pt x="429" y="108"/>
                    </a:lnTo>
                    <a:lnTo>
                      <a:pt x="425" y="97"/>
                    </a:lnTo>
                    <a:lnTo>
                      <a:pt x="410" y="92"/>
                    </a:lnTo>
                    <a:lnTo>
                      <a:pt x="405" y="98"/>
                    </a:lnTo>
                    <a:lnTo>
                      <a:pt x="398" y="94"/>
                    </a:lnTo>
                    <a:lnTo>
                      <a:pt x="395" y="98"/>
                    </a:lnTo>
                    <a:lnTo>
                      <a:pt x="389" y="95"/>
                    </a:lnTo>
                    <a:lnTo>
                      <a:pt x="390" y="88"/>
                    </a:lnTo>
                    <a:lnTo>
                      <a:pt x="395" y="83"/>
                    </a:lnTo>
                    <a:lnTo>
                      <a:pt x="401" y="68"/>
                    </a:lnTo>
                    <a:lnTo>
                      <a:pt x="402" y="64"/>
                    </a:lnTo>
                    <a:lnTo>
                      <a:pt x="407" y="70"/>
                    </a:lnTo>
                    <a:lnTo>
                      <a:pt x="423" y="59"/>
                    </a:lnTo>
                    <a:lnTo>
                      <a:pt x="422" y="50"/>
                    </a:lnTo>
                    <a:lnTo>
                      <a:pt x="427" y="47"/>
                    </a:lnTo>
                    <a:lnTo>
                      <a:pt x="430" y="32"/>
                    </a:lnTo>
                    <a:lnTo>
                      <a:pt x="437" y="27"/>
                    </a:lnTo>
                    <a:lnTo>
                      <a:pt x="438" y="19"/>
                    </a:lnTo>
                    <a:lnTo>
                      <a:pt x="431" y="19"/>
                    </a:lnTo>
                    <a:lnTo>
                      <a:pt x="440" y="3"/>
                    </a:lnTo>
                    <a:lnTo>
                      <a:pt x="461" y="0"/>
                    </a:lnTo>
                    <a:lnTo>
                      <a:pt x="476" y="5"/>
                    </a:lnTo>
                    <a:lnTo>
                      <a:pt x="486" y="7"/>
                    </a:lnTo>
                    <a:lnTo>
                      <a:pt x="494" y="25"/>
                    </a:lnTo>
                    <a:lnTo>
                      <a:pt x="495" y="33"/>
                    </a:lnTo>
                    <a:lnTo>
                      <a:pt x="501" y="48"/>
                    </a:lnTo>
                    <a:lnTo>
                      <a:pt x="503" y="63"/>
                    </a:lnTo>
                    <a:lnTo>
                      <a:pt x="512" y="64"/>
                    </a:lnTo>
                    <a:lnTo>
                      <a:pt x="520" y="68"/>
                    </a:lnTo>
                    <a:lnTo>
                      <a:pt x="532" y="80"/>
                    </a:lnTo>
                    <a:lnTo>
                      <a:pt x="535" y="94"/>
                    </a:lnTo>
                    <a:lnTo>
                      <a:pt x="543" y="93"/>
                    </a:lnTo>
                    <a:lnTo>
                      <a:pt x="547" y="91"/>
                    </a:lnTo>
                    <a:lnTo>
                      <a:pt x="556" y="90"/>
                    </a:lnTo>
                    <a:lnTo>
                      <a:pt x="567" y="83"/>
                    </a:lnTo>
                    <a:lnTo>
                      <a:pt x="571" y="84"/>
                    </a:lnTo>
                    <a:lnTo>
                      <a:pt x="568" y="103"/>
                    </a:lnTo>
                    <a:lnTo>
                      <a:pt x="560" y="109"/>
                    </a:lnTo>
                    <a:lnTo>
                      <a:pt x="556" y="131"/>
                    </a:lnTo>
                    <a:lnTo>
                      <a:pt x="548" y="135"/>
                    </a:lnTo>
                    <a:lnTo>
                      <a:pt x="541" y="133"/>
                    </a:lnTo>
                    <a:lnTo>
                      <a:pt x="533" y="136"/>
                    </a:lnTo>
                    <a:lnTo>
                      <a:pt x="537" y="149"/>
                    </a:lnTo>
                    <a:lnTo>
                      <a:pt x="535" y="161"/>
                    </a:lnTo>
                    <a:lnTo>
                      <a:pt x="524" y="165"/>
                    </a:lnTo>
                    <a:lnTo>
                      <a:pt x="514" y="175"/>
                    </a:lnTo>
                    <a:lnTo>
                      <a:pt x="507" y="175"/>
                    </a:lnTo>
                    <a:lnTo>
                      <a:pt x="509" y="184"/>
                    </a:lnTo>
                    <a:lnTo>
                      <a:pt x="506" y="187"/>
                    </a:lnTo>
                    <a:lnTo>
                      <a:pt x="498" y="188"/>
                    </a:lnTo>
                    <a:lnTo>
                      <a:pt x="498" y="181"/>
                    </a:lnTo>
                    <a:lnTo>
                      <a:pt x="494" y="180"/>
                    </a:lnTo>
                    <a:lnTo>
                      <a:pt x="487" y="194"/>
                    </a:lnTo>
                    <a:lnTo>
                      <a:pt x="475" y="199"/>
                    </a:lnTo>
                    <a:lnTo>
                      <a:pt x="470" y="208"/>
                    </a:lnTo>
                    <a:lnTo>
                      <a:pt x="463" y="210"/>
                    </a:lnTo>
                    <a:lnTo>
                      <a:pt x="453" y="217"/>
                    </a:lnTo>
                    <a:lnTo>
                      <a:pt x="447" y="220"/>
                    </a:lnTo>
                    <a:lnTo>
                      <a:pt x="447" y="215"/>
                    </a:lnTo>
                    <a:lnTo>
                      <a:pt x="443" y="213"/>
                    </a:lnTo>
                    <a:lnTo>
                      <a:pt x="450" y="203"/>
                    </a:lnTo>
                    <a:lnTo>
                      <a:pt x="449" y="197"/>
                    </a:lnTo>
                    <a:lnTo>
                      <a:pt x="441" y="196"/>
                    </a:lnTo>
                    <a:lnTo>
                      <a:pt x="434" y="203"/>
                    </a:lnTo>
                    <a:lnTo>
                      <a:pt x="427" y="206"/>
                    </a:lnTo>
                    <a:lnTo>
                      <a:pt x="425" y="211"/>
                    </a:lnTo>
                    <a:lnTo>
                      <a:pt x="422" y="214"/>
                    </a:lnTo>
                    <a:lnTo>
                      <a:pt x="422" y="217"/>
                    </a:lnTo>
                    <a:lnTo>
                      <a:pt x="419" y="218"/>
                    </a:lnTo>
                    <a:lnTo>
                      <a:pt x="413" y="219"/>
                    </a:lnTo>
                    <a:lnTo>
                      <a:pt x="410" y="225"/>
                    </a:lnTo>
                    <a:lnTo>
                      <a:pt x="415" y="233"/>
                    </a:lnTo>
                    <a:lnTo>
                      <a:pt x="422" y="234"/>
                    </a:lnTo>
                    <a:lnTo>
                      <a:pt x="421" y="241"/>
                    </a:lnTo>
                    <a:lnTo>
                      <a:pt x="427" y="242"/>
                    </a:lnTo>
                    <a:lnTo>
                      <a:pt x="436" y="235"/>
                    </a:lnTo>
                    <a:lnTo>
                      <a:pt x="439" y="235"/>
                    </a:lnTo>
                    <a:lnTo>
                      <a:pt x="442" y="237"/>
                    </a:lnTo>
                    <a:lnTo>
                      <a:pt x="454" y="238"/>
                    </a:lnTo>
                    <a:lnTo>
                      <a:pt x="455" y="243"/>
                    </a:lnTo>
                    <a:lnTo>
                      <a:pt x="454" y="245"/>
                    </a:lnTo>
                    <a:lnTo>
                      <a:pt x="449" y="245"/>
                    </a:lnTo>
                    <a:lnTo>
                      <a:pt x="445" y="247"/>
                    </a:lnTo>
                    <a:lnTo>
                      <a:pt x="444" y="249"/>
                    </a:lnTo>
                    <a:lnTo>
                      <a:pt x="440" y="254"/>
                    </a:lnTo>
                    <a:lnTo>
                      <a:pt x="436" y="254"/>
                    </a:lnTo>
                    <a:lnTo>
                      <a:pt x="434" y="252"/>
                    </a:lnTo>
                    <a:lnTo>
                      <a:pt x="430" y="256"/>
                    </a:lnTo>
                    <a:lnTo>
                      <a:pt x="430" y="258"/>
                    </a:lnTo>
                    <a:lnTo>
                      <a:pt x="425" y="263"/>
                    </a:lnTo>
                    <a:lnTo>
                      <a:pt x="424" y="268"/>
                    </a:lnTo>
                    <a:lnTo>
                      <a:pt x="430" y="274"/>
                    </a:lnTo>
                    <a:lnTo>
                      <a:pt x="436" y="276"/>
                    </a:lnTo>
                    <a:lnTo>
                      <a:pt x="437" y="283"/>
                    </a:lnTo>
                    <a:lnTo>
                      <a:pt x="440" y="286"/>
                    </a:lnTo>
                    <a:lnTo>
                      <a:pt x="440" y="295"/>
                    </a:lnTo>
                    <a:lnTo>
                      <a:pt x="444" y="299"/>
                    </a:lnTo>
                    <a:lnTo>
                      <a:pt x="448" y="305"/>
                    </a:lnTo>
                    <a:lnTo>
                      <a:pt x="448" y="308"/>
                    </a:lnTo>
                    <a:lnTo>
                      <a:pt x="444" y="308"/>
                    </a:lnTo>
                    <a:lnTo>
                      <a:pt x="447" y="312"/>
                    </a:lnTo>
                    <a:lnTo>
                      <a:pt x="448" y="317"/>
                    </a:lnTo>
                    <a:lnTo>
                      <a:pt x="444" y="319"/>
                    </a:lnTo>
                    <a:lnTo>
                      <a:pt x="439" y="323"/>
                    </a:lnTo>
                    <a:lnTo>
                      <a:pt x="439" y="327"/>
                    </a:lnTo>
                    <a:lnTo>
                      <a:pt x="441" y="328"/>
                    </a:lnTo>
                    <a:lnTo>
                      <a:pt x="445" y="325"/>
                    </a:lnTo>
                    <a:lnTo>
                      <a:pt x="448" y="328"/>
                    </a:lnTo>
                    <a:lnTo>
                      <a:pt x="449" y="335"/>
                    </a:lnTo>
                    <a:lnTo>
                      <a:pt x="445" y="340"/>
                    </a:lnTo>
                    <a:lnTo>
                      <a:pt x="445" y="345"/>
                    </a:lnTo>
                    <a:lnTo>
                      <a:pt x="444" y="348"/>
                    </a:lnTo>
                    <a:lnTo>
                      <a:pt x="440" y="351"/>
                    </a:lnTo>
                    <a:lnTo>
                      <a:pt x="439" y="355"/>
                    </a:lnTo>
                    <a:lnTo>
                      <a:pt x="433" y="361"/>
                    </a:lnTo>
                    <a:lnTo>
                      <a:pt x="433" y="367"/>
                    </a:lnTo>
                    <a:lnTo>
                      <a:pt x="429" y="369"/>
                    </a:lnTo>
                    <a:lnTo>
                      <a:pt x="429" y="379"/>
                    </a:lnTo>
                    <a:lnTo>
                      <a:pt x="423" y="382"/>
                    </a:lnTo>
                    <a:lnTo>
                      <a:pt x="422" y="386"/>
                    </a:lnTo>
                    <a:lnTo>
                      <a:pt x="418" y="387"/>
                    </a:lnTo>
                    <a:lnTo>
                      <a:pt x="413" y="391"/>
                    </a:lnTo>
                    <a:lnTo>
                      <a:pt x="413" y="396"/>
                    </a:lnTo>
                    <a:lnTo>
                      <a:pt x="402" y="401"/>
                    </a:lnTo>
                    <a:lnTo>
                      <a:pt x="401" y="406"/>
                    </a:lnTo>
                    <a:lnTo>
                      <a:pt x="395" y="406"/>
                    </a:lnTo>
                    <a:lnTo>
                      <a:pt x="391" y="411"/>
                    </a:lnTo>
                    <a:lnTo>
                      <a:pt x="386" y="411"/>
                    </a:lnTo>
                    <a:lnTo>
                      <a:pt x="379" y="416"/>
                    </a:lnTo>
                    <a:lnTo>
                      <a:pt x="375" y="413"/>
                    </a:lnTo>
                    <a:lnTo>
                      <a:pt x="375" y="410"/>
                    </a:lnTo>
                    <a:lnTo>
                      <a:pt x="373" y="408"/>
                    </a:lnTo>
                    <a:lnTo>
                      <a:pt x="369" y="410"/>
                    </a:lnTo>
                    <a:lnTo>
                      <a:pt x="367" y="417"/>
                    </a:lnTo>
                    <a:lnTo>
                      <a:pt x="361" y="422"/>
                    </a:lnTo>
                    <a:lnTo>
                      <a:pt x="356" y="422"/>
                    </a:lnTo>
                    <a:lnTo>
                      <a:pt x="353" y="424"/>
                    </a:lnTo>
                    <a:lnTo>
                      <a:pt x="349" y="425"/>
                    </a:lnTo>
                    <a:lnTo>
                      <a:pt x="346" y="429"/>
                    </a:lnTo>
                    <a:lnTo>
                      <a:pt x="340" y="431"/>
                    </a:lnTo>
                    <a:lnTo>
                      <a:pt x="339" y="435"/>
                    </a:lnTo>
                    <a:lnTo>
                      <a:pt x="336" y="435"/>
                    </a:lnTo>
                    <a:lnTo>
                      <a:pt x="335" y="432"/>
                    </a:lnTo>
                    <a:lnTo>
                      <a:pt x="335" y="425"/>
                    </a:lnTo>
                    <a:lnTo>
                      <a:pt x="330" y="423"/>
                    </a:lnTo>
                    <a:lnTo>
                      <a:pt x="322" y="423"/>
                    </a:lnTo>
                    <a:lnTo>
                      <a:pt x="319" y="420"/>
                    </a:lnTo>
                    <a:lnTo>
                      <a:pt x="313" y="421"/>
                    </a:lnTo>
                    <a:lnTo>
                      <a:pt x="308" y="416"/>
                    </a:lnTo>
                    <a:lnTo>
                      <a:pt x="309" y="410"/>
                    </a:lnTo>
                    <a:lnTo>
                      <a:pt x="308" y="406"/>
                    </a:lnTo>
                    <a:lnTo>
                      <a:pt x="298" y="406"/>
                    </a:lnTo>
                    <a:lnTo>
                      <a:pt x="293" y="401"/>
                    </a:lnTo>
                    <a:lnTo>
                      <a:pt x="288" y="410"/>
                    </a:lnTo>
                    <a:lnTo>
                      <a:pt x="277" y="409"/>
                    </a:lnTo>
                    <a:lnTo>
                      <a:pt x="272" y="407"/>
                    </a:lnTo>
                    <a:lnTo>
                      <a:pt x="268" y="412"/>
                    </a:lnTo>
                    <a:lnTo>
                      <a:pt x="263" y="410"/>
                    </a:lnTo>
                    <a:lnTo>
                      <a:pt x="260" y="416"/>
                    </a:lnTo>
                    <a:lnTo>
                      <a:pt x="262" y="428"/>
                    </a:lnTo>
                    <a:lnTo>
                      <a:pt x="257" y="426"/>
                    </a:lnTo>
                    <a:lnTo>
                      <a:pt x="256" y="424"/>
                    </a:lnTo>
                    <a:lnTo>
                      <a:pt x="254" y="421"/>
                    </a:lnTo>
                    <a:lnTo>
                      <a:pt x="247" y="418"/>
                    </a:lnTo>
                    <a:lnTo>
                      <a:pt x="246" y="415"/>
                    </a:lnTo>
                    <a:lnTo>
                      <a:pt x="239" y="415"/>
                    </a:lnTo>
                    <a:lnTo>
                      <a:pt x="239" y="405"/>
                    </a:lnTo>
                    <a:lnTo>
                      <a:pt x="231" y="395"/>
                    </a:lnTo>
                    <a:lnTo>
                      <a:pt x="225" y="395"/>
                    </a:lnTo>
                    <a:lnTo>
                      <a:pt x="225" y="383"/>
                    </a:lnTo>
                    <a:lnTo>
                      <a:pt x="233" y="373"/>
                    </a:lnTo>
                    <a:lnTo>
                      <a:pt x="231" y="360"/>
                    </a:lnTo>
                    <a:lnTo>
                      <a:pt x="226" y="347"/>
                    </a:lnTo>
                    <a:lnTo>
                      <a:pt x="220" y="348"/>
                    </a:lnTo>
                    <a:lnTo>
                      <a:pt x="212" y="341"/>
                    </a:lnTo>
                    <a:lnTo>
                      <a:pt x="213" y="337"/>
                    </a:lnTo>
                    <a:lnTo>
                      <a:pt x="209" y="334"/>
                    </a:lnTo>
                    <a:lnTo>
                      <a:pt x="187" y="341"/>
                    </a:lnTo>
                    <a:lnTo>
                      <a:pt x="172" y="353"/>
                    </a:lnTo>
                    <a:lnTo>
                      <a:pt x="167" y="349"/>
                    </a:lnTo>
                    <a:lnTo>
                      <a:pt x="160" y="351"/>
                    </a:lnTo>
                    <a:lnTo>
                      <a:pt x="156" y="347"/>
                    </a:lnTo>
                    <a:lnTo>
                      <a:pt x="150" y="347"/>
                    </a:lnTo>
                    <a:lnTo>
                      <a:pt x="143" y="354"/>
                    </a:lnTo>
                    <a:lnTo>
                      <a:pt x="137" y="351"/>
                    </a:lnTo>
                    <a:lnTo>
                      <a:pt x="133" y="352"/>
                    </a:lnTo>
                    <a:lnTo>
                      <a:pt x="111" y="347"/>
                    </a:lnTo>
                    <a:lnTo>
                      <a:pt x="100" y="339"/>
                    </a:lnTo>
                    <a:lnTo>
                      <a:pt x="89" y="334"/>
                    </a:lnTo>
                    <a:lnTo>
                      <a:pt x="77" y="324"/>
                    </a:lnTo>
                    <a:lnTo>
                      <a:pt x="66" y="325"/>
                    </a:lnTo>
                    <a:lnTo>
                      <a:pt x="59" y="317"/>
                    </a:lnTo>
                    <a:lnTo>
                      <a:pt x="51" y="317"/>
                    </a:lnTo>
                    <a:lnTo>
                      <a:pt x="47" y="314"/>
                    </a:lnTo>
                    <a:lnTo>
                      <a:pt x="47" y="305"/>
                    </a:lnTo>
                    <a:lnTo>
                      <a:pt x="42" y="299"/>
                    </a:lnTo>
                    <a:lnTo>
                      <a:pt x="44" y="297"/>
                    </a:lnTo>
                    <a:lnTo>
                      <a:pt x="47" y="298"/>
                    </a:lnTo>
                    <a:lnTo>
                      <a:pt x="50" y="296"/>
                    </a:lnTo>
                    <a:lnTo>
                      <a:pt x="52" y="295"/>
                    </a:lnTo>
                    <a:lnTo>
                      <a:pt x="51" y="291"/>
                    </a:lnTo>
                    <a:lnTo>
                      <a:pt x="49" y="285"/>
                    </a:lnTo>
                    <a:lnTo>
                      <a:pt x="49" y="281"/>
                    </a:lnTo>
                    <a:lnTo>
                      <a:pt x="51" y="274"/>
                    </a:lnTo>
                    <a:lnTo>
                      <a:pt x="50" y="269"/>
                    </a:lnTo>
                    <a:lnTo>
                      <a:pt x="46" y="265"/>
                    </a:lnTo>
                    <a:lnTo>
                      <a:pt x="40" y="265"/>
                    </a:lnTo>
                    <a:lnTo>
                      <a:pt x="34" y="270"/>
                    </a:lnTo>
                    <a:lnTo>
                      <a:pt x="28" y="265"/>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5" name="Freeform 5635">
                <a:extLst>
                  <a:ext uri="{FF2B5EF4-FFF2-40B4-BE49-F238E27FC236}">
                    <a16:creationId xmlns:a16="http://schemas.microsoft.com/office/drawing/2014/main" id="{02C096B4-1140-4EE1-ADD5-DCF08BDECFE4}"/>
                  </a:ext>
                </a:extLst>
              </p:cNvPr>
              <p:cNvSpPr>
                <a:spLocks/>
              </p:cNvSpPr>
              <p:nvPr/>
            </p:nvSpPr>
            <p:spPr bwMode="gray">
              <a:xfrm>
                <a:off x="3362" y="2080"/>
                <a:ext cx="90" cy="96"/>
              </a:xfrm>
              <a:custGeom>
                <a:avLst/>
                <a:gdLst/>
                <a:ahLst/>
                <a:cxnLst>
                  <a:cxn ang="0">
                    <a:pos x="7" y="16"/>
                  </a:cxn>
                  <a:cxn ang="0">
                    <a:pos x="7" y="10"/>
                  </a:cxn>
                  <a:cxn ang="0">
                    <a:pos x="21" y="6"/>
                  </a:cxn>
                  <a:cxn ang="0">
                    <a:pos x="25" y="8"/>
                  </a:cxn>
                  <a:cxn ang="0">
                    <a:pos x="36" y="6"/>
                  </a:cxn>
                  <a:cxn ang="0">
                    <a:pos x="48" y="2"/>
                  </a:cxn>
                  <a:cxn ang="0">
                    <a:pos x="56" y="0"/>
                  </a:cxn>
                  <a:cxn ang="0">
                    <a:pos x="58" y="3"/>
                  </a:cxn>
                  <a:cxn ang="0">
                    <a:pos x="47" y="12"/>
                  </a:cxn>
                  <a:cxn ang="0">
                    <a:pos x="52" y="21"/>
                  </a:cxn>
                  <a:cxn ang="0">
                    <a:pos x="48" y="32"/>
                  </a:cxn>
                  <a:cxn ang="0">
                    <a:pos x="46" y="35"/>
                  </a:cxn>
                  <a:cxn ang="0">
                    <a:pos x="29" y="47"/>
                  </a:cxn>
                  <a:cxn ang="0">
                    <a:pos x="27" y="51"/>
                  </a:cxn>
                  <a:cxn ang="0">
                    <a:pos x="18" y="53"/>
                  </a:cxn>
                  <a:cxn ang="0">
                    <a:pos x="7" y="62"/>
                  </a:cxn>
                  <a:cxn ang="0">
                    <a:pos x="0" y="62"/>
                  </a:cxn>
                  <a:cxn ang="0">
                    <a:pos x="3" y="47"/>
                  </a:cxn>
                  <a:cxn ang="0">
                    <a:pos x="5" y="43"/>
                  </a:cxn>
                  <a:cxn ang="0">
                    <a:pos x="5" y="39"/>
                  </a:cxn>
                  <a:cxn ang="0">
                    <a:pos x="9" y="36"/>
                  </a:cxn>
                  <a:cxn ang="0">
                    <a:pos x="8" y="28"/>
                  </a:cxn>
                  <a:cxn ang="0">
                    <a:pos x="9" y="19"/>
                  </a:cxn>
                  <a:cxn ang="0">
                    <a:pos x="7" y="16"/>
                  </a:cxn>
                </a:cxnLst>
                <a:rect l="0" t="0" r="r" b="b"/>
                <a:pathLst>
                  <a:path w="58" h="62">
                    <a:moveTo>
                      <a:pt x="7" y="16"/>
                    </a:moveTo>
                    <a:lnTo>
                      <a:pt x="7" y="10"/>
                    </a:lnTo>
                    <a:lnTo>
                      <a:pt x="21" y="6"/>
                    </a:lnTo>
                    <a:lnTo>
                      <a:pt x="25" y="8"/>
                    </a:lnTo>
                    <a:lnTo>
                      <a:pt x="36" y="6"/>
                    </a:lnTo>
                    <a:lnTo>
                      <a:pt x="48" y="2"/>
                    </a:lnTo>
                    <a:lnTo>
                      <a:pt x="56" y="0"/>
                    </a:lnTo>
                    <a:lnTo>
                      <a:pt x="58" y="3"/>
                    </a:lnTo>
                    <a:lnTo>
                      <a:pt x="47" y="12"/>
                    </a:lnTo>
                    <a:lnTo>
                      <a:pt x="52" y="21"/>
                    </a:lnTo>
                    <a:lnTo>
                      <a:pt x="48" y="32"/>
                    </a:lnTo>
                    <a:lnTo>
                      <a:pt x="46" y="35"/>
                    </a:lnTo>
                    <a:lnTo>
                      <a:pt x="29" y="47"/>
                    </a:lnTo>
                    <a:lnTo>
                      <a:pt x="27" y="51"/>
                    </a:lnTo>
                    <a:lnTo>
                      <a:pt x="18" y="53"/>
                    </a:lnTo>
                    <a:lnTo>
                      <a:pt x="7" y="62"/>
                    </a:lnTo>
                    <a:lnTo>
                      <a:pt x="0" y="62"/>
                    </a:lnTo>
                    <a:lnTo>
                      <a:pt x="3" y="47"/>
                    </a:lnTo>
                    <a:lnTo>
                      <a:pt x="5" y="43"/>
                    </a:lnTo>
                    <a:lnTo>
                      <a:pt x="5" y="39"/>
                    </a:lnTo>
                    <a:lnTo>
                      <a:pt x="9" y="36"/>
                    </a:lnTo>
                    <a:lnTo>
                      <a:pt x="8" y="28"/>
                    </a:lnTo>
                    <a:lnTo>
                      <a:pt x="9" y="19"/>
                    </a:lnTo>
                    <a:lnTo>
                      <a:pt x="7" y="16"/>
                    </a:lnTo>
                    <a:close/>
                  </a:path>
                </a:pathLst>
              </a:custGeom>
              <a:solidFill>
                <a:srgbClr val="00B0F0"/>
              </a:solid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sp>
            <p:nvSpPr>
              <p:cNvPr id="876" name="Freeform 5636">
                <a:extLst>
                  <a:ext uri="{FF2B5EF4-FFF2-40B4-BE49-F238E27FC236}">
                    <a16:creationId xmlns:a16="http://schemas.microsoft.com/office/drawing/2014/main" id="{49C65F18-0B0A-49B5-87B6-C88CFE40D590}"/>
                  </a:ext>
                </a:extLst>
              </p:cNvPr>
              <p:cNvSpPr>
                <a:spLocks/>
              </p:cNvSpPr>
              <p:nvPr/>
            </p:nvSpPr>
            <p:spPr bwMode="gray">
              <a:xfrm>
                <a:off x="3404" y="2077"/>
                <a:ext cx="140" cy="159"/>
              </a:xfrm>
              <a:custGeom>
                <a:avLst/>
                <a:gdLst/>
                <a:ahLst/>
                <a:cxnLst>
                  <a:cxn ang="0">
                    <a:pos x="0" y="53"/>
                  </a:cxn>
                  <a:cxn ang="0">
                    <a:pos x="2" y="49"/>
                  </a:cxn>
                  <a:cxn ang="0">
                    <a:pos x="19" y="37"/>
                  </a:cxn>
                  <a:cxn ang="0">
                    <a:pos x="21" y="35"/>
                  </a:cxn>
                  <a:cxn ang="0">
                    <a:pos x="21" y="34"/>
                  </a:cxn>
                  <a:cxn ang="0">
                    <a:pos x="25" y="23"/>
                  </a:cxn>
                  <a:cxn ang="0">
                    <a:pos x="20" y="14"/>
                  </a:cxn>
                  <a:cxn ang="0">
                    <a:pos x="31" y="5"/>
                  </a:cxn>
                  <a:cxn ang="0">
                    <a:pos x="38" y="0"/>
                  </a:cxn>
                  <a:cxn ang="0">
                    <a:pos x="45" y="2"/>
                  </a:cxn>
                  <a:cxn ang="0">
                    <a:pos x="48" y="6"/>
                  </a:cxn>
                  <a:cxn ang="0">
                    <a:pos x="54" y="5"/>
                  </a:cxn>
                  <a:cxn ang="0">
                    <a:pos x="62" y="20"/>
                  </a:cxn>
                  <a:cxn ang="0">
                    <a:pos x="67" y="20"/>
                  </a:cxn>
                  <a:cxn ang="0">
                    <a:pos x="70" y="24"/>
                  </a:cxn>
                  <a:cxn ang="0">
                    <a:pos x="61" y="44"/>
                  </a:cxn>
                  <a:cxn ang="0">
                    <a:pos x="71" y="58"/>
                  </a:cxn>
                  <a:cxn ang="0">
                    <a:pos x="78" y="59"/>
                  </a:cxn>
                  <a:cxn ang="0">
                    <a:pos x="85" y="71"/>
                  </a:cxn>
                  <a:cxn ang="0">
                    <a:pos x="85" y="83"/>
                  </a:cxn>
                  <a:cxn ang="0">
                    <a:pos x="90" y="90"/>
                  </a:cxn>
                  <a:cxn ang="0">
                    <a:pos x="87" y="94"/>
                  </a:cxn>
                  <a:cxn ang="0">
                    <a:pos x="78" y="92"/>
                  </a:cxn>
                  <a:cxn ang="0">
                    <a:pos x="75" y="96"/>
                  </a:cxn>
                  <a:cxn ang="0">
                    <a:pos x="76" y="101"/>
                  </a:cxn>
                  <a:cxn ang="0">
                    <a:pos x="59" y="103"/>
                  </a:cxn>
                  <a:cxn ang="0">
                    <a:pos x="43" y="95"/>
                  </a:cxn>
                  <a:cxn ang="0">
                    <a:pos x="43" y="85"/>
                  </a:cxn>
                  <a:cxn ang="0">
                    <a:pos x="33" y="78"/>
                  </a:cxn>
                  <a:cxn ang="0">
                    <a:pos x="18" y="68"/>
                  </a:cxn>
                  <a:cxn ang="0">
                    <a:pos x="6" y="64"/>
                  </a:cxn>
                  <a:cxn ang="0">
                    <a:pos x="0" y="53"/>
                  </a:cxn>
                </a:cxnLst>
                <a:rect l="0" t="0" r="r" b="b"/>
                <a:pathLst>
                  <a:path w="90" h="103">
                    <a:moveTo>
                      <a:pt x="0" y="53"/>
                    </a:moveTo>
                    <a:lnTo>
                      <a:pt x="2" y="49"/>
                    </a:lnTo>
                    <a:lnTo>
                      <a:pt x="19" y="37"/>
                    </a:lnTo>
                    <a:lnTo>
                      <a:pt x="21" y="35"/>
                    </a:lnTo>
                    <a:lnTo>
                      <a:pt x="21" y="34"/>
                    </a:lnTo>
                    <a:lnTo>
                      <a:pt x="25" y="23"/>
                    </a:lnTo>
                    <a:lnTo>
                      <a:pt x="20" y="14"/>
                    </a:lnTo>
                    <a:lnTo>
                      <a:pt x="31" y="5"/>
                    </a:lnTo>
                    <a:lnTo>
                      <a:pt x="38" y="0"/>
                    </a:lnTo>
                    <a:lnTo>
                      <a:pt x="45" y="2"/>
                    </a:lnTo>
                    <a:lnTo>
                      <a:pt x="48" y="6"/>
                    </a:lnTo>
                    <a:lnTo>
                      <a:pt x="54" y="5"/>
                    </a:lnTo>
                    <a:lnTo>
                      <a:pt x="62" y="20"/>
                    </a:lnTo>
                    <a:lnTo>
                      <a:pt x="67" y="20"/>
                    </a:lnTo>
                    <a:lnTo>
                      <a:pt x="70" y="24"/>
                    </a:lnTo>
                    <a:lnTo>
                      <a:pt x="61" y="44"/>
                    </a:lnTo>
                    <a:lnTo>
                      <a:pt x="71" y="58"/>
                    </a:lnTo>
                    <a:lnTo>
                      <a:pt x="78" y="59"/>
                    </a:lnTo>
                    <a:lnTo>
                      <a:pt x="85" y="71"/>
                    </a:lnTo>
                    <a:lnTo>
                      <a:pt x="85" y="83"/>
                    </a:lnTo>
                    <a:lnTo>
                      <a:pt x="90" y="90"/>
                    </a:lnTo>
                    <a:lnTo>
                      <a:pt x="87" y="94"/>
                    </a:lnTo>
                    <a:lnTo>
                      <a:pt x="78" y="92"/>
                    </a:lnTo>
                    <a:lnTo>
                      <a:pt x="75" y="96"/>
                    </a:lnTo>
                    <a:lnTo>
                      <a:pt x="76" y="101"/>
                    </a:lnTo>
                    <a:lnTo>
                      <a:pt x="59" y="103"/>
                    </a:lnTo>
                    <a:lnTo>
                      <a:pt x="43" y="95"/>
                    </a:lnTo>
                    <a:lnTo>
                      <a:pt x="43" y="85"/>
                    </a:lnTo>
                    <a:lnTo>
                      <a:pt x="33" y="78"/>
                    </a:lnTo>
                    <a:lnTo>
                      <a:pt x="18" y="68"/>
                    </a:lnTo>
                    <a:lnTo>
                      <a:pt x="6" y="64"/>
                    </a:lnTo>
                    <a:lnTo>
                      <a:pt x="0" y="53"/>
                    </a:lnTo>
                    <a:close/>
                  </a:path>
                </a:pathLst>
              </a:custGeom>
              <a:grpFill/>
              <a:ln w="6350" cmpd="sng">
                <a:solidFill>
                  <a:srgbClr val="333333"/>
                </a:solidFill>
                <a:round/>
                <a:headEnd/>
                <a:tailEnd/>
              </a:ln>
            </p:spPr>
            <p:txBody>
              <a:bodyPr/>
              <a:lstStyle/>
              <a:p>
                <a:pPr defTabSz="913486">
                  <a:defRPr/>
                </a:pPr>
                <a:endParaRPr lang="en-US" sz="1798" kern="0" dirty="0">
                  <a:solidFill>
                    <a:sysClr val="windowText" lastClr="000000"/>
                  </a:solidFill>
                  <a:latin typeface="EYInterstate Light" panose="02000506000000020004" pitchFamily="2" charset="0"/>
                </a:endParaRPr>
              </a:p>
            </p:txBody>
          </p:sp>
        </p:grpSp>
      </p:grpSp>
      <p:pic>
        <p:nvPicPr>
          <p:cNvPr id="568" name="Graphic 567" descr="Warning">
            <a:extLst>
              <a:ext uri="{FF2B5EF4-FFF2-40B4-BE49-F238E27FC236}">
                <a16:creationId xmlns:a16="http://schemas.microsoft.com/office/drawing/2014/main" id="{F38F6D42-A901-4631-A5AE-6582DC1733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51881" y="5451734"/>
            <a:ext cx="914400" cy="914400"/>
          </a:xfrm>
          <a:prstGeom prst="rect">
            <a:avLst/>
          </a:prstGeom>
        </p:spPr>
      </p:pic>
      <p:sp>
        <p:nvSpPr>
          <p:cNvPr id="569" name="TextBox 568">
            <a:extLst>
              <a:ext uri="{FF2B5EF4-FFF2-40B4-BE49-F238E27FC236}">
                <a16:creationId xmlns:a16="http://schemas.microsoft.com/office/drawing/2014/main" id="{73821783-2058-43F6-B1EB-165A54150DE2}"/>
              </a:ext>
            </a:extLst>
          </p:cNvPr>
          <p:cNvSpPr txBox="1"/>
          <p:nvPr/>
        </p:nvSpPr>
        <p:spPr>
          <a:xfrm>
            <a:off x="322232" y="5451734"/>
            <a:ext cx="6753248" cy="874085"/>
          </a:xfrm>
          <a:prstGeom prst="rect">
            <a:avLst/>
          </a:prstGeom>
          <a:noFill/>
        </p:spPr>
        <p:txBody>
          <a:bodyPr wrap="square" lIns="0" tIns="36576" rIns="0" bIns="0" rtlCol="0">
            <a:spAutoFit/>
          </a:bodyPr>
          <a:lstStyle/>
          <a:p>
            <a:pPr lvl="0" algn="just">
              <a:lnSpc>
                <a:spcPct val="85000"/>
              </a:lnSpc>
              <a:spcAft>
                <a:spcPts val="600"/>
              </a:spcAft>
              <a:buClr>
                <a:srgbClr val="FFE600"/>
              </a:buClr>
              <a:buSzPct val="70000"/>
            </a:pPr>
            <a:r>
              <a:rPr lang="tr-TR" sz="1600" dirty="0">
                <a:solidFill>
                  <a:prstClr val="white"/>
                </a:solidFill>
              </a:rPr>
              <a:t>BK ve Türkiye </a:t>
            </a:r>
            <a:r>
              <a:rPr lang="tr-TR" sz="1600" dirty="0" err="1">
                <a:solidFill>
                  <a:prstClr val="white"/>
                </a:solidFill>
              </a:rPr>
              <a:t>STA’sının</a:t>
            </a:r>
            <a:r>
              <a:rPr lang="tr-TR" sz="1600" dirty="0">
                <a:solidFill>
                  <a:prstClr val="white"/>
                </a:solidFill>
              </a:rPr>
              <a:t> Menşe Protokolünde daha sonra BK-AB </a:t>
            </a:r>
            <a:r>
              <a:rPr lang="tr-TR" sz="1600" dirty="0" err="1">
                <a:solidFill>
                  <a:prstClr val="white"/>
                </a:solidFill>
              </a:rPr>
              <a:t>STA’sının</a:t>
            </a:r>
            <a:r>
              <a:rPr lang="tr-TR" sz="1600" dirty="0">
                <a:solidFill>
                  <a:prstClr val="white"/>
                </a:solidFill>
              </a:rPr>
              <a:t> ekindeki Genel Hükümler ve Ürüne Özel Kurallar uyarınca güncellenecek birçok geçici hüküm bulunmaktadır. Güncelleme sonrası, </a:t>
            </a:r>
            <a:r>
              <a:rPr lang="tr-TR" sz="1600" b="1" dirty="0">
                <a:solidFill>
                  <a:schemeClr val="tx2"/>
                </a:solidFill>
              </a:rPr>
              <a:t>AB, UK ve Türkiye</a:t>
            </a:r>
            <a:r>
              <a:rPr lang="tr-TR" sz="1600" dirty="0">
                <a:solidFill>
                  <a:prstClr val="white"/>
                </a:solidFill>
              </a:rPr>
              <a:t> arasında </a:t>
            </a:r>
            <a:r>
              <a:rPr lang="tr-TR" sz="1600" b="1" dirty="0">
                <a:solidFill>
                  <a:schemeClr val="tx2"/>
                </a:solidFill>
              </a:rPr>
              <a:t>yalnızca ikili kümülasyon</a:t>
            </a:r>
            <a:r>
              <a:rPr lang="tr-TR" sz="1600" dirty="0">
                <a:solidFill>
                  <a:prstClr val="white"/>
                </a:solidFill>
              </a:rPr>
              <a:t> olacağı tahmin edilmektedir.</a:t>
            </a:r>
          </a:p>
        </p:txBody>
      </p:sp>
    </p:spTree>
    <p:extLst>
      <p:ext uri="{BB962C8B-B14F-4D97-AF65-F5344CB8AC3E}">
        <p14:creationId xmlns:p14="http://schemas.microsoft.com/office/powerpoint/2010/main" val="416906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688C32-A584-4496-A19A-E18FE7DC0E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883"/>
          <a:stretch/>
        </p:blipFill>
        <p:spPr>
          <a:xfrm flipH="1">
            <a:off x="13922" y="-1"/>
            <a:ext cx="12184428" cy="1151774"/>
          </a:xfrm>
          <a:prstGeom prst="rect">
            <a:avLst/>
          </a:prstGeom>
        </p:spPr>
      </p:pic>
      <p:sp>
        <p:nvSpPr>
          <p:cNvPr id="9" name="Freeform 5">
            <a:extLst>
              <a:ext uri="{FF2B5EF4-FFF2-40B4-BE49-F238E27FC236}">
                <a16:creationId xmlns:a16="http://schemas.microsoft.com/office/drawing/2014/main" id="{766C1AE0-B018-4755-A792-B53BEBA1BAAD}"/>
              </a:ext>
            </a:extLst>
          </p:cNvPr>
          <p:cNvSpPr>
            <a:spLocks/>
          </p:cNvSpPr>
          <p:nvPr userDrawn="1"/>
        </p:nvSpPr>
        <p:spPr bwMode="black">
          <a:xfrm>
            <a:off x="325242" y="85986"/>
            <a:ext cx="623566" cy="227667"/>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0EBEAC91-9320-46B5-8D88-0C235B3D7E61}"/>
              </a:ext>
            </a:extLst>
          </p:cNvPr>
          <p:cNvSpPr>
            <a:spLocks noEditPoints="1"/>
          </p:cNvSpPr>
          <p:nvPr userDrawn="1"/>
        </p:nvSpPr>
        <p:spPr bwMode="black">
          <a:xfrm>
            <a:off x="325242" y="407339"/>
            <a:ext cx="777694" cy="58931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Rectangle 14">
            <a:extLst>
              <a:ext uri="{FF2B5EF4-FFF2-40B4-BE49-F238E27FC236}">
                <a16:creationId xmlns:a16="http://schemas.microsoft.com/office/drawing/2014/main" id="{44C81916-84D1-41F8-873A-17ACF22EBD56}"/>
              </a:ext>
            </a:extLst>
          </p:cNvPr>
          <p:cNvSpPr/>
          <p:nvPr/>
        </p:nvSpPr>
        <p:spPr>
          <a:xfrm>
            <a:off x="4356100" y="241105"/>
            <a:ext cx="7549953" cy="9106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tr-TR" sz="2800">
                <a:solidFill>
                  <a:schemeClr val="bg1"/>
                </a:solidFill>
              </a:rPr>
              <a:t>BK ile Ticaretimizde Neler Değişti?</a:t>
            </a:r>
            <a:endParaRPr lang="en-GB" sz="2000" dirty="0">
              <a:solidFill>
                <a:schemeClr val="bg1"/>
              </a:solidFill>
            </a:endParaRPr>
          </a:p>
        </p:txBody>
      </p:sp>
      <p:graphicFrame>
        <p:nvGraphicFramePr>
          <p:cNvPr id="24" name="Table 7">
            <a:extLst>
              <a:ext uri="{FF2B5EF4-FFF2-40B4-BE49-F238E27FC236}">
                <a16:creationId xmlns:a16="http://schemas.microsoft.com/office/drawing/2014/main" id="{0A318851-B1FA-45FB-A443-E4F9FA5CD65B}"/>
              </a:ext>
            </a:extLst>
          </p:cNvPr>
          <p:cNvGraphicFramePr>
            <a:graphicFrameLocks noGrp="1"/>
          </p:cNvGraphicFramePr>
          <p:nvPr>
            <p:ph idx="1"/>
            <p:extLst>
              <p:ext uri="{D42A27DB-BD31-4B8C-83A1-F6EECF244321}">
                <p14:modId xmlns:p14="http://schemas.microsoft.com/office/powerpoint/2010/main" val="2399100797"/>
              </p:ext>
            </p:extLst>
          </p:nvPr>
        </p:nvGraphicFramePr>
        <p:xfrm>
          <a:off x="437754" y="1689851"/>
          <a:ext cx="11256406" cy="4121669"/>
        </p:xfrm>
        <a:graphic>
          <a:graphicData uri="http://schemas.openxmlformats.org/drawingml/2006/table">
            <a:tbl>
              <a:tblPr firstRow="1" bandRow="1">
                <a:tableStyleId>{3C2FFA5D-87B4-456A-9821-1D502468CF0F}</a:tableStyleId>
              </a:tblPr>
              <a:tblGrid>
                <a:gridCol w="2124244">
                  <a:extLst>
                    <a:ext uri="{9D8B030D-6E8A-4147-A177-3AD203B41FA5}">
                      <a16:colId xmlns:a16="http://schemas.microsoft.com/office/drawing/2014/main" val="3853581641"/>
                    </a:ext>
                  </a:extLst>
                </a:gridCol>
                <a:gridCol w="1585539">
                  <a:extLst>
                    <a:ext uri="{9D8B030D-6E8A-4147-A177-3AD203B41FA5}">
                      <a16:colId xmlns:a16="http://schemas.microsoft.com/office/drawing/2014/main" val="2165989475"/>
                    </a:ext>
                  </a:extLst>
                </a:gridCol>
                <a:gridCol w="1828949">
                  <a:extLst>
                    <a:ext uri="{9D8B030D-6E8A-4147-A177-3AD203B41FA5}">
                      <a16:colId xmlns:a16="http://schemas.microsoft.com/office/drawing/2014/main" val="3042098986"/>
                    </a:ext>
                  </a:extLst>
                </a:gridCol>
                <a:gridCol w="1541914">
                  <a:extLst>
                    <a:ext uri="{9D8B030D-6E8A-4147-A177-3AD203B41FA5}">
                      <a16:colId xmlns:a16="http://schemas.microsoft.com/office/drawing/2014/main" val="3797052374"/>
                    </a:ext>
                  </a:extLst>
                </a:gridCol>
                <a:gridCol w="1940560">
                  <a:extLst>
                    <a:ext uri="{9D8B030D-6E8A-4147-A177-3AD203B41FA5}">
                      <a16:colId xmlns:a16="http://schemas.microsoft.com/office/drawing/2014/main" val="4182847864"/>
                    </a:ext>
                  </a:extLst>
                </a:gridCol>
                <a:gridCol w="2235200">
                  <a:extLst>
                    <a:ext uri="{9D8B030D-6E8A-4147-A177-3AD203B41FA5}">
                      <a16:colId xmlns:a16="http://schemas.microsoft.com/office/drawing/2014/main" val="696978283"/>
                    </a:ext>
                  </a:extLst>
                </a:gridCol>
              </a:tblGrid>
              <a:tr h="565669">
                <a:tc>
                  <a:txBody>
                    <a:bodyPr/>
                    <a:lstStyle/>
                    <a:p>
                      <a:pPr algn="ctr"/>
                      <a:r>
                        <a:rPr lang="tr-TR" sz="1800" dirty="0">
                          <a:solidFill>
                            <a:schemeClr val="bg2"/>
                          </a:solidFill>
                        </a:rPr>
                        <a:t>Çıkış Ülkesi</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algn="ctr"/>
                      <a:r>
                        <a:rPr lang="tr-TR" sz="1800" dirty="0">
                          <a:solidFill>
                            <a:schemeClr val="bg2"/>
                          </a:solidFill>
                        </a:rPr>
                        <a:t>AB</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dirty="0">
                          <a:solidFill>
                            <a:schemeClr val="bg2"/>
                          </a:solidFill>
                        </a:rPr>
                        <a:t>BK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algn="ctr"/>
                      <a:r>
                        <a:rPr lang="tr-TR" sz="1800" dirty="0">
                          <a:solidFill>
                            <a:schemeClr val="bg2"/>
                          </a:solidFill>
                        </a:rPr>
                        <a:t>AB</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dirty="0">
                          <a:solidFill>
                            <a:schemeClr val="bg2"/>
                          </a:solidFill>
                        </a:rPr>
                        <a:t>BK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hMerge="1">
                  <a:txBody>
                    <a:bodyPr/>
                    <a:lstStyle/>
                    <a:p>
                      <a:endParaRPr lang="tr-TR"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560506067"/>
                  </a:ext>
                </a:extLst>
              </a:tr>
              <a:tr h="568960">
                <a:tc>
                  <a:txBody>
                    <a:bodyPr/>
                    <a:lstStyle/>
                    <a:p>
                      <a:pPr algn="ctr"/>
                      <a:r>
                        <a:rPr lang="tr-TR" sz="1800" b="1" dirty="0">
                          <a:solidFill>
                            <a:schemeClr val="bg2"/>
                          </a:solidFill>
                        </a:rPr>
                        <a:t>Menşe Ülke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gridSpan="2">
                  <a:txBody>
                    <a:bodyPr/>
                    <a:lstStyle/>
                    <a:p>
                      <a:pPr algn="ctr"/>
                      <a:r>
                        <a:rPr lang="tr-TR" sz="1600" dirty="0">
                          <a:solidFill>
                            <a:schemeClr val="bg2"/>
                          </a:solidFill>
                        </a:rPr>
                        <a:t>BK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tr-T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solidFill>
                            <a:schemeClr val="bg2"/>
                          </a:solidFill>
                        </a:rPr>
                        <a:t>BK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tr-TR" sz="1600" dirty="0">
                          <a:solidFill>
                            <a:schemeClr val="bg2"/>
                          </a:solidFill>
                        </a:rPr>
                        <a:t>BK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tr-TR" sz="1600" dirty="0">
                          <a:solidFill>
                            <a:schemeClr val="bg2"/>
                          </a:solidFill>
                        </a:rPr>
                        <a:t>AB ya da Diğer Ülkeler</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6576453"/>
                  </a:ext>
                </a:extLst>
              </a:tr>
              <a:tr h="439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800" b="1" dirty="0">
                          <a:solidFill>
                            <a:schemeClr val="bg2"/>
                          </a:solidFill>
                        </a:rPr>
                        <a:t>Tercihli Tarife Belgesi</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gridSpan="2">
                  <a:txBody>
                    <a:bodyPr/>
                    <a:lstStyle/>
                    <a:p>
                      <a:pPr algn="ctr"/>
                      <a:r>
                        <a:rPr lang="tr-TR" sz="1600" dirty="0">
                          <a:solidFill>
                            <a:schemeClr val="bg2"/>
                          </a:solidFill>
                        </a:rPr>
                        <a:t>A.TR</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600" dirty="0">
                        <a:solidFill>
                          <a:schemeClr val="bg2"/>
                        </a:solidFill>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solidFill>
                            <a:schemeClr val="bg2"/>
                          </a:solidFill>
                        </a:rPr>
                        <a:t>A.TR</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tr-TR" sz="1600" dirty="0">
                          <a:solidFill>
                            <a:schemeClr val="bg2"/>
                          </a:solidFill>
                        </a:rPr>
                        <a:t>Menşe Beyanı</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tr-TR" sz="1600" dirty="0">
                          <a:solidFill>
                            <a:schemeClr val="bg2"/>
                          </a:solidFill>
                        </a:rPr>
                        <a:t>N/A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24992262"/>
                  </a:ext>
                </a:extLst>
              </a:tr>
              <a:tr h="54864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800" b="1" dirty="0">
                          <a:solidFill>
                            <a:schemeClr val="bg2"/>
                          </a:solidFill>
                        </a:rPr>
                        <a:t>Gümrük Vergisi</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600" dirty="0">
                          <a:solidFill>
                            <a:schemeClr val="bg2"/>
                          </a:solidFill>
                        </a:rPr>
                        <a:t>Yok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600" kern="1200" noProof="0" dirty="0">
                          <a:solidFill>
                            <a:schemeClr val="bg2"/>
                          </a:solidFill>
                          <a:latin typeface="+mn-lt"/>
                          <a:ea typeface="+mn-ea"/>
                          <a:cs typeface="+mn-cs"/>
                        </a:rPr>
                        <a:t> Yok</a:t>
                      </a:r>
                      <a:endParaRPr lang="tr-TR" sz="1600" kern="1200" dirty="0">
                        <a:solidFill>
                          <a:schemeClr val="bg2"/>
                        </a:solidFill>
                        <a:latin typeface="+mn-l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92075" indent="0" algn="ctr">
                        <a:buFont typeface="Arial" panose="020B0604020202020204" pitchFamily="34" charset="0"/>
                        <a:buNone/>
                      </a:pPr>
                      <a:r>
                        <a:rPr lang="tr-TR" sz="1600" dirty="0">
                          <a:solidFill>
                            <a:schemeClr val="bg2"/>
                          </a:solidFill>
                        </a:rPr>
                        <a:t>Yok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9207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1200" cap="none" spc="0" normalizeH="0" baseline="0" noProof="0">
                          <a:ln>
                            <a:noFill/>
                          </a:ln>
                          <a:solidFill>
                            <a:srgbClr val="000000"/>
                          </a:solidFill>
                          <a:effectLst/>
                          <a:uLnTx/>
                          <a:uFillTx/>
                          <a:latin typeface="EYInterstate Light"/>
                          <a:ea typeface="+mn-ea"/>
                          <a:cs typeface="+mn-cs"/>
                        </a:rPr>
                        <a:t>Yok</a:t>
                      </a:r>
                      <a:endParaRPr kumimoji="0" lang="tr-TR" sz="1600" b="0" i="0" u="none" strike="noStrike" kern="1200" cap="none" spc="0" normalizeH="0" baseline="0" noProof="0" dirty="0">
                        <a:ln>
                          <a:noFill/>
                        </a:ln>
                        <a:solidFill>
                          <a:srgbClr val="000000"/>
                        </a:solidFill>
                        <a:effectLst/>
                        <a:uLnTx/>
                        <a:uFillTx/>
                        <a:latin typeface="EYInterstate Ligh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9207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1200" cap="none" spc="0" normalizeH="0" baseline="0" noProof="0">
                          <a:ln>
                            <a:noFill/>
                          </a:ln>
                          <a:solidFill>
                            <a:srgbClr val="000000"/>
                          </a:solidFill>
                          <a:effectLst/>
                          <a:uLnTx/>
                          <a:uFillTx/>
                          <a:latin typeface="EYInterstate Light"/>
                          <a:ea typeface="+mn-ea"/>
                          <a:cs typeface="+mn-cs"/>
                        </a:rPr>
                        <a:t>Var</a:t>
                      </a:r>
                      <a:endParaRPr kumimoji="0" lang="tr-TR" sz="1600" b="0" i="0" u="none" strike="noStrike" kern="1200" cap="none" spc="0" normalizeH="0" baseline="0" noProof="0" dirty="0">
                        <a:ln>
                          <a:noFill/>
                        </a:ln>
                        <a:solidFill>
                          <a:srgbClr val="000000"/>
                        </a:solidFill>
                        <a:effectLst/>
                        <a:uLnTx/>
                        <a:uFillTx/>
                        <a:latin typeface="EYInterstate Ligh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437391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800" b="1" dirty="0">
                          <a:solidFill>
                            <a:schemeClr val="bg2"/>
                          </a:solidFill>
                        </a:rPr>
                        <a:t>İlave Gümrük Vergisi</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marL="0" indent="0" algn="ctr">
                        <a:buFont typeface="Arial" panose="020B0604020202020204" pitchFamily="34" charset="0"/>
                        <a:buNone/>
                      </a:pPr>
                      <a:r>
                        <a:rPr lang="tr-TR" sz="1600" dirty="0">
                          <a:solidFill>
                            <a:schemeClr val="bg2"/>
                          </a:solidFill>
                        </a:rPr>
                        <a:t>  Var</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600" kern="1200" dirty="0">
                          <a:solidFill>
                            <a:schemeClr val="bg2"/>
                          </a:solidFill>
                          <a:latin typeface="+mn-lt"/>
                          <a:ea typeface="+mn-ea"/>
                          <a:cs typeface="+mn-cs"/>
                        </a:rPr>
                        <a:t> Yok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92075" indent="0" algn="ctr">
                        <a:buFont typeface="Arial" panose="020B0604020202020204" pitchFamily="34" charset="0"/>
                        <a:buNone/>
                      </a:pPr>
                      <a:r>
                        <a:rPr lang="tr-TR" sz="1600" dirty="0">
                          <a:solidFill>
                            <a:schemeClr val="bg2"/>
                          </a:solidFill>
                        </a:rPr>
                        <a:t>Var **</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9207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1200" cap="none" spc="0" normalizeH="0" baseline="0" noProof="0">
                          <a:ln>
                            <a:noFill/>
                          </a:ln>
                          <a:solidFill>
                            <a:srgbClr val="000000"/>
                          </a:solidFill>
                          <a:effectLst/>
                          <a:uLnTx/>
                          <a:uFillTx/>
                          <a:latin typeface="EYInterstate Light"/>
                          <a:ea typeface="+mn-ea"/>
                          <a:cs typeface="+mn-cs"/>
                        </a:rPr>
                        <a:t>Yok</a:t>
                      </a:r>
                      <a:endParaRPr kumimoji="0" lang="tr-TR" sz="1600" b="0" i="0" u="none" strike="noStrike" kern="1200" cap="none" spc="0" normalizeH="0" baseline="0" noProof="0" dirty="0">
                        <a:ln>
                          <a:noFill/>
                        </a:ln>
                        <a:solidFill>
                          <a:srgbClr val="000000"/>
                        </a:solidFill>
                        <a:effectLst/>
                        <a:uLnTx/>
                        <a:uFillTx/>
                        <a:latin typeface="EYInterstate Light"/>
                        <a:ea typeface="+mn-ea"/>
                        <a:cs typeface="+mn-cs"/>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9207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1200" cap="none" spc="0" normalizeH="0" baseline="0" noProof="0" dirty="0">
                          <a:ln>
                            <a:noFill/>
                          </a:ln>
                          <a:solidFill>
                            <a:srgbClr val="000000"/>
                          </a:solidFill>
                          <a:effectLst/>
                          <a:uLnTx/>
                          <a:uFillTx/>
                          <a:latin typeface="EYInterstate Light"/>
                          <a:ea typeface="+mn-ea"/>
                          <a:cs typeface="+mn-cs"/>
                        </a:rPr>
                        <a:t>Var</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22307700"/>
                  </a:ext>
                </a:extLst>
              </a:tr>
              <a:tr h="63788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800" b="1" dirty="0">
                          <a:solidFill>
                            <a:schemeClr val="bg2"/>
                          </a:solidFill>
                        </a:rPr>
                        <a:t>Ek Mali Yükümlülük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600" dirty="0">
                          <a:solidFill>
                            <a:schemeClr val="bg2"/>
                          </a:solidFill>
                        </a:rPr>
                        <a:t>Yok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600" kern="1200" dirty="0">
                          <a:solidFill>
                            <a:schemeClr val="bg2"/>
                          </a:solidFill>
                          <a:latin typeface="+mn-lt"/>
                          <a:ea typeface="+mn-ea"/>
                          <a:cs typeface="+mn-cs"/>
                        </a:rPr>
                        <a:t>Yok  </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92075" indent="0" algn="ctr">
                        <a:buFont typeface="Arial" panose="020B0604020202020204" pitchFamily="34" charset="0"/>
                        <a:buNone/>
                      </a:pPr>
                      <a:r>
                        <a:rPr lang="tr-TR" sz="1600" dirty="0">
                          <a:solidFill>
                            <a:schemeClr val="bg2"/>
                          </a:solidFill>
                        </a:rPr>
                        <a:t>Yok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92075"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1200" cap="none" spc="0" normalizeH="0" baseline="0" noProof="0" dirty="0">
                          <a:ln>
                            <a:noFill/>
                          </a:ln>
                          <a:solidFill>
                            <a:srgbClr val="000000"/>
                          </a:solidFill>
                          <a:effectLst/>
                          <a:uLnTx/>
                          <a:uFillTx/>
                          <a:latin typeface="EYInterstate Light"/>
                          <a:ea typeface="+mn-ea"/>
                          <a:cs typeface="+mn-cs"/>
                        </a:rPr>
                        <a:t>Yok</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tr-TR" sz="1600" dirty="0">
                          <a:solidFill>
                            <a:schemeClr val="bg2"/>
                          </a:solidFill>
                        </a:rPr>
                        <a:t>      Var*</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779189636"/>
                  </a:ext>
                </a:extLst>
              </a:tr>
              <a:tr h="243152">
                <a:tc gridSpan="6">
                  <a:txBody>
                    <a:bodyPr/>
                    <a:lstStyle/>
                    <a:p>
                      <a:pPr algn="l"/>
                      <a:r>
                        <a:rPr lang="tr-TR" sz="1400" dirty="0">
                          <a:solidFill>
                            <a:schemeClr val="bg2"/>
                          </a:solidFill>
                        </a:rPr>
                        <a:t>*  Eşyanın </a:t>
                      </a:r>
                      <a:r>
                        <a:rPr lang="tr-TR" sz="1400" dirty="0" err="1">
                          <a:solidFill>
                            <a:schemeClr val="bg2"/>
                          </a:solidFill>
                        </a:rPr>
                        <a:t>EMY’ye</a:t>
                      </a:r>
                      <a:r>
                        <a:rPr lang="tr-TR" sz="1400" dirty="0">
                          <a:solidFill>
                            <a:schemeClr val="bg2"/>
                          </a:solidFill>
                        </a:rPr>
                        <a:t> tabi olması ve EMY uygulanan ülke menşeli olması halinde uygulanır.</a:t>
                      </a:r>
                    </a:p>
                    <a:p>
                      <a:pPr algn="l"/>
                      <a:r>
                        <a:rPr lang="tr-TR" sz="1400" dirty="0">
                          <a:solidFill>
                            <a:schemeClr val="bg2"/>
                          </a:solidFill>
                        </a:rPr>
                        <a:t>** Değiştirmeme kuralı (doğrudan nakliyat) sağlanırsa İGV de hesaplanmayacaktır.</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tr-TR"/>
                    </a:p>
                  </a:txBody>
                  <a:tcPr/>
                </a:tc>
                <a:tc hMerge="1">
                  <a:txBody>
                    <a:bodyPr/>
                    <a:lstStyle/>
                    <a:p>
                      <a:endParaRPr lang="tr-T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40967988"/>
                  </a:ext>
                </a:extLst>
              </a:tr>
            </a:tbl>
          </a:graphicData>
        </a:graphic>
      </p:graphicFrame>
      <p:sp>
        <p:nvSpPr>
          <p:cNvPr id="25" name="Arrow: Up 24">
            <a:extLst>
              <a:ext uri="{FF2B5EF4-FFF2-40B4-BE49-F238E27FC236}">
                <a16:creationId xmlns:a16="http://schemas.microsoft.com/office/drawing/2014/main" id="{CE183B0C-5373-494A-BDE4-EEFD08AD31E1}"/>
              </a:ext>
              <a:ext uri="{C183D7F6-B498-43B3-948B-1728B52AA6E4}">
                <adec:decorative xmlns:adec="http://schemas.microsoft.com/office/drawing/2017/decorative" val="0"/>
              </a:ext>
            </a:extLst>
          </p:cNvPr>
          <p:cNvSpPr/>
          <p:nvPr/>
        </p:nvSpPr>
        <p:spPr>
          <a:xfrm>
            <a:off x="5642529" y="1702011"/>
            <a:ext cx="612000" cy="3571029"/>
          </a:xfrm>
          <a:prstGeom prst="upArrow">
            <a:avLst/>
          </a:prstGeom>
          <a:solidFill>
            <a:schemeClr val="tx1">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tr-TR" sz="2400" b="1" dirty="0">
                <a:solidFill>
                  <a:schemeClr val="bg2"/>
                </a:solidFill>
              </a:rPr>
              <a:t>31.12.2020</a:t>
            </a:r>
          </a:p>
        </p:txBody>
      </p:sp>
      <p:sp>
        <p:nvSpPr>
          <p:cNvPr id="11" name="TextBox 10">
            <a:extLst>
              <a:ext uri="{FF2B5EF4-FFF2-40B4-BE49-F238E27FC236}">
                <a16:creationId xmlns:a16="http://schemas.microsoft.com/office/drawing/2014/main" id="{08D7F77A-86C7-494B-9EE4-B0FC38745039}"/>
              </a:ext>
            </a:extLst>
          </p:cNvPr>
          <p:cNvSpPr txBox="1"/>
          <p:nvPr/>
        </p:nvSpPr>
        <p:spPr>
          <a:xfrm>
            <a:off x="373619" y="1244919"/>
            <a:ext cx="11927049" cy="363946"/>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tr-TR" sz="2500" b="1" dirty="0">
                <a:solidFill>
                  <a:schemeClr val="tx1">
                    <a:lumMod val="20000"/>
                    <a:lumOff val="80000"/>
                  </a:schemeClr>
                </a:solidFill>
              </a:rPr>
              <a:t>GV-İGV-EMY</a:t>
            </a:r>
            <a:endParaRPr lang="en-US" sz="2500" b="1" dirty="0">
              <a:solidFill>
                <a:schemeClr val="tx1">
                  <a:lumMod val="20000"/>
                  <a:lumOff val="80000"/>
                </a:schemeClr>
              </a:solidFill>
            </a:endParaRPr>
          </a:p>
        </p:txBody>
      </p:sp>
    </p:spTree>
    <p:extLst>
      <p:ext uri="{BB962C8B-B14F-4D97-AF65-F5344CB8AC3E}">
        <p14:creationId xmlns:p14="http://schemas.microsoft.com/office/powerpoint/2010/main" val="2720369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5B4E-9BDD-400B-992F-00462A1AEAE6}"/>
              </a:ext>
            </a:extLst>
          </p:cNvPr>
          <p:cNvSpPr>
            <a:spLocks noGrp="1"/>
          </p:cNvSpPr>
          <p:nvPr>
            <p:ph type="title"/>
          </p:nvPr>
        </p:nvSpPr>
        <p:spPr/>
        <p:txBody>
          <a:bodyPr/>
          <a:lstStyle/>
          <a:p>
            <a:r>
              <a:rPr lang="tr-TR" dirty="0" err="1"/>
              <a:t>nt</a:t>
            </a:r>
            <a:endParaRPr lang="en-US" dirty="0"/>
          </a:p>
        </p:txBody>
      </p:sp>
      <p:pic>
        <p:nvPicPr>
          <p:cNvPr id="7" name="Picture 6">
            <a:extLst>
              <a:ext uri="{FF2B5EF4-FFF2-40B4-BE49-F238E27FC236}">
                <a16:creationId xmlns:a16="http://schemas.microsoft.com/office/drawing/2014/main" id="{330683E3-54CE-4ECE-9E1F-43693629CA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883"/>
          <a:stretch/>
        </p:blipFill>
        <p:spPr>
          <a:xfrm flipH="1">
            <a:off x="13922" y="-1"/>
            <a:ext cx="12198347" cy="1151774"/>
          </a:xfrm>
          <a:prstGeom prst="rect">
            <a:avLst/>
          </a:prstGeom>
        </p:spPr>
      </p:pic>
      <p:sp>
        <p:nvSpPr>
          <p:cNvPr id="9" name="Freeform 5">
            <a:extLst>
              <a:ext uri="{FF2B5EF4-FFF2-40B4-BE49-F238E27FC236}">
                <a16:creationId xmlns:a16="http://schemas.microsoft.com/office/drawing/2014/main" id="{766C1AE0-B018-4755-A792-B53BEBA1BAAD}"/>
              </a:ext>
            </a:extLst>
          </p:cNvPr>
          <p:cNvSpPr>
            <a:spLocks/>
          </p:cNvSpPr>
          <p:nvPr userDrawn="1"/>
        </p:nvSpPr>
        <p:spPr bwMode="black">
          <a:xfrm>
            <a:off x="325242" y="85986"/>
            <a:ext cx="623566" cy="227667"/>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0EBEAC91-9320-46B5-8D88-0C235B3D7E61}"/>
              </a:ext>
            </a:extLst>
          </p:cNvPr>
          <p:cNvSpPr>
            <a:spLocks noEditPoints="1"/>
          </p:cNvSpPr>
          <p:nvPr userDrawn="1"/>
        </p:nvSpPr>
        <p:spPr bwMode="black">
          <a:xfrm>
            <a:off x="325242" y="407339"/>
            <a:ext cx="777694" cy="58931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Rectangle 14">
            <a:extLst>
              <a:ext uri="{FF2B5EF4-FFF2-40B4-BE49-F238E27FC236}">
                <a16:creationId xmlns:a16="http://schemas.microsoft.com/office/drawing/2014/main" id="{44C81916-84D1-41F8-873A-17ACF22EBD56}"/>
              </a:ext>
            </a:extLst>
          </p:cNvPr>
          <p:cNvSpPr/>
          <p:nvPr/>
        </p:nvSpPr>
        <p:spPr>
          <a:xfrm>
            <a:off x="4356100" y="241105"/>
            <a:ext cx="7549953" cy="9106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tr-TR" sz="2800" dirty="0">
                <a:solidFill>
                  <a:schemeClr val="bg1"/>
                </a:solidFill>
              </a:rPr>
              <a:t>BK ile Ticaretimizde Neler Değişti?</a:t>
            </a:r>
            <a:endParaRPr lang="en-GB" sz="2000" dirty="0">
              <a:solidFill>
                <a:schemeClr val="bg1"/>
              </a:solidFill>
            </a:endParaRPr>
          </a:p>
        </p:txBody>
      </p:sp>
      <p:sp>
        <p:nvSpPr>
          <p:cNvPr id="14" name="TextBox 13">
            <a:extLst>
              <a:ext uri="{FF2B5EF4-FFF2-40B4-BE49-F238E27FC236}">
                <a16:creationId xmlns:a16="http://schemas.microsoft.com/office/drawing/2014/main" id="{E84D79AD-9A3B-430A-BB24-084E9FD882C0}"/>
              </a:ext>
            </a:extLst>
          </p:cNvPr>
          <p:cNvSpPr txBox="1"/>
          <p:nvPr/>
        </p:nvSpPr>
        <p:spPr>
          <a:xfrm>
            <a:off x="1540683" y="1865815"/>
            <a:ext cx="9944669" cy="590931"/>
          </a:xfrm>
          <a:prstGeom prst="rect">
            <a:avLst/>
          </a:prstGeom>
          <a:noFill/>
        </p:spPr>
        <p:txBody>
          <a:bodyPr wrap="square" lIns="0" tIns="36576" rIns="0" bIns="0" rtlCol="0" anchor="ctr">
            <a:spAutoFit/>
          </a:bodyPr>
          <a:lstStyle/>
          <a:p>
            <a:pPr>
              <a:spcBef>
                <a:spcPts val="1400"/>
              </a:spcBef>
              <a:buClr>
                <a:schemeClr val="tx2"/>
              </a:buClr>
            </a:pPr>
            <a:r>
              <a:rPr lang="tr-TR" dirty="0">
                <a:solidFill>
                  <a:schemeClr val="bg1"/>
                </a:solidFill>
              </a:rPr>
              <a:t>1 Ocak 2021 tarihinden itibaren BK </a:t>
            </a:r>
            <a:r>
              <a:rPr lang="tr-TR" b="1" dirty="0">
                <a:solidFill>
                  <a:schemeClr val="tx2"/>
                </a:solidFill>
              </a:rPr>
              <a:t>CE işaretini 1 yıl </a:t>
            </a:r>
            <a:r>
              <a:rPr lang="tr-TR" dirty="0">
                <a:solidFill>
                  <a:schemeClr val="bg1"/>
                </a:solidFill>
              </a:rPr>
              <a:t>süresince tanıyacaktır. CE yerine </a:t>
            </a:r>
            <a:r>
              <a:rPr lang="tr-TR" b="1" dirty="0">
                <a:solidFill>
                  <a:schemeClr val="tx2"/>
                </a:solidFill>
              </a:rPr>
              <a:t>UKCA işaretinin </a:t>
            </a:r>
            <a:r>
              <a:rPr lang="tr-TR" dirty="0">
                <a:solidFill>
                  <a:schemeClr val="bg1"/>
                </a:solidFill>
              </a:rPr>
              <a:t>kullanımı konusunda çalışmalar sürmektedir.</a:t>
            </a:r>
          </a:p>
        </p:txBody>
      </p:sp>
      <p:sp>
        <p:nvSpPr>
          <p:cNvPr id="31" name="TextBox 30">
            <a:extLst>
              <a:ext uri="{FF2B5EF4-FFF2-40B4-BE49-F238E27FC236}">
                <a16:creationId xmlns:a16="http://schemas.microsoft.com/office/drawing/2014/main" id="{01B72357-BEDA-45B5-9CCA-472C34F0576A}"/>
              </a:ext>
            </a:extLst>
          </p:cNvPr>
          <p:cNvSpPr txBox="1"/>
          <p:nvPr/>
        </p:nvSpPr>
        <p:spPr>
          <a:xfrm>
            <a:off x="1540683" y="4553823"/>
            <a:ext cx="9944669" cy="590931"/>
          </a:xfrm>
          <a:prstGeom prst="rect">
            <a:avLst/>
          </a:prstGeom>
          <a:noFill/>
        </p:spPr>
        <p:txBody>
          <a:bodyPr wrap="square" lIns="0" tIns="36576" rIns="0" bIns="0" rtlCol="0" anchor="ctr">
            <a:spAutoFit/>
          </a:bodyPr>
          <a:lstStyle/>
          <a:p>
            <a:pPr>
              <a:spcBef>
                <a:spcPts val="1400"/>
              </a:spcBef>
              <a:buClr>
                <a:schemeClr val="tx2"/>
              </a:buClr>
            </a:pPr>
            <a:r>
              <a:rPr lang="tr-TR" dirty="0">
                <a:solidFill>
                  <a:schemeClr val="bg1"/>
                </a:solidFill>
              </a:rPr>
              <a:t>YYS sürecini yeni yürütmeye başlayan İngiliz tarafı ile temaslarda bulunulmuştur. En kısa sürede karşılıklı tanıma yapılması hedeflenmektedir. </a:t>
            </a:r>
          </a:p>
        </p:txBody>
      </p:sp>
      <p:sp>
        <p:nvSpPr>
          <p:cNvPr id="21" name="TextBox 20">
            <a:extLst>
              <a:ext uri="{FF2B5EF4-FFF2-40B4-BE49-F238E27FC236}">
                <a16:creationId xmlns:a16="http://schemas.microsoft.com/office/drawing/2014/main" id="{250ABB68-C719-4EEF-B60F-5244DADDE352}"/>
              </a:ext>
            </a:extLst>
          </p:cNvPr>
          <p:cNvSpPr txBox="1"/>
          <p:nvPr/>
        </p:nvSpPr>
        <p:spPr>
          <a:xfrm>
            <a:off x="373619" y="1274736"/>
            <a:ext cx="9562233" cy="455509"/>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tr-TR" sz="3200" b="1" dirty="0">
                <a:solidFill>
                  <a:schemeClr val="tx1">
                    <a:lumMod val="20000"/>
                    <a:lumOff val="80000"/>
                  </a:schemeClr>
                </a:solidFill>
              </a:rPr>
              <a:t>Teknik Düzenlemeler ve YYS</a:t>
            </a:r>
            <a:endParaRPr lang="en-US" sz="3200" b="1" dirty="0" err="1">
              <a:solidFill>
                <a:schemeClr val="tx1">
                  <a:lumMod val="20000"/>
                  <a:lumOff val="80000"/>
                </a:schemeClr>
              </a:solidFill>
            </a:endParaRPr>
          </a:p>
        </p:txBody>
      </p:sp>
      <p:sp>
        <p:nvSpPr>
          <p:cNvPr id="18" name="TextBox 17">
            <a:extLst>
              <a:ext uri="{FF2B5EF4-FFF2-40B4-BE49-F238E27FC236}">
                <a16:creationId xmlns:a16="http://schemas.microsoft.com/office/drawing/2014/main" id="{ED4F90A4-FE2C-4CD6-94AD-65D0C8102174}"/>
              </a:ext>
            </a:extLst>
          </p:cNvPr>
          <p:cNvSpPr txBox="1"/>
          <p:nvPr/>
        </p:nvSpPr>
        <p:spPr>
          <a:xfrm>
            <a:off x="1540682" y="2908030"/>
            <a:ext cx="9944669" cy="313932"/>
          </a:xfrm>
          <a:prstGeom prst="rect">
            <a:avLst/>
          </a:prstGeom>
          <a:noFill/>
        </p:spPr>
        <p:txBody>
          <a:bodyPr wrap="square" lIns="0" tIns="36576" rIns="0" bIns="0" rtlCol="0" anchor="ctr">
            <a:spAutoFit/>
          </a:bodyPr>
          <a:lstStyle/>
          <a:p>
            <a:pPr>
              <a:spcBef>
                <a:spcPts val="1400"/>
              </a:spcBef>
              <a:buClr>
                <a:schemeClr val="tx2"/>
              </a:buClr>
            </a:pPr>
            <a:r>
              <a:rPr lang="tr-TR" dirty="0">
                <a:solidFill>
                  <a:schemeClr val="bg1"/>
                </a:solidFill>
              </a:rPr>
              <a:t>BK, AB Tip Onaylarını </a:t>
            </a:r>
            <a:r>
              <a:rPr lang="tr-TR" b="1" dirty="0">
                <a:solidFill>
                  <a:schemeClr val="tx2"/>
                </a:solidFill>
              </a:rPr>
              <a:t>geçici BK tip onayı </a:t>
            </a:r>
            <a:r>
              <a:rPr lang="tr-TR" dirty="0">
                <a:solidFill>
                  <a:schemeClr val="bg1"/>
                </a:solidFill>
              </a:rPr>
              <a:t>vererek </a:t>
            </a:r>
            <a:r>
              <a:rPr lang="tr-TR" b="1" dirty="0">
                <a:solidFill>
                  <a:schemeClr val="tx2"/>
                </a:solidFill>
              </a:rPr>
              <a:t>2 yıl </a:t>
            </a:r>
            <a:r>
              <a:rPr lang="tr-TR" dirty="0">
                <a:solidFill>
                  <a:schemeClr val="bg1"/>
                </a:solidFill>
              </a:rPr>
              <a:t>süreyle tanımaya devam edecektir.</a:t>
            </a:r>
          </a:p>
        </p:txBody>
      </p:sp>
      <p:sp>
        <p:nvSpPr>
          <p:cNvPr id="25" name="TextBox 24">
            <a:extLst>
              <a:ext uri="{FF2B5EF4-FFF2-40B4-BE49-F238E27FC236}">
                <a16:creationId xmlns:a16="http://schemas.microsoft.com/office/drawing/2014/main" id="{E98F4578-8EA3-4295-A476-E1B6BCC3DC8A}"/>
              </a:ext>
            </a:extLst>
          </p:cNvPr>
          <p:cNvSpPr txBox="1"/>
          <p:nvPr/>
        </p:nvSpPr>
        <p:spPr>
          <a:xfrm>
            <a:off x="1540682" y="3643488"/>
            <a:ext cx="9944669" cy="590931"/>
          </a:xfrm>
          <a:prstGeom prst="rect">
            <a:avLst/>
          </a:prstGeom>
          <a:noFill/>
        </p:spPr>
        <p:txBody>
          <a:bodyPr wrap="square" lIns="0" tIns="36576" rIns="0" bIns="0" rtlCol="0" anchor="ctr">
            <a:spAutoFit/>
          </a:bodyPr>
          <a:lstStyle/>
          <a:p>
            <a:pPr>
              <a:spcBef>
                <a:spcPts val="1400"/>
              </a:spcBef>
              <a:buClr>
                <a:schemeClr val="tx2"/>
              </a:buClr>
            </a:pPr>
            <a:r>
              <a:rPr lang="tr-TR" b="1" dirty="0">
                <a:solidFill>
                  <a:schemeClr val="tx2"/>
                </a:solidFill>
              </a:rPr>
              <a:t>TAREKS</a:t>
            </a:r>
            <a:r>
              <a:rPr lang="tr-TR" dirty="0">
                <a:solidFill>
                  <a:schemeClr val="bg1"/>
                </a:solidFill>
              </a:rPr>
              <a:t> denetimlerinde </a:t>
            </a:r>
            <a:r>
              <a:rPr lang="tr-TR" dirty="0" err="1">
                <a:solidFill>
                  <a:schemeClr val="bg1"/>
                </a:solidFill>
              </a:rPr>
              <a:t>BK’ya</a:t>
            </a:r>
            <a:r>
              <a:rPr lang="tr-TR" dirty="0">
                <a:solidFill>
                  <a:schemeClr val="bg1"/>
                </a:solidFill>
              </a:rPr>
              <a:t>, AB ürünlerine sağlanana benzer bir TAREKS düzenlemesi için çalışmalar yürütülmektedir.  </a:t>
            </a:r>
          </a:p>
        </p:txBody>
      </p:sp>
      <p:pic>
        <p:nvPicPr>
          <p:cNvPr id="5" name="Graphic 4" descr="Pie chart">
            <a:extLst>
              <a:ext uri="{FF2B5EF4-FFF2-40B4-BE49-F238E27FC236}">
                <a16:creationId xmlns:a16="http://schemas.microsoft.com/office/drawing/2014/main" id="{236D1989-D745-4BD9-95B8-854E1EC487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875" y="2749604"/>
            <a:ext cx="591874" cy="591874"/>
          </a:xfrm>
          <a:prstGeom prst="rect">
            <a:avLst/>
          </a:prstGeom>
        </p:spPr>
      </p:pic>
      <p:pic>
        <p:nvPicPr>
          <p:cNvPr id="11" name="Graphic 10" descr="Checkmark">
            <a:extLst>
              <a:ext uri="{FF2B5EF4-FFF2-40B4-BE49-F238E27FC236}">
                <a16:creationId xmlns:a16="http://schemas.microsoft.com/office/drawing/2014/main" id="{AA1B13DA-96C6-4E83-BD2F-B61013B772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0410" y="1871517"/>
            <a:ext cx="591874" cy="591874"/>
          </a:xfrm>
          <a:prstGeom prst="rect">
            <a:avLst/>
          </a:prstGeom>
        </p:spPr>
      </p:pic>
      <p:pic>
        <p:nvPicPr>
          <p:cNvPr id="13" name="Graphic 12" descr="Detective">
            <a:extLst>
              <a:ext uri="{FF2B5EF4-FFF2-40B4-BE49-F238E27FC236}">
                <a16:creationId xmlns:a16="http://schemas.microsoft.com/office/drawing/2014/main" id="{73076677-5D4A-4E2D-AEBE-9BA38FBE01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875" y="3711404"/>
            <a:ext cx="591874" cy="591874"/>
          </a:xfrm>
          <a:prstGeom prst="rect">
            <a:avLst/>
          </a:prstGeom>
        </p:spPr>
      </p:pic>
      <p:pic>
        <p:nvPicPr>
          <p:cNvPr id="22" name="Graphic 21" descr="Handshake">
            <a:extLst>
              <a:ext uri="{FF2B5EF4-FFF2-40B4-BE49-F238E27FC236}">
                <a16:creationId xmlns:a16="http://schemas.microsoft.com/office/drawing/2014/main" id="{5E753FB7-D6FE-4285-A934-9C720FA127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5165" y="4585813"/>
            <a:ext cx="591874" cy="591874"/>
          </a:xfrm>
          <a:prstGeom prst="rect">
            <a:avLst/>
          </a:prstGeom>
        </p:spPr>
      </p:pic>
      <p:pic>
        <p:nvPicPr>
          <p:cNvPr id="16" name="Graphic 15" descr="Checkmark">
            <a:extLst>
              <a:ext uri="{FF2B5EF4-FFF2-40B4-BE49-F238E27FC236}">
                <a16:creationId xmlns:a16="http://schemas.microsoft.com/office/drawing/2014/main" id="{F8A7C380-ED7C-45ED-835E-FD3A687294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873" y="5251676"/>
            <a:ext cx="591874" cy="591874"/>
          </a:xfrm>
          <a:prstGeom prst="rect">
            <a:avLst/>
          </a:prstGeom>
        </p:spPr>
      </p:pic>
      <p:sp>
        <p:nvSpPr>
          <p:cNvPr id="17" name="TextBox 16">
            <a:extLst>
              <a:ext uri="{FF2B5EF4-FFF2-40B4-BE49-F238E27FC236}">
                <a16:creationId xmlns:a16="http://schemas.microsoft.com/office/drawing/2014/main" id="{6C8FFC65-5E8E-4A2B-BF7D-B0CE8D326C10}"/>
              </a:ext>
            </a:extLst>
          </p:cNvPr>
          <p:cNvSpPr txBox="1"/>
          <p:nvPr/>
        </p:nvSpPr>
        <p:spPr>
          <a:xfrm>
            <a:off x="1540683" y="5402418"/>
            <a:ext cx="9944669" cy="313932"/>
          </a:xfrm>
          <a:prstGeom prst="rect">
            <a:avLst/>
          </a:prstGeom>
          <a:noFill/>
        </p:spPr>
        <p:txBody>
          <a:bodyPr wrap="square" lIns="0" tIns="36576" rIns="0" bIns="0" rtlCol="0" anchor="ctr">
            <a:spAutoFit/>
          </a:bodyPr>
          <a:lstStyle/>
          <a:p>
            <a:pPr>
              <a:spcBef>
                <a:spcPts val="1400"/>
              </a:spcBef>
              <a:buClr>
                <a:schemeClr val="tx2"/>
              </a:buClr>
            </a:pPr>
            <a:r>
              <a:rPr lang="tr-TR" dirty="0">
                <a:solidFill>
                  <a:schemeClr val="bg1"/>
                </a:solidFill>
              </a:rPr>
              <a:t>BK ihracatlar için DİİB kullanıldığında TEV hesaplanmıyor. Bir fırsat ortaya çıktı.</a:t>
            </a:r>
          </a:p>
        </p:txBody>
      </p:sp>
    </p:spTree>
    <p:extLst>
      <p:ext uri="{BB962C8B-B14F-4D97-AF65-F5344CB8AC3E}">
        <p14:creationId xmlns:p14="http://schemas.microsoft.com/office/powerpoint/2010/main" val="382421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55B4E-9BDD-400B-992F-00462A1AEAE6}"/>
              </a:ext>
            </a:extLst>
          </p:cNvPr>
          <p:cNvSpPr>
            <a:spLocks noGrp="1"/>
          </p:cNvSpPr>
          <p:nvPr>
            <p:ph type="title"/>
          </p:nvPr>
        </p:nvSpPr>
        <p:spPr/>
        <p:txBody>
          <a:bodyPr/>
          <a:lstStyle/>
          <a:p>
            <a:r>
              <a:rPr lang="tr-TR" dirty="0" err="1"/>
              <a:t>nt</a:t>
            </a:r>
            <a:endParaRPr lang="en-US" dirty="0"/>
          </a:p>
        </p:txBody>
      </p:sp>
      <p:pic>
        <p:nvPicPr>
          <p:cNvPr id="7" name="Picture 6">
            <a:extLst>
              <a:ext uri="{FF2B5EF4-FFF2-40B4-BE49-F238E27FC236}">
                <a16:creationId xmlns:a16="http://schemas.microsoft.com/office/drawing/2014/main" id="{330683E3-54CE-4ECE-9E1F-43693629CA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883"/>
          <a:stretch/>
        </p:blipFill>
        <p:spPr>
          <a:xfrm flipH="1">
            <a:off x="13922" y="-1"/>
            <a:ext cx="12198347" cy="1151774"/>
          </a:xfrm>
          <a:prstGeom prst="rect">
            <a:avLst/>
          </a:prstGeom>
        </p:spPr>
      </p:pic>
      <p:sp>
        <p:nvSpPr>
          <p:cNvPr id="9" name="Freeform 5">
            <a:extLst>
              <a:ext uri="{FF2B5EF4-FFF2-40B4-BE49-F238E27FC236}">
                <a16:creationId xmlns:a16="http://schemas.microsoft.com/office/drawing/2014/main" id="{766C1AE0-B018-4755-A792-B53BEBA1BAAD}"/>
              </a:ext>
            </a:extLst>
          </p:cNvPr>
          <p:cNvSpPr>
            <a:spLocks/>
          </p:cNvSpPr>
          <p:nvPr userDrawn="1"/>
        </p:nvSpPr>
        <p:spPr bwMode="black">
          <a:xfrm>
            <a:off x="325242" y="85986"/>
            <a:ext cx="623566" cy="227667"/>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0EBEAC91-9320-46B5-8D88-0C235B3D7E61}"/>
              </a:ext>
            </a:extLst>
          </p:cNvPr>
          <p:cNvSpPr>
            <a:spLocks noEditPoints="1"/>
          </p:cNvSpPr>
          <p:nvPr userDrawn="1"/>
        </p:nvSpPr>
        <p:spPr bwMode="black">
          <a:xfrm>
            <a:off x="325242" y="407339"/>
            <a:ext cx="777694" cy="58931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Rectangle 14">
            <a:extLst>
              <a:ext uri="{FF2B5EF4-FFF2-40B4-BE49-F238E27FC236}">
                <a16:creationId xmlns:a16="http://schemas.microsoft.com/office/drawing/2014/main" id="{44C81916-84D1-41F8-873A-17ACF22EBD56}"/>
              </a:ext>
            </a:extLst>
          </p:cNvPr>
          <p:cNvSpPr/>
          <p:nvPr/>
        </p:nvSpPr>
        <p:spPr>
          <a:xfrm>
            <a:off x="4356100" y="241105"/>
            <a:ext cx="7549953" cy="9106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tr-TR" sz="2800" dirty="0">
                <a:solidFill>
                  <a:schemeClr val="bg1"/>
                </a:solidFill>
              </a:rPr>
              <a:t>Özet/Riskler</a:t>
            </a:r>
            <a:endParaRPr lang="en-GB" sz="2000" dirty="0">
              <a:solidFill>
                <a:schemeClr val="bg1"/>
              </a:solidFill>
            </a:endParaRPr>
          </a:p>
        </p:txBody>
      </p:sp>
      <p:sp>
        <p:nvSpPr>
          <p:cNvPr id="14" name="TextBox 13">
            <a:extLst>
              <a:ext uri="{FF2B5EF4-FFF2-40B4-BE49-F238E27FC236}">
                <a16:creationId xmlns:a16="http://schemas.microsoft.com/office/drawing/2014/main" id="{E84D79AD-9A3B-430A-BB24-084E9FD882C0}"/>
              </a:ext>
            </a:extLst>
          </p:cNvPr>
          <p:cNvSpPr txBox="1"/>
          <p:nvPr/>
        </p:nvSpPr>
        <p:spPr>
          <a:xfrm>
            <a:off x="1540684" y="1490260"/>
            <a:ext cx="9944664" cy="590931"/>
          </a:xfrm>
          <a:prstGeom prst="rect">
            <a:avLst/>
          </a:prstGeom>
          <a:noFill/>
        </p:spPr>
        <p:txBody>
          <a:bodyPr wrap="square" lIns="0" tIns="36576" rIns="0" bIns="0" rtlCol="0" anchor="ctr">
            <a:spAutoFit/>
          </a:bodyPr>
          <a:lstStyle/>
          <a:p>
            <a:pPr>
              <a:spcBef>
                <a:spcPts val="1400"/>
              </a:spcBef>
              <a:buClr>
                <a:schemeClr val="tx2"/>
              </a:buClr>
            </a:pPr>
            <a:r>
              <a:rPr lang="tr-TR" dirty="0">
                <a:solidFill>
                  <a:schemeClr val="bg1"/>
                </a:solidFill>
              </a:rPr>
              <a:t>BK ile yapılan ticarette menşe esaslı bir ticarete başlandı. Bu nedenle menşe ispat belgesi hem şekil hem de içerik olarak önemli hale geliyor.   </a:t>
            </a:r>
          </a:p>
        </p:txBody>
      </p:sp>
      <p:sp>
        <p:nvSpPr>
          <p:cNvPr id="18" name="TextBox 17">
            <a:extLst>
              <a:ext uri="{FF2B5EF4-FFF2-40B4-BE49-F238E27FC236}">
                <a16:creationId xmlns:a16="http://schemas.microsoft.com/office/drawing/2014/main" id="{ED4F90A4-FE2C-4CD6-94AD-65D0C8102174}"/>
              </a:ext>
            </a:extLst>
          </p:cNvPr>
          <p:cNvSpPr txBox="1"/>
          <p:nvPr/>
        </p:nvSpPr>
        <p:spPr>
          <a:xfrm>
            <a:off x="1540680" y="3455220"/>
            <a:ext cx="9944669" cy="867930"/>
          </a:xfrm>
          <a:prstGeom prst="rect">
            <a:avLst/>
          </a:prstGeom>
          <a:noFill/>
        </p:spPr>
        <p:txBody>
          <a:bodyPr wrap="square" lIns="0" tIns="36576" rIns="0" bIns="0" rtlCol="0" anchor="ctr">
            <a:spAutoFit/>
          </a:bodyPr>
          <a:lstStyle/>
          <a:p>
            <a:pPr>
              <a:spcBef>
                <a:spcPts val="1400"/>
              </a:spcBef>
              <a:buClr>
                <a:schemeClr val="tx2"/>
              </a:buClr>
            </a:pPr>
            <a:r>
              <a:rPr lang="tr-TR" dirty="0">
                <a:solidFill>
                  <a:schemeClr val="bg1"/>
                </a:solidFill>
              </a:rPr>
              <a:t>AB-BK-TR arasında bir kümülasyon olmadığı veya öngörülmediği için tedariklerimizde ilave maliyet ile karşılaşmamak için AB menşeli ürünleri AB/BK menşeli ürünleri </a:t>
            </a:r>
            <a:r>
              <a:rPr lang="tr-TR" dirty="0" err="1">
                <a:solidFill>
                  <a:schemeClr val="bg1"/>
                </a:solidFill>
              </a:rPr>
              <a:t>BK’den</a:t>
            </a:r>
            <a:r>
              <a:rPr lang="tr-TR" dirty="0">
                <a:solidFill>
                  <a:schemeClr val="bg1"/>
                </a:solidFill>
              </a:rPr>
              <a:t> ithal edilmesini tavsiye ediyoruz. </a:t>
            </a:r>
          </a:p>
        </p:txBody>
      </p:sp>
      <p:sp>
        <p:nvSpPr>
          <p:cNvPr id="25" name="TextBox 24">
            <a:extLst>
              <a:ext uri="{FF2B5EF4-FFF2-40B4-BE49-F238E27FC236}">
                <a16:creationId xmlns:a16="http://schemas.microsoft.com/office/drawing/2014/main" id="{E98F4578-8EA3-4295-A476-E1B6BCC3DC8A}"/>
              </a:ext>
            </a:extLst>
          </p:cNvPr>
          <p:cNvSpPr txBox="1"/>
          <p:nvPr/>
        </p:nvSpPr>
        <p:spPr>
          <a:xfrm>
            <a:off x="1540683" y="4589817"/>
            <a:ext cx="9944665" cy="867930"/>
          </a:xfrm>
          <a:prstGeom prst="rect">
            <a:avLst/>
          </a:prstGeom>
          <a:noFill/>
        </p:spPr>
        <p:txBody>
          <a:bodyPr wrap="square" lIns="0" tIns="36576" rIns="0" bIns="0" rtlCol="0" anchor="ctr">
            <a:spAutoFit/>
          </a:bodyPr>
          <a:lstStyle/>
          <a:p>
            <a:pPr>
              <a:spcBef>
                <a:spcPts val="1400"/>
              </a:spcBef>
              <a:buClr>
                <a:schemeClr val="tx2"/>
              </a:buClr>
            </a:pPr>
            <a:r>
              <a:rPr lang="tr-TR" dirty="0">
                <a:solidFill>
                  <a:schemeClr val="bg1"/>
                </a:solidFill>
              </a:rPr>
              <a:t>Geçiş süreçlerinde fazla ödenen bir ithalat vergisi olur ise 1 yıl içinde olması gereken menşe ispat belgesi sağlanarak geriye alınabilir. Geçiş dönemindeki belirsizlikler nedeni ile bu süre önemli hale geliyor. </a:t>
            </a:r>
          </a:p>
        </p:txBody>
      </p:sp>
      <p:pic>
        <p:nvPicPr>
          <p:cNvPr id="5" name="Graphic 4" descr="Pie chart">
            <a:extLst>
              <a:ext uri="{FF2B5EF4-FFF2-40B4-BE49-F238E27FC236}">
                <a16:creationId xmlns:a16="http://schemas.microsoft.com/office/drawing/2014/main" id="{236D1989-D745-4BD9-95B8-854E1EC487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875" y="3593248"/>
            <a:ext cx="591874" cy="591874"/>
          </a:xfrm>
          <a:prstGeom prst="rect">
            <a:avLst/>
          </a:prstGeom>
        </p:spPr>
      </p:pic>
      <p:pic>
        <p:nvPicPr>
          <p:cNvPr id="13" name="Graphic 12" descr="Detective">
            <a:extLst>
              <a:ext uri="{FF2B5EF4-FFF2-40B4-BE49-F238E27FC236}">
                <a16:creationId xmlns:a16="http://schemas.microsoft.com/office/drawing/2014/main" id="{73076677-5D4A-4E2D-AEBE-9BA38FBE01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999" y="4674667"/>
            <a:ext cx="591874" cy="591874"/>
          </a:xfrm>
          <a:prstGeom prst="rect">
            <a:avLst/>
          </a:prstGeom>
        </p:spPr>
      </p:pic>
      <p:pic>
        <p:nvPicPr>
          <p:cNvPr id="22" name="Graphic 21" descr="Handshake">
            <a:extLst>
              <a:ext uri="{FF2B5EF4-FFF2-40B4-BE49-F238E27FC236}">
                <a16:creationId xmlns:a16="http://schemas.microsoft.com/office/drawing/2014/main" id="{5E753FB7-D6FE-4285-A934-9C720FA127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182" y="2505574"/>
            <a:ext cx="591874" cy="591874"/>
          </a:xfrm>
          <a:prstGeom prst="rect">
            <a:avLst/>
          </a:prstGeom>
        </p:spPr>
      </p:pic>
      <p:sp>
        <p:nvSpPr>
          <p:cNvPr id="16" name="TextBox 15">
            <a:extLst>
              <a:ext uri="{FF2B5EF4-FFF2-40B4-BE49-F238E27FC236}">
                <a16:creationId xmlns:a16="http://schemas.microsoft.com/office/drawing/2014/main" id="{A0658AE2-64E0-475B-B8CF-F77828155FFF}"/>
              </a:ext>
            </a:extLst>
          </p:cNvPr>
          <p:cNvSpPr txBox="1"/>
          <p:nvPr/>
        </p:nvSpPr>
        <p:spPr>
          <a:xfrm>
            <a:off x="1540681" y="2456801"/>
            <a:ext cx="9944668" cy="590931"/>
          </a:xfrm>
          <a:prstGeom prst="rect">
            <a:avLst/>
          </a:prstGeom>
          <a:noFill/>
        </p:spPr>
        <p:txBody>
          <a:bodyPr wrap="square" lIns="0" tIns="36576" rIns="0" bIns="0" rtlCol="0" anchor="ctr">
            <a:spAutoFit/>
          </a:bodyPr>
          <a:lstStyle/>
          <a:p>
            <a:pPr>
              <a:spcBef>
                <a:spcPts val="1400"/>
              </a:spcBef>
              <a:buClr>
                <a:schemeClr val="tx2"/>
              </a:buClr>
            </a:pPr>
            <a:r>
              <a:rPr lang="tr-TR" dirty="0">
                <a:solidFill>
                  <a:schemeClr val="bg1"/>
                </a:solidFill>
              </a:rPr>
              <a:t>Menşe kazanım kurallarında 3 üncü ülke girdilerin hesabına dikkat edilmeli. Fabrika çıkış fiyatı (EXW) belirlenmesinde gerekli çalışmaların yapılması gerekiyor. </a:t>
            </a:r>
          </a:p>
        </p:txBody>
      </p:sp>
      <p:pic>
        <p:nvPicPr>
          <p:cNvPr id="17" name="Graphic 16" descr="Checkmark">
            <a:extLst>
              <a:ext uri="{FF2B5EF4-FFF2-40B4-BE49-F238E27FC236}">
                <a16:creationId xmlns:a16="http://schemas.microsoft.com/office/drawing/2014/main" id="{5590DA76-655B-4F69-AB1B-064BC6C23A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5182" y="1514700"/>
            <a:ext cx="591874" cy="591874"/>
          </a:xfrm>
          <a:prstGeom prst="rect">
            <a:avLst/>
          </a:prstGeom>
        </p:spPr>
      </p:pic>
      <p:cxnSp>
        <p:nvCxnSpPr>
          <p:cNvPr id="4" name="Straight Connector 3">
            <a:extLst>
              <a:ext uri="{FF2B5EF4-FFF2-40B4-BE49-F238E27FC236}">
                <a16:creationId xmlns:a16="http://schemas.microsoft.com/office/drawing/2014/main" id="{616FA4DB-0BE6-4DD3-AB29-32612756B0AE}"/>
              </a:ext>
            </a:extLst>
          </p:cNvPr>
          <p:cNvCxnSpPr/>
          <p:nvPr/>
        </p:nvCxnSpPr>
        <p:spPr>
          <a:xfrm>
            <a:off x="948808" y="2294164"/>
            <a:ext cx="10536540" cy="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9414D9-04C6-4C1C-92C8-44458D47472F}"/>
              </a:ext>
            </a:extLst>
          </p:cNvPr>
          <p:cNvCxnSpPr/>
          <p:nvPr/>
        </p:nvCxnSpPr>
        <p:spPr>
          <a:xfrm>
            <a:off x="948807" y="3257250"/>
            <a:ext cx="10536540" cy="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C85965-7C98-436E-B52A-0B6EE5E1CB52}"/>
              </a:ext>
            </a:extLst>
          </p:cNvPr>
          <p:cNvCxnSpPr/>
          <p:nvPr/>
        </p:nvCxnSpPr>
        <p:spPr>
          <a:xfrm>
            <a:off x="948806" y="4363116"/>
            <a:ext cx="10536540" cy="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7ABDDA-2182-4038-9DCA-E7CC212FA9ED}"/>
              </a:ext>
            </a:extLst>
          </p:cNvPr>
          <p:cNvCxnSpPr/>
          <p:nvPr/>
        </p:nvCxnSpPr>
        <p:spPr>
          <a:xfrm>
            <a:off x="923470" y="5558050"/>
            <a:ext cx="10536540" cy="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482632"/>
      </p:ext>
    </p:extLst>
  </p:cSld>
  <p:clrMapOvr>
    <a:masterClrMapping/>
  </p:clrMapOvr>
</p:sld>
</file>

<file path=ppt/theme/theme1.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1200</Words>
  <Application>Microsoft Office PowerPoint</Application>
  <PresentationFormat>Custom</PresentationFormat>
  <Paragraphs>135</Paragraphs>
  <Slides>11</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Arial</vt:lpstr>
      <vt:lpstr>EYInterstate</vt:lpstr>
      <vt:lpstr>EYInterstate Light</vt:lpstr>
      <vt:lpstr>Georgia</vt:lpstr>
      <vt:lpstr>inherit</vt:lpstr>
      <vt:lpstr>Wingdings</vt:lpstr>
      <vt:lpstr>EY dark background</vt:lpstr>
      <vt:lpstr>EY light background</vt:lpstr>
      <vt:lpstr>EY regular presentation 2015 v1</vt:lpstr>
      <vt:lpstr>Post-Brexit &amp;  Türkiye – Birleşik Krallık Serbest Ticaret Anlaşması</vt:lpstr>
      <vt:lpstr>PowerPoint Presentation</vt:lpstr>
      <vt:lpstr>nt</vt:lpstr>
      <vt:lpstr>nt</vt:lpstr>
      <vt:lpstr>nt</vt:lpstr>
      <vt:lpstr>nt</vt:lpstr>
      <vt:lpstr>PowerPoint Presentation</vt:lpstr>
      <vt:lpstr>nt</vt:lpstr>
      <vt:lpstr>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2016-03-16T05:57:48Z</dcterms:created>
  <dcterms:modified xsi:type="dcterms:W3CDTF">2021-03-05T08:05:28Z</dcterms:modified>
  <cp:contentStatus/>
</cp:coreProperties>
</file>