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283" r:id="rId2"/>
    <p:sldMasterId id="2147484295" r:id="rId3"/>
    <p:sldMasterId id="2147484307" r:id="rId4"/>
  </p:sldMasterIdLst>
  <p:notesMasterIdLst>
    <p:notesMasterId r:id="rId76"/>
  </p:notesMasterIdLst>
  <p:handoutMasterIdLst>
    <p:handoutMasterId r:id="rId77"/>
  </p:handoutMasterIdLst>
  <p:sldIdLst>
    <p:sldId id="644" r:id="rId5"/>
    <p:sldId id="583" r:id="rId6"/>
    <p:sldId id="579" r:id="rId7"/>
    <p:sldId id="649" r:id="rId8"/>
    <p:sldId id="650" r:id="rId9"/>
    <p:sldId id="645" r:id="rId10"/>
    <p:sldId id="651" r:id="rId11"/>
    <p:sldId id="646" r:id="rId12"/>
    <p:sldId id="652" r:id="rId13"/>
    <p:sldId id="559" r:id="rId14"/>
    <p:sldId id="585" r:id="rId15"/>
    <p:sldId id="515" r:id="rId16"/>
    <p:sldId id="533" r:id="rId17"/>
    <p:sldId id="562" r:id="rId18"/>
    <p:sldId id="516" r:id="rId19"/>
    <p:sldId id="654" r:id="rId20"/>
    <p:sldId id="656" r:id="rId21"/>
    <p:sldId id="622" r:id="rId22"/>
    <p:sldId id="588" r:id="rId23"/>
    <p:sldId id="624" r:id="rId24"/>
    <p:sldId id="625" r:id="rId25"/>
    <p:sldId id="626" r:id="rId26"/>
    <p:sldId id="627" r:id="rId27"/>
    <p:sldId id="628" r:id="rId28"/>
    <p:sldId id="629" r:id="rId29"/>
    <p:sldId id="630" r:id="rId30"/>
    <p:sldId id="631" r:id="rId31"/>
    <p:sldId id="632" r:id="rId32"/>
    <p:sldId id="634" r:id="rId33"/>
    <p:sldId id="623" r:id="rId34"/>
    <p:sldId id="590" r:id="rId35"/>
    <p:sldId id="593" r:id="rId36"/>
    <p:sldId id="595" r:id="rId37"/>
    <p:sldId id="597" r:id="rId38"/>
    <p:sldId id="614" r:id="rId39"/>
    <p:sldId id="600" r:id="rId40"/>
    <p:sldId id="601" r:id="rId41"/>
    <p:sldId id="602" r:id="rId42"/>
    <p:sldId id="604" r:id="rId43"/>
    <p:sldId id="605" r:id="rId44"/>
    <p:sldId id="619" r:id="rId45"/>
    <p:sldId id="620" r:id="rId46"/>
    <p:sldId id="608" r:id="rId47"/>
    <p:sldId id="609" r:id="rId48"/>
    <p:sldId id="610" r:id="rId49"/>
    <p:sldId id="611" r:id="rId50"/>
    <p:sldId id="612" r:id="rId51"/>
    <p:sldId id="607" r:id="rId52"/>
    <p:sldId id="621" r:id="rId53"/>
    <p:sldId id="613" r:id="rId54"/>
    <p:sldId id="615" r:id="rId55"/>
    <p:sldId id="616" r:id="rId56"/>
    <p:sldId id="617" r:id="rId57"/>
    <p:sldId id="618" r:id="rId58"/>
    <p:sldId id="550" r:id="rId59"/>
    <p:sldId id="554" r:id="rId60"/>
    <p:sldId id="569" r:id="rId61"/>
    <p:sldId id="555" r:id="rId62"/>
    <p:sldId id="556" r:id="rId63"/>
    <p:sldId id="635" r:id="rId64"/>
    <p:sldId id="636" r:id="rId65"/>
    <p:sldId id="637" r:id="rId66"/>
    <p:sldId id="638" r:id="rId67"/>
    <p:sldId id="639" r:id="rId68"/>
    <p:sldId id="640" r:id="rId69"/>
    <p:sldId id="641" r:id="rId70"/>
    <p:sldId id="642" r:id="rId71"/>
    <p:sldId id="643" r:id="rId72"/>
    <p:sldId id="582" r:id="rId73"/>
    <p:sldId id="581" r:id="rId74"/>
    <p:sldId id="653" r:id="rId75"/>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070"/>
    <a:srgbClr val="FF0000"/>
    <a:srgbClr val="0000FF"/>
    <a:srgbClr val="33CC33"/>
    <a:srgbClr val="004821"/>
    <a:srgbClr val="0AA611"/>
    <a:srgbClr val="0530AB"/>
    <a:srgbClr val="3E0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514" autoAdjust="0"/>
  </p:normalViewPr>
  <p:slideViewPr>
    <p:cSldViewPr>
      <p:cViewPr varScale="1">
        <p:scale>
          <a:sx n="116" d="100"/>
          <a:sy n="116" d="100"/>
        </p:scale>
        <p:origin x="179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3930" y="-7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6135" cy="496253"/>
          </a:xfrm>
          <a:prstGeom prst="rect">
            <a:avLst/>
          </a:prstGeom>
        </p:spPr>
        <p:txBody>
          <a:bodyPr vert="horz" lIns="92120" tIns="46060" rIns="92120" bIns="46060" rtlCol="0"/>
          <a:lstStyle>
            <a:lvl1pPr algn="l" fontAlgn="auto">
              <a:spcBef>
                <a:spcPts val="0"/>
              </a:spcBef>
              <a:spcAft>
                <a:spcPts val="0"/>
              </a:spcAft>
              <a:defRPr sz="1200">
                <a:latin typeface="+mn-lt"/>
              </a:defRPr>
            </a:lvl1pPr>
          </a:lstStyle>
          <a:p>
            <a:pPr>
              <a:defRPr/>
            </a:pPr>
            <a:endParaRPr lang="tr-TR"/>
          </a:p>
        </p:txBody>
      </p:sp>
      <p:sp>
        <p:nvSpPr>
          <p:cNvPr id="4" name="Altbilgi Yer Tutucusu 3"/>
          <p:cNvSpPr>
            <a:spLocks noGrp="1"/>
          </p:cNvSpPr>
          <p:nvPr>
            <p:ph type="ftr" sz="quarter" idx="2"/>
          </p:nvPr>
        </p:nvSpPr>
        <p:spPr>
          <a:xfrm>
            <a:off x="1" y="9428800"/>
            <a:ext cx="2946135" cy="496252"/>
          </a:xfrm>
          <a:prstGeom prst="rect">
            <a:avLst/>
          </a:prstGeom>
        </p:spPr>
        <p:txBody>
          <a:bodyPr vert="horz" lIns="92120" tIns="46060" rIns="92120" bIns="46060" rtlCol="0" anchor="b"/>
          <a:lstStyle>
            <a:lvl1pPr algn="l" fontAlgn="auto">
              <a:spcBef>
                <a:spcPts val="0"/>
              </a:spcBef>
              <a:spcAft>
                <a:spcPts val="0"/>
              </a:spcAft>
              <a:defRPr sz="1200">
                <a:latin typeface="+mn-lt"/>
              </a:defRPr>
            </a:lvl1pPr>
          </a:lstStyle>
          <a:p>
            <a:pPr>
              <a:defRPr/>
            </a:pPr>
            <a:endParaRPr lang="tr-TR"/>
          </a:p>
        </p:txBody>
      </p:sp>
    </p:spTree>
    <p:extLst>
      <p:ext uri="{BB962C8B-B14F-4D97-AF65-F5344CB8AC3E}">
        <p14:creationId xmlns:p14="http://schemas.microsoft.com/office/powerpoint/2010/main" val="33366879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6135" cy="496253"/>
          </a:xfrm>
          <a:prstGeom prst="rect">
            <a:avLst/>
          </a:prstGeom>
        </p:spPr>
        <p:txBody>
          <a:bodyPr vert="horz" lIns="92120" tIns="46060" rIns="92120" bIns="4606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49955" y="1"/>
            <a:ext cx="2946135" cy="496253"/>
          </a:xfrm>
          <a:prstGeom prst="rect">
            <a:avLst/>
          </a:prstGeom>
        </p:spPr>
        <p:txBody>
          <a:bodyPr vert="horz" lIns="92120" tIns="46060" rIns="92120" bIns="46060" rtlCol="0"/>
          <a:lstStyle>
            <a:lvl1pPr algn="r" fontAlgn="auto">
              <a:spcBef>
                <a:spcPts val="0"/>
              </a:spcBef>
              <a:spcAft>
                <a:spcPts val="0"/>
              </a:spcAft>
              <a:defRPr sz="1200">
                <a:latin typeface="+mn-lt"/>
              </a:defRPr>
            </a:lvl1pPr>
          </a:lstStyle>
          <a:p>
            <a:pPr>
              <a:defRPr/>
            </a:pPr>
            <a:fld id="{60B0F2AB-18CB-4E7A-9A2C-EBE718FFB6B8}" type="datetimeFigureOut">
              <a:rPr lang="tr-TR"/>
              <a:pPr>
                <a:defRPr/>
              </a:pPr>
              <a:t>09.03.2015</a:t>
            </a:fld>
            <a:endParaRPr lang="tr-TR"/>
          </a:p>
        </p:txBody>
      </p:sp>
      <p:sp>
        <p:nvSpPr>
          <p:cNvPr id="4" name="Slayt Görüntüsü Yer Tutucusu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2120" tIns="46060" rIns="92120" bIns="46060" rtlCol="0" anchor="ctr"/>
          <a:lstStyle/>
          <a:p>
            <a:pPr lvl="0"/>
            <a:endParaRPr lang="tr-TR" noProof="0"/>
          </a:p>
        </p:txBody>
      </p:sp>
      <p:sp>
        <p:nvSpPr>
          <p:cNvPr id="5" name="Not Yer Tutucusu 4"/>
          <p:cNvSpPr>
            <a:spLocks noGrp="1"/>
          </p:cNvSpPr>
          <p:nvPr>
            <p:ph type="body" sz="quarter" idx="3"/>
          </p:nvPr>
        </p:nvSpPr>
        <p:spPr>
          <a:xfrm>
            <a:off x="680244" y="4715193"/>
            <a:ext cx="5437188" cy="4466274"/>
          </a:xfrm>
          <a:prstGeom prst="rect">
            <a:avLst/>
          </a:prstGeom>
        </p:spPr>
        <p:txBody>
          <a:bodyPr vert="horz" lIns="92120" tIns="46060" rIns="92120" bIns="4606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1" y="9428800"/>
            <a:ext cx="2946135" cy="496252"/>
          </a:xfrm>
          <a:prstGeom prst="rect">
            <a:avLst/>
          </a:prstGeom>
        </p:spPr>
        <p:txBody>
          <a:bodyPr vert="horz" lIns="92120" tIns="46060" rIns="92120" bIns="4606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49955" y="9428800"/>
            <a:ext cx="2946135" cy="496252"/>
          </a:xfrm>
          <a:prstGeom prst="rect">
            <a:avLst/>
          </a:prstGeom>
        </p:spPr>
        <p:txBody>
          <a:bodyPr vert="horz" lIns="92120" tIns="46060" rIns="92120" bIns="46060" rtlCol="0" anchor="b"/>
          <a:lstStyle>
            <a:lvl1pPr algn="r" fontAlgn="auto">
              <a:spcBef>
                <a:spcPts val="0"/>
              </a:spcBef>
              <a:spcAft>
                <a:spcPts val="0"/>
              </a:spcAft>
              <a:defRPr sz="1200">
                <a:latin typeface="+mn-lt"/>
              </a:defRPr>
            </a:lvl1pPr>
          </a:lstStyle>
          <a:p>
            <a:pPr>
              <a:defRPr/>
            </a:pPr>
            <a:fld id="{C226E143-D26A-406B-A92F-C5861B8ED111}" type="slidenum">
              <a:rPr lang="tr-TR"/>
              <a:pPr>
                <a:defRPr/>
              </a:pPr>
              <a:t>‹#›</a:t>
            </a:fld>
            <a:endParaRPr lang="tr-TR"/>
          </a:p>
        </p:txBody>
      </p:sp>
    </p:spTree>
    <p:extLst>
      <p:ext uri="{BB962C8B-B14F-4D97-AF65-F5344CB8AC3E}">
        <p14:creationId xmlns:p14="http://schemas.microsoft.com/office/powerpoint/2010/main" val="42413240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318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79736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0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8374" indent="-287836">
              <a:defRPr sz="2400">
                <a:solidFill>
                  <a:schemeClr val="tx1"/>
                </a:solidFill>
                <a:latin typeface="Arial" panose="020B0604020202020204" pitchFamily="34" charset="0"/>
                <a:ea typeface="ＭＳ Ｐゴシック" panose="020B0600070205080204" pitchFamily="34" charset="-128"/>
              </a:defRPr>
            </a:lvl2pPr>
            <a:lvl3pPr marL="1151344" indent="-230269">
              <a:defRPr sz="2400">
                <a:solidFill>
                  <a:schemeClr val="tx1"/>
                </a:solidFill>
                <a:latin typeface="Arial" panose="020B0604020202020204" pitchFamily="34" charset="0"/>
                <a:ea typeface="ＭＳ Ｐゴシック" panose="020B0600070205080204" pitchFamily="34" charset="-128"/>
              </a:defRPr>
            </a:lvl3pPr>
            <a:lvl4pPr marL="1611881" indent="-230269">
              <a:defRPr sz="2400">
                <a:solidFill>
                  <a:schemeClr val="tx1"/>
                </a:solidFill>
                <a:latin typeface="Arial" panose="020B0604020202020204" pitchFamily="34" charset="0"/>
                <a:ea typeface="ＭＳ Ｐゴシック" panose="020B0600070205080204" pitchFamily="34" charset="-128"/>
              </a:defRPr>
            </a:lvl4pPr>
            <a:lvl5pPr marL="2072419" indent="-230269">
              <a:defRPr sz="2400">
                <a:solidFill>
                  <a:schemeClr val="tx1"/>
                </a:solidFill>
                <a:latin typeface="Arial" panose="020B0604020202020204" pitchFamily="34" charset="0"/>
                <a:ea typeface="ＭＳ Ｐゴシック" panose="020B0600070205080204" pitchFamily="34" charset="-128"/>
              </a:defRPr>
            </a:lvl5pPr>
            <a:lvl6pPr marL="2532957"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3494"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4032"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14569"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AACE23-A1AC-4244-8825-D7B5A9694B7F}" type="slidenum">
              <a:rPr lang="tr-TR" altLang="tr-TR" sz="1200">
                <a:solidFill>
                  <a:prstClr val="black"/>
                </a:solidFill>
              </a:rPr>
              <a:pPr/>
              <a:t>69</a:t>
            </a:fld>
            <a:endParaRPr lang="tr-TR" altLang="tr-TR" sz="1200">
              <a:solidFill>
                <a:prstClr val="black"/>
              </a:solidFill>
            </a:endParaRPr>
          </a:p>
        </p:txBody>
      </p:sp>
    </p:spTree>
    <p:extLst>
      <p:ext uri="{BB962C8B-B14F-4D97-AF65-F5344CB8AC3E}">
        <p14:creationId xmlns:p14="http://schemas.microsoft.com/office/powerpoint/2010/main" val="211447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56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8374" indent="-287836">
              <a:defRPr sz="2400">
                <a:solidFill>
                  <a:schemeClr val="tx1"/>
                </a:solidFill>
                <a:latin typeface="Arial" panose="020B0604020202020204" pitchFamily="34" charset="0"/>
                <a:ea typeface="ＭＳ Ｐゴシック" panose="020B0600070205080204" pitchFamily="34" charset="-128"/>
              </a:defRPr>
            </a:lvl2pPr>
            <a:lvl3pPr marL="1151344" indent="-230269">
              <a:defRPr sz="2400">
                <a:solidFill>
                  <a:schemeClr val="tx1"/>
                </a:solidFill>
                <a:latin typeface="Arial" panose="020B0604020202020204" pitchFamily="34" charset="0"/>
                <a:ea typeface="ＭＳ Ｐゴシック" panose="020B0600070205080204" pitchFamily="34" charset="-128"/>
              </a:defRPr>
            </a:lvl3pPr>
            <a:lvl4pPr marL="1611881" indent="-230269">
              <a:defRPr sz="2400">
                <a:solidFill>
                  <a:schemeClr val="tx1"/>
                </a:solidFill>
                <a:latin typeface="Arial" panose="020B0604020202020204" pitchFamily="34" charset="0"/>
                <a:ea typeface="ＭＳ Ｐゴシック" panose="020B0600070205080204" pitchFamily="34" charset="-128"/>
              </a:defRPr>
            </a:lvl4pPr>
            <a:lvl5pPr marL="2072419" indent="-230269">
              <a:defRPr sz="2400">
                <a:solidFill>
                  <a:schemeClr val="tx1"/>
                </a:solidFill>
                <a:latin typeface="Arial" panose="020B0604020202020204" pitchFamily="34" charset="0"/>
                <a:ea typeface="ＭＳ Ｐゴシック" panose="020B0600070205080204" pitchFamily="34" charset="-128"/>
              </a:defRPr>
            </a:lvl5pPr>
            <a:lvl6pPr marL="2532957"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3494"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4032"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14569"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BEE638-1E6B-4743-BF9A-9DC4C217755B}" type="slidenum">
              <a:rPr lang="tr-TR" altLang="tr-TR" sz="1200">
                <a:solidFill>
                  <a:srgbClr val="000000"/>
                </a:solidFill>
              </a:rPr>
              <a:pPr/>
              <a:t>70</a:t>
            </a:fld>
            <a:endParaRPr lang="tr-TR" altLang="tr-TR" sz="1200">
              <a:solidFill>
                <a:srgbClr val="000000"/>
              </a:solidFill>
            </a:endParaRPr>
          </a:p>
        </p:txBody>
      </p:sp>
    </p:spTree>
    <p:extLst>
      <p:ext uri="{BB962C8B-B14F-4D97-AF65-F5344CB8AC3E}">
        <p14:creationId xmlns:p14="http://schemas.microsoft.com/office/powerpoint/2010/main" val="70767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83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113205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42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33538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1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8374" indent="-287836">
              <a:defRPr sz="2400">
                <a:solidFill>
                  <a:schemeClr val="tx1"/>
                </a:solidFill>
                <a:latin typeface="Arial" panose="020B0604020202020204" pitchFamily="34" charset="0"/>
                <a:ea typeface="ＭＳ Ｐゴシック" panose="020B0600070205080204" pitchFamily="34" charset="-128"/>
              </a:defRPr>
            </a:lvl2pPr>
            <a:lvl3pPr marL="1151344" indent="-230269">
              <a:defRPr sz="2400">
                <a:solidFill>
                  <a:schemeClr val="tx1"/>
                </a:solidFill>
                <a:latin typeface="Arial" panose="020B0604020202020204" pitchFamily="34" charset="0"/>
                <a:ea typeface="ＭＳ Ｐゴシック" panose="020B0600070205080204" pitchFamily="34" charset="-128"/>
              </a:defRPr>
            </a:lvl3pPr>
            <a:lvl4pPr marL="1611881" indent="-230269">
              <a:defRPr sz="2400">
                <a:solidFill>
                  <a:schemeClr val="tx1"/>
                </a:solidFill>
                <a:latin typeface="Arial" panose="020B0604020202020204" pitchFamily="34" charset="0"/>
                <a:ea typeface="ＭＳ Ｐゴシック" panose="020B0600070205080204" pitchFamily="34" charset="-128"/>
              </a:defRPr>
            </a:lvl4pPr>
            <a:lvl5pPr marL="2072419" indent="-230269">
              <a:defRPr sz="2400">
                <a:solidFill>
                  <a:schemeClr val="tx1"/>
                </a:solidFill>
                <a:latin typeface="Arial" panose="020B0604020202020204" pitchFamily="34" charset="0"/>
                <a:ea typeface="ＭＳ Ｐゴシック" panose="020B0600070205080204" pitchFamily="34" charset="-128"/>
              </a:defRPr>
            </a:lvl5pPr>
            <a:lvl6pPr marL="2532957"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3494"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4032"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14569"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9D5D14-FBC3-41F0-8001-233E1B07880F}" type="slidenum">
              <a:rPr lang="tr-TR" altLang="tr-TR" sz="1200">
                <a:solidFill>
                  <a:prstClr val="black"/>
                </a:solidFill>
              </a:rPr>
              <a:pPr/>
              <a:t>3</a:t>
            </a:fld>
            <a:endParaRPr lang="tr-TR" altLang="tr-TR" sz="1200">
              <a:solidFill>
                <a:prstClr val="black"/>
              </a:solidFill>
            </a:endParaRPr>
          </a:p>
        </p:txBody>
      </p:sp>
    </p:spTree>
    <p:extLst>
      <p:ext uri="{BB962C8B-B14F-4D97-AF65-F5344CB8AC3E}">
        <p14:creationId xmlns:p14="http://schemas.microsoft.com/office/powerpoint/2010/main" val="208638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8374" indent="-287836">
              <a:defRPr sz="2400">
                <a:solidFill>
                  <a:schemeClr val="tx1"/>
                </a:solidFill>
                <a:latin typeface="Arial" panose="020B0604020202020204" pitchFamily="34" charset="0"/>
                <a:ea typeface="ＭＳ Ｐゴシック" panose="020B0600070205080204" pitchFamily="34" charset="-128"/>
              </a:defRPr>
            </a:lvl2pPr>
            <a:lvl3pPr marL="1151344" indent="-230269">
              <a:defRPr sz="2400">
                <a:solidFill>
                  <a:schemeClr val="tx1"/>
                </a:solidFill>
                <a:latin typeface="Arial" panose="020B0604020202020204" pitchFamily="34" charset="0"/>
                <a:ea typeface="ＭＳ Ｐゴシック" panose="020B0600070205080204" pitchFamily="34" charset="-128"/>
              </a:defRPr>
            </a:lvl3pPr>
            <a:lvl4pPr marL="1611881" indent="-230269">
              <a:defRPr sz="2400">
                <a:solidFill>
                  <a:schemeClr val="tx1"/>
                </a:solidFill>
                <a:latin typeface="Arial" panose="020B0604020202020204" pitchFamily="34" charset="0"/>
                <a:ea typeface="ＭＳ Ｐゴシック" panose="020B0600070205080204" pitchFamily="34" charset="-128"/>
              </a:defRPr>
            </a:lvl4pPr>
            <a:lvl5pPr marL="2072419" indent="-230269">
              <a:defRPr sz="2400">
                <a:solidFill>
                  <a:schemeClr val="tx1"/>
                </a:solidFill>
                <a:latin typeface="Arial" panose="020B0604020202020204" pitchFamily="34" charset="0"/>
                <a:ea typeface="ＭＳ Ｐゴシック" panose="020B0600070205080204" pitchFamily="34" charset="-128"/>
              </a:defRPr>
            </a:lvl5pPr>
            <a:lvl6pPr marL="2532957"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3494"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4032"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14569"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4AECBA-5C4D-4D5B-86D9-B79216CF97DF}" type="slidenum">
              <a:rPr lang="tr-TR" altLang="tr-TR" sz="1200">
                <a:solidFill>
                  <a:prstClr val="black"/>
                </a:solidFill>
              </a:rPr>
              <a:pPr/>
              <a:t>4</a:t>
            </a:fld>
            <a:endParaRPr lang="tr-TR" altLang="tr-TR" sz="1200">
              <a:solidFill>
                <a:prstClr val="black"/>
              </a:solidFill>
            </a:endParaRPr>
          </a:p>
        </p:txBody>
      </p:sp>
    </p:spTree>
    <p:extLst>
      <p:ext uri="{BB962C8B-B14F-4D97-AF65-F5344CB8AC3E}">
        <p14:creationId xmlns:p14="http://schemas.microsoft.com/office/powerpoint/2010/main" val="83100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3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8374" indent="-287836">
              <a:defRPr sz="2400">
                <a:solidFill>
                  <a:schemeClr val="tx1"/>
                </a:solidFill>
                <a:latin typeface="Arial" panose="020B0604020202020204" pitchFamily="34" charset="0"/>
                <a:ea typeface="ＭＳ Ｐゴシック" panose="020B0600070205080204" pitchFamily="34" charset="-128"/>
              </a:defRPr>
            </a:lvl2pPr>
            <a:lvl3pPr marL="1151344" indent="-230269">
              <a:defRPr sz="2400">
                <a:solidFill>
                  <a:schemeClr val="tx1"/>
                </a:solidFill>
                <a:latin typeface="Arial" panose="020B0604020202020204" pitchFamily="34" charset="0"/>
                <a:ea typeface="ＭＳ Ｐゴシック" panose="020B0600070205080204" pitchFamily="34" charset="-128"/>
              </a:defRPr>
            </a:lvl3pPr>
            <a:lvl4pPr marL="1611881" indent="-230269">
              <a:defRPr sz="2400">
                <a:solidFill>
                  <a:schemeClr val="tx1"/>
                </a:solidFill>
                <a:latin typeface="Arial" panose="020B0604020202020204" pitchFamily="34" charset="0"/>
                <a:ea typeface="ＭＳ Ｐゴシック" panose="020B0600070205080204" pitchFamily="34" charset="-128"/>
              </a:defRPr>
            </a:lvl4pPr>
            <a:lvl5pPr marL="2072419" indent="-230269">
              <a:defRPr sz="2400">
                <a:solidFill>
                  <a:schemeClr val="tx1"/>
                </a:solidFill>
                <a:latin typeface="Arial" panose="020B0604020202020204" pitchFamily="34" charset="0"/>
                <a:ea typeface="ＭＳ Ｐゴシック" panose="020B0600070205080204" pitchFamily="34" charset="-128"/>
              </a:defRPr>
            </a:lvl5pPr>
            <a:lvl6pPr marL="2532957"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3494"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4032"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14569"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5E1D32-9920-4C7D-B48F-008A821F7FDB}" type="slidenum">
              <a:rPr lang="tr-TR" altLang="tr-TR" sz="1200">
                <a:solidFill>
                  <a:prstClr val="black"/>
                </a:solidFill>
              </a:rPr>
              <a:pPr/>
              <a:t>5</a:t>
            </a:fld>
            <a:endParaRPr lang="tr-TR" altLang="tr-TR" sz="1200">
              <a:solidFill>
                <a:prstClr val="black"/>
              </a:solidFill>
            </a:endParaRPr>
          </a:p>
        </p:txBody>
      </p:sp>
    </p:spTree>
    <p:extLst>
      <p:ext uri="{BB962C8B-B14F-4D97-AF65-F5344CB8AC3E}">
        <p14:creationId xmlns:p14="http://schemas.microsoft.com/office/powerpoint/2010/main" val="49808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17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8374" indent="-287836">
              <a:defRPr sz="2400">
                <a:solidFill>
                  <a:schemeClr val="tx1"/>
                </a:solidFill>
                <a:latin typeface="Arial" panose="020B0604020202020204" pitchFamily="34" charset="0"/>
                <a:ea typeface="ＭＳ Ｐゴシック" panose="020B0600070205080204" pitchFamily="34" charset="-128"/>
              </a:defRPr>
            </a:lvl2pPr>
            <a:lvl3pPr marL="1151344" indent="-230269">
              <a:defRPr sz="2400">
                <a:solidFill>
                  <a:schemeClr val="tx1"/>
                </a:solidFill>
                <a:latin typeface="Arial" panose="020B0604020202020204" pitchFamily="34" charset="0"/>
                <a:ea typeface="ＭＳ Ｐゴシック" panose="020B0600070205080204" pitchFamily="34" charset="-128"/>
              </a:defRPr>
            </a:lvl3pPr>
            <a:lvl4pPr marL="1611881" indent="-230269">
              <a:defRPr sz="2400">
                <a:solidFill>
                  <a:schemeClr val="tx1"/>
                </a:solidFill>
                <a:latin typeface="Arial" panose="020B0604020202020204" pitchFamily="34" charset="0"/>
                <a:ea typeface="ＭＳ Ｐゴシック" panose="020B0600070205080204" pitchFamily="34" charset="-128"/>
              </a:defRPr>
            </a:lvl4pPr>
            <a:lvl5pPr marL="2072419" indent="-230269">
              <a:defRPr sz="2400">
                <a:solidFill>
                  <a:schemeClr val="tx1"/>
                </a:solidFill>
                <a:latin typeface="Arial" panose="020B0604020202020204" pitchFamily="34" charset="0"/>
                <a:ea typeface="ＭＳ Ｐゴシック" panose="020B0600070205080204" pitchFamily="34" charset="-128"/>
              </a:defRPr>
            </a:lvl5pPr>
            <a:lvl6pPr marL="2532957"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3494"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4032"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14569"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5510DB-AF8B-4BEA-B6D4-8D17BB6D1E73}" type="slidenum">
              <a:rPr lang="tr-TR" altLang="tr-TR" sz="1200">
                <a:solidFill>
                  <a:srgbClr val="000000"/>
                </a:solidFill>
              </a:rPr>
              <a:pPr/>
              <a:t>7</a:t>
            </a:fld>
            <a:endParaRPr lang="tr-TR" altLang="tr-TR" sz="1200">
              <a:solidFill>
                <a:srgbClr val="000000"/>
              </a:solidFill>
            </a:endParaRPr>
          </a:p>
        </p:txBody>
      </p:sp>
    </p:spTree>
    <p:extLst>
      <p:ext uri="{BB962C8B-B14F-4D97-AF65-F5344CB8AC3E}">
        <p14:creationId xmlns:p14="http://schemas.microsoft.com/office/powerpoint/2010/main" val="76170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625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295293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728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162961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1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8374" indent="-287836">
              <a:defRPr sz="2400">
                <a:solidFill>
                  <a:schemeClr val="tx1"/>
                </a:solidFill>
                <a:latin typeface="Arial" panose="020B0604020202020204" pitchFamily="34" charset="0"/>
                <a:ea typeface="ＭＳ Ｐゴシック" panose="020B0600070205080204" pitchFamily="34" charset="-128"/>
              </a:defRPr>
            </a:lvl2pPr>
            <a:lvl3pPr marL="1151344" indent="-230269">
              <a:defRPr sz="2400">
                <a:solidFill>
                  <a:schemeClr val="tx1"/>
                </a:solidFill>
                <a:latin typeface="Arial" panose="020B0604020202020204" pitchFamily="34" charset="0"/>
                <a:ea typeface="ＭＳ Ｐゴシック" panose="020B0600070205080204" pitchFamily="34" charset="-128"/>
              </a:defRPr>
            </a:lvl3pPr>
            <a:lvl4pPr marL="1611881" indent="-230269">
              <a:defRPr sz="2400">
                <a:solidFill>
                  <a:schemeClr val="tx1"/>
                </a:solidFill>
                <a:latin typeface="Arial" panose="020B0604020202020204" pitchFamily="34" charset="0"/>
                <a:ea typeface="ＭＳ Ｐゴシック" panose="020B0600070205080204" pitchFamily="34" charset="-128"/>
              </a:defRPr>
            </a:lvl4pPr>
            <a:lvl5pPr marL="2072419" indent="-230269">
              <a:defRPr sz="2400">
                <a:solidFill>
                  <a:schemeClr val="tx1"/>
                </a:solidFill>
                <a:latin typeface="Arial" panose="020B0604020202020204" pitchFamily="34" charset="0"/>
                <a:ea typeface="ＭＳ Ｐゴシック" panose="020B0600070205080204" pitchFamily="34" charset="-128"/>
              </a:defRPr>
            </a:lvl5pPr>
            <a:lvl6pPr marL="2532957"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3494"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4032"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14569" indent="-23026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9D5D14-FBC3-41F0-8001-233E1B07880F}" type="slidenum">
              <a:rPr lang="tr-TR" altLang="tr-TR" sz="1200">
                <a:solidFill>
                  <a:prstClr val="black"/>
                </a:solidFill>
              </a:rPr>
              <a:pPr/>
              <a:t>11</a:t>
            </a:fld>
            <a:endParaRPr lang="tr-TR" altLang="tr-TR" sz="1200">
              <a:solidFill>
                <a:prstClr val="black"/>
              </a:solidFill>
            </a:endParaRPr>
          </a:p>
        </p:txBody>
      </p:sp>
    </p:spTree>
    <p:extLst>
      <p:ext uri="{BB962C8B-B14F-4D97-AF65-F5344CB8AC3E}">
        <p14:creationId xmlns:p14="http://schemas.microsoft.com/office/powerpoint/2010/main" val="318435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lı Resim">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şlık, 4 İçeri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a:prstGeom prst="rect">
            <a:avLst/>
          </a:prstGeom>
        </p:spPr>
        <p:txBody>
          <a:bodyPr/>
          <a:lstStyle>
            <a:lvl1pPr>
              <a:defRPr>
                <a:solidFill>
                  <a:schemeClr val="bg1"/>
                </a:solidFill>
                <a:latin typeface="Times New Roman" pitchFamily="18" charset="0"/>
                <a:cs typeface="Times New Roman" pitchFamily="18" charset="0"/>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600">
                <a:solidFill>
                  <a:schemeClr val="bg1"/>
                </a:solidFill>
                <a:latin typeface="+mn-lt"/>
              </a:defRPr>
            </a:lvl1pPr>
          </a:lstStyle>
          <a:p>
            <a:pPr>
              <a:defRPr/>
            </a:pPr>
            <a:fld id="{E10F9C48-B462-45DA-82D0-7220AD1E7E60}" type="slidenum">
              <a:rPr lang="tr-TR"/>
              <a:pPr>
                <a:defRPr/>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1_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1"/>
            <a:ext cx="4038600" cy="21859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1"/>
            <a:ext cx="4038600" cy="21859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3938589"/>
            <a:ext cx="4038600" cy="218757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38589"/>
            <a:ext cx="4038600" cy="218757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8" name="Rectangle 5"/>
          <p:cNvSpPr>
            <a:spLocks noGrp="1" noChangeArrowheads="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9" name="Rectangle 6"/>
          <p:cNvSpPr>
            <a:spLocks noGrp="1" noChangeArrowheads="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defRPr>
            </a:lvl1pPr>
          </a:lstStyle>
          <a:p>
            <a:pPr>
              <a:defRPr/>
            </a:pPr>
            <a:fld id="{04F4D2F2-960C-4D7E-9325-90525C4B55CE}"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grpSp>
        <p:nvGrpSpPr>
          <p:cNvPr id="3" name="Grup 2"/>
          <p:cNvGrpSpPr>
            <a:grpSpLocks/>
          </p:cNvGrpSpPr>
          <p:nvPr userDrawn="1"/>
        </p:nvGrpSpPr>
        <p:grpSpPr bwMode="auto">
          <a:xfrm>
            <a:off x="-12700" y="5416550"/>
            <a:ext cx="9156700" cy="1439863"/>
            <a:chOff x="-13120" y="5415952"/>
            <a:chExt cx="9157120" cy="1439862"/>
          </a:xfrm>
        </p:grpSpPr>
        <p:pic>
          <p:nvPicPr>
            <p:cNvPr id="4" name="Resim 3"/>
            <p:cNvPicPr>
              <a:picLocks noChangeAspect="1"/>
            </p:cNvPicPr>
            <p:nvPr/>
          </p:nvPicPr>
          <p:blipFill>
            <a:blip r:embed="rId3" cstate="print">
              <a:duotone>
                <a:schemeClr val="accent5">
                  <a:shade val="45000"/>
                  <a:satMod val="135000"/>
                </a:schemeClr>
                <a:prstClr val="white"/>
              </a:duotone>
              <a:extLst/>
            </a:blip>
            <a:stretch>
              <a:fillRect/>
            </a:stretch>
          </p:blipFill>
          <p:spPr>
            <a:xfrm flipH="1">
              <a:off x="0" y="6021288"/>
              <a:ext cx="9144000" cy="834526"/>
            </a:xfrm>
            <a:prstGeom prst="rect">
              <a:avLst/>
            </a:prstGeom>
          </p:spPr>
        </p:pic>
        <p:grpSp>
          <p:nvGrpSpPr>
            <p:cNvPr id="5" name="Grup 4"/>
            <p:cNvGrpSpPr>
              <a:grpSpLocks/>
            </p:cNvGrpSpPr>
            <p:nvPr/>
          </p:nvGrpSpPr>
          <p:grpSpPr bwMode="auto">
            <a:xfrm>
              <a:off x="-13120" y="5415952"/>
              <a:ext cx="1560785" cy="1439862"/>
              <a:chOff x="-9217" y="3988649"/>
              <a:chExt cx="1679576" cy="1439862"/>
            </a:xfrm>
          </p:grpSpPr>
          <p:pic>
            <p:nvPicPr>
              <p:cNvPr id="6" name="Picture 26" descr="Untitled-4"/>
              <p:cNvPicPr>
                <a:picLocks noChangeAspect="1" noChangeArrowheads="1"/>
              </p:cNvPicPr>
              <p:nvPr/>
            </p:nvPicPr>
            <p:blipFill>
              <a:blip r:embed="rId4">
                <a:lum bright="100000" contrast="-30000"/>
                <a:grayscl/>
              </a:blip>
              <a:srcRect b="-2104"/>
              <a:stretch>
                <a:fillRect/>
              </a:stretch>
            </p:blipFill>
            <p:spPr bwMode="auto">
              <a:xfrm rot="-246119">
                <a:off x="-9217" y="3988649"/>
                <a:ext cx="1409701" cy="1439862"/>
              </a:xfrm>
              <a:prstGeom prst="rect">
                <a:avLst/>
              </a:prstGeom>
              <a:noFill/>
              <a:ln w="9525">
                <a:noFill/>
                <a:miter lim="800000"/>
                <a:headEnd/>
                <a:tailEnd/>
              </a:ln>
            </p:spPr>
          </p:pic>
          <p:pic>
            <p:nvPicPr>
              <p:cNvPr id="7" name="Picture 27" descr="Untitled-4"/>
              <p:cNvPicPr>
                <a:picLocks noChangeAspect="1" noChangeArrowheads="1"/>
              </p:cNvPicPr>
              <p:nvPr/>
            </p:nvPicPr>
            <p:blipFill>
              <a:blip r:embed="rId5">
                <a:lum bright="94000" contrast="-30000"/>
                <a:grayscl/>
              </a:blip>
              <a:srcRect b="-32840"/>
              <a:stretch>
                <a:fillRect/>
              </a:stretch>
            </p:blipFill>
            <p:spPr bwMode="auto">
              <a:xfrm>
                <a:off x="233671" y="4218836"/>
                <a:ext cx="887413" cy="1179513"/>
              </a:xfrm>
              <a:prstGeom prst="rect">
                <a:avLst/>
              </a:prstGeom>
              <a:noFill/>
              <a:ln w="9525">
                <a:noFill/>
                <a:miter lim="800000"/>
                <a:headEnd/>
                <a:tailEnd/>
              </a:ln>
            </p:spPr>
          </p:pic>
          <p:pic>
            <p:nvPicPr>
              <p:cNvPr id="8" name="13 Resim" descr="BOTT.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7459" y="4318849"/>
                <a:ext cx="1612900" cy="600075"/>
              </a:xfrm>
              <a:prstGeom prst="rect">
                <a:avLst/>
              </a:prstGeom>
              <a:noFill/>
              <a:ln w="9525">
                <a:noFill/>
                <a:miter lim="800000"/>
                <a:headEnd/>
                <a:tailEnd/>
              </a:ln>
            </p:spPr>
          </p:pic>
        </p:grpSp>
      </p:gr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etin kutusu 1"/>
          <p:cNvSpPr txBox="1">
            <a:spLocks noChangeArrowheads="1"/>
          </p:cNvSpPr>
          <p:nvPr userDrawn="1"/>
        </p:nvSpPr>
        <p:spPr bwMode="auto">
          <a:xfrm>
            <a:off x="6875463" y="549275"/>
            <a:ext cx="1873250" cy="1476375"/>
          </a:xfrm>
          <a:prstGeom prst="rect">
            <a:avLst/>
          </a:prstGeom>
          <a:solidFill>
            <a:schemeClr val="bg1"/>
          </a:solidFill>
          <a:ln w="9525">
            <a:noFill/>
            <a:miter lim="800000"/>
            <a:headEnd/>
            <a:tailEnd/>
          </a:ln>
        </p:spPr>
        <p:txBody>
          <a:bodyPr>
            <a:spAutoFit/>
          </a:bodyPr>
          <a:lstStyle/>
          <a:p>
            <a:pPr>
              <a:defRPr/>
            </a:pPr>
            <a:endParaRPr lang="tr-TR"/>
          </a:p>
          <a:p>
            <a:pPr>
              <a:defRPr/>
            </a:pPr>
            <a:endParaRPr lang="tr-TR"/>
          </a:p>
          <a:p>
            <a:pPr>
              <a:defRPr/>
            </a:pPr>
            <a:endParaRPr lang="tr-TR"/>
          </a:p>
          <a:p>
            <a:pPr>
              <a:defRPr/>
            </a:pPr>
            <a:endParaRPr lang="tr-TR"/>
          </a:p>
          <a:p>
            <a:pPr>
              <a:defRPr/>
            </a:pP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ölüm Üstbilgisi">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ki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rşılaştırm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etin kutusu 2"/>
          <p:cNvSpPr txBox="1">
            <a:spLocks noChangeArrowheads="1"/>
          </p:cNvSpPr>
          <p:nvPr userDrawn="1"/>
        </p:nvSpPr>
        <p:spPr bwMode="auto">
          <a:xfrm>
            <a:off x="8172450" y="6453188"/>
            <a:ext cx="971550" cy="366712"/>
          </a:xfrm>
          <a:prstGeom prst="rect">
            <a:avLst/>
          </a:prstGeom>
          <a:noFill/>
          <a:ln w="9525">
            <a:noFill/>
            <a:miter lim="800000"/>
            <a:headEnd/>
            <a:tailEnd/>
          </a:ln>
        </p:spPr>
        <p:txBody>
          <a:bodyPr>
            <a:spAutoFit/>
          </a:bodyPr>
          <a:lstStyle/>
          <a:p>
            <a:pPr>
              <a:defRPr/>
            </a:pPr>
            <a:fld id="{8B3537BC-8BEC-4180-AB22-84689F7A912E}" type="slidenum">
              <a:rPr lang="tr-TR">
                <a:latin typeface="Calibri" pitchFamily="34" charset="0"/>
              </a:rPr>
              <a:pPr>
                <a:defRPr/>
              </a:pPr>
              <a:t>‹#›</a:t>
            </a:fld>
            <a:r>
              <a:rPr lang="tr-TR" dirty="0">
                <a:latin typeface="Calibri" pitchFamily="34" charset="0"/>
              </a:rPr>
              <a:t> </a:t>
            </a:r>
            <a:r>
              <a:rPr lang="tr-TR" dirty="0" smtClean="0">
                <a:latin typeface="Calibri" pitchFamily="34" charset="0"/>
              </a:rPr>
              <a:t>/40</a:t>
            </a:r>
            <a:endParaRPr lang="tr-TR" dirty="0">
              <a:latin typeface="Calibri" pitchFamily="34" charset="0"/>
            </a:endParaRPr>
          </a:p>
        </p:txBody>
      </p:sp>
      <p:sp>
        <p:nvSpPr>
          <p:cNvPr id="3" name="Metin kutusu 2"/>
          <p:cNvSpPr txBox="1">
            <a:spLocks noChangeArrowheads="1"/>
          </p:cNvSpPr>
          <p:nvPr userDrawn="1"/>
        </p:nvSpPr>
        <p:spPr bwMode="auto">
          <a:xfrm>
            <a:off x="3203575" y="6454775"/>
            <a:ext cx="3384550" cy="430213"/>
          </a:xfrm>
          <a:prstGeom prst="rect">
            <a:avLst/>
          </a:prstGeom>
          <a:noFill/>
          <a:ln w="9525">
            <a:noFill/>
            <a:miter lim="800000"/>
            <a:headEnd/>
            <a:tailEnd/>
          </a:ln>
        </p:spPr>
        <p:txBody>
          <a:bodyPr>
            <a:spAutoFit/>
          </a:bodyPr>
          <a:lstStyle/>
          <a:p>
            <a:pPr algn="ctr">
              <a:defRPr/>
            </a:pPr>
            <a:r>
              <a:rPr lang="tr-TR" sz="2200" dirty="0">
                <a:solidFill>
                  <a:srgbClr val="00B050"/>
                </a:solidFill>
                <a:latin typeface="Monotype Corsiva" pitchFamily="66" charset="0"/>
              </a:rPr>
              <a:t>Bilinçli Tüketici, </a:t>
            </a:r>
            <a:r>
              <a:rPr lang="tr-TR" sz="2200" dirty="0">
                <a:solidFill>
                  <a:srgbClr val="0000FF"/>
                </a:solidFill>
                <a:latin typeface="Monotype Corsiva" pitchFamily="66" charset="0"/>
              </a:rPr>
              <a:t>Basiretli Tacir</a:t>
            </a:r>
          </a:p>
        </p:txBody>
      </p:sp>
      <p:sp>
        <p:nvSpPr>
          <p:cNvPr id="4" name="Metin kutusu 3"/>
          <p:cNvSpPr txBox="1">
            <a:spLocks noChangeArrowheads="1"/>
          </p:cNvSpPr>
          <p:nvPr userDrawn="1"/>
        </p:nvSpPr>
        <p:spPr bwMode="auto">
          <a:xfrm>
            <a:off x="7493000" y="671513"/>
            <a:ext cx="1008063" cy="1200150"/>
          </a:xfrm>
          <a:prstGeom prst="rect">
            <a:avLst/>
          </a:prstGeom>
          <a:solidFill>
            <a:schemeClr val="bg1"/>
          </a:solidFill>
          <a:ln w="9525">
            <a:noFill/>
            <a:miter lim="800000"/>
            <a:headEnd/>
            <a:tailEnd/>
          </a:ln>
        </p:spPr>
        <p:txBody>
          <a:bodyPr>
            <a:spAutoFit/>
          </a:bodyPr>
          <a:lstStyle/>
          <a:p>
            <a:pPr>
              <a:defRPr/>
            </a:pPr>
            <a:endParaRPr lang="tr-TR"/>
          </a:p>
          <a:p>
            <a:pPr>
              <a:defRPr/>
            </a:pPr>
            <a:endParaRPr lang="tr-TR"/>
          </a:p>
          <a:p>
            <a:pPr>
              <a:defRPr/>
            </a:pPr>
            <a:endParaRPr lang="tr-TR"/>
          </a:p>
          <a:p>
            <a:pPr>
              <a:defRPr/>
            </a:pPr>
            <a:endParaRPr lang="tr-TR"/>
          </a:p>
        </p:txBody>
      </p:sp>
      <p:pic>
        <p:nvPicPr>
          <p:cNvPr id="5" name="Picture 2" descr="bilgilen_logo"/>
          <p:cNvPicPr>
            <a:picLocks noChangeAspect="1" noChangeArrowheads="1"/>
          </p:cNvPicPr>
          <p:nvPr userDrawn="1"/>
        </p:nvPicPr>
        <p:blipFill>
          <a:blip r:embed="rId3"/>
          <a:srcRect/>
          <a:stretch>
            <a:fillRect/>
          </a:stretch>
        </p:blipFill>
        <p:spPr bwMode="auto">
          <a:xfrm rot="20698445">
            <a:off x="7818438" y="731838"/>
            <a:ext cx="560387" cy="671512"/>
          </a:xfrm>
          <a:prstGeom prst="rect">
            <a:avLst/>
          </a:prstGeom>
          <a:noFill/>
          <a:ln w="9525">
            <a:noFill/>
            <a:miter lim="800000"/>
            <a:headEnd/>
            <a:tailEnd/>
          </a:ln>
        </p:spPr>
      </p:pic>
      <p:pic>
        <p:nvPicPr>
          <p:cNvPr id="6" name="Resim 25" descr="TCGTB_logo_renkli"/>
          <p:cNvPicPr>
            <a:picLocks noChangeAspect="1" noChangeArrowheads="1"/>
          </p:cNvPicPr>
          <p:nvPr userDrawn="1"/>
        </p:nvPicPr>
        <p:blipFill>
          <a:blip r:embed="rId4"/>
          <a:srcRect/>
          <a:stretch>
            <a:fillRect/>
          </a:stretch>
        </p:blipFill>
        <p:spPr bwMode="auto">
          <a:xfrm>
            <a:off x="642909" y="598488"/>
            <a:ext cx="1074765" cy="9493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1_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7B9458-77C6-49C5-95AF-5F81AB249150}" type="slidenum">
              <a:rPr lang="en-US"/>
              <a:pPr>
                <a:defRPr/>
              </a:pPr>
              <a:t>‹#›</a:t>
            </a:fld>
            <a:endParaRPr lang="en-US"/>
          </a:p>
        </p:txBody>
      </p:sp>
    </p:spTree>
    <p:extLst>
      <p:ext uri="{BB962C8B-B14F-4D97-AF65-F5344CB8AC3E}">
        <p14:creationId xmlns:p14="http://schemas.microsoft.com/office/powerpoint/2010/main" val="2841779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8327BF-F97E-4B46-BB4A-D7EE3DFD351A}" type="slidenum">
              <a:rPr lang="en-US"/>
              <a:pPr>
                <a:defRPr/>
              </a:pPr>
              <a:t>‹#›</a:t>
            </a:fld>
            <a:endParaRPr lang="en-US"/>
          </a:p>
        </p:txBody>
      </p:sp>
    </p:spTree>
    <p:extLst>
      <p:ext uri="{BB962C8B-B14F-4D97-AF65-F5344CB8AC3E}">
        <p14:creationId xmlns:p14="http://schemas.microsoft.com/office/powerpoint/2010/main" val="3431685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C437E8-57D7-425B-BD68-7E8B619C5E86}" type="slidenum">
              <a:rPr lang="en-US"/>
              <a:pPr>
                <a:defRPr/>
              </a:pPr>
              <a:t>‹#›</a:t>
            </a:fld>
            <a:endParaRPr lang="en-US"/>
          </a:p>
        </p:txBody>
      </p:sp>
    </p:spTree>
    <p:extLst>
      <p:ext uri="{BB962C8B-B14F-4D97-AF65-F5344CB8AC3E}">
        <p14:creationId xmlns:p14="http://schemas.microsoft.com/office/powerpoint/2010/main" val="2099759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628476-0AC1-429C-97DA-C3859887369F}" type="slidenum">
              <a:rPr lang="en-US"/>
              <a:pPr>
                <a:defRPr/>
              </a:pPr>
              <a:t>‹#›</a:t>
            </a:fld>
            <a:endParaRPr lang="en-US"/>
          </a:p>
        </p:txBody>
      </p:sp>
    </p:spTree>
    <p:extLst>
      <p:ext uri="{BB962C8B-B14F-4D97-AF65-F5344CB8AC3E}">
        <p14:creationId xmlns:p14="http://schemas.microsoft.com/office/powerpoint/2010/main" val="506562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6B2CC3-307B-452D-8FDB-FB0005B8A0B8}" type="slidenum">
              <a:rPr lang="en-US"/>
              <a:pPr>
                <a:defRPr/>
              </a:pPr>
              <a:t>‹#›</a:t>
            </a:fld>
            <a:endParaRPr lang="en-US"/>
          </a:p>
        </p:txBody>
      </p:sp>
    </p:spTree>
    <p:extLst>
      <p:ext uri="{BB962C8B-B14F-4D97-AF65-F5344CB8AC3E}">
        <p14:creationId xmlns:p14="http://schemas.microsoft.com/office/powerpoint/2010/main" val="3966058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BCA0E8-B7A6-408F-A233-A5A6CCBB8528}" type="slidenum">
              <a:rPr lang="en-US"/>
              <a:pPr>
                <a:defRPr/>
              </a:pPr>
              <a:t>‹#›</a:t>
            </a:fld>
            <a:endParaRPr lang="en-US"/>
          </a:p>
        </p:txBody>
      </p:sp>
    </p:spTree>
    <p:extLst>
      <p:ext uri="{BB962C8B-B14F-4D97-AF65-F5344CB8AC3E}">
        <p14:creationId xmlns:p14="http://schemas.microsoft.com/office/powerpoint/2010/main" val="775150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C5997-E2A4-4C68-857C-3FDC3FE05F11}" type="slidenum">
              <a:rPr lang="en-US"/>
              <a:pPr>
                <a:defRPr/>
              </a:pPr>
              <a:t>‹#›</a:t>
            </a:fld>
            <a:endParaRPr lang="en-US"/>
          </a:p>
        </p:txBody>
      </p:sp>
    </p:spTree>
    <p:extLst>
      <p:ext uri="{BB962C8B-B14F-4D97-AF65-F5344CB8AC3E}">
        <p14:creationId xmlns:p14="http://schemas.microsoft.com/office/powerpoint/2010/main" val="194400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alnızca Başlı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FCF14F5-2D1D-4396-93F7-F81F25773B24}" type="slidenum">
              <a:rPr lang="en-US"/>
              <a:pPr>
                <a:defRPr/>
              </a:pPr>
              <a:t>‹#›</a:t>
            </a:fld>
            <a:endParaRPr lang="en-US"/>
          </a:p>
        </p:txBody>
      </p:sp>
    </p:spTree>
    <p:extLst>
      <p:ext uri="{BB962C8B-B14F-4D97-AF65-F5344CB8AC3E}">
        <p14:creationId xmlns:p14="http://schemas.microsoft.com/office/powerpoint/2010/main" val="38231540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70C7C9-87F2-40D0-A8E0-69A1962092A3}" type="slidenum">
              <a:rPr lang="en-US"/>
              <a:pPr>
                <a:defRPr/>
              </a:pPr>
              <a:t>‹#›</a:t>
            </a:fld>
            <a:endParaRPr lang="en-US"/>
          </a:p>
        </p:txBody>
      </p:sp>
    </p:spTree>
    <p:extLst>
      <p:ext uri="{BB962C8B-B14F-4D97-AF65-F5344CB8AC3E}">
        <p14:creationId xmlns:p14="http://schemas.microsoft.com/office/powerpoint/2010/main" val="38694212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ECB42-FDDD-4348-8B4C-8E16F3B40155}" type="slidenum">
              <a:rPr lang="en-US"/>
              <a:pPr>
                <a:defRPr/>
              </a:pPr>
              <a:t>‹#›</a:t>
            </a:fld>
            <a:endParaRPr lang="en-US"/>
          </a:p>
        </p:txBody>
      </p:sp>
    </p:spTree>
    <p:extLst>
      <p:ext uri="{BB962C8B-B14F-4D97-AF65-F5344CB8AC3E}">
        <p14:creationId xmlns:p14="http://schemas.microsoft.com/office/powerpoint/2010/main" val="14545597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662937-0F4E-4660-90AB-313707F8CAC6}" type="slidenum">
              <a:rPr lang="en-US"/>
              <a:pPr>
                <a:defRPr/>
              </a:pPr>
              <a:t>‹#›</a:t>
            </a:fld>
            <a:endParaRPr lang="en-US"/>
          </a:p>
        </p:txBody>
      </p:sp>
    </p:spTree>
    <p:extLst>
      <p:ext uri="{BB962C8B-B14F-4D97-AF65-F5344CB8AC3E}">
        <p14:creationId xmlns:p14="http://schemas.microsoft.com/office/powerpoint/2010/main" val="2684066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868BA-B156-478E-BB5B-9D0F10ABD468}" type="slidenum">
              <a:rPr lang="en-US"/>
              <a:pPr>
                <a:defRPr/>
              </a:pPr>
              <a:t>‹#›</a:t>
            </a:fld>
            <a:endParaRPr lang="en-US"/>
          </a:p>
        </p:txBody>
      </p:sp>
    </p:spTree>
    <p:extLst>
      <p:ext uri="{BB962C8B-B14F-4D97-AF65-F5344CB8AC3E}">
        <p14:creationId xmlns:p14="http://schemas.microsoft.com/office/powerpoint/2010/main" val="9996757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8327BF-F97E-4B46-BB4A-D7EE3DFD351A}" type="slidenum">
              <a:rPr lang="en-US"/>
              <a:pPr>
                <a:defRPr/>
              </a:pPr>
              <a:t>‹#›</a:t>
            </a:fld>
            <a:endParaRPr lang="en-US"/>
          </a:p>
        </p:txBody>
      </p:sp>
    </p:spTree>
    <p:extLst>
      <p:ext uri="{BB962C8B-B14F-4D97-AF65-F5344CB8AC3E}">
        <p14:creationId xmlns:p14="http://schemas.microsoft.com/office/powerpoint/2010/main" val="27147084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C437E8-57D7-425B-BD68-7E8B619C5E86}" type="slidenum">
              <a:rPr lang="en-US"/>
              <a:pPr>
                <a:defRPr/>
              </a:pPr>
              <a:t>‹#›</a:t>
            </a:fld>
            <a:endParaRPr lang="en-US"/>
          </a:p>
        </p:txBody>
      </p:sp>
    </p:spTree>
    <p:extLst>
      <p:ext uri="{BB962C8B-B14F-4D97-AF65-F5344CB8AC3E}">
        <p14:creationId xmlns:p14="http://schemas.microsoft.com/office/powerpoint/2010/main" val="3313944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628476-0AC1-429C-97DA-C3859887369F}" type="slidenum">
              <a:rPr lang="en-US"/>
              <a:pPr>
                <a:defRPr/>
              </a:pPr>
              <a:t>‹#›</a:t>
            </a:fld>
            <a:endParaRPr lang="en-US"/>
          </a:p>
        </p:txBody>
      </p:sp>
    </p:spTree>
    <p:extLst>
      <p:ext uri="{BB962C8B-B14F-4D97-AF65-F5344CB8AC3E}">
        <p14:creationId xmlns:p14="http://schemas.microsoft.com/office/powerpoint/2010/main" val="24077489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6B2CC3-307B-452D-8FDB-FB0005B8A0B8}" type="slidenum">
              <a:rPr lang="en-US"/>
              <a:pPr>
                <a:defRPr/>
              </a:pPr>
              <a:t>‹#›</a:t>
            </a:fld>
            <a:endParaRPr lang="en-US"/>
          </a:p>
        </p:txBody>
      </p:sp>
    </p:spTree>
    <p:extLst>
      <p:ext uri="{BB962C8B-B14F-4D97-AF65-F5344CB8AC3E}">
        <p14:creationId xmlns:p14="http://schemas.microsoft.com/office/powerpoint/2010/main" val="685040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BCA0E8-B7A6-408F-A233-A5A6CCBB8528}" type="slidenum">
              <a:rPr lang="en-US"/>
              <a:pPr>
                <a:defRPr/>
              </a:pPr>
              <a:t>‹#›</a:t>
            </a:fld>
            <a:endParaRPr lang="en-US"/>
          </a:p>
        </p:txBody>
      </p:sp>
    </p:spTree>
    <p:extLst>
      <p:ext uri="{BB962C8B-B14F-4D97-AF65-F5344CB8AC3E}">
        <p14:creationId xmlns:p14="http://schemas.microsoft.com/office/powerpoint/2010/main" val="379635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C5997-E2A4-4C68-857C-3FDC3FE05F11}" type="slidenum">
              <a:rPr lang="en-US"/>
              <a:pPr>
                <a:defRPr/>
              </a:pPr>
              <a:t>‹#›</a:t>
            </a:fld>
            <a:endParaRPr lang="en-US"/>
          </a:p>
        </p:txBody>
      </p:sp>
    </p:spTree>
    <p:extLst>
      <p:ext uri="{BB962C8B-B14F-4D97-AF65-F5344CB8AC3E}">
        <p14:creationId xmlns:p14="http://schemas.microsoft.com/office/powerpoint/2010/main" val="2581242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FCF14F5-2D1D-4396-93F7-F81F25773B24}" type="slidenum">
              <a:rPr lang="en-US"/>
              <a:pPr>
                <a:defRPr/>
              </a:pPr>
              <a:t>‹#›</a:t>
            </a:fld>
            <a:endParaRPr lang="en-US"/>
          </a:p>
        </p:txBody>
      </p:sp>
    </p:spTree>
    <p:extLst>
      <p:ext uri="{BB962C8B-B14F-4D97-AF65-F5344CB8AC3E}">
        <p14:creationId xmlns:p14="http://schemas.microsoft.com/office/powerpoint/2010/main" val="7005252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70C7C9-87F2-40D0-A8E0-69A1962092A3}" type="slidenum">
              <a:rPr lang="en-US"/>
              <a:pPr>
                <a:defRPr/>
              </a:pPr>
              <a:t>‹#›</a:t>
            </a:fld>
            <a:endParaRPr lang="en-US"/>
          </a:p>
        </p:txBody>
      </p:sp>
    </p:spTree>
    <p:extLst>
      <p:ext uri="{BB962C8B-B14F-4D97-AF65-F5344CB8AC3E}">
        <p14:creationId xmlns:p14="http://schemas.microsoft.com/office/powerpoint/2010/main" val="3484201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ECB42-FDDD-4348-8B4C-8E16F3B40155}" type="slidenum">
              <a:rPr lang="en-US"/>
              <a:pPr>
                <a:defRPr/>
              </a:pPr>
              <a:t>‹#›</a:t>
            </a:fld>
            <a:endParaRPr lang="en-US"/>
          </a:p>
        </p:txBody>
      </p:sp>
    </p:spTree>
    <p:extLst>
      <p:ext uri="{BB962C8B-B14F-4D97-AF65-F5344CB8AC3E}">
        <p14:creationId xmlns:p14="http://schemas.microsoft.com/office/powerpoint/2010/main" val="40033618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662937-0F4E-4660-90AB-313707F8CAC6}" type="slidenum">
              <a:rPr lang="en-US"/>
              <a:pPr>
                <a:defRPr/>
              </a:pPr>
              <a:t>‹#›</a:t>
            </a:fld>
            <a:endParaRPr lang="en-US"/>
          </a:p>
        </p:txBody>
      </p:sp>
    </p:spTree>
    <p:extLst>
      <p:ext uri="{BB962C8B-B14F-4D97-AF65-F5344CB8AC3E}">
        <p14:creationId xmlns:p14="http://schemas.microsoft.com/office/powerpoint/2010/main" val="5872163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868BA-B156-478E-BB5B-9D0F10ABD468}" type="slidenum">
              <a:rPr lang="en-US"/>
              <a:pPr>
                <a:defRPr/>
              </a:pPr>
              <a:t>‹#›</a:t>
            </a:fld>
            <a:endParaRPr lang="en-US"/>
          </a:p>
        </p:txBody>
      </p:sp>
    </p:spTree>
    <p:extLst>
      <p:ext uri="{BB962C8B-B14F-4D97-AF65-F5344CB8AC3E}">
        <p14:creationId xmlns:p14="http://schemas.microsoft.com/office/powerpoint/2010/main" val="17663156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8327BF-F97E-4B46-BB4A-D7EE3DFD351A}" type="slidenum">
              <a:rPr lang="en-US"/>
              <a:pPr>
                <a:defRPr/>
              </a:pPr>
              <a:t>‹#›</a:t>
            </a:fld>
            <a:endParaRPr lang="en-US"/>
          </a:p>
        </p:txBody>
      </p:sp>
    </p:spTree>
    <p:extLst>
      <p:ext uri="{BB962C8B-B14F-4D97-AF65-F5344CB8AC3E}">
        <p14:creationId xmlns:p14="http://schemas.microsoft.com/office/powerpoint/2010/main" val="36768178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C437E8-57D7-425B-BD68-7E8B619C5E86}" type="slidenum">
              <a:rPr lang="en-US"/>
              <a:pPr>
                <a:defRPr/>
              </a:pPr>
              <a:t>‹#›</a:t>
            </a:fld>
            <a:endParaRPr lang="en-US"/>
          </a:p>
        </p:txBody>
      </p:sp>
    </p:spTree>
    <p:extLst>
      <p:ext uri="{BB962C8B-B14F-4D97-AF65-F5344CB8AC3E}">
        <p14:creationId xmlns:p14="http://schemas.microsoft.com/office/powerpoint/2010/main" val="17758153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628476-0AC1-429C-97DA-C3859887369F}" type="slidenum">
              <a:rPr lang="en-US"/>
              <a:pPr>
                <a:defRPr/>
              </a:pPr>
              <a:t>‹#›</a:t>
            </a:fld>
            <a:endParaRPr lang="en-US"/>
          </a:p>
        </p:txBody>
      </p:sp>
    </p:spTree>
    <p:extLst>
      <p:ext uri="{BB962C8B-B14F-4D97-AF65-F5344CB8AC3E}">
        <p14:creationId xmlns:p14="http://schemas.microsoft.com/office/powerpoint/2010/main" val="27476594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6B2CC3-307B-452D-8FDB-FB0005B8A0B8}" type="slidenum">
              <a:rPr lang="en-US"/>
              <a:pPr>
                <a:defRPr/>
              </a:pPr>
              <a:t>‹#›</a:t>
            </a:fld>
            <a:endParaRPr lang="en-US"/>
          </a:p>
        </p:txBody>
      </p:sp>
    </p:spTree>
    <p:extLst>
      <p:ext uri="{BB962C8B-B14F-4D97-AF65-F5344CB8AC3E}">
        <p14:creationId xmlns:p14="http://schemas.microsoft.com/office/powerpoint/2010/main" val="402436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lı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BCA0E8-B7A6-408F-A233-A5A6CCBB8528}" type="slidenum">
              <a:rPr lang="en-US"/>
              <a:pPr>
                <a:defRPr/>
              </a:pPr>
              <a:t>‹#›</a:t>
            </a:fld>
            <a:endParaRPr lang="en-US"/>
          </a:p>
        </p:txBody>
      </p:sp>
    </p:spTree>
    <p:extLst>
      <p:ext uri="{BB962C8B-B14F-4D97-AF65-F5344CB8AC3E}">
        <p14:creationId xmlns:p14="http://schemas.microsoft.com/office/powerpoint/2010/main" val="8743506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5C5997-E2A4-4C68-857C-3FDC3FE05F11}" type="slidenum">
              <a:rPr lang="en-US"/>
              <a:pPr>
                <a:defRPr/>
              </a:pPr>
              <a:t>‹#›</a:t>
            </a:fld>
            <a:endParaRPr lang="en-US"/>
          </a:p>
        </p:txBody>
      </p:sp>
    </p:spTree>
    <p:extLst>
      <p:ext uri="{BB962C8B-B14F-4D97-AF65-F5344CB8AC3E}">
        <p14:creationId xmlns:p14="http://schemas.microsoft.com/office/powerpoint/2010/main" val="21361951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FCF14F5-2D1D-4396-93F7-F81F25773B24}" type="slidenum">
              <a:rPr lang="en-US"/>
              <a:pPr>
                <a:defRPr/>
              </a:pPr>
              <a:t>‹#›</a:t>
            </a:fld>
            <a:endParaRPr lang="en-US"/>
          </a:p>
        </p:txBody>
      </p:sp>
    </p:spTree>
    <p:extLst>
      <p:ext uri="{BB962C8B-B14F-4D97-AF65-F5344CB8AC3E}">
        <p14:creationId xmlns:p14="http://schemas.microsoft.com/office/powerpoint/2010/main" val="10422432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70C7C9-87F2-40D0-A8E0-69A1962092A3}" type="slidenum">
              <a:rPr lang="en-US"/>
              <a:pPr>
                <a:defRPr/>
              </a:pPr>
              <a:t>‹#›</a:t>
            </a:fld>
            <a:endParaRPr lang="en-US"/>
          </a:p>
        </p:txBody>
      </p:sp>
    </p:spTree>
    <p:extLst>
      <p:ext uri="{BB962C8B-B14F-4D97-AF65-F5344CB8AC3E}">
        <p14:creationId xmlns:p14="http://schemas.microsoft.com/office/powerpoint/2010/main" val="22828786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ECB42-FDDD-4348-8B4C-8E16F3B40155}" type="slidenum">
              <a:rPr lang="en-US"/>
              <a:pPr>
                <a:defRPr/>
              </a:pPr>
              <a:t>‹#›</a:t>
            </a:fld>
            <a:endParaRPr lang="en-US"/>
          </a:p>
        </p:txBody>
      </p:sp>
    </p:spTree>
    <p:extLst>
      <p:ext uri="{BB962C8B-B14F-4D97-AF65-F5344CB8AC3E}">
        <p14:creationId xmlns:p14="http://schemas.microsoft.com/office/powerpoint/2010/main" val="42592914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662937-0F4E-4660-90AB-313707F8CAC6}" type="slidenum">
              <a:rPr lang="en-US"/>
              <a:pPr>
                <a:defRPr/>
              </a:pPr>
              <a:t>‹#›</a:t>
            </a:fld>
            <a:endParaRPr lang="en-US"/>
          </a:p>
        </p:txBody>
      </p:sp>
    </p:spTree>
    <p:extLst>
      <p:ext uri="{BB962C8B-B14F-4D97-AF65-F5344CB8AC3E}">
        <p14:creationId xmlns:p14="http://schemas.microsoft.com/office/powerpoint/2010/main" val="8318129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868BA-B156-478E-BB5B-9D0F10ABD468}" type="slidenum">
              <a:rPr lang="en-US"/>
              <a:pPr>
                <a:defRPr/>
              </a:pPr>
              <a:t>‹#›</a:t>
            </a:fld>
            <a:endParaRPr lang="en-US"/>
          </a:p>
        </p:txBody>
      </p:sp>
    </p:spTree>
    <p:extLst>
      <p:ext uri="{BB962C8B-B14F-4D97-AF65-F5344CB8AC3E}">
        <p14:creationId xmlns:p14="http://schemas.microsoft.com/office/powerpoint/2010/main" val="23854021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9.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2.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9.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3.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9.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4.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21"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22"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 id="2147484244" r:id="rId24"/>
    <p:sldLayoutId id="2147484245" r:id="rId25"/>
    <p:sldLayoutId id="2147484246" r:id="rId26"/>
    <p:sldLayoutId id="2147484247" r:id="rId27"/>
    <p:sldLayoutId id="2147484248" r:id="rId28"/>
    <p:sldLayoutId id="2147484249" r:id="rId29"/>
    <p:sldLayoutId id="2147484250" r:id="rId30"/>
    <p:sldLayoutId id="2147484251" r:id="rId31"/>
    <p:sldLayoutId id="2147484252" r:id="rId32"/>
    <p:sldLayoutId id="2147484253" r:id="rId33"/>
    <p:sldLayoutId id="2147484254" r:id="rId34"/>
    <p:sldLayoutId id="2147484255" r:id="rId35"/>
    <p:sldLayoutId id="2147484256" r:id="rId36"/>
    <p:sldLayoutId id="2147484257" r:id="rId37"/>
    <p:sldLayoutId id="2147484258" r:id="rId38"/>
    <p:sldLayoutId id="2147484259" r:id="rId39"/>
    <p:sldLayoutId id="2147484260" r:id="rId40"/>
    <p:sldLayoutId id="2147484261" r:id="rId41"/>
    <p:sldLayoutId id="2147484262" r:id="rId42"/>
    <p:sldLayoutId id="2147484263" r:id="rId43"/>
    <p:sldLayoutId id="2147484264" r:id="rId44"/>
    <p:sldLayoutId id="2147484265" r:id="rId45"/>
    <p:sldLayoutId id="2147484266" r:id="rId46"/>
    <p:sldLayoutId id="2147484267" r:id="rId47"/>
    <p:sldLayoutId id="2147484268" r:id="rId48"/>
    <p:sldLayoutId id="2147484269" r:id="rId49"/>
    <p:sldLayoutId id="2147484270" r:id="rId50"/>
    <p:sldLayoutId id="2147484271" r:id="rId51"/>
    <p:sldLayoutId id="2147484272" r:id="rId52"/>
    <p:sldLayoutId id="2147484273" r:id="rId53"/>
    <p:sldLayoutId id="2147484274" r:id="rId54"/>
    <p:sldLayoutId id="2147484275" r:id="rId55"/>
    <p:sldLayoutId id="2147484276" r:id="rId56"/>
    <p:sldLayoutId id="2147484277" r:id="rId57"/>
    <p:sldLayoutId id="2147484278" r:id="rId58"/>
    <p:sldLayoutId id="2147484279" r:id="rId59"/>
    <p:sldLayoutId id="2147484280" r:id="rId60"/>
    <p:sldLayoutId id="2147484281" r:id="rId61"/>
    <p:sldLayoutId id="2147484282" r:id="rId62"/>
    <p:sldLayoutId id="2147484319" r:id="rId6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50993EFF-59B3-4EAC-B6F5-AF10E40CD6D2}"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4632732"/>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50993EFF-59B3-4EAC-B6F5-AF10E40CD6D2}"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98686631"/>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eaLnBrk="0" hangingPunct="0">
              <a:defRPr/>
            </a:pPr>
            <a:fld id="{50993EFF-59B3-4EAC-B6F5-AF10E40CD6D2}" type="slidenum">
              <a:rPr lang="en-US">
                <a:latin typeface="Arial" panose="020B0604020202020204" pitchFamily="34" charset="0"/>
                <a:ea typeface="ＭＳ Ｐゴシック" panose="020B0600070205080204" pitchFamily="34" charset="-128"/>
              </a:rPr>
              <a:pPr eaLnBrk="0" hangingPunct="0">
                <a:defRPr/>
              </a:pPr>
              <a:t>‹#›</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20285634"/>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Microsoft_Excel_97-2003__al__ma_Sayfas_1.xls"/></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3.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Microsoft_Excel_97-2003__al__ma_Sayfas_2.xls"/><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611560" y="620713"/>
            <a:ext cx="6912768" cy="2447925"/>
          </a:xfrm>
          <a:prstGeom prst="rect">
            <a:avLst/>
          </a:prstGeom>
          <a:noFill/>
          <a:ln w="9525">
            <a:noFill/>
            <a:miter lim="800000"/>
            <a:headEnd/>
            <a:tailEnd/>
          </a:ln>
        </p:spPr>
        <p:txBody>
          <a:bodyPr/>
          <a:lstStyle/>
          <a:p>
            <a:pPr algn="ctr" defTabSz="457200"/>
            <a:r>
              <a:rPr lang="tr-TR" sz="3200" b="1" dirty="0">
                <a:solidFill>
                  <a:srgbClr val="0070C0"/>
                </a:solidFill>
                <a:latin typeface="Cambria" pitchFamily="18" charset="0"/>
                <a:cs typeface="Arial" charset="0"/>
              </a:rPr>
              <a:t>T.C. </a:t>
            </a:r>
          </a:p>
          <a:p>
            <a:pPr algn="ctr" defTabSz="457200"/>
            <a:r>
              <a:rPr lang="tr-TR" sz="3200" b="1" dirty="0">
                <a:solidFill>
                  <a:srgbClr val="0070C0"/>
                </a:solidFill>
                <a:latin typeface="Cambria" pitchFamily="18" charset="0"/>
                <a:cs typeface="Arial" charset="0"/>
              </a:rPr>
              <a:t>GÜMRÜK ve TİCARET </a:t>
            </a:r>
            <a:r>
              <a:rPr lang="tr-TR" sz="3200" b="1" dirty="0" smtClean="0">
                <a:solidFill>
                  <a:srgbClr val="0070C0"/>
                </a:solidFill>
                <a:latin typeface="Cambria" pitchFamily="18" charset="0"/>
                <a:cs typeface="Arial" charset="0"/>
              </a:rPr>
              <a:t>BAKANLIĞI</a:t>
            </a:r>
          </a:p>
          <a:p>
            <a:pPr algn="ctr" defTabSz="457200"/>
            <a:r>
              <a:rPr lang="tr-TR" b="1" dirty="0" smtClean="0">
                <a:solidFill>
                  <a:srgbClr val="0070C0"/>
                </a:solidFill>
                <a:latin typeface="Cambria" pitchFamily="18" charset="0"/>
                <a:cs typeface="Arial" charset="0"/>
              </a:rPr>
              <a:t>Tüketicinin Korunması ve Piyasa Gözetimi Genel Müdürlüğü</a:t>
            </a:r>
            <a:endParaRPr lang="tr-TR" b="1" dirty="0">
              <a:solidFill>
                <a:srgbClr val="0070C0"/>
              </a:solidFill>
              <a:latin typeface="Cambria" pitchFamily="18" charset="0"/>
              <a:cs typeface="Arial" charset="0"/>
            </a:endParaRPr>
          </a:p>
          <a:p>
            <a:pPr algn="ctr" defTabSz="457200"/>
            <a:endParaRPr lang="en-US" sz="3200" b="1" dirty="0">
              <a:solidFill>
                <a:srgbClr val="0070C0"/>
              </a:solidFill>
              <a:latin typeface="Myriad Pro" pitchFamily="34" charset="0"/>
            </a:endParaRPr>
          </a:p>
        </p:txBody>
      </p:sp>
      <p:sp>
        <p:nvSpPr>
          <p:cNvPr id="55300" name="Title 1"/>
          <p:cNvSpPr txBox="1">
            <a:spLocks/>
          </p:cNvSpPr>
          <p:nvPr/>
        </p:nvSpPr>
        <p:spPr bwMode="auto">
          <a:xfrm>
            <a:off x="741764" y="2780928"/>
            <a:ext cx="7920037" cy="3456383"/>
          </a:xfrm>
          <a:prstGeom prst="rect">
            <a:avLst/>
          </a:prstGeom>
          <a:noFill/>
          <a:ln w="9525">
            <a:noFill/>
            <a:miter lim="800000"/>
            <a:headEnd/>
            <a:tailEnd/>
          </a:ln>
        </p:spPr>
        <p:txBody>
          <a:bodyPr/>
          <a:lstStyle/>
          <a:p>
            <a:pPr algn="ctr" eaLnBrk="0" hangingPunct="0"/>
            <a:r>
              <a:rPr lang="tr-TR" sz="3200" b="1" dirty="0" smtClean="0">
                <a:solidFill>
                  <a:srgbClr val="FF0000"/>
                </a:solidFill>
                <a:latin typeface="Myriad Pro" pitchFamily="34" charset="0"/>
              </a:rPr>
              <a:t>6502 SAYILI TÜKETİCİNİN </a:t>
            </a:r>
            <a:r>
              <a:rPr lang="tr-TR" sz="3200" b="1" dirty="0">
                <a:solidFill>
                  <a:srgbClr val="FF0000"/>
                </a:solidFill>
                <a:latin typeface="Myriad Pro" pitchFamily="34" charset="0"/>
              </a:rPr>
              <a:t>KORUNMASI HAKKINDA </a:t>
            </a:r>
            <a:r>
              <a:rPr lang="tr-TR" sz="3200" b="1" dirty="0" smtClean="0">
                <a:solidFill>
                  <a:srgbClr val="FF0000"/>
                </a:solidFill>
                <a:latin typeface="Myriad Pro" pitchFamily="34" charset="0"/>
              </a:rPr>
              <a:t>KANUN</a:t>
            </a:r>
          </a:p>
          <a:p>
            <a:pPr algn="ctr" eaLnBrk="0" hangingPunct="0"/>
            <a:r>
              <a:rPr lang="tr-TR" sz="3200" b="1" dirty="0" smtClean="0">
                <a:solidFill>
                  <a:srgbClr val="FF0000"/>
                </a:solidFill>
                <a:latin typeface="Myriad Pro" pitchFamily="34" charset="0"/>
              </a:rPr>
              <a:t>ve</a:t>
            </a:r>
            <a:endParaRPr lang="tr-TR" sz="3200" b="1" dirty="0">
              <a:solidFill>
                <a:srgbClr val="FF0000"/>
              </a:solidFill>
              <a:latin typeface="Myriad Pro" pitchFamily="34" charset="0"/>
            </a:endParaRPr>
          </a:p>
          <a:p>
            <a:pPr algn="ctr" eaLnBrk="0" hangingPunct="0"/>
            <a:r>
              <a:rPr lang="tr-TR" sz="3200" b="1" dirty="0">
                <a:solidFill>
                  <a:srgbClr val="FF0000"/>
                </a:solidFill>
                <a:latin typeface="Myriad Pro" pitchFamily="34" charset="0"/>
              </a:rPr>
              <a:t>Uygulama Yönetmelikleri</a:t>
            </a:r>
          </a:p>
          <a:p>
            <a:pPr algn="ctr" eaLnBrk="0" hangingPunct="0"/>
            <a:endParaRPr lang="tr-TR" sz="3200" b="1" dirty="0" smtClean="0">
              <a:solidFill>
                <a:srgbClr val="00B050"/>
              </a:solidFill>
              <a:latin typeface="Myriad Pro" pitchFamily="34" charset="0"/>
            </a:endParaRPr>
          </a:p>
          <a:p>
            <a:pPr algn="ctr" eaLnBrk="0" hangingPunct="0"/>
            <a:r>
              <a:rPr lang="tr-TR" sz="3200" b="1" dirty="0" smtClean="0">
                <a:solidFill>
                  <a:srgbClr val="00B050"/>
                </a:solidFill>
                <a:latin typeface="Myriad Pro" pitchFamily="34" charset="0"/>
              </a:rPr>
              <a:t>Yakup GÜZEL</a:t>
            </a:r>
          </a:p>
          <a:p>
            <a:pPr algn="ctr" eaLnBrk="0" hangingPunct="0"/>
            <a:r>
              <a:rPr lang="tr-TR" sz="3200" b="1" dirty="0" smtClean="0">
                <a:solidFill>
                  <a:srgbClr val="00B050"/>
                </a:solidFill>
                <a:latin typeface="Myriad Pro" pitchFamily="34" charset="0"/>
              </a:rPr>
              <a:t>Daire Başkanı</a:t>
            </a:r>
            <a:endParaRPr lang="tr-TR" sz="3200" b="1" dirty="0">
              <a:solidFill>
                <a:srgbClr val="00B050"/>
              </a:solidFill>
              <a:latin typeface="Myriad Pro" pitchFamily="34" charset="0"/>
            </a:endParaRPr>
          </a:p>
        </p:txBody>
      </p:sp>
      <p:sp>
        <p:nvSpPr>
          <p:cNvPr id="5" name="Title 1"/>
          <p:cNvSpPr txBox="1">
            <a:spLocks/>
          </p:cNvSpPr>
          <p:nvPr/>
        </p:nvSpPr>
        <p:spPr bwMode="auto">
          <a:xfrm>
            <a:off x="2987824" y="5949950"/>
            <a:ext cx="3527425" cy="574675"/>
          </a:xfrm>
          <a:prstGeom prst="rect">
            <a:avLst/>
          </a:prstGeom>
          <a:noFill/>
          <a:ln w="9525">
            <a:noFill/>
            <a:miter lim="800000"/>
            <a:headEnd/>
            <a:tailEnd/>
          </a:ln>
        </p:spPr>
        <p:txBody>
          <a:bodyPr/>
          <a:lstStyle/>
          <a:p>
            <a:pPr algn="ctr" defTabSz="457200"/>
            <a:endParaRPr lang="tr-TR" sz="3200" b="1" dirty="0">
              <a:solidFill>
                <a:srgbClr val="0070C0"/>
              </a:solidFill>
              <a:latin typeface="Cambria" pitchFamily="18" charset="0"/>
              <a:cs typeface="Arial" charset="0"/>
            </a:endParaRPr>
          </a:p>
        </p:txBody>
      </p:sp>
    </p:spTree>
    <p:extLst>
      <p:ext uri="{BB962C8B-B14F-4D97-AF65-F5344CB8AC3E}">
        <p14:creationId xmlns:p14="http://schemas.microsoft.com/office/powerpoint/2010/main" val="22250902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Rot="1" noChangeArrowheads="1"/>
          </p:cNvSpPr>
          <p:nvPr/>
        </p:nvSpPr>
        <p:spPr bwMode="auto">
          <a:xfrm>
            <a:off x="323850" y="404813"/>
            <a:ext cx="8388350" cy="6048375"/>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lvl="1">
              <a:spcBef>
                <a:spcPts val="400"/>
              </a:spcBef>
              <a:buClr>
                <a:schemeClr val="tx1"/>
              </a:buClr>
            </a:pPr>
            <a:endParaRPr lang="tr-TR" sz="1000" dirty="0">
              <a:solidFill>
                <a:srgbClr val="0000FF"/>
              </a:solidFill>
              <a:latin typeface="Myriad Pro" pitchFamily="34" charset="0"/>
            </a:endParaRPr>
          </a:p>
          <a:p>
            <a:pPr marL="358775" lvl="1">
              <a:spcBef>
                <a:spcPts val="400"/>
              </a:spcBef>
              <a:buClr>
                <a:schemeClr val="tx1"/>
              </a:buClr>
            </a:pPr>
            <a:endParaRPr lang="tr-TR" sz="2200" dirty="0">
              <a:solidFill>
                <a:srgbClr val="FF0000"/>
              </a:solidFill>
              <a:latin typeface="Myriad Pro" pitchFamily="34" charset="0"/>
            </a:endParaRPr>
          </a:p>
          <a:p>
            <a:pPr marL="358775" lvl="1" algn="ctr">
              <a:spcBef>
                <a:spcPts val="400"/>
              </a:spcBef>
              <a:buClr>
                <a:schemeClr val="tx1"/>
              </a:buClr>
            </a:pPr>
            <a:r>
              <a:rPr lang="tr-TR" sz="2200" dirty="0" smtClean="0">
                <a:solidFill>
                  <a:srgbClr val="FF0000"/>
                </a:solidFill>
                <a:latin typeface="Myriad Pro" pitchFamily="34" charset="0"/>
              </a:rPr>
              <a:t>6502 SAYILI YENİ TÜKETİCİNİN KORUNMASI HAKKINDA KANUN İLE; </a:t>
            </a:r>
            <a:endParaRPr lang="tr-TR" sz="2200" dirty="0">
              <a:solidFill>
                <a:srgbClr val="FF0000"/>
              </a:solidFill>
              <a:latin typeface="Myriad Pro" pitchFamily="34" charset="0"/>
            </a:endParaRPr>
          </a:p>
          <a:p>
            <a:pPr marL="358775" lvl="1">
              <a:spcBef>
                <a:spcPts val="400"/>
              </a:spcBef>
              <a:buClr>
                <a:schemeClr val="tx1"/>
              </a:buClr>
            </a:pPr>
            <a:endParaRPr lang="tr-TR" sz="1000" dirty="0">
              <a:solidFill>
                <a:srgbClr val="FF0000"/>
              </a:solidFill>
              <a:latin typeface="Myriad Pro" pitchFamily="34" charset="0"/>
            </a:endParaRPr>
          </a:p>
          <a:p>
            <a:pPr marL="1217613" lvl="2" indent="-457200" algn="just">
              <a:lnSpc>
                <a:spcPct val="150000"/>
              </a:lnSpc>
              <a:buFont typeface="Calibri" pitchFamily="34" charset="0"/>
              <a:buAutoNum type="arabicPeriod"/>
            </a:pPr>
            <a:r>
              <a:rPr lang="tr-TR" sz="1600" dirty="0">
                <a:latin typeface="Myriad Pro" pitchFamily="34" charset="0"/>
              </a:rPr>
              <a:t>Tüketicilerin Hak Arama </a:t>
            </a:r>
            <a:r>
              <a:rPr lang="tr-TR" sz="1600" dirty="0" smtClean="0">
                <a:latin typeface="Myriad Pro" pitchFamily="34" charset="0"/>
              </a:rPr>
              <a:t>Yolları Kolaylaştırıldı..</a:t>
            </a:r>
            <a:endParaRPr lang="tr-TR" sz="1600" dirty="0">
              <a:latin typeface="Myriad Pro" pitchFamily="34" charset="0"/>
            </a:endParaRPr>
          </a:p>
          <a:p>
            <a:pPr marL="1217613" lvl="2" indent="-457200" algn="just">
              <a:lnSpc>
                <a:spcPct val="150000"/>
              </a:lnSpc>
              <a:buFont typeface="Calibri" pitchFamily="34" charset="0"/>
              <a:buAutoNum type="arabicPeriod"/>
            </a:pPr>
            <a:r>
              <a:rPr lang="tr-TR" sz="1600" dirty="0" smtClean="0">
                <a:latin typeface="Myriad Pro" pitchFamily="34" charset="0"/>
              </a:rPr>
              <a:t>Değişen Yeni Satış Yöntemleri Karşısında Tüketici Haklarına Koruma Sağlandı.</a:t>
            </a:r>
            <a:endParaRPr lang="tr-TR" sz="1600" dirty="0">
              <a:latin typeface="Myriad Pro" pitchFamily="34" charset="0"/>
            </a:endParaRPr>
          </a:p>
          <a:p>
            <a:pPr marL="1217613" lvl="2" indent="-457200" algn="just">
              <a:lnSpc>
                <a:spcPct val="150000"/>
              </a:lnSpc>
              <a:buFont typeface="Calibri" pitchFamily="34" charset="0"/>
              <a:buAutoNum type="arabicPeriod"/>
            </a:pPr>
            <a:r>
              <a:rPr lang="tr-TR" sz="1600" dirty="0" smtClean="0">
                <a:latin typeface="Myriad Pro" pitchFamily="34" charset="0"/>
              </a:rPr>
              <a:t>Yeni Türk </a:t>
            </a:r>
            <a:r>
              <a:rPr lang="tr-TR" sz="1600" dirty="0">
                <a:latin typeface="Myriad Pro" pitchFamily="34" charset="0"/>
              </a:rPr>
              <a:t>Borçlar Kanununa </a:t>
            </a:r>
            <a:r>
              <a:rPr lang="tr-TR" sz="1600" dirty="0" smtClean="0">
                <a:latin typeface="Myriad Pro" pitchFamily="34" charset="0"/>
              </a:rPr>
              <a:t> ve  Yeni Türk Ticaret Kanununa Uyum Sağlandı.</a:t>
            </a:r>
          </a:p>
          <a:p>
            <a:pPr marL="1217613" lvl="2" indent="-457200" algn="just">
              <a:lnSpc>
                <a:spcPct val="150000"/>
              </a:lnSpc>
              <a:buFont typeface="Calibri" pitchFamily="34" charset="0"/>
              <a:buAutoNum type="arabicPeriod"/>
            </a:pPr>
            <a:r>
              <a:rPr lang="tr-TR" sz="1600" dirty="0" smtClean="0">
                <a:latin typeface="Myriad Pro" pitchFamily="34" charset="0"/>
              </a:rPr>
              <a:t>AB Yönergeleri ile  Uyumlu Tüketicinin </a:t>
            </a:r>
            <a:r>
              <a:rPr lang="tr-TR" sz="1600" dirty="0">
                <a:latin typeface="Myriad Pro" pitchFamily="34" charset="0"/>
              </a:rPr>
              <a:t>K</a:t>
            </a:r>
            <a:r>
              <a:rPr lang="tr-TR" sz="1600" dirty="0" smtClean="0">
                <a:latin typeface="Myriad Pro" pitchFamily="34" charset="0"/>
              </a:rPr>
              <a:t>orunması Hedefi Doğrultusunda Önemli Bir Adım Atıldı.</a:t>
            </a:r>
          </a:p>
          <a:p>
            <a:pPr marL="1217613" lvl="2" indent="-457200" algn="just">
              <a:lnSpc>
                <a:spcPct val="150000"/>
              </a:lnSpc>
              <a:buFont typeface="Calibri" pitchFamily="34" charset="0"/>
              <a:buAutoNum type="arabicPeriod"/>
            </a:pPr>
            <a:r>
              <a:rPr lang="tr-TR" sz="1600" dirty="0" smtClean="0">
                <a:latin typeface="Myriad Pro" pitchFamily="34" charset="0"/>
              </a:rPr>
              <a:t>Bürokratik İşlemler Azaltıldı, Giderildi.</a:t>
            </a:r>
          </a:p>
          <a:p>
            <a:pPr marL="1217613" lvl="2" indent="-457200" algn="just">
              <a:lnSpc>
                <a:spcPct val="150000"/>
              </a:lnSpc>
              <a:buFont typeface="Calibri" pitchFamily="34" charset="0"/>
              <a:buAutoNum type="arabicPeriod"/>
            </a:pPr>
            <a:r>
              <a:rPr lang="tr-TR" sz="1600" dirty="0" smtClean="0">
                <a:latin typeface="Myriad Pro" pitchFamily="34" charset="0"/>
              </a:rPr>
              <a:t>Uygulamada </a:t>
            </a:r>
            <a:r>
              <a:rPr lang="tr-TR" sz="1600" dirty="0">
                <a:latin typeface="Myriad Pro" pitchFamily="34" charset="0"/>
              </a:rPr>
              <a:t>Karşılaşılan </a:t>
            </a:r>
            <a:r>
              <a:rPr lang="tr-TR" sz="1600" dirty="0" smtClean="0">
                <a:latin typeface="Myriad Pro" pitchFamily="34" charset="0"/>
              </a:rPr>
              <a:t>Sorunları Giderecek Düzenlemeler Yapıldı.</a:t>
            </a:r>
            <a:endParaRPr lang="tr-TR" sz="1600" dirty="0">
              <a:latin typeface="Myriad Pro" pitchFamily="34" charset="0"/>
            </a:endParaRPr>
          </a:p>
          <a:p>
            <a:pPr marL="1217613" lvl="2" indent="-457200" algn="just">
              <a:lnSpc>
                <a:spcPct val="150000"/>
              </a:lnSpc>
              <a:buFont typeface="Calibri" pitchFamily="34" charset="0"/>
              <a:buAutoNum type="arabicPeriod"/>
            </a:pPr>
            <a:r>
              <a:rPr lang="tr-TR" sz="1600" dirty="0">
                <a:latin typeface="Myriad Pro" pitchFamily="34" charset="0"/>
              </a:rPr>
              <a:t>Cezaların Amaca </a:t>
            </a:r>
            <a:r>
              <a:rPr lang="tr-TR" sz="1600" dirty="0" smtClean="0">
                <a:latin typeface="Myriad Pro" pitchFamily="34" charset="0"/>
              </a:rPr>
              <a:t>Uygun Olması ve Etkinliği Esas Alındı.</a:t>
            </a:r>
          </a:p>
          <a:p>
            <a:pPr marL="1217613" lvl="2" indent="-457200" algn="just">
              <a:lnSpc>
                <a:spcPct val="150000"/>
              </a:lnSpc>
              <a:buFont typeface="Calibri" pitchFamily="34" charset="0"/>
              <a:buAutoNum type="arabicPeriod"/>
            </a:pPr>
            <a:r>
              <a:rPr lang="tr-TR" sz="1600" dirty="0" smtClean="0">
                <a:latin typeface="Myriad Pro" pitchFamily="34" charset="0"/>
              </a:rPr>
              <a:t> Tüketiciye </a:t>
            </a:r>
            <a:r>
              <a:rPr lang="tr-TR" sz="1600" dirty="0">
                <a:latin typeface="Myriad Pro" pitchFamily="34" charset="0"/>
              </a:rPr>
              <a:t>Tanınan </a:t>
            </a:r>
            <a:r>
              <a:rPr lang="tr-TR" sz="1600" dirty="0" smtClean="0">
                <a:latin typeface="Myriad Pro" pitchFamily="34" charset="0"/>
              </a:rPr>
              <a:t>Hakların Tahkim Edilmesine Paralel Olarak Ürünlerde Kalite Standardı da  Yükselecektir.</a:t>
            </a:r>
            <a:endParaRPr lang="tr-TR" sz="1600" dirty="0">
              <a:latin typeface="Myriad Pro" pitchFamily="34" charset="0"/>
            </a:endParaRPr>
          </a:p>
          <a:p>
            <a:pPr marL="358775" lvl="1" algn="just"/>
            <a:endParaRPr lang="tr-TR" dirty="0">
              <a:solidFill>
                <a:srgbClr val="0000FF"/>
              </a:solidFill>
              <a:latin typeface="Myriad Pro" pitchFamily="34" charset="0"/>
            </a:endParaRPr>
          </a:p>
          <a:p>
            <a:pPr marL="358775" lvl="1" algn="just"/>
            <a:endParaRPr lang="tr-TR" sz="2000" dirty="0">
              <a:latin typeface="Myriad Pro" pitchFamily="34" charset="0"/>
            </a:endParaRPr>
          </a:p>
          <a:p>
            <a:pPr marL="358775" lvl="1" algn="just">
              <a:buFont typeface="Wingdings" pitchFamily="2" charset="2"/>
              <a:buChar char="Ø"/>
            </a:pPr>
            <a:endParaRPr lang="tr-TR" sz="2000" dirty="0">
              <a:latin typeface="Myriad Pro" pitchFamily="34" charset="0"/>
            </a:endParaRPr>
          </a:p>
          <a:p>
            <a:pPr marL="358775" lvl="1" algn="just">
              <a:spcBef>
                <a:spcPct val="20000"/>
              </a:spcBef>
              <a:buClr>
                <a:schemeClr val="accent1"/>
              </a:buClr>
              <a:buSzPct val="100000"/>
              <a:buFont typeface="Wingdings" pitchFamily="2" charset="2"/>
              <a:buChar char="Ø"/>
            </a:pPr>
            <a:endParaRPr lang="tr-TR" sz="2000" dirty="0">
              <a:latin typeface="Myriad Pro" pitchFamily="34" charset="0"/>
            </a:endParaRPr>
          </a:p>
          <a:p>
            <a:pPr marL="358775">
              <a:spcBef>
                <a:spcPts val="400"/>
              </a:spcBef>
              <a:buClr>
                <a:schemeClr val="tx1"/>
              </a:buClr>
            </a:pPr>
            <a:endParaRPr lang="tr-TR" sz="2000" dirty="0">
              <a:solidFill>
                <a:srgbClr val="FF0000"/>
              </a:solidFill>
              <a:latin typeface="Myriad Pro" pitchFamily="34" charset="0"/>
            </a:endParaRPr>
          </a:p>
          <a:p>
            <a:pPr marL="358775" lvl="1">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D7DED34-E782-4FD5-96ED-E01F3E79BDF7}" type="slidenum">
              <a:rPr lang="en-US" altLang="tr-TR" sz="1200" b="1" smtClean="0">
                <a:solidFill>
                  <a:srgbClr val="898989"/>
                </a:solidFill>
                <a:latin typeface="Cambria" panose="02040503050406030204" pitchFamily="18" charset="0"/>
              </a:rPr>
              <a:pPr algn="ctr">
                <a:spcBef>
                  <a:spcPct val="0"/>
                </a:spcBef>
                <a:buFontTx/>
                <a:buNone/>
              </a:pPr>
              <a:t>11</a:t>
            </a:fld>
            <a:endParaRPr lang="en-US" altLang="tr-TR" sz="1200" b="1" smtClean="0">
              <a:solidFill>
                <a:srgbClr val="898989"/>
              </a:solidFill>
              <a:latin typeface="Cambria" panose="02040503050406030204" pitchFamily="18" charset="0"/>
            </a:endParaRPr>
          </a:p>
        </p:txBody>
      </p:sp>
      <p:sp>
        <p:nvSpPr>
          <p:cNvPr id="6147"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878819166"/>
              </p:ext>
            </p:extLst>
          </p:nvPr>
        </p:nvGraphicFramePr>
        <p:xfrm>
          <a:off x="1259632" y="90883"/>
          <a:ext cx="7704856" cy="6441808"/>
        </p:xfrm>
        <a:graphic>
          <a:graphicData uri="http://schemas.openxmlformats.org/drawingml/2006/table">
            <a:tbl>
              <a:tblPr firstRow="1" firstCol="1" bandRow="1">
                <a:tableStyleId>{5C22544A-7EE6-4342-B048-85BDC9FD1C3A}</a:tableStyleId>
              </a:tblPr>
              <a:tblGrid>
                <a:gridCol w="792088"/>
                <a:gridCol w="6912768"/>
              </a:tblGrid>
              <a:tr h="468957">
                <a:tc>
                  <a:txBody>
                    <a:bodyPr/>
                    <a:lstStyle/>
                    <a:p>
                      <a:pPr marL="457200" algn="l">
                        <a:lnSpc>
                          <a:spcPct val="115000"/>
                        </a:lnSpc>
                        <a:spcAft>
                          <a:spcPts val="0"/>
                        </a:spcAft>
                      </a:pPr>
                      <a:r>
                        <a:rPr lang="tr-TR" sz="6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0"/>
                        </a:spcAft>
                      </a:pPr>
                      <a:r>
                        <a:rPr lang="tr-TR" sz="1400" dirty="0">
                          <a:effectLst/>
                        </a:rPr>
                        <a:t> </a:t>
                      </a:r>
                    </a:p>
                    <a:p>
                      <a:pPr marL="457200" algn="ctr">
                        <a:lnSpc>
                          <a:spcPct val="115000"/>
                        </a:lnSpc>
                        <a:spcAft>
                          <a:spcPts val="1000"/>
                        </a:spcAft>
                      </a:pPr>
                      <a:r>
                        <a:rPr lang="tr-TR" sz="1400" dirty="0">
                          <a:effectLst/>
                        </a:rPr>
                        <a:t>YÖNETMELİK ADI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336248">
                <a:tc>
                  <a:txBody>
                    <a:bodyPr/>
                    <a:lstStyle/>
                    <a:p>
                      <a:pPr marL="457200" algn="ctr">
                        <a:lnSpc>
                          <a:spcPct val="115000"/>
                        </a:lnSpc>
                        <a:spcAft>
                          <a:spcPts val="1000"/>
                        </a:spcAft>
                      </a:pPr>
                      <a:r>
                        <a:rPr lang="tr-TR" sz="1000" dirty="0">
                          <a:effectLst/>
                        </a:rPr>
                        <a:t>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Süreli Yayın Kuruluşlarınca Düzenlenen Promosyon Uygulamalarına İlişkin Yönetmelik</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Reklam Kurulu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Tüketici Sözleşmelerindeki Haksız Şartlar Hakkında Yönetmelik</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Tüketici Ödülleri Yönetmeliği  </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Tüketici Konseyi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Tanıtma ve Kullanma Kılavuzu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Fiyat Etiketi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Garanti Belgesi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dirty="0">
                          <a:solidFill>
                            <a:schemeClr val="tx1"/>
                          </a:solidFill>
                          <a:effectLst/>
                        </a:rPr>
                        <a:t>Satış Sonrası Hizmetler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10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Tüketici Hakem Heyeti Raportörlüğü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11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dirty="0">
                          <a:solidFill>
                            <a:schemeClr val="tx1"/>
                          </a:solidFill>
                          <a:effectLst/>
                        </a:rPr>
                        <a:t>Taksitle Satış Sözleşmeleri Hakkında </a:t>
                      </a:r>
                      <a:r>
                        <a:rPr lang="tr-TR" sz="1400" dirty="0" smtClean="0">
                          <a:solidFill>
                            <a:schemeClr val="tx1"/>
                          </a:solidFill>
                          <a:effectLst/>
                        </a:rPr>
                        <a:t>Yönetmelik (Başbakanlıkta)</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12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dirty="0">
                          <a:solidFill>
                            <a:schemeClr val="tx1"/>
                          </a:solidFill>
                          <a:effectLst/>
                        </a:rPr>
                        <a:t>Mesafeli Sözleşmeler Yönetmeliği</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13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tr-TR" sz="1400" dirty="0">
                          <a:solidFill>
                            <a:schemeClr val="tx1"/>
                          </a:solidFill>
                          <a:effectLst/>
                        </a:rPr>
                        <a:t>İşyeri Dışında Kurulan Sözleşmeler </a:t>
                      </a:r>
                      <a:r>
                        <a:rPr lang="tr-TR" sz="1400" dirty="0" smtClean="0">
                          <a:solidFill>
                            <a:schemeClr val="tx1"/>
                          </a:solidFill>
                          <a:effectLst/>
                        </a:rPr>
                        <a:t>Yönetmeliği (Başbakanlıkta)</a:t>
                      </a:r>
                      <a:endParaRPr lang="tr-T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14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dirty="0">
                          <a:solidFill>
                            <a:schemeClr val="tx1"/>
                          </a:solidFill>
                          <a:effectLst/>
                        </a:rPr>
                        <a:t>Ön ödemeli Konut Satışları Hakkında Yönetmelik                                                               </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15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b="0" dirty="0">
                          <a:solidFill>
                            <a:schemeClr val="tx1"/>
                          </a:solidFill>
                          <a:effectLst/>
                        </a:rPr>
                        <a:t>Finansal Hizmetlere İlişkin Mesafeli Sözleşmeler Yönetmeliği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316260">
                <a:tc>
                  <a:txBody>
                    <a:bodyPr/>
                    <a:lstStyle/>
                    <a:p>
                      <a:pPr marL="457200" algn="ctr">
                        <a:lnSpc>
                          <a:spcPct val="115000"/>
                        </a:lnSpc>
                        <a:spcAft>
                          <a:spcPts val="0"/>
                        </a:spcAft>
                      </a:pPr>
                      <a:r>
                        <a:rPr lang="tr-TR" sz="1000" dirty="0">
                          <a:effectLst/>
                        </a:rPr>
                        <a:t> 16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dirty="0">
                          <a:solidFill>
                            <a:schemeClr val="tx1"/>
                          </a:solidFill>
                          <a:effectLst/>
                        </a:rPr>
                        <a:t>Paket Tur Sözleşmeleri Yönetmeliği    </a:t>
                      </a:r>
                      <a:r>
                        <a:rPr lang="tr-TR" sz="1400" dirty="0" smtClean="0">
                          <a:solidFill>
                            <a:schemeClr val="tx1"/>
                          </a:solidFill>
                          <a:effectLst/>
                        </a:rPr>
                        <a:t>(Başbakanlıkta)                    </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17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dirty="0">
                          <a:solidFill>
                            <a:schemeClr val="tx1"/>
                          </a:solidFill>
                          <a:effectLst/>
                        </a:rPr>
                        <a:t>Tüketici Hakem Heyetleri Yönetmeliği                                                 </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18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tr-TR" sz="1400" dirty="0">
                          <a:solidFill>
                            <a:schemeClr val="tx1"/>
                          </a:solidFill>
                          <a:effectLst/>
                        </a:rPr>
                        <a:t>Devre Tatil ve Uzun Süreli Tatil Hizmeti Sözleşmeleri Yönetmeliği   </a:t>
                      </a:r>
                      <a:r>
                        <a:rPr lang="tr-TR" sz="1400" dirty="0" smtClean="0">
                          <a:solidFill>
                            <a:schemeClr val="tx1"/>
                          </a:solidFill>
                          <a:effectLst/>
                        </a:rPr>
                        <a:t>(Başbakanlıkta)            </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1000"/>
                        </a:spcAft>
                      </a:pPr>
                      <a:r>
                        <a:rPr lang="tr-TR" sz="1000" dirty="0">
                          <a:effectLst/>
                        </a:rPr>
                        <a:t>19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algn="ctr">
                        <a:lnSpc>
                          <a:spcPct val="115000"/>
                        </a:lnSpc>
                        <a:spcAft>
                          <a:spcPts val="1000"/>
                        </a:spcAft>
                      </a:pPr>
                      <a:r>
                        <a:rPr lang="tr-TR" sz="1400" b="1" dirty="0">
                          <a:solidFill>
                            <a:srgbClr val="FF0000"/>
                          </a:solidFill>
                          <a:effectLst/>
                        </a:rPr>
                        <a:t>Tüketici Kredisi Sözleşmeleri Yönetmeliği  </a:t>
                      </a:r>
                      <a:r>
                        <a:rPr lang="tr-TR" sz="1400" dirty="0">
                          <a:solidFill>
                            <a:srgbClr val="FF0000"/>
                          </a:solidFill>
                          <a:effectLst/>
                        </a:rPr>
                        <a:t>                                                                           </a:t>
                      </a:r>
                      <a:endParaRPr lang="tr-T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b="0" dirty="0">
                          <a:solidFill>
                            <a:schemeClr val="tx1"/>
                          </a:solidFill>
                          <a:effectLst/>
                        </a:rPr>
                        <a:t>Ticari Reklam ve Haksız Ticari Uygulamalar Yönetmeliği</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21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b="0" dirty="0">
                          <a:solidFill>
                            <a:schemeClr val="tx1"/>
                          </a:solidFill>
                          <a:effectLst/>
                        </a:rPr>
                        <a:t>Abonelik Sözleşmeleri Yönetmeliği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22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dirty="0">
                          <a:solidFill>
                            <a:schemeClr val="tx1"/>
                          </a:solidFill>
                          <a:effectLst/>
                        </a:rPr>
                        <a:t>Reklam Konseyi </a:t>
                      </a:r>
                      <a:r>
                        <a:rPr lang="tr-TR" sz="1400" dirty="0" smtClean="0">
                          <a:solidFill>
                            <a:schemeClr val="tx1"/>
                          </a:solidFill>
                          <a:effectLst/>
                        </a:rPr>
                        <a:t>Yönetmeliği (Başbakanlıkta)</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233718">
                <a:tc>
                  <a:txBody>
                    <a:bodyPr/>
                    <a:lstStyle/>
                    <a:p>
                      <a:pPr marL="457200" algn="ctr">
                        <a:lnSpc>
                          <a:spcPct val="115000"/>
                        </a:lnSpc>
                        <a:spcAft>
                          <a:spcPts val="0"/>
                        </a:spcAft>
                      </a:pPr>
                      <a:r>
                        <a:rPr lang="tr-TR" sz="1000" dirty="0">
                          <a:effectLst/>
                        </a:rPr>
                        <a:t>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b="1" dirty="0">
                          <a:solidFill>
                            <a:srgbClr val="FF0000"/>
                          </a:solidFill>
                          <a:effectLst/>
                        </a:rPr>
                        <a:t>Konut Finansmanı Sözleşmeleri Yönetmeliği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r h="404908">
                <a:tc>
                  <a:txBody>
                    <a:bodyPr/>
                    <a:lstStyle/>
                    <a:p>
                      <a:pPr marL="457200" algn="ctr">
                        <a:lnSpc>
                          <a:spcPct val="115000"/>
                        </a:lnSpc>
                        <a:spcAft>
                          <a:spcPts val="0"/>
                        </a:spcAft>
                      </a:pPr>
                      <a:r>
                        <a:rPr lang="tr-TR" sz="1000" dirty="0">
                          <a:effectLst/>
                        </a:rPr>
                        <a:t>24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c>
                  <a:txBody>
                    <a:bodyPr/>
                    <a:lstStyle/>
                    <a:p>
                      <a:pPr marL="457200" algn="ctr">
                        <a:lnSpc>
                          <a:spcPct val="115000"/>
                        </a:lnSpc>
                        <a:spcAft>
                          <a:spcPts val="1000"/>
                        </a:spcAft>
                      </a:pPr>
                      <a:r>
                        <a:rPr lang="tr-TR" sz="1400" dirty="0">
                          <a:solidFill>
                            <a:schemeClr val="tx1"/>
                          </a:solidFill>
                          <a:effectLst/>
                        </a:rPr>
                        <a:t>Finansal Tüketicilerden Alınacak Ücretlere İlişkin </a:t>
                      </a:r>
                      <a:r>
                        <a:rPr lang="tr-TR" sz="1400" dirty="0" err="1">
                          <a:solidFill>
                            <a:schemeClr val="tx1"/>
                          </a:solidFill>
                          <a:effectLst/>
                        </a:rPr>
                        <a:t>Usûl</a:t>
                      </a:r>
                      <a:r>
                        <a:rPr lang="tr-TR" sz="1400" dirty="0">
                          <a:solidFill>
                            <a:schemeClr val="tx1"/>
                          </a:solidFill>
                          <a:effectLst/>
                        </a:rPr>
                        <a:t> ve Esaslar Hakkında Yönetmelik</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85" marR="43885" marT="0" marB="0"/>
                </a:tc>
              </a:tr>
            </a:tbl>
          </a:graphicData>
        </a:graphic>
      </p:graphicFrame>
    </p:spTree>
    <p:extLst>
      <p:ext uri="{BB962C8B-B14F-4D97-AF65-F5344CB8AC3E}">
        <p14:creationId xmlns:p14="http://schemas.microsoft.com/office/powerpoint/2010/main" val="1961529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Rot="1" noChangeArrowheads="1"/>
          </p:cNvSpPr>
          <p:nvPr/>
        </p:nvSpPr>
        <p:spPr bwMode="auto">
          <a:xfrm>
            <a:off x="395288" y="692150"/>
            <a:ext cx="7705725" cy="5572125"/>
          </a:xfrm>
          <a:prstGeom prst="rect">
            <a:avLst/>
          </a:prstGeom>
          <a:noFill/>
          <a:ln w="9525">
            <a:noFill/>
            <a:miter lim="800000"/>
            <a:headEnd/>
            <a:tailEnd/>
          </a:ln>
        </p:spPr>
        <p:txBody>
          <a:bodyPr/>
          <a:lstStyle/>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Ø"/>
            </a:pPr>
            <a:endParaRPr lang="tr-TR" sz="2400" b="1">
              <a:solidFill>
                <a:srgbClr val="00B0F0"/>
              </a:solidFill>
              <a:latin typeface="Myriad Pro" pitchFamily="34" charset="0"/>
            </a:endParaRPr>
          </a:p>
        </p:txBody>
      </p:sp>
      <p:sp>
        <p:nvSpPr>
          <p:cNvPr id="63491" name="Title 1"/>
          <p:cNvSpPr txBox="1">
            <a:spLocks/>
          </p:cNvSpPr>
          <p:nvPr/>
        </p:nvSpPr>
        <p:spPr bwMode="auto">
          <a:xfrm>
            <a:off x="467544" y="476250"/>
            <a:ext cx="8280400" cy="6245225"/>
          </a:xfrm>
          <a:prstGeom prst="rect">
            <a:avLst/>
          </a:prstGeom>
          <a:noFill/>
          <a:ln w="9525">
            <a:noFill/>
            <a:miter lim="800000"/>
            <a:headEnd/>
            <a:tailEnd/>
          </a:ln>
        </p:spPr>
        <p:txBody>
          <a:bodyPr/>
          <a:lstStyle/>
          <a:p>
            <a:pPr marL="1588" lvl="1" algn="ctr" eaLnBrk="0" hangingPunct="0"/>
            <a:endParaRPr lang="tr-TR" sz="2200" dirty="0">
              <a:solidFill>
                <a:srgbClr val="0000FF"/>
              </a:solidFill>
              <a:latin typeface="Myriad Pro" pitchFamily="34" charset="0"/>
            </a:endParaRPr>
          </a:p>
          <a:p>
            <a:pPr marL="1588" lvl="1" algn="ctr" eaLnBrk="0" hangingPunct="0"/>
            <a:r>
              <a:rPr lang="tr-TR" sz="2200" dirty="0">
                <a:solidFill>
                  <a:srgbClr val="0000FF"/>
                </a:solidFill>
                <a:latin typeface="Myriad Pro" pitchFamily="34" charset="0"/>
              </a:rPr>
              <a:t>     </a:t>
            </a:r>
            <a:r>
              <a:rPr lang="tr-TR" sz="2200" dirty="0" smtClean="0">
                <a:solidFill>
                  <a:srgbClr val="0000FF"/>
                </a:solidFill>
                <a:latin typeface="Myriad Pro" pitchFamily="34" charset="0"/>
              </a:rPr>
              <a:t> </a:t>
            </a:r>
            <a:r>
              <a:rPr lang="tr-TR" sz="2200" dirty="0">
                <a:solidFill>
                  <a:srgbClr val="0000FF"/>
                </a:solidFill>
                <a:latin typeface="Myriad Pro" pitchFamily="34" charset="0"/>
              </a:rPr>
              <a:t>TÜKETİCİ SÖZLEŞMELERİ İLE İLGİLİ </a:t>
            </a:r>
            <a:endParaRPr lang="tr-TR" sz="2200" dirty="0" smtClean="0">
              <a:solidFill>
                <a:srgbClr val="0000FF"/>
              </a:solidFill>
              <a:latin typeface="Myriad Pro" pitchFamily="34" charset="0"/>
            </a:endParaRPr>
          </a:p>
          <a:p>
            <a:pPr marL="1588" lvl="1" algn="ctr" eaLnBrk="0" hangingPunct="0"/>
            <a:r>
              <a:rPr lang="tr-TR" sz="2200" dirty="0" smtClean="0">
                <a:solidFill>
                  <a:srgbClr val="0000FF"/>
                </a:solidFill>
                <a:latin typeface="Myriad Pro" pitchFamily="34" charset="0"/>
              </a:rPr>
              <a:t>DÜZENLEMELER</a:t>
            </a:r>
            <a:endParaRPr lang="tr-TR" sz="2200" dirty="0">
              <a:solidFill>
                <a:srgbClr val="0000FF"/>
              </a:solidFill>
              <a:latin typeface="Myriad Pro" pitchFamily="34" charset="0"/>
            </a:endParaRPr>
          </a:p>
          <a:p>
            <a:pPr marL="1588" lvl="1" eaLnBrk="0" hangingPunct="0"/>
            <a:endParaRPr lang="tr-TR" sz="2000" dirty="0">
              <a:solidFill>
                <a:srgbClr val="FF0000"/>
              </a:solidFill>
              <a:latin typeface="Myriad Pro" pitchFamily="34" charset="0"/>
            </a:endParaRPr>
          </a:p>
          <a:p>
            <a:pPr marL="1588" lvl="1" eaLnBrk="0" hangingPunct="0"/>
            <a:r>
              <a:rPr lang="tr-TR" sz="2000" dirty="0">
                <a:solidFill>
                  <a:srgbClr val="FF0000"/>
                </a:solidFill>
                <a:latin typeface="Myriad Pro" pitchFamily="34" charset="0"/>
              </a:rPr>
              <a:t>        </a:t>
            </a:r>
            <a:r>
              <a:rPr lang="tr-TR" sz="2000" dirty="0" smtClean="0">
                <a:solidFill>
                  <a:srgbClr val="FF0000"/>
                </a:solidFill>
                <a:latin typeface="Myriad Pro" pitchFamily="34" charset="0"/>
              </a:rPr>
              <a:t> </a:t>
            </a:r>
            <a:r>
              <a:rPr lang="tr-TR" sz="2000" dirty="0">
                <a:solidFill>
                  <a:srgbClr val="FF0000"/>
                </a:solidFill>
                <a:latin typeface="Myriad Pro" pitchFamily="34" charset="0"/>
              </a:rPr>
              <a:t>Ortak Hükümler (Madde 4)</a:t>
            </a:r>
          </a:p>
          <a:p>
            <a:pPr marL="1588" lvl="1" algn="just" eaLnBrk="0" hangingPunct="0"/>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smtClean="0">
                <a:latin typeface="Myriad Pro" pitchFamily="34" charset="0"/>
              </a:rPr>
              <a:t>Yeni düzenlemeye göre tüm </a:t>
            </a:r>
            <a:r>
              <a:rPr lang="tr-TR" sz="2000" dirty="0">
                <a:latin typeface="Myriad Pro" pitchFamily="34" charset="0"/>
              </a:rPr>
              <a:t>tüketici sözleşmeleri en az </a:t>
            </a:r>
            <a:r>
              <a:rPr lang="tr-TR" sz="2000" dirty="0" err="1">
                <a:latin typeface="Myriad Pro" pitchFamily="34" charset="0"/>
              </a:rPr>
              <a:t>oniki</a:t>
            </a:r>
            <a:r>
              <a:rPr lang="tr-TR" sz="2000" dirty="0">
                <a:latin typeface="Myriad Pro" pitchFamily="34" charset="0"/>
              </a:rPr>
              <a:t> punto büyüklüğünde ve okunabilir bir şekilde </a:t>
            </a:r>
            <a:r>
              <a:rPr lang="tr-TR" sz="2000" dirty="0" smtClean="0">
                <a:latin typeface="Myriad Pro" pitchFamily="34" charset="0"/>
              </a:rPr>
              <a:t>düzenlenmek zorunda olacaktır. </a:t>
            </a:r>
            <a:endParaRPr lang="tr-TR" sz="2000" dirty="0">
              <a:latin typeface="Myriad Pro" pitchFamily="34" charset="0"/>
            </a:endParaRPr>
          </a:p>
          <a:p>
            <a:pPr marL="858838" lvl="2" indent="-457200" algn="just" eaLnBrk="0" hangingPunct="0">
              <a:buFont typeface="Calibri" pitchFamily="34" charset="0"/>
              <a:buAutoNum type="arabicParenR"/>
            </a:pPr>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a:latin typeface="Myriad Pro" pitchFamily="34" charset="0"/>
              </a:rPr>
              <a:t>Sözleşmede öngörülen </a:t>
            </a:r>
            <a:r>
              <a:rPr lang="tr-TR" sz="2000" dirty="0" smtClean="0">
                <a:latin typeface="Myriad Pro" pitchFamily="34" charset="0"/>
              </a:rPr>
              <a:t>koşulların, </a:t>
            </a:r>
            <a:r>
              <a:rPr lang="tr-TR" sz="2000" dirty="0">
                <a:latin typeface="Myriad Pro" pitchFamily="34" charset="0"/>
              </a:rPr>
              <a:t>sözleşme süresi içerisinde tüketici aleyhine </a:t>
            </a:r>
            <a:r>
              <a:rPr lang="tr-TR" sz="2000" dirty="0" smtClean="0">
                <a:latin typeface="Myriad Pro" pitchFamily="34" charset="0"/>
              </a:rPr>
              <a:t>değiştirilmesi yasaklanmıştır.</a:t>
            </a:r>
            <a:endParaRPr lang="tr-TR" sz="2000" dirty="0">
              <a:latin typeface="Myriad Pro" pitchFamily="34" charset="0"/>
            </a:endParaRPr>
          </a:p>
          <a:p>
            <a:pPr marL="858838" lvl="2" indent="-457200" algn="just" eaLnBrk="0" hangingPunct="0">
              <a:buFont typeface="Calibri" pitchFamily="34" charset="0"/>
              <a:buAutoNum type="arabicParenR"/>
            </a:pPr>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a:latin typeface="Myriad Pro" pitchFamily="34" charset="0"/>
              </a:rPr>
              <a:t>Tüketiciden; haksız olarak ek bir bedel talep </a:t>
            </a:r>
            <a:r>
              <a:rPr lang="tr-TR" sz="2000" dirty="0" smtClean="0">
                <a:latin typeface="Myriad Pro" pitchFamily="34" charset="0"/>
              </a:rPr>
              <a:t>edilmesi yasaklanmıştır.</a:t>
            </a:r>
            <a:endParaRPr lang="tr-TR" sz="2000" dirty="0">
              <a:latin typeface="Myriad Pro" pitchFamily="34" charset="0"/>
            </a:endParaRPr>
          </a:p>
          <a:p>
            <a:pPr marL="858838" lvl="2" indent="-457200" algn="just" eaLnBrk="0" hangingPunct="0">
              <a:buFont typeface="Calibri" pitchFamily="34" charset="0"/>
              <a:buAutoNum type="arabicParenR"/>
            </a:pPr>
            <a:endParaRPr lang="tr-TR" sz="2000" dirty="0">
              <a:latin typeface="Myriad Pro" pitchFamily="34" charset="0"/>
            </a:endParaRPr>
          </a:p>
          <a:p>
            <a:pPr marL="858838" lvl="2" indent="-457200" algn="just" eaLnBrk="0" hangingPunct="0">
              <a:buFont typeface="Calibri" pitchFamily="34" charset="0"/>
              <a:buAutoNum type="arabicParenR"/>
            </a:pPr>
            <a:r>
              <a:rPr lang="tr-TR" sz="2000" dirty="0">
                <a:latin typeface="Myriad Pro" pitchFamily="34" charset="0"/>
              </a:rPr>
              <a:t>Tüketiciden talep edilecek her türlü ücret ve masrafa ilişkin bilgilerin, sözleşmenin eki olarak tüketiciye ayrıca verilmesi </a:t>
            </a:r>
            <a:r>
              <a:rPr lang="tr-TR" sz="2000" dirty="0" smtClean="0">
                <a:latin typeface="Myriad Pro" pitchFamily="34" charset="0"/>
              </a:rPr>
              <a:t>zorunluluğu getirilmiştir.</a:t>
            </a:r>
            <a:endParaRPr lang="tr-TR" sz="2000" dirty="0">
              <a:latin typeface="Myriad Pro" pitchFamily="34" charset="0"/>
            </a:endParaRPr>
          </a:p>
          <a:p>
            <a:pPr algn="just"/>
            <a:endParaRPr lang="tr-TR" sz="2000" b="1" dirty="0">
              <a:solidFill>
                <a:srgbClr val="0070C0"/>
              </a:solidFill>
              <a:latin typeface="Myriad Pro" pitchFamily="34"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p:cNvSpPr>
          <p:nvPr/>
        </p:nvSpPr>
        <p:spPr bwMode="auto">
          <a:xfrm>
            <a:off x="323850" y="764704"/>
            <a:ext cx="8208963" cy="5759574"/>
          </a:xfrm>
          <a:prstGeom prst="rect">
            <a:avLst/>
          </a:prstGeom>
          <a:noFill/>
          <a:ln w="9525">
            <a:noFill/>
            <a:miter lim="800000"/>
            <a:headEnd/>
            <a:tailEnd/>
          </a:ln>
        </p:spPr>
        <p:txBody>
          <a:bodyPr/>
          <a:lstStyle/>
          <a:p>
            <a:pPr marL="458788" lvl="1" indent="-457200" algn="just" eaLnBrk="0" hangingPunct="0">
              <a:buFontTx/>
              <a:buAutoNum type="alphaLcParenR"/>
            </a:pPr>
            <a:endParaRPr lang="tr-TR" sz="2000" dirty="0">
              <a:latin typeface="Myriad Pro" pitchFamily="34" charset="0"/>
            </a:endParaRPr>
          </a:p>
          <a:p>
            <a:pPr marL="458788" lvl="1" indent="-457200" algn="just" eaLnBrk="0" hangingPunct="0">
              <a:buFontTx/>
              <a:buAutoNum type="alphaLcParenR"/>
            </a:pPr>
            <a:endParaRPr lang="tr-TR" sz="2000" dirty="0" smtClean="0">
              <a:latin typeface="Myriad Pro" pitchFamily="34" charset="0"/>
            </a:endParaRPr>
          </a:p>
          <a:p>
            <a:pPr marL="458788" lvl="1" indent="-457200" algn="just" eaLnBrk="0" hangingPunct="0">
              <a:buFontTx/>
              <a:buAutoNum type="alphaLcParenR"/>
            </a:pPr>
            <a:endParaRPr lang="tr-TR" sz="2000" dirty="0">
              <a:latin typeface="Myriad Pro" pitchFamily="34" charset="0"/>
            </a:endParaRPr>
          </a:p>
          <a:p>
            <a:pPr marL="458788" lvl="1" indent="-457200" algn="just" eaLnBrk="0" hangingPunct="0"/>
            <a:r>
              <a:rPr lang="tr-TR" sz="2000" dirty="0">
                <a:latin typeface="Myriad Pro" pitchFamily="34" charset="0"/>
              </a:rPr>
              <a:t>	5) 	Bankacılık işlemlerinde faiz dışında hangi hizmetlerden ücret, 	komisyon ve masraf alınacağı hususu, Bakanlığımızın görüşü 	alınarak BDDK tarafından 	bu Kanunun ruhuna uygun </a:t>
            </a:r>
            <a:r>
              <a:rPr lang="tr-TR" sz="2000" dirty="0" smtClean="0">
                <a:latin typeface="Myriad Pro" pitchFamily="34" charset="0"/>
              </a:rPr>
              <a:t>	olarak </a:t>
            </a:r>
            <a:r>
              <a:rPr lang="tr-TR" sz="2000" dirty="0">
                <a:latin typeface="Myriad Pro" pitchFamily="34" charset="0"/>
              </a:rPr>
              <a:t>	ve 	tüketiciyi koruyacak  </a:t>
            </a:r>
            <a:r>
              <a:rPr lang="tr-TR" sz="2000" dirty="0" smtClean="0">
                <a:latin typeface="Myriad Pro" pitchFamily="34" charset="0"/>
              </a:rPr>
              <a:t>şekilde  </a:t>
            </a:r>
            <a:r>
              <a:rPr lang="tr-TR" sz="2000" dirty="0">
                <a:latin typeface="Myriad Pro" pitchFamily="34" charset="0"/>
              </a:rPr>
              <a:t>belirlenecektir.</a:t>
            </a:r>
          </a:p>
          <a:p>
            <a:pPr marL="458788" lvl="1" indent="-457200" algn="just" eaLnBrk="0" hangingPunct="0">
              <a:buFont typeface="Calibri" pitchFamily="34" charset="0"/>
              <a:buAutoNum type="arabicParenR"/>
            </a:pPr>
            <a:endParaRPr lang="tr-TR" sz="2000" dirty="0">
              <a:latin typeface="Myriad Pro" pitchFamily="34" charset="0"/>
            </a:endParaRPr>
          </a:p>
          <a:p>
            <a:pPr marL="458788" lvl="1" indent="-457200" algn="just" eaLnBrk="0" hangingPunct="0"/>
            <a:r>
              <a:rPr lang="tr-TR" sz="2000" dirty="0" smtClean="0">
                <a:latin typeface="Myriad Pro" pitchFamily="34" charset="0"/>
              </a:rPr>
              <a:t>	6</a:t>
            </a:r>
            <a:r>
              <a:rPr lang="tr-TR" sz="2000" dirty="0">
                <a:latin typeface="Myriad Pro" pitchFamily="34" charset="0"/>
              </a:rPr>
              <a:t>) 	</a:t>
            </a:r>
            <a:r>
              <a:rPr lang="tr-TR" sz="2000" dirty="0" smtClean="0">
                <a:latin typeface="Myriad Pro" pitchFamily="34" charset="0"/>
              </a:rPr>
              <a:t>Yasanın yürürlüğe girmesiyle birlikte kart çıkaran kuruluşlar 	tüketicilere </a:t>
            </a:r>
            <a:r>
              <a:rPr lang="tr-TR" sz="2000" dirty="0">
                <a:latin typeface="Myriad Pro" pitchFamily="34" charset="0"/>
              </a:rPr>
              <a:t>yıllık üyelik aidatı ve benzeri isim altında ücret tahsil </a:t>
            </a:r>
            <a:r>
              <a:rPr lang="tr-TR" sz="2000" dirty="0" smtClean="0">
                <a:latin typeface="Myriad Pro" pitchFamily="34" charset="0"/>
              </a:rPr>
              <a:t>	etmedikleri bir kredi kartı sunmak zorunda olacaktır.</a:t>
            </a:r>
            <a:endParaRPr lang="tr-TR" sz="2000" dirty="0">
              <a:latin typeface="Myriad Pro" pitchFamily="34" charset="0"/>
            </a:endParaRPr>
          </a:p>
          <a:p>
            <a:pPr marL="458788" lvl="1" indent="-457200" algn="just" eaLnBrk="0" hangingPunct="0"/>
            <a:endParaRPr lang="tr-TR" sz="2000" dirty="0">
              <a:latin typeface="Myriad Pro" pitchFamily="34" charset="0"/>
            </a:endParaRPr>
          </a:p>
          <a:p>
            <a:pPr marL="458788" lvl="1" indent="-457200" algn="just" eaLnBrk="0" hangingPunct="0"/>
            <a:r>
              <a:rPr lang="tr-TR" sz="2000" dirty="0" smtClean="0">
                <a:latin typeface="Myriad Pro" pitchFamily="34" charset="0"/>
              </a:rPr>
              <a:t>	7</a:t>
            </a:r>
            <a:r>
              <a:rPr lang="tr-TR" sz="2000" dirty="0">
                <a:latin typeface="Myriad Pro" pitchFamily="34" charset="0"/>
              </a:rPr>
              <a:t>) 	Türk Borçlar Kanunu ve Kredi Kartları Kanununda olduğu gibi bu </a:t>
            </a:r>
            <a:r>
              <a:rPr lang="tr-TR" sz="2000" dirty="0" smtClean="0">
                <a:latin typeface="Myriad Pro" pitchFamily="34" charset="0"/>
              </a:rPr>
              <a:t>	Kanunla da </a:t>
            </a:r>
            <a:r>
              <a:rPr lang="tr-TR" sz="2000" dirty="0">
                <a:latin typeface="Myriad Pro" pitchFamily="34" charset="0"/>
              </a:rPr>
              <a:t>temerrüt hali de dâhil olmak üzere, tüketici işlemlerinde </a:t>
            </a:r>
            <a:r>
              <a:rPr lang="tr-TR" sz="2000" dirty="0" smtClean="0">
                <a:latin typeface="Myriad Pro" pitchFamily="34" charset="0"/>
              </a:rPr>
              <a:t>	bileşik </a:t>
            </a:r>
            <a:r>
              <a:rPr lang="tr-TR" sz="2000" dirty="0">
                <a:latin typeface="Myriad Pro" pitchFamily="34" charset="0"/>
              </a:rPr>
              <a:t>faiz uygulanmasına son </a:t>
            </a:r>
            <a:r>
              <a:rPr lang="tr-TR" sz="2000" dirty="0" smtClean="0">
                <a:latin typeface="Myriad Pro" pitchFamily="34" charset="0"/>
              </a:rPr>
              <a:t>verilmiştir.</a:t>
            </a:r>
          </a:p>
          <a:p>
            <a:pPr marL="458788" lvl="1" indent="-457200" algn="just" eaLnBrk="0" hangingPunct="0"/>
            <a:endParaRPr lang="tr-TR" sz="2000" dirty="0">
              <a:latin typeface="Myriad Pro" pitchFamily="34" charset="0"/>
            </a:endParaRPr>
          </a:p>
          <a:p>
            <a:pPr marL="458788" lvl="1" indent="-457200" algn="just" eaLnBrk="0" hangingPunct="0"/>
            <a:r>
              <a:rPr lang="tr-TR" sz="2000" dirty="0" smtClean="0">
                <a:latin typeface="Myriad Pro" pitchFamily="34" charset="0"/>
              </a:rPr>
              <a:t>	8)  Katılım bankaları da bu Kanun’un tüm </a:t>
            </a:r>
            <a:r>
              <a:rPr lang="tr-TR" sz="2000" dirty="0">
                <a:latin typeface="Myriad Pro" pitchFamily="34" charset="0"/>
              </a:rPr>
              <a:t>düzenlemeleri yönünden </a:t>
            </a:r>
            <a:r>
              <a:rPr lang="tr-TR" sz="2000" dirty="0" smtClean="0">
                <a:latin typeface="Myriad Pro" pitchFamily="34" charset="0"/>
              </a:rPr>
              <a:t>kapsam içerisinde olacaktır. </a:t>
            </a:r>
          </a:p>
          <a:p>
            <a:pPr marL="458788" lvl="1" indent="-457200" algn="just" eaLnBrk="0" hangingPunct="0"/>
            <a:endParaRPr lang="tr-TR" sz="2000" dirty="0">
              <a:latin typeface="Myriad Pro" pitchFamily="34" charset="0"/>
            </a:endParaRPr>
          </a:p>
          <a:p>
            <a:pPr marL="458788" lvl="1" indent="-457200" algn="just" eaLnBrk="0" hangingPunct="0"/>
            <a:endParaRPr lang="tr-TR" sz="2200" dirty="0">
              <a:latin typeface="Myriad Pro" pitchFamily="34" charset="0"/>
            </a:endParaRPr>
          </a:p>
          <a:p>
            <a:pPr marL="458788" lvl="1" indent="-457200" algn="just" eaLnBrk="0" hangingPunct="0"/>
            <a:endParaRPr lang="tr-TR" sz="2000" dirty="0">
              <a:latin typeface="Myriad Pro" pitchFamily="34" charset="0"/>
            </a:endParaRPr>
          </a:p>
        </p:txBody>
      </p:sp>
      <p:sp>
        <p:nvSpPr>
          <p:cNvPr id="64515" name="2 Dikdörtgen"/>
          <p:cNvSpPr>
            <a:spLocks noChangeArrowheads="1"/>
          </p:cNvSpPr>
          <p:nvPr/>
        </p:nvSpPr>
        <p:spPr bwMode="auto">
          <a:xfrm>
            <a:off x="395536" y="355030"/>
            <a:ext cx="8856662" cy="1733808"/>
          </a:xfrm>
          <a:prstGeom prst="rect">
            <a:avLst/>
          </a:prstGeom>
          <a:noFill/>
          <a:ln w="9525">
            <a:noFill/>
            <a:miter lim="800000"/>
            <a:headEnd/>
            <a:tailEnd/>
          </a:ln>
        </p:spPr>
        <p:txBody>
          <a:bodyPr>
            <a:spAutoFit/>
          </a:bodyPr>
          <a:lstStyle/>
          <a:p>
            <a:pPr marL="1588" lvl="1" algn="ctr"/>
            <a:endParaRPr lang="tr-TR" sz="2200" dirty="0">
              <a:solidFill>
                <a:srgbClr val="0000FF"/>
              </a:solidFill>
              <a:latin typeface="Myriad Pro" pitchFamily="34" charset="0"/>
            </a:endParaRPr>
          </a:p>
          <a:p>
            <a:pPr marL="1588" lvl="1" algn="ctr"/>
            <a:r>
              <a:rPr lang="tr-TR" sz="2200" dirty="0" smtClean="0">
                <a:solidFill>
                  <a:srgbClr val="0000FF"/>
                </a:solidFill>
                <a:latin typeface="Myriad Pro" pitchFamily="34" charset="0"/>
              </a:rPr>
              <a:t>TÜKETİCİ </a:t>
            </a:r>
            <a:r>
              <a:rPr lang="tr-TR" sz="2200" dirty="0">
                <a:solidFill>
                  <a:srgbClr val="0000FF"/>
                </a:solidFill>
                <a:latin typeface="Myriad Pro" pitchFamily="34" charset="0"/>
              </a:rPr>
              <a:t>SÖZLEŞMELERİ İLE İLGİLİ </a:t>
            </a:r>
            <a:endParaRPr lang="tr-TR" sz="2200" dirty="0" smtClean="0">
              <a:solidFill>
                <a:srgbClr val="0000FF"/>
              </a:solidFill>
              <a:latin typeface="Myriad Pro" pitchFamily="34" charset="0"/>
            </a:endParaRPr>
          </a:p>
          <a:p>
            <a:pPr marL="1588" lvl="1" algn="ctr"/>
            <a:r>
              <a:rPr lang="tr-TR" sz="2200" dirty="0" smtClean="0">
                <a:solidFill>
                  <a:srgbClr val="0000FF"/>
                </a:solidFill>
                <a:latin typeface="Myriad Pro" pitchFamily="34" charset="0"/>
              </a:rPr>
              <a:t>DÜZENLEMELER</a:t>
            </a:r>
            <a:endParaRPr lang="tr-TR" sz="2200" dirty="0">
              <a:solidFill>
                <a:srgbClr val="0000FF"/>
              </a:solidFill>
              <a:latin typeface="Myriad Pro" pitchFamily="34" charset="0"/>
            </a:endParaRP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p:cNvSpPr>
          <p:nvPr/>
        </p:nvSpPr>
        <p:spPr bwMode="auto">
          <a:xfrm>
            <a:off x="323850" y="1155700"/>
            <a:ext cx="8208963" cy="5543550"/>
          </a:xfrm>
          <a:prstGeom prst="rect">
            <a:avLst/>
          </a:prstGeom>
          <a:noFill/>
          <a:ln w="9525">
            <a:noFill/>
            <a:miter lim="800000"/>
            <a:headEnd/>
            <a:tailEnd/>
          </a:ln>
        </p:spPr>
        <p:txBody>
          <a:bodyPr/>
          <a:lstStyle/>
          <a:p>
            <a:pPr marL="898525" lvl="1" eaLnBrk="0" hangingPunct="0"/>
            <a:endParaRPr lang="tr-TR" sz="2000" dirty="0">
              <a:latin typeface="Myriad Pro" pitchFamily="34" charset="0"/>
            </a:endParaRPr>
          </a:p>
          <a:p>
            <a:pPr marL="898525" lvl="1" eaLnBrk="0" hangingPunct="0"/>
            <a:endParaRPr lang="tr-TR" sz="2000" dirty="0" smtClean="0">
              <a:solidFill>
                <a:srgbClr val="FF0000"/>
              </a:solidFill>
              <a:latin typeface="Myriad Pro" pitchFamily="34" charset="0"/>
            </a:endParaRPr>
          </a:p>
          <a:p>
            <a:pPr marL="898525" lvl="1" algn="ctr" eaLnBrk="0" hangingPunct="0"/>
            <a:r>
              <a:rPr lang="tr-TR" sz="2200" dirty="0" smtClean="0">
                <a:solidFill>
                  <a:srgbClr val="FF0000"/>
                </a:solidFill>
                <a:latin typeface="Myriad Pro" pitchFamily="34" charset="0"/>
              </a:rPr>
              <a:t>Cayma </a:t>
            </a:r>
            <a:r>
              <a:rPr lang="tr-TR" sz="2200" dirty="0">
                <a:solidFill>
                  <a:srgbClr val="FF0000"/>
                </a:solidFill>
                <a:latin typeface="Myriad Pro" pitchFamily="34" charset="0"/>
              </a:rPr>
              <a:t>Hakkı Süreleri Yeniden Düzenlenmiştir.</a:t>
            </a:r>
          </a:p>
          <a:p>
            <a:pPr marL="342900" indent="-342900" algn="just">
              <a:buFont typeface="Wingdings" pitchFamily="2" charset="2"/>
              <a:buChar char="ü"/>
            </a:pPr>
            <a:endParaRPr lang="tr-TR" sz="2200" dirty="0">
              <a:latin typeface="Myriad Pro" pitchFamily="34" charset="0"/>
            </a:endParaRPr>
          </a:p>
          <a:p>
            <a:pPr marL="898525" lvl="1" algn="just">
              <a:buFont typeface="Wingdings" pitchFamily="2" charset="2"/>
              <a:buChar char="ü"/>
            </a:pPr>
            <a:r>
              <a:rPr lang="tr-TR" sz="2000" dirty="0">
                <a:latin typeface="Myriad Pro" pitchFamily="34" charset="0"/>
              </a:rPr>
              <a:t>İşyeri dışında (kapıdan) yapılan satışlarda ve mesafeli satışlarda 7 gün, devre tatil sözleşmelerinde ise 10 gün olan cayma süreleri 14 güne çıkarılmıştır.</a:t>
            </a:r>
          </a:p>
          <a:p>
            <a:pPr marL="342900" indent="-342900" algn="just">
              <a:buFont typeface="Wingdings" pitchFamily="2" charset="2"/>
              <a:buChar char="ü"/>
            </a:pPr>
            <a:endParaRPr lang="tr-TR" sz="2000" dirty="0">
              <a:latin typeface="Myriad Pro" pitchFamily="34" charset="0"/>
            </a:endParaRPr>
          </a:p>
          <a:p>
            <a:pPr marL="898525" lvl="1" algn="just">
              <a:buFont typeface="Wingdings" pitchFamily="2" charset="2"/>
              <a:buChar char="ü"/>
            </a:pPr>
            <a:r>
              <a:rPr lang="tr-TR" sz="2000" dirty="0">
                <a:latin typeface="Myriad Pro" pitchFamily="34" charset="0"/>
              </a:rPr>
              <a:t>Ön ödemeli </a:t>
            </a:r>
            <a:r>
              <a:rPr lang="tr-TR" sz="2000" dirty="0" smtClean="0">
                <a:latin typeface="Myriad Pro" pitchFamily="34" charset="0"/>
              </a:rPr>
              <a:t>konut satışları, </a:t>
            </a:r>
            <a:r>
              <a:rPr lang="tr-TR" sz="2000" dirty="0">
                <a:latin typeface="Myriad Pro" pitchFamily="34" charset="0"/>
              </a:rPr>
              <a:t>tüketici kredisi sözleşmeleri ve finansal hizmetlere ilişkin mesafeli sözleşmelerde tüketicilere 14 günlük; taksitle satış sözleşmelerinde ise Borçlar Kanununa paralel olarak 7 günlük cayma hakkı getirilmiştir.</a:t>
            </a:r>
          </a:p>
          <a:p>
            <a:pPr marL="898525" lvl="1" algn="just" eaLnBrk="0" hangingPunct="0"/>
            <a:endParaRPr lang="tr-TR" sz="2000" dirty="0">
              <a:latin typeface="Myriad Pro" pitchFamily="34" charset="0"/>
            </a:endParaRPr>
          </a:p>
        </p:txBody>
      </p:sp>
      <p:sp>
        <p:nvSpPr>
          <p:cNvPr id="65539" name="2 Dikdörtgen"/>
          <p:cNvSpPr>
            <a:spLocks noChangeArrowheads="1"/>
          </p:cNvSpPr>
          <p:nvPr/>
        </p:nvSpPr>
        <p:spPr bwMode="auto">
          <a:xfrm>
            <a:off x="287338" y="571500"/>
            <a:ext cx="8856662" cy="1641475"/>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SÖZLEŞMELERİ İLE İLGİLİ </a:t>
            </a:r>
            <a:endParaRPr lang="tr-TR" sz="2000" dirty="0" smtClean="0">
              <a:solidFill>
                <a:srgbClr val="0000FF"/>
              </a:solidFill>
              <a:latin typeface="Myriad Pro" pitchFamily="34" charset="0"/>
            </a:endParaRPr>
          </a:p>
          <a:p>
            <a:pPr marL="1588" lvl="1" algn="ctr"/>
            <a:r>
              <a:rPr lang="tr-TR" sz="2000" dirty="0" smtClean="0">
                <a:solidFill>
                  <a:srgbClr val="0000FF"/>
                </a:solidFill>
                <a:latin typeface="Myriad Pro" pitchFamily="34" charset="0"/>
              </a:rPr>
              <a:t>DÜZENLEMELER</a:t>
            </a:r>
            <a:endParaRPr lang="tr-TR" sz="2000" dirty="0">
              <a:solidFill>
                <a:srgbClr val="0000FF"/>
              </a:solidFill>
              <a:latin typeface="Myriad Pro" pitchFamily="34" charset="0"/>
            </a:endParaRP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Rot="1" noChangeArrowheads="1"/>
          </p:cNvSpPr>
          <p:nvPr/>
        </p:nvSpPr>
        <p:spPr bwMode="auto">
          <a:xfrm>
            <a:off x="395288" y="2205038"/>
            <a:ext cx="7705725" cy="4059237"/>
          </a:xfrm>
          <a:prstGeom prst="rect">
            <a:avLst/>
          </a:prstGeom>
          <a:noFill/>
          <a:ln w="9525">
            <a:noFill/>
            <a:miter lim="800000"/>
            <a:headEnd/>
            <a:tailEnd/>
          </a:ln>
        </p:spPr>
        <p:txBody>
          <a:bodyPr/>
          <a:lstStyle/>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Ø"/>
            </a:pPr>
            <a:endParaRPr lang="tr-TR" sz="2400" b="1">
              <a:solidFill>
                <a:srgbClr val="00B0F0"/>
              </a:solidFill>
              <a:latin typeface="Myriad Pro" pitchFamily="34" charset="0"/>
            </a:endParaRPr>
          </a:p>
        </p:txBody>
      </p:sp>
      <p:sp>
        <p:nvSpPr>
          <p:cNvPr id="66563" name="Title 1"/>
          <p:cNvSpPr txBox="1">
            <a:spLocks/>
          </p:cNvSpPr>
          <p:nvPr/>
        </p:nvSpPr>
        <p:spPr bwMode="auto">
          <a:xfrm>
            <a:off x="468313" y="404813"/>
            <a:ext cx="8207375" cy="5760491"/>
          </a:xfrm>
          <a:prstGeom prst="rect">
            <a:avLst/>
          </a:prstGeom>
          <a:noFill/>
          <a:ln w="9525">
            <a:noFill/>
            <a:miter lim="800000"/>
            <a:headEnd/>
            <a:tailEnd/>
          </a:ln>
        </p:spPr>
        <p:txBody>
          <a:bodyPr/>
          <a:lstStyle/>
          <a:p>
            <a:pPr marL="342900" indent="-342900" algn="ctr" eaLnBrk="0" hangingPunct="0"/>
            <a:endParaRPr lang="tr-TR" b="1" dirty="0">
              <a:solidFill>
                <a:srgbClr val="FF0000"/>
              </a:solidFill>
            </a:endParaRPr>
          </a:p>
          <a:p>
            <a:pPr marL="342900" indent="-342900" algn="ctr" eaLnBrk="0" hangingPunct="0"/>
            <a:endParaRPr lang="tr-TR" b="1" dirty="0">
              <a:solidFill>
                <a:srgbClr val="FF0000"/>
              </a:solidFill>
            </a:endParaRPr>
          </a:p>
          <a:p>
            <a:pPr marL="342900" indent="-342900" eaLnBrk="0" hangingPunct="0"/>
            <a:endParaRPr lang="tr-TR" b="1" dirty="0"/>
          </a:p>
          <a:p>
            <a:pPr marL="342900" indent="-342900" eaLnBrk="0" hangingPunct="0">
              <a:buFont typeface="Wingdings" pitchFamily="2" charset="2"/>
              <a:buChar char="Ø"/>
            </a:pPr>
            <a:endParaRPr lang="tr-TR" b="1" dirty="0"/>
          </a:p>
          <a:p>
            <a:pPr marL="342900" indent="-342900" algn="ctr" eaLnBrk="0" hangingPunct="0"/>
            <a:r>
              <a:rPr lang="tr-TR" sz="2000" dirty="0" smtClean="0">
                <a:solidFill>
                  <a:srgbClr val="FF0000"/>
                </a:solidFill>
                <a:latin typeface="Myriad Pro" pitchFamily="34" charset="0"/>
              </a:rPr>
              <a:t>Ayıplı </a:t>
            </a:r>
            <a:r>
              <a:rPr lang="tr-TR" sz="2000" dirty="0">
                <a:solidFill>
                  <a:srgbClr val="FF0000"/>
                </a:solidFill>
                <a:latin typeface="Myriad Pro" pitchFamily="34" charset="0"/>
              </a:rPr>
              <a:t>mal ve hizmette tüketiciye sağlanan haklar tüketici lehine </a:t>
            </a:r>
            <a:r>
              <a:rPr lang="tr-TR" sz="2000" dirty="0" smtClean="0">
                <a:solidFill>
                  <a:srgbClr val="FF0000"/>
                </a:solidFill>
                <a:latin typeface="Myriad Pro" pitchFamily="34" charset="0"/>
              </a:rPr>
              <a:t>genişletilmektedir (MADDE </a:t>
            </a:r>
            <a:r>
              <a:rPr lang="tr-TR" sz="2000" dirty="0">
                <a:solidFill>
                  <a:srgbClr val="FF0000"/>
                </a:solidFill>
                <a:latin typeface="Myriad Pro" pitchFamily="34" charset="0"/>
              </a:rPr>
              <a:t>8-16</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algn="just"/>
            <a:r>
              <a:rPr lang="tr-TR" sz="1600" b="1" dirty="0" smtClean="0"/>
              <a:t>Ayıplı </a:t>
            </a:r>
            <a:r>
              <a:rPr lang="tr-TR" sz="1600" b="1" dirty="0"/>
              <a:t>mal</a:t>
            </a:r>
            <a:endParaRPr lang="tr-TR" sz="1600" dirty="0"/>
          </a:p>
          <a:p>
            <a:pPr algn="just"/>
            <a:r>
              <a:rPr lang="tr-TR" sz="1600" b="1" dirty="0"/>
              <a:t>MADDE 8 – </a:t>
            </a:r>
            <a:r>
              <a:rPr lang="tr-TR" sz="1600" dirty="0"/>
              <a:t>(1) </a:t>
            </a:r>
            <a:r>
              <a:rPr lang="tr-TR" sz="1600" u="sng" dirty="0">
                <a:solidFill>
                  <a:srgbClr val="FF0000"/>
                </a:solidFill>
              </a:rPr>
              <a:t>Ayıplı mal, </a:t>
            </a:r>
            <a:r>
              <a:rPr lang="tr-TR" sz="1600" dirty="0"/>
              <a:t>tüketiciye teslimi anında, taraflarca kararlaştırılmış olan örnek ya da modele uygun olmaması ya da objektif olarak sahip olması gereken özellikleri taşımaması nedeniyle sözleşmeye aykırı olan maldır.</a:t>
            </a:r>
          </a:p>
          <a:p>
            <a:pPr algn="just"/>
            <a:r>
              <a:rPr lang="tr-TR" sz="1600" dirty="0"/>
              <a:t>(2) </a:t>
            </a:r>
            <a:r>
              <a:rPr lang="tr-TR" sz="1600" dirty="0">
                <a:solidFill>
                  <a:srgbClr val="FF0000"/>
                </a:solidFill>
              </a:rPr>
              <a:t>Ambalajında, etiketinde, tanıtma ve kullanma kılavuzunda, internet </a:t>
            </a:r>
            <a:r>
              <a:rPr lang="tr-TR" sz="1600" dirty="0" err="1">
                <a:solidFill>
                  <a:srgbClr val="FF0000"/>
                </a:solidFill>
              </a:rPr>
              <a:t>portalında</a:t>
            </a:r>
            <a:r>
              <a:rPr lang="tr-TR" sz="1600" dirty="0">
                <a:solidFill>
                  <a:srgbClr val="FF0000"/>
                </a:solidFill>
              </a:rPr>
              <a:t> ya da reklam ve ilanlarında yer alan özelliklerinden bir veya birden fazlasını taşımayan; satıcı tarafından bildirilen veya teknik düzenlemesinde tespit edilen niteliğe aykırı olan; muadili olan malların kullanım amacını karşılamayan, tüketicinin makul olarak beklediği faydaları azaltan veya ortadan kaldıran maddi, hukuki veya ekonomik eksiklikler içeren mallar da ayıplı olarak kabul edilir.</a:t>
            </a:r>
          </a:p>
          <a:p>
            <a:pPr algn="just"/>
            <a:r>
              <a:rPr lang="tr-TR" sz="1600" dirty="0"/>
              <a:t>(3) Sözleşmeye konu olan malın, </a:t>
            </a:r>
            <a:r>
              <a:rPr lang="tr-TR" sz="1600" dirty="0">
                <a:solidFill>
                  <a:srgbClr val="FF0000"/>
                </a:solidFill>
              </a:rPr>
              <a:t>sözleşmede kararlaştırılan süre içinde teslim edilmemesi</a:t>
            </a:r>
            <a:r>
              <a:rPr lang="tr-TR" sz="1600" dirty="0"/>
              <a:t> veya montajının satıcı tarafından veya onun sorumluluğu altında gerçekleştirildiği durumlarda </a:t>
            </a:r>
            <a:r>
              <a:rPr lang="tr-TR" sz="1600" dirty="0">
                <a:solidFill>
                  <a:srgbClr val="FF0000"/>
                </a:solidFill>
              </a:rPr>
              <a:t>gereği gibi monte edilmemesi </a:t>
            </a:r>
            <a:r>
              <a:rPr lang="tr-TR" sz="1600" dirty="0"/>
              <a:t>sözleşmeye aykırı ifa olarak değerlendirilir. Malın montajının tüketici tarafından yapılmasının öngörüldüğü hâllerde, montaj talimatındaki yanlışlık veya eksiklik nedeniyle montaj hatalı yapılmışsa, sözleşmeye aykırı ifa söz konusu olur.</a:t>
            </a:r>
          </a:p>
          <a:p>
            <a:pPr marL="342900" indent="-342900" eaLnBrk="0" hangingPunct="0"/>
            <a:endParaRPr lang="tr-TR" dirty="0">
              <a:solidFill>
                <a:srgbClr val="0000FF"/>
              </a:solidFill>
            </a:endParaRPr>
          </a:p>
          <a:p>
            <a:pPr marL="1200150" lvl="1" indent="-457200" algn="just" eaLnBrk="0" hangingPunct="0"/>
            <a:endParaRPr lang="tr-TR" dirty="0">
              <a:solidFill>
                <a:srgbClr val="0000FF"/>
              </a:solidFill>
              <a:latin typeface="Myriad Pro" pitchFamily="34" charset="0"/>
            </a:endParaRPr>
          </a:p>
          <a:p>
            <a:pPr marL="342900" indent="-342900" algn="just" eaLnBrk="0" hangingPunct="0"/>
            <a:endParaRPr lang="tr-TR" dirty="0">
              <a:solidFill>
                <a:srgbClr val="0000FF"/>
              </a:solidFill>
            </a:endParaRPr>
          </a:p>
          <a:p>
            <a:pPr marL="342900" indent="-342900" eaLnBrk="0" hangingPunct="0"/>
            <a:endParaRPr lang="tr-TR" sz="2000" dirty="0"/>
          </a:p>
          <a:p>
            <a:pPr marL="342900" indent="-342900" algn="just"/>
            <a:endParaRPr lang="tr-TR" sz="2000" b="1" dirty="0">
              <a:solidFill>
                <a:srgbClr val="0070C0"/>
              </a:solidFill>
              <a:latin typeface="Myriad Pro" pitchFamily="34" charset="0"/>
              <a:cs typeface="Arial" charset="0"/>
            </a:endParaRPr>
          </a:p>
        </p:txBody>
      </p:sp>
      <p:sp>
        <p:nvSpPr>
          <p:cNvPr id="66564" name="2 Dikdörtgen"/>
          <p:cNvSpPr>
            <a:spLocks noChangeArrowheads="1"/>
          </p:cNvSpPr>
          <p:nvPr/>
        </p:nvSpPr>
        <p:spPr bwMode="auto">
          <a:xfrm>
            <a:off x="287338" y="404813"/>
            <a:ext cx="8856662" cy="1641475"/>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SÖZLEŞMELERİ İLE İLGİLİ </a:t>
            </a:r>
            <a:endParaRPr lang="tr-TR" sz="2000" dirty="0" smtClean="0">
              <a:solidFill>
                <a:srgbClr val="0000FF"/>
              </a:solidFill>
              <a:latin typeface="Myriad Pro" pitchFamily="34" charset="0"/>
            </a:endParaRPr>
          </a:p>
          <a:p>
            <a:pPr marL="1588" lvl="1" algn="ctr"/>
            <a:r>
              <a:rPr lang="tr-TR" sz="2000" dirty="0" smtClean="0">
                <a:solidFill>
                  <a:srgbClr val="0000FF"/>
                </a:solidFill>
                <a:latin typeface="Myriad Pro" pitchFamily="34" charset="0"/>
              </a:rPr>
              <a:t>DÜZENLEMELER</a:t>
            </a:r>
            <a:endParaRPr lang="tr-TR" sz="2000" dirty="0">
              <a:solidFill>
                <a:srgbClr val="0000FF"/>
              </a:solidFill>
              <a:latin typeface="Myriad Pro" pitchFamily="34" charset="0"/>
            </a:endParaRP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Rot="1" noChangeArrowheads="1"/>
          </p:cNvSpPr>
          <p:nvPr/>
        </p:nvSpPr>
        <p:spPr bwMode="auto">
          <a:xfrm>
            <a:off x="395288" y="2205038"/>
            <a:ext cx="7705725" cy="4059237"/>
          </a:xfrm>
          <a:prstGeom prst="rect">
            <a:avLst/>
          </a:prstGeom>
          <a:noFill/>
          <a:ln w="9525">
            <a:noFill/>
            <a:miter lim="800000"/>
            <a:headEnd/>
            <a:tailEnd/>
          </a:ln>
        </p:spPr>
        <p:txBody>
          <a:bodyPr/>
          <a:lstStyle/>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Ø"/>
            </a:pPr>
            <a:endParaRPr lang="tr-TR" sz="2400" b="1">
              <a:solidFill>
                <a:srgbClr val="00B0F0"/>
              </a:solidFill>
              <a:latin typeface="Myriad Pro" pitchFamily="34" charset="0"/>
            </a:endParaRPr>
          </a:p>
        </p:txBody>
      </p:sp>
      <p:sp>
        <p:nvSpPr>
          <p:cNvPr id="66563" name="Title 1"/>
          <p:cNvSpPr txBox="1">
            <a:spLocks/>
          </p:cNvSpPr>
          <p:nvPr/>
        </p:nvSpPr>
        <p:spPr bwMode="auto">
          <a:xfrm>
            <a:off x="468313" y="404813"/>
            <a:ext cx="8207375" cy="5545137"/>
          </a:xfrm>
          <a:prstGeom prst="rect">
            <a:avLst/>
          </a:prstGeom>
          <a:noFill/>
          <a:ln w="9525">
            <a:noFill/>
            <a:miter lim="800000"/>
            <a:headEnd/>
            <a:tailEnd/>
          </a:ln>
        </p:spPr>
        <p:txBody>
          <a:bodyPr/>
          <a:lstStyle/>
          <a:p>
            <a:pPr marL="342900" indent="-342900" algn="ctr" eaLnBrk="0" hangingPunct="0"/>
            <a:endParaRPr lang="tr-TR" b="1" dirty="0">
              <a:solidFill>
                <a:srgbClr val="FF0000"/>
              </a:solidFill>
            </a:endParaRPr>
          </a:p>
          <a:p>
            <a:pPr marL="342900" indent="-342900" algn="ctr" eaLnBrk="0" hangingPunct="0"/>
            <a:endParaRPr lang="tr-TR" b="1" dirty="0">
              <a:solidFill>
                <a:srgbClr val="FF0000"/>
              </a:solidFill>
            </a:endParaRPr>
          </a:p>
          <a:p>
            <a:pPr marL="342900" indent="-342900" eaLnBrk="0" hangingPunct="0"/>
            <a:endParaRPr lang="tr-TR" b="1" dirty="0"/>
          </a:p>
          <a:p>
            <a:pPr marL="342900" indent="-342900" eaLnBrk="0" hangingPunct="0">
              <a:buFont typeface="Wingdings" pitchFamily="2" charset="2"/>
              <a:buChar char="Ø"/>
            </a:pPr>
            <a:endParaRPr lang="tr-TR" b="1" dirty="0"/>
          </a:p>
          <a:p>
            <a:pPr marL="342900" indent="-342900" algn="ctr" eaLnBrk="0" hangingPunct="0"/>
            <a:r>
              <a:rPr lang="tr-TR" sz="2000" dirty="0" smtClean="0">
                <a:solidFill>
                  <a:srgbClr val="FF0000"/>
                </a:solidFill>
                <a:latin typeface="Myriad Pro" pitchFamily="34" charset="0"/>
              </a:rPr>
              <a:t>Ayıplı </a:t>
            </a:r>
            <a:r>
              <a:rPr lang="tr-TR" sz="2000" dirty="0">
                <a:solidFill>
                  <a:srgbClr val="FF0000"/>
                </a:solidFill>
                <a:latin typeface="Myriad Pro" pitchFamily="34" charset="0"/>
              </a:rPr>
              <a:t>mal ve hizmette tüketiciye sağlanan haklar tüketici lehine </a:t>
            </a:r>
            <a:r>
              <a:rPr lang="tr-TR" sz="2000" dirty="0" smtClean="0">
                <a:solidFill>
                  <a:srgbClr val="FF0000"/>
                </a:solidFill>
                <a:latin typeface="Myriad Pro" pitchFamily="34" charset="0"/>
              </a:rPr>
              <a:t>genişletilmektedir (MADDE </a:t>
            </a:r>
            <a:r>
              <a:rPr lang="tr-TR" sz="2000" dirty="0">
                <a:solidFill>
                  <a:srgbClr val="FF0000"/>
                </a:solidFill>
                <a:latin typeface="Myriad Pro" pitchFamily="34" charset="0"/>
              </a:rPr>
              <a:t>8-16</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342900" indent="-342900" algn="just" eaLnBrk="0" hangingPunct="0">
              <a:buFont typeface="Wingdings" pitchFamily="2" charset="2"/>
              <a:buChar char="ü"/>
            </a:pPr>
            <a:endParaRPr lang="tr-TR" b="1" dirty="0"/>
          </a:p>
          <a:p>
            <a:pPr marL="1200150" lvl="1" indent="-457200" algn="just" eaLnBrk="0" hangingPunct="0">
              <a:buFontTx/>
              <a:buAutoNum type="arabicParenR"/>
            </a:pPr>
            <a:r>
              <a:rPr lang="tr-TR" dirty="0">
                <a:latin typeface="Myriad Pro" pitchFamily="34" charset="0"/>
              </a:rPr>
              <a:t>Mevcut Kanunda da olduğu gibi ayıplı mallarda satıcının sorumluluğu taşınır mallarda, malın tesliminden itibaren 2 yıl, taşınmaz mallarda ise 5 yıl olarak belirlenmiştir.</a:t>
            </a:r>
          </a:p>
          <a:p>
            <a:pPr marL="1200150" lvl="1" indent="-457200" algn="just" eaLnBrk="0" hangingPunct="0">
              <a:buFontTx/>
              <a:buAutoNum type="arabicParenR"/>
            </a:pPr>
            <a:r>
              <a:rPr lang="tr-TR" dirty="0">
                <a:latin typeface="Myriad Pro" pitchFamily="34" charset="0"/>
              </a:rPr>
              <a:t>Zamanaşımı süresi içerisinde kalmak kaydıyla, ilk 6 ay içinde ortaya çıkan ayıplarda malın ayıplı olmadığını satıcı ispat edecektir. </a:t>
            </a:r>
          </a:p>
          <a:p>
            <a:pPr marL="1200150" lvl="1" indent="-457200" algn="just" eaLnBrk="0" hangingPunct="0">
              <a:buFontTx/>
              <a:buAutoNum type="arabicParenR"/>
            </a:pPr>
            <a:r>
              <a:rPr lang="tr-TR" dirty="0">
                <a:latin typeface="Myriad Pro" pitchFamily="34" charset="0"/>
              </a:rPr>
              <a:t>Ayıp, ağır kusur veya hile ile gizlenmişse zamanaşımı süresinden yararlanılamaz.</a:t>
            </a:r>
          </a:p>
          <a:p>
            <a:pPr marL="1200150" lvl="1" indent="-457200" algn="just" eaLnBrk="0" hangingPunct="0">
              <a:buFontTx/>
              <a:buAutoNum type="arabicParenR"/>
            </a:pPr>
            <a:r>
              <a:rPr lang="tr-TR" dirty="0" smtClean="0">
                <a:latin typeface="Myriad Pro" pitchFamily="34" charset="0"/>
              </a:rPr>
              <a:t>Tüketicilerimiz yeni Kanunla birlikte, mevcut </a:t>
            </a:r>
            <a:r>
              <a:rPr lang="tr-TR" dirty="0">
                <a:latin typeface="Myriad Pro" pitchFamily="34" charset="0"/>
              </a:rPr>
              <a:t>Kanunda da bulunan </a:t>
            </a:r>
          </a:p>
          <a:p>
            <a:pPr marL="2114550" lvl="3" indent="-514350" algn="just" eaLnBrk="0" hangingPunct="0">
              <a:buFont typeface="Calibri" pitchFamily="34" charset="0"/>
              <a:buNone/>
            </a:pPr>
            <a:r>
              <a:rPr lang="tr-TR" dirty="0">
                <a:latin typeface="Myriad Pro" pitchFamily="34" charset="0"/>
              </a:rPr>
              <a:t>a) Sözleşmeden dönme,</a:t>
            </a:r>
          </a:p>
          <a:p>
            <a:pPr marL="2114550" lvl="3" indent="-514350" algn="just" eaLnBrk="0" hangingPunct="0">
              <a:buFont typeface="Calibri" pitchFamily="34" charset="0"/>
              <a:buNone/>
            </a:pPr>
            <a:r>
              <a:rPr lang="tr-TR" dirty="0">
                <a:latin typeface="Myriad Pro" pitchFamily="34" charset="0"/>
              </a:rPr>
              <a:t>b) Ayıp oranında satış bedelinden indirim isteme,</a:t>
            </a:r>
          </a:p>
          <a:p>
            <a:pPr marL="2114550" lvl="3" indent="-514350" algn="just" eaLnBrk="0" hangingPunct="0">
              <a:buFont typeface="Calibri" pitchFamily="34" charset="0"/>
              <a:buNone/>
            </a:pPr>
            <a:r>
              <a:rPr lang="tr-TR" dirty="0">
                <a:latin typeface="Myriad Pro" pitchFamily="34" charset="0"/>
              </a:rPr>
              <a:t>c) Ücretsiz onarım,</a:t>
            </a:r>
          </a:p>
          <a:p>
            <a:pPr marL="2114550" lvl="3" indent="-514350" algn="just" eaLnBrk="0" hangingPunct="0">
              <a:buFont typeface="Calibri" pitchFamily="34" charset="0"/>
              <a:buNone/>
            </a:pPr>
            <a:r>
              <a:rPr lang="tr-TR" dirty="0">
                <a:latin typeface="Myriad Pro" pitchFamily="34" charset="0"/>
              </a:rPr>
              <a:t>d) Satılanın ayıpsız </a:t>
            </a:r>
            <a:r>
              <a:rPr lang="tr-TR" dirty="0" smtClean="0">
                <a:latin typeface="Myriad Pro" pitchFamily="34" charset="0"/>
              </a:rPr>
              <a:t>misli </a:t>
            </a:r>
            <a:r>
              <a:rPr lang="tr-TR" dirty="0">
                <a:latin typeface="Myriad Pro" pitchFamily="34" charset="0"/>
              </a:rPr>
              <a:t>ile değiştirilmesini isteme</a:t>
            </a:r>
          </a:p>
          <a:p>
            <a:pPr marL="342900" indent="-342900" algn="just" eaLnBrk="0" hangingPunct="0"/>
            <a:r>
              <a:rPr lang="tr-TR" dirty="0">
                <a:latin typeface="Myriad Pro" pitchFamily="34" charset="0"/>
              </a:rPr>
              <a:t>                   seçimlik </a:t>
            </a:r>
            <a:r>
              <a:rPr lang="tr-TR" dirty="0" smtClean="0">
                <a:latin typeface="Myriad Pro" pitchFamily="34" charset="0"/>
              </a:rPr>
              <a:t>haklarını kullanabilecektir.</a:t>
            </a:r>
            <a:endParaRPr lang="tr-TR" dirty="0">
              <a:latin typeface="Myriad Pro" pitchFamily="34" charset="0"/>
            </a:endParaRPr>
          </a:p>
          <a:p>
            <a:pPr marL="2114550" lvl="3" indent="-514350" algn="just" eaLnBrk="0" hangingPunct="0"/>
            <a:endParaRPr lang="tr-TR" dirty="0">
              <a:solidFill>
                <a:srgbClr val="0000FF"/>
              </a:solidFill>
            </a:endParaRPr>
          </a:p>
          <a:p>
            <a:pPr marL="1200150" lvl="1" indent="-457200" algn="just" eaLnBrk="0" hangingPunct="0"/>
            <a:endParaRPr lang="tr-TR" dirty="0">
              <a:solidFill>
                <a:srgbClr val="0000FF"/>
              </a:solidFill>
              <a:latin typeface="Myriad Pro" pitchFamily="34" charset="0"/>
            </a:endParaRPr>
          </a:p>
          <a:p>
            <a:pPr marL="342900" indent="-342900" algn="just" eaLnBrk="0" hangingPunct="0"/>
            <a:endParaRPr lang="tr-TR" dirty="0">
              <a:solidFill>
                <a:srgbClr val="0000FF"/>
              </a:solidFill>
            </a:endParaRPr>
          </a:p>
          <a:p>
            <a:pPr marL="342900" indent="-342900" eaLnBrk="0" hangingPunct="0"/>
            <a:endParaRPr lang="tr-TR" sz="2000" dirty="0"/>
          </a:p>
          <a:p>
            <a:pPr marL="342900" indent="-342900" algn="just"/>
            <a:endParaRPr lang="tr-TR" sz="2000" b="1" dirty="0">
              <a:solidFill>
                <a:srgbClr val="0070C0"/>
              </a:solidFill>
              <a:latin typeface="Myriad Pro" pitchFamily="34" charset="0"/>
              <a:cs typeface="Arial" charset="0"/>
            </a:endParaRPr>
          </a:p>
        </p:txBody>
      </p:sp>
      <p:sp>
        <p:nvSpPr>
          <p:cNvPr id="66564" name="2 Dikdörtgen"/>
          <p:cNvSpPr>
            <a:spLocks noChangeArrowheads="1"/>
          </p:cNvSpPr>
          <p:nvPr/>
        </p:nvSpPr>
        <p:spPr bwMode="auto">
          <a:xfrm>
            <a:off x="287338" y="404813"/>
            <a:ext cx="8856662" cy="1641475"/>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SÖZLEŞMELERİ İLE İLGİLİ </a:t>
            </a:r>
            <a:endParaRPr lang="tr-TR" sz="2000" dirty="0" smtClean="0">
              <a:solidFill>
                <a:srgbClr val="0000FF"/>
              </a:solidFill>
              <a:latin typeface="Myriad Pro" pitchFamily="34" charset="0"/>
            </a:endParaRPr>
          </a:p>
          <a:p>
            <a:pPr marL="1588" lvl="1" algn="ctr"/>
            <a:r>
              <a:rPr lang="tr-TR" sz="2000" dirty="0" smtClean="0">
                <a:solidFill>
                  <a:srgbClr val="0000FF"/>
                </a:solidFill>
                <a:latin typeface="Myriad Pro" pitchFamily="34" charset="0"/>
              </a:rPr>
              <a:t>DÜZENLEMELER</a:t>
            </a:r>
            <a:endParaRPr lang="tr-TR" sz="2000" dirty="0">
              <a:solidFill>
                <a:srgbClr val="0000FF"/>
              </a:solidFill>
              <a:latin typeface="Myriad Pro" pitchFamily="34" charset="0"/>
            </a:endParaRP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extLst>
      <p:ext uri="{BB962C8B-B14F-4D97-AF65-F5344CB8AC3E}">
        <p14:creationId xmlns:p14="http://schemas.microsoft.com/office/powerpoint/2010/main" val="15945832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Rot="1" noChangeArrowheads="1"/>
          </p:cNvSpPr>
          <p:nvPr/>
        </p:nvSpPr>
        <p:spPr bwMode="auto">
          <a:xfrm>
            <a:off x="395288" y="2205038"/>
            <a:ext cx="7705725" cy="4059237"/>
          </a:xfrm>
          <a:prstGeom prst="rect">
            <a:avLst/>
          </a:prstGeom>
          <a:noFill/>
          <a:ln w="9525">
            <a:noFill/>
            <a:miter lim="800000"/>
            <a:headEnd/>
            <a:tailEnd/>
          </a:ln>
        </p:spPr>
        <p:txBody>
          <a:bodyPr/>
          <a:lstStyle/>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v"/>
            </a:pPr>
            <a:endParaRPr lang="tr-TR" sz="2400" b="1">
              <a:latin typeface="Cambria" pitchFamily="18" charset="0"/>
            </a:endParaRPr>
          </a:p>
          <a:p>
            <a:pPr marL="644525" indent="-285750">
              <a:spcBef>
                <a:spcPts val="400"/>
              </a:spcBef>
              <a:buClr>
                <a:schemeClr val="tx1"/>
              </a:buClr>
              <a:buFont typeface="Wingdings" pitchFamily="2" charset="2"/>
              <a:buChar char="Ø"/>
            </a:pPr>
            <a:endParaRPr lang="tr-TR" sz="2400" b="1">
              <a:solidFill>
                <a:srgbClr val="00B0F0"/>
              </a:solidFill>
              <a:latin typeface="Myriad Pro" pitchFamily="34" charset="0"/>
            </a:endParaRPr>
          </a:p>
        </p:txBody>
      </p:sp>
      <p:sp>
        <p:nvSpPr>
          <p:cNvPr id="66563" name="Title 1"/>
          <p:cNvSpPr txBox="1">
            <a:spLocks/>
          </p:cNvSpPr>
          <p:nvPr/>
        </p:nvSpPr>
        <p:spPr bwMode="auto">
          <a:xfrm>
            <a:off x="468313" y="404813"/>
            <a:ext cx="8207375" cy="5545137"/>
          </a:xfrm>
          <a:prstGeom prst="rect">
            <a:avLst/>
          </a:prstGeom>
          <a:noFill/>
          <a:ln w="9525">
            <a:noFill/>
            <a:miter lim="800000"/>
            <a:headEnd/>
            <a:tailEnd/>
          </a:ln>
        </p:spPr>
        <p:txBody>
          <a:bodyPr/>
          <a:lstStyle/>
          <a:p>
            <a:pPr marL="342900" indent="-342900" algn="ctr" eaLnBrk="0" hangingPunct="0"/>
            <a:endParaRPr lang="tr-TR" b="1" dirty="0">
              <a:solidFill>
                <a:srgbClr val="FF0000"/>
              </a:solidFill>
            </a:endParaRPr>
          </a:p>
          <a:p>
            <a:pPr marL="342900" indent="-342900" algn="ctr" eaLnBrk="0" hangingPunct="0"/>
            <a:endParaRPr lang="tr-TR" b="1" dirty="0">
              <a:solidFill>
                <a:srgbClr val="FF0000"/>
              </a:solidFill>
            </a:endParaRPr>
          </a:p>
          <a:p>
            <a:pPr marL="342900" indent="-342900" eaLnBrk="0" hangingPunct="0"/>
            <a:endParaRPr lang="tr-TR" b="1" dirty="0"/>
          </a:p>
          <a:p>
            <a:pPr marL="342900" indent="-342900" eaLnBrk="0" hangingPunct="0">
              <a:buFont typeface="Wingdings" pitchFamily="2" charset="2"/>
              <a:buChar char="Ø"/>
            </a:pPr>
            <a:endParaRPr lang="tr-TR" b="1" dirty="0"/>
          </a:p>
          <a:p>
            <a:pPr marL="342900" indent="-342900" algn="ctr" eaLnBrk="0" hangingPunct="0"/>
            <a:r>
              <a:rPr lang="tr-TR" sz="2000" dirty="0" smtClean="0">
                <a:solidFill>
                  <a:srgbClr val="FF0000"/>
                </a:solidFill>
                <a:latin typeface="Myriad Pro" pitchFamily="34" charset="0"/>
              </a:rPr>
              <a:t>Taksitle Satış Sözleşmeleri  (MADDE 17-21)</a:t>
            </a:r>
            <a:endParaRPr lang="tr-TR" sz="2000" dirty="0">
              <a:solidFill>
                <a:srgbClr val="FF0000"/>
              </a:solidFill>
              <a:latin typeface="Myriad Pro" pitchFamily="34" charset="0"/>
            </a:endParaRPr>
          </a:p>
          <a:p>
            <a:pPr marL="342900" indent="-342900" algn="just" eaLnBrk="0" hangingPunct="0">
              <a:buFont typeface="Wingdings" pitchFamily="2" charset="2"/>
              <a:buChar char="ü"/>
            </a:pPr>
            <a:endParaRPr lang="tr-TR" b="1" dirty="0"/>
          </a:p>
          <a:p>
            <a:pPr marL="1200150" lvl="1" indent="-457200" algn="just" eaLnBrk="0" hangingPunct="0">
              <a:buFontTx/>
              <a:buAutoNum type="arabicParenR"/>
            </a:pPr>
            <a:r>
              <a:rPr lang="tr-TR" dirty="0"/>
              <a:t>Taksitle satış sözleşmesi yazılı olarak kurulmadıkça geçerli olmaz. </a:t>
            </a:r>
            <a:endParaRPr lang="tr-TR" dirty="0" smtClean="0"/>
          </a:p>
          <a:p>
            <a:pPr marL="1200150" lvl="1" indent="-457200" algn="just" eaLnBrk="0" hangingPunct="0">
              <a:buFontTx/>
              <a:buAutoNum type="arabicParenR"/>
            </a:pPr>
            <a:r>
              <a:rPr lang="tr-TR" dirty="0"/>
              <a:t>Tüketici, yedi gün içinde herhangi bir gerekçe göstermeksizin ve cezai şart ödemeksizin taksitle satış sözleşmesinden cayma hakkına sahiptir</a:t>
            </a:r>
            <a:r>
              <a:rPr lang="tr-TR" dirty="0" smtClean="0"/>
              <a:t>.</a:t>
            </a:r>
          </a:p>
          <a:p>
            <a:pPr marL="1200150" lvl="1" indent="-457200" algn="just" eaLnBrk="0" hangingPunct="0">
              <a:buFontTx/>
              <a:buAutoNum type="arabicParenR"/>
            </a:pPr>
            <a:r>
              <a:rPr lang="tr-TR" dirty="0"/>
              <a:t>Satıcı cayma süresi içinde malı tüketiciye teslim etmişse tüketici, malı ancak </a:t>
            </a:r>
            <a:r>
              <a:rPr lang="tr-TR" dirty="0">
                <a:solidFill>
                  <a:srgbClr val="FF0000"/>
                </a:solidFill>
              </a:rPr>
              <a:t>olağan bir gözden geçirmenin gerektirdiği </a:t>
            </a:r>
            <a:r>
              <a:rPr lang="tr-TR" dirty="0"/>
              <a:t>ölçüde kullanabilir; aksi takdirde tüketici cayma hakkını kullanamaz</a:t>
            </a:r>
            <a:r>
              <a:rPr lang="tr-TR" dirty="0" smtClean="0"/>
              <a:t>.</a:t>
            </a:r>
          </a:p>
          <a:p>
            <a:pPr marL="1200150" lvl="1" indent="-457200" algn="just" eaLnBrk="0" hangingPunct="0">
              <a:buFontTx/>
              <a:buAutoNum type="arabicParenR"/>
            </a:pPr>
            <a:r>
              <a:rPr lang="tr-TR" dirty="0" smtClean="0"/>
              <a:t>Satıcı </a:t>
            </a:r>
            <a:r>
              <a:rPr lang="tr-TR" dirty="0"/>
              <a:t>veya sağlayıcı, kalan borcun tümünün ifasını talep etme hakkını saklı tutmuşsa, bu hak ancak </a:t>
            </a:r>
            <a:r>
              <a:rPr lang="tr-TR" dirty="0">
                <a:solidFill>
                  <a:srgbClr val="FF0000"/>
                </a:solidFill>
              </a:rPr>
              <a:t>satıcı veya sağlayıcının bütün edimlerini ifa etmiş olması, </a:t>
            </a:r>
            <a:r>
              <a:rPr lang="tr-TR" dirty="0"/>
              <a:t>tüketicinin de </a:t>
            </a:r>
            <a:r>
              <a:rPr lang="tr-TR" dirty="0">
                <a:solidFill>
                  <a:srgbClr val="FF0000"/>
                </a:solidFill>
              </a:rPr>
              <a:t>kalan borcun en az onda birini oluşturan</a:t>
            </a:r>
            <a:r>
              <a:rPr lang="tr-TR" dirty="0"/>
              <a:t> ve </a:t>
            </a:r>
            <a:r>
              <a:rPr lang="tr-TR" dirty="0">
                <a:solidFill>
                  <a:srgbClr val="FF0000"/>
                </a:solidFill>
              </a:rPr>
              <a:t>birbirini izleyen en az iki </a:t>
            </a:r>
            <a:r>
              <a:rPr lang="tr-TR" dirty="0" err="1">
                <a:solidFill>
                  <a:srgbClr val="FF0000"/>
                </a:solidFill>
              </a:rPr>
              <a:t>taksidi</a:t>
            </a:r>
            <a:r>
              <a:rPr lang="tr-TR" dirty="0">
                <a:solidFill>
                  <a:srgbClr val="FF0000"/>
                </a:solidFill>
              </a:rPr>
              <a:t> </a:t>
            </a:r>
            <a:r>
              <a:rPr lang="tr-TR" dirty="0"/>
              <a:t>veya kalan borcun </a:t>
            </a:r>
            <a:r>
              <a:rPr lang="tr-TR" dirty="0">
                <a:solidFill>
                  <a:srgbClr val="FF0000"/>
                </a:solidFill>
              </a:rPr>
              <a:t>en az dörtte birini oluşturan bir </a:t>
            </a:r>
            <a:r>
              <a:rPr lang="tr-TR" dirty="0" err="1">
                <a:solidFill>
                  <a:srgbClr val="FF0000"/>
                </a:solidFill>
              </a:rPr>
              <a:t>taksidi</a:t>
            </a:r>
            <a:r>
              <a:rPr lang="tr-TR" dirty="0">
                <a:solidFill>
                  <a:srgbClr val="FF0000"/>
                </a:solidFill>
              </a:rPr>
              <a:t> </a:t>
            </a:r>
            <a:r>
              <a:rPr lang="tr-TR" dirty="0"/>
              <a:t>ödemede temerrüde düşmesi hâlinde kullanılabilir. </a:t>
            </a:r>
            <a:endParaRPr lang="tr-TR" dirty="0" smtClean="0"/>
          </a:p>
          <a:p>
            <a:pPr marL="2114550" lvl="3" indent="-514350" algn="just" eaLnBrk="0" hangingPunct="0"/>
            <a:endParaRPr lang="tr-TR" dirty="0">
              <a:solidFill>
                <a:srgbClr val="0000FF"/>
              </a:solidFill>
            </a:endParaRPr>
          </a:p>
          <a:p>
            <a:pPr marL="1200150" lvl="1" indent="-457200" algn="just" eaLnBrk="0" hangingPunct="0"/>
            <a:endParaRPr lang="tr-TR" dirty="0">
              <a:solidFill>
                <a:srgbClr val="0000FF"/>
              </a:solidFill>
              <a:latin typeface="Myriad Pro" pitchFamily="34" charset="0"/>
            </a:endParaRPr>
          </a:p>
          <a:p>
            <a:pPr marL="342900" indent="-342900" algn="just" eaLnBrk="0" hangingPunct="0"/>
            <a:endParaRPr lang="tr-TR" dirty="0">
              <a:solidFill>
                <a:srgbClr val="0000FF"/>
              </a:solidFill>
            </a:endParaRPr>
          </a:p>
          <a:p>
            <a:pPr marL="342900" indent="-342900" eaLnBrk="0" hangingPunct="0"/>
            <a:endParaRPr lang="tr-TR" sz="2000" dirty="0"/>
          </a:p>
          <a:p>
            <a:pPr marL="342900" indent="-342900" algn="just"/>
            <a:endParaRPr lang="tr-TR" sz="2000" b="1" dirty="0">
              <a:solidFill>
                <a:srgbClr val="0070C0"/>
              </a:solidFill>
              <a:latin typeface="Myriad Pro" pitchFamily="34" charset="0"/>
              <a:cs typeface="Arial" charset="0"/>
            </a:endParaRPr>
          </a:p>
        </p:txBody>
      </p:sp>
      <p:sp>
        <p:nvSpPr>
          <p:cNvPr id="66564" name="2 Dikdörtgen"/>
          <p:cNvSpPr>
            <a:spLocks noChangeArrowheads="1"/>
          </p:cNvSpPr>
          <p:nvPr/>
        </p:nvSpPr>
        <p:spPr bwMode="auto">
          <a:xfrm>
            <a:off x="287338" y="404813"/>
            <a:ext cx="8856662" cy="1641475"/>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SÖZLEŞMELERİ İLE İLGİLİ </a:t>
            </a:r>
            <a:endParaRPr lang="tr-TR" sz="2000" dirty="0" smtClean="0">
              <a:solidFill>
                <a:srgbClr val="0000FF"/>
              </a:solidFill>
              <a:latin typeface="Myriad Pro" pitchFamily="34" charset="0"/>
            </a:endParaRPr>
          </a:p>
          <a:p>
            <a:pPr marL="1588" lvl="1" algn="ctr"/>
            <a:r>
              <a:rPr lang="tr-TR" sz="2000" dirty="0" smtClean="0">
                <a:solidFill>
                  <a:srgbClr val="0000FF"/>
                </a:solidFill>
                <a:latin typeface="Myriad Pro" pitchFamily="34" charset="0"/>
              </a:rPr>
              <a:t>DÜZENLEMELER</a:t>
            </a:r>
            <a:endParaRPr lang="tr-TR" sz="2000" dirty="0">
              <a:solidFill>
                <a:srgbClr val="0000FF"/>
              </a:solidFill>
              <a:latin typeface="Myriad Pro" pitchFamily="34" charset="0"/>
            </a:endParaRPr>
          </a:p>
          <a:p>
            <a:pPr marL="644525" indent="-285750" algn="ctr">
              <a:spcBef>
                <a:spcPts val="400"/>
              </a:spcBef>
              <a:buClr>
                <a:schemeClr val="tx1"/>
              </a:buClr>
            </a:pPr>
            <a:endParaRPr lang="tr-TR" sz="1000" dirty="0">
              <a:solidFill>
                <a:srgbClr val="FF0000"/>
              </a:solidFill>
              <a:latin typeface="Myriad Pro" pitchFamily="34" charset="0"/>
            </a:endParaRPr>
          </a:p>
          <a:p>
            <a:pPr marL="644525" indent="-285750" algn="ctr">
              <a:spcBef>
                <a:spcPts val="400"/>
              </a:spcBef>
              <a:buClr>
                <a:schemeClr val="tx1"/>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extLst>
      <p:ext uri="{BB962C8B-B14F-4D97-AF65-F5344CB8AC3E}">
        <p14:creationId xmlns:p14="http://schemas.microsoft.com/office/powerpoint/2010/main" val="40713002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1683" name="Title 1"/>
          <p:cNvSpPr txBox="1">
            <a:spLocks/>
          </p:cNvSpPr>
          <p:nvPr/>
        </p:nvSpPr>
        <p:spPr bwMode="auto">
          <a:xfrm>
            <a:off x="323850" y="981075"/>
            <a:ext cx="8496300" cy="5761038"/>
          </a:xfrm>
          <a:prstGeom prst="rect">
            <a:avLst/>
          </a:prstGeom>
          <a:noFill/>
          <a:ln w="9525">
            <a:noFill/>
            <a:miter lim="800000"/>
            <a:headEnd/>
            <a:tailEnd/>
          </a:ln>
        </p:spPr>
        <p:txBody>
          <a:bodyPr/>
          <a:lstStyle/>
          <a:p>
            <a:pPr eaLnBrk="0" hangingPunct="0"/>
            <a:endParaRPr lang="tr-TR" b="1" dirty="0">
              <a:solidFill>
                <a:prstClr val="black"/>
              </a:solidFill>
            </a:endParaRPr>
          </a:p>
          <a:p>
            <a:pPr eaLnBrk="0" hangingPunct="0">
              <a:buFont typeface="Wingdings" pitchFamily="2" charset="2"/>
              <a:buChar char="Ø"/>
            </a:pPr>
            <a:endParaRPr lang="tr-TR" sz="2200" dirty="0">
              <a:solidFill>
                <a:srgbClr val="0070C0"/>
              </a:solidFill>
              <a:latin typeface="Myriad Pro" pitchFamily="34" charset="0"/>
            </a:endParaRPr>
          </a:p>
          <a:p>
            <a:pPr algn="just" eaLnBrk="0" hangingPunct="0"/>
            <a:r>
              <a:rPr lang="tr-TR" sz="2000" dirty="0" smtClean="0">
                <a:solidFill>
                  <a:srgbClr val="FF0000"/>
                </a:solidFill>
                <a:latin typeface="Myriad Pro" pitchFamily="34" charset="0"/>
              </a:rPr>
              <a:t>Pazardaki </a:t>
            </a:r>
            <a:r>
              <a:rPr lang="tr-TR" sz="2000" dirty="0">
                <a:solidFill>
                  <a:srgbClr val="FF0000"/>
                </a:solidFill>
                <a:latin typeface="Myriad Pro" pitchFamily="34" charset="0"/>
              </a:rPr>
              <a:t>payını her geçen gün arttıran, internet, telefon, katalog vb. yollarla mesafeli olarak kurulan sözleşmelere ilişkin yeni düzenlemeler </a:t>
            </a:r>
            <a:r>
              <a:rPr lang="tr-TR" sz="2000" dirty="0" smtClean="0">
                <a:solidFill>
                  <a:srgbClr val="FF0000"/>
                </a:solidFill>
                <a:latin typeface="Myriad Pro" pitchFamily="34" charset="0"/>
              </a:rPr>
              <a:t>getirilmiştir </a:t>
            </a:r>
            <a:r>
              <a:rPr lang="tr-TR" sz="2000" dirty="0">
                <a:solidFill>
                  <a:srgbClr val="FF0000"/>
                </a:solidFill>
                <a:latin typeface="Myriad Pro" pitchFamily="34" charset="0"/>
              </a:rPr>
              <a:t>(MADDE 48</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marL="742950" lvl="1" algn="just" eaLnBrk="0" hangingPunct="0">
              <a:buFontTx/>
              <a:buAutoNum type="arabicParenR"/>
            </a:pPr>
            <a:r>
              <a:rPr lang="tr-TR" sz="1700" dirty="0" smtClean="0">
                <a:solidFill>
                  <a:prstClr val="black"/>
                </a:solidFill>
                <a:latin typeface="Myriad Pro" pitchFamily="34" charset="0"/>
              </a:rPr>
              <a:t> Mesafeli sözleşme </a:t>
            </a:r>
            <a:r>
              <a:rPr lang="tr-TR" sz="1600" dirty="0" smtClean="0">
                <a:solidFill>
                  <a:prstClr val="black"/>
                </a:solidFill>
                <a:latin typeface="Myriad Pro" pitchFamily="34" charset="0"/>
              </a:rPr>
              <a:t>kurulmadan önce, tüketicilerimizin sözleşme şartları ile ilgili bilgilendirilmesi zorunlu tutulmuştur. </a:t>
            </a:r>
            <a:endParaRPr lang="tr-TR" sz="1700" dirty="0" smtClean="0">
              <a:solidFill>
                <a:prstClr val="black"/>
              </a:solidFill>
              <a:latin typeface="Myriad Pro" pitchFamily="34" charset="0"/>
            </a:endParaRPr>
          </a:p>
          <a:p>
            <a:pPr marL="742950" lvl="1" algn="just" eaLnBrk="0" hangingPunct="0"/>
            <a:endParaRPr lang="tr-TR" sz="1700" dirty="0" smtClean="0">
              <a:solidFill>
                <a:prstClr val="black"/>
              </a:solidFill>
              <a:latin typeface="Myriad Pro" pitchFamily="34" charset="0"/>
            </a:endParaRPr>
          </a:p>
          <a:p>
            <a:pPr marL="742950" lvl="1" algn="just" eaLnBrk="0" hangingPunct="0"/>
            <a:r>
              <a:rPr lang="tr-TR" sz="1700" dirty="0" smtClean="0">
                <a:solidFill>
                  <a:prstClr val="black"/>
                </a:solidFill>
                <a:latin typeface="Myriad Pro" pitchFamily="34" charset="0"/>
              </a:rPr>
              <a:t>2) Mesafeli </a:t>
            </a:r>
            <a:r>
              <a:rPr lang="tr-TR" sz="1700" dirty="0">
                <a:solidFill>
                  <a:prstClr val="black"/>
                </a:solidFill>
                <a:latin typeface="Myriad Pro" pitchFamily="34" charset="0"/>
              </a:rPr>
              <a:t>sipariş edilen </a:t>
            </a:r>
            <a:r>
              <a:rPr lang="tr-TR" sz="1700" dirty="0" smtClean="0">
                <a:solidFill>
                  <a:prstClr val="black"/>
                </a:solidFill>
                <a:latin typeface="Myriad Pro" pitchFamily="34" charset="0"/>
              </a:rPr>
              <a:t>ürünlerin </a:t>
            </a:r>
            <a:r>
              <a:rPr lang="tr-TR" sz="1700" dirty="0">
                <a:solidFill>
                  <a:prstClr val="black"/>
                </a:solidFill>
                <a:latin typeface="Myriad Pro" pitchFamily="34" charset="0"/>
              </a:rPr>
              <a:t>en geç 30 gün içerisinde tüketiciye teslim </a:t>
            </a:r>
            <a:r>
              <a:rPr lang="tr-TR" sz="1700" dirty="0" smtClean="0">
                <a:solidFill>
                  <a:prstClr val="black"/>
                </a:solidFill>
                <a:latin typeface="Myriad Pro" pitchFamily="34" charset="0"/>
              </a:rPr>
              <a:t>edilmesi zorunluluğu getirilmiştir.</a:t>
            </a:r>
          </a:p>
          <a:p>
            <a:pPr marL="742950" lvl="1" algn="just" eaLnBrk="0" hangingPunct="0"/>
            <a:endParaRPr lang="tr-TR" sz="1700" dirty="0">
              <a:solidFill>
                <a:prstClr val="black"/>
              </a:solidFill>
              <a:latin typeface="Myriad Pro" pitchFamily="34" charset="0"/>
            </a:endParaRPr>
          </a:p>
          <a:p>
            <a:pPr marL="742950" lvl="1" algn="just" eaLnBrk="0" hangingPunct="0"/>
            <a:r>
              <a:rPr lang="tr-TR" sz="1700" dirty="0" smtClean="0">
                <a:solidFill>
                  <a:prstClr val="black"/>
                </a:solidFill>
                <a:latin typeface="Myriad Pro" pitchFamily="34" charset="0"/>
              </a:rPr>
              <a:t>3) Mevcut </a:t>
            </a:r>
            <a:r>
              <a:rPr lang="tr-TR" sz="1700" dirty="0">
                <a:solidFill>
                  <a:prstClr val="black"/>
                </a:solidFill>
                <a:latin typeface="Myriad Pro" pitchFamily="34" charset="0"/>
              </a:rPr>
              <a:t>7 günlük cayma hakkı süresi 14 güne </a:t>
            </a:r>
            <a:r>
              <a:rPr lang="tr-TR" sz="1700" dirty="0" smtClean="0">
                <a:solidFill>
                  <a:prstClr val="black"/>
                </a:solidFill>
                <a:latin typeface="Myriad Pro" pitchFamily="34" charset="0"/>
              </a:rPr>
              <a:t>çıkarılmıştır. </a:t>
            </a:r>
            <a:r>
              <a:rPr lang="tr-TR" sz="1700" dirty="0">
                <a:solidFill>
                  <a:prstClr val="black"/>
                </a:solidFill>
                <a:latin typeface="Myriad Pro" pitchFamily="34" charset="0"/>
              </a:rPr>
              <a:t>Satıcı ve sağlayıcı tüketiciyi cayma hakkı konusunda bilgilendirmezse tüketici 14 günlük süreyle bağlı olmayacaktır. </a:t>
            </a:r>
            <a:endParaRPr lang="tr-TR" sz="1700" dirty="0" smtClean="0">
              <a:solidFill>
                <a:prstClr val="black"/>
              </a:solidFill>
              <a:latin typeface="Myriad Pro" pitchFamily="34" charset="0"/>
            </a:endParaRPr>
          </a:p>
          <a:p>
            <a:pPr marL="742950" lvl="1" algn="just" eaLnBrk="0" hangingPunct="0">
              <a:buFontTx/>
              <a:buAutoNum type="arabicParenR"/>
            </a:pPr>
            <a:endParaRPr lang="tr-TR" sz="1700" dirty="0">
              <a:solidFill>
                <a:prstClr val="black"/>
              </a:solidFill>
              <a:latin typeface="Myriad Pro" pitchFamily="34" charset="0"/>
            </a:endParaRPr>
          </a:p>
          <a:p>
            <a:pPr marL="742950" lvl="1" algn="just" eaLnBrk="0" hangingPunct="0"/>
            <a:r>
              <a:rPr lang="tr-TR" sz="1700" dirty="0" smtClean="0">
                <a:solidFill>
                  <a:prstClr val="black"/>
                </a:solidFill>
                <a:latin typeface="Myriad Pro" pitchFamily="34" charset="0"/>
              </a:rPr>
              <a:t>4)Oluşturdukları </a:t>
            </a:r>
            <a:r>
              <a:rPr lang="tr-TR" sz="1700" dirty="0">
                <a:solidFill>
                  <a:prstClr val="black"/>
                </a:solidFill>
                <a:latin typeface="Myriad Pro" pitchFamily="34" charset="0"/>
              </a:rPr>
              <a:t>sistem çerçevesinde, uzaktan iletişim araçlarını kullanmak veya kullandırmak suretiyle ve satıcı veya sağlayıcı adına mesafeli sözleşme kurulmasına aracılık </a:t>
            </a:r>
            <a:r>
              <a:rPr lang="tr-TR" sz="1700" dirty="0" smtClean="0">
                <a:solidFill>
                  <a:prstClr val="black"/>
                </a:solidFill>
                <a:latin typeface="Myriad Pro" pitchFamily="34" charset="0"/>
              </a:rPr>
              <a:t>edenlerin, satıcı </a:t>
            </a:r>
            <a:r>
              <a:rPr lang="tr-TR" sz="1700" dirty="0">
                <a:solidFill>
                  <a:prstClr val="black"/>
                </a:solidFill>
                <a:latin typeface="Myriad Pro" pitchFamily="34" charset="0"/>
              </a:rPr>
              <a:t>veya sağlayıcı ile yapılan işlemlere ilişkin kayıtları </a:t>
            </a:r>
            <a:r>
              <a:rPr lang="tr-TR" sz="1700" dirty="0" smtClean="0">
                <a:solidFill>
                  <a:prstClr val="black"/>
                </a:solidFill>
                <a:latin typeface="Myriad Pro" pitchFamily="34" charset="0"/>
              </a:rPr>
              <a:t>tutmaları  </a:t>
            </a:r>
            <a:r>
              <a:rPr lang="tr-TR" sz="1700" dirty="0">
                <a:solidFill>
                  <a:prstClr val="black"/>
                </a:solidFill>
                <a:latin typeface="Myriad Pro" pitchFamily="34" charset="0"/>
              </a:rPr>
              <a:t>ve istenilmesi halinde bu bilgileri ilgili kurum, kuruluş ve tüketicilere </a:t>
            </a:r>
            <a:r>
              <a:rPr lang="tr-TR" sz="1700" dirty="0" smtClean="0">
                <a:solidFill>
                  <a:prstClr val="black"/>
                </a:solidFill>
                <a:latin typeface="Myriad Pro" pitchFamily="34" charset="0"/>
              </a:rPr>
              <a:t>vermeleri zorunlu hale getirilmiştir.</a:t>
            </a:r>
            <a:endParaRPr lang="tr-TR" sz="1700" dirty="0">
              <a:solidFill>
                <a:prstClr val="black"/>
              </a:solidFill>
              <a:latin typeface="Myriad Pro" pitchFamily="34" charset="0"/>
            </a:endParaRPr>
          </a:p>
          <a:p>
            <a:pPr algn="just" eaLnBrk="0" hangingPunct="0"/>
            <a:r>
              <a:rPr lang="tr-TR" dirty="0">
                <a:solidFill>
                  <a:prstClr val="black"/>
                </a:solidFill>
              </a:rPr>
              <a:t> </a:t>
            </a:r>
          </a:p>
          <a:p>
            <a:pPr algn="just" eaLnBrk="0" hangingPunct="0"/>
            <a:endParaRPr lang="tr-TR" dirty="0">
              <a:solidFill>
                <a:prstClr val="black"/>
              </a:solidFill>
            </a:endParaRPr>
          </a:p>
        </p:txBody>
      </p:sp>
      <p:sp>
        <p:nvSpPr>
          <p:cNvPr id="71684" name="2 Dikdörtgen"/>
          <p:cNvSpPr>
            <a:spLocks noChangeArrowheads="1"/>
          </p:cNvSpPr>
          <p:nvPr/>
        </p:nvSpPr>
        <p:spPr bwMode="auto">
          <a:xfrm>
            <a:off x="287338" y="571500"/>
            <a:ext cx="8856662" cy="1333500"/>
          </a:xfrm>
          <a:prstGeom prst="rect">
            <a:avLst/>
          </a:prstGeom>
          <a:noFill/>
          <a:ln w="9525">
            <a:noFill/>
            <a:miter lim="800000"/>
            <a:headEnd/>
            <a:tailEnd/>
          </a:ln>
        </p:spPr>
        <p:txBody>
          <a:bodyPr>
            <a:spAutoFit/>
          </a:bodyPr>
          <a:lstStyle/>
          <a:p>
            <a:pPr marL="1588" lvl="1" algn="ctr"/>
            <a:endParaRPr lang="tr-TR" sz="2000" dirty="0">
              <a:solidFill>
                <a:srgbClr val="0000FF"/>
              </a:solidFill>
              <a:latin typeface="Myriad Pro" pitchFamily="34" charset="0"/>
            </a:endParaRPr>
          </a:p>
          <a:p>
            <a:pPr marL="1588" lvl="1" algn="ctr"/>
            <a:r>
              <a:rPr lang="tr-TR" sz="2000" dirty="0" smtClean="0">
                <a:solidFill>
                  <a:srgbClr val="0000FF"/>
                </a:solidFill>
                <a:latin typeface="Myriad Pro" pitchFamily="34" charset="0"/>
              </a:rPr>
              <a:t>MESAFELİ SÖZLEŞMELER</a:t>
            </a:r>
            <a:endParaRPr lang="tr-TR" sz="2000" dirty="0">
              <a:solidFill>
                <a:srgbClr val="0000FF"/>
              </a:solidFill>
              <a:latin typeface="Myriad Pro" pitchFamily="34" charset="0"/>
            </a:endParaRPr>
          </a:p>
          <a:p>
            <a:pPr marL="644525" indent="-285750" algn="ctr">
              <a:spcBef>
                <a:spcPts val="400"/>
              </a:spcBef>
              <a:buClr>
                <a:prstClr val="black"/>
              </a:buClr>
            </a:pPr>
            <a:endParaRPr lang="tr-TR" sz="1000" dirty="0">
              <a:solidFill>
                <a:srgbClr val="FF0000"/>
              </a:solidFill>
              <a:latin typeface="Myriad Pro" pitchFamily="34" charset="0"/>
            </a:endParaRPr>
          </a:p>
          <a:p>
            <a:pPr marL="644525" indent="-285750" algn="ctr">
              <a:spcBef>
                <a:spcPts val="400"/>
              </a:spcBef>
              <a:buClr>
                <a:prstClr val="black"/>
              </a:buClr>
            </a:pPr>
            <a:r>
              <a:rPr lang="tr-TR" sz="2400" dirty="0">
                <a:solidFill>
                  <a:srgbClr val="0000FF"/>
                </a:solidFill>
                <a:latin typeface="Myriad Pro" pitchFamily="34" charset="0"/>
              </a:rPr>
              <a:t>	</a:t>
            </a:r>
            <a:endParaRPr lang="tr-TR" sz="2000" dirty="0">
              <a:solidFill>
                <a:srgbClr val="0000FF"/>
              </a:solidFill>
              <a:latin typeface="Myriad Pro" pitchFamily="34" charset="0"/>
            </a:endParaRPr>
          </a:p>
        </p:txBody>
      </p:sp>
    </p:spTree>
    <p:extLst>
      <p:ext uri="{BB962C8B-B14F-4D97-AF65-F5344CB8AC3E}">
        <p14:creationId xmlns:p14="http://schemas.microsoft.com/office/powerpoint/2010/main" val="30194686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471093" y="1417638"/>
            <a:ext cx="8229600" cy="5251722"/>
          </a:xfrm>
        </p:spPr>
        <p:txBody>
          <a:bodyPr/>
          <a:lstStyle/>
          <a:p>
            <a:pPr marL="0" indent="0">
              <a:buNone/>
            </a:pPr>
            <a:r>
              <a:rPr lang="tr-TR" sz="1600" dirty="0" smtClean="0"/>
              <a:t>	(</a:t>
            </a:r>
            <a:r>
              <a:rPr lang="tr-TR" sz="1600" dirty="0"/>
              <a:t>2) Bu Yönetmelik hükümleri;</a:t>
            </a:r>
          </a:p>
          <a:p>
            <a:pPr algn="just"/>
            <a:r>
              <a:rPr lang="tr-TR" sz="1600" dirty="0"/>
              <a:t>a) Finansal hizmetler,</a:t>
            </a:r>
          </a:p>
          <a:p>
            <a:pPr algn="just"/>
            <a:r>
              <a:rPr lang="tr-TR" sz="1600" dirty="0"/>
              <a:t>b) Otomatik makineler aracılığıyla yapılan satışlar,</a:t>
            </a:r>
          </a:p>
          <a:p>
            <a:pPr algn="just"/>
            <a:r>
              <a:rPr lang="tr-TR" sz="1600" dirty="0"/>
              <a:t>c) Halka açık telefon vasıtasıyla telekomünikasyon operatörleriyle bu telefonun kullanımı,</a:t>
            </a:r>
          </a:p>
          <a:p>
            <a:pPr algn="just"/>
            <a:r>
              <a:rPr lang="tr-TR" sz="1600" dirty="0"/>
              <a:t>ç) Bahis, çekiliş, piyango ve benzeri şans oyunlarına ilişkin hizmetler,</a:t>
            </a:r>
          </a:p>
          <a:p>
            <a:pPr algn="just"/>
            <a:r>
              <a:rPr lang="tr-TR" sz="1600" dirty="0"/>
              <a:t>d) Taşınmaz malların veya bu mallara ilişkin hakların oluşumu, devri veya kazanımı,</a:t>
            </a:r>
          </a:p>
          <a:p>
            <a:pPr algn="just"/>
            <a:r>
              <a:rPr lang="tr-TR" sz="1600" dirty="0"/>
              <a:t>e) Konut kiralama,</a:t>
            </a:r>
          </a:p>
          <a:p>
            <a:pPr algn="just"/>
            <a:r>
              <a:rPr lang="tr-TR" sz="1600" dirty="0"/>
              <a:t>f) Paket turlar,</a:t>
            </a:r>
          </a:p>
          <a:p>
            <a:pPr algn="just"/>
            <a:r>
              <a:rPr lang="tr-TR" sz="1600" dirty="0"/>
              <a:t>g) Devre mülk, devre tatil, uzun süreli tatil hizmeti ve bunların yeniden satımı veya değişimi,</a:t>
            </a:r>
          </a:p>
          <a:p>
            <a:pPr algn="just"/>
            <a:r>
              <a:rPr lang="tr-TR" sz="1600" dirty="0"/>
              <a:t>ğ) Yiyecek ve içecekler gibi günlük tüketim maddelerinin, satıcının düzenli teslimatları çerçevesinde tüketicinin meskenine veya işyerine götürülmesi,</a:t>
            </a:r>
          </a:p>
          <a:p>
            <a:pPr algn="just"/>
            <a:r>
              <a:rPr lang="tr-TR" sz="1600" dirty="0"/>
              <a:t>h) 5 inci maddenin birinci fıkrasının (a), (b) ve (d) bentlerindeki bilgi verme yükümlülüğü ile 18 inci ve 19 uncu maddelerde yer alan yükümlülükler saklı kalmak koşuluyla </a:t>
            </a:r>
            <a:r>
              <a:rPr lang="tr-TR" sz="1600" dirty="0">
                <a:solidFill>
                  <a:srgbClr val="FF0000"/>
                </a:solidFill>
              </a:rPr>
              <a:t>yolcu taşıma hizmetleri,</a:t>
            </a:r>
          </a:p>
          <a:p>
            <a:pPr algn="just"/>
            <a:r>
              <a:rPr lang="tr-TR" sz="1600" dirty="0"/>
              <a:t>ı) Malların montaj, bakım ve onarımı,</a:t>
            </a:r>
          </a:p>
          <a:p>
            <a:pPr algn="just"/>
            <a:r>
              <a:rPr lang="tr-TR" sz="1600" dirty="0"/>
              <a:t>i) Bakımevi hizmetleri, çocuk, yaşlı ya da hasta bakımı gibi ailelerin ve kişilerin desteklenmesine yönelik sosyal hizmetler</a:t>
            </a:r>
          </a:p>
          <a:p>
            <a:pPr marL="0" indent="0" algn="just">
              <a:buNone/>
            </a:pPr>
            <a:r>
              <a:rPr lang="tr-TR" sz="1600" dirty="0" smtClean="0"/>
              <a:t>	ile </a:t>
            </a:r>
            <a:r>
              <a:rPr lang="tr-TR" sz="1600" dirty="0"/>
              <a:t>ilgili sözleşmelere </a:t>
            </a:r>
            <a:r>
              <a:rPr lang="tr-TR" sz="1600" b="1" u="sng" dirty="0">
                <a:solidFill>
                  <a:srgbClr val="FF0000"/>
                </a:solidFill>
              </a:rPr>
              <a:t>uygulanmaz.</a:t>
            </a:r>
          </a:p>
          <a:p>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19</a:t>
            </a:fld>
            <a:endParaRPr lang="en-US"/>
          </a:p>
        </p:txBody>
      </p:sp>
      <p:sp>
        <p:nvSpPr>
          <p:cNvPr id="8" name="Unvan 7"/>
          <p:cNvSpPr>
            <a:spLocks noGrp="1"/>
          </p:cNvSpPr>
          <p:nvPr>
            <p:ph type="title"/>
          </p:nvPr>
        </p:nvSpPr>
        <p:spPr>
          <a:xfrm>
            <a:off x="457200" y="116632"/>
            <a:ext cx="8229600" cy="720080"/>
          </a:xfrm>
        </p:spPr>
        <p:txBody>
          <a:bodyPr/>
          <a:lstStyle/>
          <a:p>
            <a:r>
              <a:rPr lang="tr-TR" sz="3200" b="1" dirty="0"/>
              <a:t>MESAFELİ SÖZLEŞMELER YÖNETMELİĞİ</a:t>
            </a:r>
            <a:endParaRPr lang="tr-TR" sz="3200" dirty="0"/>
          </a:p>
        </p:txBody>
      </p:sp>
    </p:spTree>
    <p:extLst>
      <p:ext uri="{BB962C8B-B14F-4D97-AF65-F5344CB8AC3E}">
        <p14:creationId xmlns:p14="http://schemas.microsoft.com/office/powerpoint/2010/main" val="308679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txBox="1">
            <a:spLocks noRot="1" noChangeArrowheads="1"/>
          </p:cNvSpPr>
          <p:nvPr/>
        </p:nvSpPr>
        <p:spPr bwMode="auto">
          <a:xfrm>
            <a:off x="323849" y="260648"/>
            <a:ext cx="8569325" cy="6048375"/>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algn="ctr">
              <a:spcBef>
                <a:spcPts val="400"/>
              </a:spcBef>
              <a:buClr>
                <a:schemeClr val="tx1"/>
              </a:buClr>
            </a:pPr>
            <a:r>
              <a:rPr lang="tr-TR" sz="2800" dirty="0">
                <a:solidFill>
                  <a:srgbClr val="0000FF"/>
                </a:solidFill>
                <a:latin typeface="Myriad Pro" pitchFamily="34" charset="0"/>
              </a:rPr>
              <a:t>SUNUM PLANI</a:t>
            </a:r>
          </a:p>
          <a:p>
            <a:pPr marL="358775">
              <a:spcBef>
                <a:spcPts val="400"/>
              </a:spcBef>
              <a:buClr>
                <a:schemeClr val="tx1"/>
              </a:buClr>
              <a:buFont typeface="Calibri" pitchFamily="34" charset="0"/>
              <a:buAutoNum type="romanUcPeriod"/>
            </a:pPr>
            <a:endParaRPr lang="tr-TR" sz="1900" dirty="0">
              <a:solidFill>
                <a:srgbClr val="FF0000"/>
              </a:solidFill>
              <a:latin typeface="Myriad Pro" pitchFamily="34" charset="0"/>
            </a:endParaRP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TÜKETİCİNİN KORUNMASI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AYIPLI MAL</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TAKSİTLE SATIŞ</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MESAFELİ SÖZLEŞMELER YÖNETMELİĞİ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FİYAT ETİKETİ YÖNETMELİĞİ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TANITMA VE KULLANMA KLAVUZU YÖNETMELİĞİ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GARANTİ BELGESİ YÖNETMELİĞİ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SATIŞ SONRASI HİZMETLER YÖNETMELİĞİ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TÜKETİCİ HAKEM HEYETLERİ YÖNETMELİĞİ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TÜKETİCİ ÖDÜLLERİ YÖNETMELİĞİ</a:t>
            </a:r>
            <a:endParaRPr lang="tr-TR" dirty="0">
              <a:latin typeface="Myriad Pro" pitchFamily="34" charset="0"/>
            </a:endParaRPr>
          </a:p>
          <a:p>
            <a:pPr marL="358775">
              <a:lnSpc>
                <a:spcPct val="150000"/>
              </a:lnSpc>
              <a:spcBef>
                <a:spcPts val="400"/>
              </a:spcBef>
              <a:buClr>
                <a:schemeClr val="tx1"/>
              </a:buClr>
            </a:pPr>
            <a:endParaRPr lang="tr-TR" sz="1600" dirty="0">
              <a:solidFill>
                <a:srgbClr val="FF0000"/>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FF0000"/>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20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2000" dirty="0">
              <a:solidFill>
                <a:srgbClr val="0000FF"/>
              </a:solidFill>
              <a:latin typeface="Calibri" pitchFamily="34" charset="0"/>
            </a:endParaRPr>
          </a:p>
          <a:p>
            <a:pPr marL="358775">
              <a:spcBef>
                <a:spcPts val="400"/>
              </a:spcBef>
              <a:buClr>
                <a:schemeClr val="tx1"/>
              </a:buClr>
            </a:pPr>
            <a:endParaRPr lang="tr-TR" sz="2000" dirty="0">
              <a:solidFill>
                <a:srgbClr val="0000FF"/>
              </a:solidFill>
              <a:latin typeface="Calibri"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358775">
              <a:spcBef>
                <a:spcPts val="400"/>
              </a:spcBef>
              <a:buClr>
                <a:schemeClr val="tx1"/>
              </a:buClr>
            </a:pPr>
            <a:endParaRPr lang="tr-TR" sz="2000" dirty="0">
              <a:solidFill>
                <a:srgbClr val="FF0000"/>
              </a:solidFill>
              <a:latin typeface="Myriad Pro" pitchFamily="34" charset="0"/>
            </a:endParaRPr>
          </a:p>
          <a:p>
            <a:pPr marL="1330325" lvl="1" indent="-514350">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extLst>
      <p:ext uri="{BB962C8B-B14F-4D97-AF65-F5344CB8AC3E}">
        <p14:creationId xmlns:p14="http://schemas.microsoft.com/office/powerpoint/2010/main" val="11605204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11560" y="692696"/>
            <a:ext cx="8229600" cy="5251722"/>
          </a:xfrm>
        </p:spPr>
        <p:txBody>
          <a:bodyPr/>
          <a:lstStyle/>
          <a:p>
            <a:r>
              <a:rPr lang="tr-TR" sz="1600" dirty="0" smtClean="0"/>
              <a:t>	</a:t>
            </a:r>
            <a:r>
              <a:rPr lang="tr-TR" sz="1200" b="1" dirty="0"/>
              <a:t>Ön bilgilendirme</a:t>
            </a:r>
            <a:endParaRPr lang="tr-TR" sz="1200" dirty="0"/>
          </a:p>
          <a:p>
            <a:r>
              <a:rPr lang="tr-TR" sz="1200" b="1" dirty="0"/>
              <a:t>MADDE 5 –</a:t>
            </a:r>
            <a:r>
              <a:rPr lang="tr-TR" sz="1200" dirty="0"/>
              <a:t> (1) Tüketici, mesafeli sözleşmenin kurulmasından ya da buna karşılık gelen herhangi bir teklifi kabul etmeden önce, </a:t>
            </a:r>
            <a:r>
              <a:rPr lang="tr-TR" sz="1200" b="1" u="sng" dirty="0">
                <a:solidFill>
                  <a:srgbClr val="FF0000"/>
                </a:solidFill>
              </a:rPr>
              <a:t>aşağıdaki hususların tamamını içerecek şekilde satıcı veya sağlayıcı tarafından bilgilendirilmek zorundadır</a:t>
            </a:r>
            <a:r>
              <a:rPr lang="tr-TR" sz="1200" dirty="0"/>
              <a:t>.</a:t>
            </a:r>
          </a:p>
          <a:p>
            <a:r>
              <a:rPr lang="tr-TR" sz="1200" dirty="0"/>
              <a:t>a) Sözleşme konusu mal veya hizmetin </a:t>
            </a:r>
            <a:r>
              <a:rPr lang="tr-TR" sz="1200" b="1" dirty="0">
                <a:solidFill>
                  <a:srgbClr val="FF0000"/>
                </a:solidFill>
              </a:rPr>
              <a:t>temel nitelikleri,</a:t>
            </a:r>
          </a:p>
          <a:p>
            <a:r>
              <a:rPr lang="tr-TR" sz="1200" dirty="0"/>
              <a:t>b) Satıcı veya sağlayıcının adı veya unvanı, varsa MERSİS numarası,</a:t>
            </a:r>
          </a:p>
          <a:p>
            <a:r>
              <a:rPr lang="tr-TR" sz="1200" dirty="0"/>
              <a:t>c) Tüketicinin satıcı veya sağlayıcı ile hızlı bir şekilde irtibat kurmasına imkan veren, satıcı veya sağlayıcının açık adresi, telefon numarası ve benzeri iletişim bilgileri ile varsa satıcı veya sağlayıcının adına ya da hesabına hareket edenin kimliği ve adresi,</a:t>
            </a:r>
          </a:p>
          <a:p>
            <a:r>
              <a:rPr lang="tr-TR" sz="1200" dirty="0"/>
              <a:t>ç) Satıcı veya sağlayıcının tüketicinin şikayetlerini iletmesi için (c) bendinde belirtilenden farklı iletişim bilgileri var ise, bunlara ilişkin bilgi,</a:t>
            </a:r>
          </a:p>
          <a:p>
            <a:r>
              <a:rPr lang="tr-TR" sz="1200" dirty="0"/>
              <a:t>d) Mal veya hizmetin </a:t>
            </a:r>
            <a:r>
              <a:rPr lang="tr-TR" sz="1200" b="1" dirty="0">
                <a:solidFill>
                  <a:srgbClr val="FF0000"/>
                </a:solidFill>
              </a:rPr>
              <a:t>tüm vergiler dahil toplam fiyatı</a:t>
            </a:r>
            <a:r>
              <a:rPr lang="tr-TR" sz="1200" dirty="0"/>
              <a:t>, niteliği itibariyle önceden hesaplanamıyorsa fiyatın hesaplanma usulü, </a:t>
            </a:r>
            <a:r>
              <a:rPr lang="tr-TR" sz="1200" b="1" dirty="0">
                <a:solidFill>
                  <a:srgbClr val="FF0000"/>
                </a:solidFill>
              </a:rPr>
              <a:t>varsa tüm nakliye, teslim ve benzeri ek masraflar </a:t>
            </a:r>
            <a:r>
              <a:rPr lang="tr-TR" sz="1200" dirty="0"/>
              <a:t>ile bunların önceden hesaplanamaması halinde ek masrafların ödenebileceği bilgisi,</a:t>
            </a:r>
          </a:p>
          <a:p>
            <a:r>
              <a:rPr lang="tr-TR" sz="1200" dirty="0"/>
              <a:t>e) Sözleşmenin kurulması aşamasında uzaktan iletişim aracının kullanım bedelinin olağan ücret tarifesi üzerinden hesaplanamadığı durumlarda, tüketicilere yüklenen ilave maliyet,</a:t>
            </a:r>
          </a:p>
          <a:p>
            <a:r>
              <a:rPr lang="tr-TR" sz="1200" dirty="0"/>
              <a:t>f</a:t>
            </a:r>
            <a:r>
              <a:rPr lang="tr-TR" sz="1200" b="1" dirty="0">
                <a:solidFill>
                  <a:srgbClr val="FF0000"/>
                </a:solidFill>
              </a:rPr>
              <a:t>) Ödeme, teslimat, ifaya ilişkin bilgiler </a:t>
            </a:r>
            <a:r>
              <a:rPr lang="tr-TR" sz="1200" dirty="0"/>
              <a:t>ile varsa bunlara ilişkin taahhütler ve satıcı veya sağlayıcının şikayetlere ilişkin çözüm yöntemleri,</a:t>
            </a:r>
          </a:p>
          <a:p>
            <a:r>
              <a:rPr lang="tr-TR" sz="1200" dirty="0"/>
              <a:t>g) Cayma hakkının olduğu durumlarda, bu hakkın kullanılma şartları, süresi, usulü ve satıcının iade için öngördüğü taşıyıcıya ilişkin bilgiler,</a:t>
            </a:r>
          </a:p>
          <a:p>
            <a:r>
              <a:rPr lang="tr-TR" sz="1200" dirty="0"/>
              <a:t>ğ) Cayma bildiriminin yapılacağı açık adres, faks numarası veya elektronik posta bilgileri,</a:t>
            </a:r>
          </a:p>
          <a:p>
            <a:r>
              <a:rPr lang="tr-TR" sz="1200" dirty="0"/>
              <a:t>h) 15 inci madde uyarınca cayma hakkının kullanılamadığı durumlarda, tüketicinin cayma hakkından faydalanamayacağına ya da hangi koşullarda cayma hakkını kaybedeceğine ilişkin bilgi,</a:t>
            </a:r>
          </a:p>
          <a:p>
            <a:r>
              <a:rPr lang="tr-TR" sz="1200" dirty="0"/>
              <a:t>ı) Satıcı veya sağlayıcının talebi üzerine, varsa tüketici tarafından ödenmesi veya sağlanması gereken depozitolar ya da diğer mali teminatlar ve bunlara ilişkin şartlar,</a:t>
            </a:r>
          </a:p>
          <a:p>
            <a:r>
              <a:rPr lang="tr-TR" sz="1200" dirty="0"/>
              <a:t>i) Varsa dijital içeriklerin işlevselliğini etkileyebilecek teknik koruma önlemleri,</a:t>
            </a:r>
          </a:p>
          <a:p>
            <a:r>
              <a:rPr lang="tr-TR" sz="1200" dirty="0"/>
              <a:t>j) Satıcı veya sağlayıcının bildiği ya da makul olarak bilmesinin beklendiği, dijital içeriğin hangi donanım ya da yazılımla birlikte çalışabileceğine ilişkin bilgi,</a:t>
            </a:r>
          </a:p>
          <a:p>
            <a:r>
              <a:rPr lang="tr-TR" sz="1200" dirty="0"/>
              <a:t>k) Tüketicilerin uyuşmazlık konusundaki başvurularını Tüketici Mahkemesine veya Tüketici Hakem Heyetine yapabileceklerine dair bilgi.</a:t>
            </a:r>
          </a:p>
          <a:p>
            <a:pPr marL="0" indent="0">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20</a:t>
            </a:fld>
            <a:endParaRPr lang="en-US"/>
          </a:p>
        </p:txBody>
      </p:sp>
      <p:sp>
        <p:nvSpPr>
          <p:cNvPr id="8" name="Unvan 7"/>
          <p:cNvSpPr>
            <a:spLocks noGrp="1"/>
          </p:cNvSpPr>
          <p:nvPr>
            <p:ph type="title"/>
          </p:nvPr>
        </p:nvSpPr>
        <p:spPr>
          <a:xfrm>
            <a:off x="457200" y="116632"/>
            <a:ext cx="8229600" cy="576064"/>
          </a:xfrm>
        </p:spPr>
        <p:txBody>
          <a:bodyPr/>
          <a:lstStyle/>
          <a:p>
            <a:r>
              <a:rPr lang="tr-TR" sz="3200" b="1" dirty="0"/>
              <a:t>MESAFELİ SÖZLEŞMELER YÖNETMELİĞİ</a:t>
            </a:r>
            <a:endParaRPr lang="tr-TR" sz="3200" dirty="0"/>
          </a:p>
        </p:txBody>
      </p:sp>
    </p:spTree>
    <p:extLst>
      <p:ext uri="{BB962C8B-B14F-4D97-AF65-F5344CB8AC3E}">
        <p14:creationId xmlns:p14="http://schemas.microsoft.com/office/powerpoint/2010/main" val="50261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11560" y="692696"/>
            <a:ext cx="8229600" cy="5251722"/>
          </a:xfrm>
        </p:spPr>
        <p:txBody>
          <a:bodyPr/>
          <a:lstStyle/>
          <a:p>
            <a:pPr algn="just"/>
            <a:r>
              <a:rPr lang="tr-TR" sz="1600" dirty="0" smtClean="0"/>
              <a:t>	</a:t>
            </a:r>
            <a:r>
              <a:rPr lang="tr-TR" sz="1800" b="1" dirty="0">
                <a:solidFill>
                  <a:srgbClr val="FF0000"/>
                </a:solidFill>
              </a:rPr>
              <a:t>Cayma hakkı</a:t>
            </a:r>
            <a:endParaRPr lang="tr-TR" sz="1800" dirty="0">
              <a:solidFill>
                <a:srgbClr val="FF0000"/>
              </a:solidFill>
            </a:endParaRPr>
          </a:p>
          <a:p>
            <a:pPr algn="just"/>
            <a:r>
              <a:rPr lang="tr-TR" sz="1800" b="1" dirty="0"/>
              <a:t>MADDE 9 –</a:t>
            </a:r>
            <a:r>
              <a:rPr lang="tr-TR" sz="1800" dirty="0"/>
              <a:t> (1) Tüketici, </a:t>
            </a:r>
            <a:r>
              <a:rPr lang="tr-TR" sz="1800" b="1" dirty="0">
                <a:solidFill>
                  <a:srgbClr val="FF0000"/>
                </a:solidFill>
              </a:rPr>
              <a:t>on dört gün içinde </a:t>
            </a:r>
            <a:r>
              <a:rPr lang="tr-TR" sz="1800" dirty="0"/>
              <a:t>herhangi bir gerekçe göstermeksizin ve cezai şart ödemeksizin sözleşmeden cayma hakkına sahiptir.</a:t>
            </a:r>
          </a:p>
          <a:p>
            <a:pPr algn="just"/>
            <a:r>
              <a:rPr lang="tr-TR" sz="1800" dirty="0"/>
              <a:t>(2) Cayma hakkı süresi, hizmet ifasına ilişkin sözleşmelerde sözleşmenin kurulduğu gün; mal teslimine ilişkin sözleşmelerde ise tüketicinin veya tüketici tarafından belirlenen üçüncü kişinin </a:t>
            </a:r>
            <a:r>
              <a:rPr lang="tr-TR" sz="1800" dirty="0">
                <a:solidFill>
                  <a:srgbClr val="FF0000"/>
                </a:solidFill>
              </a:rPr>
              <a:t>malı teslim aldığı gün </a:t>
            </a:r>
            <a:r>
              <a:rPr lang="tr-TR" sz="1800" dirty="0"/>
              <a:t>başlar. Ancak tüketici, sözleşmenin kurulmasından malın teslimine kadar olan süre içinde de cayma hakkını kullanabilir.</a:t>
            </a:r>
          </a:p>
          <a:p>
            <a:pPr algn="just"/>
            <a:r>
              <a:rPr lang="tr-TR" sz="1800" dirty="0"/>
              <a:t>(3) Cayma hakkı süresinin belirlenmesinde;</a:t>
            </a:r>
          </a:p>
          <a:p>
            <a:pPr algn="just"/>
            <a:r>
              <a:rPr lang="tr-TR" sz="1800" dirty="0"/>
              <a:t>a) Tek sipariş konusu olup ayrı ayrı teslim edilen mallarda, tüketicinin veya tüketici tarafından belirlenen üçüncü kişinin </a:t>
            </a:r>
            <a:r>
              <a:rPr lang="tr-TR" sz="1800" dirty="0">
                <a:solidFill>
                  <a:srgbClr val="FF0000"/>
                </a:solidFill>
              </a:rPr>
              <a:t>son malı teslim aldığı gün,</a:t>
            </a:r>
          </a:p>
          <a:p>
            <a:pPr algn="just"/>
            <a:r>
              <a:rPr lang="tr-TR" sz="1800" dirty="0"/>
              <a:t>b) Birden fazla parçadan oluşan mallarda, tüketicinin veya tüketici tarafından belirlenen </a:t>
            </a:r>
            <a:r>
              <a:rPr lang="tr-TR" sz="1800" dirty="0">
                <a:solidFill>
                  <a:srgbClr val="FF0000"/>
                </a:solidFill>
              </a:rPr>
              <a:t>üçüncü kişinin son parçayı teslim aldığı gün</a:t>
            </a:r>
            <a:r>
              <a:rPr lang="tr-TR" sz="1800" dirty="0"/>
              <a:t>,</a:t>
            </a:r>
          </a:p>
          <a:p>
            <a:pPr algn="just"/>
            <a:r>
              <a:rPr lang="tr-TR" sz="1800" dirty="0"/>
              <a:t>c) Belirli bir süre boyunca malın düzenli tesliminin yapıldığı sözleşmelerde, tüketicinin veya tüketici tarafından belirlenen üçüncü kişinin </a:t>
            </a:r>
            <a:r>
              <a:rPr lang="tr-TR" sz="1800" dirty="0">
                <a:solidFill>
                  <a:srgbClr val="FF0000"/>
                </a:solidFill>
              </a:rPr>
              <a:t>ilk malı teslim aldığı gün</a:t>
            </a:r>
          </a:p>
          <a:p>
            <a:pPr algn="just"/>
            <a:r>
              <a:rPr lang="tr-TR" sz="1800" dirty="0"/>
              <a:t>esas alınır.</a:t>
            </a:r>
          </a:p>
          <a:p>
            <a:pPr algn="just"/>
            <a:r>
              <a:rPr lang="tr-TR" sz="1800" dirty="0"/>
              <a:t>(4) Malın satıcı tarafından </a:t>
            </a:r>
            <a:r>
              <a:rPr lang="tr-TR" sz="1800" dirty="0">
                <a:solidFill>
                  <a:srgbClr val="FF0000"/>
                </a:solidFill>
              </a:rPr>
              <a:t>taşıyıcıya teslimi</a:t>
            </a:r>
            <a:r>
              <a:rPr lang="tr-TR" sz="1800" dirty="0"/>
              <a:t>, tüketiciye yapılan teslim olarak kabul edilmez.</a:t>
            </a:r>
          </a:p>
          <a:p>
            <a:pPr algn="just"/>
            <a:r>
              <a:rPr lang="tr-TR" sz="1800" dirty="0"/>
              <a:t>(5) Mal teslimi ile hizmet ifasının birlikte yapıldığı sözleşmelerde, mal teslimine ilişkin cayma hakkı hükümleri uygulanır.</a:t>
            </a:r>
          </a:p>
          <a:p>
            <a:pPr marL="0" indent="0">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21</a:t>
            </a:fld>
            <a:endParaRPr lang="en-US"/>
          </a:p>
        </p:txBody>
      </p:sp>
      <p:sp>
        <p:nvSpPr>
          <p:cNvPr id="8" name="Unvan 7"/>
          <p:cNvSpPr>
            <a:spLocks noGrp="1"/>
          </p:cNvSpPr>
          <p:nvPr>
            <p:ph type="title"/>
          </p:nvPr>
        </p:nvSpPr>
        <p:spPr>
          <a:xfrm>
            <a:off x="457200" y="116632"/>
            <a:ext cx="8229600" cy="576064"/>
          </a:xfrm>
        </p:spPr>
        <p:txBody>
          <a:bodyPr/>
          <a:lstStyle/>
          <a:p>
            <a:r>
              <a:rPr lang="tr-TR" sz="3200" b="1" dirty="0"/>
              <a:t>MESAFELİ SÖZLEŞMELER YÖNETMELİĞİ</a:t>
            </a:r>
            <a:endParaRPr lang="tr-TR" sz="3200" dirty="0"/>
          </a:p>
        </p:txBody>
      </p:sp>
    </p:spTree>
    <p:extLst>
      <p:ext uri="{BB962C8B-B14F-4D97-AF65-F5344CB8AC3E}">
        <p14:creationId xmlns:p14="http://schemas.microsoft.com/office/powerpoint/2010/main" val="221730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11560" y="692696"/>
            <a:ext cx="8229600" cy="5251722"/>
          </a:xfrm>
        </p:spPr>
        <p:txBody>
          <a:bodyPr/>
          <a:lstStyle/>
          <a:p>
            <a:r>
              <a:rPr lang="tr-TR" sz="2800" dirty="0" smtClean="0"/>
              <a:t>	</a:t>
            </a:r>
            <a:r>
              <a:rPr lang="tr-TR" sz="2800" b="1" dirty="0"/>
              <a:t>Eksik bilgilendirme</a:t>
            </a:r>
            <a:endParaRPr lang="tr-TR" sz="2800" dirty="0"/>
          </a:p>
          <a:p>
            <a:pPr algn="just"/>
            <a:r>
              <a:rPr lang="tr-TR" sz="2800" b="1" dirty="0"/>
              <a:t>MADDE 10 –</a:t>
            </a:r>
            <a:r>
              <a:rPr lang="tr-TR" sz="2800" dirty="0"/>
              <a:t> (1) Satıcı veya sağlayıcı, cayma hakkı konusunda tüketicinin bilgilendirildiğini ispat etmekle yükümlüdür. Tüketici, </a:t>
            </a:r>
            <a:r>
              <a:rPr lang="tr-TR" sz="2800" b="1" u="sng" dirty="0">
                <a:solidFill>
                  <a:srgbClr val="FF0000"/>
                </a:solidFill>
              </a:rPr>
              <a:t>cayma hakkı konusunda gerektiği şekilde bilgilendirilmezse, cayma hakkını kullanmak için on dört günlük süreyle bağlı değildir. </a:t>
            </a:r>
            <a:r>
              <a:rPr lang="tr-TR" sz="2800" dirty="0"/>
              <a:t>Bu süre her halükarda cayma süresinin bittiği tarihten itibaren bir yıl sonra sona erer.</a:t>
            </a:r>
          </a:p>
          <a:p>
            <a:pPr algn="just"/>
            <a:r>
              <a:rPr lang="tr-TR" sz="2800" dirty="0"/>
              <a:t>(2) Cayma hakkı konusunda gerektiği şekilde bilgilendirmenin bir yıllık süre içinde yapılması halinde, on dört günlük cayma hakkı süresi, bu bilgilendirmenin gereği gibi yapıldığı günden itibaren işlemeye başlar.</a:t>
            </a:r>
          </a:p>
          <a:p>
            <a:pPr marL="0" indent="0">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22</a:t>
            </a:fld>
            <a:endParaRPr lang="en-US"/>
          </a:p>
        </p:txBody>
      </p:sp>
      <p:sp>
        <p:nvSpPr>
          <p:cNvPr id="8" name="Unvan 7"/>
          <p:cNvSpPr>
            <a:spLocks noGrp="1"/>
          </p:cNvSpPr>
          <p:nvPr>
            <p:ph type="title"/>
          </p:nvPr>
        </p:nvSpPr>
        <p:spPr>
          <a:xfrm>
            <a:off x="457200" y="116632"/>
            <a:ext cx="8229600" cy="576064"/>
          </a:xfrm>
        </p:spPr>
        <p:txBody>
          <a:bodyPr/>
          <a:lstStyle/>
          <a:p>
            <a:r>
              <a:rPr lang="tr-TR" sz="3200" b="1" dirty="0">
                <a:solidFill>
                  <a:srgbClr val="FF0000"/>
                </a:solidFill>
              </a:rPr>
              <a:t>MESAFELİ SÖZLEŞMELER YÖNETMELİĞİ</a:t>
            </a:r>
            <a:endParaRPr lang="tr-TR" sz="3200" dirty="0">
              <a:solidFill>
                <a:srgbClr val="FF0000"/>
              </a:solidFill>
            </a:endParaRPr>
          </a:p>
        </p:txBody>
      </p:sp>
    </p:spTree>
    <p:extLst>
      <p:ext uri="{BB962C8B-B14F-4D97-AF65-F5344CB8AC3E}">
        <p14:creationId xmlns:p14="http://schemas.microsoft.com/office/powerpoint/2010/main" val="24778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11560" y="548680"/>
            <a:ext cx="8229600" cy="5251722"/>
          </a:xfrm>
        </p:spPr>
        <p:txBody>
          <a:bodyPr/>
          <a:lstStyle/>
          <a:p>
            <a:pPr algn="just"/>
            <a:r>
              <a:rPr lang="tr-TR" sz="2800" dirty="0" smtClean="0"/>
              <a:t>	</a:t>
            </a:r>
            <a:r>
              <a:rPr lang="tr-TR" sz="2000" b="1" dirty="0"/>
              <a:t>Cayma hakkının kullanımı</a:t>
            </a:r>
            <a:endParaRPr lang="tr-TR" sz="2000" dirty="0"/>
          </a:p>
          <a:p>
            <a:pPr algn="just"/>
            <a:r>
              <a:rPr lang="tr-TR" sz="2000" b="1" dirty="0"/>
              <a:t>MADDE 11 –</a:t>
            </a:r>
            <a:r>
              <a:rPr lang="tr-TR" sz="2000" dirty="0"/>
              <a:t> (1) Cayma hakkının kullanıldığına dair bildirimin cayma hakkı süresi dolmadan, yazılı olarak veya kalıcı veri saklayıcısı ile </a:t>
            </a:r>
            <a:r>
              <a:rPr lang="tr-TR" sz="2000" dirty="0">
                <a:solidFill>
                  <a:srgbClr val="FF0000"/>
                </a:solidFill>
              </a:rPr>
              <a:t>satıcı veya sağlayıcıya yöneltilmesi yeterlidir.</a:t>
            </a:r>
          </a:p>
          <a:p>
            <a:pPr algn="just"/>
            <a:r>
              <a:rPr lang="tr-TR" sz="2000" dirty="0"/>
              <a:t>(2) Cayma hakkının kullanılmasında tüketici, </a:t>
            </a:r>
            <a:r>
              <a:rPr lang="tr-TR" sz="2000" dirty="0" err="1"/>
              <a:t>EK’te</a:t>
            </a:r>
            <a:r>
              <a:rPr lang="tr-TR" sz="2000" dirty="0"/>
              <a:t> yer alan formu kullanabileceği gibi </a:t>
            </a:r>
            <a:r>
              <a:rPr lang="tr-TR" sz="2000" u="sng" dirty="0">
                <a:solidFill>
                  <a:srgbClr val="FF0000"/>
                </a:solidFill>
              </a:rPr>
              <a:t>cayma kararını bildiren açık bir beyanda da bulunabilir</a:t>
            </a:r>
            <a:r>
              <a:rPr lang="tr-TR" sz="2000" dirty="0"/>
              <a:t>. Satıcı veya sağlayıcı, tüketicinin bu formu doldurabilmesi veya cayma beyanını gönderebilmesi için internet sitesi üzerinden seçenek de sunabilir.  İnternet sitesi üzerinden tüketicilere cayma hakkı sunulması durumunda satıcı veya sağlayıcı, tüketicilerin iletmiş olduğu cayma taleplerinin kendilerine ulaştığına ilişkin teyit bilgisini tüketiciye derhal iletmek zorundadır.</a:t>
            </a:r>
          </a:p>
          <a:p>
            <a:pPr algn="just"/>
            <a:r>
              <a:rPr lang="tr-TR" sz="2000" dirty="0"/>
              <a:t>(3) Sesli iletişim yoluyla yapılan satışlarda, satıcı veya sağlayıcı, </a:t>
            </a:r>
            <a:r>
              <a:rPr lang="tr-TR" sz="2000" dirty="0" err="1"/>
              <a:t>EK’te</a:t>
            </a:r>
            <a:r>
              <a:rPr lang="tr-TR" sz="2000" dirty="0"/>
              <a:t> yer alan formu en geç mal teslimine veya hizmet ifasına kadar tüketiciye göndermek zorundadır. Tüketici bu tür satışlarda da cayma hakkını kullanmak için bu formu kullanabileceği gibi, ikinci fıkradaki yöntemleri de kullanabilir.</a:t>
            </a:r>
          </a:p>
          <a:p>
            <a:pPr algn="just"/>
            <a:r>
              <a:rPr lang="tr-TR" sz="2000" dirty="0"/>
              <a:t>(4) Bu maddede geçen </a:t>
            </a:r>
            <a:r>
              <a:rPr lang="tr-TR" sz="2000" u="sng" dirty="0">
                <a:solidFill>
                  <a:srgbClr val="FF0000"/>
                </a:solidFill>
              </a:rPr>
              <a:t>cayma hakkının kullanımına ilişkin ispat yükümlülüğü tüketiciye</a:t>
            </a:r>
            <a:r>
              <a:rPr lang="tr-TR" sz="2000" dirty="0"/>
              <a:t> aittir.</a:t>
            </a:r>
          </a:p>
          <a:p>
            <a:pPr marL="0" indent="0">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23</a:t>
            </a:fld>
            <a:endParaRPr lang="en-US"/>
          </a:p>
        </p:txBody>
      </p:sp>
      <p:sp>
        <p:nvSpPr>
          <p:cNvPr id="8" name="Unvan 7"/>
          <p:cNvSpPr>
            <a:spLocks noGrp="1"/>
          </p:cNvSpPr>
          <p:nvPr>
            <p:ph type="title"/>
          </p:nvPr>
        </p:nvSpPr>
        <p:spPr>
          <a:xfrm>
            <a:off x="457200" y="116632"/>
            <a:ext cx="8229600" cy="576064"/>
          </a:xfrm>
        </p:spPr>
        <p:txBody>
          <a:bodyPr/>
          <a:lstStyle/>
          <a:p>
            <a:r>
              <a:rPr lang="tr-TR" sz="3200" b="1" dirty="0"/>
              <a:t>MESAFELİ SÖZLEŞMELER YÖNETMELİĞİ</a:t>
            </a:r>
            <a:endParaRPr lang="tr-TR" sz="3200" dirty="0"/>
          </a:p>
        </p:txBody>
      </p:sp>
    </p:spTree>
    <p:extLst>
      <p:ext uri="{BB962C8B-B14F-4D97-AF65-F5344CB8AC3E}">
        <p14:creationId xmlns:p14="http://schemas.microsoft.com/office/powerpoint/2010/main" val="885514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11560" y="548680"/>
            <a:ext cx="8229600" cy="5251722"/>
          </a:xfrm>
        </p:spPr>
        <p:txBody>
          <a:bodyPr/>
          <a:lstStyle/>
          <a:p>
            <a:r>
              <a:rPr lang="tr-TR" sz="2800" dirty="0" smtClean="0"/>
              <a:t>	</a:t>
            </a:r>
            <a:r>
              <a:rPr lang="tr-TR" sz="2000" b="1" dirty="0"/>
              <a:t>Satıcı veya sağlayıcının yükümlülükleri</a:t>
            </a:r>
            <a:endParaRPr lang="tr-TR" sz="2000" dirty="0"/>
          </a:p>
          <a:p>
            <a:pPr algn="just"/>
            <a:r>
              <a:rPr lang="tr-TR" sz="2000" b="1" dirty="0"/>
              <a:t>MADDE 12 –</a:t>
            </a:r>
            <a:r>
              <a:rPr lang="tr-TR" sz="2000" dirty="0"/>
              <a:t> (1) Satıcı veya sağlayıcı, tüketicinin cayma hakkını kullandığına ilişkin bildirimin kendisine ulaştığı tarihten itibaren </a:t>
            </a:r>
            <a:r>
              <a:rPr lang="tr-TR" sz="2000" u="sng" dirty="0">
                <a:solidFill>
                  <a:srgbClr val="FF0000"/>
                </a:solidFill>
              </a:rPr>
              <a:t>on dört gün içinde, varsa malın tüketiciye teslim masrafları da dahil olmak üzere tahsil edilen tüm ödemeleri iade etmekle yükümlüdür</a:t>
            </a:r>
            <a:r>
              <a:rPr lang="tr-TR" sz="2000" dirty="0"/>
              <a:t>.</a:t>
            </a:r>
          </a:p>
          <a:p>
            <a:pPr algn="just"/>
            <a:r>
              <a:rPr lang="tr-TR" sz="2000" dirty="0"/>
              <a:t>(2) Satıcı veya sağlayıcı, birinci fıkrada belirtilen tüm geri ödemeleri, tüketicinin satın alırken kullandığı ödeme aracına uygun bir şekilde ve </a:t>
            </a:r>
            <a:r>
              <a:rPr lang="tr-TR" sz="2000" u="sng" dirty="0">
                <a:solidFill>
                  <a:srgbClr val="FF0000"/>
                </a:solidFill>
              </a:rPr>
              <a:t>tüketiciye herhangi bir masraf veya yükümlülük getirmeden tek seferde </a:t>
            </a:r>
            <a:r>
              <a:rPr lang="tr-TR" sz="2000" dirty="0"/>
              <a:t>yapmak zorundadır.</a:t>
            </a:r>
          </a:p>
          <a:p>
            <a:pPr algn="just"/>
            <a:r>
              <a:rPr lang="tr-TR" sz="2000" dirty="0"/>
              <a:t>(3) Cayma hakkının kullanımında, 5 inci maddenin birinci fıkrasının (g) bendi kapsamında, satıcının iade için belirttiği taşıyıcı aracılığıyla malın geri gönderilmesi halinde, </a:t>
            </a:r>
            <a:r>
              <a:rPr lang="tr-TR" sz="2000" u="sng" dirty="0">
                <a:solidFill>
                  <a:srgbClr val="FF0000"/>
                </a:solidFill>
              </a:rPr>
              <a:t>tüketici iadeye ilişkin masraflardan sorumlu tutulamaz.</a:t>
            </a:r>
            <a:r>
              <a:rPr lang="tr-TR" sz="2000" dirty="0"/>
              <a:t> Satıcının ön bilgilendirmede iade için herhangi bir taşıyıcıyı belirtmediği durumda ise, tüketiciden iade masrafına ilişkin herhangi bir bedel talep edilemez. İade için ön bilgilendirmede belirtilen taşıyıcının, tüketicinin bulunduğu yerde şubesinin olmaması durumunda satıcı, ilave hiçbir masraf talep etmeksizin iade edilmek istenen malın tüketiciden alınmasını sağlamakla yükümlüdür.</a:t>
            </a:r>
          </a:p>
          <a:p>
            <a:pPr marL="0" indent="0" algn="just">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24</a:t>
            </a:fld>
            <a:endParaRPr lang="en-US"/>
          </a:p>
        </p:txBody>
      </p:sp>
      <p:sp>
        <p:nvSpPr>
          <p:cNvPr id="8" name="Unvan 7"/>
          <p:cNvSpPr>
            <a:spLocks noGrp="1"/>
          </p:cNvSpPr>
          <p:nvPr>
            <p:ph type="title"/>
          </p:nvPr>
        </p:nvSpPr>
        <p:spPr>
          <a:xfrm>
            <a:off x="457200" y="116632"/>
            <a:ext cx="8229600" cy="576064"/>
          </a:xfrm>
        </p:spPr>
        <p:txBody>
          <a:bodyPr/>
          <a:lstStyle/>
          <a:p>
            <a:r>
              <a:rPr lang="tr-TR" sz="3200" b="1" dirty="0"/>
              <a:t>MESAFELİ SÖZLEŞMELER YÖNETMELİĞİ</a:t>
            </a:r>
            <a:endParaRPr lang="tr-TR" sz="3200" dirty="0"/>
          </a:p>
        </p:txBody>
      </p:sp>
    </p:spTree>
    <p:extLst>
      <p:ext uri="{BB962C8B-B14F-4D97-AF65-F5344CB8AC3E}">
        <p14:creationId xmlns:p14="http://schemas.microsoft.com/office/powerpoint/2010/main" val="408122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83568" y="980728"/>
            <a:ext cx="8229600" cy="5251722"/>
          </a:xfrm>
        </p:spPr>
        <p:txBody>
          <a:bodyPr/>
          <a:lstStyle/>
          <a:p>
            <a:r>
              <a:rPr lang="tr-TR" sz="2800" b="1" dirty="0"/>
              <a:t>Tüketicinin yükümlülükleri</a:t>
            </a:r>
            <a:endParaRPr lang="tr-TR" sz="2800" dirty="0"/>
          </a:p>
          <a:p>
            <a:pPr algn="just"/>
            <a:r>
              <a:rPr lang="tr-TR" sz="2800" b="1" dirty="0"/>
              <a:t>MADDE 13 –</a:t>
            </a:r>
            <a:r>
              <a:rPr lang="tr-TR" sz="2800" dirty="0"/>
              <a:t> (1) Satıcı veya sağlayıcı malı kendisinin geri alacağına dair bir teklifte bulunmadıkça, tüketici cayma hakkını kullandığına ilişkin bildirimi yönelttiği tarihten itibaren </a:t>
            </a:r>
            <a:r>
              <a:rPr lang="tr-TR" sz="2800" u="sng" dirty="0">
                <a:solidFill>
                  <a:srgbClr val="FF0000"/>
                </a:solidFill>
              </a:rPr>
              <a:t>on gün içinde malı satıcı veya sağlayıcıya ya da yetkilendirmiş olduğu kişiye geri göndermek zorundadır.</a:t>
            </a:r>
          </a:p>
          <a:p>
            <a:pPr algn="just"/>
            <a:r>
              <a:rPr lang="tr-TR" sz="2800" dirty="0"/>
              <a:t>(2) Tüketici, cayma süresi içinde malı, işleyişine, teknik özelliklerine ve kullanım talimatlarına uygun bir şekilde kullandığı takdirde </a:t>
            </a:r>
            <a:r>
              <a:rPr lang="tr-TR" sz="2800" u="sng" dirty="0">
                <a:solidFill>
                  <a:srgbClr val="FF0000"/>
                </a:solidFill>
              </a:rPr>
              <a:t>meydana gelen değişiklik ve bozulmalardan sorumlu değildir.</a:t>
            </a:r>
          </a:p>
          <a:p>
            <a:pPr marL="0" indent="0" algn="just">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25</a:t>
            </a:fld>
            <a:endParaRPr lang="en-US"/>
          </a:p>
        </p:txBody>
      </p:sp>
      <p:sp>
        <p:nvSpPr>
          <p:cNvPr id="8" name="Unvan 7"/>
          <p:cNvSpPr>
            <a:spLocks noGrp="1"/>
          </p:cNvSpPr>
          <p:nvPr>
            <p:ph type="title"/>
          </p:nvPr>
        </p:nvSpPr>
        <p:spPr>
          <a:xfrm>
            <a:off x="457200" y="116632"/>
            <a:ext cx="8229600" cy="576064"/>
          </a:xfrm>
        </p:spPr>
        <p:txBody>
          <a:bodyPr/>
          <a:lstStyle/>
          <a:p>
            <a:r>
              <a:rPr lang="tr-TR" sz="3200" b="1" dirty="0"/>
              <a:t>MESAFELİ SÖZLEŞMELER YÖNETMELİĞİ</a:t>
            </a:r>
            <a:endParaRPr lang="tr-TR" sz="3200" dirty="0"/>
          </a:p>
        </p:txBody>
      </p:sp>
    </p:spTree>
    <p:extLst>
      <p:ext uri="{BB962C8B-B14F-4D97-AF65-F5344CB8AC3E}">
        <p14:creationId xmlns:p14="http://schemas.microsoft.com/office/powerpoint/2010/main" val="232897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539552" y="548680"/>
            <a:ext cx="8517632" cy="5251722"/>
          </a:xfrm>
        </p:spPr>
        <p:txBody>
          <a:bodyPr/>
          <a:lstStyle/>
          <a:p>
            <a:pPr algn="just"/>
            <a:r>
              <a:rPr lang="tr-TR" sz="1600" b="1" dirty="0"/>
              <a:t>Cayma hakkının istisnaları</a:t>
            </a:r>
            <a:endParaRPr lang="tr-TR" sz="1600" dirty="0"/>
          </a:p>
          <a:p>
            <a:pPr algn="just"/>
            <a:r>
              <a:rPr lang="tr-TR" sz="1600" b="1" dirty="0"/>
              <a:t>MADDE 15 –</a:t>
            </a:r>
            <a:r>
              <a:rPr lang="tr-TR" sz="1600" dirty="0"/>
              <a:t> (1) Taraflarca aksi kararlaştırılmadıkça, tüketici aşağıdaki sözleşmelerde cayma hakkını kullanamaz:</a:t>
            </a:r>
          </a:p>
          <a:p>
            <a:pPr algn="just"/>
            <a:r>
              <a:rPr lang="tr-TR" sz="1600" dirty="0"/>
              <a:t>a) Fiyatı </a:t>
            </a:r>
            <a:r>
              <a:rPr lang="tr-TR" sz="1600" b="1" dirty="0">
                <a:solidFill>
                  <a:srgbClr val="FF0000"/>
                </a:solidFill>
              </a:rPr>
              <a:t>finansal piyasalardaki </a:t>
            </a:r>
            <a:r>
              <a:rPr lang="tr-TR" sz="1600" dirty="0"/>
              <a:t>dalgalanmalara bağlı olarak değişen ve satıcı veya sağlayıcının kontrolünde olmayan mal veya hizmetlere ilişkin sözleşmeler.</a:t>
            </a:r>
          </a:p>
          <a:p>
            <a:pPr algn="just"/>
            <a:r>
              <a:rPr lang="tr-TR" sz="1600" dirty="0"/>
              <a:t>b) Tüketicinin </a:t>
            </a:r>
            <a:r>
              <a:rPr lang="tr-TR" sz="1600" dirty="0">
                <a:solidFill>
                  <a:srgbClr val="FF0000"/>
                </a:solidFill>
              </a:rPr>
              <a:t>istekleri veya kişisel ihtiyaçları doğrultusunda hazırlanan </a:t>
            </a:r>
            <a:r>
              <a:rPr lang="tr-TR" sz="1600" dirty="0"/>
              <a:t>mallara ilişkin sözleşmeler.</a:t>
            </a:r>
          </a:p>
          <a:p>
            <a:pPr algn="just"/>
            <a:r>
              <a:rPr lang="tr-TR" sz="1600" dirty="0"/>
              <a:t>c) </a:t>
            </a:r>
            <a:r>
              <a:rPr lang="tr-TR" sz="1600" dirty="0">
                <a:solidFill>
                  <a:srgbClr val="FF0000"/>
                </a:solidFill>
              </a:rPr>
              <a:t>Çabuk bozulabilen veya son kullanma tarihi geçebilecek </a:t>
            </a:r>
            <a:r>
              <a:rPr lang="tr-TR" sz="1600" dirty="0"/>
              <a:t>malların teslimine ilişkin sözleşmeler.</a:t>
            </a:r>
          </a:p>
          <a:p>
            <a:pPr algn="just"/>
            <a:r>
              <a:rPr lang="tr-TR" sz="1600" dirty="0"/>
              <a:t>ç) Tesliminden sonra ambalaj, bant, mühür, paket gibi koruyucu unsurları açılmış olan mallardan; iadesi </a:t>
            </a:r>
            <a:r>
              <a:rPr lang="tr-TR" sz="1600" dirty="0">
                <a:solidFill>
                  <a:srgbClr val="FF0000"/>
                </a:solidFill>
              </a:rPr>
              <a:t>sağlık ve hijyen açısından uygun olmayanların </a:t>
            </a:r>
            <a:r>
              <a:rPr lang="tr-TR" sz="1600" dirty="0"/>
              <a:t>teslimine ilişkin sözleşmeler.</a:t>
            </a:r>
          </a:p>
          <a:p>
            <a:pPr algn="just"/>
            <a:r>
              <a:rPr lang="tr-TR" sz="1600" dirty="0"/>
              <a:t>d) Tesliminden sonra </a:t>
            </a:r>
            <a:r>
              <a:rPr lang="tr-TR" sz="1600" dirty="0">
                <a:solidFill>
                  <a:srgbClr val="FF0000"/>
                </a:solidFill>
              </a:rPr>
              <a:t>başka ürünlerle karışan ve doğası gereği ayrıştırılması mümkün olmayan </a:t>
            </a:r>
            <a:r>
              <a:rPr lang="tr-TR" sz="1600" dirty="0"/>
              <a:t>mallara ilişkin sözleşmeler.</a:t>
            </a:r>
          </a:p>
          <a:p>
            <a:pPr algn="just"/>
            <a:r>
              <a:rPr lang="tr-TR" sz="1600" dirty="0"/>
              <a:t>e) Malın tesliminden sonra ambalaj, bant, mühür, paket gibi koruyucu unsurları açılmış olması halinde maddi ortamda sunulan </a:t>
            </a:r>
            <a:r>
              <a:rPr lang="tr-TR" sz="1600" dirty="0">
                <a:solidFill>
                  <a:srgbClr val="FF0000"/>
                </a:solidFill>
              </a:rPr>
              <a:t>kitap, dijital içerik ve bilgisayar sarf malzemelerine </a:t>
            </a:r>
            <a:r>
              <a:rPr lang="tr-TR" sz="1600" dirty="0"/>
              <a:t>ilişkin sözleşmeler.</a:t>
            </a:r>
          </a:p>
          <a:p>
            <a:pPr algn="just"/>
            <a:r>
              <a:rPr lang="tr-TR" sz="1600" dirty="0"/>
              <a:t>f) Abonelik sözleşmesi kapsamında sağlananlar dışında, </a:t>
            </a:r>
            <a:r>
              <a:rPr lang="tr-TR" sz="1600" dirty="0">
                <a:solidFill>
                  <a:srgbClr val="FF0000"/>
                </a:solidFill>
              </a:rPr>
              <a:t>gazete ve dergi gibi</a:t>
            </a:r>
            <a:r>
              <a:rPr lang="tr-TR" sz="1600" dirty="0"/>
              <a:t> süreli yayınların teslimine ilişkin sözleşmeler.</a:t>
            </a:r>
          </a:p>
          <a:p>
            <a:pPr algn="just"/>
            <a:r>
              <a:rPr lang="tr-TR" sz="1600" dirty="0"/>
              <a:t>g) Belirli bir tarihte veya dönemde yapılması gereken, </a:t>
            </a:r>
            <a:r>
              <a:rPr lang="tr-TR" sz="1600" dirty="0">
                <a:solidFill>
                  <a:srgbClr val="FF0000"/>
                </a:solidFill>
              </a:rPr>
              <a:t>konaklama, eşya taşıma, araba kiralama, yiyecek-içecek tedariki ve eğlence veya dinlenme amacıyla </a:t>
            </a:r>
            <a:r>
              <a:rPr lang="tr-TR" sz="1600" dirty="0"/>
              <a:t>yapılan boş zamanın değerlendirilmesine ilişkin sözleşmeler.</a:t>
            </a:r>
          </a:p>
          <a:p>
            <a:pPr algn="just"/>
            <a:r>
              <a:rPr lang="tr-TR" sz="1600" dirty="0"/>
              <a:t>ğ) </a:t>
            </a:r>
            <a:r>
              <a:rPr lang="tr-TR" sz="1600" dirty="0">
                <a:solidFill>
                  <a:srgbClr val="FF0000"/>
                </a:solidFill>
              </a:rPr>
              <a:t>Elektronik ortamda anında ifa edilen hizmetler </a:t>
            </a:r>
            <a:r>
              <a:rPr lang="tr-TR" sz="1600" dirty="0"/>
              <a:t>veya tüketiciye anında teslim edilen </a:t>
            </a:r>
            <a:r>
              <a:rPr lang="tr-TR" sz="1600" dirty="0" err="1"/>
              <a:t>gayrimaddi</a:t>
            </a:r>
            <a:r>
              <a:rPr lang="tr-TR" sz="1600" dirty="0"/>
              <a:t> mallara ilişkin sözleşmeler.</a:t>
            </a:r>
          </a:p>
          <a:p>
            <a:pPr algn="just"/>
            <a:r>
              <a:rPr lang="tr-TR" sz="1600" dirty="0"/>
              <a:t>h) Cayma hakkı süresi sona ermeden önce, </a:t>
            </a:r>
            <a:r>
              <a:rPr lang="tr-TR" sz="1600" dirty="0">
                <a:solidFill>
                  <a:srgbClr val="FF0000"/>
                </a:solidFill>
              </a:rPr>
              <a:t>tüketicinin onayı ile ifasına başlanan hizmetlere </a:t>
            </a:r>
            <a:r>
              <a:rPr lang="tr-TR" sz="1600" dirty="0"/>
              <a:t>ilişkin sözleşmeler.</a:t>
            </a:r>
          </a:p>
          <a:p>
            <a:pPr marL="0" indent="0" algn="just">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26</a:t>
            </a:fld>
            <a:endParaRPr lang="en-US"/>
          </a:p>
        </p:txBody>
      </p:sp>
      <p:sp>
        <p:nvSpPr>
          <p:cNvPr id="8" name="Unvan 7"/>
          <p:cNvSpPr>
            <a:spLocks noGrp="1"/>
          </p:cNvSpPr>
          <p:nvPr>
            <p:ph type="title"/>
          </p:nvPr>
        </p:nvSpPr>
        <p:spPr>
          <a:xfrm>
            <a:off x="457200" y="116632"/>
            <a:ext cx="8229600" cy="432048"/>
          </a:xfrm>
        </p:spPr>
        <p:txBody>
          <a:bodyPr/>
          <a:lstStyle/>
          <a:p>
            <a:r>
              <a:rPr lang="tr-TR" sz="3200" b="1" dirty="0"/>
              <a:t>MESAFELİ SÖZLEŞMELER YÖNETMELİĞİ</a:t>
            </a:r>
            <a:endParaRPr lang="tr-TR" sz="3200" dirty="0"/>
          </a:p>
        </p:txBody>
      </p:sp>
    </p:spTree>
    <p:extLst>
      <p:ext uri="{BB962C8B-B14F-4D97-AF65-F5344CB8AC3E}">
        <p14:creationId xmlns:p14="http://schemas.microsoft.com/office/powerpoint/2010/main" val="394521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26368" y="476672"/>
            <a:ext cx="8517632" cy="5251722"/>
          </a:xfrm>
        </p:spPr>
        <p:txBody>
          <a:bodyPr/>
          <a:lstStyle/>
          <a:p>
            <a:pPr algn="just"/>
            <a:r>
              <a:rPr lang="tr-TR" sz="2000" b="1" dirty="0">
                <a:solidFill>
                  <a:srgbClr val="FF0000"/>
                </a:solidFill>
              </a:rPr>
              <a:t>Sözleşmenin ifası ve teslimat</a:t>
            </a:r>
            <a:endParaRPr lang="tr-TR" sz="2000" dirty="0">
              <a:solidFill>
                <a:srgbClr val="FF0000"/>
              </a:solidFill>
            </a:endParaRPr>
          </a:p>
          <a:p>
            <a:pPr algn="just"/>
            <a:r>
              <a:rPr lang="tr-TR" sz="2000" b="1" dirty="0"/>
              <a:t>MADDE 16 –</a:t>
            </a:r>
            <a:r>
              <a:rPr lang="tr-TR" sz="2000" dirty="0"/>
              <a:t> (1) Satıcı veya sağlayıcı, tüketicinin siparişinin kendisine ulaştığı tarihten itibaren taahhüt ettiği süre içinde edimini yerine getirmek zorundadır. Mal satışlarında bu süre her halükarda </a:t>
            </a:r>
            <a:r>
              <a:rPr lang="tr-TR" sz="2000" u="sng" dirty="0">
                <a:solidFill>
                  <a:srgbClr val="FF0000"/>
                </a:solidFill>
              </a:rPr>
              <a:t>otuz günü geçemez</a:t>
            </a:r>
            <a:r>
              <a:rPr lang="tr-TR" sz="2000" dirty="0"/>
              <a:t>.</a:t>
            </a:r>
          </a:p>
          <a:p>
            <a:pPr algn="just"/>
            <a:r>
              <a:rPr lang="tr-TR" sz="2000" dirty="0"/>
              <a:t>(2) Satıcı veya sağlayıcının birinci fıkrada yer alan yükümlülüğünü yerine getirmemesi durumunda, </a:t>
            </a:r>
            <a:r>
              <a:rPr lang="tr-TR" sz="2000" u="sng" dirty="0">
                <a:solidFill>
                  <a:srgbClr val="FF0000"/>
                </a:solidFill>
              </a:rPr>
              <a:t>tüketici sözleşmeyi feshedebilir.</a:t>
            </a:r>
          </a:p>
          <a:p>
            <a:pPr algn="just"/>
            <a:r>
              <a:rPr lang="tr-TR" sz="2000" dirty="0"/>
              <a:t>(3) Sözleşmenin feshi durumunda, satıcı veya sağlayıcı, varsa teslimat masrafları da dâhil olmak üzere tahsil edilen </a:t>
            </a:r>
            <a:r>
              <a:rPr lang="tr-TR" sz="2000" u="sng" dirty="0">
                <a:solidFill>
                  <a:srgbClr val="FF0000"/>
                </a:solidFill>
              </a:rPr>
              <a:t>tüm ödemeleri fesih bildiriminin kendisine ulaştığı tarihten itibaren on dört gün içinde tüketiciye </a:t>
            </a:r>
            <a:r>
              <a:rPr lang="tr-TR" sz="2000" dirty="0"/>
              <a:t>4/12/1984 tarihli ve 3095 sayılı Kanuni Faiz ve Temerrüt Faizine İlişkin Kanunun 1 inci maddesine göre belirlenen </a:t>
            </a:r>
            <a:r>
              <a:rPr lang="tr-TR" sz="2000" u="sng" dirty="0">
                <a:solidFill>
                  <a:srgbClr val="FF0000"/>
                </a:solidFill>
              </a:rPr>
              <a:t>kanuni faiziyle birlikte </a:t>
            </a:r>
            <a:r>
              <a:rPr lang="tr-TR" sz="2000" dirty="0"/>
              <a:t>geri ödemek ve varsa tüketiciyi borç altına sokan tüm kıymetli evrak ve benzeri belgeleri iade etmek zorundadır.</a:t>
            </a:r>
          </a:p>
          <a:p>
            <a:pPr algn="just"/>
            <a:r>
              <a:rPr lang="tr-TR" sz="2000" dirty="0"/>
              <a:t>(4) Sipariş konusu mal ya da hizmet ediminin yerine getirilmesinin imkansızlaştığı hallerde satıcı veya sağlayıcının bu durumu öğrendiği tarihten itibaren </a:t>
            </a:r>
            <a:r>
              <a:rPr lang="tr-TR" sz="2000" dirty="0">
                <a:solidFill>
                  <a:srgbClr val="FF0000"/>
                </a:solidFill>
              </a:rPr>
              <a:t>üç gün içinde tüketiciye yazılı olarak </a:t>
            </a:r>
            <a:r>
              <a:rPr lang="tr-TR" sz="2000" dirty="0"/>
              <a:t>veya kalıcı veri saklayıcısı ile bildirmesi ve varsa teslimat masrafları da dâhil olmak üzere tahsil edilen tüm ödemeleri bildirim tarihinden itibaren </a:t>
            </a:r>
            <a:r>
              <a:rPr lang="tr-TR" sz="2000" dirty="0">
                <a:solidFill>
                  <a:srgbClr val="FF0000"/>
                </a:solidFill>
              </a:rPr>
              <a:t>en geç on dört gün içinde iade etmesi </a:t>
            </a:r>
            <a:r>
              <a:rPr lang="tr-TR" sz="2000" dirty="0"/>
              <a:t>zorunludur. Malın stokta bulunmaması durumu, mal ediminin yerine getirilmesinin imkânsızlaşması olarak kabul edilmez.</a:t>
            </a:r>
          </a:p>
          <a:p>
            <a:pPr marL="0" indent="0" algn="just">
              <a:buNone/>
            </a:pPr>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27</a:t>
            </a:fld>
            <a:endParaRPr lang="en-US"/>
          </a:p>
        </p:txBody>
      </p:sp>
      <p:sp>
        <p:nvSpPr>
          <p:cNvPr id="8" name="Unvan 7"/>
          <p:cNvSpPr>
            <a:spLocks noGrp="1"/>
          </p:cNvSpPr>
          <p:nvPr>
            <p:ph type="title"/>
          </p:nvPr>
        </p:nvSpPr>
        <p:spPr>
          <a:xfrm>
            <a:off x="457200" y="116632"/>
            <a:ext cx="8229600" cy="432048"/>
          </a:xfrm>
        </p:spPr>
        <p:txBody>
          <a:bodyPr/>
          <a:lstStyle/>
          <a:p>
            <a:r>
              <a:rPr lang="tr-TR" sz="2400" b="1" dirty="0"/>
              <a:t>MESAFELİ SÖZLEŞMELER YÖNETMELİĞİ</a:t>
            </a:r>
            <a:endParaRPr lang="tr-TR" sz="2400" dirty="0"/>
          </a:p>
        </p:txBody>
      </p:sp>
    </p:spTree>
    <p:extLst>
      <p:ext uri="{BB962C8B-B14F-4D97-AF65-F5344CB8AC3E}">
        <p14:creationId xmlns:p14="http://schemas.microsoft.com/office/powerpoint/2010/main" val="299853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26368" y="476672"/>
            <a:ext cx="8517632" cy="6120680"/>
          </a:xfrm>
        </p:spPr>
        <p:txBody>
          <a:bodyPr/>
          <a:lstStyle/>
          <a:p>
            <a:pPr algn="just"/>
            <a:r>
              <a:rPr lang="tr-TR" b="1" dirty="0">
                <a:solidFill>
                  <a:srgbClr val="FF0000"/>
                </a:solidFill>
              </a:rPr>
              <a:t>Bilgilerin saklanması ve ispat yükümlülüğü</a:t>
            </a:r>
            <a:endParaRPr lang="tr-TR" dirty="0">
              <a:solidFill>
                <a:srgbClr val="FF0000"/>
              </a:solidFill>
            </a:endParaRPr>
          </a:p>
          <a:p>
            <a:pPr algn="just"/>
            <a:r>
              <a:rPr lang="tr-TR" b="1" dirty="0"/>
              <a:t>MADDE 20 −</a:t>
            </a:r>
            <a:r>
              <a:rPr lang="tr-TR" dirty="0"/>
              <a:t> (1) Satıcı veya sağlayıcı, bu Yönetmelik kapsamında düzenlenen cayma hakkı, bilgilendirme, teslimat ve diğer hususlardaki yükümlülüklerine dair her bir işleme ilişkin bilgi ve belgeyi </a:t>
            </a:r>
            <a:r>
              <a:rPr lang="tr-TR" u="sng" dirty="0">
                <a:solidFill>
                  <a:srgbClr val="FF0000"/>
                </a:solidFill>
              </a:rPr>
              <a:t>üç yıl boyunca saklamak </a:t>
            </a:r>
            <a:r>
              <a:rPr lang="tr-TR" dirty="0"/>
              <a:t>zorundadır.</a:t>
            </a:r>
          </a:p>
          <a:p>
            <a:pPr algn="just"/>
            <a:r>
              <a:rPr lang="tr-TR" dirty="0"/>
              <a:t>(2) Oluşturdukları sistem çerçevesinde, uzaktan iletişim araçlarını kullanmak veya kullandırmak suretiyle satıcı veya sağlayıcı adına mesafeli sözleşme kurulmasına aracılık edenler, bu Yönetmelikte yer alan hususlardan dolayı satıcı veya sağlayıcı ile yapılan işlemlere ilişkin kayıtları üç yıl boyunca tutmak ve istenilmesi halinde bu bilgileri ilgili kurum, kuruluş ve tüketicilere vermekle yükümlüdür.</a:t>
            </a:r>
          </a:p>
          <a:p>
            <a:pPr algn="just"/>
            <a:r>
              <a:rPr lang="tr-TR" dirty="0"/>
              <a:t>(3) Satıcı veya sağlayıcı elektronik ortamda tüketiciye teslim edilen </a:t>
            </a:r>
            <a:r>
              <a:rPr lang="tr-TR" dirty="0" err="1">
                <a:solidFill>
                  <a:srgbClr val="FF0000"/>
                </a:solidFill>
              </a:rPr>
              <a:t>gayrimaddi</a:t>
            </a:r>
            <a:r>
              <a:rPr lang="tr-TR" dirty="0">
                <a:solidFill>
                  <a:srgbClr val="FF0000"/>
                </a:solidFill>
              </a:rPr>
              <a:t> malların veya ifa edilen hizmetlerin ayıpsız olduğunu ispatla</a:t>
            </a:r>
            <a:r>
              <a:rPr lang="tr-TR" dirty="0"/>
              <a:t> yükümlüdür</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28</a:t>
            </a:fld>
            <a:endParaRPr lang="en-US"/>
          </a:p>
        </p:txBody>
      </p:sp>
      <p:sp>
        <p:nvSpPr>
          <p:cNvPr id="8" name="Unvan 7"/>
          <p:cNvSpPr>
            <a:spLocks noGrp="1"/>
          </p:cNvSpPr>
          <p:nvPr>
            <p:ph type="title"/>
          </p:nvPr>
        </p:nvSpPr>
        <p:spPr>
          <a:xfrm>
            <a:off x="457200" y="116632"/>
            <a:ext cx="8229600" cy="432048"/>
          </a:xfrm>
        </p:spPr>
        <p:txBody>
          <a:bodyPr/>
          <a:lstStyle/>
          <a:p>
            <a:r>
              <a:rPr lang="tr-TR" sz="2400" b="1" dirty="0"/>
              <a:t>MESAFELİ SÖZLEŞMELER YÖNETMELİĞİ</a:t>
            </a:r>
            <a:endParaRPr lang="tr-TR" sz="2400" dirty="0"/>
          </a:p>
        </p:txBody>
      </p:sp>
    </p:spTree>
    <p:extLst>
      <p:ext uri="{BB962C8B-B14F-4D97-AF65-F5344CB8AC3E}">
        <p14:creationId xmlns:p14="http://schemas.microsoft.com/office/powerpoint/2010/main" val="3423665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1052736"/>
            <a:ext cx="8229600" cy="5805264"/>
          </a:xfrm>
        </p:spPr>
        <p:txBody>
          <a:bodyPr/>
          <a:lstStyle/>
          <a:p>
            <a:pPr marL="0" indent="0" algn="just">
              <a:buNone/>
            </a:pPr>
            <a:endParaRPr lang="tr-TR" sz="1600" dirty="0" smtClean="0"/>
          </a:p>
          <a:p>
            <a:pPr marL="0" indent="0" algn="just">
              <a:buNone/>
            </a:pPr>
            <a:r>
              <a:rPr lang="tr-TR" sz="1600" b="1" dirty="0"/>
              <a:t> </a:t>
            </a:r>
            <a:r>
              <a:rPr lang="tr-TR" sz="1600" b="1" dirty="0" smtClean="0"/>
              <a:t>      </a:t>
            </a:r>
            <a:r>
              <a:rPr lang="tr-TR" sz="3200" b="1" dirty="0" smtClean="0"/>
              <a:t>Ceza hükümleri</a:t>
            </a:r>
          </a:p>
          <a:p>
            <a:pPr marL="0" indent="0" algn="just">
              <a:buNone/>
            </a:pPr>
            <a:endParaRPr lang="tr-TR" sz="3200" dirty="0"/>
          </a:p>
          <a:p>
            <a:pPr algn="just"/>
            <a:r>
              <a:rPr lang="tr-TR" sz="3200" b="1" dirty="0"/>
              <a:t>MADDE 77 – </a:t>
            </a:r>
            <a:r>
              <a:rPr lang="tr-TR" sz="3200" dirty="0"/>
              <a:t>(1) Bu Kanunun 4 üncü, 6 </a:t>
            </a:r>
            <a:r>
              <a:rPr lang="tr-TR" sz="3200" dirty="0" err="1"/>
              <a:t>ncı</a:t>
            </a:r>
            <a:r>
              <a:rPr lang="tr-TR" sz="3200" dirty="0"/>
              <a:t>, 7 </a:t>
            </a:r>
            <a:r>
              <a:rPr lang="tr-TR" sz="3200" dirty="0" err="1"/>
              <a:t>nci</a:t>
            </a:r>
            <a:r>
              <a:rPr lang="tr-TR" sz="3200" dirty="0"/>
              <a:t>, 18 inci, 19 uncu, 20 </a:t>
            </a:r>
            <a:r>
              <a:rPr lang="tr-TR" sz="3200" dirty="0" err="1"/>
              <a:t>nci</a:t>
            </a:r>
            <a:r>
              <a:rPr lang="tr-TR" sz="3200" dirty="0"/>
              <a:t>, 21 inci, 23 üncü, 26 </a:t>
            </a:r>
            <a:r>
              <a:rPr lang="tr-TR" sz="3200" dirty="0" err="1"/>
              <a:t>ncı</a:t>
            </a:r>
            <a:r>
              <a:rPr lang="tr-TR" sz="3200" dirty="0"/>
              <a:t>, 30 uncu, 33 üncü, 35 inci, </a:t>
            </a:r>
            <a:r>
              <a:rPr lang="tr-TR" sz="3200" b="1" u="sng" dirty="0">
                <a:solidFill>
                  <a:srgbClr val="FF0000"/>
                </a:solidFill>
              </a:rPr>
              <a:t>48 inci, </a:t>
            </a:r>
            <a:r>
              <a:rPr lang="tr-TR" sz="3200" dirty="0"/>
              <a:t>49 uncu, 51 inci, 52 </a:t>
            </a:r>
            <a:r>
              <a:rPr lang="tr-TR" sz="3200" dirty="0" err="1"/>
              <a:t>nci</a:t>
            </a:r>
            <a:r>
              <a:rPr lang="tr-TR" sz="3200" dirty="0"/>
              <a:t>, 54 üncü ve 57 </a:t>
            </a:r>
            <a:r>
              <a:rPr lang="tr-TR" sz="3200" dirty="0" err="1"/>
              <a:t>nci</a:t>
            </a:r>
            <a:r>
              <a:rPr lang="tr-TR" sz="3200" dirty="0"/>
              <a:t> maddelerinde belirtilen yükümlülüklere aykırı hareket edenler hakkında </a:t>
            </a:r>
            <a:r>
              <a:rPr lang="tr-TR" sz="3200" u="sng" dirty="0">
                <a:solidFill>
                  <a:srgbClr val="FF0000"/>
                </a:solidFill>
              </a:rPr>
              <a:t>aykırılığı tespit edilen her bir işlem veya sözleşme için iki yüz Türk Lirası</a:t>
            </a:r>
            <a:r>
              <a:rPr lang="tr-TR" sz="3200" dirty="0"/>
              <a:t> idari para cezası uygulanır.</a:t>
            </a:r>
          </a:p>
          <a:p>
            <a:pPr algn="just"/>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29</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t>Aykırılık Halinde Yaptırımlar</a:t>
            </a:r>
            <a:endParaRPr lang="tr-TR" sz="2400" dirty="0"/>
          </a:p>
        </p:txBody>
      </p:sp>
    </p:spTree>
    <p:extLst>
      <p:ext uri="{BB962C8B-B14F-4D97-AF65-F5344CB8AC3E}">
        <p14:creationId xmlns:p14="http://schemas.microsoft.com/office/powerpoint/2010/main" val="191019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D7DED34-E782-4FD5-96ED-E01F3E79BDF7}" type="slidenum">
              <a:rPr lang="en-US" altLang="tr-TR" sz="1200" b="1" smtClean="0">
                <a:solidFill>
                  <a:srgbClr val="898989"/>
                </a:solidFill>
                <a:latin typeface="Cambria" panose="02040503050406030204" pitchFamily="18" charset="0"/>
              </a:rPr>
              <a:pPr algn="ctr">
                <a:spcBef>
                  <a:spcPct val="0"/>
                </a:spcBef>
                <a:buFontTx/>
                <a:buNone/>
              </a:pPr>
              <a:t>3</a:t>
            </a:fld>
            <a:endParaRPr lang="en-US" altLang="tr-TR" sz="1200" b="1" smtClean="0">
              <a:solidFill>
                <a:srgbClr val="898989"/>
              </a:solidFill>
              <a:latin typeface="Cambria" panose="02040503050406030204" pitchFamily="18" charset="0"/>
            </a:endParaRPr>
          </a:p>
        </p:txBody>
      </p:sp>
      <p:sp>
        <p:nvSpPr>
          <p:cNvPr id="6147"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12 Metin Yer Tutucusu"/>
          <p:cNvSpPr>
            <a:spLocks noGrp="1"/>
          </p:cNvSpPr>
          <p:nvPr>
            <p:ph type="body" idx="1"/>
          </p:nvPr>
        </p:nvSpPr>
        <p:spPr>
          <a:xfrm>
            <a:off x="1450975" y="544513"/>
            <a:ext cx="6770688" cy="857250"/>
          </a:xfrm>
        </p:spPr>
        <p:txBody>
          <a:bodyPr rtlCol="0">
            <a:noAutofit/>
          </a:bodyPr>
          <a:lstStyle/>
          <a:p>
            <a:pPr marL="360000" algn="ctr" eaLnBrk="1" fontAlgn="auto" hangingPunct="1">
              <a:spcBef>
                <a:spcPts val="400"/>
              </a:spcBef>
              <a:spcAft>
                <a:spcPts val="0"/>
              </a:spcAft>
              <a:buClr>
                <a:prstClr val="black"/>
              </a:buClr>
              <a:defRPr/>
            </a:pPr>
            <a:endParaRPr lang="tr-TR" kern="0" dirty="0" smtClean="0">
              <a:solidFill>
                <a:srgbClr val="0070C0"/>
              </a:solidFill>
              <a:latin typeface="Cambria" panose="02040503050406030204" pitchFamily="18" charset="0"/>
              <a:cs typeface="Arial"/>
            </a:endParaRPr>
          </a:p>
          <a:p>
            <a:pPr marL="360000" algn="ctr" eaLnBrk="1" fontAlgn="auto" hangingPunct="1">
              <a:spcBef>
                <a:spcPts val="400"/>
              </a:spcBef>
              <a:spcAft>
                <a:spcPts val="0"/>
              </a:spcAft>
              <a:buClr>
                <a:prstClr val="black"/>
              </a:buClr>
              <a:defRPr/>
            </a:pPr>
            <a:endParaRPr lang="tr-TR" kern="0" dirty="0">
              <a:solidFill>
                <a:srgbClr val="0070C0"/>
              </a:solidFill>
              <a:latin typeface="Cambria" panose="02040503050406030204" pitchFamily="18" charset="0"/>
              <a:cs typeface="Arial"/>
            </a:endParaRPr>
          </a:p>
          <a:p>
            <a:pPr marL="360000" algn="ctr" eaLnBrk="1" fontAlgn="auto" hangingPunct="1">
              <a:spcBef>
                <a:spcPts val="400"/>
              </a:spcBef>
              <a:spcAft>
                <a:spcPts val="0"/>
              </a:spcAft>
              <a:buClr>
                <a:prstClr val="black"/>
              </a:buClr>
              <a:defRPr/>
            </a:pPr>
            <a:endParaRPr lang="tr-TR" kern="0" dirty="0" smtClean="0">
              <a:solidFill>
                <a:srgbClr val="0070C0"/>
              </a:solidFill>
              <a:latin typeface="Cambria" panose="02040503050406030204" pitchFamily="18" charset="0"/>
              <a:cs typeface="Arial"/>
            </a:endParaRPr>
          </a:p>
          <a:p>
            <a:pPr marL="360000" algn="ctr" eaLnBrk="1" fontAlgn="auto" hangingPunct="1">
              <a:spcBef>
                <a:spcPts val="400"/>
              </a:spcBef>
              <a:spcAft>
                <a:spcPts val="0"/>
              </a:spcAft>
              <a:buClr>
                <a:prstClr val="black"/>
              </a:buClr>
              <a:defRPr/>
            </a:pPr>
            <a:r>
              <a:rPr lang="tr-TR" kern="0" dirty="0" smtClean="0">
                <a:solidFill>
                  <a:srgbClr val="0070C0"/>
                </a:solidFill>
                <a:latin typeface="Cambria" panose="02040503050406030204" pitchFamily="18" charset="0"/>
                <a:cs typeface="Arial"/>
              </a:rPr>
              <a:t> </a:t>
            </a:r>
            <a:r>
              <a:rPr lang="tr-TR" kern="0" dirty="0" smtClean="0">
                <a:solidFill>
                  <a:srgbClr val="0070C0"/>
                </a:solidFill>
                <a:latin typeface="Cambria" panose="02040503050406030204" pitchFamily="18" charset="0"/>
                <a:ea typeface="ＭＳ Ｐゴシック" pitchFamily="48" charset="-128"/>
                <a:cs typeface="Arial"/>
              </a:rPr>
              <a:t>TÜKETİCİNİN </a:t>
            </a:r>
            <a:r>
              <a:rPr lang="tr-TR" kern="0" dirty="0">
                <a:solidFill>
                  <a:srgbClr val="0070C0"/>
                </a:solidFill>
                <a:latin typeface="Cambria" panose="02040503050406030204" pitchFamily="18" charset="0"/>
                <a:ea typeface="ＭＳ Ｐゴシック" pitchFamily="48" charset="-128"/>
                <a:cs typeface="Arial"/>
              </a:rPr>
              <a:t>KORUNMASI KAVRAMI</a:t>
            </a:r>
          </a:p>
          <a:p>
            <a:pPr marL="360000" algn="ctr" eaLnBrk="1" fontAlgn="auto" hangingPunct="1">
              <a:spcBef>
                <a:spcPts val="400"/>
              </a:spcBef>
              <a:spcAft>
                <a:spcPts val="0"/>
              </a:spcAft>
              <a:buClr>
                <a:prstClr val="black"/>
              </a:buClr>
              <a:buFont typeface="Arial"/>
              <a:buNone/>
              <a:defRPr/>
            </a:pPr>
            <a:endParaRPr lang="tr-TR" kern="0" dirty="0">
              <a:solidFill>
                <a:srgbClr val="0070C0"/>
              </a:solidFill>
              <a:latin typeface="Cambria" panose="02040503050406030204" pitchFamily="18" charset="0"/>
              <a:cs typeface="Arial"/>
            </a:endParaRPr>
          </a:p>
        </p:txBody>
      </p:sp>
      <p:sp>
        <p:nvSpPr>
          <p:cNvPr id="7" name="Dikdörtgen 6"/>
          <p:cNvSpPr/>
          <p:nvPr/>
        </p:nvSpPr>
        <p:spPr>
          <a:xfrm>
            <a:off x="1055688" y="544513"/>
            <a:ext cx="7559675" cy="6735762"/>
          </a:xfrm>
          <a:prstGeom prst="rect">
            <a:avLst/>
          </a:prstGeom>
        </p:spPr>
        <p:txBody>
          <a:bodyPr>
            <a:spAutoFit/>
          </a:bodyPr>
          <a:lstStyle/>
          <a:p>
            <a:pPr>
              <a:spcBef>
                <a:spcPct val="20000"/>
              </a:spcBef>
              <a:buClr>
                <a:srgbClr val="003366"/>
              </a:buClr>
              <a:buSzPct val="75000"/>
              <a:defRPr/>
            </a:pPr>
            <a:endParaRPr lang="tr-TR" kern="0" dirty="0">
              <a:solidFill>
                <a:srgbClr val="003366"/>
              </a:solidFill>
              <a:latin typeface="Cambria" panose="02040503050406030204" pitchFamily="18" charset="0"/>
              <a:ea typeface="ＭＳ Ｐゴシック" panose="020B0600070205080204" pitchFamily="34" charset="-128"/>
              <a:cs typeface="Arial"/>
            </a:endParaRPr>
          </a:p>
          <a:p>
            <a:pPr marL="457200" indent="-457200">
              <a:spcBef>
                <a:spcPct val="20000"/>
              </a:spcBef>
              <a:buClr>
                <a:srgbClr val="003366"/>
              </a:buClr>
              <a:buSzPct val="75000"/>
              <a:buFont typeface="Wingdings" panose="05000000000000000000" pitchFamily="2" charset="2"/>
              <a:buChar char="Ø"/>
              <a:defRPr/>
            </a:pPr>
            <a:endParaRPr lang="tr-TR" kern="0" dirty="0">
              <a:solidFill>
                <a:srgbClr val="003366"/>
              </a:solidFill>
              <a:latin typeface="Cambria" panose="02040503050406030204" pitchFamily="18" charset="0"/>
              <a:ea typeface="ＭＳ Ｐゴシック" panose="020B0600070205080204" pitchFamily="34" charset="-128"/>
              <a:cs typeface="Arial"/>
            </a:endParaRPr>
          </a:p>
          <a:p>
            <a:pPr marL="342900" indent="-342900" algn="just">
              <a:spcBef>
                <a:spcPct val="20000"/>
              </a:spcBef>
              <a:buClr>
                <a:srgbClr val="003366"/>
              </a:buClr>
              <a:buSzPct val="75000"/>
              <a:defRPr/>
            </a:pPr>
            <a:r>
              <a:rPr lang="tr-TR" kern="0" dirty="0">
                <a:solidFill>
                  <a:srgbClr val="003366"/>
                </a:solidFill>
                <a:latin typeface="Cambria" panose="02040503050406030204" pitchFamily="18" charset="0"/>
                <a:ea typeface="ＭＳ Ｐゴシック" panose="020B0600070205080204" pitchFamily="34" charset="-128"/>
                <a:cs typeface="Arial"/>
              </a:rPr>
              <a:t>	</a:t>
            </a:r>
            <a:r>
              <a:rPr lang="tr-TR" dirty="0">
                <a:solidFill>
                  <a:srgbClr val="1F497D"/>
                </a:solidFill>
                <a:latin typeface="Cambria" panose="02040503050406030204" pitchFamily="18" charset="0"/>
                <a:ea typeface="ＭＳ Ｐゴシック" pitchFamily="48" charset="-128"/>
                <a:cs typeface="Arial" panose="020B0604020202020204" pitchFamily="34" charset="0"/>
              </a:rPr>
              <a:t>Kültürümüzde Selçuklu ve Osmanlı İmparatorluklarındaki Ahilik Sistemine kadar uzanan «Tüketicinin Korunması» kavramı güçlüler karşısında zayıfların korunması ihtiyacından doğmuş olup, tüm Dünyada temel bir insan hakkı olarak kabul edilmektedir.</a:t>
            </a:r>
          </a:p>
          <a:p>
            <a:pPr marL="342900" indent="-342900"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03213" lvl="1" algn="just" fontAlgn="auto">
              <a:spcBef>
                <a:spcPts val="0"/>
              </a:spcBef>
              <a:spcAft>
                <a:spcPts val="0"/>
              </a:spcAft>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Tüketicinin Korunması Hakkında Kanun</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Başta 76 milyon tüketicimiz olmak üzere,</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Tüm imalat ve ithalat sektörünü, </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Tüketiciye mal ve hizmet sunan tüm esnaf ve tacirler ile bunların meslek örgütlerini </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Tüketicinin korunması alanında faaliyet gösteren tüm STK’ları, </a:t>
            </a:r>
          </a:p>
          <a:p>
            <a:pPr marL="1560513" lvl="3" indent="-342900" algn="just" fontAlgn="auto">
              <a:spcBef>
                <a:spcPts val="0"/>
              </a:spcBef>
              <a:spcAft>
                <a:spcPts val="0"/>
              </a:spcAft>
              <a:buFont typeface="Wingdings" pitchFamily="2" charset="2"/>
              <a:buChar char="Ø"/>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Diğer kamu kurum ve kuruluşlarını</a:t>
            </a:r>
          </a:p>
          <a:p>
            <a:pPr marL="801688" lvl="2" indent="-41275" algn="just" fontAlgn="auto">
              <a:spcBef>
                <a:spcPts val="0"/>
              </a:spcBef>
              <a:spcAft>
                <a:spcPts val="0"/>
              </a:spcAft>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 ilgilendiren ve tüm sektörlere uygulanacak ortak kuralları belirleyen çerçeve bir Kanundur.</a:t>
            </a:r>
          </a:p>
          <a:p>
            <a:pPr marL="801688" lvl="2" indent="-41275" algn="just" fontAlgn="auto">
              <a:spcBef>
                <a:spcPts val="0"/>
              </a:spcBef>
              <a:spcAft>
                <a:spcPts val="0"/>
              </a:spcAft>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03213" lvl="1" algn="just" fontAlgn="auto">
              <a:spcBef>
                <a:spcPts val="0"/>
              </a:spcBef>
              <a:spcAft>
                <a:spcPts val="0"/>
              </a:spcAft>
              <a:defRPr/>
            </a:pPr>
            <a:r>
              <a:rPr lang="tr-TR" dirty="0">
                <a:solidFill>
                  <a:srgbClr val="1F497D"/>
                </a:solidFill>
                <a:latin typeface="Cambria" panose="02040503050406030204" pitchFamily="18" charset="0"/>
                <a:ea typeface="ＭＳ Ｐゴシック" pitchFamily="48" charset="-128"/>
                <a:cs typeface="Arial" panose="020B0604020202020204" pitchFamily="34" charset="0"/>
              </a:rPr>
              <a:t>Tüketicinin korunması ile ilgili kurallar sadece tüketiciyi değil, belli standartta ve kalitede mal ve hizmet üretimini sağladığı için aynı zamanda üreticileri ve dolayısıyla ülke ekonomisini de korumaktadır.  </a:t>
            </a:r>
          </a:p>
          <a:p>
            <a:pPr marL="342900" indent="-342900"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60000" eaLnBrk="0" hangingPunct="0">
              <a:spcBef>
                <a:spcPts val="400"/>
              </a:spcBef>
              <a:buClr>
                <a:prstClr val="black"/>
              </a:buClr>
              <a:defRPr/>
            </a:pPr>
            <a:endParaRPr lang="tr-TR" dirty="0">
              <a:solidFill>
                <a:prstClr val="black"/>
              </a:solidFill>
              <a:latin typeface="Cambria" panose="02040503050406030204" pitchFamily="18" charset="0"/>
              <a:ea typeface="ＭＳ Ｐゴシック" panose="020B0600070205080204" pitchFamily="34" charset="-128"/>
            </a:endParaRPr>
          </a:p>
        </p:txBody>
      </p:sp>
    </p:spTree>
    <p:extLst>
      <p:ext uri="{BB962C8B-B14F-4D97-AF65-F5344CB8AC3E}">
        <p14:creationId xmlns:p14="http://schemas.microsoft.com/office/powerpoint/2010/main" val="4286840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417639"/>
            <a:ext cx="7715200" cy="527050"/>
          </a:xfrm>
        </p:spPr>
        <p:txBody>
          <a:bodyPr/>
          <a:lstStyle/>
          <a:p>
            <a:pPr algn="ctr"/>
            <a:r>
              <a:rPr lang="tr-TR" dirty="0" smtClean="0"/>
              <a:t>TANIMLAR</a:t>
            </a:r>
            <a:endParaRPr lang="tr-TR" dirty="0"/>
          </a:p>
        </p:txBody>
      </p:sp>
      <p:sp>
        <p:nvSpPr>
          <p:cNvPr id="4" name="İçerik Yer Tutucusu 3"/>
          <p:cNvSpPr>
            <a:spLocks noGrp="1"/>
          </p:cNvSpPr>
          <p:nvPr>
            <p:ph sz="half" idx="2"/>
          </p:nvPr>
        </p:nvSpPr>
        <p:spPr>
          <a:xfrm>
            <a:off x="457200" y="2174875"/>
            <a:ext cx="8229600" cy="3951288"/>
          </a:xfrm>
        </p:spPr>
        <p:txBody>
          <a:bodyPr/>
          <a:lstStyle/>
          <a:p>
            <a:pPr algn="just"/>
            <a:r>
              <a:rPr lang="tr-TR" b="1" u="sng" dirty="0"/>
              <a:t>Etiket:</a:t>
            </a:r>
            <a:r>
              <a:rPr lang="tr-TR" dirty="0"/>
              <a:t> Bir malın tüm vergiler dâhil </a:t>
            </a:r>
            <a:r>
              <a:rPr lang="tr-TR" dirty="0">
                <a:solidFill>
                  <a:srgbClr val="FF0000"/>
                </a:solidFill>
              </a:rPr>
              <a:t>satış fiyatı, birim fiyatı, üretim yeri ile ayırıcı özellikleri </a:t>
            </a:r>
            <a:r>
              <a:rPr lang="tr-TR" dirty="0"/>
              <a:t>hakkında tüketicileri bilgilendirmek üzere kullanılan çeşitli boyut ve şekillerdeki fiyat etiketini</a:t>
            </a:r>
            <a:r>
              <a:rPr lang="tr-TR" dirty="0" smtClean="0"/>
              <a:t>,</a:t>
            </a:r>
          </a:p>
          <a:p>
            <a:pPr marL="0" indent="0" algn="just">
              <a:buNone/>
            </a:pPr>
            <a:endParaRPr lang="tr-TR" dirty="0"/>
          </a:p>
          <a:p>
            <a:pPr algn="just"/>
            <a:r>
              <a:rPr lang="tr-TR" b="1" u="sng" dirty="0"/>
              <a:t>İndirimli satış: </a:t>
            </a:r>
            <a:r>
              <a:rPr lang="tr-TR" dirty="0"/>
              <a:t>Mevsim değişmeleri, mal stoklarının eritilmesi, işletmenin açılması, kapanması, devredilmesi, tasfiyesi, işyeri adresi veya faaliyet konusu değişikliği ve benzeri nedenlerle indirim yapıldığını gösteren bir ibare ile gerçekleştirilen satışı</a:t>
            </a:r>
            <a:r>
              <a:rPr lang="tr-TR" dirty="0" smtClean="0"/>
              <a:t>,</a:t>
            </a:r>
          </a:p>
          <a:p>
            <a:pPr algn="just"/>
            <a:endParaRPr lang="tr-TR" dirty="0"/>
          </a:p>
          <a:p>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30</a:t>
            </a:fld>
            <a:endParaRPr lang="en-US"/>
          </a:p>
        </p:txBody>
      </p:sp>
      <p:sp>
        <p:nvSpPr>
          <p:cNvPr id="8" name="Unvan 7"/>
          <p:cNvSpPr>
            <a:spLocks noGrp="1"/>
          </p:cNvSpPr>
          <p:nvPr>
            <p:ph type="title"/>
          </p:nvPr>
        </p:nvSpPr>
        <p:spPr/>
        <p:txBody>
          <a:bodyPr/>
          <a:lstStyle/>
          <a:p>
            <a:r>
              <a:rPr lang="tr-TR" dirty="0"/>
              <a:t>FİYAT ETİKETİ YÖNETMELİĞİ</a:t>
            </a:r>
          </a:p>
        </p:txBody>
      </p:sp>
    </p:spTree>
    <p:extLst>
      <p:ext uri="{BB962C8B-B14F-4D97-AF65-F5344CB8AC3E}">
        <p14:creationId xmlns:p14="http://schemas.microsoft.com/office/powerpoint/2010/main" val="211712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853741"/>
            <a:ext cx="7715200" cy="487027"/>
          </a:xfrm>
        </p:spPr>
        <p:txBody>
          <a:bodyPr/>
          <a:lstStyle/>
          <a:p>
            <a:pPr algn="ctr"/>
            <a:r>
              <a:rPr lang="tr-TR" dirty="0"/>
              <a:t>Etiket bulundurma zorunluluğu</a:t>
            </a:r>
          </a:p>
        </p:txBody>
      </p:sp>
      <p:sp>
        <p:nvSpPr>
          <p:cNvPr id="4" name="İçerik Yer Tutucusu 3"/>
          <p:cNvSpPr>
            <a:spLocks noGrp="1"/>
          </p:cNvSpPr>
          <p:nvPr>
            <p:ph sz="half" idx="2"/>
          </p:nvPr>
        </p:nvSpPr>
        <p:spPr>
          <a:xfrm>
            <a:off x="457200" y="1417638"/>
            <a:ext cx="8229600" cy="4708525"/>
          </a:xfrm>
        </p:spPr>
        <p:txBody>
          <a:bodyPr/>
          <a:lstStyle/>
          <a:p>
            <a:pPr marL="0" indent="0" algn="just">
              <a:buNone/>
            </a:pPr>
            <a:r>
              <a:rPr lang="tr-TR" sz="1600" b="1" dirty="0" smtClean="0"/>
              <a:t>MADDE </a:t>
            </a:r>
            <a:r>
              <a:rPr lang="tr-TR" sz="1600" b="1" dirty="0"/>
              <a:t>5 –</a:t>
            </a:r>
            <a:r>
              <a:rPr lang="tr-TR" sz="1600" dirty="0"/>
              <a:t> (1) Perakende satışa arz edilen malların veya ambalajlarının yahut kaplarının üzerine kolaylıkla görülebilir ve okunabilir şekilde tüketicinin ödeyeceği tüm vergiler dâhil satış fiyatı ve birim fiyatını gösteren, üretim yeri ve ayırıcı özelliklerini içeren etiket konulması; etiket konulması mümkün olmayan hâllerde aynı bilgileri kapsayan listelerin kolaylıkla görülebilir ve okunabilir şekilde uygun yerlere asılması zorunludur. Hizmetlerin tarife ve fiyatlarını gösteren listeler de bu madde hükmüne göre düzenlenerek asılır.</a:t>
            </a:r>
          </a:p>
          <a:p>
            <a:pPr marL="0" indent="0" algn="just">
              <a:buNone/>
            </a:pPr>
            <a:r>
              <a:rPr lang="tr-TR" sz="1600" dirty="0"/>
              <a:t>(2) Etiket ve listelerde aşağıda yer alan hususların bulunması zorunludur:</a:t>
            </a:r>
          </a:p>
          <a:p>
            <a:pPr marL="0" indent="0" algn="just">
              <a:buNone/>
            </a:pPr>
            <a:r>
              <a:rPr lang="tr-TR" sz="1600" dirty="0"/>
              <a:t>a) </a:t>
            </a:r>
            <a:r>
              <a:rPr lang="tr-TR" sz="1600" dirty="0">
                <a:solidFill>
                  <a:srgbClr val="FF0000"/>
                </a:solidFill>
              </a:rPr>
              <a:t>Malın üretim yeri,</a:t>
            </a:r>
          </a:p>
          <a:p>
            <a:pPr marL="0" indent="0" algn="just">
              <a:buNone/>
            </a:pPr>
            <a:r>
              <a:rPr lang="tr-TR" sz="1600" dirty="0">
                <a:solidFill>
                  <a:srgbClr val="FF0000"/>
                </a:solidFill>
              </a:rPr>
              <a:t>b) Malın ayırıcı özelliği,</a:t>
            </a:r>
          </a:p>
          <a:p>
            <a:pPr marL="0" indent="0" algn="just">
              <a:buNone/>
            </a:pPr>
            <a:r>
              <a:rPr lang="tr-TR" sz="1600" dirty="0">
                <a:solidFill>
                  <a:srgbClr val="FF0000"/>
                </a:solidFill>
              </a:rPr>
              <a:t>c) Malın tüm vergiler dâhil satış fiyatı,</a:t>
            </a:r>
          </a:p>
          <a:p>
            <a:pPr marL="0" indent="0" algn="just">
              <a:buNone/>
            </a:pPr>
            <a:r>
              <a:rPr lang="tr-TR" sz="1600" dirty="0">
                <a:solidFill>
                  <a:srgbClr val="FF0000"/>
                </a:solidFill>
              </a:rPr>
              <a:t>ç) Malın birim fiyatı.</a:t>
            </a:r>
          </a:p>
          <a:p>
            <a:pPr marL="0" indent="0" algn="just">
              <a:buNone/>
            </a:pPr>
            <a:r>
              <a:rPr lang="tr-TR" sz="1600" dirty="0"/>
              <a:t>(3) İthal edilmiş mallara ait etiketlerde; malın üretildiği ülke isminin </a:t>
            </a:r>
            <a:r>
              <a:rPr lang="tr-TR" sz="1600" dirty="0">
                <a:solidFill>
                  <a:srgbClr val="FF0000"/>
                </a:solidFill>
              </a:rPr>
              <a:t>Türkçe yazılması </a:t>
            </a:r>
            <a:r>
              <a:rPr lang="tr-TR" sz="1600" dirty="0"/>
              <a:t>zorunludur.</a:t>
            </a:r>
          </a:p>
          <a:p>
            <a:pPr marL="0" indent="0" algn="just">
              <a:buNone/>
            </a:pPr>
            <a:r>
              <a:rPr lang="tr-TR" sz="1600" dirty="0"/>
              <a:t>(4) Cam, naylon, karton, kâğıt ve bunlara benzer maddelerden oluşan kutu, kova, şişe, kavanoz, poşet, torba ve benzeri ambalajlar içinde tüketiciye satılan malların etiketlerinde; satış fiyatları ile birim fiyatlarının aynı boyut ve renkte kolaylıkla görülebilir ve okunabilir şekilde yazılması zorunludur.</a:t>
            </a:r>
          </a:p>
          <a:p>
            <a:pPr marL="0" indent="0" algn="just">
              <a:buNone/>
            </a:pPr>
            <a:r>
              <a:rPr lang="tr-TR" sz="1600" dirty="0"/>
              <a:t>(5) </a:t>
            </a:r>
            <a:r>
              <a:rPr lang="tr-TR" sz="1600" dirty="0">
                <a:solidFill>
                  <a:srgbClr val="FF0000"/>
                </a:solidFill>
              </a:rPr>
              <a:t>Açık halde satılan mallara </a:t>
            </a:r>
            <a:r>
              <a:rPr lang="tr-TR" sz="1600" dirty="0"/>
              <a:t>ilişkin etiketlerde satış fiyatı yerine sadece birim fiyatının yer alması yeterlidir.</a:t>
            </a:r>
          </a:p>
          <a:p>
            <a:pPr marL="0" indent="0" algn="just">
              <a:buNone/>
            </a:pPr>
            <a:r>
              <a:rPr lang="tr-TR" sz="1600" dirty="0"/>
              <a:t>(6) Malın birim fiyatının satış fiyatıyla aynı olması halinde birim fiyatının belirtilmesine gerek yoktur.</a:t>
            </a:r>
          </a:p>
          <a:p>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31</a:t>
            </a:fld>
            <a:endParaRPr lang="en-US"/>
          </a:p>
        </p:txBody>
      </p:sp>
      <p:sp>
        <p:nvSpPr>
          <p:cNvPr id="8" name="Unvan 7"/>
          <p:cNvSpPr>
            <a:spLocks noGrp="1"/>
          </p:cNvSpPr>
          <p:nvPr>
            <p:ph type="title"/>
          </p:nvPr>
        </p:nvSpPr>
        <p:spPr>
          <a:xfrm>
            <a:off x="457200" y="274638"/>
            <a:ext cx="8229600" cy="579102"/>
          </a:xfrm>
        </p:spPr>
        <p:txBody>
          <a:bodyPr/>
          <a:lstStyle/>
          <a:p>
            <a:r>
              <a:rPr lang="tr-TR" sz="3600" dirty="0"/>
              <a:t>FİYAT ETİKETİ YÖNETMELİĞİ</a:t>
            </a:r>
          </a:p>
        </p:txBody>
      </p:sp>
    </p:spTree>
    <p:extLst>
      <p:ext uri="{BB962C8B-B14F-4D97-AF65-F5344CB8AC3E}">
        <p14:creationId xmlns:p14="http://schemas.microsoft.com/office/powerpoint/2010/main" val="29636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853741"/>
            <a:ext cx="7715200" cy="487027"/>
          </a:xfrm>
        </p:spPr>
        <p:txBody>
          <a:bodyPr/>
          <a:lstStyle/>
          <a:p>
            <a:pPr algn="ctr"/>
            <a:r>
              <a:rPr lang="tr-TR" dirty="0"/>
              <a:t>Etiket zorunluluğu olmayan mallar</a:t>
            </a:r>
          </a:p>
        </p:txBody>
      </p:sp>
      <p:sp>
        <p:nvSpPr>
          <p:cNvPr id="4" name="İçerik Yer Tutucusu 3"/>
          <p:cNvSpPr>
            <a:spLocks noGrp="1"/>
          </p:cNvSpPr>
          <p:nvPr>
            <p:ph sz="half" idx="2"/>
          </p:nvPr>
        </p:nvSpPr>
        <p:spPr>
          <a:xfrm>
            <a:off x="457200" y="1417638"/>
            <a:ext cx="8229600" cy="4708525"/>
          </a:xfrm>
        </p:spPr>
        <p:txBody>
          <a:bodyPr/>
          <a:lstStyle/>
          <a:p>
            <a:pPr algn="just"/>
            <a:r>
              <a:rPr lang="tr-TR" b="1" dirty="0" smtClean="0"/>
              <a:t>MADDE </a:t>
            </a:r>
            <a:r>
              <a:rPr lang="tr-TR" b="1" dirty="0"/>
              <a:t>6 –</a:t>
            </a:r>
            <a:r>
              <a:rPr lang="tr-TR" dirty="0"/>
              <a:t> (1) Üzerinde veya ambalajında, etikette aranılan hususlar basılı olarak açıkça yazılı bulunan mallarla, </a:t>
            </a:r>
            <a:r>
              <a:rPr lang="tr-TR" dirty="0">
                <a:solidFill>
                  <a:srgbClr val="FF0000"/>
                </a:solidFill>
              </a:rPr>
              <a:t>kitap, dergi ve gazete gibi üzerinde fiyatı belirtilmiş olan mallarda </a:t>
            </a:r>
            <a:r>
              <a:rPr lang="tr-TR" dirty="0"/>
              <a:t>ve arttırma suretiyle veya özel kanunlarına göre satışı yapılan mallarda etiket bulundurulması zorunlu değildir.</a:t>
            </a:r>
          </a:p>
          <a:p>
            <a:pPr algn="just"/>
            <a:r>
              <a:rPr lang="tr-TR" dirty="0"/>
              <a:t>(2) Satış fiyatı, </a:t>
            </a:r>
            <a:r>
              <a:rPr lang="tr-TR" dirty="0">
                <a:solidFill>
                  <a:srgbClr val="FF0000"/>
                </a:solidFill>
              </a:rPr>
              <a:t>ulusal veya uluslararası borsa </a:t>
            </a:r>
            <a:r>
              <a:rPr lang="tr-TR" dirty="0"/>
              <a:t>veya benzeri kurum ya da kuruluşlarca ya da ticari örf ve adetlere göre belirlenen ve uygulanan kıymetli taş veya madenlerden yapılmış mallarda da etiket ve liste koyma zorunluluğu bulunmamakla birlikte bu malların cinslerine göre birim satış fiyatları; bu Yönetmelik hükümlerine aykırı olmamak üzere, satışa arz edildikleri işyerinin uygun bir yerinde kolaylıkla görülebilir ve okunabilir bir şekilde gösterilir. Bu satış fiyatlarına </a:t>
            </a:r>
            <a:r>
              <a:rPr lang="tr-TR" u="sng" dirty="0">
                <a:solidFill>
                  <a:srgbClr val="FF0000"/>
                </a:solidFill>
              </a:rPr>
              <a:t>işçilik bedelinin dahil olup olmadığı </a:t>
            </a:r>
            <a:r>
              <a:rPr lang="tr-TR" dirty="0"/>
              <a:t>ayrıca belirtilir.</a:t>
            </a:r>
          </a:p>
          <a:p>
            <a:endParaRPr lang="tr-TR" dirty="0"/>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32</a:t>
            </a:fld>
            <a:endParaRPr lang="en-US"/>
          </a:p>
        </p:txBody>
      </p:sp>
      <p:sp>
        <p:nvSpPr>
          <p:cNvPr id="8" name="Unvan 7"/>
          <p:cNvSpPr>
            <a:spLocks noGrp="1"/>
          </p:cNvSpPr>
          <p:nvPr>
            <p:ph type="title"/>
          </p:nvPr>
        </p:nvSpPr>
        <p:spPr>
          <a:xfrm>
            <a:off x="457200" y="274638"/>
            <a:ext cx="8229600" cy="579102"/>
          </a:xfrm>
        </p:spPr>
        <p:txBody>
          <a:bodyPr/>
          <a:lstStyle/>
          <a:p>
            <a:r>
              <a:rPr lang="tr-TR" sz="3200" dirty="0"/>
              <a:t>FİYAT ETİKETİ YÖNETMELİĞİ</a:t>
            </a:r>
          </a:p>
        </p:txBody>
      </p:sp>
    </p:spTree>
    <p:extLst>
      <p:ext uri="{BB962C8B-B14F-4D97-AF65-F5344CB8AC3E}">
        <p14:creationId xmlns:p14="http://schemas.microsoft.com/office/powerpoint/2010/main" val="539171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853741"/>
            <a:ext cx="7715200" cy="487027"/>
          </a:xfrm>
        </p:spPr>
        <p:txBody>
          <a:bodyPr/>
          <a:lstStyle/>
          <a:p>
            <a:pPr algn="ctr"/>
            <a:r>
              <a:rPr lang="tr-TR" dirty="0">
                <a:solidFill>
                  <a:srgbClr val="FF0000"/>
                </a:solidFill>
              </a:rPr>
              <a:t>İndirimli satışlar</a:t>
            </a:r>
          </a:p>
        </p:txBody>
      </p:sp>
      <p:sp>
        <p:nvSpPr>
          <p:cNvPr id="4" name="İçerik Yer Tutucusu 3"/>
          <p:cNvSpPr>
            <a:spLocks noGrp="1"/>
          </p:cNvSpPr>
          <p:nvPr>
            <p:ph sz="half" idx="2"/>
          </p:nvPr>
        </p:nvSpPr>
        <p:spPr>
          <a:xfrm>
            <a:off x="457200" y="1417637"/>
            <a:ext cx="8229600" cy="5303837"/>
          </a:xfrm>
        </p:spPr>
        <p:txBody>
          <a:bodyPr/>
          <a:lstStyle/>
          <a:p>
            <a:pPr algn="just"/>
            <a:r>
              <a:rPr lang="tr-TR" sz="2000" b="1" dirty="0" smtClean="0"/>
              <a:t>MADDE </a:t>
            </a:r>
            <a:r>
              <a:rPr lang="tr-TR" sz="2000" b="1" dirty="0"/>
              <a:t>11 –</a:t>
            </a:r>
            <a:r>
              <a:rPr lang="tr-TR" sz="2000" dirty="0"/>
              <a:t> (1) İndirimli satışa konu edilen mal veya hizmetin indirimli satış fiyatı, indirimden önceki fiyatı, tarife ve fiyat listeleri ile etiketlerinde gösterilir. İndirimli satışa konu edilen mal veya hizmetin indirimden önceki fiyattan daha düşük fiyatla satışa sunulduğunun ispatı satıcı veya sağlayıcıya aittir. </a:t>
            </a:r>
            <a:r>
              <a:rPr lang="tr-TR" sz="2000" u="sng" dirty="0">
                <a:solidFill>
                  <a:srgbClr val="FF0000"/>
                </a:solidFill>
              </a:rPr>
              <a:t>Yapılan indirimin miktarı veya oranı hesaplanırken indirimli satış fiyatından bir önceki satış fiyatı esas alınır.</a:t>
            </a:r>
          </a:p>
          <a:p>
            <a:pPr algn="just"/>
            <a:r>
              <a:rPr lang="tr-TR" sz="2000" dirty="0"/>
              <a:t>(2) Fiyat indirimine giren mal veya hizmetin etiket, tarife ve fiyat listelerinde, bu Yönetmeliğe göre yer alması gereken hususlara ek olarak, </a:t>
            </a:r>
            <a:r>
              <a:rPr lang="tr-TR" sz="2000" dirty="0">
                <a:solidFill>
                  <a:srgbClr val="FF0000"/>
                </a:solidFill>
              </a:rPr>
              <a:t>indirimli satış fiyatının</a:t>
            </a:r>
            <a:r>
              <a:rPr lang="tr-TR" sz="2000" dirty="0"/>
              <a:t>, bu Yönetmelik hükümlerine aykırı olmamak üzere </a:t>
            </a:r>
            <a:r>
              <a:rPr lang="tr-TR" sz="2000" dirty="0">
                <a:solidFill>
                  <a:srgbClr val="FF0000"/>
                </a:solidFill>
              </a:rPr>
              <a:t>malın veya hizmetin indirim öncesi satış fiyatıyla birlikte ve aynı büyüklükte gösterilmesi zorunludur.</a:t>
            </a:r>
          </a:p>
          <a:p>
            <a:pPr algn="just"/>
            <a:r>
              <a:rPr lang="tr-TR" sz="2000" dirty="0"/>
              <a:t>(3) Bir işletmenin, </a:t>
            </a:r>
            <a:r>
              <a:rPr lang="tr-TR" sz="2000" u="sng" dirty="0">
                <a:solidFill>
                  <a:srgbClr val="FF0000"/>
                </a:solidFill>
              </a:rPr>
              <a:t>açılması, devredilmesi, işyeri adresi veya faaliyet konusu değişikliği nedeniyle</a:t>
            </a:r>
            <a:r>
              <a:rPr lang="tr-TR" sz="2000" dirty="0"/>
              <a:t> yapacağı indirimli satışların süresi </a:t>
            </a:r>
            <a:r>
              <a:rPr lang="tr-TR" sz="2000" dirty="0">
                <a:solidFill>
                  <a:srgbClr val="FF0000"/>
                </a:solidFill>
              </a:rPr>
              <a:t>üç ayı, </a:t>
            </a:r>
            <a:r>
              <a:rPr lang="tr-TR" sz="2000" dirty="0"/>
              <a:t>13/1/2011 tarihli ve 6102 sayılı Türk Ticaret Kanunu hükümlerine göre </a:t>
            </a:r>
            <a:r>
              <a:rPr lang="tr-TR" sz="2000" u="sng" dirty="0">
                <a:solidFill>
                  <a:srgbClr val="FF0000"/>
                </a:solidFill>
              </a:rPr>
              <a:t>tasfiye durumunda ise altı ayı geçemez.</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33</a:t>
            </a:fld>
            <a:endParaRPr lang="en-US"/>
          </a:p>
        </p:txBody>
      </p:sp>
      <p:sp>
        <p:nvSpPr>
          <p:cNvPr id="8" name="Unvan 7"/>
          <p:cNvSpPr>
            <a:spLocks noGrp="1"/>
          </p:cNvSpPr>
          <p:nvPr>
            <p:ph type="title"/>
          </p:nvPr>
        </p:nvSpPr>
        <p:spPr>
          <a:xfrm>
            <a:off x="457200" y="274638"/>
            <a:ext cx="8229600" cy="579102"/>
          </a:xfrm>
        </p:spPr>
        <p:txBody>
          <a:bodyPr/>
          <a:lstStyle/>
          <a:p>
            <a:r>
              <a:rPr lang="tr-TR" sz="3600" dirty="0"/>
              <a:t>FİYAT ETİKETİ YÖNETMELİĞİ</a:t>
            </a:r>
          </a:p>
        </p:txBody>
      </p:sp>
    </p:spTree>
    <p:extLst>
      <p:ext uri="{BB962C8B-B14F-4D97-AF65-F5344CB8AC3E}">
        <p14:creationId xmlns:p14="http://schemas.microsoft.com/office/powerpoint/2010/main" val="295169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68760" y="997756"/>
            <a:ext cx="7715200" cy="847067"/>
          </a:xfrm>
        </p:spPr>
        <p:txBody>
          <a:bodyPr/>
          <a:lstStyle/>
          <a:p>
            <a:pPr algn="ctr"/>
            <a:r>
              <a:rPr lang="tr-TR" sz="3200" dirty="0"/>
              <a:t>Denetim</a:t>
            </a:r>
          </a:p>
        </p:txBody>
      </p:sp>
      <p:sp>
        <p:nvSpPr>
          <p:cNvPr id="4" name="İçerik Yer Tutucusu 3"/>
          <p:cNvSpPr>
            <a:spLocks noGrp="1"/>
          </p:cNvSpPr>
          <p:nvPr>
            <p:ph sz="half" idx="2"/>
          </p:nvPr>
        </p:nvSpPr>
        <p:spPr>
          <a:xfrm>
            <a:off x="611560" y="1988840"/>
            <a:ext cx="8229600" cy="5179714"/>
          </a:xfrm>
        </p:spPr>
        <p:txBody>
          <a:bodyPr/>
          <a:lstStyle/>
          <a:p>
            <a:pPr algn="just"/>
            <a:r>
              <a:rPr lang="tr-TR" sz="3200" b="1" dirty="0" smtClean="0"/>
              <a:t>MADDE </a:t>
            </a:r>
            <a:r>
              <a:rPr lang="tr-TR" sz="3200" b="1" dirty="0"/>
              <a:t>13 –</a:t>
            </a:r>
            <a:r>
              <a:rPr lang="tr-TR" sz="3200" dirty="0"/>
              <a:t> (1) </a:t>
            </a:r>
            <a:r>
              <a:rPr lang="tr-TR" sz="3200" u="sng" dirty="0">
                <a:solidFill>
                  <a:srgbClr val="FF0000"/>
                </a:solidFill>
              </a:rPr>
              <a:t>Bakanlık,</a:t>
            </a:r>
            <a:r>
              <a:rPr lang="tr-TR" sz="3200" u="sng" dirty="0"/>
              <a:t> </a:t>
            </a:r>
            <a:r>
              <a:rPr lang="tr-TR" sz="3200" u="sng" dirty="0">
                <a:solidFill>
                  <a:srgbClr val="0070C0"/>
                </a:solidFill>
              </a:rPr>
              <a:t>belediyeler </a:t>
            </a:r>
            <a:r>
              <a:rPr lang="tr-TR" sz="3200" u="sng" dirty="0"/>
              <a:t>ve</a:t>
            </a:r>
            <a:r>
              <a:rPr lang="tr-TR" sz="3200" u="sng" dirty="0">
                <a:solidFill>
                  <a:srgbClr val="10A070"/>
                </a:solidFill>
              </a:rPr>
              <a:t> ilgili odalar</a:t>
            </a:r>
            <a:r>
              <a:rPr lang="tr-TR" sz="3200" dirty="0"/>
              <a:t> bu Yönetmelik hükümlerinin uygulanması ve izlenmesine ilişkin işleri yürütmekle görevlidir. Bu Yönetmeliğe aykırı uygulamaların tespit edilmesi halinde, tespit edilen aykırılık, gereği yapılmak üzere aykırı uygulamayı yapanın </a:t>
            </a:r>
            <a:r>
              <a:rPr lang="tr-TR" sz="3200" dirty="0">
                <a:solidFill>
                  <a:srgbClr val="FF0000"/>
                </a:solidFill>
              </a:rPr>
              <a:t>merkezinin bulunduğu </a:t>
            </a:r>
            <a:r>
              <a:rPr lang="tr-TR" sz="3200" u="sng" dirty="0">
                <a:solidFill>
                  <a:srgbClr val="FF0000"/>
                </a:solidFill>
              </a:rPr>
              <a:t>valiliğe gönderilir</a:t>
            </a:r>
            <a:r>
              <a:rPr lang="tr-TR" sz="3200" dirty="0">
                <a:solidFill>
                  <a:srgbClr val="FF0000"/>
                </a:solidFill>
              </a:rPr>
              <a:t>.</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34</a:t>
            </a:fld>
            <a:endParaRPr lang="en-US"/>
          </a:p>
        </p:txBody>
      </p:sp>
      <p:sp>
        <p:nvSpPr>
          <p:cNvPr id="8" name="Unvan 7"/>
          <p:cNvSpPr>
            <a:spLocks noGrp="1"/>
          </p:cNvSpPr>
          <p:nvPr>
            <p:ph type="title"/>
          </p:nvPr>
        </p:nvSpPr>
        <p:spPr>
          <a:xfrm>
            <a:off x="457200" y="274638"/>
            <a:ext cx="8229600" cy="579102"/>
          </a:xfrm>
        </p:spPr>
        <p:txBody>
          <a:bodyPr/>
          <a:lstStyle/>
          <a:p>
            <a:r>
              <a:rPr lang="tr-TR" sz="4000" dirty="0"/>
              <a:t>FİYAT ETİKETİ YÖNETMELİĞİ</a:t>
            </a:r>
          </a:p>
        </p:txBody>
      </p:sp>
    </p:spTree>
    <p:extLst>
      <p:ext uri="{BB962C8B-B14F-4D97-AF65-F5344CB8AC3E}">
        <p14:creationId xmlns:p14="http://schemas.microsoft.com/office/powerpoint/2010/main" val="3021480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1052736"/>
            <a:ext cx="8229600" cy="5805264"/>
          </a:xfrm>
        </p:spPr>
        <p:txBody>
          <a:bodyPr/>
          <a:lstStyle/>
          <a:p>
            <a:pPr marL="0" indent="0" algn="just">
              <a:buNone/>
            </a:pPr>
            <a:endParaRPr lang="tr-TR" sz="1600" dirty="0" smtClean="0"/>
          </a:p>
          <a:p>
            <a:pPr marL="0" indent="0" algn="just">
              <a:buNone/>
            </a:pPr>
            <a:r>
              <a:rPr lang="tr-TR" sz="3200" b="1" dirty="0" smtClean="0"/>
              <a:t>Ceza hükümleri</a:t>
            </a:r>
          </a:p>
          <a:p>
            <a:pPr marL="0" indent="0" algn="just">
              <a:buNone/>
            </a:pPr>
            <a:r>
              <a:rPr lang="tr-TR" sz="3200" b="1" dirty="0" smtClean="0"/>
              <a:t>MADDE </a:t>
            </a:r>
            <a:r>
              <a:rPr lang="tr-TR" sz="3200" b="1" dirty="0"/>
              <a:t>77 – </a:t>
            </a:r>
            <a:r>
              <a:rPr lang="tr-TR" sz="3200" dirty="0"/>
              <a:t>(1) Bu Kanunun 4 üncü, 6 </a:t>
            </a:r>
            <a:r>
              <a:rPr lang="tr-TR" sz="3200" dirty="0" err="1"/>
              <a:t>ncı</a:t>
            </a:r>
            <a:r>
              <a:rPr lang="tr-TR" sz="3200" dirty="0"/>
              <a:t>, 7 </a:t>
            </a:r>
            <a:r>
              <a:rPr lang="tr-TR" sz="3200" dirty="0" err="1"/>
              <a:t>nci</a:t>
            </a:r>
            <a:r>
              <a:rPr lang="tr-TR" sz="3200" dirty="0"/>
              <a:t>, 18 inci, 19 uncu, 20 </a:t>
            </a:r>
            <a:r>
              <a:rPr lang="tr-TR" sz="3200" dirty="0" err="1"/>
              <a:t>nci</a:t>
            </a:r>
            <a:r>
              <a:rPr lang="tr-TR" sz="3200" dirty="0"/>
              <a:t>, 21 inci, 23 üncü, 26 </a:t>
            </a:r>
            <a:r>
              <a:rPr lang="tr-TR" sz="3200" dirty="0" err="1"/>
              <a:t>ncı</a:t>
            </a:r>
            <a:r>
              <a:rPr lang="tr-TR" sz="3200" dirty="0"/>
              <a:t>, 30 uncu, 33 üncü, 35 inci, 48 inci, 49 uncu, 51 inci, 52 </a:t>
            </a:r>
            <a:r>
              <a:rPr lang="tr-TR" sz="3200" dirty="0" err="1"/>
              <a:t>nci</a:t>
            </a:r>
            <a:r>
              <a:rPr lang="tr-TR" sz="3200" dirty="0"/>
              <a:t>, </a:t>
            </a:r>
            <a:r>
              <a:rPr lang="tr-TR" sz="3200" b="1" u="sng" dirty="0">
                <a:solidFill>
                  <a:srgbClr val="FF0000"/>
                </a:solidFill>
              </a:rPr>
              <a:t>54 üncü </a:t>
            </a:r>
            <a:r>
              <a:rPr lang="tr-TR" sz="3200" dirty="0"/>
              <a:t>ve 57 </a:t>
            </a:r>
            <a:r>
              <a:rPr lang="tr-TR" sz="3200" dirty="0" err="1"/>
              <a:t>nci</a:t>
            </a:r>
            <a:r>
              <a:rPr lang="tr-TR" sz="3200" dirty="0"/>
              <a:t> maddelerinde belirtilen yükümlülüklere aykırı hareket edenler hakkında </a:t>
            </a:r>
            <a:r>
              <a:rPr lang="tr-TR" sz="3200" u="sng" dirty="0">
                <a:solidFill>
                  <a:srgbClr val="FF0000"/>
                </a:solidFill>
              </a:rPr>
              <a:t>aykırılığı tespit edilen her bir işlem veya sözleşme için iki yüz Türk Lirası</a:t>
            </a:r>
            <a:r>
              <a:rPr lang="tr-TR" sz="3200" dirty="0"/>
              <a:t> idari para cezası uygulanır.</a:t>
            </a:r>
          </a:p>
          <a:p>
            <a:pPr marL="0" indent="0" algn="just">
              <a:buNone/>
            </a:pPr>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35</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t>Aykırılık Halinde Yaptırımlar</a:t>
            </a:r>
            <a:endParaRPr lang="tr-TR" sz="2400" dirty="0"/>
          </a:p>
        </p:txBody>
      </p:sp>
    </p:spTree>
    <p:extLst>
      <p:ext uri="{BB962C8B-B14F-4D97-AF65-F5344CB8AC3E}">
        <p14:creationId xmlns:p14="http://schemas.microsoft.com/office/powerpoint/2010/main" val="267101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1359198"/>
            <a:ext cx="8229600" cy="5179714"/>
          </a:xfrm>
        </p:spPr>
        <p:txBody>
          <a:bodyPr/>
          <a:lstStyle/>
          <a:p>
            <a:pPr algn="just"/>
            <a:r>
              <a:rPr lang="tr-TR" b="1" dirty="0">
                <a:solidFill>
                  <a:srgbClr val="FF0000"/>
                </a:solidFill>
              </a:rPr>
              <a:t>Tanıtma ve kullanma kılavuzu: </a:t>
            </a:r>
            <a:r>
              <a:rPr lang="tr-TR" dirty="0"/>
              <a:t>Tüketicinin kullanımına sunulan malların tanıtım, kullanım, kurulum, bakım ve basit onarımına ilişkin kılavuzu ve gerektiğinde uluslararası sembol ve işaretleri kapsayan etiketi</a:t>
            </a:r>
            <a:r>
              <a:rPr lang="tr-TR" dirty="0" smtClean="0"/>
              <a:t>,</a:t>
            </a:r>
          </a:p>
          <a:p>
            <a:pPr algn="just"/>
            <a:r>
              <a:rPr lang="tr-TR" b="1" dirty="0" smtClean="0">
                <a:solidFill>
                  <a:srgbClr val="FF0000"/>
                </a:solidFill>
              </a:rPr>
              <a:t>Kalıcı </a:t>
            </a:r>
            <a:r>
              <a:rPr lang="tr-TR" b="1" dirty="0">
                <a:solidFill>
                  <a:srgbClr val="FF0000"/>
                </a:solidFill>
              </a:rPr>
              <a:t>veri saklayıcısı: </a:t>
            </a:r>
            <a:r>
              <a:rPr lang="tr-TR" dirty="0"/>
              <a:t>Tüketicinin kendisine gönderilen bilgiyi, bu bilginin amacına uygun olarak makul bir süre incelemesine elverecek şekilde kaydedilmesini ve değiştirilmeden kopyalanmasını sağlayan ve bu bilgiye aynen ulaşılmasına imkân veren kısa mesaj, elektronik posta, internet, disk, cd, </a:t>
            </a:r>
            <a:r>
              <a:rPr lang="tr-TR" dirty="0" err="1"/>
              <a:t>dvd</a:t>
            </a:r>
            <a:r>
              <a:rPr lang="tr-TR" dirty="0"/>
              <a:t>, hafıza kartı ve benzeri her türlü araç veya ortamı</a:t>
            </a:r>
            <a:r>
              <a:rPr lang="tr-TR" dirty="0" smtClean="0"/>
              <a:t>,</a:t>
            </a:r>
          </a:p>
          <a:p>
            <a:pPr algn="just"/>
            <a:r>
              <a:rPr lang="tr-TR" b="1" dirty="0">
                <a:solidFill>
                  <a:srgbClr val="FF0000"/>
                </a:solidFill>
              </a:rPr>
              <a:t>Kullanıcı </a:t>
            </a:r>
            <a:r>
              <a:rPr lang="tr-TR" b="1" dirty="0" err="1">
                <a:solidFill>
                  <a:srgbClr val="FF0000"/>
                </a:solidFill>
              </a:rPr>
              <a:t>arayüzü</a:t>
            </a:r>
            <a:r>
              <a:rPr lang="tr-TR" b="1" dirty="0">
                <a:solidFill>
                  <a:srgbClr val="FF0000"/>
                </a:solidFill>
              </a:rPr>
              <a:t>: </a:t>
            </a:r>
            <a:r>
              <a:rPr lang="tr-TR" dirty="0"/>
              <a:t>Bir mal ile o malı kullanan tüketici arasındaki etkileşime aracılık eden her türlü dijital ortamı,</a:t>
            </a:r>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36</a:t>
            </a:fld>
            <a:endParaRPr lang="en-US"/>
          </a:p>
        </p:txBody>
      </p:sp>
      <p:sp>
        <p:nvSpPr>
          <p:cNvPr id="8" name="Unvan 7"/>
          <p:cNvSpPr>
            <a:spLocks noGrp="1"/>
          </p:cNvSpPr>
          <p:nvPr>
            <p:ph type="title"/>
          </p:nvPr>
        </p:nvSpPr>
        <p:spPr>
          <a:xfrm>
            <a:off x="457200" y="267866"/>
            <a:ext cx="8229600" cy="928886"/>
          </a:xfrm>
        </p:spPr>
        <p:txBody>
          <a:bodyPr/>
          <a:lstStyle/>
          <a:p>
            <a:r>
              <a:rPr lang="tr-TR" sz="3200" b="1" dirty="0"/>
              <a:t>TANITMA VE KULLANMA KILAVUZU YÖNETMELİĞİ</a:t>
            </a:r>
            <a:endParaRPr lang="tr-TR" sz="3200" dirty="0"/>
          </a:p>
        </p:txBody>
      </p:sp>
    </p:spTree>
    <p:extLst>
      <p:ext uri="{BB962C8B-B14F-4D97-AF65-F5344CB8AC3E}">
        <p14:creationId xmlns:p14="http://schemas.microsoft.com/office/powerpoint/2010/main" val="1148227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1196752"/>
            <a:ext cx="8229600" cy="5472608"/>
          </a:xfrm>
        </p:spPr>
        <p:txBody>
          <a:bodyPr/>
          <a:lstStyle/>
          <a:p>
            <a:pPr marL="0" indent="0">
              <a:buNone/>
            </a:pPr>
            <a:r>
              <a:rPr lang="tr-TR" sz="2000" b="1" dirty="0" smtClean="0"/>
              <a:t>	MADDE </a:t>
            </a:r>
            <a:r>
              <a:rPr lang="tr-TR" sz="2000" b="1" dirty="0"/>
              <a:t>5 –</a:t>
            </a:r>
            <a:r>
              <a:rPr lang="tr-TR" sz="2000" dirty="0"/>
              <a:t> (1) Tüketicinin kullanımına sunulan malların Türkçe tanıtma </a:t>
            </a:r>
            <a:r>
              <a:rPr lang="tr-TR" sz="2000" dirty="0" smtClean="0"/>
              <a:t> 	ve </a:t>
            </a:r>
            <a:r>
              <a:rPr lang="tr-TR" sz="2000" dirty="0"/>
              <a:t>kullanma kılavuzuyla satılması zorunludur.</a:t>
            </a:r>
          </a:p>
          <a:p>
            <a:pPr algn="just"/>
            <a:r>
              <a:rPr lang="tr-TR" sz="2000" dirty="0"/>
              <a:t>(2) Tanıtma ve kullanma kılavuzu açık, sade, anlaşılabilir bir dilde ve okunabilir şekilde düzenlenir ve kağıt üzerinde </a:t>
            </a:r>
            <a:r>
              <a:rPr lang="tr-TR" sz="2000" dirty="0">
                <a:solidFill>
                  <a:srgbClr val="FF0000"/>
                </a:solidFill>
              </a:rPr>
              <a:t>yazılı olarak veya kalıcı veri saklayıcısı</a:t>
            </a:r>
            <a:r>
              <a:rPr lang="tr-TR" sz="2000" dirty="0"/>
              <a:t> ile tüketiciye verilir.</a:t>
            </a:r>
          </a:p>
          <a:p>
            <a:pPr algn="just"/>
            <a:r>
              <a:rPr lang="tr-TR" sz="2000" dirty="0"/>
              <a:t>(3) Tanıtma ve kullanma kılavuzunun kalıcı veri saklayıcısı ile tüketiciye sunulması halinde bu bilgiler ayrıca üretici veya ithalatçının internet sitesinde de yer alır. Üretici veya ithalatçının internet sitesinin bulunmaması durumunda ya da tüketicinin talep etmesi halinde tanıtma ve kullanma kılavuzu, herhangi bir ücret talep edilmeksizin ayrıca kağıt üzerinde tüketiciye verilir.</a:t>
            </a:r>
          </a:p>
          <a:p>
            <a:pPr algn="just"/>
            <a:r>
              <a:rPr lang="tr-TR" sz="2000" dirty="0"/>
              <a:t>(4) Tanıtma ve kullanma kılavuzu, malın özelliğine ve tüketiciye sunuluş biçimine göre </a:t>
            </a:r>
            <a:r>
              <a:rPr lang="tr-TR" sz="2000" u="sng" dirty="0">
                <a:solidFill>
                  <a:srgbClr val="FF0000"/>
                </a:solidFill>
              </a:rPr>
              <a:t>malın veya ambalajının üzerine yazılabilir </a:t>
            </a:r>
            <a:r>
              <a:rPr lang="tr-TR" sz="2000" dirty="0"/>
              <a:t>veya eklenebilir.</a:t>
            </a:r>
          </a:p>
          <a:p>
            <a:pPr algn="just"/>
            <a:r>
              <a:rPr lang="tr-TR" sz="2000" dirty="0"/>
              <a:t>(5) Malın kullanıcı </a:t>
            </a:r>
            <a:r>
              <a:rPr lang="tr-TR" sz="2000" dirty="0" err="1"/>
              <a:t>arayüzünde</a:t>
            </a:r>
            <a:r>
              <a:rPr lang="tr-TR" sz="2000" dirty="0"/>
              <a:t> yer alan yazılı, sesli ve görüntülü ifadelerin Türkçe olması zorunludur.</a:t>
            </a:r>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37</a:t>
            </a:fld>
            <a:endParaRPr lang="en-US"/>
          </a:p>
        </p:txBody>
      </p:sp>
      <p:sp>
        <p:nvSpPr>
          <p:cNvPr id="8" name="Unvan 7"/>
          <p:cNvSpPr>
            <a:spLocks noGrp="1"/>
          </p:cNvSpPr>
          <p:nvPr>
            <p:ph type="title"/>
          </p:nvPr>
        </p:nvSpPr>
        <p:spPr>
          <a:xfrm>
            <a:off x="1043608" y="267866"/>
            <a:ext cx="7643192" cy="928886"/>
          </a:xfrm>
        </p:spPr>
        <p:txBody>
          <a:bodyPr/>
          <a:lstStyle/>
          <a:p>
            <a:r>
              <a:rPr lang="tr-TR" sz="2800" b="1" dirty="0"/>
              <a:t>Tanıtma ve kullanma kılavuzu düzenleme zorunluluğu</a:t>
            </a:r>
            <a:endParaRPr lang="tr-TR" sz="2800" dirty="0"/>
          </a:p>
        </p:txBody>
      </p:sp>
    </p:spTree>
    <p:extLst>
      <p:ext uri="{BB962C8B-B14F-4D97-AF65-F5344CB8AC3E}">
        <p14:creationId xmlns:p14="http://schemas.microsoft.com/office/powerpoint/2010/main" val="17114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836712"/>
            <a:ext cx="8229600" cy="5832648"/>
          </a:xfrm>
        </p:spPr>
        <p:txBody>
          <a:bodyPr/>
          <a:lstStyle/>
          <a:p>
            <a:pPr algn="just"/>
            <a:r>
              <a:rPr lang="tr-TR" sz="1400" b="1" dirty="0" smtClean="0"/>
              <a:t>MADDE </a:t>
            </a:r>
            <a:r>
              <a:rPr lang="tr-TR" sz="1400" b="1" dirty="0"/>
              <a:t>6 –</a:t>
            </a:r>
            <a:r>
              <a:rPr lang="tr-TR" sz="1400" dirty="0"/>
              <a:t> (1) Aşağıda belirtilen mallar için </a:t>
            </a:r>
            <a:r>
              <a:rPr lang="tr-TR" sz="1400" b="1" u="sng" dirty="0">
                <a:solidFill>
                  <a:srgbClr val="FF0000"/>
                </a:solidFill>
              </a:rPr>
              <a:t>tanıtma ve kullanma kılavuzu düzenlenmesi zorunlu değildir</a:t>
            </a:r>
            <a:r>
              <a:rPr lang="tr-TR" sz="1400" dirty="0"/>
              <a:t>:</a:t>
            </a:r>
          </a:p>
          <a:p>
            <a:pPr algn="just"/>
            <a:r>
              <a:rPr lang="tr-TR" sz="1400" dirty="0"/>
              <a:t>a) Her çeşit metal, PVC, polietilen ve benzeri plastik boru ve bağlantı parçaları ile cıvata, kelepçe, vida, saplama, somun, çivi, pim ve benzeri bağlama elemanları,</a:t>
            </a:r>
          </a:p>
          <a:p>
            <a:pPr algn="just"/>
            <a:r>
              <a:rPr lang="tr-TR" sz="1400" dirty="0"/>
              <a:t>b) Kağıt, kalem, silgi ve benzeri kırtasiye malzemeleri,</a:t>
            </a:r>
          </a:p>
          <a:p>
            <a:pPr algn="just"/>
            <a:r>
              <a:rPr lang="tr-TR" sz="1400" dirty="0"/>
              <a:t>c) Kürek, bel, kazma, tırmık, el arabası ve benzeri tarım aletleri,</a:t>
            </a:r>
          </a:p>
          <a:p>
            <a:pPr algn="just"/>
            <a:r>
              <a:rPr lang="tr-TR" sz="1400" dirty="0"/>
              <a:t>ç) Pense, tornavida, çekiç, keski, testere, makas ve benzeri mekanik el aletleri,</a:t>
            </a:r>
          </a:p>
          <a:p>
            <a:pPr algn="just"/>
            <a:r>
              <a:rPr lang="tr-TR" sz="1400" dirty="0"/>
              <a:t>d) Mendil, kemer, pantolon askısı, düğme, fermuar ve benzeri giyim aksesuarları,</a:t>
            </a:r>
          </a:p>
          <a:p>
            <a:pPr algn="just"/>
            <a:r>
              <a:rPr lang="tr-TR" sz="1400" dirty="0"/>
              <a:t>e) Tuğla, kiremit, briket gibi inşaat malzemeleri ile dökme olarak satılan çimento, kireç, kum, çakıl, kömür ve benzeri mineral ve ürünler,</a:t>
            </a:r>
          </a:p>
          <a:p>
            <a:pPr algn="just"/>
            <a:r>
              <a:rPr lang="tr-TR" sz="1400" dirty="0"/>
              <a:t>f) Çatal, kaşık, kepçe, bıçak, tabak, bardak ve benzeri mutfak eşyaları ile makas, vazo ve saksı gibi ev eşyaları,</a:t>
            </a:r>
          </a:p>
          <a:p>
            <a:pPr algn="just"/>
            <a:r>
              <a:rPr lang="tr-TR" sz="1400" dirty="0"/>
              <a:t>g) El sanatları, kuyumculuk ve benzeri diğer sanatsal ürünler,</a:t>
            </a:r>
          </a:p>
          <a:p>
            <a:pPr algn="just"/>
            <a:r>
              <a:rPr lang="tr-TR" sz="1400" dirty="0"/>
              <a:t>ğ) Şerit metre, kumpas, gönye ve benzeri mekanik ölçü aletleri,</a:t>
            </a:r>
          </a:p>
          <a:p>
            <a:pPr algn="just"/>
            <a:r>
              <a:rPr lang="tr-TR" sz="1400" dirty="0"/>
              <a:t>h) Servis istasyonlarınca değiştirilen yedek parçalar,</a:t>
            </a:r>
          </a:p>
          <a:p>
            <a:pPr algn="just"/>
            <a:r>
              <a:rPr lang="tr-TR" sz="1400" dirty="0"/>
              <a:t>ı) Malın özelliğine ve tüketiciye sunuluş şekline göre ambalaj içerisinde satılan ve ambalajında özellikleri ve kullanım şekli belirtilen;</a:t>
            </a:r>
          </a:p>
          <a:p>
            <a:pPr algn="just"/>
            <a:r>
              <a:rPr lang="tr-TR" sz="1400" dirty="0"/>
              <a:t>1) Makine yağı, antifriz, hidrolik yağı, kibrit, gübre, tiner, vernik, boya incelticileri, kozmetik ve diğer kimyevi ürünler,</a:t>
            </a:r>
          </a:p>
          <a:p>
            <a:pPr algn="just"/>
            <a:r>
              <a:rPr lang="tr-TR" sz="1400" dirty="0"/>
              <a:t>2) Boya, çimento, kireç ve benzeri ürünler,</a:t>
            </a:r>
          </a:p>
          <a:p>
            <a:pPr algn="just"/>
            <a:r>
              <a:rPr lang="tr-TR" sz="1400" dirty="0"/>
              <a:t>3) Yiyecek ve içecek gıda maddeleri,</a:t>
            </a:r>
          </a:p>
          <a:p>
            <a:pPr algn="just"/>
            <a:r>
              <a:rPr lang="tr-TR" sz="1400" dirty="0"/>
              <a:t>4) Temizlik maddeleri,</a:t>
            </a:r>
          </a:p>
          <a:p>
            <a:pPr algn="just"/>
            <a:r>
              <a:rPr lang="tr-TR" sz="1400" dirty="0"/>
              <a:t>5) Kömür ve benzeri yakacak maddeleri.</a:t>
            </a:r>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38</a:t>
            </a:fld>
            <a:endParaRPr lang="en-US"/>
          </a:p>
        </p:txBody>
      </p:sp>
      <p:sp>
        <p:nvSpPr>
          <p:cNvPr id="8" name="Unvan 7"/>
          <p:cNvSpPr>
            <a:spLocks noGrp="1"/>
          </p:cNvSpPr>
          <p:nvPr>
            <p:ph type="title"/>
          </p:nvPr>
        </p:nvSpPr>
        <p:spPr>
          <a:xfrm>
            <a:off x="1043608" y="0"/>
            <a:ext cx="7643192" cy="980728"/>
          </a:xfrm>
        </p:spPr>
        <p:txBody>
          <a:bodyPr/>
          <a:lstStyle/>
          <a:p>
            <a:pPr marL="0" indent="0">
              <a:buNone/>
            </a:pPr>
            <a:r>
              <a:rPr lang="tr-TR" sz="2400" b="1" dirty="0"/>
              <a:t>Tanıtma ve kullanma kılavuzu düzenleme zorunluluğu olmayan mallar</a:t>
            </a:r>
            <a:endParaRPr lang="tr-TR" sz="2400" dirty="0"/>
          </a:p>
        </p:txBody>
      </p:sp>
    </p:spTree>
    <p:extLst>
      <p:ext uri="{BB962C8B-B14F-4D97-AF65-F5344CB8AC3E}">
        <p14:creationId xmlns:p14="http://schemas.microsoft.com/office/powerpoint/2010/main" val="1016310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692696"/>
            <a:ext cx="8229600" cy="6165304"/>
          </a:xfrm>
        </p:spPr>
        <p:txBody>
          <a:bodyPr/>
          <a:lstStyle/>
          <a:p>
            <a:pPr algn="just"/>
            <a:r>
              <a:rPr lang="tr-TR" sz="1600" b="1" dirty="0" smtClean="0"/>
              <a:t>MADDE </a:t>
            </a:r>
            <a:r>
              <a:rPr lang="tr-TR" sz="1600" b="1" dirty="0"/>
              <a:t>7 –</a:t>
            </a:r>
            <a:r>
              <a:rPr lang="tr-TR" sz="1600" dirty="0"/>
              <a:t> (1) Tanıtma ve kullanma kılavuzunda, malın özelliğine ve tüketiciye sunuluş biçimine göre </a:t>
            </a:r>
            <a:r>
              <a:rPr lang="tr-TR" sz="1600" b="1" u="sng" dirty="0">
                <a:solidFill>
                  <a:srgbClr val="FF0000"/>
                </a:solidFill>
              </a:rPr>
              <a:t>aşağıda belirtilen bilgilerin bulunması zorunludur</a:t>
            </a:r>
            <a:r>
              <a:rPr lang="tr-TR" sz="1600" dirty="0"/>
              <a:t>:</a:t>
            </a:r>
          </a:p>
          <a:p>
            <a:pPr algn="just"/>
            <a:r>
              <a:rPr lang="tr-TR" sz="1600" dirty="0"/>
              <a:t>a) Üretici veya ithalatçı firmanın unvan, adres, telefon numarası ve diğer iletişim bilgileri,</a:t>
            </a:r>
          </a:p>
          <a:p>
            <a:pPr algn="just"/>
            <a:r>
              <a:rPr lang="tr-TR" sz="1600" dirty="0"/>
              <a:t>b) Kullanım, kurulum, bakım ve basit onarımda uyulması gereken kurallar,</a:t>
            </a:r>
          </a:p>
          <a:p>
            <a:pPr algn="just"/>
            <a:r>
              <a:rPr lang="tr-TR" sz="1600" dirty="0"/>
              <a:t>c) Taşıma ve nakliye sırasında dikkat edilecek hususlar,</a:t>
            </a:r>
          </a:p>
          <a:p>
            <a:pPr algn="just"/>
            <a:r>
              <a:rPr lang="tr-TR" sz="1600" dirty="0"/>
              <a:t>ç) Kullanım hatalarına ilişkin bilgiler,</a:t>
            </a:r>
          </a:p>
          <a:p>
            <a:pPr algn="just"/>
            <a:r>
              <a:rPr lang="tr-TR" sz="1600" dirty="0"/>
              <a:t>d) Özellikleri ile ilgili tanıtıcı ve temel bilgiler,</a:t>
            </a:r>
          </a:p>
          <a:p>
            <a:pPr algn="just"/>
            <a:r>
              <a:rPr lang="tr-TR" sz="1600" dirty="0"/>
              <a:t>e) Tüketicinin yapabileceği bakım, onarım veya ürünün temizliğine ilişkin bilgiler,</a:t>
            </a:r>
          </a:p>
          <a:p>
            <a:pPr algn="just"/>
            <a:r>
              <a:rPr lang="tr-TR" sz="1600" dirty="0"/>
              <a:t>f) Periyodik bakım gerekmesi durumunda, periyodik bakımın, yapılacağı zaman aralıkları ile kim tarafından yapılması gerektiğine ilişkin bilgiler,</a:t>
            </a:r>
          </a:p>
          <a:p>
            <a:pPr algn="just"/>
            <a:r>
              <a:rPr lang="tr-TR" sz="1600" dirty="0"/>
              <a:t>g) Bağlantı veya montajın nasıl yapılacağını gösterir şema ile bağlantı veya montajın kim tarafından yapılacağına ilişkin bilgiler,</a:t>
            </a:r>
          </a:p>
          <a:p>
            <a:pPr algn="just"/>
            <a:r>
              <a:rPr lang="tr-TR" sz="1600" dirty="0"/>
              <a:t>ğ) 13/6/2014 tarihli ve 29029 sayılı Resmî </a:t>
            </a:r>
            <a:r>
              <a:rPr lang="tr-TR" sz="1600" dirty="0" err="1"/>
              <a:t>Gazete’de</a:t>
            </a:r>
            <a:r>
              <a:rPr lang="tr-TR" sz="1600" dirty="0"/>
              <a:t> yayımlanan Satış Sonrası Hizmetler Yönetmeliği eki listede tespit ve ilan edilen kullanım ömrü,</a:t>
            </a:r>
          </a:p>
          <a:p>
            <a:pPr algn="just"/>
            <a:r>
              <a:rPr lang="tr-TR" sz="1600" dirty="0"/>
              <a:t>h) Yetkili servis istasyonları ile yedek parça malzemelerinin temin edilebileceği yerlerin unvan, adres, telefon numarası ve diğer iletişim bilgileri,</a:t>
            </a:r>
          </a:p>
          <a:p>
            <a:pPr algn="just"/>
            <a:r>
              <a:rPr lang="tr-TR" sz="1600" dirty="0"/>
              <a:t>ı) İthal edilmiş mallarda, yurt dışındaki üretici firmanın unvan, adres, telefon numarası ve diğer iletişim bilgileri,</a:t>
            </a:r>
          </a:p>
          <a:p>
            <a:pPr algn="just"/>
            <a:r>
              <a:rPr lang="tr-TR" sz="1600" dirty="0"/>
              <a:t>i) Kanunun 11 inci maddesinde tüketiciye sağlanan seçimlik haklara ilişkin bilgi,</a:t>
            </a:r>
          </a:p>
          <a:p>
            <a:pPr algn="just"/>
            <a:r>
              <a:rPr lang="tr-TR" sz="1600" dirty="0"/>
              <a:t>j) Tüketicilerin şikayet ve itirazları konusundaki başvurularını tüketici mahkemelerine ve tüketici hakem heyetlerine yapabileceklerine ilişkin bilgi,</a:t>
            </a:r>
          </a:p>
          <a:p>
            <a:pPr algn="just"/>
            <a:r>
              <a:rPr lang="tr-TR" sz="1600" dirty="0"/>
              <a:t>k) Varsa tüketiciye sağlanan diğer haklar.</a:t>
            </a:r>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39</a:t>
            </a:fld>
            <a:endParaRPr lang="en-US"/>
          </a:p>
        </p:txBody>
      </p:sp>
      <p:sp>
        <p:nvSpPr>
          <p:cNvPr id="8" name="Unvan 7"/>
          <p:cNvSpPr>
            <a:spLocks noGrp="1"/>
          </p:cNvSpPr>
          <p:nvPr>
            <p:ph type="title"/>
          </p:nvPr>
        </p:nvSpPr>
        <p:spPr>
          <a:xfrm>
            <a:off x="1043608" y="0"/>
            <a:ext cx="7643192" cy="620688"/>
          </a:xfrm>
        </p:spPr>
        <p:txBody>
          <a:bodyPr/>
          <a:lstStyle/>
          <a:p>
            <a:r>
              <a:rPr lang="tr-TR" sz="2400" b="1" dirty="0"/>
              <a:t>Tanıtma ve kullanma kılavuzunda bulunması gereken bilgiler</a:t>
            </a:r>
            <a:endParaRPr lang="tr-TR" sz="2400" dirty="0"/>
          </a:p>
        </p:txBody>
      </p:sp>
    </p:spTree>
    <p:extLst>
      <p:ext uri="{BB962C8B-B14F-4D97-AF65-F5344CB8AC3E}">
        <p14:creationId xmlns:p14="http://schemas.microsoft.com/office/powerpoint/2010/main" val="296691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1E60DD2-7338-4F6F-86AA-069B7E61B747}" type="slidenum">
              <a:rPr lang="en-US" altLang="tr-TR" sz="1200" b="1" smtClean="0">
                <a:solidFill>
                  <a:srgbClr val="898989"/>
                </a:solidFill>
                <a:latin typeface="Cambria" panose="02040503050406030204" pitchFamily="18" charset="0"/>
              </a:rPr>
              <a:pPr algn="ctr">
                <a:spcBef>
                  <a:spcPct val="0"/>
                </a:spcBef>
                <a:buFontTx/>
                <a:buNone/>
              </a:pPr>
              <a:t>4</a:t>
            </a:fld>
            <a:endParaRPr lang="en-US" altLang="tr-TR" sz="1200" b="1" smtClean="0">
              <a:solidFill>
                <a:srgbClr val="898989"/>
              </a:solidFill>
              <a:latin typeface="Cambria" panose="02040503050406030204" pitchFamily="18" charset="0"/>
            </a:endParaRPr>
          </a:p>
        </p:txBody>
      </p:sp>
      <p:sp>
        <p:nvSpPr>
          <p:cNvPr id="8195"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Metin kutusu 7"/>
          <p:cNvSpPr txBox="1"/>
          <p:nvPr/>
        </p:nvSpPr>
        <p:spPr>
          <a:xfrm>
            <a:off x="1258888" y="942975"/>
            <a:ext cx="7561262" cy="7021513"/>
          </a:xfrm>
          <a:prstGeom prst="rect">
            <a:avLst/>
          </a:prstGeom>
          <a:noFill/>
        </p:spPr>
        <p:txBody>
          <a:bodyPr>
            <a:spAutoFit/>
          </a:bodyPr>
          <a:lstStyle/>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10.08.1993 tarihinde Tüketicinin ve Rekabetin Korunması Genel Müdürlüğü ismi ile kurulmuştur.</a:t>
            </a:r>
          </a:p>
          <a:p>
            <a:pPr marL="342900" indent="-342900" algn="just">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1994 yılında Rekabet Kurumu’nun oluşturulması ile rekabete ilişkin görevler Rekabet Kurumu’na devredilmiştir.</a:t>
            </a:r>
          </a:p>
          <a:p>
            <a:pPr algn="just">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Tüketicilere yönelik ilk Kanun olan 4077 sayılı Tüketicinin Korunması Hakkında Kanun 1995 yılında yürürlüğe girmiştir.</a:t>
            </a:r>
          </a:p>
          <a:p>
            <a:pPr algn="just">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AB tüketicinin korunması mevzuatına tam uyumun gerçekleştirilmesi, Kanunun uygulanmasından elde edinilen deneyimlerin aktarılması amacıyla 2003 yılında tüketici mevzuatında kapsamlı bir değişiklik yapılmış</a:t>
            </a:r>
          </a:p>
          <a:p>
            <a:pPr algn="just">
              <a:lnSpc>
                <a:spcPct val="80000"/>
              </a:lnSpc>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3.6.2011 tarihli ve 640 sayılı GTB Teşkilat ve Görevleri Hakkında KHK ile ismi Tüketicinin Korunması ve Piyasa Gözetimi Genel Müdürlüğü olarak değiştirilmiştir.</a:t>
            </a:r>
          </a:p>
          <a:p>
            <a:pPr algn="just">
              <a:lnSpc>
                <a:spcPct val="80000"/>
              </a:lnSpc>
              <a:spcBef>
                <a:spcPct val="20000"/>
              </a:spcBef>
              <a:buClr>
                <a:srgbClr val="003366"/>
              </a:buClr>
              <a:buSzPct val="75000"/>
              <a:defRPr/>
            </a:pPr>
            <a:endParaRPr lang="tr-TR" sz="1750"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lnSpc>
                <a:spcPct val="80000"/>
              </a:lnSpc>
              <a:spcBef>
                <a:spcPct val="20000"/>
              </a:spcBef>
              <a:buClr>
                <a:srgbClr val="003366"/>
              </a:buClr>
              <a:buSzPct val="75000"/>
              <a:defRPr/>
            </a:pPr>
            <a:r>
              <a:rPr lang="tr-TR" sz="1750" dirty="0">
                <a:solidFill>
                  <a:srgbClr val="1F497D"/>
                </a:solidFill>
                <a:latin typeface="Cambria" panose="02040503050406030204" pitchFamily="18" charset="0"/>
                <a:ea typeface="ＭＳ Ｐゴシック" pitchFamily="48" charset="-128"/>
                <a:cs typeface="Arial" panose="020B0604020202020204" pitchFamily="34" charset="0"/>
              </a:rPr>
              <a:t>28.05.2014 tarihinde 18 yıldır uygulamada bulunan 4077 sayılı Kanun yürürlükte kaldırılarak, 6502 sayılı Tüketicinin Korunması Hakkında Kanun  yürürlüğe konulmuştur.</a:t>
            </a:r>
          </a:p>
          <a:p>
            <a:pPr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algn="just">
              <a:spcBef>
                <a:spcPct val="20000"/>
              </a:spcBef>
              <a:buClr>
                <a:srgbClr val="003366"/>
              </a:buClr>
              <a:buSzPct val="75000"/>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a:p>
            <a:pPr marL="342900" indent="-342900" algn="just" eaLnBrk="0" hangingPunct="0">
              <a:buFontTx/>
              <a:buChar char="-"/>
              <a:defRPr/>
            </a:pPr>
            <a:endParaRPr lang="tr-TR" dirty="0">
              <a:solidFill>
                <a:srgbClr val="1F497D"/>
              </a:solidFill>
              <a:latin typeface="Cambria" panose="02040503050406030204" pitchFamily="18" charset="0"/>
              <a:ea typeface="ＭＳ Ｐゴシック" pitchFamily="48" charset="-128"/>
              <a:cs typeface="Arial" panose="020B0604020202020204" pitchFamily="34" charset="0"/>
            </a:endParaRPr>
          </a:p>
        </p:txBody>
      </p:sp>
      <p:sp>
        <p:nvSpPr>
          <p:cNvPr id="10" name="12 Metin Yer Tutucusu"/>
          <p:cNvSpPr>
            <a:spLocks noGrp="1"/>
          </p:cNvSpPr>
          <p:nvPr>
            <p:ph type="body" idx="1"/>
          </p:nvPr>
        </p:nvSpPr>
        <p:spPr>
          <a:xfrm>
            <a:off x="1462088" y="4763"/>
            <a:ext cx="6770687" cy="857250"/>
          </a:xfrm>
        </p:spPr>
        <p:txBody>
          <a:bodyPr rtlCol="0">
            <a:noAutofit/>
          </a:bodyPr>
          <a:lstStyle/>
          <a:p>
            <a:pPr marL="360000" algn="ctr" eaLnBrk="1" fontAlgn="auto" hangingPunct="1">
              <a:spcBef>
                <a:spcPts val="400"/>
              </a:spcBef>
              <a:spcAft>
                <a:spcPts val="0"/>
              </a:spcAft>
              <a:buClr>
                <a:prstClr val="black"/>
              </a:buClr>
              <a:buFont typeface="Arial"/>
              <a:buNone/>
              <a:defRPr/>
            </a:pPr>
            <a:r>
              <a:rPr lang="tr-TR" kern="0" dirty="0">
                <a:solidFill>
                  <a:srgbClr val="0070C0"/>
                </a:solidFill>
                <a:latin typeface="Cambria" panose="02040503050406030204" pitchFamily="18" charset="0"/>
                <a:cs typeface="Arial"/>
              </a:rPr>
              <a:t> </a:t>
            </a:r>
            <a:r>
              <a:rPr lang="tr-TR" kern="0" dirty="0" smtClean="0">
                <a:solidFill>
                  <a:srgbClr val="0070C0"/>
                </a:solidFill>
                <a:latin typeface="Cambria" panose="02040503050406030204" pitchFamily="18" charset="0"/>
                <a:cs typeface="Arial"/>
              </a:rPr>
              <a:t>TARİHÇE</a:t>
            </a:r>
            <a:endParaRPr lang="tr-TR" kern="0" dirty="0">
              <a:solidFill>
                <a:srgbClr val="0070C0"/>
              </a:solidFill>
              <a:latin typeface="Cambria" panose="02040503050406030204" pitchFamily="18" charset="0"/>
              <a:cs typeface="Arial"/>
            </a:endParaRPr>
          </a:p>
        </p:txBody>
      </p:sp>
    </p:spTree>
    <p:extLst>
      <p:ext uri="{BB962C8B-B14F-4D97-AF65-F5344CB8AC3E}">
        <p14:creationId xmlns:p14="http://schemas.microsoft.com/office/powerpoint/2010/main" val="1756438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1052736"/>
            <a:ext cx="8229600" cy="5805264"/>
          </a:xfrm>
        </p:spPr>
        <p:txBody>
          <a:bodyPr/>
          <a:lstStyle/>
          <a:p>
            <a:pPr algn="just"/>
            <a:r>
              <a:rPr lang="tr-TR" sz="2000" b="1" dirty="0" smtClean="0"/>
              <a:t>MADDE </a:t>
            </a:r>
            <a:r>
              <a:rPr lang="tr-TR" sz="2000" b="1" dirty="0"/>
              <a:t>7 </a:t>
            </a:r>
            <a:r>
              <a:rPr lang="tr-TR" sz="2000" b="1" dirty="0" smtClean="0"/>
              <a:t>–</a:t>
            </a:r>
            <a:r>
              <a:rPr lang="tr-TR" sz="2000" dirty="0"/>
              <a:t>(2) </a:t>
            </a:r>
            <a:r>
              <a:rPr lang="tr-TR" sz="2000" b="1" u="sng" dirty="0">
                <a:solidFill>
                  <a:srgbClr val="FF0000"/>
                </a:solidFill>
              </a:rPr>
              <a:t>Enerji tüketen </a:t>
            </a:r>
            <a:r>
              <a:rPr lang="tr-TR" sz="2000" dirty="0"/>
              <a:t>mallarda, bu maddenin birinci fıkrasında belirtilen bilgilere ek olarak, malın enerji tüketimi açısından verimli kullanımına ilişkin bilgilerin yer alması zorunludur</a:t>
            </a:r>
            <a:r>
              <a:rPr lang="tr-TR" sz="2000" dirty="0" smtClean="0"/>
              <a:t>.</a:t>
            </a:r>
          </a:p>
          <a:p>
            <a:pPr marL="0" indent="0" algn="just">
              <a:buNone/>
            </a:pPr>
            <a:endParaRPr lang="tr-TR" sz="2000" dirty="0"/>
          </a:p>
          <a:p>
            <a:pPr algn="just"/>
            <a:r>
              <a:rPr lang="tr-TR" sz="2000" dirty="0"/>
              <a:t>(3) Malın teknik özelliği veya tüketicinin kullanımında karşılaşacağı kolaylıklar da dikkate alınarak, yukarıda belirtilen bilgilerin işaret veya şekil çizmek suretiyle açık olarak anlatılabilmesi halinde, ayrıca yazılı bir metin aranmaz</a:t>
            </a:r>
            <a:r>
              <a:rPr lang="tr-TR" sz="2000" dirty="0" smtClean="0"/>
              <a:t>.</a:t>
            </a:r>
          </a:p>
          <a:p>
            <a:pPr marL="0" indent="0" algn="just">
              <a:buNone/>
            </a:pPr>
            <a:endParaRPr lang="tr-TR" sz="2000" dirty="0"/>
          </a:p>
          <a:p>
            <a:pPr algn="just"/>
            <a:r>
              <a:rPr lang="tr-TR" sz="2000" dirty="0"/>
              <a:t>(4) </a:t>
            </a:r>
            <a:r>
              <a:rPr lang="tr-TR" sz="2000" b="1" dirty="0">
                <a:solidFill>
                  <a:srgbClr val="FF0000"/>
                </a:solidFill>
              </a:rPr>
              <a:t>Malın güvenli kullanımına ilişkin hususların malın üzerinde yer alması halinde yazılı ve sesli ifadelerin Türkçe olması zorunludur</a:t>
            </a:r>
            <a:r>
              <a:rPr lang="tr-TR" sz="2000" b="1" dirty="0" smtClean="0">
                <a:solidFill>
                  <a:srgbClr val="FF0000"/>
                </a:solidFill>
              </a:rPr>
              <a:t>.</a:t>
            </a:r>
          </a:p>
          <a:p>
            <a:pPr marL="0" indent="0" algn="just">
              <a:buNone/>
            </a:pPr>
            <a:endParaRPr lang="tr-TR" sz="2000" dirty="0"/>
          </a:p>
          <a:p>
            <a:pPr algn="just"/>
            <a:r>
              <a:rPr lang="tr-TR" sz="2000" dirty="0"/>
              <a:t>(5) Malların ilgili teknik düzenlemesi uyarınca kişinin sağlığı ile çevreye zararlı veya tehlikeli olabilmesi durumunda, bu malın güvenli kullanılabilmesi için malın üzerine veya tanıtma ve kullanma kılavuzuna bu durumla ilgili açıklayıcı bilgi ve uyarılar açıkça görülecek ve okunacak şekilde konulur veya yazılır.</a:t>
            </a:r>
          </a:p>
          <a:p>
            <a:pPr marL="0" indent="0" algn="just">
              <a:buNone/>
            </a:pPr>
            <a:endParaRPr lang="tr-TR" sz="16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40</a:t>
            </a:fld>
            <a:endParaRPr lang="en-US"/>
          </a:p>
        </p:txBody>
      </p:sp>
      <p:sp>
        <p:nvSpPr>
          <p:cNvPr id="8" name="Unvan 7"/>
          <p:cNvSpPr>
            <a:spLocks noGrp="1"/>
          </p:cNvSpPr>
          <p:nvPr>
            <p:ph type="title"/>
          </p:nvPr>
        </p:nvSpPr>
        <p:spPr>
          <a:xfrm>
            <a:off x="1043608" y="0"/>
            <a:ext cx="7643192" cy="620688"/>
          </a:xfrm>
        </p:spPr>
        <p:txBody>
          <a:bodyPr/>
          <a:lstStyle/>
          <a:p>
            <a:r>
              <a:rPr lang="tr-TR" sz="2400" b="1" dirty="0"/>
              <a:t>Tanıtma ve kullanma kılavuzunda bulunması gereken bilgiler</a:t>
            </a:r>
            <a:endParaRPr lang="tr-TR" sz="2400" dirty="0"/>
          </a:p>
        </p:txBody>
      </p:sp>
    </p:spTree>
    <p:extLst>
      <p:ext uri="{BB962C8B-B14F-4D97-AF65-F5344CB8AC3E}">
        <p14:creationId xmlns:p14="http://schemas.microsoft.com/office/powerpoint/2010/main" val="2198996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79875" name="Title 1"/>
          <p:cNvSpPr txBox="1">
            <a:spLocks/>
          </p:cNvSpPr>
          <p:nvPr/>
        </p:nvSpPr>
        <p:spPr bwMode="auto">
          <a:xfrm>
            <a:off x="323850" y="981075"/>
            <a:ext cx="8496300" cy="5761038"/>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b="1" dirty="0">
              <a:solidFill>
                <a:srgbClr val="0070C0"/>
              </a:solidFill>
            </a:endParaRPr>
          </a:p>
          <a:p>
            <a:pPr marL="285750" indent="-285750" eaLnBrk="0" hangingPunct="0">
              <a:buFont typeface="Wingdings" pitchFamily="2" charset="2"/>
              <a:buChar char="Ø"/>
            </a:pPr>
            <a:endParaRPr lang="tr-TR" sz="2000" dirty="0" smtClean="0">
              <a:solidFill>
                <a:srgbClr val="0070C0"/>
              </a:solidFill>
              <a:latin typeface="Myriad Pro" pitchFamily="34" charset="0"/>
            </a:endParaRPr>
          </a:p>
          <a:p>
            <a:pPr marL="285750" indent="-285750" eaLnBrk="0" hangingPunct="0">
              <a:buFont typeface="Wingdings" pitchFamily="2" charset="2"/>
              <a:buChar char="Ø"/>
            </a:pPr>
            <a:endParaRPr lang="tr-TR" sz="2000" dirty="0">
              <a:solidFill>
                <a:srgbClr val="0070C0"/>
              </a:solidFill>
              <a:latin typeface="Myriad Pro" pitchFamily="34" charset="0"/>
            </a:endParaRPr>
          </a:p>
          <a:p>
            <a:pPr marL="285750" indent="-285750" algn="ctr" eaLnBrk="0" hangingPunct="0"/>
            <a:r>
              <a:rPr lang="tr-TR" sz="2000" dirty="0" smtClean="0">
                <a:solidFill>
                  <a:srgbClr val="FF0000"/>
                </a:solidFill>
                <a:latin typeface="Myriad Pro" pitchFamily="34" charset="0"/>
              </a:rPr>
              <a:t>Garanti </a:t>
            </a:r>
            <a:r>
              <a:rPr lang="tr-TR" sz="2000" dirty="0">
                <a:solidFill>
                  <a:srgbClr val="FF0000"/>
                </a:solidFill>
                <a:latin typeface="Myriad Pro" pitchFamily="34" charset="0"/>
              </a:rPr>
              <a:t>belgesi ile ilgili bürokratik işlemler azaltılmıştır (MADDE 56).</a:t>
            </a:r>
          </a:p>
          <a:p>
            <a:pPr marL="1085850" lvl="1" indent="-342900" algn="just" eaLnBrk="0" hangingPunct="0">
              <a:buFont typeface="Wingdings" pitchFamily="2" charset="2"/>
              <a:buChar char="ü"/>
            </a:pPr>
            <a:endParaRPr lang="tr-TR" sz="2000" dirty="0">
              <a:solidFill>
                <a:prstClr val="black"/>
              </a:solidFill>
              <a:latin typeface="Myriad Pro" pitchFamily="34" charset="0"/>
            </a:endParaRPr>
          </a:p>
          <a:p>
            <a:pPr marL="1085850" lvl="1" indent="-342900" algn="just" eaLnBrk="0" hangingPunct="0">
              <a:buFontTx/>
              <a:buAutoNum type="arabicParenR"/>
            </a:pPr>
            <a:r>
              <a:rPr lang="tr-TR" sz="1900" dirty="0">
                <a:solidFill>
                  <a:prstClr val="black"/>
                </a:solidFill>
                <a:latin typeface="Myriad Pro" pitchFamily="34" charset="0"/>
              </a:rPr>
              <a:t>Mevcut mevzuatta bulunan, imal ve ithal edilen tüketici ürünleri için Bakanlıktan onaylı garanti belgesi alınması zorunluluğu kaldırılarak bürokratik işlemler azaltılmıştır.</a:t>
            </a:r>
          </a:p>
          <a:p>
            <a:pPr marL="1085850" lvl="1" indent="-342900" algn="just" eaLnBrk="0" hangingPunct="0">
              <a:buFontTx/>
              <a:buAutoNum type="arabicParenR"/>
            </a:pPr>
            <a:endParaRPr lang="tr-TR" sz="2000" dirty="0">
              <a:solidFill>
                <a:prstClr val="black"/>
              </a:solidFill>
              <a:latin typeface="Myriad Pro" pitchFamily="34" charset="0"/>
            </a:endParaRPr>
          </a:p>
          <a:p>
            <a:pPr marL="1085850" lvl="1" indent="-342900" algn="just" eaLnBrk="0" hangingPunct="0">
              <a:buFontTx/>
              <a:buAutoNum type="arabicParenR"/>
            </a:pPr>
            <a:r>
              <a:rPr lang="tr-TR" sz="1900" dirty="0">
                <a:solidFill>
                  <a:prstClr val="black"/>
                </a:solidFill>
                <a:latin typeface="Myriad Pro" pitchFamily="34" charset="0"/>
              </a:rPr>
              <a:t>Tüketicinin bilgilendirilmesine yönelik hususları içerecek olan garanti belgesinin şekli ve içeriği Bakanlık tarafından belirlenecek, üretici ve ithalatçılar ise bu belgeyi düzenleyip tüketicilere vermeye </a:t>
            </a:r>
            <a:r>
              <a:rPr lang="tr-TR" sz="1900" dirty="0" smtClean="0">
                <a:solidFill>
                  <a:prstClr val="black"/>
                </a:solidFill>
                <a:latin typeface="Myriad Pro" pitchFamily="34" charset="0"/>
              </a:rPr>
              <a:t>devam edecekler</a:t>
            </a:r>
            <a:r>
              <a:rPr lang="tr-TR" sz="1900" dirty="0">
                <a:solidFill>
                  <a:prstClr val="black"/>
                </a:solidFill>
                <a:latin typeface="Myriad Pro" pitchFamily="34" charset="0"/>
              </a:rPr>
              <a:t>. Bakanlık, bu belgenin düzenlenip düzenlenmediğinin denetimini yapacaktır. </a:t>
            </a:r>
          </a:p>
          <a:p>
            <a:pPr marL="285750" indent="-285750" eaLnBrk="0" hangingPunct="0"/>
            <a:r>
              <a:rPr lang="tr-TR" dirty="0">
                <a:solidFill>
                  <a:prstClr val="black"/>
                </a:solidFill>
              </a:rPr>
              <a:t> </a:t>
            </a:r>
          </a:p>
        </p:txBody>
      </p:sp>
      <p:sp>
        <p:nvSpPr>
          <p:cNvPr id="79876" name="2 Dikdörtgen"/>
          <p:cNvSpPr>
            <a:spLocks noChangeArrowheads="1"/>
          </p:cNvSpPr>
          <p:nvPr/>
        </p:nvSpPr>
        <p:spPr bwMode="auto">
          <a:xfrm>
            <a:off x="-214313" y="188913"/>
            <a:ext cx="8496301" cy="820738"/>
          </a:xfrm>
          <a:prstGeom prst="rect">
            <a:avLst/>
          </a:prstGeom>
          <a:noFill/>
          <a:ln w="9525">
            <a:noFill/>
            <a:miter lim="800000"/>
            <a:headEnd/>
            <a:tailEnd/>
          </a:ln>
        </p:spPr>
        <p:txBody>
          <a:bodyPr>
            <a:spAutoFit/>
          </a:bodyPr>
          <a:lstStyle/>
          <a:p>
            <a:pPr marL="644525" indent="-285750" algn="ctr">
              <a:spcBef>
                <a:spcPts val="400"/>
              </a:spcBef>
              <a:buClr>
                <a:prstClr val="black"/>
              </a:buClr>
            </a:pPr>
            <a:endParaRPr lang="tr-TR" sz="2200" dirty="0">
              <a:solidFill>
                <a:srgbClr val="FF0000"/>
              </a:solidFill>
              <a:latin typeface="Myriad Pro" pitchFamily="34" charset="0"/>
            </a:endParaRPr>
          </a:p>
          <a:p>
            <a:pPr marL="644525" indent="-285750" algn="ctr">
              <a:spcBef>
                <a:spcPts val="400"/>
              </a:spcBef>
              <a:buClr>
                <a:prstClr val="black"/>
              </a:buClr>
            </a:pPr>
            <a:r>
              <a:rPr lang="tr-TR" sz="2200" dirty="0" smtClean="0">
                <a:solidFill>
                  <a:srgbClr val="FF0000"/>
                </a:solidFill>
                <a:latin typeface="Myriad Pro" pitchFamily="34" charset="0"/>
              </a:rPr>
              <a:t>GARANTİ BELGESİ</a:t>
            </a:r>
            <a:endParaRPr lang="tr-TR" sz="2200" dirty="0">
              <a:solidFill>
                <a:srgbClr val="FF0000"/>
              </a:solidFill>
              <a:latin typeface="Myriad Pro" pitchFamily="34" charset="0"/>
            </a:endParaRPr>
          </a:p>
        </p:txBody>
      </p:sp>
    </p:spTree>
    <p:extLst>
      <p:ext uri="{BB962C8B-B14F-4D97-AF65-F5344CB8AC3E}">
        <p14:creationId xmlns:p14="http://schemas.microsoft.com/office/powerpoint/2010/main" val="29324920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80899" name="Title 1"/>
          <p:cNvSpPr txBox="1">
            <a:spLocks/>
          </p:cNvSpPr>
          <p:nvPr/>
        </p:nvSpPr>
        <p:spPr bwMode="auto">
          <a:xfrm>
            <a:off x="323850" y="981075"/>
            <a:ext cx="8496300" cy="5761038"/>
          </a:xfrm>
          <a:prstGeom prst="rect">
            <a:avLst/>
          </a:prstGeom>
          <a:noFill/>
          <a:ln w="9525">
            <a:noFill/>
            <a:miter lim="800000"/>
            <a:headEnd/>
            <a:tailEnd/>
          </a:ln>
        </p:spPr>
        <p:txBody>
          <a:bodyPr/>
          <a:lstStyle/>
          <a:p>
            <a:pPr marL="285750" indent="-285750" eaLnBrk="0" hangingPunct="0">
              <a:buFont typeface="Wingdings" pitchFamily="2" charset="2"/>
              <a:buChar char="Ø"/>
            </a:pPr>
            <a:endParaRPr lang="tr-TR" b="1" dirty="0">
              <a:solidFill>
                <a:srgbClr val="0070C0"/>
              </a:solidFill>
            </a:endParaRPr>
          </a:p>
          <a:p>
            <a:pPr marL="285750" indent="-285750" eaLnBrk="0" hangingPunct="0">
              <a:buFont typeface="Wingdings" pitchFamily="2" charset="2"/>
              <a:buChar char="Ø"/>
            </a:pPr>
            <a:endParaRPr lang="tr-TR" sz="2200" dirty="0">
              <a:solidFill>
                <a:srgbClr val="0070C0"/>
              </a:solidFill>
              <a:latin typeface="Myriad Pro" pitchFamily="34" charset="0"/>
            </a:endParaRPr>
          </a:p>
          <a:p>
            <a:pPr marL="285750" indent="-285750" algn="just" eaLnBrk="0" hangingPunct="0"/>
            <a:endParaRPr lang="tr-TR" sz="2000" dirty="0" smtClean="0">
              <a:solidFill>
                <a:srgbClr val="FF0000"/>
              </a:solidFill>
              <a:latin typeface="Myriad Pro" pitchFamily="34" charset="0"/>
            </a:endParaRPr>
          </a:p>
          <a:p>
            <a:pPr marL="285750" indent="-285750" algn="ctr" eaLnBrk="0" hangingPunct="0"/>
            <a:r>
              <a:rPr lang="tr-TR" sz="1900" dirty="0" smtClean="0">
                <a:solidFill>
                  <a:srgbClr val="FF0000"/>
                </a:solidFill>
                <a:latin typeface="Myriad Pro" pitchFamily="34" charset="0"/>
              </a:rPr>
              <a:t>Satıcı ve sağlayıcılar ihtiyari garanti taahhüdünde bulunabileceklerdir (MADDE 57).</a:t>
            </a:r>
          </a:p>
          <a:p>
            <a:pPr marL="285750" indent="-285750" algn="just" eaLnBrk="0" hangingPunct="0"/>
            <a:endParaRPr lang="tr-TR" sz="2000" dirty="0" smtClean="0">
              <a:solidFill>
                <a:srgbClr val="FF0000"/>
              </a:solidFill>
              <a:latin typeface="Myriad Pro" pitchFamily="34" charset="0"/>
            </a:endParaRPr>
          </a:p>
          <a:p>
            <a:pPr marL="628650" indent="-342900" algn="just" eaLnBrk="0" hangingPunct="0"/>
            <a:r>
              <a:rPr lang="tr-TR" sz="2000" dirty="0" smtClean="0">
                <a:solidFill>
                  <a:prstClr val="black"/>
                </a:solidFill>
                <a:latin typeface="Myriad Pro" pitchFamily="34" charset="0"/>
              </a:rPr>
              <a:t>	İhtiyari garanti, tüketicinin yasal hakları saklı kalmak kaydıyla, malın veya hizmetin bedelinin iadesi, değiştirilmesi, onarılması ya da bakımının yapılması veya benzer hususlarda üretici veya ithalatçı tarafından verilen ilave taahhüdü ifade etmektedir</a:t>
            </a:r>
            <a:r>
              <a:rPr lang="tr-TR" sz="2000" dirty="0" smtClean="0">
                <a:solidFill>
                  <a:prstClr val="black"/>
                </a:solidFill>
              </a:rPr>
              <a:t>. </a:t>
            </a:r>
          </a:p>
          <a:p>
            <a:pPr marL="285750" indent="-285750" algn="just" eaLnBrk="0" hangingPunct="0"/>
            <a:endParaRPr lang="tr-TR" sz="2000" dirty="0" smtClean="0">
              <a:solidFill>
                <a:srgbClr val="FF0000"/>
              </a:solidFill>
              <a:latin typeface="Myriad Pro" pitchFamily="34" charset="0"/>
            </a:endParaRPr>
          </a:p>
          <a:p>
            <a:pPr marL="285750" indent="-285750" algn="just" eaLnBrk="0" hangingPunct="0"/>
            <a:r>
              <a:rPr lang="tr-TR" sz="2000" dirty="0">
                <a:solidFill>
                  <a:prstClr val="black"/>
                </a:solidFill>
                <a:latin typeface="Myriad Pro" pitchFamily="34" charset="0"/>
              </a:rPr>
              <a:t> </a:t>
            </a:r>
          </a:p>
          <a:p>
            <a:pPr marL="285750" indent="-285750" algn="just" eaLnBrk="0" hangingPunct="0"/>
            <a:r>
              <a:rPr lang="tr-TR" sz="2000" b="1" dirty="0">
                <a:solidFill>
                  <a:prstClr val="black"/>
                </a:solidFill>
                <a:latin typeface="Myriad Pro" pitchFamily="34" charset="0"/>
              </a:rPr>
              <a:t>  </a:t>
            </a:r>
            <a:endParaRPr lang="tr-TR" sz="2000" dirty="0">
              <a:solidFill>
                <a:prstClr val="black"/>
              </a:solidFill>
              <a:latin typeface="Myriad Pro" pitchFamily="34" charset="0"/>
            </a:endParaRPr>
          </a:p>
          <a:p>
            <a:pPr marL="285750" indent="-285750" algn="just" eaLnBrk="0" hangingPunct="0"/>
            <a:endParaRPr lang="tr-TR" dirty="0">
              <a:solidFill>
                <a:prstClr val="black"/>
              </a:solidFill>
            </a:endParaRPr>
          </a:p>
          <a:p>
            <a:pPr marL="285750" indent="-285750" algn="just" eaLnBrk="0" hangingPunct="0"/>
            <a:endParaRPr lang="tr-TR" dirty="0">
              <a:solidFill>
                <a:prstClr val="black"/>
              </a:solidFill>
            </a:endParaRPr>
          </a:p>
        </p:txBody>
      </p:sp>
      <p:sp>
        <p:nvSpPr>
          <p:cNvPr id="80900" name="2 Dikdörtgen"/>
          <p:cNvSpPr>
            <a:spLocks noChangeArrowheads="1"/>
          </p:cNvSpPr>
          <p:nvPr/>
        </p:nvSpPr>
        <p:spPr bwMode="auto">
          <a:xfrm>
            <a:off x="-214313" y="188913"/>
            <a:ext cx="8496301" cy="789960"/>
          </a:xfrm>
          <a:prstGeom prst="rect">
            <a:avLst/>
          </a:prstGeom>
          <a:noFill/>
          <a:ln w="9525">
            <a:noFill/>
            <a:miter lim="800000"/>
            <a:headEnd/>
            <a:tailEnd/>
          </a:ln>
        </p:spPr>
        <p:txBody>
          <a:bodyPr>
            <a:spAutoFit/>
          </a:bodyPr>
          <a:lstStyle/>
          <a:p>
            <a:pPr marL="644525" indent="-285750" algn="ctr">
              <a:spcBef>
                <a:spcPts val="400"/>
              </a:spcBef>
              <a:buClr>
                <a:prstClr val="black"/>
              </a:buClr>
            </a:pPr>
            <a:endParaRPr lang="tr-TR" sz="2200" dirty="0">
              <a:solidFill>
                <a:srgbClr val="FF0000"/>
              </a:solidFill>
              <a:latin typeface="Myriad Pro" pitchFamily="34" charset="0"/>
            </a:endParaRPr>
          </a:p>
          <a:p>
            <a:pPr marL="644525" indent="-285750" algn="ctr">
              <a:spcBef>
                <a:spcPts val="400"/>
              </a:spcBef>
              <a:buClr>
                <a:prstClr val="black"/>
              </a:buClr>
            </a:pPr>
            <a:r>
              <a:rPr lang="tr-TR" sz="2000" dirty="0">
                <a:solidFill>
                  <a:srgbClr val="0000FF"/>
                </a:solidFill>
                <a:latin typeface="Myriad Pro" pitchFamily="34" charset="0"/>
              </a:rPr>
              <a:t>                     </a:t>
            </a:r>
            <a:endParaRPr lang="tr-TR" sz="2200" dirty="0">
              <a:solidFill>
                <a:srgbClr val="FF0000"/>
              </a:solidFill>
              <a:latin typeface="Myriad Pro" pitchFamily="34" charset="0"/>
            </a:endParaRPr>
          </a:p>
        </p:txBody>
      </p:sp>
    </p:spTree>
    <p:extLst>
      <p:ext uri="{BB962C8B-B14F-4D97-AF65-F5344CB8AC3E}">
        <p14:creationId xmlns:p14="http://schemas.microsoft.com/office/powerpoint/2010/main" val="28236481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742588"/>
            <a:ext cx="8229600" cy="6070788"/>
          </a:xfrm>
        </p:spPr>
        <p:txBody>
          <a:bodyPr/>
          <a:lstStyle/>
          <a:p>
            <a:pPr algn="just"/>
            <a:r>
              <a:rPr lang="tr-TR" sz="2800" b="1" dirty="0"/>
              <a:t>Garanti belgesi düzenleme zorunluluğu</a:t>
            </a:r>
            <a:endParaRPr lang="tr-TR" sz="2800" dirty="0"/>
          </a:p>
          <a:p>
            <a:pPr algn="just"/>
            <a:r>
              <a:rPr lang="tr-TR" sz="2800" b="1" dirty="0"/>
              <a:t>MADDE 5 –</a:t>
            </a:r>
            <a:r>
              <a:rPr lang="tr-TR" sz="2800" dirty="0"/>
              <a:t> (1) Üretici ve ithalatçılar, tüketicilere yönelik ürettikleri veya ithal ettikleri, bu Yönetmeliğe ekli listede yer alan </a:t>
            </a:r>
            <a:r>
              <a:rPr lang="tr-TR" sz="2800" dirty="0">
                <a:solidFill>
                  <a:srgbClr val="FF0000"/>
                </a:solidFill>
              </a:rPr>
              <a:t>kullanılmamış mallar </a:t>
            </a:r>
            <a:r>
              <a:rPr lang="tr-TR" sz="2800" dirty="0"/>
              <a:t>için garanti belgesi düzenlemek zorundadırlar</a:t>
            </a:r>
            <a:r>
              <a:rPr lang="tr-TR" sz="2800" dirty="0" smtClean="0"/>
              <a:t>.</a:t>
            </a:r>
          </a:p>
          <a:p>
            <a:pPr marL="0" indent="0" algn="just">
              <a:buNone/>
            </a:pPr>
            <a:endParaRPr lang="tr-TR" sz="2800" dirty="0"/>
          </a:p>
          <a:p>
            <a:pPr algn="just"/>
            <a:r>
              <a:rPr lang="tr-TR" sz="2800" dirty="0"/>
              <a:t>(2) Bu Yönetmelik hükümlerine uygun olarak hazırlanacak garanti belgesinin tekemmül ettirilerek tüketiciye verilmesi ve bu yükümlülüğün yerine getirildiğinin ispatı </a:t>
            </a:r>
            <a:r>
              <a:rPr lang="tr-TR" sz="2800" b="1" u="sng" dirty="0">
                <a:solidFill>
                  <a:srgbClr val="FF0000"/>
                </a:solidFill>
              </a:rPr>
              <a:t>satıcıya aittir</a:t>
            </a:r>
            <a:r>
              <a:rPr lang="tr-TR" sz="2800" b="1" u="sng" dirty="0" smtClean="0">
                <a:solidFill>
                  <a:srgbClr val="FF0000"/>
                </a:solidFill>
              </a:rPr>
              <a:t>.</a:t>
            </a:r>
          </a:p>
          <a:p>
            <a:pPr marL="0" indent="0" algn="just">
              <a:buNone/>
            </a:pPr>
            <a:endParaRPr lang="tr-TR" sz="2800" dirty="0"/>
          </a:p>
          <a:p>
            <a:pPr algn="just"/>
            <a:r>
              <a:rPr lang="tr-TR" sz="2800" dirty="0"/>
              <a:t>(3) Satılan mala ilişkin olarak düzenlenen </a:t>
            </a:r>
            <a:r>
              <a:rPr lang="tr-TR" sz="2800" u="sng" dirty="0">
                <a:solidFill>
                  <a:srgbClr val="FF0000"/>
                </a:solidFill>
              </a:rPr>
              <a:t>faturalar garanti belgesi yerine geçmez.</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43</a:t>
            </a:fld>
            <a:endParaRPr lang="en-US"/>
          </a:p>
        </p:txBody>
      </p:sp>
      <p:sp>
        <p:nvSpPr>
          <p:cNvPr id="8" name="Unvan 7"/>
          <p:cNvSpPr>
            <a:spLocks noGrp="1"/>
          </p:cNvSpPr>
          <p:nvPr>
            <p:ph type="title"/>
          </p:nvPr>
        </p:nvSpPr>
        <p:spPr>
          <a:xfrm>
            <a:off x="1043608" y="0"/>
            <a:ext cx="7643192" cy="620688"/>
          </a:xfrm>
        </p:spPr>
        <p:txBody>
          <a:bodyPr/>
          <a:lstStyle/>
          <a:p>
            <a:r>
              <a:rPr lang="tr-TR" sz="2400" dirty="0" smtClean="0"/>
              <a:t>GARANTİ BELGESİ YÖNETMELİĞİ</a:t>
            </a:r>
            <a:endParaRPr lang="tr-TR" sz="2400" dirty="0"/>
          </a:p>
        </p:txBody>
      </p:sp>
    </p:spTree>
    <p:extLst>
      <p:ext uri="{BB962C8B-B14F-4D97-AF65-F5344CB8AC3E}">
        <p14:creationId xmlns:p14="http://schemas.microsoft.com/office/powerpoint/2010/main" val="2704236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742588"/>
            <a:ext cx="8229600" cy="6070788"/>
          </a:xfrm>
        </p:spPr>
        <p:txBody>
          <a:bodyPr/>
          <a:lstStyle/>
          <a:p>
            <a:pPr algn="just"/>
            <a:r>
              <a:rPr lang="tr-TR" sz="2800" b="1" dirty="0"/>
              <a:t>Garanti süresi</a:t>
            </a:r>
            <a:endParaRPr lang="tr-TR" sz="2800" dirty="0"/>
          </a:p>
          <a:p>
            <a:pPr algn="just"/>
            <a:r>
              <a:rPr lang="tr-TR" sz="2800" b="1" dirty="0"/>
              <a:t>MADDE 6 –</a:t>
            </a:r>
            <a:r>
              <a:rPr lang="tr-TR" sz="2800" dirty="0"/>
              <a:t> (1) Garanti süresi; malın tüketiciye teslim tarihinden itibaren başlar ve asgari </a:t>
            </a:r>
            <a:r>
              <a:rPr lang="tr-TR" sz="2800" dirty="0">
                <a:solidFill>
                  <a:srgbClr val="FF0000"/>
                </a:solidFill>
              </a:rPr>
              <a:t>iki yıl </a:t>
            </a:r>
            <a:r>
              <a:rPr lang="tr-TR" sz="2800" dirty="0"/>
              <a:t>veya bu Yönetmeliğe ekli listedeki </a:t>
            </a:r>
            <a:r>
              <a:rPr lang="tr-TR" sz="2800" dirty="0">
                <a:solidFill>
                  <a:srgbClr val="FF0000"/>
                </a:solidFill>
              </a:rPr>
              <a:t>ölçü birimi </a:t>
            </a:r>
            <a:r>
              <a:rPr lang="tr-TR" sz="2800" dirty="0"/>
              <a:t>ile tespit edilen değer kadardır.</a:t>
            </a:r>
          </a:p>
          <a:p>
            <a:pPr algn="just"/>
            <a:r>
              <a:rPr lang="tr-TR" sz="2800" dirty="0"/>
              <a:t>(2) Garanti süresinin başka bir ölçü birimi ile belirlenmiş olması halinde, malın üzerinde bu ölçü biriminin tespitine yönelik bir </a:t>
            </a:r>
            <a:r>
              <a:rPr lang="tr-TR" sz="2800" dirty="0">
                <a:solidFill>
                  <a:srgbClr val="FF0000"/>
                </a:solidFill>
              </a:rPr>
              <a:t>düzeneğin bulunması </a:t>
            </a:r>
            <a:r>
              <a:rPr lang="tr-TR" sz="2800" dirty="0"/>
              <a:t>veya yapısının bu değerin tespitine uygun olması gerekir. Aksi halde garanti süresinin asgari iki yıl olduğu kabul edilir.</a:t>
            </a:r>
          </a:p>
          <a:p>
            <a:pPr algn="just"/>
            <a:r>
              <a:rPr lang="tr-TR" sz="2800" dirty="0"/>
              <a:t>(3) Malın arızalanması durumunda, </a:t>
            </a:r>
            <a:r>
              <a:rPr lang="tr-TR" sz="2800" dirty="0">
                <a:solidFill>
                  <a:srgbClr val="FF0000"/>
                </a:solidFill>
              </a:rPr>
              <a:t>tamirde geçen süre</a:t>
            </a:r>
            <a:r>
              <a:rPr lang="tr-TR" sz="2800" dirty="0"/>
              <a:t> garanti süresine eklenir.</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44</a:t>
            </a:fld>
            <a:endParaRPr lang="en-US"/>
          </a:p>
        </p:txBody>
      </p:sp>
      <p:sp>
        <p:nvSpPr>
          <p:cNvPr id="8" name="Unvan 7"/>
          <p:cNvSpPr>
            <a:spLocks noGrp="1"/>
          </p:cNvSpPr>
          <p:nvPr>
            <p:ph type="title"/>
          </p:nvPr>
        </p:nvSpPr>
        <p:spPr>
          <a:xfrm>
            <a:off x="1043608" y="0"/>
            <a:ext cx="7643192" cy="620688"/>
          </a:xfrm>
        </p:spPr>
        <p:txBody>
          <a:bodyPr/>
          <a:lstStyle/>
          <a:p>
            <a:r>
              <a:rPr lang="tr-TR" sz="2400" dirty="0" smtClean="0"/>
              <a:t>GARANTİ BELGESİ YÖNETMELİĞİ</a:t>
            </a:r>
            <a:endParaRPr lang="tr-TR" sz="2400" dirty="0"/>
          </a:p>
        </p:txBody>
      </p:sp>
    </p:spTree>
    <p:extLst>
      <p:ext uri="{BB962C8B-B14F-4D97-AF65-F5344CB8AC3E}">
        <p14:creationId xmlns:p14="http://schemas.microsoft.com/office/powerpoint/2010/main" val="453223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742588"/>
            <a:ext cx="8229600" cy="6070788"/>
          </a:xfrm>
        </p:spPr>
        <p:txBody>
          <a:bodyPr/>
          <a:lstStyle/>
          <a:p>
            <a:pPr marL="0" indent="0">
              <a:buNone/>
            </a:pPr>
            <a:r>
              <a:rPr lang="tr-TR" sz="2800" b="1" dirty="0" smtClean="0"/>
              <a:t>	Ücretsiz </a:t>
            </a:r>
            <a:r>
              <a:rPr lang="tr-TR" sz="2800" b="1" dirty="0"/>
              <a:t>onarım isteme hakkı</a:t>
            </a:r>
            <a:endParaRPr lang="tr-TR" sz="2800" dirty="0"/>
          </a:p>
          <a:p>
            <a:pPr algn="just"/>
            <a:r>
              <a:rPr lang="tr-TR" sz="2800" b="1" dirty="0"/>
              <a:t>MADDE 8 –</a:t>
            </a:r>
            <a:r>
              <a:rPr lang="tr-TR" sz="2800" dirty="0"/>
              <a:t> (1) Tüketicinin, Kanunun 11 inci maddesinde yer alan seçimlik haklarından ücretsiz onarım hakkını seçmesi durumunda satıcı; işçilik masrafı, değiştirilen parça bedeli ya da başka herhangi bir ad altında hiçbir </a:t>
            </a:r>
            <a:r>
              <a:rPr lang="tr-TR" sz="2800" b="1" dirty="0">
                <a:solidFill>
                  <a:srgbClr val="FF0000"/>
                </a:solidFill>
              </a:rPr>
              <a:t>ücret talep etmeksizin </a:t>
            </a:r>
            <a:r>
              <a:rPr lang="tr-TR" sz="2800" dirty="0"/>
              <a:t>malın onarımını yapmak veya yaptırmakla yükümlüdür</a:t>
            </a:r>
            <a:r>
              <a:rPr lang="tr-TR" sz="2800" dirty="0" smtClean="0"/>
              <a:t>.</a:t>
            </a:r>
          </a:p>
          <a:p>
            <a:pPr marL="0" indent="0" algn="just">
              <a:buNone/>
            </a:pPr>
            <a:endParaRPr lang="tr-TR" sz="2800" dirty="0"/>
          </a:p>
          <a:p>
            <a:pPr algn="just"/>
            <a:r>
              <a:rPr lang="tr-TR" sz="2800" dirty="0"/>
              <a:t>(2) Tüketici, ücretsiz onarım hakkını </a:t>
            </a:r>
            <a:r>
              <a:rPr lang="tr-TR" sz="2800" dirty="0">
                <a:solidFill>
                  <a:srgbClr val="FF0000"/>
                </a:solidFill>
              </a:rPr>
              <a:t>üretici veya ithalatçıya karşı da kullanabilir</a:t>
            </a:r>
            <a:r>
              <a:rPr lang="tr-TR" sz="2800" dirty="0"/>
              <a:t>. Satıcı, üretici ve ithalatçı, tüketicinin bu hakkını kullanmasından </a:t>
            </a:r>
            <a:r>
              <a:rPr lang="tr-TR" sz="2800" dirty="0" err="1">
                <a:solidFill>
                  <a:srgbClr val="FF0000"/>
                </a:solidFill>
              </a:rPr>
              <a:t>müteselsilen</a:t>
            </a:r>
            <a:r>
              <a:rPr lang="tr-TR" sz="2800" dirty="0">
                <a:solidFill>
                  <a:srgbClr val="FF0000"/>
                </a:solidFill>
              </a:rPr>
              <a:t> sorumludur</a:t>
            </a:r>
            <a:r>
              <a:rPr lang="tr-TR" sz="2800" dirty="0"/>
              <a:t>.</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45</a:t>
            </a:fld>
            <a:endParaRPr lang="en-US"/>
          </a:p>
        </p:txBody>
      </p:sp>
      <p:sp>
        <p:nvSpPr>
          <p:cNvPr id="8" name="Unvan 7"/>
          <p:cNvSpPr>
            <a:spLocks noGrp="1"/>
          </p:cNvSpPr>
          <p:nvPr>
            <p:ph type="title"/>
          </p:nvPr>
        </p:nvSpPr>
        <p:spPr>
          <a:xfrm>
            <a:off x="1043608" y="0"/>
            <a:ext cx="7643192" cy="620688"/>
          </a:xfrm>
        </p:spPr>
        <p:txBody>
          <a:bodyPr/>
          <a:lstStyle/>
          <a:p>
            <a:r>
              <a:rPr lang="tr-TR" sz="2400" dirty="0" smtClean="0"/>
              <a:t>GARANTİ BELGESİ YÖNETMELİĞİ</a:t>
            </a:r>
            <a:endParaRPr lang="tr-TR" sz="2400" dirty="0"/>
          </a:p>
        </p:txBody>
      </p:sp>
    </p:spTree>
    <p:extLst>
      <p:ext uri="{BB962C8B-B14F-4D97-AF65-F5344CB8AC3E}">
        <p14:creationId xmlns:p14="http://schemas.microsoft.com/office/powerpoint/2010/main" val="3866744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742588"/>
            <a:ext cx="8229600" cy="6070788"/>
          </a:xfrm>
        </p:spPr>
        <p:txBody>
          <a:bodyPr/>
          <a:lstStyle/>
          <a:p>
            <a:pPr algn="just"/>
            <a:r>
              <a:rPr lang="tr-TR" sz="1600" b="1" dirty="0" smtClean="0"/>
              <a:t>	</a:t>
            </a:r>
            <a:r>
              <a:rPr lang="tr-TR" sz="1600" b="1" dirty="0"/>
              <a:t>Tüketicinin diğer hakları</a:t>
            </a:r>
            <a:endParaRPr lang="tr-TR" sz="1600" dirty="0"/>
          </a:p>
          <a:p>
            <a:pPr algn="just"/>
            <a:r>
              <a:rPr lang="tr-TR" sz="1600" b="1" dirty="0"/>
              <a:t>MADDE 9 –</a:t>
            </a:r>
            <a:r>
              <a:rPr lang="tr-TR" sz="1600" dirty="0"/>
              <a:t> (1) Tüketicinin, ücretsiz onarım hakkını kullanması halinde malın;</a:t>
            </a:r>
          </a:p>
          <a:p>
            <a:pPr algn="just"/>
            <a:r>
              <a:rPr lang="tr-TR" sz="1600" dirty="0"/>
              <a:t>a) Garanti süresi içinde </a:t>
            </a:r>
            <a:r>
              <a:rPr lang="tr-TR" sz="1600" dirty="0">
                <a:solidFill>
                  <a:srgbClr val="FF0000"/>
                </a:solidFill>
              </a:rPr>
              <a:t>tekrar arızalanması</a:t>
            </a:r>
            <a:r>
              <a:rPr lang="tr-TR" sz="1600" dirty="0"/>
              <a:t>,</a:t>
            </a:r>
          </a:p>
          <a:p>
            <a:pPr algn="just"/>
            <a:r>
              <a:rPr lang="tr-TR" sz="1600" dirty="0"/>
              <a:t>b) Tamiri için gereken </a:t>
            </a:r>
            <a:r>
              <a:rPr lang="tr-TR" sz="1600" dirty="0">
                <a:solidFill>
                  <a:srgbClr val="FF0000"/>
                </a:solidFill>
              </a:rPr>
              <a:t>azami sürenin aşılması</a:t>
            </a:r>
            <a:r>
              <a:rPr lang="tr-TR" sz="1600" dirty="0"/>
              <a:t>,</a:t>
            </a:r>
          </a:p>
          <a:p>
            <a:pPr algn="just"/>
            <a:r>
              <a:rPr lang="tr-TR" sz="1600" dirty="0"/>
              <a:t>c) </a:t>
            </a:r>
            <a:r>
              <a:rPr lang="tr-TR" sz="1600" dirty="0">
                <a:solidFill>
                  <a:srgbClr val="FF0000"/>
                </a:solidFill>
              </a:rPr>
              <a:t>Tamirinin mümkün olmadığının</a:t>
            </a:r>
            <a:r>
              <a:rPr lang="tr-TR" sz="1600" dirty="0"/>
              <a:t>, yetkili servis istasyonu, satıcı, üretici veya ithalatçı tarafından bir raporla belirlenmesi,</a:t>
            </a:r>
          </a:p>
          <a:p>
            <a:pPr algn="just"/>
            <a:r>
              <a:rPr lang="tr-TR" sz="1600" dirty="0"/>
              <a:t>durumlarında; tüketici malın </a:t>
            </a:r>
            <a:r>
              <a:rPr lang="tr-TR" sz="1600" u="sng" dirty="0">
                <a:solidFill>
                  <a:srgbClr val="FF0000"/>
                </a:solidFill>
              </a:rPr>
              <a:t>bedel iadesini, ayıp oranında bedel indirimini veya imkan varsa malın ayıpsız misli ile değiştirilmesini</a:t>
            </a:r>
            <a:r>
              <a:rPr lang="tr-TR" sz="1600" dirty="0"/>
              <a:t> satıcıdan talep edebilir. Satıcı, tüketicinin talebini reddedemez. Bu talebin yerine getirilmemesi durumunda satıcı, üretici ve ithalatçı </a:t>
            </a:r>
            <a:r>
              <a:rPr lang="tr-TR" sz="1600" dirty="0" err="1">
                <a:solidFill>
                  <a:srgbClr val="FF0000"/>
                </a:solidFill>
              </a:rPr>
              <a:t>müteselsilen</a:t>
            </a:r>
            <a:r>
              <a:rPr lang="tr-TR" sz="1600" dirty="0"/>
              <a:t> sorumludur.</a:t>
            </a:r>
          </a:p>
          <a:p>
            <a:pPr algn="just"/>
            <a:r>
              <a:rPr lang="tr-TR" sz="1600" dirty="0"/>
              <a:t>(2) Malın ayıpsız misli ile değiştirilmesinin satıcı için </a:t>
            </a:r>
            <a:r>
              <a:rPr lang="tr-TR" sz="1600" dirty="0">
                <a:solidFill>
                  <a:srgbClr val="FF0000"/>
                </a:solidFill>
              </a:rPr>
              <a:t>orantısız güçlükleri </a:t>
            </a:r>
            <a:r>
              <a:rPr lang="tr-TR" sz="1600" dirty="0"/>
              <a:t>beraberinde getirecek olması halinde tüketici</a:t>
            </a:r>
            <a:r>
              <a:rPr lang="tr-TR" sz="1600" dirty="0">
                <a:solidFill>
                  <a:srgbClr val="FF0000"/>
                </a:solidFill>
              </a:rPr>
              <a:t>, sözleşmeden dönme veya ayıp oranında bedelden indirim </a:t>
            </a:r>
            <a:r>
              <a:rPr lang="tr-TR" sz="1600" dirty="0"/>
              <a:t>haklarından birini kullanabilir. Orantısızlığın tayininde malın ayıpsız değeri, ayıbın önemi ve diğer seçimlik haklara başvurmanın tüketici açısından sorun teşkil edip etmeyeceği gibi hususlar dikkate alınır.</a:t>
            </a:r>
          </a:p>
          <a:p>
            <a:pPr algn="just"/>
            <a:r>
              <a:rPr lang="tr-TR" sz="1600" dirty="0"/>
              <a:t>(3) Tüketicinin sözleşmeden dönme veya ayıp oranında bedelden indirim hakkını seçtiği durumlarda, satıcı, malın bedelinin tümünü veya bedelden yapılan indirim tutarını </a:t>
            </a:r>
            <a:r>
              <a:rPr lang="tr-TR" sz="1600" dirty="0">
                <a:solidFill>
                  <a:srgbClr val="FF0000"/>
                </a:solidFill>
              </a:rPr>
              <a:t>derhal tüketiciye iade etmek </a:t>
            </a:r>
            <a:r>
              <a:rPr lang="tr-TR" sz="1600" dirty="0"/>
              <a:t>zorundadır.</a:t>
            </a:r>
          </a:p>
          <a:p>
            <a:pPr algn="just"/>
            <a:r>
              <a:rPr lang="tr-TR" sz="1600" dirty="0"/>
              <a:t>(4) Tüketicinin, malın ayıpsız misli ile değiştirilmesi hakkını seçmesi durumunda satıcı, üretici veya ithalatçının, malın ayıpsız misli ile değiştirilmesi talebinin kendilerine bildirilmesinden itibaren </a:t>
            </a:r>
            <a:r>
              <a:rPr lang="tr-TR" sz="1600" dirty="0">
                <a:solidFill>
                  <a:srgbClr val="FF0000"/>
                </a:solidFill>
              </a:rPr>
              <a:t>azami otuz iş günü </a:t>
            </a:r>
            <a:r>
              <a:rPr lang="tr-TR" sz="1600" dirty="0"/>
              <a:t>içerisinde, bu talebi yerine getirmesi zorunludur.</a:t>
            </a:r>
          </a:p>
          <a:p>
            <a:pPr algn="just"/>
            <a:r>
              <a:rPr lang="tr-TR" sz="1600" dirty="0"/>
              <a:t>(5) Birinci fıkranın (c) bendinde belirtilen raporun, arızanın bildirim tarihinden itibaren o mala ilişkin </a:t>
            </a:r>
            <a:r>
              <a:rPr lang="tr-TR" sz="1600" dirty="0">
                <a:solidFill>
                  <a:srgbClr val="FF0000"/>
                </a:solidFill>
              </a:rPr>
              <a:t>azami tamir süresi içerisinde </a:t>
            </a:r>
            <a:r>
              <a:rPr lang="tr-TR" sz="1600" dirty="0"/>
              <a:t>düzenlenmesi zorunludur.</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46</a:t>
            </a:fld>
            <a:endParaRPr lang="en-US"/>
          </a:p>
        </p:txBody>
      </p:sp>
      <p:sp>
        <p:nvSpPr>
          <p:cNvPr id="8" name="Unvan 7"/>
          <p:cNvSpPr>
            <a:spLocks noGrp="1"/>
          </p:cNvSpPr>
          <p:nvPr>
            <p:ph type="title"/>
          </p:nvPr>
        </p:nvSpPr>
        <p:spPr>
          <a:xfrm>
            <a:off x="1043608" y="0"/>
            <a:ext cx="7643192" cy="620688"/>
          </a:xfrm>
        </p:spPr>
        <p:txBody>
          <a:bodyPr/>
          <a:lstStyle/>
          <a:p>
            <a:r>
              <a:rPr lang="tr-TR" sz="2400" dirty="0" smtClean="0"/>
              <a:t>GARANTİ BELGESİ YÖNETMELİĞİ</a:t>
            </a:r>
            <a:endParaRPr lang="tr-TR" sz="2400" dirty="0"/>
          </a:p>
        </p:txBody>
      </p:sp>
    </p:spTree>
    <p:extLst>
      <p:ext uri="{BB962C8B-B14F-4D97-AF65-F5344CB8AC3E}">
        <p14:creationId xmlns:p14="http://schemas.microsoft.com/office/powerpoint/2010/main" val="3525304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742588"/>
            <a:ext cx="8229600" cy="6070788"/>
          </a:xfrm>
        </p:spPr>
        <p:txBody>
          <a:bodyPr/>
          <a:lstStyle/>
          <a:p>
            <a:pPr algn="just"/>
            <a:r>
              <a:rPr lang="tr-TR" sz="1600" b="1" dirty="0" smtClean="0"/>
              <a:t>	</a:t>
            </a:r>
            <a:r>
              <a:rPr lang="tr-TR" sz="1600" b="1" dirty="0"/>
              <a:t>Tüketicinin diğer hakları</a:t>
            </a:r>
            <a:endParaRPr lang="tr-TR" sz="1600" dirty="0"/>
          </a:p>
          <a:p>
            <a:pPr algn="just"/>
            <a:r>
              <a:rPr lang="tr-TR" sz="1600" b="1" dirty="0"/>
              <a:t>MADDE 9 –</a:t>
            </a:r>
            <a:r>
              <a:rPr lang="tr-TR" sz="1600" dirty="0"/>
              <a:t> (1) Tüketicinin, ücretsiz onarım hakkını kullanması halinde malın;</a:t>
            </a:r>
          </a:p>
          <a:p>
            <a:pPr algn="just"/>
            <a:r>
              <a:rPr lang="tr-TR" sz="1600" dirty="0"/>
              <a:t>a) Garanti süresi içinde </a:t>
            </a:r>
            <a:r>
              <a:rPr lang="tr-TR" sz="1600" dirty="0">
                <a:solidFill>
                  <a:srgbClr val="FF0000"/>
                </a:solidFill>
              </a:rPr>
              <a:t>tekrar arızalanması</a:t>
            </a:r>
            <a:r>
              <a:rPr lang="tr-TR" sz="1600" dirty="0"/>
              <a:t>,</a:t>
            </a:r>
          </a:p>
          <a:p>
            <a:pPr algn="just"/>
            <a:r>
              <a:rPr lang="tr-TR" sz="1600" dirty="0"/>
              <a:t>b) Tamiri için gereken </a:t>
            </a:r>
            <a:r>
              <a:rPr lang="tr-TR" sz="1600" dirty="0">
                <a:solidFill>
                  <a:srgbClr val="FF0000"/>
                </a:solidFill>
              </a:rPr>
              <a:t>azami sürenin aşılması</a:t>
            </a:r>
            <a:r>
              <a:rPr lang="tr-TR" sz="1600" dirty="0"/>
              <a:t>,</a:t>
            </a:r>
          </a:p>
          <a:p>
            <a:pPr algn="just"/>
            <a:r>
              <a:rPr lang="tr-TR" sz="1600" dirty="0"/>
              <a:t>c) </a:t>
            </a:r>
            <a:r>
              <a:rPr lang="tr-TR" sz="1600" dirty="0">
                <a:solidFill>
                  <a:srgbClr val="FF0000"/>
                </a:solidFill>
              </a:rPr>
              <a:t>Tamirinin mümkün olmadığının</a:t>
            </a:r>
            <a:r>
              <a:rPr lang="tr-TR" sz="1600" dirty="0"/>
              <a:t>, yetkili servis istasyonu, satıcı, üretici veya ithalatçı tarafından bir raporla belirlenmesi,</a:t>
            </a:r>
          </a:p>
          <a:p>
            <a:pPr algn="just"/>
            <a:r>
              <a:rPr lang="tr-TR" sz="1600" dirty="0"/>
              <a:t>durumlarında; tüketici malın </a:t>
            </a:r>
            <a:r>
              <a:rPr lang="tr-TR" sz="1600" u="sng" dirty="0">
                <a:solidFill>
                  <a:srgbClr val="FF0000"/>
                </a:solidFill>
              </a:rPr>
              <a:t>bedel iadesini, ayıp oranında bedel indirimini veya imkan varsa malın ayıpsız misli ile değiştirilmesini</a:t>
            </a:r>
            <a:r>
              <a:rPr lang="tr-TR" sz="1600" dirty="0"/>
              <a:t> satıcıdan talep edebilir. Satıcı, tüketicinin talebini reddedemez. Bu talebin yerine getirilmemesi durumunda satıcı, üretici ve ithalatçı </a:t>
            </a:r>
            <a:r>
              <a:rPr lang="tr-TR" sz="1600" dirty="0" err="1">
                <a:solidFill>
                  <a:srgbClr val="FF0000"/>
                </a:solidFill>
              </a:rPr>
              <a:t>müteselsilen</a:t>
            </a:r>
            <a:r>
              <a:rPr lang="tr-TR" sz="1600" dirty="0"/>
              <a:t> sorumludur.</a:t>
            </a:r>
          </a:p>
          <a:p>
            <a:pPr algn="just"/>
            <a:r>
              <a:rPr lang="tr-TR" sz="1600" dirty="0"/>
              <a:t>(2) Malın ayıpsız misli ile değiştirilmesinin satıcı için </a:t>
            </a:r>
            <a:r>
              <a:rPr lang="tr-TR" sz="1600" dirty="0">
                <a:solidFill>
                  <a:srgbClr val="FF0000"/>
                </a:solidFill>
              </a:rPr>
              <a:t>orantısız güçlükleri </a:t>
            </a:r>
            <a:r>
              <a:rPr lang="tr-TR" sz="1600" dirty="0"/>
              <a:t>beraberinde getirecek olması halinde tüketici</a:t>
            </a:r>
            <a:r>
              <a:rPr lang="tr-TR" sz="1600" dirty="0">
                <a:solidFill>
                  <a:srgbClr val="FF0000"/>
                </a:solidFill>
              </a:rPr>
              <a:t>, sözleşmeden dönme veya ayıp oranında bedelden indirim </a:t>
            </a:r>
            <a:r>
              <a:rPr lang="tr-TR" sz="1600" dirty="0"/>
              <a:t>haklarından birini kullanabilir. Orantısızlığın tayininde malın ayıpsız değeri, ayıbın önemi ve diğer seçimlik haklara başvurmanın tüketici açısından sorun teşkil edip etmeyeceği gibi hususlar dikkate alınır.</a:t>
            </a:r>
          </a:p>
          <a:p>
            <a:pPr algn="just"/>
            <a:r>
              <a:rPr lang="tr-TR" sz="1600" dirty="0"/>
              <a:t>(3) Tüketicinin sözleşmeden dönme veya ayıp oranında bedelden indirim hakkını seçtiği durumlarda, satıcı, malın bedelinin tümünü veya bedelden yapılan indirim tutarını </a:t>
            </a:r>
            <a:r>
              <a:rPr lang="tr-TR" sz="1600" dirty="0">
                <a:solidFill>
                  <a:srgbClr val="FF0000"/>
                </a:solidFill>
              </a:rPr>
              <a:t>derhal tüketiciye iade etmek </a:t>
            </a:r>
            <a:r>
              <a:rPr lang="tr-TR" sz="1600" dirty="0"/>
              <a:t>zorundadır.</a:t>
            </a:r>
          </a:p>
          <a:p>
            <a:pPr algn="just"/>
            <a:r>
              <a:rPr lang="tr-TR" sz="1600" dirty="0"/>
              <a:t>(4) Tüketicinin, malın ayıpsız misli ile değiştirilmesi hakkını seçmesi durumunda satıcı, üretici veya ithalatçının, malın ayıpsız misli ile değiştirilmesi talebinin kendilerine bildirilmesinden itibaren </a:t>
            </a:r>
            <a:r>
              <a:rPr lang="tr-TR" sz="1600" dirty="0">
                <a:solidFill>
                  <a:srgbClr val="FF0000"/>
                </a:solidFill>
              </a:rPr>
              <a:t>azami otuz iş günü </a:t>
            </a:r>
            <a:r>
              <a:rPr lang="tr-TR" sz="1600" dirty="0"/>
              <a:t>içerisinde, bu talebi yerine getirmesi zorunludur.</a:t>
            </a:r>
          </a:p>
          <a:p>
            <a:pPr algn="just"/>
            <a:r>
              <a:rPr lang="tr-TR" sz="1600" dirty="0"/>
              <a:t>(5) Birinci fıkranın (c) bendinde belirtilen raporun, arızanın bildirim tarihinden itibaren o mala ilişkin </a:t>
            </a:r>
            <a:r>
              <a:rPr lang="tr-TR" sz="1600" dirty="0">
                <a:solidFill>
                  <a:srgbClr val="FF0000"/>
                </a:solidFill>
              </a:rPr>
              <a:t>azami tamir süresi içerisinde </a:t>
            </a:r>
            <a:r>
              <a:rPr lang="tr-TR" sz="1600" dirty="0"/>
              <a:t>düzenlenmesi zorunludur.</a:t>
            </a: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47</a:t>
            </a:fld>
            <a:endParaRPr lang="en-US"/>
          </a:p>
        </p:txBody>
      </p:sp>
      <p:sp>
        <p:nvSpPr>
          <p:cNvPr id="8" name="Unvan 7"/>
          <p:cNvSpPr>
            <a:spLocks noGrp="1"/>
          </p:cNvSpPr>
          <p:nvPr>
            <p:ph type="title"/>
          </p:nvPr>
        </p:nvSpPr>
        <p:spPr>
          <a:xfrm>
            <a:off x="1043608" y="0"/>
            <a:ext cx="7643192" cy="620688"/>
          </a:xfrm>
        </p:spPr>
        <p:txBody>
          <a:bodyPr/>
          <a:lstStyle/>
          <a:p>
            <a:r>
              <a:rPr lang="tr-TR" sz="2400" dirty="0" smtClean="0"/>
              <a:t>GARANTİ BELGESİ YÖNETMELİĞİ</a:t>
            </a:r>
            <a:endParaRPr lang="tr-TR" sz="2400" dirty="0"/>
          </a:p>
        </p:txBody>
      </p:sp>
    </p:spTree>
    <p:extLst>
      <p:ext uri="{BB962C8B-B14F-4D97-AF65-F5344CB8AC3E}">
        <p14:creationId xmlns:p14="http://schemas.microsoft.com/office/powerpoint/2010/main" val="3786139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1052736"/>
            <a:ext cx="8229600" cy="5805264"/>
          </a:xfrm>
        </p:spPr>
        <p:txBody>
          <a:bodyPr/>
          <a:lstStyle/>
          <a:p>
            <a:pPr marL="0" indent="0" algn="just">
              <a:buNone/>
            </a:pPr>
            <a:endParaRPr lang="tr-TR" sz="1600" dirty="0" smtClean="0"/>
          </a:p>
          <a:p>
            <a:pPr marL="0" indent="0" algn="just">
              <a:buNone/>
            </a:pPr>
            <a:r>
              <a:rPr lang="tr-TR" sz="1600" b="1" dirty="0"/>
              <a:t> </a:t>
            </a:r>
            <a:r>
              <a:rPr lang="tr-TR" sz="1600" b="1" dirty="0" smtClean="0"/>
              <a:t>      </a:t>
            </a:r>
            <a:r>
              <a:rPr lang="tr-TR" sz="3200" b="1" dirty="0" smtClean="0"/>
              <a:t>Ceza hükümleri</a:t>
            </a:r>
          </a:p>
          <a:p>
            <a:pPr marL="0" indent="0" algn="just">
              <a:buNone/>
            </a:pPr>
            <a:endParaRPr lang="tr-TR" sz="3200" dirty="0"/>
          </a:p>
          <a:p>
            <a:pPr algn="just"/>
            <a:r>
              <a:rPr lang="tr-TR" sz="3200" b="1" dirty="0"/>
              <a:t>MADDE 77 – </a:t>
            </a:r>
            <a:r>
              <a:rPr lang="tr-TR" sz="3200" dirty="0"/>
              <a:t>(6) Bu Kanunun </a:t>
            </a:r>
            <a:r>
              <a:rPr lang="tr-TR" sz="3200" b="1" dirty="0"/>
              <a:t>55 </a:t>
            </a:r>
            <a:r>
              <a:rPr lang="tr-TR" sz="3200" dirty="0"/>
              <a:t>inci ve </a:t>
            </a:r>
            <a:r>
              <a:rPr lang="tr-TR" sz="3200" b="1" dirty="0"/>
              <a:t>56</a:t>
            </a:r>
            <a:r>
              <a:rPr lang="tr-TR" sz="3200" dirty="0"/>
              <a:t> </a:t>
            </a:r>
            <a:r>
              <a:rPr lang="tr-TR" sz="3200" dirty="0" err="1"/>
              <a:t>ncı</a:t>
            </a:r>
            <a:r>
              <a:rPr lang="tr-TR" sz="3200" dirty="0"/>
              <a:t> maddelerinde belirtilen yükümlülüklere aykırı hareket eden üretici ve ithalatçı hakkında piyasaya arz edilen; satıcı hakkında tüketiciye </a:t>
            </a:r>
            <a:r>
              <a:rPr lang="tr-TR" sz="3200" b="1" dirty="0">
                <a:solidFill>
                  <a:srgbClr val="FF0000"/>
                </a:solidFill>
              </a:rPr>
              <a:t>satışı yapılan her bir mal için iki yüz Türk Lirası </a:t>
            </a:r>
            <a:r>
              <a:rPr lang="tr-TR" sz="3200" dirty="0"/>
              <a:t>idari para cezası uygulanır.</a:t>
            </a:r>
          </a:p>
          <a:p>
            <a:pPr marL="0" indent="0" algn="just">
              <a:buNone/>
            </a:pPr>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48</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t>Aykırılık Halinde Yaptırımlar</a:t>
            </a:r>
            <a:endParaRPr lang="tr-TR" sz="2400" dirty="0"/>
          </a:p>
        </p:txBody>
      </p:sp>
    </p:spTree>
    <p:extLst>
      <p:ext uri="{BB962C8B-B14F-4D97-AF65-F5344CB8AC3E}">
        <p14:creationId xmlns:p14="http://schemas.microsoft.com/office/powerpoint/2010/main" val="2777792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tr-TR" b="1" dirty="0" smtClean="0">
                <a:solidFill>
                  <a:srgbClr val="0070C0"/>
                </a:solidFill>
              </a:rPr>
              <a:t>SATIŞ SONRASI HİZMETLER</a:t>
            </a:r>
          </a:p>
          <a:p>
            <a:pPr algn="just" fontAlgn="auto">
              <a:spcBef>
                <a:spcPts val="0"/>
              </a:spcBef>
              <a:spcAft>
                <a:spcPts val="0"/>
              </a:spcAft>
              <a:defRPr/>
            </a:pPr>
            <a:endParaRPr lang="tr-TR" sz="2000" dirty="0" smtClean="0">
              <a:solidFill>
                <a:srgbClr val="0070C0"/>
              </a:solidFill>
              <a:latin typeface="Myriad Pro" pitchFamily="34" charset="0"/>
            </a:endParaRPr>
          </a:p>
          <a:p>
            <a:pPr marL="342900" indent="-342900" algn="ctr" fontAlgn="auto">
              <a:spcBef>
                <a:spcPts val="0"/>
              </a:spcBef>
              <a:spcAft>
                <a:spcPts val="0"/>
              </a:spcAft>
              <a:defRPr/>
            </a:pPr>
            <a:r>
              <a:rPr lang="tr-TR" sz="2000" dirty="0" smtClean="0">
                <a:solidFill>
                  <a:srgbClr val="FF0000"/>
                </a:solidFill>
                <a:latin typeface="Myriad Pro" pitchFamily="34" charset="0"/>
              </a:rPr>
              <a:t>Satış </a:t>
            </a:r>
            <a:r>
              <a:rPr lang="tr-TR" sz="2000" dirty="0">
                <a:solidFill>
                  <a:srgbClr val="FF0000"/>
                </a:solidFill>
                <a:latin typeface="Myriad Pro" pitchFamily="34" charset="0"/>
              </a:rPr>
              <a:t>sonrası servis hizmetlerine yönelik düzenlemeler büyük ölçüde </a:t>
            </a:r>
            <a:r>
              <a:rPr lang="tr-TR" sz="2000" dirty="0" smtClean="0">
                <a:solidFill>
                  <a:srgbClr val="FF0000"/>
                </a:solidFill>
                <a:latin typeface="Myriad Pro" pitchFamily="34" charset="0"/>
              </a:rPr>
              <a:t>korunmuştur (MADDE 58).</a:t>
            </a:r>
            <a:endParaRPr lang="tr-TR" sz="2000" dirty="0">
              <a:solidFill>
                <a:srgbClr val="FF0000"/>
              </a:solidFill>
              <a:latin typeface="Myriad Pro" pitchFamily="34" charset="0"/>
            </a:endParaRPr>
          </a:p>
          <a:p>
            <a:pPr algn="just" fontAlgn="auto">
              <a:spcBef>
                <a:spcPts val="0"/>
              </a:spcBef>
              <a:spcAft>
                <a:spcPts val="0"/>
              </a:spcAft>
              <a:defRPr/>
            </a:pPr>
            <a:endParaRPr lang="tr-TR" dirty="0" smtClean="0">
              <a:solidFill>
                <a:prstClr val="black"/>
              </a:solidFill>
            </a:endParaRPr>
          </a:p>
          <a:p>
            <a:pPr lvl="1" indent="0" algn="just" fontAlgn="auto">
              <a:spcBef>
                <a:spcPts val="0"/>
              </a:spcBef>
              <a:spcAft>
                <a:spcPts val="0"/>
              </a:spcAft>
              <a:defRPr/>
            </a:pPr>
            <a:r>
              <a:rPr lang="tr-TR" sz="2000" dirty="0" smtClean="0">
                <a:solidFill>
                  <a:prstClr val="black"/>
                </a:solidFill>
                <a:latin typeface="Myriad Pro" pitchFamily="34" charset="0"/>
              </a:rPr>
              <a:t>1) Tüketiciye sunulan mallarla ilgili Bakanlıkça belirlenen sayıda servis istasyonu kurma ve </a:t>
            </a:r>
            <a:r>
              <a:rPr lang="tr-TR" sz="2000" b="1" u="sng" dirty="0" smtClean="0">
                <a:solidFill>
                  <a:srgbClr val="FF0000"/>
                </a:solidFill>
                <a:latin typeface="Myriad Pro" pitchFamily="34" charset="0"/>
              </a:rPr>
              <a:t>malın kullanım ömrü süresince </a:t>
            </a:r>
            <a:r>
              <a:rPr lang="tr-TR" sz="2000" dirty="0" smtClean="0">
                <a:solidFill>
                  <a:prstClr val="black"/>
                </a:solidFill>
                <a:latin typeface="Myriad Pro" pitchFamily="34" charset="0"/>
              </a:rPr>
              <a:t>servis hizmeti verme zorunluluğu devam edecektir.</a:t>
            </a:r>
          </a:p>
          <a:p>
            <a:pPr algn="just" fontAlgn="auto">
              <a:spcBef>
                <a:spcPts val="0"/>
              </a:spcBef>
              <a:spcAft>
                <a:spcPts val="0"/>
              </a:spcAft>
              <a:defRPr/>
            </a:pPr>
            <a:r>
              <a:rPr lang="tr-TR" sz="2000" dirty="0" smtClean="0">
                <a:solidFill>
                  <a:prstClr val="black"/>
                </a:solidFill>
                <a:latin typeface="Myriad Pro" pitchFamily="34" charset="0"/>
              </a:rPr>
              <a:t>	</a:t>
            </a:r>
            <a:endParaRPr lang="tr-TR" sz="1000" dirty="0" smtClean="0">
              <a:solidFill>
                <a:prstClr val="black"/>
              </a:solidFill>
              <a:latin typeface="Myriad Pro" pitchFamily="34" charset="0"/>
            </a:endParaRPr>
          </a:p>
          <a:p>
            <a:pPr marL="1431925" algn="just" fontAlgn="auto">
              <a:spcBef>
                <a:spcPts val="0"/>
              </a:spcBef>
              <a:spcAft>
                <a:spcPts val="0"/>
              </a:spcAft>
              <a:defRPr/>
            </a:pPr>
            <a:r>
              <a:rPr lang="tr-TR" sz="1600" dirty="0" smtClean="0">
                <a:solidFill>
                  <a:prstClr val="black"/>
                </a:solidFill>
                <a:latin typeface="Myriad Pro" pitchFamily="34" charset="0"/>
              </a:rPr>
              <a:t>Örneğin kullanım ömrü on yıl olan televizyonlar için her coğrafi bölgede en az 3 tane olmak üzere 7 bölgede toplam 40 servis istasyonu kurulması zorunlu olacaktır.</a:t>
            </a:r>
          </a:p>
          <a:p>
            <a:pPr marL="342900" indent="-342900" algn="just" fontAlgn="auto">
              <a:spcBef>
                <a:spcPts val="0"/>
              </a:spcBef>
              <a:spcAft>
                <a:spcPts val="0"/>
              </a:spcAft>
              <a:buFont typeface="Wingdings" pitchFamily="2" charset="2"/>
              <a:buChar char="ü"/>
              <a:defRPr/>
            </a:pPr>
            <a:endParaRPr lang="tr-TR" sz="1000" dirty="0" smtClean="0">
              <a:solidFill>
                <a:prstClr val="black"/>
              </a:solidFill>
              <a:latin typeface="Myriad Pro" pitchFamily="34" charset="0"/>
            </a:endParaRPr>
          </a:p>
          <a:p>
            <a:pPr lvl="1" indent="0" algn="just" fontAlgn="auto">
              <a:spcBef>
                <a:spcPts val="0"/>
              </a:spcBef>
              <a:spcAft>
                <a:spcPts val="0"/>
              </a:spcAft>
              <a:defRPr/>
            </a:pPr>
            <a:r>
              <a:rPr lang="tr-TR" sz="2000" dirty="0" smtClean="0">
                <a:solidFill>
                  <a:prstClr val="black"/>
                </a:solidFill>
                <a:latin typeface="Myriad Pro" pitchFamily="34" charset="0"/>
              </a:rPr>
              <a:t>2) Özel servisler verdiği hizmetten sorumlu olacaktır.</a:t>
            </a:r>
          </a:p>
          <a:p>
            <a:pPr algn="just" fontAlgn="auto">
              <a:spcBef>
                <a:spcPts val="0"/>
              </a:spcBef>
              <a:spcAft>
                <a:spcPts val="0"/>
              </a:spcAft>
              <a:defRPr/>
            </a:pPr>
            <a:endParaRPr lang="tr-TR" sz="1000" dirty="0" smtClean="0">
              <a:solidFill>
                <a:prstClr val="black"/>
              </a:solidFill>
              <a:latin typeface="Myriad Pro" pitchFamily="34" charset="0"/>
            </a:endParaRPr>
          </a:p>
          <a:p>
            <a:pPr marL="1433513" lvl="1" indent="0" algn="just" fontAlgn="auto">
              <a:spcBef>
                <a:spcPts val="0"/>
              </a:spcBef>
              <a:spcAft>
                <a:spcPts val="0"/>
              </a:spcAft>
              <a:defRPr/>
            </a:pPr>
            <a:r>
              <a:rPr lang="tr-TR" sz="1600" dirty="0" smtClean="0">
                <a:solidFill>
                  <a:prstClr val="black"/>
                </a:solidFill>
                <a:latin typeface="Myriad Pro" pitchFamily="34" charset="0"/>
              </a:rPr>
              <a:t>Herhangi </a:t>
            </a:r>
            <a:r>
              <a:rPr lang="tr-TR" sz="1600" dirty="0">
                <a:solidFill>
                  <a:prstClr val="black"/>
                </a:solidFill>
                <a:latin typeface="Myriad Pro" pitchFamily="34" charset="0"/>
              </a:rPr>
              <a:t>bir markanın yetkili servisi olmayıp, özel servis olarak </a:t>
            </a:r>
            <a:r>
              <a:rPr lang="tr-TR" sz="1600" dirty="0" smtClean="0">
                <a:solidFill>
                  <a:prstClr val="black"/>
                </a:solidFill>
                <a:latin typeface="Myriad Pro" pitchFamily="34" charset="0"/>
              </a:rPr>
              <a:t>hizmet </a:t>
            </a:r>
            <a:r>
              <a:rPr lang="tr-TR" sz="1600" dirty="0">
                <a:solidFill>
                  <a:prstClr val="black"/>
                </a:solidFill>
                <a:latin typeface="Myriad Pro" pitchFamily="34" charset="0"/>
              </a:rPr>
              <a:t>veren servis istasyonlarının da verdikleri </a:t>
            </a:r>
            <a:r>
              <a:rPr lang="tr-TR" sz="1600" dirty="0" smtClean="0">
                <a:solidFill>
                  <a:prstClr val="black"/>
                </a:solidFill>
                <a:latin typeface="Myriad Pro" pitchFamily="34" charset="0"/>
              </a:rPr>
              <a:t>hizmetten dolayı </a:t>
            </a:r>
            <a:r>
              <a:rPr lang="tr-TR" sz="1600" dirty="0">
                <a:solidFill>
                  <a:prstClr val="black"/>
                </a:solidFill>
                <a:latin typeface="Myriad Pro" pitchFamily="34" charset="0"/>
              </a:rPr>
              <a:t>tüketicilere karşı sorumlu olduğu vurgulanmıştır. </a:t>
            </a:r>
          </a:p>
          <a:p>
            <a:pPr algn="just" fontAlgn="auto">
              <a:spcBef>
                <a:spcPts val="0"/>
              </a:spcBef>
              <a:spcAft>
                <a:spcPts val="0"/>
              </a:spcAft>
              <a:defRPr/>
            </a:pPr>
            <a:endParaRPr lang="tr-TR" dirty="0" smtClean="0">
              <a:solidFill>
                <a:prstClr val="black"/>
              </a:solidFill>
            </a:endParaRPr>
          </a:p>
          <a:p>
            <a:pPr algn="just" fontAlgn="auto">
              <a:spcBef>
                <a:spcPts val="0"/>
              </a:spcBef>
              <a:spcAft>
                <a:spcPts val="0"/>
              </a:spcAft>
              <a:defRPr/>
            </a:pPr>
            <a:endParaRPr lang="tr-TR" dirty="0" smtClean="0">
              <a:solidFill>
                <a:prstClr val="black"/>
              </a:solidFill>
            </a:endParaRPr>
          </a:p>
        </p:txBody>
      </p:sp>
      <p:sp>
        <p:nvSpPr>
          <p:cNvPr id="81924" name="2 Dikdörtgen"/>
          <p:cNvSpPr>
            <a:spLocks noChangeArrowheads="1"/>
          </p:cNvSpPr>
          <p:nvPr/>
        </p:nvSpPr>
        <p:spPr bwMode="auto">
          <a:xfrm>
            <a:off x="-214313" y="188913"/>
            <a:ext cx="8496301" cy="789960"/>
          </a:xfrm>
          <a:prstGeom prst="rect">
            <a:avLst/>
          </a:prstGeom>
          <a:noFill/>
          <a:ln w="9525">
            <a:noFill/>
            <a:miter lim="800000"/>
            <a:headEnd/>
            <a:tailEnd/>
          </a:ln>
        </p:spPr>
        <p:txBody>
          <a:bodyPr>
            <a:spAutoFit/>
          </a:bodyPr>
          <a:lstStyle/>
          <a:p>
            <a:pPr marL="644525" indent="-285750" algn="ctr">
              <a:spcBef>
                <a:spcPts val="400"/>
              </a:spcBef>
              <a:buClr>
                <a:prstClr val="black"/>
              </a:buClr>
            </a:pPr>
            <a:endParaRPr lang="tr-TR" sz="2200" dirty="0">
              <a:solidFill>
                <a:srgbClr val="FF0000"/>
              </a:solidFill>
              <a:latin typeface="Myriad Pro" pitchFamily="34" charset="0"/>
            </a:endParaRPr>
          </a:p>
          <a:p>
            <a:pPr marL="644525" indent="-285750" algn="ctr">
              <a:spcBef>
                <a:spcPts val="400"/>
              </a:spcBef>
              <a:buClr>
                <a:prstClr val="black"/>
              </a:buClr>
            </a:pPr>
            <a:r>
              <a:rPr lang="tr-TR" sz="2000" dirty="0">
                <a:solidFill>
                  <a:srgbClr val="0000FF"/>
                </a:solidFill>
                <a:latin typeface="Myriad Pro" pitchFamily="34" charset="0"/>
              </a:rPr>
              <a:t>                      </a:t>
            </a:r>
            <a:endParaRPr lang="tr-TR" sz="2200" dirty="0">
              <a:solidFill>
                <a:srgbClr val="FF0000"/>
              </a:solidFill>
              <a:latin typeface="Myriad Pro" pitchFamily="34" charset="0"/>
            </a:endParaRPr>
          </a:p>
        </p:txBody>
      </p:sp>
    </p:spTree>
    <p:extLst>
      <p:ext uri="{BB962C8B-B14F-4D97-AF65-F5344CB8AC3E}">
        <p14:creationId xmlns:p14="http://schemas.microsoft.com/office/powerpoint/2010/main" val="31803645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9F8A676-F802-47AF-8BF1-E1340169B84F}" type="slidenum">
              <a:rPr lang="en-US" altLang="tr-TR" sz="1200" b="1" smtClean="0">
                <a:solidFill>
                  <a:srgbClr val="898989"/>
                </a:solidFill>
                <a:latin typeface="Cambria" panose="02040503050406030204" pitchFamily="18" charset="0"/>
              </a:rPr>
              <a:pPr algn="ctr">
                <a:spcBef>
                  <a:spcPct val="0"/>
                </a:spcBef>
                <a:buFontTx/>
                <a:buNone/>
              </a:pPr>
              <a:t>5</a:t>
            </a:fld>
            <a:endParaRPr lang="en-US" altLang="tr-TR" sz="1200" b="1" smtClean="0">
              <a:solidFill>
                <a:srgbClr val="898989"/>
              </a:solidFill>
              <a:latin typeface="Cambria" panose="02040503050406030204" pitchFamily="18" charset="0"/>
            </a:endParaRPr>
          </a:p>
        </p:txBody>
      </p:sp>
      <p:sp>
        <p:nvSpPr>
          <p:cNvPr id="12291"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Metin kutusu 7"/>
          <p:cNvSpPr txBox="1"/>
          <p:nvPr/>
        </p:nvSpPr>
        <p:spPr>
          <a:xfrm>
            <a:off x="971550" y="1125538"/>
            <a:ext cx="7921625" cy="5718175"/>
          </a:xfrm>
          <a:prstGeom prst="rect">
            <a:avLst/>
          </a:prstGeom>
          <a:noFill/>
        </p:spPr>
        <p:txBody>
          <a:bodyPr>
            <a:spAutoFit/>
          </a:bodyPr>
          <a:lstStyle/>
          <a:p>
            <a:pPr>
              <a:spcBef>
                <a:spcPct val="20000"/>
              </a:spcBef>
              <a:buClr>
                <a:srgbClr val="003366"/>
              </a:buClr>
              <a:buSzPct val="75000"/>
              <a:defRPr/>
            </a:pPr>
            <a:r>
              <a:rPr lang="tr-TR" sz="2000" b="1" kern="0" dirty="0">
                <a:solidFill>
                  <a:srgbClr val="1F497D"/>
                </a:solidFill>
                <a:latin typeface="Cambria" panose="02040503050406030204" pitchFamily="18" charset="0"/>
                <a:ea typeface="ＭＳ Ｐゴシック" pitchFamily="48" charset="-128"/>
                <a:cs typeface="Arial"/>
              </a:rPr>
              <a:t>Anayasamızın 172 </a:t>
            </a:r>
            <a:r>
              <a:rPr lang="tr-TR" sz="2000" b="1" kern="0" dirty="0" err="1">
                <a:solidFill>
                  <a:srgbClr val="1F497D"/>
                </a:solidFill>
                <a:latin typeface="Cambria" panose="02040503050406030204" pitchFamily="18" charset="0"/>
                <a:ea typeface="ＭＳ Ｐゴシック" pitchFamily="48" charset="-128"/>
                <a:cs typeface="Arial"/>
              </a:rPr>
              <a:t>nci</a:t>
            </a:r>
            <a:r>
              <a:rPr lang="tr-TR" sz="2000" b="1" kern="0" dirty="0">
                <a:solidFill>
                  <a:srgbClr val="1F497D"/>
                </a:solidFill>
                <a:latin typeface="Cambria" panose="02040503050406030204" pitchFamily="18" charset="0"/>
                <a:ea typeface="ＭＳ Ｐゴシック" pitchFamily="48" charset="-128"/>
                <a:cs typeface="Arial"/>
              </a:rPr>
              <a:t> maddesi:</a:t>
            </a:r>
          </a:p>
          <a:p>
            <a:pPr marL="342900" indent="-342900" algn="just">
              <a:spcBef>
                <a:spcPct val="20000"/>
              </a:spcBef>
              <a:buClr>
                <a:srgbClr val="003366"/>
              </a:buClr>
              <a:buSzPct val="75000"/>
              <a:defRPr/>
            </a:pPr>
            <a:r>
              <a:rPr lang="tr-TR" sz="2000" i="1" kern="0" dirty="0">
                <a:solidFill>
                  <a:srgbClr val="1F497D"/>
                </a:solidFill>
                <a:latin typeface="Cambria" panose="02040503050406030204" pitchFamily="18" charset="0"/>
                <a:ea typeface="ＭＳ Ｐゴシック" pitchFamily="48" charset="-128"/>
                <a:cs typeface="Arial"/>
              </a:rPr>
              <a:t>“Devlet tüketicileri koruyucu ve aydınlatıcı tedbirleri alır, tüketicilerin kendilerini koruyucu girişimlerini teşvik eder.”</a:t>
            </a:r>
            <a:r>
              <a:rPr lang="tr-TR" sz="2000" kern="0" dirty="0">
                <a:solidFill>
                  <a:srgbClr val="1F497D"/>
                </a:solidFill>
                <a:latin typeface="Cambria" panose="02040503050406030204" pitchFamily="18" charset="0"/>
                <a:ea typeface="ＭＳ Ｐゴシック" pitchFamily="48" charset="-128"/>
                <a:cs typeface="Arial"/>
              </a:rPr>
              <a:t> </a:t>
            </a:r>
          </a:p>
          <a:p>
            <a:pPr marL="342900" indent="-342900" algn="just">
              <a:spcBef>
                <a:spcPct val="20000"/>
              </a:spcBef>
              <a:buClr>
                <a:srgbClr val="003366"/>
              </a:buClr>
              <a:buSzPct val="75000"/>
              <a:defRPr/>
            </a:pPr>
            <a:r>
              <a:rPr lang="tr-TR" sz="2000" b="1" kern="0" dirty="0">
                <a:solidFill>
                  <a:srgbClr val="1F497D"/>
                </a:solidFill>
                <a:latin typeface="Cambria" panose="02040503050406030204" pitchFamily="18" charset="0"/>
                <a:ea typeface="ＭＳ Ｐゴシック" pitchFamily="48" charset="-128"/>
                <a:cs typeface="Arial"/>
              </a:rPr>
              <a:t>6502 sayılı Tüketicinin Korunması Hakkında Kanun doğrultusunda:</a:t>
            </a:r>
          </a:p>
          <a:p>
            <a:pPr marL="342900" indent="-342900" algn="just">
              <a:spcBef>
                <a:spcPct val="20000"/>
              </a:spcBef>
              <a:buClr>
                <a:srgbClr val="003366"/>
              </a:buClr>
              <a:buSzPct val="75000"/>
              <a:defRPr/>
            </a:pPr>
            <a:r>
              <a:rPr lang="tr-TR" sz="2000" i="1" kern="0" dirty="0">
                <a:solidFill>
                  <a:srgbClr val="1F497D"/>
                </a:solidFill>
                <a:latin typeface="Cambria" panose="02040503050406030204" pitchFamily="18" charset="0"/>
                <a:ea typeface="ＭＳ Ｐゴシック" pitchFamily="48" charset="-128"/>
                <a:cs typeface="Arial"/>
              </a:rPr>
              <a:t>«Tüketicinin sağlık ve güvenliği ile ekonomik çıkarlarını koruyucu, zararlarını tazmin edici, çevresel tehlikelerden korunmasını sağlayıcı, tüketiciyi aydınlatıcı ve bilinçlendirici önlemleri almak, tüketicilerin kendilerini koruyucu girişimlerini özendirmek ve bu konulardaki politikaların  oluşturulmasında gönüllü örgütlenmeleri teşvik etmeye ilişkin hususları düzenlemek.»</a:t>
            </a:r>
          </a:p>
          <a:p>
            <a:pPr marL="342900" indent="-342900" algn="just">
              <a:spcBef>
                <a:spcPct val="20000"/>
              </a:spcBef>
              <a:buClr>
                <a:srgbClr val="003366"/>
              </a:buClr>
              <a:buSzPct val="75000"/>
              <a:defRPr/>
            </a:pPr>
            <a:r>
              <a:rPr lang="tr-TR" sz="2000" b="1" kern="0" dirty="0">
                <a:solidFill>
                  <a:srgbClr val="1F497D"/>
                </a:solidFill>
                <a:latin typeface="Cambria" panose="02040503050406030204" pitchFamily="18" charset="0"/>
                <a:ea typeface="ＭＳ Ｐゴシック" pitchFamily="48" charset="-128"/>
                <a:cs typeface="Arial"/>
              </a:rPr>
              <a:t>4703 sayılı Ürünlere İlişkin Teknik  Mevzuatın Hazırlanması ve Uygulanması Hakkında Kanun uyarınca:</a:t>
            </a:r>
          </a:p>
          <a:p>
            <a:pPr marL="342900" indent="-342900" algn="just">
              <a:spcBef>
                <a:spcPct val="20000"/>
              </a:spcBef>
              <a:buClr>
                <a:srgbClr val="003366"/>
              </a:buClr>
              <a:buSzPct val="75000"/>
              <a:defRPr/>
            </a:pPr>
            <a:r>
              <a:rPr lang="tr-TR" sz="2000" b="1" i="1" kern="0" dirty="0">
                <a:solidFill>
                  <a:srgbClr val="1F497D"/>
                </a:solidFill>
                <a:latin typeface="Cambria" panose="02040503050406030204" pitchFamily="18" charset="0"/>
                <a:ea typeface="ＭＳ Ｐゴシック" pitchFamily="48" charset="-128"/>
                <a:cs typeface="Arial"/>
              </a:rPr>
              <a:t> «</a:t>
            </a:r>
            <a:r>
              <a:rPr lang="tr-TR" sz="2000" i="1" kern="0" dirty="0">
                <a:solidFill>
                  <a:srgbClr val="1F497D"/>
                </a:solidFill>
                <a:latin typeface="Cambria" panose="02040503050406030204" pitchFamily="18" charset="0"/>
                <a:ea typeface="ＭＳ Ｐゴシック" pitchFamily="48" charset="-128"/>
                <a:cs typeface="Arial"/>
              </a:rPr>
              <a:t>Bakanlığımız sorumluluğunda bulunan tüketici ürünlerinin piyasaya güvenli olarak arz edilmesini sağlamak.»</a:t>
            </a:r>
          </a:p>
          <a:p>
            <a:pPr marL="342900" indent="-342900" algn="just">
              <a:spcBef>
                <a:spcPct val="20000"/>
              </a:spcBef>
              <a:buClr>
                <a:srgbClr val="003366"/>
              </a:buClr>
              <a:buSzPct val="75000"/>
              <a:defRPr/>
            </a:pPr>
            <a:endParaRPr lang="tr-TR" sz="2000" kern="0" dirty="0">
              <a:solidFill>
                <a:srgbClr val="1F497D"/>
              </a:solidFill>
              <a:latin typeface="Cambria" panose="02040503050406030204" pitchFamily="18" charset="0"/>
              <a:ea typeface="ＭＳ Ｐゴシック" pitchFamily="48" charset="-128"/>
              <a:cs typeface="Arial"/>
            </a:endParaRPr>
          </a:p>
          <a:p>
            <a:pPr algn="just">
              <a:spcBef>
                <a:spcPts val="170"/>
              </a:spcBef>
              <a:buClr>
                <a:srgbClr val="003366"/>
              </a:buClr>
              <a:buSzPct val="75000"/>
              <a:defRPr/>
            </a:pPr>
            <a:endParaRPr lang="tr-TR" sz="2000" dirty="0">
              <a:solidFill>
                <a:srgbClr val="1F497D"/>
              </a:solidFill>
              <a:latin typeface="Cambria" panose="02040503050406030204" pitchFamily="18" charset="0"/>
              <a:ea typeface="ＭＳ Ｐゴシック" pitchFamily="48" charset="-128"/>
            </a:endParaRPr>
          </a:p>
        </p:txBody>
      </p:sp>
      <p:sp>
        <p:nvSpPr>
          <p:cNvPr id="7" name="12 Metin Yer Tutucusu"/>
          <p:cNvSpPr>
            <a:spLocks noGrp="1"/>
          </p:cNvSpPr>
          <p:nvPr>
            <p:ph type="body" idx="1"/>
          </p:nvPr>
        </p:nvSpPr>
        <p:spPr>
          <a:xfrm>
            <a:off x="1450975" y="115888"/>
            <a:ext cx="6770688" cy="857250"/>
          </a:xfrm>
        </p:spPr>
        <p:txBody>
          <a:bodyPr rtlCol="0">
            <a:noAutofit/>
          </a:bodyPr>
          <a:lstStyle/>
          <a:p>
            <a:pPr marL="360000" algn="ctr" eaLnBrk="1" fontAlgn="auto" hangingPunct="1">
              <a:spcBef>
                <a:spcPts val="400"/>
              </a:spcBef>
              <a:spcAft>
                <a:spcPts val="0"/>
              </a:spcAft>
              <a:buClr>
                <a:prstClr val="black"/>
              </a:buClr>
              <a:buFont typeface="Arial"/>
              <a:buNone/>
              <a:defRPr/>
            </a:pPr>
            <a:r>
              <a:rPr lang="tr-TR" kern="0" dirty="0">
                <a:solidFill>
                  <a:srgbClr val="0070C0"/>
                </a:solidFill>
                <a:latin typeface="Cambria" panose="02040503050406030204" pitchFamily="18" charset="0"/>
                <a:cs typeface="Arial"/>
              </a:rPr>
              <a:t> </a:t>
            </a:r>
            <a:r>
              <a:rPr lang="tr-TR" kern="0" dirty="0" smtClean="0">
                <a:solidFill>
                  <a:srgbClr val="0070C0"/>
                </a:solidFill>
                <a:latin typeface="Cambria" panose="02040503050406030204" pitchFamily="18" charset="0"/>
                <a:cs typeface="Arial"/>
              </a:rPr>
              <a:t>GÖREV VE YETKİLERİ</a:t>
            </a:r>
            <a:endParaRPr lang="tr-TR" kern="0" dirty="0">
              <a:solidFill>
                <a:srgbClr val="0070C0"/>
              </a:solidFill>
              <a:latin typeface="Cambria" panose="02040503050406030204" pitchFamily="18" charset="0"/>
              <a:cs typeface="Arial"/>
            </a:endParaRPr>
          </a:p>
        </p:txBody>
      </p:sp>
    </p:spTree>
    <p:extLst>
      <p:ext uri="{BB962C8B-B14F-4D97-AF65-F5344CB8AC3E}">
        <p14:creationId xmlns:p14="http://schemas.microsoft.com/office/powerpoint/2010/main" val="2241482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836712"/>
            <a:ext cx="8229600" cy="6021288"/>
          </a:xfrm>
        </p:spPr>
        <p:txBody>
          <a:bodyPr/>
          <a:lstStyle/>
          <a:p>
            <a:pPr marL="0" indent="0" algn="just">
              <a:buNone/>
            </a:pPr>
            <a:endParaRPr lang="tr-TR" sz="1600" dirty="0" smtClean="0"/>
          </a:p>
          <a:p>
            <a:pPr marL="0" indent="0" algn="just">
              <a:buNone/>
            </a:pPr>
            <a:r>
              <a:rPr lang="tr-TR" sz="3200" b="1" dirty="0" smtClean="0"/>
              <a:t>    </a:t>
            </a:r>
            <a:r>
              <a:rPr lang="tr-TR" sz="2800" b="1" dirty="0" smtClean="0"/>
              <a:t>Yetkili </a:t>
            </a:r>
            <a:r>
              <a:rPr lang="tr-TR" sz="2800" b="1" dirty="0"/>
              <a:t>servis istasyonlarının kuruluşu</a:t>
            </a:r>
            <a:endParaRPr lang="tr-TR" sz="2800" dirty="0"/>
          </a:p>
          <a:p>
            <a:pPr algn="just"/>
            <a:r>
              <a:rPr lang="tr-TR" sz="2800" b="1" dirty="0"/>
              <a:t>MADDE 5 –</a:t>
            </a:r>
            <a:r>
              <a:rPr lang="tr-TR" sz="2800" dirty="0"/>
              <a:t> (1) Üretici veya ithalatçılar, ekli listede yer alan her mal grubu için belirtilen </a:t>
            </a:r>
            <a:r>
              <a:rPr lang="tr-TR" sz="2800" dirty="0">
                <a:solidFill>
                  <a:srgbClr val="FF0000"/>
                </a:solidFill>
              </a:rPr>
              <a:t>kullanım ömrü süresince</a:t>
            </a:r>
            <a:r>
              <a:rPr lang="tr-TR" sz="2800" dirty="0"/>
              <a:t>, satış sonrası hizmetleri sağlamak üzere yine ekli listede tespit edilen </a:t>
            </a:r>
            <a:r>
              <a:rPr lang="tr-TR" sz="2800" dirty="0">
                <a:solidFill>
                  <a:srgbClr val="FF0000"/>
                </a:solidFill>
              </a:rPr>
              <a:t>yer, sayı ve özellikte </a:t>
            </a:r>
            <a:r>
              <a:rPr lang="tr-TR" sz="2800" dirty="0"/>
              <a:t>yetkili servis istasyonunu, </a:t>
            </a:r>
            <a:r>
              <a:rPr lang="tr-TR" sz="2800" dirty="0">
                <a:solidFill>
                  <a:srgbClr val="FF0000"/>
                </a:solidFill>
              </a:rPr>
              <a:t>yeterli teknik kadroya sahip </a:t>
            </a:r>
            <a:r>
              <a:rPr lang="tr-TR" sz="2800" dirty="0"/>
              <a:t>şekilde kurmak zorundadır.</a:t>
            </a:r>
          </a:p>
          <a:p>
            <a:pPr algn="just"/>
            <a:r>
              <a:rPr lang="tr-TR" sz="2800" dirty="0"/>
              <a:t>(2) Üretici veya ithalatçılar, yetkili servis istasyonlarını </a:t>
            </a:r>
            <a:r>
              <a:rPr lang="tr-TR" sz="2800" dirty="0">
                <a:solidFill>
                  <a:srgbClr val="FF0000"/>
                </a:solidFill>
              </a:rPr>
              <a:t>kendileri kurabileceği gibi </a:t>
            </a:r>
            <a:r>
              <a:rPr lang="tr-TR" sz="2800" dirty="0"/>
              <a:t>verilen hizmetlerden sorumlu olmak şartıyla kurulu bulunan servis istasyonlarından veya servis organizasyonlarından da faydalanabilir.</a:t>
            </a:r>
          </a:p>
          <a:p>
            <a:pPr marL="0" indent="0" algn="just">
              <a:buNone/>
            </a:pPr>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50</a:t>
            </a:fld>
            <a:endParaRPr lang="en-US"/>
          </a:p>
        </p:txBody>
      </p:sp>
      <p:sp>
        <p:nvSpPr>
          <p:cNvPr id="8" name="Unvan 7"/>
          <p:cNvSpPr>
            <a:spLocks noGrp="1"/>
          </p:cNvSpPr>
          <p:nvPr>
            <p:ph type="title"/>
          </p:nvPr>
        </p:nvSpPr>
        <p:spPr>
          <a:xfrm>
            <a:off x="1187624" y="404664"/>
            <a:ext cx="7643192" cy="620688"/>
          </a:xfrm>
        </p:spPr>
        <p:txBody>
          <a:bodyPr/>
          <a:lstStyle/>
          <a:p>
            <a:r>
              <a:rPr lang="tr-TR" sz="2400" b="1" dirty="0"/>
              <a:t>SATIŞ SONRASI HİZMETLER YÖNETMELİĞİ</a:t>
            </a:r>
            <a:endParaRPr lang="tr-TR" sz="2400" dirty="0"/>
          </a:p>
        </p:txBody>
      </p:sp>
    </p:spTree>
    <p:extLst>
      <p:ext uri="{BB962C8B-B14F-4D97-AF65-F5344CB8AC3E}">
        <p14:creationId xmlns:p14="http://schemas.microsoft.com/office/powerpoint/2010/main" val="410291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764704"/>
            <a:ext cx="8229600" cy="6093296"/>
          </a:xfrm>
        </p:spPr>
        <p:txBody>
          <a:bodyPr/>
          <a:lstStyle/>
          <a:p>
            <a:pPr marL="0" indent="0" algn="just">
              <a:buNone/>
            </a:pPr>
            <a:endParaRPr lang="tr-TR" sz="1600" dirty="0" smtClean="0"/>
          </a:p>
          <a:p>
            <a:pPr algn="just"/>
            <a:r>
              <a:rPr lang="tr-TR" sz="1800" b="1" dirty="0"/>
              <a:t>Servis istasyonlarının sorumlulukları</a:t>
            </a:r>
            <a:endParaRPr lang="tr-TR" sz="1800" dirty="0"/>
          </a:p>
          <a:p>
            <a:pPr algn="just"/>
            <a:r>
              <a:rPr lang="tr-TR" sz="1800" b="1" dirty="0"/>
              <a:t>MADDE 10 –</a:t>
            </a:r>
            <a:r>
              <a:rPr lang="tr-TR" sz="1800" dirty="0"/>
              <a:t> (1) Tüketicinin bulunduğu yerde yetkili </a:t>
            </a:r>
            <a:r>
              <a:rPr lang="tr-TR" sz="1800" u="sng" dirty="0">
                <a:solidFill>
                  <a:srgbClr val="FF0000"/>
                </a:solidFill>
              </a:rPr>
              <a:t>servis istasyonunun olmaması </a:t>
            </a:r>
            <a:r>
              <a:rPr lang="tr-TR" sz="1800" dirty="0"/>
              <a:t>halinde satış sonrası hizmetlerin verilmesinden, </a:t>
            </a:r>
            <a:r>
              <a:rPr lang="tr-TR" sz="1800" u="sng" dirty="0">
                <a:solidFill>
                  <a:srgbClr val="FF0000"/>
                </a:solidFill>
              </a:rPr>
              <a:t>tüketiciye en yakın yerdeki </a:t>
            </a:r>
            <a:r>
              <a:rPr lang="tr-TR" sz="1800" dirty="0"/>
              <a:t>yetkili servis istasyonu sorumludur.</a:t>
            </a:r>
          </a:p>
          <a:p>
            <a:pPr algn="just"/>
            <a:r>
              <a:rPr lang="tr-TR" sz="1800" dirty="0"/>
              <a:t>(2) Tüketiciye en yakın yerdeki yetkili servis istasyonunda satış sonrası hizmet verilmesinin mümkün olmaması durumunda; </a:t>
            </a:r>
            <a:r>
              <a:rPr lang="tr-TR" sz="1800" dirty="0">
                <a:solidFill>
                  <a:srgbClr val="FF0000"/>
                </a:solidFill>
              </a:rPr>
              <a:t>malın firma merkezine </a:t>
            </a:r>
            <a:r>
              <a:rPr lang="tr-TR" sz="1800" dirty="0"/>
              <a:t>ya da diğer bir yetkili servis istasyonuna </a:t>
            </a:r>
            <a:r>
              <a:rPr lang="tr-TR" sz="1800" u="sng" dirty="0">
                <a:solidFill>
                  <a:srgbClr val="FF0000"/>
                </a:solidFill>
              </a:rPr>
              <a:t>ulaştırılması ve geri gönderilmesi ile ilgili olarak tüketiciden nakliye, posta, kargo veya benzeri herhangi bir ulaşım gideri </a:t>
            </a:r>
            <a:r>
              <a:rPr lang="tr-TR" sz="1800" dirty="0"/>
              <a:t>talep edilemez.</a:t>
            </a:r>
          </a:p>
          <a:p>
            <a:pPr algn="just"/>
            <a:r>
              <a:rPr lang="tr-TR" sz="1800" dirty="0"/>
              <a:t>(3) Servis istasyonlarının, bu Yönetmeliğin 11 inci maddesinde belirtilen hususları içeren </a:t>
            </a:r>
            <a:r>
              <a:rPr lang="tr-TR" sz="1800" u="sng" dirty="0">
                <a:solidFill>
                  <a:srgbClr val="FF0000"/>
                </a:solidFill>
              </a:rPr>
              <a:t>belgeleri düzenlemesi ve bunların birer nüshasını tüketicilere </a:t>
            </a:r>
            <a:r>
              <a:rPr lang="tr-TR" sz="1800" dirty="0"/>
              <a:t>vermesi zorunludur.</a:t>
            </a:r>
          </a:p>
          <a:p>
            <a:pPr algn="just"/>
            <a:r>
              <a:rPr lang="tr-TR" sz="1800" dirty="0"/>
              <a:t>(4) Kullanım ömrü süresince malın yetkili servis istasyonlarındaki bakım ve onarım süresi </a:t>
            </a:r>
            <a:r>
              <a:rPr lang="tr-TR" sz="1800" dirty="0">
                <a:solidFill>
                  <a:srgbClr val="FF0000"/>
                </a:solidFill>
              </a:rPr>
              <a:t>azami tamir süresini geçemez</a:t>
            </a:r>
            <a:r>
              <a:rPr lang="tr-TR" sz="1800" dirty="0"/>
              <a:t>. Bu süre, garanti süresi içerisinde mala ilişkin arızanın </a:t>
            </a:r>
            <a:r>
              <a:rPr lang="tr-TR" sz="1800" dirty="0">
                <a:solidFill>
                  <a:srgbClr val="FF0000"/>
                </a:solidFill>
              </a:rPr>
              <a:t>yetkili servis istasyonuna veya satıcıya bildirimi tarihinde</a:t>
            </a:r>
            <a:r>
              <a:rPr lang="tr-TR" sz="1800" dirty="0"/>
              <a:t>, garanti süresi dışında ise malın </a:t>
            </a:r>
            <a:r>
              <a:rPr lang="tr-TR" sz="1800" u="sng" dirty="0">
                <a:solidFill>
                  <a:srgbClr val="FF0000"/>
                </a:solidFill>
              </a:rPr>
              <a:t>yetkili servis istasyonuna teslim tarihinden</a:t>
            </a:r>
            <a:r>
              <a:rPr lang="tr-TR" sz="1800" dirty="0"/>
              <a:t> itibaren başlar. Tüketici arıza bildirimini; telefon, faks, e-posta, iadeli taahhütlü mektup ve benzeri bir yolla yapabilir. Uyuşmazlık halinde bildirime ilişkin ispat yükümlülüğü tüketiciye aittir.</a:t>
            </a:r>
          </a:p>
          <a:p>
            <a:pPr marL="0" indent="0" algn="just">
              <a:buNone/>
            </a:pPr>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51</a:t>
            </a:fld>
            <a:endParaRPr lang="en-US"/>
          </a:p>
        </p:txBody>
      </p:sp>
      <p:sp>
        <p:nvSpPr>
          <p:cNvPr id="8" name="Unvan 7"/>
          <p:cNvSpPr>
            <a:spLocks noGrp="1"/>
          </p:cNvSpPr>
          <p:nvPr>
            <p:ph type="title"/>
          </p:nvPr>
        </p:nvSpPr>
        <p:spPr>
          <a:xfrm>
            <a:off x="1043608" y="0"/>
            <a:ext cx="7643192" cy="620688"/>
          </a:xfrm>
        </p:spPr>
        <p:txBody>
          <a:bodyPr/>
          <a:lstStyle/>
          <a:p>
            <a:r>
              <a:rPr lang="tr-TR" sz="2400" b="1" dirty="0"/>
              <a:t>SATIŞ SONRASI HİZMETLER YÖNETMELİĞİ</a:t>
            </a:r>
            <a:endParaRPr lang="tr-TR" sz="2400" dirty="0"/>
          </a:p>
        </p:txBody>
      </p:sp>
    </p:spTree>
    <p:extLst>
      <p:ext uri="{BB962C8B-B14F-4D97-AF65-F5344CB8AC3E}">
        <p14:creationId xmlns:p14="http://schemas.microsoft.com/office/powerpoint/2010/main" val="2180864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764704"/>
            <a:ext cx="8229600" cy="6093296"/>
          </a:xfrm>
        </p:spPr>
        <p:txBody>
          <a:bodyPr/>
          <a:lstStyle/>
          <a:p>
            <a:pPr marL="0" indent="0" algn="just">
              <a:buNone/>
            </a:pPr>
            <a:endParaRPr lang="tr-TR" sz="1600" dirty="0" smtClean="0"/>
          </a:p>
          <a:p>
            <a:pPr algn="just"/>
            <a:r>
              <a:rPr lang="tr-TR" sz="2800" dirty="0"/>
              <a:t>Servis </a:t>
            </a:r>
            <a:r>
              <a:rPr lang="tr-TR" sz="2800" dirty="0" smtClean="0"/>
              <a:t>istasyonlarınca tüketiciye Yönetmelikte belirtildiği şekilde </a:t>
            </a:r>
            <a:r>
              <a:rPr lang="tr-TR" sz="2800" dirty="0" smtClean="0">
                <a:solidFill>
                  <a:srgbClr val="FF0000"/>
                </a:solidFill>
              </a:rPr>
              <a:t>servis fişi </a:t>
            </a:r>
            <a:r>
              <a:rPr lang="tr-TR" sz="2800" dirty="0" smtClean="0"/>
              <a:t>verilmek zorundadır.</a:t>
            </a:r>
          </a:p>
          <a:p>
            <a:pPr marL="0" indent="0" algn="just">
              <a:buNone/>
            </a:pPr>
            <a:endParaRPr lang="tr-TR" sz="2800" b="1" dirty="0" smtClean="0"/>
          </a:p>
          <a:p>
            <a:pPr algn="just"/>
            <a:r>
              <a:rPr lang="tr-TR" sz="2800" dirty="0" smtClean="0"/>
              <a:t>Üretici </a:t>
            </a:r>
            <a:r>
              <a:rPr lang="tr-TR" sz="2800" dirty="0"/>
              <a:t>veya ithalatçılar, tüketicilerin talebi üzerine </a:t>
            </a:r>
            <a:r>
              <a:rPr lang="tr-TR" sz="2800" dirty="0">
                <a:solidFill>
                  <a:srgbClr val="FF0000"/>
                </a:solidFill>
              </a:rPr>
              <a:t>yedek parça satışından kaçınamazlar.</a:t>
            </a:r>
          </a:p>
          <a:p>
            <a:pPr algn="just"/>
            <a:endParaRPr lang="tr-TR" sz="2800" b="1" dirty="0" smtClean="0"/>
          </a:p>
          <a:p>
            <a:pPr algn="just"/>
            <a:r>
              <a:rPr lang="tr-TR" sz="2800" dirty="0"/>
              <a:t>Servis istasyonlarının, </a:t>
            </a:r>
            <a:r>
              <a:rPr lang="tr-TR" sz="2800" dirty="0">
                <a:solidFill>
                  <a:srgbClr val="FF0000"/>
                </a:solidFill>
              </a:rPr>
              <a:t>yedek parça fiyat listesini</a:t>
            </a:r>
            <a:r>
              <a:rPr lang="tr-TR" sz="2800" dirty="0"/>
              <a:t>, tüketicilerin görebileceği bir yere asması veya katalog halinde ya da elektronik ortamda tüketiciye göstermesi zorunludur.</a:t>
            </a:r>
          </a:p>
          <a:p>
            <a:pPr algn="just"/>
            <a:endParaRPr lang="tr-TR" sz="1800" dirty="0"/>
          </a:p>
          <a:p>
            <a:pPr marL="0" indent="0" algn="just">
              <a:buNone/>
            </a:pPr>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52</a:t>
            </a:fld>
            <a:endParaRPr lang="en-US"/>
          </a:p>
        </p:txBody>
      </p:sp>
      <p:sp>
        <p:nvSpPr>
          <p:cNvPr id="8" name="Unvan 7"/>
          <p:cNvSpPr>
            <a:spLocks noGrp="1"/>
          </p:cNvSpPr>
          <p:nvPr>
            <p:ph type="title"/>
          </p:nvPr>
        </p:nvSpPr>
        <p:spPr>
          <a:xfrm>
            <a:off x="1043608" y="0"/>
            <a:ext cx="7643192" cy="620688"/>
          </a:xfrm>
        </p:spPr>
        <p:txBody>
          <a:bodyPr/>
          <a:lstStyle/>
          <a:p>
            <a:r>
              <a:rPr lang="tr-TR" sz="2400" b="1" dirty="0"/>
              <a:t>SATIŞ SONRASI HİZMETLER YÖNETMELİĞİ</a:t>
            </a:r>
            <a:endParaRPr lang="tr-TR" sz="2400" dirty="0"/>
          </a:p>
        </p:txBody>
      </p:sp>
    </p:spTree>
    <p:extLst>
      <p:ext uri="{BB962C8B-B14F-4D97-AF65-F5344CB8AC3E}">
        <p14:creationId xmlns:p14="http://schemas.microsoft.com/office/powerpoint/2010/main" val="1843865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476672"/>
            <a:ext cx="8229600" cy="6381328"/>
          </a:xfrm>
        </p:spPr>
        <p:txBody>
          <a:bodyPr/>
          <a:lstStyle/>
          <a:p>
            <a:pPr marL="0" indent="0" algn="just">
              <a:buNone/>
            </a:pPr>
            <a:endParaRPr lang="tr-TR" sz="1600" dirty="0" smtClean="0"/>
          </a:p>
          <a:p>
            <a:pPr algn="just"/>
            <a:r>
              <a:rPr lang="tr-TR" sz="1400" b="1" dirty="0"/>
              <a:t>Üretici, ithalatçı ve satıcının sorumluluğu</a:t>
            </a:r>
            <a:endParaRPr lang="tr-TR" sz="1400" dirty="0"/>
          </a:p>
          <a:p>
            <a:pPr algn="just"/>
            <a:r>
              <a:rPr lang="tr-TR" sz="1400" b="1" dirty="0"/>
              <a:t>MADDE 14 –</a:t>
            </a:r>
            <a:r>
              <a:rPr lang="tr-TR" sz="1400" dirty="0"/>
              <a:t> (1) Üretici veya ithalatçılar, yetkili </a:t>
            </a:r>
            <a:r>
              <a:rPr lang="tr-TR" sz="1400" dirty="0">
                <a:solidFill>
                  <a:srgbClr val="FF0000"/>
                </a:solidFill>
              </a:rPr>
              <a:t>servis istasyonlarının ayrı bir tüzel kişiliği olsa dahi</a:t>
            </a:r>
            <a:r>
              <a:rPr lang="tr-TR" sz="1400" dirty="0"/>
              <a:t>, satış sonrası hizmetlerin sağlanmasından ve yürütülmesinden yetkili servis istasyonları ile birlikte </a:t>
            </a:r>
            <a:r>
              <a:rPr lang="tr-TR" sz="1400" dirty="0" err="1">
                <a:solidFill>
                  <a:srgbClr val="FF0000"/>
                </a:solidFill>
              </a:rPr>
              <a:t>müteselsilen</a:t>
            </a:r>
            <a:r>
              <a:rPr lang="tr-TR" sz="1400" dirty="0">
                <a:solidFill>
                  <a:srgbClr val="FF0000"/>
                </a:solidFill>
              </a:rPr>
              <a:t> sorumludur.</a:t>
            </a:r>
          </a:p>
          <a:p>
            <a:pPr algn="just"/>
            <a:r>
              <a:rPr lang="tr-TR" sz="1400" dirty="0"/>
              <a:t>(2) Satış sonrası hizmetler, malın niteliğine göre </a:t>
            </a:r>
            <a:r>
              <a:rPr lang="tr-TR" sz="1400" dirty="0">
                <a:solidFill>
                  <a:srgbClr val="FF0000"/>
                </a:solidFill>
              </a:rPr>
              <a:t>kullanıldığı yerlerde </a:t>
            </a:r>
            <a:r>
              <a:rPr lang="tr-TR" sz="1400" dirty="0"/>
              <a:t>de sağlanabilir.</a:t>
            </a:r>
          </a:p>
          <a:p>
            <a:pPr algn="just"/>
            <a:r>
              <a:rPr lang="tr-TR" sz="1400" dirty="0"/>
              <a:t>(3) Bu Yönetmeliğe ekli listede belirlenen sayıda yetkili servis istasyonu kurmasına rağmen, </a:t>
            </a:r>
            <a:r>
              <a:rPr lang="tr-TR" sz="1400" dirty="0">
                <a:solidFill>
                  <a:srgbClr val="FF0000"/>
                </a:solidFill>
              </a:rPr>
              <a:t>her coğrafi bölgede servisi bulunmayan üretici veya ithalatçılar</a:t>
            </a:r>
            <a:r>
              <a:rPr lang="tr-TR" sz="1400" dirty="0"/>
              <a:t>; malın kullanım ömrü süresince, servis istasyonu sayıları her coğrafi bölgede en az 1, toplam 7 servis istasyonu sayısına ulaşıncaya kadar malın bakım ve onarımıyla ilgili olarak </a:t>
            </a:r>
            <a:r>
              <a:rPr lang="tr-TR" sz="1400" dirty="0">
                <a:solidFill>
                  <a:srgbClr val="FF0000"/>
                </a:solidFill>
              </a:rPr>
              <a:t>tüketicilerden nakliye, posta, kargo veya servis elemanlarının ulaşım gideri gibi herhangi bir ilave ücret talep edemezler.</a:t>
            </a:r>
          </a:p>
          <a:p>
            <a:pPr algn="just"/>
            <a:r>
              <a:rPr lang="tr-TR" sz="1400" dirty="0"/>
              <a:t>(4) Malın garanti süresi içerisinde yetkili servis istasyonuna veya satıcıya tesliminden itibaren </a:t>
            </a:r>
            <a:r>
              <a:rPr lang="tr-TR" sz="1400" u="sng" dirty="0">
                <a:solidFill>
                  <a:srgbClr val="FF0000"/>
                </a:solidFill>
              </a:rPr>
              <a:t>arızasının on iş günü içerisinde giderilememesi halinde, üretici veya ithalatçının; malın tamiri tamamlanıncaya kadar, benzer özelliklere sahip başka bir malı tüketicinin kullanımına tahsis etmesi zorunludur</a:t>
            </a:r>
            <a:r>
              <a:rPr lang="tr-TR" sz="1400" dirty="0"/>
              <a:t>. Benzer özelliklere sahip başka bir malın tüketici tarafından istenmemesi halinde üretici veya ithalatçılar bu yükümlülükten kurtulur. Buna ilişkin ispat yükümlülüğü üretici veya ithalatçıya aittir.</a:t>
            </a:r>
          </a:p>
          <a:p>
            <a:pPr algn="just"/>
            <a:r>
              <a:rPr lang="tr-TR" sz="1400" dirty="0"/>
              <a:t>(5) İthalatçının herhangi bir şekilde </a:t>
            </a:r>
            <a:r>
              <a:rPr lang="tr-TR" sz="1400" dirty="0">
                <a:solidFill>
                  <a:srgbClr val="FF0000"/>
                </a:solidFill>
              </a:rPr>
              <a:t>ticari faaliyetinin sona ermesi hâlinde </a:t>
            </a:r>
            <a:r>
              <a:rPr lang="tr-TR" sz="1400" dirty="0"/>
              <a:t>mala ilişkin bakım ve onarım hizmetlerinin sunulmasından </a:t>
            </a:r>
            <a:r>
              <a:rPr lang="tr-TR" sz="1400" dirty="0">
                <a:solidFill>
                  <a:srgbClr val="FF0000"/>
                </a:solidFill>
              </a:rPr>
              <a:t>garanti süresi boyunca satıcı, üretici ve yeni ithalatçı </a:t>
            </a:r>
            <a:r>
              <a:rPr lang="tr-TR" sz="1400" dirty="0" err="1">
                <a:solidFill>
                  <a:srgbClr val="FF0000"/>
                </a:solidFill>
              </a:rPr>
              <a:t>müteselsilen</a:t>
            </a:r>
            <a:r>
              <a:rPr lang="tr-TR" sz="1400" dirty="0">
                <a:solidFill>
                  <a:srgbClr val="FF0000"/>
                </a:solidFill>
              </a:rPr>
              <a:t> </a:t>
            </a:r>
            <a:r>
              <a:rPr lang="tr-TR" sz="1400" dirty="0"/>
              <a:t>sorumludur. Garanti süresi bittikten sonra ise kullanım ömrü süresince bakım ve onarım hizmetlerini üretici veya yeni ithalatçının sunması zorunludur.</a:t>
            </a:r>
          </a:p>
          <a:p>
            <a:pPr algn="just"/>
            <a:r>
              <a:rPr lang="tr-TR" sz="1400" dirty="0"/>
              <a:t>(6) Üretici veya ithalatçılar; satış sonrası hizmetlerin ilgili mevzuat hükümlerine göre yürütülmesini sağlamak, yetkili servis istasyonlarının </a:t>
            </a:r>
            <a:r>
              <a:rPr lang="tr-TR" sz="1400" dirty="0">
                <a:solidFill>
                  <a:srgbClr val="FF0000"/>
                </a:solidFill>
              </a:rPr>
              <a:t>çalışmalarını izlemek, kontrol etmek ve görülen eksiklikleri gidermekle </a:t>
            </a:r>
            <a:r>
              <a:rPr lang="tr-TR" sz="1400" dirty="0"/>
              <a:t>yükümlüdür.</a:t>
            </a:r>
          </a:p>
          <a:p>
            <a:pPr algn="just"/>
            <a:r>
              <a:rPr lang="tr-TR" sz="1400" dirty="0"/>
              <a:t>(7) Garanti süresi içerisinde </a:t>
            </a:r>
            <a:r>
              <a:rPr lang="tr-TR" sz="1400" dirty="0">
                <a:solidFill>
                  <a:srgbClr val="FF0000"/>
                </a:solidFill>
              </a:rPr>
              <a:t>arızalı malın satıcıya teslim edilmesi halinde </a:t>
            </a:r>
            <a:r>
              <a:rPr lang="tr-TR" sz="1400" dirty="0"/>
              <a:t>satıcının, teslim edilen arızalı mallar ile ilgili olarak malın teslim alındığına dair bir belge düzenlemesi zorunludur.  Bu belgede Yönetmeliğin 11 inci maddesinin birinci fıkrasındaki hususlar yer alır.</a:t>
            </a:r>
          </a:p>
          <a:p>
            <a:pPr algn="just"/>
            <a:endParaRPr lang="tr-TR" sz="1800" dirty="0"/>
          </a:p>
          <a:p>
            <a:pPr marL="0" indent="0" algn="just">
              <a:buNone/>
            </a:pPr>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53</a:t>
            </a:fld>
            <a:endParaRPr lang="en-US" dirty="0"/>
          </a:p>
        </p:txBody>
      </p:sp>
      <p:sp>
        <p:nvSpPr>
          <p:cNvPr id="8" name="Unvan 7"/>
          <p:cNvSpPr>
            <a:spLocks noGrp="1"/>
          </p:cNvSpPr>
          <p:nvPr>
            <p:ph type="title"/>
          </p:nvPr>
        </p:nvSpPr>
        <p:spPr>
          <a:xfrm>
            <a:off x="1043608" y="0"/>
            <a:ext cx="7643192" cy="620688"/>
          </a:xfrm>
        </p:spPr>
        <p:txBody>
          <a:bodyPr/>
          <a:lstStyle/>
          <a:p>
            <a:r>
              <a:rPr lang="tr-TR" sz="2400" b="1" dirty="0"/>
              <a:t>SATIŞ SONRASI HİZMETLER YÖNETMELİĞİ</a:t>
            </a:r>
            <a:endParaRPr lang="tr-TR" sz="2400" dirty="0"/>
          </a:p>
        </p:txBody>
      </p:sp>
    </p:spTree>
    <p:extLst>
      <p:ext uri="{BB962C8B-B14F-4D97-AF65-F5344CB8AC3E}">
        <p14:creationId xmlns:p14="http://schemas.microsoft.com/office/powerpoint/2010/main" val="868386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5576" y="764704"/>
            <a:ext cx="8229600" cy="6093296"/>
          </a:xfrm>
        </p:spPr>
        <p:txBody>
          <a:bodyPr/>
          <a:lstStyle/>
          <a:p>
            <a:pPr marL="0" indent="0" algn="just">
              <a:buNone/>
            </a:pPr>
            <a:r>
              <a:rPr lang="tr-TR" sz="1600" b="1" dirty="0" smtClean="0"/>
              <a:t>       </a:t>
            </a:r>
            <a:r>
              <a:rPr lang="tr-TR" sz="3200" b="1" dirty="0" smtClean="0"/>
              <a:t>Ceza hükümleri</a:t>
            </a:r>
          </a:p>
          <a:p>
            <a:pPr algn="just"/>
            <a:r>
              <a:rPr lang="tr-TR" sz="3200" b="1" dirty="0" smtClean="0"/>
              <a:t>MADDE </a:t>
            </a:r>
            <a:r>
              <a:rPr lang="tr-TR" sz="3200" b="1" dirty="0"/>
              <a:t>77 – </a:t>
            </a:r>
            <a:r>
              <a:rPr lang="tr-TR" sz="3200" dirty="0"/>
              <a:t>(10) Bu Kanunun 58 inci maddesine aykırı davranan </a:t>
            </a:r>
            <a:r>
              <a:rPr lang="tr-TR" sz="3200" dirty="0">
                <a:solidFill>
                  <a:srgbClr val="FF0000"/>
                </a:solidFill>
              </a:rPr>
              <a:t>üretici ve ithalatçılar</a:t>
            </a:r>
            <a:r>
              <a:rPr lang="tr-TR" sz="3200" dirty="0"/>
              <a:t> hakkında, satış sonrası hizmet yeterlilik belgesinin alınmaması durumunda </a:t>
            </a:r>
            <a:r>
              <a:rPr lang="tr-TR" sz="3200" dirty="0">
                <a:solidFill>
                  <a:srgbClr val="FF0000"/>
                </a:solidFill>
              </a:rPr>
              <a:t>yüz bin Türk Lirası</a:t>
            </a:r>
            <a:r>
              <a:rPr lang="tr-TR" sz="3200" dirty="0"/>
              <a:t>; </a:t>
            </a:r>
            <a:endParaRPr lang="tr-TR" sz="3200" dirty="0" smtClean="0"/>
          </a:p>
          <a:p>
            <a:pPr algn="just"/>
            <a:r>
              <a:rPr lang="tr-TR" sz="3200" dirty="0" smtClean="0"/>
              <a:t>kurulmayan </a:t>
            </a:r>
            <a:r>
              <a:rPr lang="tr-TR" sz="3200" dirty="0"/>
              <a:t>her bir servis istasyonu için </a:t>
            </a:r>
            <a:r>
              <a:rPr lang="tr-TR" sz="3200" dirty="0">
                <a:solidFill>
                  <a:srgbClr val="FF0000"/>
                </a:solidFill>
              </a:rPr>
              <a:t>on bin Türk Lirası</a:t>
            </a:r>
            <a:r>
              <a:rPr lang="tr-TR" sz="3200" dirty="0"/>
              <a:t>; </a:t>
            </a:r>
            <a:endParaRPr lang="tr-TR" sz="3200" dirty="0" smtClean="0"/>
          </a:p>
          <a:p>
            <a:pPr algn="just"/>
            <a:r>
              <a:rPr lang="tr-TR" sz="3200" dirty="0" smtClean="0"/>
              <a:t>servis </a:t>
            </a:r>
            <a:r>
              <a:rPr lang="tr-TR" sz="3200" dirty="0"/>
              <a:t>istasyonlarında tespit edilen eksiklik ve aykırılıklarla ilgili olarak </a:t>
            </a:r>
            <a:r>
              <a:rPr lang="tr-TR" sz="3200" dirty="0">
                <a:solidFill>
                  <a:srgbClr val="FF0000"/>
                </a:solidFill>
              </a:rPr>
              <a:t>her bir servis istasyonu </a:t>
            </a:r>
            <a:r>
              <a:rPr lang="tr-TR" sz="3200" dirty="0"/>
              <a:t>için </a:t>
            </a:r>
            <a:r>
              <a:rPr lang="tr-TR" sz="3200" dirty="0">
                <a:solidFill>
                  <a:srgbClr val="FF0000"/>
                </a:solidFill>
              </a:rPr>
              <a:t>bin Türk Lirası</a:t>
            </a:r>
            <a:r>
              <a:rPr lang="tr-TR" sz="3200" dirty="0"/>
              <a:t> idari para cezası uygulanır.</a:t>
            </a:r>
          </a:p>
          <a:p>
            <a:pPr algn="just"/>
            <a:endParaRPr lang="tr-TR" sz="3200" dirty="0"/>
          </a:p>
          <a:p>
            <a:pPr marL="0" indent="0" algn="just">
              <a:buNone/>
            </a:pPr>
            <a:endParaRPr lang="tr-TR" sz="2000" dirty="0"/>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54</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t>Aykırılık Halinde Yaptırımlar</a:t>
            </a:r>
            <a:endParaRPr lang="tr-TR" sz="2400" dirty="0"/>
          </a:p>
        </p:txBody>
      </p:sp>
    </p:spTree>
    <p:extLst>
      <p:ext uri="{BB962C8B-B14F-4D97-AF65-F5344CB8AC3E}">
        <p14:creationId xmlns:p14="http://schemas.microsoft.com/office/powerpoint/2010/main" val="123976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b="1" dirty="0" smtClean="0">
              <a:solidFill>
                <a:srgbClr val="0070C0"/>
              </a:solidFill>
            </a:endParaRPr>
          </a:p>
          <a:p>
            <a:pPr fontAlgn="auto">
              <a:spcBef>
                <a:spcPts val="0"/>
              </a:spcBef>
              <a:spcAft>
                <a:spcPts val="0"/>
              </a:spcAft>
              <a:defRPr/>
            </a:pPr>
            <a:endParaRPr lang="tr-TR" sz="2000" dirty="0" smtClean="0">
              <a:solidFill>
                <a:srgbClr val="FF0000"/>
              </a:solidFill>
              <a:latin typeface="Myriad Pro" pitchFamily="34" charset="0"/>
            </a:endParaRPr>
          </a:p>
          <a:p>
            <a:pPr fontAlgn="auto">
              <a:spcBef>
                <a:spcPts val="0"/>
              </a:spcBef>
              <a:spcAft>
                <a:spcPts val="0"/>
              </a:spcAft>
              <a:defRPr/>
            </a:pPr>
            <a:r>
              <a:rPr lang="tr-TR" sz="2000" dirty="0" smtClean="0">
                <a:solidFill>
                  <a:srgbClr val="FF0000"/>
                </a:solidFill>
                <a:latin typeface="Myriad Pro" pitchFamily="34" charset="0"/>
              </a:rPr>
              <a:t>Tüketicilerin </a:t>
            </a:r>
            <a:r>
              <a:rPr lang="tr-TR" sz="2000" dirty="0">
                <a:solidFill>
                  <a:srgbClr val="FF0000"/>
                </a:solidFill>
                <a:latin typeface="Myriad Pro" pitchFamily="34" charset="0"/>
              </a:rPr>
              <a:t>ticari reklam yoluyla yanıltılmasını engelleyecek tedbirler </a:t>
            </a:r>
            <a:r>
              <a:rPr lang="tr-TR" sz="2000" dirty="0" smtClean="0">
                <a:solidFill>
                  <a:srgbClr val="FF0000"/>
                </a:solidFill>
                <a:latin typeface="Myriad Pro" pitchFamily="34" charset="0"/>
              </a:rPr>
              <a:t>etkinleştirilmektedir </a:t>
            </a:r>
            <a:r>
              <a:rPr lang="tr-TR" sz="2000" dirty="0">
                <a:solidFill>
                  <a:srgbClr val="FF0000"/>
                </a:solidFill>
                <a:latin typeface="Myriad Pro" pitchFamily="34" charset="0"/>
              </a:rPr>
              <a:t>(MADDE 61</a:t>
            </a:r>
            <a:r>
              <a:rPr lang="tr-TR" sz="2000" dirty="0" smtClean="0">
                <a:solidFill>
                  <a:srgbClr val="FF0000"/>
                </a:solidFill>
                <a:latin typeface="Myriad Pro" pitchFamily="34" charset="0"/>
              </a:rPr>
              <a:t>).</a:t>
            </a:r>
            <a:endParaRPr lang="tr-TR" sz="2000" dirty="0">
              <a:solidFill>
                <a:srgbClr val="FF0000"/>
              </a:solidFill>
              <a:latin typeface="Myriad Pro" pitchFamily="34" charset="0"/>
            </a:endParaRPr>
          </a:p>
          <a:p>
            <a:pPr lvl="1" indent="0" algn="just" fontAlgn="auto">
              <a:spcBef>
                <a:spcPts val="0"/>
              </a:spcBef>
              <a:spcAft>
                <a:spcPts val="0"/>
              </a:spcAft>
              <a:defRPr/>
            </a:pPr>
            <a:r>
              <a:rPr lang="tr-TR" sz="1850" dirty="0" smtClean="0">
                <a:latin typeface="Myriad Pro" pitchFamily="34" charset="0"/>
              </a:rPr>
              <a:t>1) Tüketiciyi </a:t>
            </a:r>
            <a:r>
              <a:rPr lang="tr-TR" sz="1850" dirty="0">
                <a:latin typeface="Myriad Pro" pitchFamily="34" charset="0"/>
              </a:rPr>
              <a:t>aldatıcı veya onun tecrübe ve bilgi noksanlıklarını istismar edici, can ve mal güvenliğini tehlikeye düşürücü, şiddet hareketlerini ve suç işlemeyi özendirici, kamu sağlığını bozucu, hastaları, yaşlıları, çocukları ve engellileri istismar edici ticari reklam </a:t>
            </a:r>
            <a:r>
              <a:rPr lang="tr-TR" sz="1850" dirty="0" smtClean="0">
                <a:latin typeface="Myriad Pro" pitchFamily="34" charset="0"/>
              </a:rPr>
              <a:t>yapılması yasaklanmıştır.</a:t>
            </a:r>
            <a:endParaRPr lang="tr-TR" sz="1850" dirty="0">
              <a:latin typeface="Myriad Pro" pitchFamily="34" charset="0"/>
            </a:endParaRPr>
          </a:p>
          <a:p>
            <a:pPr marL="342900" indent="-342900" algn="just" fontAlgn="auto">
              <a:spcBef>
                <a:spcPts val="0"/>
              </a:spcBef>
              <a:spcAft>
                <a:spcPts val="0"/>
              </a:spcAft>
              <a:buFont typeface="Wingdings" pitchFamily="2" charset="2"/>
              <a:buChar char="ü"/>
              <a:defRPr/>
            </a:pPr>
            <a:endParaRPr lang="tr-TR" sz="1850" dirty="0">
              <a:latin typeface="Myriad Pro" pitchFamily="34" charset="0"/>
            </a:endParaRPr>
          </a:p>
          <a:p>
            <a:pPr lvl="1" indent="0" algn="just" fontAlgn="auto">
              <a:spcBef>
                <a:spcPts val="0"/>
              </a:spcBef>
              <a:spcAft>
                <a:spcPts val="0"/>
              </a:spcAft>
              <a:defRPr/>
            </a:pPr>
            <a:r>
              <a:rPr lang="tr-TR" sz="1850" dirty="0" smtClean="0">
                <a:latin typeface="Myriad Pro" pitchFamily="34" charset="0"/>
              </a:rPr>
              <a:t>2) </a:t>
            </a:r>
            <a:r>
              <a:rPr lang="tr-TR" sz="1850" dirty="0" smtClean="0">
                <a:solidFill>
                  <a:srgbClr val="FF0000"/>
                </a:solidFill>
                <a:latin typeface="Myriad Pro" pitchFamily="34" charset="0"/>
              </a:rPr>
              <a:t>Örtülü (gizli) reklamın </a:t>
            </a:r>
            <a:r>
              <a:rPr lang="tr-TR" sz="1850" dirty="0" smtClean="0">
                <a:latin typeface="Myriad Pro" pitchFamily="34" charset="0"/>
              </a:rPr>
              <a:t>ne olduğu açık bir şekilde tanımlanmış ve örtülü reklam yasaklanmıştır.</a:t>
            </a:r>
          </a:p>
          <a:p>
            <a:pPr marL="342900" indent="-342900" algn="just" fontAlgn="auto">
              <a:spcBef>
                <a:spcPts val="0"/>
              </a:spcBef>
              <a:spcAft>
                <a:spcPts val="0"/>
              </a:spcAft>
              <a:buFont typeface="Wingdings" pitchFamily="2" charset="2"/>
              <a:buChar char="ü"/>
              <a:defRPr/>
            </a:pPr>
            <a:endParaRPr lang="tr-TR" sz="1000" b="1" dirty="0">
              <a:latin typeface="Myriad Pro" pitchFamily="34" charset="0"/>
            </a:endParaRPr>
          </a:p>
          <a:p>
            <a:pPr lvl="1" indent="0" algn="just" fontAlgn="auto">
              <a:spcBef>
                <a:spcPts val="0"/>
              </a:spcBef>
              <a:spcAft>
                <a:spcPts val="0"/>
              </a:spcAft>
              <a:defRPr/>
            </a:pPr>
            <a:r>
              <a:rPr lang="tr-TR" sz="1850" dirty="0" smtClean="0">
                <a:latin typeface="Myriad Pro" pitchFamily="34" charset="0"/>
              </a:rPr>
              <a:t>3) Yapılacak ikincil düzenlemelerle birlikte dünya uygulamalarında olduğu gibi marka </a:t>
            </a:r>
            <a:r>
              <a:rPr lang="tr-TR" sz="1850" dirty="0">
                <a:latin typeface="Myriad Pro" pitchFamily="34" charset="0"/>
              </a:rPr>
              <a:t>ismi vererek </a:t>
            </a:r>
            <a:r>
              <a:rPr lang="tr-TR" sz="1850" dirty="0">
                <a:solidFill>
                  <a:srgbClr val="FF0000"/>
                </a:solidFill>
                <a:latin typeface="Myriad Pro" pitchFamily="34" charset="0"/>
              </a:rPr>
              <a:t>karşılaştırmalı reklam yapılmasına </a:t>
            </a:r>
            <a:r>
              <a:rPr lang="tr-TR" sz="1850" dirty="0">
                <a:latin typeface="Myriad Pro" pitchFamily="34" charset="0"/>
              </a:rPr>
              <a:t>imkan </a:t>
            </a:r>
            <a:r>
              <a:rPr lang="tr-TR" sz="1850" dirty="0" smtClean="0">
                <a:latin typeface="Myriad Pro" pitchFamily="34" charset="0"/>
              </a:rPr>
              <a:t>tanınacaktır.</a:t>
            </a:r>
          </a:p>
          <a:p>
            <a:pPr lvl="1" indent="0" algn="just" fontAlgn="auto">
              <a:spcBef>
                <a:spcPts val="0"/>
              </a:spcBef>
              <a:spcAft>
                <a:spcPts val="0"/>
              </a:spcAft>
              <a:defRPr/>
            </a:pPr>
            <a:endParaRPr lang="tr-TR" sz="1000" dirty="0">
              <a:latin typeface="Myriad Pro" pitchFamily="34" charset="0"/>
            </a:endParaRPr>
          </a:p>
          <a:p>
            <a:pPr lvl="1" indent="0" algn="just" fontAlgn="auto">
              <a:spcBef>
                <a:spcPts val="0"/>
              </a:spcBef>
              <a:spcAft>
                <a:spcPts val="0"/>
              </a:spcAft>
              <a:defRPr/>
            </a:pPr>
            <a:r>
              <a:rPr lang="tr-TR" sz="1850" dirty="0" smtClean="0">
                <a:latin typeface="Myriad Pro" pitchFamily="34" charset="0"/>
              </a:rPr>
              <a:t>4) </a:t>
            </a:r>
            <a:r>
              <a:rPr lang="tr-TR" sz="1850" dirty="0" err="1" smtClean="0">
                <a:latin typeface="Myriad Pro" pitchFamily="34" charset="0"/>
              </a:rPr>
              <a:t>Sektörel</a:t>
            </a:r>
            <a:r>
              <a:rPr lang="tr-TR" sz="1850" dirty="0" smtClean="0">
                <a:latin typeface="Myriad Pro" pitchFamily="34" charset="0"/>
              </a:rPr>
              <a:t> düzeyde yapılacak sınırlamalar başta olmak üzere ticari reklamlarla ilgili yasaklar ve sınırlamaların Bakanlık tarafından ikincil düzenleme ile yapılması hüküm altına alınmıştır.</a:t>
            </a:r>
            <a:endParaRPr lang="tr-TR" sz="1850" dirty="0">
              <a:latin typeface="Myriad Pro" pitchFamily="34" charset="0"/>
            </a:endParaRPr>
          </a:p>
          <a:p>
            <a:pPr algn="just" fontAlgn="auto">
              <a:spcBef>
                <a:spcPts val="0"/>
              </a:spcBef>
              <a:spcAft>
                <a:spcPts val="0"/>
              </a:spcAft>
              <a:defRPr/>
            </a:pPr>
            <a:endParaRPr lang="tr-TR" dirty="0" smtClean="0"/>
          </a:p>
          <a:p>
            <a:pPr algn="just" fontAlgn="auto">
              <a:spcBef>
                <a:spcPts val="0"/>
              </a:spcBef>
              <a:spcAft>
                <a:spcPts val="0"/>
              </a:spcAft>
              <a:defRPr/>
            </a:pPr>
            <a:endParaRPr lang="tr-TR" dirty="0" smtClean="0"/>
          </a:p>
        </p:txBody>
      </p:sp>
      <p:sp>
        <p:nvSpPr>
          <p:cNvPr id="82948" name="2 Dikdörtgen"/>
          <p:cNvSpPr>
            <a:spLocks noChangeArrowheads="1"/>
          </p:cNvSpPr>
          <p:nvPr/>
        </p:nvSpPr>
        <p:spPr bwMode="auto">
          <a:xfrm>
            <a:off x="-105530" y="-171400"/>
            <a:ext cx="8856663" cy="163195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400" dirty="0">
              <a:solidFill>
                <a:srgbClr val="FF0000"/>
              </a:solidFill>
              <a:latin typeface="Myriad Pro" pitchFamily="34" charset="0"/>
            </a:endParaRPr>
          </a:p>
          <a:p>
            <a:pPr marL="644525" indent="-285750" algn="ctr">
              <a:spcBef>
                <a:spcPts val="400"/>
              </a:spcBef>
              <a:buClr>
                <a:schemeClr val="tx1"/>
              </a:buClr>
            </a:pPr>
            <a:endParaRPr lang="tr-TR" sz="2200" dirty="0">
              <a:solidFill>
                <a:srgbClr val="0000FF"/>
              </a:solidFill>
              <a:latin typeface="Myriad Pro" pitchFamily="34" charset="0"/>
            </a:endParaRPr>
          </a:p>
          <a:p>
            <a:pPr marL="644525" indent="-285750" algn="ctr">
              <a:spcBef>
                <a:spcPts val="400"/>
              </a:spcBef>
              <a:buClr>
                <a:schemeClr val="tx1"/>
              </a:buClr>
            </a:pPr>
            <a:r>
              <a:rPr lang="tr-TR" sz="2200" dirty="0">
                <a:solidFill>
                  <a:srgbClr val="0000FF"/>
                </a:solidFill>
                <a:latin typeface="Myriad Pro" pitchFamily="34" charset="0"/>
              </a:rPr>
              <a:t>      </a:t>
            </a:r>
            <a:r>
              <a:rPr lang="tr-TR" sz="2200" dirty="0" smtClean="0">
                <a:solidFill>
                  <a:srgbClr val="0000FF"/>
                </a:solidFill>
                <a:latin typeface="Myriad Pro" pitchFamily="34" charset="0"/>
              </a:rPr>
              <a:t>   TİCARİ </a:t>
            </a:r>
            <a:r>
              <a:rPr lang="tr-TR" sz="2200" dirty="0">
                <a:solidFill>
                  <a:srgbClr val="0000FF"/>
                </a:solidFill>
                <a:latin typeface="Myriad Pro" pitchFamily="34" charset="0"/>
              </a:rPr>
              <a:t>REKLAM VE HAKSIZ TİCARİ UYGULAMALARA </a:t>
            </a:r>
          </a:p>
          <a:p>
            <a:pPr marL="644525" indent="-285750" algn="ctr">
              <a:spcBef>
                <a:spcPts val="400"/>
              </a:spcBef>
              <a:buClr>
                <a:schemeClr val="tx1"/>
              </a:buClr>
            </a:pPr>
            <a:r>
              <a:rPr lang="tr-TR" sz="2200" dirty="0">
                <a:solidFill>
                  <a:srgbClr val="0000FF"/>
                </a:solidFill>
                <a:latin typeface="Myriad Pro" pitchFamily="34" charset="0"/>
              </a:rPr>
              <a:t>YÖNELİK DÜZENLEMELER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sz="22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algn="just" fontAlgn="auto">
              <a:spcBef>
                <a:spcPts val="0"/>
              </a:spcBef>
              <a:spcAft>
                <a:spcPts val="0"/>
              </a:spcAft>
              <a:defRPr/>
            </a:pPr>
            <a:r>
              <a:rPr lang="tr-TR" sz="2000" dirty="0" smtClean="0">
                <a:solidFill>
                  <a:srgbClr val="FF0000"/>
                </a:solidFill>
                <a:latin typeface="Myriad Pro" pitchFamily="34" charset="0"/>
              </a:rPr>
              <a:t>Tüketici hakem </a:t>
            </a:r>
            <a:r>
              <a:rPr lang="tr-TR" sz="2000" dirty="0">
                <a:solidFill>
                  <a:srgbClr val="FF0000"/>
                </a:solidFill>
                <a:latin typeface="Myriad Pro" pitchFamily="34" charset="0"/>
              </a:rPr>
              <a:t>heyetleri yeniden </a:t>
            </a:r>
            <a:r>
              <a:rPr lang="tr-TR" sz="2000" dirty="0" smtClean="0">
                <a:solidFill>
                  <a:srgbClr val="FF0000"/>
                </a:solidFill>
                <a:latin typeface="Myriad Pro" pitchFamily="34" charset="0"/>
              </a:rPr>
              <a:t>yapılandırılmış </a:t>
            </a:r>
            <a:r>
              <a:rPr lang="tr-TR" sz="2000" dirty="0">
                <a:solidFill>
                  <a:srgbClr val="FF0000"/>
                </a:solidFill>
                <a:latin typeface="Myriad Pro" pitchFamily="34" charset="0"/>
              </a:rPr>
              <a:t>ve tüketicilerimizin haklarını aramaları </a:t>
            </a:r>
            <a:r>
              <a:rPr lang="tr-TR" sz="2000" dirty="0" smtClean="0">
                <a:solidFill>
                  <a:srgbClr val="FF0000"/>
                </a:solidFill>
                <a:latin typeface="Myriad Pro" pitchFamily="34" charset="0"/>
              </a:rPr>
              <a:t>kolaylaştırılmıştır. (MADDE 66-72).</a:t>
            </a:r>
            <a:endParaRPr lang="tr-TR" sz="2000" dirty="0">
              <a:solidFill>
                <a:srgbClr val="FF0000"/>
              </a:solidFill>
              <a:latin typeface="Myriad Pro" pitchFamily="34" charset="0"/>
            </a:endParaRPr>
          </a:p>
          <a:p>
            <a:pPr algn="just" fontAlgn="auto">
              <a:spcBef>
                <a:spcPts val="0"/>
              </a:spcBef>
              <a:spcAft>
                <a:spcPts val="0"/>
              </a:spcAft>
              <a:defRPr/>
            </a:pPr>
            <a:endParaRPr lang="tr-TR" sz="1200" b="1" dirty="0" smtClean="0">
              <a:solidFill>
                <a:srgbClr val="0070C0"/>
              </a:solidFill>
            </a:endParaRPr>
          </a:p>
          <a:p>
            <a:pPr lvl="1" indent="0" algn="just" fontAlgn="auto">
              <a:spcBef>
                <a:spcPts val="0"/>
              </a:spcBef>
              <a:spcAft>
                <a:spcPts val="0"/>
              </a:spcAft>
              <a:defRPr/>
            </a:pPr>
            <a:r>
              <a:rPr lang="tr-TR" sz="2000" dirty="0" smtClean="0">
                <a:latin typeface="Myriad Pro" pitchFamily="34" charset="0"/>
              </a:rPr>
              <a:t>1) Tüketici Sorunları Hakem </a:t>
            </a:r>
            <a:r>
              <a:rPr lang="tr-TR" sz="2000" dirty="0">
                <a:latin typeface="Myriad Pro" pitchFamily="34" charset="0"/>
              </a:rPr>
              <a:t>Heyetinin ismi «Tüketici Hakem Heyeti» olarak </a:t>
            </a:r>
            <a:r>
              <a:rPr lang="tr-TR" sz="2000" dirty="0" smtClean="0">
                <a:latin typeface="Myriad Pro" pitchFamily="34" charset="0"/>
              </a:rPr>
              <a:t>değiştirilmiştir. </a:t>
            </a:r>
          </a:p>
          <a:p>
            <a:pPr marL="342900" indent="-342900" algn="just" fontAlgn="auto">
              <a:spcBef>
                <a:spcPts val="0"/>
              </a:spcBef>
              <a:spcAft>
                <a:spcPts val="0"/>
              </a:spcAft>
              <a:buFont typeface="Wingdings" pitchFamily="2" charset="2"/>
              <a:buChar char="ü"/>
              <a:defRPr/>
            </a:pPr>
            <a:endParaRPr lang="tr-TR" sz="1000" dirty="0">
              <a:latin typeface="Myriad Pro" pitchFamily="34" charset="0"/>
            </a:endParaRPr>
          </a:p>
          <a:p>
            <a:pPr lvl="1" indent="0" algn="just" fontAlgn="auto">
              <a:spcBef>
                <a:spcPts val="0"/>
              </a:spcBef>
              <a:spcAft>
                <a:spcPts val="0"/>
              </a:spcAft>
              <a:defRPr/>
            </a:pPr>
            <a:r>
              <a:rPr lang="tr-TR" sz="2000" dirty="0" smtClean="0">
                <a:latin typeface="Myriad Pro" pitchFamily="34" charset="0"/>
              </a:rPr>
              <a:t>2) İhtiyaca </a:t>
            </a:r>
            <a:r>
              <a:rPr lang="tr-TR" sz="2000" dirty="0">
                <a:latin typeface="Myriad Pro" pitchFamily="34" charset="0"/>
              </a:rPr>
              <a:t>göre hakem heyeti kurulacaktır. </a:t>
            </a:r>
            <a:r>
              <a:rPr lang="tr-TR" sz="2000" dirty="0" smtClean="0">
                <a:latin typeface="Myriad Pro" pitchFamily="34" charset="0"/>
              </a:rPr>
              <a:t>Hakem heyetlerinin sayısı usul ekonomisi göz önünde bulundurularak yeniden belirlenecektir. Başvuru sayısına göre bazı ilçelerde birden </a:t>
            </a:r>
            <a:r>
              <a:rPr lang="tr-TR" sz="2000" dirty="0">
                <a:latin typeface="Myriad Pro" pitchFamily="34" charset="0"/>
              </a:rPr>
              <a:t>fazla hakem heyeti oluşturulması öngörülmektedir</a:t>
            </a:r>
            <a:r>
              <a:rPr lang="tr-TR" sz="2000" dirty="0" smtClean="0">
                <a:latin typeface="Myriad Pro" pitchFamily="34" charset="0"/>
              </a:rPr>
              <a:t>.</a:t>
            </a:r>
          </a:p>
          <a:p>
            <a:pPr marL="342900" indent="-342900" algn="just" fontAlgn="auto">
              <a:spcBef>
                <a:spcPts val="0"/>
              </a:spcBef>
              <a:spcAft>
                <a:spcPts val="0"/>
              </a:spcAft>
              <a:buFont typeface="Wingdings" pitchFamily="2" charset="2"/>
              <a:buChar char="ü"/>
              <a:defRPr/>
            </a:pPr>
            <a:endParaRPr lang="tr-TR" sz="1000" dirty="0" smtClean="0">
              <a:latin typeface="Myriad Pro" pitchFamily="34" charset="0"/>
            </a:endParaRPr>
          </a:p>
          <a:p>
            <a:pPr lvl="1" indent="0" algn="just" fontAlgn="auto">
              <a:spcBef>
                <a:spcPts val="0"/>
              </a:spcBef>
              <a:spcAft>
                <a:spcPts val="0"/>
              </a:spcAft>
              <a:defRPr/>
            </a:pPr>
            <a:r>
              <a:rPr lang="tr-TR" sz="2000" dirty="0" smtClean="0">
                <a:latin typeface="Myriad Pro" pitchFamily="34" charset="0"/>
              </a:rPr>
              <a:t>3) Tüketici </a:t>
            </a:r>
            <a:r>
              <a:rPr lang="tr-TR" sz="2000" dirty="0">
                <a:latin typeface="Myriad Pro" pitchFamily="34" charset="0"/>
              </a:rPr>
              <a:t>hakem heyetlerinde raportör </a:t>
            </a:r>
            <a:r>
              <a:rPr lang="tr-TR" sz="2000" dirty="0" smtClean="0">
                <a:latin typeface="Myriad Pro" pitchFamily="34" charset="0"/>
              </a:rPr>
              <a:t>kadrosu </a:t>
            </a:r>
            <a:r>
              <a:rPr lang="tr-TR" sz="2000" dirty="0">
                <a:latin typeface="Myriad Pro" pitchFamily="34" charset="0"/>
              </a:rPr>
              <a:t>ihdas </a:t>
            </a:r>
            <a:r>
              <a:rPr lang="tr-TR" sz="2000" dirty="0" smtClean="0">
                <a:latin typeface="Myriad Pro" pitchFamily="34" charset="0"/>
              </a:rPr>
              <a:t>edilmiştir.</a:t>
            </a:r>
          </a:p>
          <a:p>
            <a:pPr marL="1085850" lvl="1" indent="-342900" algn="just" fontAlgn="auto">
              <a:spcBef>
                <a:spcPts val="0"/>
              </a:spcBef>
              <a:spcAft>
                <a:spcPts val="0"/>
              </a:spcAft>
              <a:buFont typeface="Wingdings" pitchFamily="2" charset="2"/>
              <a:buChar char="ü"/>
              <a:defRPr/>
            </a:pPr>
            <a:endParaRPr lang="tr-TR" sz="1000" dirty="0">
              <a:latin typeface="Myriad Pro" pitchFamily="34" charset="0"/>
            </a:endParaRPr>
          </a:p>
          <a:p>
            <a:pPr lvl="1" indent="0" algn="just" fontAlgn="auto">
              <a:spcBef>
                <a:spcPts val="0"/>
              </a:spcBef>
              <a:spcAft>
                <a:spcPts val="0"/>
              </a:spcAft>
              <a:defRPr/>
            </a:pPr>
            <a:r>
              <a:rPr lang="tr-TR" sz="2000" dirty="0" smtClean="0">
                <a:latin typeface="Myriad Pro" pitchFamily="34" charset="0"/>
              </a:rPr>
              <a:t>4) Tüketici </a:t>
            </a:r>
            <a:r>
              <a:rPr lang="tr-TR" sz="2000" dirty="0">
                <a:latin typeface="Myriad Pro" pitchFamily="34" charset="0"/>
              </a:rPr>
              <a:t>hakem heyeti üye ve raportörlerinin huzur hakları iyileştirilecektir.</a:t>
            </a:r>
          </a:p>
          <a:p>
            <a:pPr marL="1085850" lvl="1" indent="-342900" algn="just" fontAlgn="auto">
              <a:spcBef>
                <a:spcPts val="0"/>
              </a:spcBef>
              <a:spcAft>
                <a:spcPts val="0"/>
              </a:spcAft>
              <a:buFont typeface="Wingdings" pitchFamily="2" charset="2"/>
              <a:buChar char="ü"/>
              <a:defRPr/>
            </a:pPr>
            <a:endParaRPr lang="tr-TR" sz="2000" dirty="0" smtClean="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smtClean="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smtClean="0">
              <a:latin typeface="Myriad Pro" pitchFamily="34" charset="0"/>
            </a:endParaRPr>
          </a:p>
          <a:p>
            <a:pPr marL="1085850" lvl="1" indent="-342900" algn="just" fontAlgn="auto">
              <a:spcBef>
                <a:spcPts val="0"/>
              </a:spcBef>
              <a:spcAft>
                <a:spcPts val="0"/>
              </a:spcAft>
              <a:buFont typeface="Wingdings" pitchFamily="2" charset="2"/>
              <a:buChar char="ü"/>
              <a:defRPr/>
            </a:pPr>
            <a:endParaRPr lang="tr-TR" sz="2000" dirty="0">
              <a:latin typeface="Myriad Pro" pitchFamily="34" charset="0"/>
            </a:endParaRPr>
          </a:p>
        </p:txBody>
      </p:sp>
      <p:sp>
        <p:nvSpPr>
          <p:cNvPr id="87044" name="2 Dikdörtgen"/>
          <p:cNvSpPr>
            <a:spLocks noChangeArrowheads="1"/>
          </p:cNvSpPr>
          <p:nvPr/>
        </p:nvSpPr>
        <p:spPr bwMode="auto">
          <a:xfrm>
            <a:off x="-428625" y="214313"/>
            <a:ext cx="8856663" cy="1211262"/>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dirty="0">
              <a:solidFill>
                <a:srgbClr val="FF0000"/>
              </a:solidFill>
              <a:latin typeface="Myriad Pro" pitchFamily="34" charset="0"/>
            </a:endParaRPr>
          </a:p>
          <a:p>
            <a:pPr marL="644525" indent="-285750" algn="ctr">
              <a:spcBef>
                <a:spcPts val="400"/>
              </a:spcBef>
              <a:buClr>
                <a:schemeClr val="tx1"/>
              </a:buClr>
            </a:pPr>
            <a:r>
              <a:rPr lang="tr-TR" sz="2200" dirty="0">
                <a:solidFill>
                  <a:srgbClr val="0000FF"/>
                </a:solidFill>
                <a:latin typeface="Myriad Pro" pitchFamily="34" charset="0"/>
              </a:rPr>
              <a:t>               </a:t>
            </a: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HAKEM HEYETLERİ VE TÜKETİCİ MAHKEMELERİ </a:t>
            </a:r>
          </a:p>
          <a:p>
            <a:pPr marL="644525" indent="-285750" algn="ctr">
              <a:spcBef>
                <a:spcPts val="400"/>
              </a:spcBef>
              <a:buClr>
                <a:schemeClr val="tx1"/>
              </a:buClr>
            </a:pPr>
            <a:r>
              <a:rPr lang="tr-TR" sz="2000" dirty="0">
                <a:solidFill>
                  <a:srgbClr val="0000FF"/>
                </a:solidFill>
                <a:latin typeface="Myriad Pro" pitchFamily="34" charset="0"/>
              </a:rPr>
              <a:t>İLE İLGİLİ DÜZENLEMELER</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981075"/>
            <a:ext cx="8496300" cy="5761038"/>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285750" indent="-285750" fontAlgn="auto">
              <a:spcBef>
                <a:spcPts val="0"/>
              </a:spcBef>
              <a:spcAft>
                <a:spcPts val="0"/>
              </a:spcAft>
              <a:buFont typeface="Wingdings" pitchFamily="2" charset="2"/>
              <a:buChar char="Ø"/>
              <a:defRPr/>
            </a:pPr>
            <a:endParaRPr lang="tr-TR" sz="22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a:solidFill>
                <a:srgbClr val="0070C0"/>
              </a:solidFill>
              <a:latin typeface="Myriad Pro" pitchFamily="34" charset="0"/>
            </a:endParaRPr>
          </a:p>
          <a:p>
            <a:pPr marL="285750" indent="-285750" fontAlgn="auto">
              <a:spcBef>
                <a:spcPts val="0"/>
              </a:spcBef>
              <a:spcAft>
                <a:spcPts val="0"/>
              </a:spcAft>
              <a:buFont typeface="Wingdings" pitchFamily="2" charset="2"/>
              <a:buChar char="Ø"/>
              <a:defRPr/>
            </a:pPr>
            <a:endParaRPr lang="tr-TR" sz="400" dirty="0" smtClean="0">
              <a:solidFill>
                <a:srgbClr val="0070C0"/>
              </a:solidFill>
              <a:latin typeface="Myriad Pro" pitchFamily="34" charset="0"/>
            </a:endParaRPr>
          </a:p>
          <a:p>
            <a:pPr algn="just" fontAlgn="auto">
              <a:spcBef>
                <a:spcPts val="0"/>
              </a:spcBef>
              <a:spcAft>
                <a:spcPts val="0"/>
              </a:spcAft>
              <a:defRPr/>
            </a:pPr>
            <a:r>
              <a:rPr lang="tr-TR" sz="2000" dirty="0" smtClean="0">
                <a:solidFill>
                  <a:srgbClr val="FF0000"/>
                </a:solidFill>
                <a:latin typeface="Myriad Pro" pitchFamily="34" charset="0"/>
              </a:rPr>
              <a:t>Tüketici </a:t>
            </a:r>
            <a:r>
              <a:rPr lang="tr-TR" sz="2000" dirty="0">
                <a:solidFill>
                  <a:srgbClr val="FF0000"/>
                </a:solidFill>
                <a:latin typeface="Myriad Pro" pitchFamily="34" charset="0"/>
              </a:rPr>
              <a:t>sorunları hakem heyetleri yeniden yapılandırılacak ve tüketicilerimizin haklarını aramaları </a:t>
            </a:r>
            <a:r>
              <a:rPr lang="tr-TR" sz="2000" dirty="0" smtClean="0">
                <a:solidFill>
                  <a:srgbClr val="FF0000"/>
                </a:solidFill>
                <a:latin typeface="Myriad Pro" pitchFamily="34" charset="0"/>
              </a:rPr>
              <a:t>kolaylaştırılacaktır (MADDE 66-72).</a:t>
            </a:r>
            <a:endParaRPr lang="tr-TR" sz="2000" dirty="0">
              <a:solidFill>
                <a:srgbClr val="FF0000"/>
              </a:solidFill>
              <a:latin typeface="Myriad Pro" pitchFamily="34" charset="0"/>
            </a:endParaRPr>
          </a:p>
          <a:p>
            <a:pPr algn="just" fontAlgn="auto">
              <a:spcBef>
                <a:spcPts val="0"/>
              </a:spcBef>
              <a:spcAft>
                <a:spcPts val="0"/>
              </a:spcAft>
              <a:defRPr/>
            </a:pPr>
            <a:endParaRPr lang="tr-TR" sz="1200" b="1" dirty="0" smtClean="0">
              <a:solidFill>
                <a:srgbClr val="0070C0"/>
              </a:solidFill>
            </a:endParaRPr>
          </a:p>
          <a:p>
            <a:r>
              <a:rPr lang="tr-TR" sz="2000" dirty="0" smtClean="0">
                <a:latin typeface="Myriad Pro" pitchFamily="34" charset="0"/>
              </a:rPr>
              <a:t>                5) Başkanlığı </a:t>
            </a:r>
            <a:r>
              <a:rPr lang="tr-TR" sz="2000" dirty="0">
                <a:latin typeface="Myriad Pro" pitchFamily="34" charset="0"/>
              </a:rPr>
              <a:t>illerde ticaret il müdürü, ilçelerde ise kaymakam veya bunların </a:t>
            </a:r>
            <a:r>
              <a:rPr lang="tr-TR" sz="2000" dirty="0" smtClean="0">
                <a:latin typeface="Myriad Pro" pitchFamily="34" charset="0"/>
              </a:rPr>
              <a:t>   	görevlendireceği </a:t>
            </a:r>
            <a:r>
              <a:rPr lang="tr-TR" sz="2000" dirty="0">
                <a:latin typeface="Myriad Pro" pitchFamily="34" charset="0"/>
              </a:rPr>
              <a:t>bir memur tarafından yürütülen tüketici hakem heyeti; </a:t>
            </a:r>
            <a:endParaRPr lang="tr-TR" sz="2000" dirty="0" smtClean="0">
              <a:latin typeface="Myriad Pro" pitchFamily="34" charset="0"/>
            </a:endParaRPr>
          </a:p>
          <a:p>
            <a:r>
              <a:rPr lang="tr-TR" sz="2000" dirty="0" smtClean="0">
                <a:latin typeface="Myriad Pro" pitchFamily="34" charset="0"/>
              </a:rPr>
              <a:t>	a</a:t>
            </a:r>
            <a:r>
              <a:rPr lang="tr-TR" sz="2000" dirty="0">
                <a:latin typeface="Myriad Pro" pitchFamily="34" charset="0"/>
              </a:rPr>
              <a:t>) </a:t>
            </a:r>
            <a:r>
              <a:rPr lang="tr-TR" sz="2000" dirty="0" smtClean="0">
                <a:latin typeface="Myriad Pro" pitchFamily="34" charset="0"/>
              </a:rPr>
              <a:t>Belediye </a:t>
            </a:r>
            <a:r>
              <a:rPr lang="tr-TR" sz="2000" dirty="0">
                <a:latin typeface="Myriad Pro" pitchFamily="34" charset="0"/>
              </a:rPr>
              <a:t>başkanının konunun uzmanı belediye </a:t>
            </a:r>
            <a:r>
              <a:rPr lang="tr-TR" sz="2000" dirty="0" smtClean="0">
                <a:latin typeface="Myriad Pro" pitchFamily="34" charset="0"/>
              </a:rPr>
              <a:t>personeli arasından </a:t>
            </a:r>
            <a:r>
              <a:rPr lang="tr-TR" sz="2000" dirty="0">
                <a:latin typeface="Myriad Pro" pitchFamily="34" charset="0"/>
              </a:rPr>
              <a:t>görevlendireceği bir üye, </a:t>
            </a:r>
          </a:p>
          <a:p>
            <a:r>
              <a:rPr lang="tr-TR" sz="2000" dirty="0" smtClean="0">
                <a:latin typeface="Myriad Pro" pitchFamily="34" charset="0"/>
              </a:rPr>
              <a:t>	b</a:t>
            </a:r>
            <a:r>
              <a:rPr lang="tr-TR" sz="2000" dirty="0">
                <a:latin typeface="Myriad Pro" pitchFamily="34" charset="0"/>
              </a:rPr>
              <a:t>) </a:t>
            </a:r>
            <a:r>
              <a:rPr lang="tr-TR" sz="2000" dirty="0" smtClean="0">
                <a:latin typeface="Myriad Pro" pitchFamily="34" charset="0"/>
              </a:rPr>
              <a:t>Baro’nun</a:t>
            </a:r>
            <a:r>
              <a:rPr lang="tr-TR" sz="2000" dirty="0">
                <a:latin typeface="Myriad Pro" pitchFamily="34" charset="0"/>
              </a:rPr>
              <a:t>, mensupları arasından görevlendireceği bir üye, </a:t>
            </a:r>
          </a:p>
          <a:p>
            <a:r>
              <a:rPr lang="tr-TR" sz="2000" dirty="0" smtClean="0">
                <a:latin typeface="Myriad Pro" pitchFamily="34" charset="0"/>
              </a:rPr>
              <a:t>	c</a:t>
            </a:r>
            <a:r>
              <a:rPr lang="tr-TR" sz="2000" dirty="0">
                <a:latin typeface="Myriad Pro" pitchFamily="34" charset="0"/>
              </a:rPr>
              <a:t>) Satıcının tacir olduğu uyuşmazlıklarda ticaret ve </a:t>
            </a:r>
            <a:r>
              <a:rPr lang="tr-TR" sz="2000" dirty="0" smtClean="0">
                <a:latin typeface="Myriad Pro" pitchFamily="34" charset="0"/>
              </a:rPr>
              <a:t>sanayi odasının </a:t>
            </a:r>
            <a:r>
              <a:rPr lang="tr-TR" sz="2000" dirty="0">
                <a:latin typeface="Myriad Pro" pitchFamily="34" charset="0"/>
              </a:rPr>
              <a:t>ya da bunların ayrı ayrı örgütlendiği yerlerde </a:t>
            </a:r>
            <a:r>
              <a:rPr lang="tr-TR" sz="2000" dirty="0" smtClean="0">
                <a:latin typeface="Myriad Pro" pitchFamily="34" charset="0"/>
              </a:rPr>
              <a:t>ticaret odasının; satıcının </a:t>
            </a:r>
            <a:r>
              <a:rPr lang="tr-TR" sz="2000" dirty="0">
                <a:latin typeface="Myriad Pro" pitchFamily="34" charset="0"/>
              </a:rPr>
              <a:t>esnaf ve sanatkar olduğu </a:t>
            </a:r>
            <a:r>
              <a:rPr lang="tr-TR" sz="2000" dirty="0" smtClean="0">
                <a:latin typeface="Myriad Pro" pitchFamily="34" charset="0"/>
              </a:rPr>
              <a:t>uyuşmazlıklarda, illerde </a:t>
            </a:r>
            <a:r>
              <a:rPr lang="tr-TR" sz="2000" dirty="0">
                <a:latin typeface="Myriad Pro" pitchFamily="34" charset="0"/>
              </a:rPr>
              <a:t>esnaf ve sanatkarlar odaları birliğinin, ilçelerde ise </a:t>
            </a:r>
            <a:r>
              <a:rPr lang="tr-TR" sz="2000" dirty="0" smtClean="0">
                <a:latin typeface="Myriad Pro" pitchFamily="34" charset="0"/>
              </a:rPr>
              <a:t>en fazla üyeye </a:t>
            </a:r>
            <a:r>
              <a:rPr lang="tr-TR" sz="2000" dirty="0">
                <a:latin typeface="Myriad Pro" pitchFamily="34" charset="0"/>
              </a:rPr>
              <a:t>sahip esnaf ve sanatkârlar odasının </a:t>
            </a:r>
            <a:r>
              <a:rPr lang="tr-TR" sz="2000" dirty="0" smtClean="0">
                <a:latin typeface="Myriad Pro" pitchFamily="34" charset="0"/>
              </a:rPr>
              <a:t>görevlendireceği bir </a:t>
            </a:r>
            <a:r>
              <a:rPr lang="tr-TR" sz="2000" dirty="0">
                <a:latin typeface="Myriad Pro" pitchFamily="34" charset="0"/>
              </a:rPr>
              <a:t>üye,</a:t>
            </a:r>
          </a:p>
          <a:p>
            <a:r>
              <a:rPr lang="tr-TR" sz="2000" dirty="0" smtClean="0">
                <a:latin typeface="Myriad Pro" pitchFamily="34" charset="0"/>
              </a:rPr>
              <a:t>	ç</a:t>
            </a:r>
            <a:r>
              <a:rPr lang="tr-TR" sz="2000" dirty="0">
                <a:latin typeface="Myriad Pro" pitchFamily="34" charset="0"/>
              </a:rPr>
              <a:t>) Tüketici örgütlerinin kendi aralarından seçecekleri bir </a:t>
            </a:r>
            <a:r>
              <a:rPr lang="tr-TR" sz="2000" dirty="0" smtClean="0">
                <a:latin typeface="Myriad Pro" pitchFamily="34" charset="0"/>
              </a:rPr>
              <a:t>üye, olmak </a:t>
            </a:r>
            <a:r>
              <a:rPr lang="tr-TR" sz="2000" dirty="0">
                <a:latin typeface="Myriad Pro" pitchFamily="34" charset="0"/>
              </a:rPr>
              <a:t>üzere başkan dâhil beş üyeden </a:t>
            </a:r>
            <a:r>
              <a:rPr lang="tr-TR" sz="2000" dirty="0" smtClean="0">
                <a:latin typeface="Myriad Pro" pitchFamily="34" charset="0"/>
              </a:rPr>
              <a:t>oluşmaktadır. </a:t>
            </a:r>
            <a:endParaRPr lang="tr-TR" sz="2000" dirty="0">
              <a:latin typeface="Myriad Pro" pitchFamily="34" charset="0"/>
            </a:endParaRPr>
          </a:p>
          <a:p>
            <a:pPr lvl="1" indent="0" algn="just" fontAlgn="auto">
              <a:spcBef>
                <a:spcPts val="0"/>
              </a:spcBef>
              <a:spcAft>
                <a:spcPts val="0"/>
              </a:spcAft>
              <a:defRPr/>
            </a:pPr>
            <a:endParaRPr lang="tr-TR" sz="2000" dirty="0" smtClean="0">
              <a:latin typeface="Myriad Pro" pitchFamily="34" charset="0"/>
            </a:endParaRPr>
          </a:p>
        </p:txBody>
      </p:sp>
      <p:sp>
        <p:nvSpPr>
          <p:cNvPr id="87044" name="2 Dikdörtgen"/>
          <p:cNvSpPr>
            <a:spLocks noChangeArrowheads="1"/>
          </p:cNvSpPr>
          <p:nvPr/>
        </p:nvSpPr>
        <p:spPr bwMode="auto">
          <a:xfrm>
            <a:off x="-428625" y="214313"/>
            <a:ext cx="8856663" cy="1211262"/>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dirty="0">
              <a:solidFill>
                <a:srgbClr val="FF0000"/>
              </a:solidFill>
              <a:latin typeface="Myriad Pro" pitchFamily="34" charset="0"/>
            </a:endParaRPr>
          </a:p>
          <a:p>
            <a:pPr marL="644525" indent="-285750" algn="ctr">
              <a:spcBef>
                <a:spcPts val="400"/>
              </a:spcBef>
              <a:buClr>
                <a:schemeClr val="tx1"/>
              </a:buClr>
            </a:pPr>
            <a:r>
              <a:rPr lang="tr-TR" sz="2200" dirty="0">
                <a:solidFill>
                  <a:srgbClr val="0000FF"/>
                </a:solidFill>
                <a:latin typeface="Myriad Pro" pitchFamily="34" charset="0"/>
              </a:rPr>
              <a:t>               </a:t>
            </a: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HAKEM HEYETLERİ VE TÜKETİCİ MAHKEMELERİ </a:t>
            </a:r>
          </a:p>
          <a:p>
            <a:pPr marL="644525" indent="-285750" algn="ctr">
              <a:spcBef>
                <a:spcPts val="400"/>
              </a:spcBef>
              <a:buClr>
                <a:schemeClr val="tx1"/>
              </a:buClr>
            </a:pPr>
            <a:r>
              <a:rPr lang="tr-TR" sz="2000" dirty="0">
                <a:solidFill>
                  <a:srgbClr val="0000FF"/>
                </a:solidFill>
                <a:latin typeface="Myriad Pro" pitchFamily="34" charset="0"/>
              </a:rPr>
              <a:t>İLE İLGİLİ DÜZENLEMELER</a:t>
            </a:r>
          </a:p>
        </p:txBody>
      </p:sp>
    </p:spTree>
    <p:extLst>
      <p:ext uri="{BB962C8B-B14F-4D97-AF65-F5344CB8AC3E}">
        <p14:creationId xmlns:p14="http://schemas.microsoft.com/office/powerpoint/2010/main" val="371364179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88067" name="Title 1"/>
          <p:cNvSpPr txBox="1">
            <a:spLocks/>
          </p:cNvSpPr>
          <p:nvPr/>
        </p:nvSpPr>
        <p:spPr bwMode="auto">
          <a:xfrm>
            <a:off x="323850" y="765175"/>
            <a:ext cx="8496300" cy="5759450"/>
          </a:xfrm>
          <a:prstGeom prst="rect">
            <a:avLst/>
          </a:prstGeom>
          <a:noFill/>
          <a:ln w="9525">
            <a:noFill/>
            <a:miter lim="800000"/>
            <a:headEnd/>
            <a:tailEnd/>
          </a:ln>
        </p:spPr>
        <p:txBody>
          <a:bodyPr/>
          <a:lstStyle/>
          <a:p>
            <a:pPr marL="285750" indent="-285750" algn="just" eaLnBrk="0" hangingPunct="0">
              <a:buFont typeface="Wingdings" pitchFamily="2" charset="2"/>
              <a:buChar char="Ø"/>
            </a:pPr>
            <a:endParaRPr lang="tr-TR" b="1" dirty="0">
              <a:solidFill>
                <a:srgbClr val="0070C0"/>
              </a:solidFill>
            </a:endParaRPr>
          </a:p>
          <a:p>
            <a:pPr marL="285750" indent="-285750" algn="just" eaLnBrk="0" hangingPunct="0">
              <a:buFont typeface="Wingdings" pitchFamily="2" charset="2"/>
              <a:buChar char="Ø"/>
            </a:pPr>
            <a:endParaRPr lang="tr-TR" sz="2200" dirty="0">
              <a:solidFill>
                <a:srgbClr val="0070C0"/>
              </a:solidFill>
              <a:latin typeface="Myriad Pro" pitchFamily="34" charset="0"/>
            </a:endParaRPr>
          </a:p>
          <a:p>
            <a:pPr marL="285750" indent="-285750" algn="just" eaLnBrk="0" hangingPunct="0">
              <a:buFont typeface="Wingdings" pitchFamily="2" charset="2"/>
              <a:buChar char="Ø"/>
            </a:pPr>
            <a:endParaRPr lang="tr-TR" sz="400" dirty="0">
              <a:solidFill>
                <a:srgbClr val="0070C0"/>
              </a:solidFill>
              <a:latin typeface="Myriad Pro" pitchFamily="34" charset="0"/>
            </a:endParaRPr>
          </a:p>
          <a:p>
            <a:pPr marL="285750" indent="-285750" algn="just" eaLnBrk="0" hangingPunct="0">
              <a:buFont typeface="Wingdings" pitchFamily="2" charset="2"/>
              <a:buChar char="Ø"/>
            </a:pPr>
            <a:endParaRPr lang="tr-TR" sz="400" dirty="0">
              <a:solidFill>
                <a:srgbClr val="0070C0"/>
              </a:solidFill>
              <a:latin typeface="Myriad Pro" pitchFamily="34" charset="0"/>
            </a:endParaRPr>
          </a:p>
          <a:p>
            <a:pPr marL="285750" indent="-285750" algn="just" eaLnBrk="0" hangingPunct="0"/>
            <a:endParaRPr lang="tr-TR" sz="1000" b="1" dirty="0"/>
          </a:p>
          <a:p>
            <a:pPr marL="742950" lvl="1" algn="just" eaLnBrk="0" hangingPunct="0"/>
            <a:endParaRPr lang="tr-TR" sz="1000" dirty="0" smtClean="0">
              <a:latin typeface="Myriad Pro" pitchFamily="34" charset="0"/>
            </a:endParaRPr>
          </a:p>
          <a:p>
            <a:pPr marL="742950" lvl="1" algn="just" eaLnBrk="0" hangingPunct="0"/>
            <a:r>
              <a:rPr lang="tr-TR" dirty="0" smtClean="0">
                <a:latin typeface="Myriad Pro" pitchFamily="34" charset="0"/>
              </a:rPr>
              <a:t>6) Değeri </a:t>
            </a:r>
            <a:r>
              <a:rPr lang="tr-TR" b="1" u="sng" dirty="0" err="1" smtClean="0">
                <a:solidFill>
                  <a:srgbClr val="FF0000"/>
                </a:solidFill>
                <a:latin typeface="Myriad Pro" pitchFamily="34" charset="0"/>
              </a:rPr>
              <a:t>ikibinikiyüz</a:t>
            </a:r>
            <a:r>
              <a:rPr lang="tr-TR" b="1" u="sng" dirty="0" smtClean="0">
                <a:solidFill>
                  <a:srgbClr val="FF0000"/>
                </a:solidFill>
                <a:latin typeface="Myriad Pro" pitchFamily="34" charset="0"/>
              </a:rPr>
              <a:t> </a:t>
            </a:r>
            <a:r>
              <a:rPr lang="tr-TR" dirty="0">
                <a:latin typeface="Myriad Pro" pitchFamily="34" charset="0"/>
              </a:rPr>
              <a:t>Türk Lirasının altında bulunan uyuşmazlıklarda ilçe tüketici hakem heyetlerine, </a:t>
            </a:r>
            <a:r>
              <a:rPr lang="tr-TR" b="1" dirty="0" err="1" smtClean="0">
                <a:solidFill>
                  <a:srgbClr val="FF0000"/>
                </a:solidFill>
                <a:latin typeface="Myriad Pro" pitchFamily="34" charset="0"/>
              </a:rPr>
              <a:t>üçbinüçyüz</a:t>
            </a:r>
            <a:r>
              <a:rPr lang="tr-TR" dirty="0" smtClean="0">
                <a:latin typeface="Myriad Pro" pitchFamily="34" charset="0"/>
              </a:rPr>
              <a:t> </a:t>
            </a:r>
            <a:r>
              <a:rPr lang="tr-TR" dirty="0">
                <a:latin typeface="Myriad Pro" pitchFamily="34" charset="0"/>
              </a:rPr>
              <a:t>Türk Lirasının altında bulunan uyuşmazlıklarda il tüketici hakem heyetlerine, büyükşehir statüsünde bulunan illerde ise </a:t>
            </a:r>
            <a:r>
              <a:rPr lang="tr-TR" b="1" dirty="0" err="1" smtClean="0">
                <a:solidFill>
                  <a:srgbClr val="FF0000"/>
                </a:solidFill>
                <a:latin typeface="Myriad Pro" pitchFamily="34" charset="0"/>
              </a:rPr>
              <a:t>ikibinikiyüz</a:t>
            </a:r>
            <a:r>
              <a:rPr lang="tr-TR" dirty="0" smtClean="0">
                <a:latin typeface="Myriad Pro" pitchFamily="34" charset="0"/>
              </a:rPr>
              <a:t> </a:t>
            </a:r>
            <a:r>
              <a:rPr lang="tr-TR" dirty="0">
                <a:latin typeface="Myriad Pro" pitchFamily="34" charset="0"/>
              </a:rPr>
              <a:t>Türk Lirası ile </a:t>
            </a:r>
            <a:r>
              <a:rPr lang="tr-TR" b="1" dirty="0" err="1" smtClean="0">
                <a:solidFill>
                  <a:srgbClr val="FF0000"/>
                </a:solidFill>
                <a:latin typeface="Myriad Pro" pitchFamily="34" charset="0"/>
              </a:rPr>
              <a:t>üçbinüçyüz</a:t>
            </a:r>
            <a:r>
              <a:rPr lang="tr-TR" dirty="0" smtClean="0">
                <a:latin typeface="Myriad Pro" pitchFamily="34" charset="0"/>
              </a:rPr>
              <a:t> </a:t>
            </a:r>
            <a:r>
              <a:rPr lang="tr-TR" dirty="0">
                <a:latin typeface="Myriad Pro" pitchFamily="34" charset="0"/>
              </a:rPr>
              <a:t>Türk Lirası arasındaki uyuşmazlıklarda il tüketici hakem heyetlerine başvuru </a:t>
            </a:r>
            <a:r>
              <a:rPr lang="tr-TR" dirty="0" smtClean="0">
                <a:latin typeface="Myriad Pro" pitchFamily="34" charset="0"/>
              </a:rPr>
              <a:t>zorunlu hale getirilmiştir.  </a:t>
            </a:r>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r>
              <a:rPr lang="tr-TR" dirty="0">
                <a:latin typeface="Myriad Pro" pitchFamily="34" charset="0"/>
              </a:rPr>
              <a:t>7</a:t>
            </a:r>
            <a:r>
              <a:rPr lang="tr-TR" dirty="0" smtClean="0">
                <a:latin typeface="Myriad Pro" pitchFamily="34" charset="0"/>
              </a:rPr>
              <a:t>) Bu </a:t>
            </a:r>
            <a:r>
              <a:rPr lang="tr-TR" dirty="0">
                <a:latin typeface="Myriad Pro" pitchFamily="34" charset="0"/>
              </a:rPr>
              <a:t>değerlerin üzerindeki uyuşmazlıklar için tüketici </a:t>
            </a:r>
            <a:r>
              <a:rPr lang="tr-TR" u="sng" dirty="0">
                <a:solidFill>
                  <a:srgbClr val="FF0000"/>
                </a:solidFill>
                <a:latin typeface="Myriad Pro" pitchFamily="34" charset="0"/>
              </a:rPr>
              <a:t>hakem heyetlerine başvuru </a:t>
            </a:r>
            <a:r>
              <a:rPr lang="tr-TR" u="sng" dirty="0" smtClean="0">
                <a:solidFill>
                  <a:srgbClr val="FF0000"/>
                </a:solidFill>
                <a:latin typeface="Myriad Pro" pitchFamily="34" charset="0"/>
              </a:rPr>
              <a:t>yapılamayacaktır.</a:t>
            </a:r>
            <a:endParaRPr lang="tr-TR" u="sng" dirty="0">
              <a:solidFill>
                <a:srgbClr val="FF0000"/>
              </a:solidFill>
              <a:latin typeface="Myriad Pro" pitchFamily="34" charset="0"/>
            </a:endParaRPr>
          </a:p>
          <a:p>
            <a:pPr marL="742950" lvl="1" algn="just" eaLnBrk="0" hangingPunct="0"/>
            <a:endParaRPr lang="tr-TR" dirty="0"/>
          </a:p>
          <a:p>
            <a:pPr marL="742950" lvl="1" algn="just" eaLnBrk="0" hangingPunct="0"/>
            <a:r>
              <a:rPr lang="tr-TR" dirty="0">
                <a:latin typeface="Myriad Pro" pitchFamily="34" charset="0"/>
              </a:rPr>
              <a:t>8</a:t>
            </a:r>
            <a:r>
              <a:rPr lang="tr-TR" dirty="0" smtClean="0">
                <a:latin typeface="Myriad Pro" pitchFamily="34" charset="0"/>
              </a:rPr>
              <a:t>) </a:t>
            </a:r>
            <a:r>
              <a:rPr lang="tr-TR" dirty="0">
                <a:latin typeface="Myriad Pro" pitchFamily="34" charset="0"/>
              </a:rPr>
              <a:t>Tüketici hakem heyetlerinin tüketici lehine verdiği kararlara karşı açılan itiraz davalarında, kararın iptali durumunda tüketici aleyhine, avukatlık asgari ücret tarifesine göre </a:t>
            </a:r>
            <a:r>
              <a:rPr lang="tr-TR" b="1" u="sng" dirty="0">
                <a:solidFill>
                  <a:srgbClr val="FF0000"/>
                </a:solidFill>
                <a:latin typeface="Myriad Pro" pitchFamily="34" charset="0"/>
              </a:rPr>
              <a:t>sadece </a:t>
            </a:r>
            <a:r>
              <a:rPr lang="tr-TR" b="1" u="sng" dirty="0" err="1">
                <a:solidFill>
                  <a:srgbClr val="FF0000"/>
                </a:solidFill>
                <a:latin typeface="Myriad Pro" pitchFamily="34" charset="0"/>
              </a:rPr>
              <a:t>nisbi</a:t>
            </a:r>
            <a:r>
              <a:rPr lang="tr-TR" b="1" u="sng" dirty="0">
                <a:solidFill>
                  <a:srgbClr val="FF0000"/>
                </a:solidFill>
                <a:latin typeface="Myriad Pro" pitchFamily="34" charset="0"/>
              </a:rPr>
              <a:t> tarife üzerinden vekâlet </a:t>
            </a:r>
            <a:r>
              <a:rPr lang="tr-TR" dirty="0">
                <a:latin typeface="Myriad Pro" pitchFamily="34" charset="0"/>
              </a:rPr>
              <a:t>ücretine hükmedilecektir.</a:t>
            </a:r>
          </a:p>
          <a:p>
            <a:pPr marL="742950" lvl="1" algn="just" eaLnBrk="0" hangingPunct="0"/>
            <a:endParaRPr lang="tr-TR" dirty="0">
              <a:latin typeface="Myriad Pro" pitchFamily="34" charset="0"/>
            </a:endParaRPr>
          </a:p>
          <a:p>
            <a:pPr marL="742950" lvl="1" algn="just" eaLnBrk="0" hangingPunct="0"/>
            <a:r>
              <a:rPr lang="tr-TR" dirty="0">
                <a:latin typeface="Myriad Pro" pitchFamily="34" charset="0"/>
              </a:rPr>
              <a:t>9</a:t>
            </a:r>
            <a:r>
              <a:rPr lang="tr-TR" dirty="0" smtClean="0">
                <a:latin typeface="Myriad Pro" pitchFamily="34" charset="0"/>
              </a:rPr>
              <a:t>) </a:t>
            </a:r>
            <a:r>
              <a:rPr lang="tr-TR" dirty="0">
                <a:latin typeface="Myriad Pro" pitchFamily="34" charset="0"/>
              </a:rPr>
              <a:t>Uyuşmazlığın tüketicinin lehine sonuçlanması durumunda </a:t>
            </a:r>
            <a:r>
              <a:rPr lang="tr-TR" b="1" dirty="0">
                <a:solidFill>
                  <a:srgbClr val="FF0000"/>
                </a:solidFill>
                <a:latin typeface="Myriad Pro" pitchFamily="34" charset="0"/>
              </a:rPr>
              <a:t>tebligat ve bilirkişi </a:t>
            </a:r>
            <a:r>
              <a:rPr lang="tr-TR" b="1" dirty="0" smtClean="0">
                <a:solidFill>
                  <a:srgbClr val="FF0000"/>
                </a:solidFill>
                <a:latin typeface="Myriad Pro" pitchFamily="34" charset="0"/>
              </a:rPr>
              <a:t>ücretlerinin karşı </a:t>
            </a:r>
            <a:r>
              <a:rPr lang="tr-TR" b="1" dirty="0">
                <a:solidFill>
                  <a:srgbClr val="FF0000"/>
                </a:solidFill>
                <a:latin typeface="Myriad Pro" pitchFamily="34" charset="0"/>
              </a:rPr>
              <a:t>tarafça </a:t>
            </a:r>
            <a:r>
              <a:rPr lang="tr-TR" b="1" dirty="0" smtClean="0">
                <a:solidFill>
                  <a:srgbClr val="FF0000"/>
                </a:solidFill>
                <a:latin typeface="Myriad Pro" pitchFamily="34" charset="0"/>
              </a:rPr>
              <a:t>karşılanması </a:t>
            </a:r>
            <a:r>
              <a:rPr lang="tr-TR" dirty="0" smtClean="0">
                <a:latin typeface="Myriad Pro" pitchFamily="34" charset="0"/>
              </a:rPr>
              <a:t>yükümlülüğü getirilmiştir. </a:t>
            </a:r>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endParaRPr lang="tr-TR" dirty="0">
              <a:latin typeface="Myriad Pro" pitchFamily="34" charset="0"/>
            </a:endParaRPr>
          </a:p>
          <a:p>
            <a:pPr marL="742950" lvl="1" algn="just" eaLnBrk="0" hangingPunct="0"/>
            <a:endParaRPr lang="tr-TR" dirty="0">
              <a:latin typeface="Myriad Pro" pitchFamily="34" charset="0"/>
            </a:endParaRPr>
          </a:p>
          <a:p>
            <a:pPr marL="285750" indent="-285750" algn="just" eaLnBrk="0" hangingPunct="0">
              <a:buFont typeface="Wingdings" pitchFamily="2" charset="2"/>
              <a:buChar char="ü"/>
            </a:pPr>
            <a:endParaRPr lang="tr-TR" sz="2000" dirty="0">
              <a:latin typeface="Myriad Pro" pitchFamily="34" charset="0"/>
            </a:endParaRPr>
          </a:p>
          <a:p>
            <a:pPr marL="285750" indent="-285750" algn="just" eaLnBrk="0" hangingPunct="0"/>
            <a:endParaRPr lang="tr-TR" dirty="0"/>
          </a:p>
          <a:p>
            <a:pPr marL="285750" indent="-285750" algn="just" eaLnBrk="0" hangingPunct="0"/>
            <a:endParaRPr lang="tr-TR" dirty="0"/>
          </a:p>
        </p:txBody>
      </p:sp>
      <p:sp>
        <p:nvSpPr>
          <p:cNvPr id="88068" name="2 Dikdörtgen"/>
          <p:cNvSpPr>
            <a:spLocks noChangeArrowheads="1"/>
          </p:cNvSpPr>
          <p:nvPr/>
        </p:nvSpPr>
        <p:spPr bwMode="auto">
          <a:xfrm>
            <a:off x="-428625" y="214313"/>
            <a:ext cx="8856663" cy="111760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000" dirty="0">
              <a:solidFill>
                <a:srgbClr val="FF0000"/>
              </a:solidFill>
              <a:latin typeface="Myriad Pro" pitchFamily="34" charset="0"/>
            </a:endParaRPr>
          </a:p>
          <a:p>
            <a:pPr marL="644525" indent="-285750" algn="ctr">
              <a:spcBef>
                <a:spcPts val="400"/>
              </a:spcBef>
              <a:buClr>
                <a:schemeClr val="tx1"/>
              </a:buClr>
            </a:pPr>
            <a:r>
              <a:rPr lang="tr-TR" sz="2000" dirty="0">
                <a:solidFill>
                  <a:srgbClr val="0000FF"/>
                </a:solidFill>
                <a:latin typeface="Myriad Pro" pitchFamily="34" charset="0"/>
              </a:rPr>
              <a:t>                    </a:t>
            </a: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HAKEM HEYETLERİ VE TÜKETİCİ MAHKEMELERİ </a:t>
            </a:r>
          </a:p>
          <a:p>
            <a:pPr marL="644525" indent="-285750" algn="ctr">
              <a:spcBef>
                <a:spcPts val="400"/>
              </a:spcBef>
              <a:buClr>
                <a:schemeClr val="tx1"/>
              </a:buClr>
            </a:pPr>
            <a:r>
              <a:rPr lang="tr-TR" sz="2000" dirty="0">
                <a:solidFill>
                  <a:srgbClr val="0000FF"/>
                </a:solidFill>
                <a:latin typeface="Myriad Pro" pitchFamily="34" charset="0"/>
              </a:rPr>
              <a:t>İLE İLGİLİ DÜZENLEMELER</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Rot="1" noChangeArrowheads="1"/>
          </p:cNvSpPr>
          <p:nvPr/>
        </p:nvSpPr>
        <p:spPr bwMode="auto">
          <a:xfrm>
            <a:off x="395288" y="404813"/>
            <a:ext cx="8353425" cy="5859462"/>
          </a:xfrm>
          <a:prstGeom prst="rect">
            <a:avLst/>
          </a:prstGeom>
          <a:noFill/>
          <a:ln w="9525">
            <a:noFill/>
            <a:miter lim="800000"/>
            <a:headEnd/>
            <a:tailEnd/>
          </a:ln>
        </p:spPr>
        <p:txBody>
          <a:bodyPr/>
          <a:lstStyle/>
          <a:p>
            <a:pPr algn="ctr"/>
            <a:endParaRPr lang="tr-TR">
              <a:solidFill>
                <a:srgbClr val="FF0000"/>
              </a:solidFill>
              <a:latin typeface="Myriad Pro" pitchFamily="34" charset="0"/>
            </a:endParaRPr>
          </a:p>
        </p:txBody>
      </p:sp>
      <p:sp>
        <p:nvSpPr>
          <p:cNvPr id="4" name="Title 1"/>
          <p:cNvSpPr txBox="1">
            <a:spLocks/>
          </p:cNvSpPr>
          <p:nvPr/>
        </p:nvSpPr>
        <p:spPr bwMode="auto">
          <a:xfrm>
            <a:off x="323850" y="765175"/>
            <a:ext cx="8496300" cy="5759450"/>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fontAlgn="auto">
              <a:spcBef>
                <a:spcPts val="0"/>
              </a:spcBef>
              <a:spcAft>
                <a:spcPts val="0"/>
              </a:spcAft>
              <a:defRPr/>
            </a:pPr>
            <a:endParaRPr lang="tr-TR" dirty="0" smtClean="0"/>
          </a:p>
          <a:p>
            <a:pPr fontAlgn="auto">
              <a:spcBef>
                <a:spcPts val="0"/>
              </a:spcBef>
              <a:spcAft>
                <a:spcPts val="0"/>
              </a:spcAft>
              <a:defRPr/>
            </a:pPr>
            <a:endParaRPr lang="tr-TR" sz="400" dirty="0">
              <a:solidFill>
                <a:srgbClr val="0070C0"/>
              </a:solidFill>
              <a:latin typeface="Myriad Pro" pitchFamily="34" charset="0"/>
            </a:endParaRPr>
          </a:p>
          <a:p>
            <a:pPr fontAlgn="auto">
              <a:spcBef>
                <a:spcPts val="0"/>
              </a:spcBef>
              <a:spcAft>
                <a:spcPts val="0"/>
              </a:spcAft>
              <a:defRPr/>
            </a:pPr>
            <a:endParaRPr lang="tr-TR" sz="2200" dirty="0" smtClean="0">
              <a:solidFill>
                <a:srgbClr val="0070C0"/>
              </a:solidFill>
              <a:latin typeface="Myriad Pro" pitchFamily="34" charset="0"/>
            </a:endParaRPr>
          </a:p>
          <a:p>
            <a:pPr fontAlgn="auto">
              <a:spcBef>
                <a:spcPts val="0"/>
              </a:spcBef>
              <a:spcAft>
                <a:spcPts val="0"/>
              </a:spcAft>
              <a:defRPr/>
            </a:pPr>
            <a:endParaRPr lang="tr-TR" sz="2000" dirty="0" smtClean="0">
              <a:solidFill>
                <a:srgbClr val="FF0000"/>
              </a:solidFill>
              <a:latin typeface="Myriad Pro" pitchFamily="34" charset="0"/>
            </a:endParaRPr>
          </a:p>
          <a:p>
            <a:pPr algn="ctr" fontAlgn="auto">
              <a:spcBef>
                <a:spcPts val="0"/>
              </a:spcBef>
              <a:spcAft>
                <a:spcPts val="0"/>
              </a:spcAft>
              <a:defRPr/>
            </a:pPr>
            <a:r>
              <a:rPr lang="tr-TR" sz="2000" dirty="0" smtClean="0">
                <a:solidFill>
                  <a:srgbClr val="FF0000"/>
                </a:solidFill>
                <a:latin typeface="Myriad Pro" pitchFamily="34" charset="0"/>
              </a:rPr>
              <a:t>Tüketici mahkemelerinde tüketicilerin dava açmaları daha kolay hale getirilmiştir (MADDE 73).</a:t>
            </a:r>
          </a:p>
          <a:p>
            <a:pPr algn="just" fontAlgn="auto">
              <a:spcBef>
                <a:spcPts val="0"/>
              </a:spcBef>
              <a:spcAft>
                <a:spcPts val="0"/>
              </a:spcAft>
              <a:defRPr/>
            </a:pPr>
            <a:endParaRPr lang="tr-TR" sz="800" dirty="0" smtClean="0"/>
          </a:p>
          <a:p>
            <a:pPr lvl="1" indent="0" algn="just" fontAlgn="auto">
              <a:spcBef>
                <a:spcPts val="0"/>
              </a:spcBef>
              <a:spcAft>
                <a:spcPts val="0"/>
              </a:spcAft>
              <a:defRPr/>
            </a:pPr>
            <a:r>
              <a:rPr lang="tr-TR" dirty="0" smtClean="0">
                <a:latin typeface="Myriad Pro" pitchFamily="34" charset="0"/>
              </a:rPr>
              <a:t>1) Tüketici </a:t>
            </a:r>
            <a:r>
              <a:rPr lang="tr-TR" dirty="0">
                <a:latin typeface="Myriad Pro" pitchFamily="34" charset="0"/>
              </a:rPr>
              <a:t>işlemleri ile tüketiciye yönelik uygulamalardan doğabilecek uyuşmazlıklara ilişkin davalarda, davaları basit yargılama usulüne göre </a:t>
            </a:r>
            <a:r>
              <a:rPr lang="tr-TR" dirty="0" smtClean="0">
                <a:latin typeface="Myriad Pro" pitchFamily="34" charset="0"/>
              </a:rPr>
              <a:t>sonuçlandıran </a:t>
            </a:r>
            <a:r>
              <a:rPr lang="tr-TR" dirty="0">
                <a:latin typeface="Myriad Pro" pitchFamily="34" charset="0"/>
              </a:rPr>
              <a:t>tüketici mahkemeleri görevli olacaktır. </a:t>
            </a:r>
            <a:endParaRPr lang="tr-TR" dirty="0" smtClean="0">
              <a:latin typeface="Myriad Pro" pitchFamily="34" charset="0"/>
            </a:endParaRPr>
          </a:p>
          <a:p>
            <a:pPr lvl="1" indent="0" algn="just" fontAlgn="auto">
              <a:spcBef>
                <a:spcPts val="0"/>
              </a:spcBef>
              <a:spcAft>
                <a:spcPts val="0"/>
              </a:spcAft>
              <a:defRPr/>
            </a:pPr>
            <a:endParaRPr lang="tr-TR" sz="2000" dirty="0">
              <a:latin typeface="Myriad Pro" pitchFamily="34" charset="0"/>
            </a:endParaRPr>
          </a:p>
          <a:p>
            <a:pPr lvl="1" indent="0" algn="just" fontAlgn="auto">
              <a:spcBef>
                <a:spcPts val="0"/>
              </a:spcBef>
              <a:spcAft>
                <a:spcPts val="0"/>
              </a:spcAft>
              <a:defRPr/>
            </a:pPr>
            <a:r>
              <a:rPr lang="tr-TR" dirty="0">
                <a:latin typeface="Myriad Pro" pitchFamily="34" charset="0"/>
              </a:rPr>
              <a:t>2</a:t>
            </a:r>
            <a:r>
              <a:rPr lang="tr-TR" dirty="0" smtClean="0">
                <a:latin typeface="Myriad Pro" pitchFamily="34" charset="0"/>
              </a:rPr>
              <a:t>) Tüketici </a:t>
            </a:r>
            <a:r>
              <a:rPr lang="tr-TR" dirty="0">
                <a:latin typeface="Myriad Pro" pitchFamily="34" charset="0"/>
              </a:rPr>
              <a:t>örgütleri üst kuruluşlarınca açılacak davalarda bilirkişi ücreti ve </a:t>
            </a:r>
            <a:r>
              <a:rPr lang="tr-TR" dirty="0" smtClean="0">
                <a:latin typeface="Myriad Pro" pitchFamily="34" charset="0"/>
              </a:rPr>
              <a:t>vekâlet </a:t>
            </a:r>
            <a:r>
              <a:rPr lang="tr-TR" dirty="0">
                <a:latin typeface="Myriad Pro" pitchFamily="34" charset="0"/>
              </a:rPr>
              <a:t>ücreti Bakanlıkça karşılanacaktır. </a:t>
            </a:r>
            <a:endParaRPr lang="tr-TR" dirty="0" smtClean="0">
              <a:latin typeface="Myriad Pro" pitchFamily="34" charset="0"/>
            </a:endParaRPr>
          </a:p>
          <a:p>
            <a:pPr marL="285750" indent="-285750" algn="just" fontAlgn="auto">
              <a:spcBef>
                <a:spcPts val="0"/>
              </a:spcBef>
              <a:spcAft>
                <a:spcPts val="0"/>
              </a:spcAft>
              <a:buFont typeface="Wingdings" pitchFamily="2" charset="2"/>
              <a:buChar char="ü"/>
              <a:defRPr/>
            </a:pPr>
            <a:endParaRPr lang="tr-TR" sz="2000" dirty="0">
              <a:latin typeface="Myriad Pro" pitchFamily="34" charset="0"/>
            </a:endParaRPr>
          </a:p>
          <a:p>
            <a:pPr lvl="1" indent="0" algn="just" fontAlgn="auto">
              <a:spcBef>
                <a:spcPts val="0"/>
              </a:spcBef>
              <a:spcAft>
                <a:spcPts val="0"/>
              </a:spcAft>
              <a:defRPr/>
            </a:pPr>
            <a:r>
              <a:rPr lang="tr-TR" dirty="0">
                <a:latin typeface="Myriad Pro" pitchFamily="34" charset="0"/>
              </a:rPr>
              <a:t>3</a:t>
            </a:r>
            <a:r>
              <a:rPr lang="tr-TR" dirty="0" smtClean="0">
                <a:latin typeface="Myriad Pro" pitchFamily="34" charset="0"/>
              </a:rPr>
              <a:t>) Tüketici davaları tüketicinin yerleşim yerinin bulunduğu yerdeki tüketici mahkemesinde de açılabilecektir.</a:t>
            </a:r>
          </a:p>
          <a:p>
            <a:pPr algn="just" fontAlgn="auto">
              <a:spcBef>
                <a:spcPts val="0"/>
              </a:spcBef>
              <a:spcAft>
                <a:spcPts val="0"/>
              </a:spcAft>
              <a:defRPr/>
            </a:pPr>
            <a:endParaRPr lang="tr-TR" sz="2000" dirty="0">
              <a:latin typeface="Myriad Pro" pitchFamily="34" charset="0"/>
            </a:endParaRPr>
          </a:p>
          <a:p>
            <a:pPr lvl="1" indent="0" algn="just" fontAlgn="auto">
              <a:spcBef>
                <a:spcPts val="0"/>
              </a:spcBef>
              <a:spcAft>
                <a:spcPts val="0"/>
              </a:spcAft>
              <a:defRPr/>
            </a:pPr>
            <a:r>
              <a:rPr lang="tr-TR" dirty="0">
                <a:latin typeface="Myriad Pro" pitchFamily="34" charset="0"/>
              </a:rPr>
              <a:t>4</a:t>
            </a:r>
            <a:r>
              <a:rPr lang="tr-TR" dirty="0" smtClean="0">
                <a:latin typeface="Myriad Pro" pitchFamily="34" charset="0"/>
              </a:rPr>
              <a:t>) Tüketici mahkemeleriyle tüketici hakem heyetlerinin UYAP ve Tüketici Bilgi Sistemi aracılığıyla entegre olması sağlanacaktır.</a:t>
            </a:r>
          </a:p>
          <a:p>
            <a:pPr algn="just" fontAlgn="auto">
              <a:spcBef>
                <a:spcPts val="0"/>
              </a:spcBef>
              <a:spcAft>
                <a:spcPts val="0"/>
              </a:spcAft>
              <a:defRPr/>
            </a:pPr>
            <a:endParaRPr lang="tr-TR" dirty="0"/>
          </a:p>
          <a:p>
            <a:pPr algn="just" fontAlgn="auto">
              <a:spcBef>
                <a:spcPts val="0"/>
              </a:spcBef>
              <a:spcAft>
                <a:spcPts val="0"/>
              </a:spcAft>
              <a:defRPr/>
            </a:pPr>
            <a:endParaRPr lang="tr-TR" dirty="0"/>
          </a:p>
        </p:txBody>
      </p:sp>
      <p:sp>
        <p:nvSpPr>
          <p:cNvPr id="89092" name="2 Dikdörtgen"/>
          <p:cNvSpPr>
            <a:spLocks noChangeArrowheads="1"/>
          </p:cNvSpPr>
          <p:nvPr/>
        </p:nvSpPr>
        <p:spPr bwMode="auto">
          <a:xfrm>
            <a:off x="-428625" y="214313"/>
            <a:ext cx="8856663" cy="1149350"/>
          </a:xfrm>
          <a:prstGeom prst="rect">
            <a:avLst/>
          </a:prstGeom>
          <a:noFill/>
          <a:ln w="9525">
            <a:noFill/>
            <a:miter lim="800000"/>
            <a:headEnd/>
            <a:tailEnd/>
          </a:ln>
        </p:spPr>
        <p:txBody>
          <a:bodyPr>
            <a:spAutoFit/>
          </a:bodyPr>
          <a:lstStyle/>
          <a:p>
            <a:pPr marL="644525" indent="-285750" algn="ctr">
              <a:spcBef>
                <a:spcPts val="400"/>
              </a:spcBef>
              <a:buClr>
                <a:schemeClr val="tx1"/>
              </a:buClr>
            </a:pPr>
            <a:endParaRPr lang="tr-TR" sz="2200" dirty="0">
              <a:solidFill>
                <a:srgbClr val="FF0000"/>
              </a:solidFill>
              <a:latin typeface="Myriad Pro" pitchFamily="34" charset="0"/>
            </a:endParaRPr>
          </a:p>
          <a:p>
            <a:pPr marL="644525" indent="-285750" algn="ctr">
              <a:spcBef>
                <a:spcPts val="400"/>
              </a:spcBef>
              <a:buClr>
                <a:schemeClr val="tx1"/>
              </a:buClr>
            </a:pPr>
            <a:r>
              <a:rPr lang="tr-TR" sz="2000" dirty="0">
                <a:solidFill>
                  <a:srgbClr val="0000FF"/>
                </a:solidFill>
                <a:latin typeface="Myriad Pro" pitchFamily="34" charset="0"/>
              </a:rPr>
              <a:t>                     </a:t>
            </a:r>
            <a:r>
              <a:rPr lang="tr-TR" sz="2000" dirty="0" smtClean="0">
                <a:solidFill>
                  <a:srgbClr val="0000FF"/>
                </a:solidFill>
                <a:latin typeface="Myriad Pro" pitchFamily="34" charset="0"/>
              </a:rPr>
              <a:t>TÜKETİCİ </a:t>
            </a:r>
            <a:r>
              <a:rPr lang="tr-TR" sz="2000" dirty="0">
                <a:solidFill>
                  <a:srgbClr val="0000FF"/>
                </a:solidFill>
                <a:latin typeface="Myriad Pro" pitchFamily="34" charset="0"/>
              </a:rPr>
              <a:t>HAKEM HEYETLERİ VE TÜKETİCİ MAHKEMELERİ </a:t>
            </a:r>
          </a:p>
          <a:p>
            <a:pPr marL="644525" indent="-285750" algn="ctr">
              <a:spcBef>
                <a:spcPts val="400"/>
              </a:spcBef>
              <a:buClr>
                <a:schemeClr val="tx1"/>
              </a:buClr>
            </a:pPr>
            <a:r>
              <a:rPr lang="tr-TR" sz="2000" dirty="0">
                <a:solidFill>
                  <a:srgbClr val="0000FF"/>
                </a:solidFill>
                <a:latin typeface="Myriad Pro" pitchFamily="34" charset="0"/>
              </a:rPr>
              <a:t>İLE İLGİLİ DÜZENLEMELER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179512" y="116632"/>
          <a:ext cx="8784976" cy="6187331"/>
        </p:xfrm>
        <a:graphic>
          <a:graphicData uri="http://schemas.openxmlformats.org/presentationml/2006/ole">
            <mc:AlternateContent xmlns:mc="http://schemas.openxmlformats.org/markup-compatibility/2006">
              <mc:Choice xmlns:v="urn:schemas-microsoft-com:vml" Requires="v">
                <p:oleObj spid="_x0000_s2061" name="Çizelge" r:id="rId4" imgW="9364268" imgH="5980694" progId="Excel.Chart.8">
                  <p:embed/>
                </p:oleObj>
              </mc:Choice>
              <mc:Fallback>
                <p:oleObj name="Çizelge" r:id="rId4" imgW="9364268" imgH="598069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6632"/>
                        <a:ext cx="8784976" cy="61873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47528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433943"/>
            <a:ext cx="8229600" cy="6093296"/>
          </a:xfrm>
        </p:spPr>
        <p:txBody>
          <a:bodyPr/>
          <a:lstStyle/>
          <a:p>
            <a:pPr marL="0" indent="0" algn="just">
              <a:buNone/>
            </a:pPr>
            <a:r>
              <a:rPr lang="tr-TR" sz="1600" b="1" dirty="0" smtClean="0"/>
              <a:t>       </a:t>
            </a:r>
            <a:r>
              <a:rPr lang="tr-TR" sz="1800" b="1" dirty="0" smtClean="0"/>
              <a:t>Başvuru</a:t>
            </a:r>
            <a:endParaRPr lang="tr-TR" sz="1800" dirty="0"/>
          </a:p>
          <a:p>
            <a:pPr algn="just"/>
            <a:r>
              <a:rPr lang="tr-TR" sz="1700" b="1" dirty="0"/>
              <a:t>MADDE 11 –</a:t>
            </a:r>
            <a:r>
              <a:rPr lang="tr-TR" sz="1700" dirty="0"/>
              <a:t> (1) Uyuşmazlıklarla ilgili başvuru, uyuşmazlık konusunu içeren dilekçenin, varsa delil oluşturan ilgili belgelerle birlikte tüketici hakem heyetine verilmesiyle yapılır. Tüketici hakem heyetlerine yapılacak başvurular Ek-1’de yer alan başvuru formu kullanılarak yapılabilir. Başvuru formu kullanılmadan yapılan başvurularda; başvuru sahibinin adı, soyadı, TC Kimlik Numarası, adresi ve varsa diğer iletişim bilgileri, uyuşmazlık değeri ve talebi ile şikayet edilene ilişkin bilgilere yer verilmesi zorunludur.</a:t>
            </a:r>
          </a:p>
          <a:p>
            <a:pPr algn="just"/>
            <a:r>
              <a:rPr lang="tr-TR" sz="1700" dirty="0"/>
              <a:t>(2) </a:t>
            </a:r>
            <a:r>
              <a:rPr lang="tr-TR" sz="1700" u="sng" dirty="0">
                <a:solidFill>
                  <a:srgbClr val="FF0000"/>
                </a:solidFill>
              </a:rPr>
              <a:t>Tüketici aynı uyuşmazlık konusu ile ilgili olarak birden çok tüketici hakem heyetine başvuramaz.</a:t>
            </a:r>
            <a:r>
              <a:rPr lang="tr-TR" sz="1700" dirty="0"/>
              <a:t> Aksi takdirde diğer taraf lehine </a:t>
            </a:r>
            <a:r>
              <a:rPr lang="tr-TR" sz="1700" dirty="0" err="1"/>
              <a:t>derdestlik</a:t>
            </a:r>
            <a:r>
              <a:rPr lang="tr-TR" sz="1700" dirty="0"/>
              <a:t> itirazında bulunma hakkı doğar.</a:t>
            </a:r>
          </a:p>
          <a:p>
            <a:pPr algn="just"/>
            <a:r>
              <a:rPr lang="tr-TR" sz="1700" dirty="0"/>
              <a:t>(3) Tüketicinin aynı uyuşmazlık konusu ile ilgili olarak aynı tüketici hakem heyetine birden fazla başvuru yapması durumunda da ikinci fıkra hükümleri uygulanır.</a:t>
            </a:r>
          </a:p>
          <a:p>
            <a:pPr algn="just"/>
            <a:r>
              <a:rPr lang="tr-TR" sz="1700" dirty="0"/>
              <a:t>(4) </a:t>
            </a:r>
            <a:r>
              <a:rPr lang="tr-TR" sz="1700" dirty="0">
                <a:solidFill>
                  <a:srgbClr val="FF0000"/>
                </a:solidFill>
              </a:rPr>
              <a:t>Elektronik ortamda yapılan başvuruların e-devlet kapısı üzerinden veya Tüketici Bilgi Sistemi ile yapılması zorunludur. </a:t>
            </a:r>
            <a:r>
              <a:rPr lang="tr-TR" sz="1700" dirty="0"/>
              <a:t>Bu başvuruların geçerli olabilmesi için uyuşmazlıkla ilgili başvuru formunun eksiksiz olarak doldurulması, varsa bilgi ve belgelerin sisteme yüklenmiş olması ve yapılan başvurunun başvuru sahibi tarafından, güvenli elektronik imza veya mobil imza ile imzalanmış olması gerekir.</a:t>
            </a:r>
          </a:p>
          <a:p>
            <a:pPr algn="just"/>
            <a:r>
              <a:rPr lang="tr-TR" sz="1700" dirty="0"/>
              <a:t>(5) Güvenli elektronik veya mobil imza ile imzalanmamış başvuruların geçerli olabilmesi için sistem tarafından oluşturulan başvuru formunun çıktısının alınarak ıslak imza ile imzalandıktan sonra on beş gün içinde varsa bilgi ve belgelerle birlikte ilgili tüketici hakem heyetine posta yoluyla veya elden ulaştırılması gerekir. Aksi halde başvuru işleme alınmaz</a:t>
            </a:r>
            <a:r>
              <a:rPr lang="tr-TR" sz="1800" dirty="0"/>
              <a:t>.</a:t>
            </a:r>
          </a:p>
          <a:p>
            <a:pPr marL="0" indent="0" algn="just">
              <a:buNone/>
            </a:pPr>
            <a:endParaRPr lang="tr-TR" dirty="0"/>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60</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solidFill>
                  <a:srgbClr val="FF0000"/>
                </a:solidFill>
              </a:rPr>
              <a:t>Tüketici Hakem Heyetleri Yönetmeliği</a:t>
            </a:r>
            <a:endParaRPr lang="tr-TR" sz="2400" b="1" dirty="0">
              <a:solidFill>
                <a:srgbClr val="FF0000"/>
              </a:solidFill>
            </a:endParaRPr>
          </a:p>
        </p:txBody>
      </p:sp>
    </p:spTree>
    <p:extLst>
      <p:ext uri="{BB962C8B-B14F-4D97-AF65-F5344CB8AC3E}">
        <p14:creationId xmlns:p14="http://schemas.microsoft.com/office/powerpoint/2010/main" val="2534538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433943"/>
            <a:ext cx="8229600" cy="6093296"/>
          </a:xfrm>
        </p:spPr>
        <p:txBody>
          <a:bodyPr/>
          <a:lstStyle/>
          <a:p>
            <a:pPr marL="0" indent="0" algn="just">
              <a:buNone/>
            </a:pPr>
            <a:r>
              <a:rPr lang="tr-TR" sz="1600" b="1" dirty="0" smtClean="0"/>
              <a:t>       </a:t>
            </a:r>
            <a:endParaRPr lang="tr-TR" dirty="0"/>
          </a:p>
          <a:p>
            <a:pPr algn="just"/>
            <a:r>
              <a:rPr lang="tr-TR" b="1" dirty="0"/>
              <a:t>Bilgi ve belge isteme yetkisi</a:t>
            </a:r>
            <a:endParaRPr lang="tr-TR" dirty="0"/>
          </a:p>
          <a:p>
            <a:pPr algn="just"/>
            <a:r>
              <a:rPr lang="tr-TR" b="1" dirty="0"/>
              <a:t>MADDE 12 –</a:t>
            </a:r>
            <a:r>
              <a:rPr lang="tr-TR" dirty="0"/>
              <a:t> (1) Tüketici hakem heyeti, uyuşmazlık konusuna ilişkin </a:t>
            </a:r>
            <a:r>
              <a:rPr lang="tr-TR" dirty="0">
                <a:solidFill>
                  <a:srgbClr val="FF0000"/>
                </a:solidFill>
              </a:rPr>
              <a:t>her türlü bilgi ve belgeyi taraflardan</a:t>
            </a:r>
            <a:r>
              <a:rPr lang="tr-TR" dirty="0"/>
              <a:t>, ilgili kişi, kurum ve kuruluşlardan isteyebilir.</a:t>
            </a:r>
          </a:p>
          <a:p>
            <a:pPr algn="just"/>
            <a:r>
              <a:rPr lang="tr-TR" dirty="0"/>
              <a:t>(2) Bilgi ve belge isteme yazılarının taahhütlü mektupla gönderilmesi esastır. Gecikmesi halinde zarar doğabilecek işlerde, gerekçe belirtilmek suretiyle, memur vasıtasıyla tebligat yaptırılabilir.</a:t>
            </a:r>
          </a:p>
          <a:p>
            <a:pPr algn="just"/>
            <a:r>
              <a:rPr lang="tr-TR" dirty="0"/>
              <a:t>(3) İstenen bilgi ve belgelerin sunulması için tebliğ tarihinden itibaren </a:t>
            </a:r>
            <a:r>
              <a:rPr lang="tr-TR" u="sng" dirty="0">
                <a:solidFill>
                  <a:srgbClr val="FF0000"/>
                </a:solidFill>
              </a:rPr>
              <a:t>en fazla otuz gün süre verilir</a:t>
            </a:r>
            <a:r>
              <a:rPr lang="tr-TR" dirty="0"/>
              <a:t>. Talep edilmesi ve tüketici hakem heyeti başkanlığınca uygun görülmesi halinde bu süre uzatılabilir.</a:t>
            </a:r>
          </a:p>
          <a:p>
            <a:pPr algn="just"/>
            <a:r>
              <a:rPr lang="tr-TR" dirty="0"/>
              <a:t>(4) Tüketici hakem heyeti başkanlığınca istenilen bilgi ve belgelerin verilen süre içinde </a:t>
            </a:r>
            <a:r>
              <a:rPr lang="tr-TR" u="sng" dirty="0">
                <a:solidFill>
                  <a:srgbClr val="FF0000"/>
                </a:solidFill>
              </a:rPr>
              <a:t>sunulmaması halinde dosyadaki mevcut bilgi ve belgeler üzerinden karar verilir.</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61</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solidFill>
                  <a:srgbClr val="FF0000"/>
                </a:solidFill>
              </a:rPr>
              <a:t>Tüketici Hakem Heyetleri Yönetmeliği</a:t>
            </a:r>
            <a:endParaRPr lang="tr-TR" sz="2400" b="1" dirty="0">
              <a:solidFill>
                <a:srgbClr val="FF0000"/>
              </a:solidFill>
            </a:endParaRPr>
          </a:p>
        </p:txBody>
      </p:sp>
    </p:spTree>
    <p:extLst>
      <p:ext uri="{BB962C8B-B14F-4D97-AF65-F5344CB8AC3E}">
        <p14:creationId xmlns:p14="http://schemas.microsoft.com/office/powerpoint/2010/main" val="2317241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310343"/>
            <a:ext cx="8229600" cy="6411131"/>
          </a:xfrm>
        </p:spPr>
        <p:txBody>
          <a:bodyPr/>
          <a:lstStyle/>
          <a:p>
            <a:pPr marL="0" indent="0" algn="just">
              <a:buNone/>
            </a:pPr>
            <a:r>
              <a:rPr lang="tr-TR" sz="1600" b="1" dirty="0" smtClean="0"/>
              <a:t>       </a:t>
            </a:r>
            <a:endParaRPr lang="tr-TR" dirty="0"/>
          </a:p>
          <a:p>
            <a:pPr algn="just"/>
            <a:r>
              <a:rPr lang="tr-TR" sz="1800" b="1" dirty="0"/>
              <a:t>Bilirkişi görevlendirilmesi</a:t>
            </a:r>
            <a:endParaRPr lang="tr-TR" sz="1800" dirty="0"/>
          </a:p>
          <a:p>
            <a:pPr algn="just"/>
            <a:r>
              <a:rPr lang="tr-TR" sz="1800" b="1" dirty="0"/>
              <a:t>MADDE 19 –</a:t>
            </a:r>
            <a:r>
              <a:rPr lang="tr-TR" sz="1800" dirty="0"/>
              <a:t> (1) Tüketici hakem heyeti çözümü özel veya teknik bilgiyi gerektiren hâllerde, taraflardan birinin talebi üzerine yahut </a:t>
            </a:r>
            <a:r>
              <a:rPr lang="tr-TR" sz="1800" dirty="0" err="1"/>
              <a:t>re’sen</a:t>
            </a:r>
            <a:r>
              <a:rPr lang="tr-TR" sz="1800" dirty="0"/>
              <a:t>, bilirkişinin görüşünün alınmasına karar verebilir. Tüketici hakem heyeti üyelerinin mesleklerinin gerektirdiği genel ve hukuki bilgiyle çözümlenmesi mümkün olan konularda bilirkişiye başvurulamaz.</a:t>
            </a:r>
          </a:p>
          <a:p>
            <a:pPr algn="just"/>
            <a:r>
              <a:rPr lang="tr-TR" sz="1800" dirty="0"/>
              <a:t>(2) Tüketici hakem heyeti, </a:t>
            </a:r>
            <a:r>
              <a:rPr lang="tr-TR" sz="1800" dirty="0">
                <a:solidFill>
                  <a:srgbClr val="FF0000"/>
                </a:solidFill>
              </a:rPr>
              <a:t>bilirkişi olarak yalnızca bir kişiyi görevlendirebilir</a:t>
            </a:r>
            <a:r>
              <a:rPr lang="tr-TR" sz="1800" dirty="0"/>
              <a:t>. Ancak, gerekçesini açıkça göstermek suretiyle, üç kişiden oluşan bir bilirkişi kurulu da görevlendirebilir.</a:t>
            </a:r>
          </a:p>
          <a:p>
            <a:pPr algn="just"/>
            <a:r>
              <a:rPr lang="tr-TR" sz="1800" dirty="0"/>
              <a:t>(3) Gerekli görülmesi halinde aynı uyuşmazlık için mevcut bilirkişiden ek rapor istenebilir veya yeniden bilirkişi görevlendirilebilir.</a:t>
            </a:r>
          </a:p>
          <a:p>
            <a:pPr algn="just"/>
            <a:r>
              <a:rPr lang="tr-TR" sz="1800" dirty="0"/>
              <a:t>(4) Bilirkişiler tüketicinin yerleşim yerinin bulunduğu veya uyuşmazlığın karara bağlanacağı tüketici hakem heyetinin yetki çevresinden veya tüketici hakem heyetinin bağlı olduğu ilden görevlendirilir. Bu kişilere ancak, 17 </a:t>
            </a:r>
            <a:r>
              <a:rPr lang="tr-TR" sz="1800" dirty="0" err="1"/>
              <a:t>nci</a:t>
            </a:r>
            <a:r>
              <a:rPr lang="tr-TR" sz="1800" dirty="0"/>
              <a:t> maddede yer alan sebeplere veya tüketici hakem heyetince kabul edilebilir diğer bir sebebe dayanarak görev verilmeyebilir yahut bu kişiler görevi kabulden kaçınmasını haklı kılacak mazerete dayanarak, bilirkişilik görevini kabul etmeyebilir.</a:t>
            </a:r>
          </a:p>
          <a:p>
            <a:pPr algn="just"/>
            <a:r>
              <a:rPr lang="tr-TR" sz="1800" dirty="0"/>
              <a:t>(5) Kanunların görüş bildirmekle yükümlü kıldığı kişi ve kuruluşlara, görevlendirildikleri konularda bilirkişi olarak öncelikle başvurulur. Ancak, kamu görevlilerine, bağlı bulundukları kurumlarla ilgili uyuşmazlıklarda ve işlerde, bilirkişi olarak görev verilemez.</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62</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solidFill>
                  <a:srgbClr val="FF0000"/>
                </a:solidFill>
              </a:rPr>
              <a:t>Tüketici Hakem Heyetleri Yönetmeliği</a:t>
            </a:r>
            <a:endParaRPr lang="tr-TR" sz="2400" b="1" dirty="0">
              <a:solidFill>
                <a:srgbClr val="FF0000"/>
              </a:solidFill>
            </a:endParaRPr>
          </a:p>
        </p:txBody>
      </p:sp>
    </p:spTree>
    <p:extLst>
      <p:ext uri="{BB962C8B-B14F-4D97-AF65-F5344CB8AC3E}">
        <p14:creationId xmlns:p14="http://schemas.microsoft.com/office/powerpoint/2010/main" val="3696481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310343"/>
            <a:ext cx="8229600" cy="6411131"/>
          </a:xfrm>
        </p:spPr>
        <p:txBody>
          <a:bodyPr/>
          <a:lstStyle/>
          <a:p>
            <a:pPr marL="0" indent="0" algn="just">
              <a:buNone/>
            </a:pPr>
            <a:r>
              <a:rPr lang="tr-TR" sz="1600" b="1" dirty="0" smtClean="0"/>
              <a:t>       </a:t>
            </a:r>
            <a:endParaRPr lang="tr-TR" dirty="0"/>
          </a:p>
          <a:p>
            <a:pPr algn="just"/>
            <a:r>
              <a:rPr lang="tr-TR" sz="1400" b="1" dirty="0"/>
              <a:t>Kararın niteliği ve kapsamı</a:t>
            </a:r>
            <a:endParaRPr lang="tr-TR" sz="1400" dirty="0"/>
          </a:p>
          <a:p>
            <a:pPr algn="just"/>
            <a:r>
              <a:rPr lang="tr-TR" sz="1400" b="1" dirty="0"/>
              <a:t>MADDE 22 –</a:t>
            </a:r>
            <a:r>
              <a:rPr lang="tr-TR" sz="1400" dirty="0"/>
              <a:t> (1) Tüketici hakem heyeti, uyuşmazlık ile ilgili karar verirken </a:t>
            </a:r>
            <a:r>
              <a:rPr lang="tr-TR" sz="1400" b="1" u="sng" dirty="0">
                <a:solidFill>
                  <a:srgbClr val="FF0000"/>
                </a:solidFill>
              </a:rPr>
              <a:t>tarafların talebiyle bağlıdır</a:t>
            </a:r>
            <a:r>
              <a:rPr lang="tr-TR" sz="1400" dirty="0"/>
              <a:t>. Ancak başvurunun yapıldığı tarihte uyuşmazlık miktarının tam ve kesin olarak belirlenebilmesinin mümkün olmadığı durumlarda, başvuru sahibinin hukuki ilişkiyi ve asgari bir miktarı belirtmesi ve inceleme sürecinde uyuşmazlık miktarının bilgi veya belgelerle tam olarak tespit edilmesi halinde talep edilen miktardan daha fazlasına veya daha azına tüketici hakem heyetince karar verilebilir. Verilen kararın her hâlükârda 6 </a:t>
            </a:r>
            <a:r>
              <a:rPr lang="tr-TR" sz="1400" dirty="0" err="1"/>
              <a:t>ncı</a:t>
            </a:r>
            <a:r>
              <a:rPr lang="tr-TR" sz="1400" dirty="0"/>
              <a:t> maddede belirtilen parasal sınırlar dâhilinde olması gerekir.</a:t>
            </a:r>
          </a:p>
          <a:p>
            <a:pPr algn="just"/>
            <a:r>
              <a:rPr lang="tr-TR" sz="1400" dirty="0"/>
              <a:t>(2) </a:t>
            </a:r>
            <a:r>
              <a:rPr lang="tr-TR" sz="1400" u="sng" dirty="0"/>
              <a:t>Aynı tüketici işleminden kaynaklanan birden fazla uyuşmazlık için ayrı ayrı başvuru yapılması durumunda, uyuşmazlığın değerleri toplamı tüketici hakem heyetinin görev sınırı içinde kalmak şartıyla, tek bir başvuruda birleştirilerek karar verilebilir. </a:t>
            </a:r>
            <a:r>
              <a:rPr lang="tr-TR" sz="1400" dirty="0"/>
              <a:t>Aynı tüketici işleminden kaynaklanan birden fazla uyuşmazlığın değerleri toplamının görev sınırını aşması durumunda uyuşmazlıklar hakkında ayrı ayrı karar verilir.</a:t>
            </a:r>
          </a:p>
          <a:p>
            <a:pPr algn="just"/>
            <a:r>
              <a:rPr lang="tr-TR" sz="1400" dirty="0"/>
              <a:t>(3) Tüketici hakem heyeti kararında </a:t>
            </a:r>
            <a:r>
              <a:rPr lang="tr-TR" sz="1400" u="sng" dirty="0">
                <a:solidFill>
                  <a:srgbClr val="FF0000"/>
                </a:solidFill>
              </a:rPr>
              <a:t>uyuşmazlık bedelinin Türk Lirası cinsinden belirtilmesi zorunludur</a:t>
            </a:r>
            <a:r>
              <a:rPr lang="tr-TR" sz="1400" dirty="0"/>
              <a:t>. Uyuşmazlık bedelinin döviz cinsinden olması durumunda başvuru tarihindeki Türkiye Cumhuriyet Merkez Bankasının belirlediği efektif döviz satış kuru esas alınarak Türk Lirasına çevrilir.</a:t>
            </a:r>
          </a:p>
          <a:p>
            <a:pPr algn="just"/>
            <a:r>
              <a:rPr lang="tr-TR" sz="1400" dirty="0"/>
              <a:t>(4) Uyuşmazlığın </a:t>
            </a:r>
            <a:r>
              <a:rPr lang="tr-TR" sz="1400" u="sng" dirty="0">
                <a:solidFill>
                  <a:srgbClr val="FF0000"/>
                </a:solidFill>
              </a:rPr>
              <a:t>tüketici lehine sonuçlandığı durumlarda, karşı tarafça ödenmesi gereken bilirkişi ve tebligat ücretleri</a:t>
            </a:r>
            <a:r>
              <a:rPr lang="tr-TR" sz="1400" dirty="0"/>
              <a:t> kararda belirtilir.</a:t>
            </a:r>
          </a:p>
          <a:p>
            <a:pPr algn="just"/>
            <a:r>
              <a:rPr lang="tr-TR" sz="1400" dirty="0"/>
              <a:t>(5) Tüketici hakem heyeti kararı tarafları bağlar.</a:t>
            </a:r>
          </a:p>
          <a:p>
            <a:pPr algn="just"/>
            <a:r>
              <a:rPr lang="tr-TR" sz="1400" dirty="0"/>
              <a:t>(6) Tüketici hakem heyeti </a:t>
            </a:r>
            <a:r>
              <a:rPr lang="tr-TR" sz="1400" u="sng" dirty="0">
                <a:solidFill>
                  <a:srgbClr val="FF0000"/>
                </a:solidFill>
              </a:rPr>
              <a:t>kararı yalnızca verildiği uyuşmazlık için hüküm ifade eder.</a:t>
            </a:r>
          </a:p>
          <a:p>
            <a:pPr algn="just"/>
            <a:r>
              <a:rPr lang="tr-TR" sz="1400" dirty="0"/>
              <a:t>(7) Tüketici hakem heyetlerinde taraflar, avukatla temsil edilebilir. Tarafların avukatla temsil edilmesi durumunda, tüketici hakem heyetleri tarafından lehine karar verilen tarafın </a:t>
            </a:r>
            <a:r>
              <a:rPr lang="tr-TR" sz="1400" u="sng" dirty="0">
                <a:solidFill>
                  <a:srgbClr val="FF0000"/>
                </a:solidFill>
              </a:rPr>
              <a:t>avukatına vekâlet ücreti ödenmesine karar verilmez.</a:t>
            </a:r>
          </a:p>
          <a:p>
            <a:pPr algn="just"/>
            <a:r>
              <a:rPr lang="tr-TR" sz="1400" dirty="0"/>
              <a:t>(8) Başvuruya konu uyuşmazlığın, tüketici hakem heyeti tarafından karar verilene kadar çözümlenmesi ve bu durumun ispatına yönelik bilgi veya belgelerin tüketici hakem heyetine iletilmesi durumunda, tüketici hakem heyeti uyuşmazlığın konusuz kalması nedeniyle karar verilmesine yer olmadığına karar verir.</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63</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solidFill>
                  <a:srgbClr val="FF0000"/>
                </a:solidFill>
              </a:rPr>
              <a:t>Tüketici Hakem Heyetleri Yönetmeliği</a:t>
            </a:r>
            <a:endParaRPr lang="tr-TR" sz="2400" b="1" dirty="0">
              <a:solidFill>
                <a:srgbClr val="FF0000"/>
              </a:solidFill>
            </a:endParaRPr>
          </a:p>
        </p:txBody>
      </p:sp>
    </p:spTree>
    <p:extLst>
      <p:ext uri="{BB962C8B-B14F-4D97-AF65-F5344CB8AC3E}">
        <p14:creationId xmlns:p14="http://schemas.microsoft.com/office/powerpoint/2010/main" val="3565901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310343"/>
            <a:ext cx="8229600" cy="6411131"/>
          </a:xfrm>
        </p:spPr>
        <p:txBody>
          <a:bodyPr/>
          <a:lstStyle/>
          <a:p>
            <a:pPr marL="0" indent="0" algn="just">
              <a:buNone/>
            </a:pPr>
            <a:r>
              <a:rPr lang="tr-TR" sz="1600" b="1" dirty="0" smtClean="0"/>
              <a:t>       </a:t>
            </a:r>
            <a:endParaRPr lang="tr-TR" dirty="0"/>
          </a:p>
          <a:p>
            <a:pPr algn="just"/>
            <a:r>
              <a:rPr lang="tr-TR" sz="3200" b="1" dirty="0"/>
              <a:t>Kararın tebliği</a:t>
            </a:r>
            <a:endParaRPr lang="tr-TR" sz="3200" dirty="0"/>
          </a:p>
          <a:p>
            <a:pPr algn="just"/>
            <a:r>
              <a:rPr lang="tr-TR" sz="3200" b="1" dirty="0"/>
              <a:t>MADDE 25 –</a:t>
            </a:r>
            <a:r>
              <a:rPr lang="tr-TR" sz="3200" dirty="0"/>
              <a:t> (1) Tüketici hakem heyeti kararı, alındığı tarihten itibaren </a:t>
            </a:r>
            <a:r>
              <a:rPr lang="tr-TR" sz="3200" u="sng" dirty="0">
                <a:solidFill>
                  <a:srgbClr val="FF0000"/>
                </a:solidFill>
              </a:rPr>
              <a:t>on iş günü içinde taraflara yazılı olarak</a:t>
            </a:r>
            <a:r>
              <a:rPr lang="tr-TR" sz="3200" dirty="0"/>
              <a:t> ve 11/2/1959 tarihli ve 7201 sayılı Tebligat Kanunu hükümlerine göre tebliğ edilir. Tarafların temsilinin avukatla yapılması halinde tebligat avukata yapılır.</a:t>
            </a:r>
          </a:p>
          <a:p>
            <a:pPr algn="just"/>
            <a:r>
              <a:rPr lang="tr-TR" sz="3200" dirty="0"/>
              <a:t>(2) Kararların taraflara taahhütlü mektupla gönderilmesi esastır. Gecikmesi halinde zarar doğabilecek işlerde, gerekçe belirtilmek suretiyle, memur vasıtasıyla tebligat yaptırılabilir.</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64</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solidFill>
                  <a:srgbClr val="FF0000"/>
                </a:solidFill>
              </a:rPr>
              <a:t>Tüketici Hakem Heyetleri Yönetmeliği</a:t>
            </a:r>
            <a:endParaRPr lang="tr-TR" sz="2400" b="1" dirty="0">
              <a:solidFill>
                <a:srgbClr val="FF0000"/>
              </a:solidFill>
            </a:endParaRPr>
          </a:p>
        </p:txBody>
      </p:sp>
    </p:spTree>
    <p:extLst>
      <p:ext uri="{BB962C8B-B14F-4D97-AF65-F5344CB8AC3E}">
        <p14:creationId xmlns:p14="http://schemas.microsoft.com/office/powerpoint/2010/main" val="4228160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310343"/>
            <a:ext cx="8229600" cy="6411131"/>
          </a:xfrm>
        </p:spPr>
        <p:txBody>
          <a:bodyPr/>
          <a:lstStyle/>
          <a:p>
            <a:pPr marL="0" indent="0" algn="just">
              <a:buNone/>
            </a:pPr>
            <a:r>
              <a:rPr lang="tr-TR" sz="1600" b="1" dirty="0" smtClean="0"/>
              <a:t>       </a:t>
            </a:r>
            <a:endParaRPr lang="tr-TR" dirty="0"/>
          </a:p>
          <a:p>
            <a:pPr algn="just"/>
            <a:r>
              <a:rPr lang="tr-TR" sz="1700" b="1" dirty="0"/>
              <a:t>Karara itiraz</a:t>
            </a:r>
            <a:endParaRPr lang="tr-TR" sz="1700" dirty="0"/>
          </a:p>
          <a:p>
            <a:pPr algn="just"/>
            <a:r>
              <a:rPr lang="tr-TR" sz="1700" b="1" dirty="0"/>
              <a:t>MADDE 28 – </a:t>
            </a:r>
            <a:r>
              <a:rPr lang="tr-TR" sz="1700" dirty="0"/>
              <a:t>(1) Taraflar, tüketici hakem heyetinin kararlarına karşı tebliğ tarihinden itibaren </a:t>
            </a:r>
            <a:r>
              <a:rPr lang="tr-TR" sz="1700" u="sng" dirty="0">
                <a:solidFill>
                  <a:srgbClr val="FF0000"/>
                </a:solidFill>
              </a:rPr>
              <a:t>on beş gün içinde tüketici hakem heyetinin bulunduğu yerdeki tüketici mahkemesine itiraz edebilir.</a:t>
            </a:r>
            <a:r>
              <a:rPr lang="tr-TR" sz="1700" dirty="0"/>
              <a:t> İtiraz, tüketici hakem heyeti </a:t>
            </a:r>
            <a:r>
              <a:rPr lang="tr-TR" sz="1700" u="sng" dirty="0">
                <a:solidFill>
                  <a:srgbClr val="FF0000"/>
                </a:solidFill>
              </a:rPr>
              <a:t>kararının icrasını durdurmaz</a:t>
            </a:r>
            <a:r>
              <a:rPr lang="tr-TR" sz="1700" dirty="0"/>
              <a:t>. Ancak talep edilmesi şartıyla </a:t>
            </a:r>
            <a:r>
              <a:rPr lang="tr-TR" sz="1700" u="sng" dirty="0">
                <a:solidFill>
                  <a:srgbClr val="FF0000"/>
                </a:solidFill>
              </a:rPr>
              <a:t>hâkim, tüketici hakem heyeti kararının icrasını tedbir </a:t>
            </a:r>
            <a:r>
              <a:rPr lang="tr-TR" sz="1700" dirty="0"/>
              <a:t>yoluyla durdurabilir.</a:t>
            </a:r>
          </a:p>
          <a:p>
            <a:pPr algn="just"/>
            <a:r>
              <a:rPr lang="tr-TR" sz="1700" dirty="0"/>
              <a:t>(2) İtiraz olunan kararın, esas yönünden kanuna uygun olup da, kanunun olaya uygulanmasında hata edilmiş olmasından dolayı itirazın kabul edilmesi gerektiği veya kanuna uymayan husus hakkında yeniden yargılamayı gerektirmediği takdirde tüketici mahkemesi evrak üzerinde, kararı değiştirerek veya düzelterek onama kararı verebilir. Tarafların kimliklerine, ticaret unvanlarına ait yanlışlıklarla, yazı, hesap veya diğer açık ifade yanlışlıkları hakkında da bu hüküm uygulanır. Karar, usule ve kanuna uygun olup da gösterilen gerekçe doğru bulunmazsa, gerekçe değiştirilerek veya düzeltilerek onanır.</a:t>
            </a:r>
          </a:p>
          <a:p>
            <a:pPr algn="just"/>
            <a:r>
              <a:rPr lang="tr-TR" sz="1700" dirty="0"/>
              <a:t>(3) Tüketici hakem heyeti kararlarına karşı yapılan </a:t>
            </a:r>
            <a:r>
              <a:rPr lang="tr-TR" sz="1700" b="1" u="sng" dirty="0">
                <a:solidFill>
                  <a:srgbClr val="FF0000"/>
                </a:solidFill>
              </a:rPr>
              <a:t>itiraz üzerine tüketici mahkemesinin vereceği karar kesindir.</a:t>
            </a:r>
          </a:p>
          <a:p>
            <a:pPr algn="just"/>
            <a:r>
              <a:rPr lang="tr-TR" sz="1700" dirty="0"/>
              <a:t>(4) Tüketici mahkemelerince verilen kesinleşmiş kararlar, Ulusal Yargı Ağı Bilişim Sistemi üzerinden Bakanlığa iletilir. Tüketici hakem heyeti kararına karşı yapılan itiraz sonucu verilen karar, kararı veren mahkeme tarafından ilgili tüketici hakem heyetine gönderilir.</a:t>
            </a:r>
          </a:p>
          <a:p>
            <a:pPr algn="just"/>
            <a:r>
              <a:rPr lang="tr-TR" sz="1700" dirty="0"/>
              <a:t>(5) Tüketici hakem heyetinin tüketici lehine verdiği karara karşı yapılan itirazın kabulü durumunda mahkemece </a:t>
            </a:r>
            <a:r>
              <a:rPr lang="tr-TR" sz="1700" u="sng" dirty="0">
                <a:solidFill>
                  <a:srgbClr val="FF0000"/>
                </a:solidFill>
              </a:rPr>
              <a:t>tüketici aleyhine, avukatlık asgari ücret tarifesine göre nispi tarife üzerinden vekâlet ücretine hükmedilir. </a:t>
            </a:r>
            <a:r>
              <a:rPr lang="tr-TR" sz="1700" dirty="0"/>
              <a:t>Tarifenin maktu vekâlete ilişkin hükümleri uygulanmaz.</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65</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solidFill>
                  <a:srgbClr val="FF0000"/>
                </a:solidFill>
              </a:rPr>
              <a:t>Tüketici Hakem Heyetleri Yönetmeliği</a:t>
            </a:r>
            <a:endParaRPr lang="tr-TR" sz="2400" b="1" dirty="0">
              <a:solidFill>
                <a:srgbClr val="FF0000"/>
              </a:solidFill>
            </a:endParaRPr>
          </a:p>
        </p:txBody>
      </p:sp>
    </p:spTree>
    <p:extLst>
      <p:ext uri="{BB962C8B-B14F-4D97-AF65-F5344CB8AC3E}">
        <p14:creationId xmlns:p14="http://schemas.microsoft.com/office/powerpoint/2010/main" val="2410507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0404" y="310343"/>
            <a:ext cx="8229600" cy="6411131"/>
          </a:xfrm>
        </p:spPr>
        <p:txBody>
          <a:bodyPr/>
          <a:lstStyle/>
          <a:p>
            <a:pPr marL="0" indent="0" algn="just">
              <a:buNone/>
            </a:pPr>
            <a:r>
              <a:rPr lang="tr-TR" sz="1600" b="1" dirty="0" smtClean="0"/>
              <a:t>       </a:t>
            </a:r>
            <a:endParaRPr lang="tr-TR" dirty="0"/>
          </a:p>
          <a:p>
            <a:pPr algn="just"/>
            <a:r>
              <a:rPr lang="tr-TR" sz="2000" b="1" dirty="0"/>
              <a:t>Tebligat ve bilirkişi ücretlerinin tahsili</a:t>
            </a:r>
            <a:endParaRPr lang="tr-TR" sz="2000" dirty="0"/>
          </a:p>
          <a:p>
            <a:pPr algn="just"/>
            <a:r>
              <a:rPr lang="tr-TR" sz="2000" b="1" dirty="0"/>
              <a:t>MADDE 31 –</a:t>
            </a:r>
            <a:r>
              <a:rPr lang="tr-TR" sz="2000" dirty="0"/>
              <a:t> (1) Uyuşmazlıkla ilgili olarak tüketici hakem heyeti tarafından tüketici aleyhine karar verilmesi veya uyuşmazlığın konusuz kalması nedeniyle karar verilmesine yer olmadığına hükmedilmesi hallerinde </a:t>
            </a:r>
            <a:r>
              <a:rPr lang="tr-TR" sz="2000" u="sng" dirty="0">
                <a:solidFill>
                  <a:srgbClr val="FF0000"/>
                </a:solidFill>
              </a:rPr>
              <a:t>tebligat ve bilirkişi ücretleri Bakanlıkça </a:t>
            </a:r>
            <a:r>
              <a:rPr lang="tr-TR" sz="2000" dirty="0"/>
              <a:t>karşılanır.</a:t>
            </a:r>
          </a:p>
          <a:p>
            <a:pPr algn="just"/>
            <a:r>
              <a:rPr lang="tr-TR" sz="2000" dirty="0"/>
              <a:t>(2) Uyuşmazlığın tüketici lehine sonuçlanması durumunda, </a:t>
            </a:r>
            <a:r>
              <a:rPr lang="tr-TR" sz="2000" u="sng" dirty="0">
                <a:solidFill>
                  <a:srgbClr val="FF0000"/>
                </a:solidFill>
              </a:rPr>
              <a:t>tebligat ve bilirkişi ücretleri kararın tebliğinden itibaren bir ay içinde karşı tarafın bulunduğu yerdeki vergi dairesi müdürlüğüne ödenir. </a:t>
            </a:r>
            <a:r>
              <a:rPr lang="tr-TR" sz="2000" dirty="0"/>
              <a:t>Ödendiğine ilişkin makbuz, bu süre içinde ilgili tüketici hakem heyetine ibraz edilir.</a:t>
            </a:r>
          </a:p>
          <a:p>
            <a:pPr algn="just"/>
            <a:r>
              <a:rPr lang="tr-TR" sz="2000" dirty="0"/>
              <a:t>(3) Tüketici hakem heyeti; </a:t>
            </a:r>
            <a:r>
              <a:rPr lang="tr-TR" sz="2000" u="sng" dirty="0">
                <a:solidFill>
                  <a:srgbClr val="FF0000"/>
                </a:solidFill>
              </a:rPr>
              <a:t>tebligat ve bilirkişi ücretlerinin süresi içinde ödenmemesi halinde,</a:t>
            </a:r>
            <a:r>
              <a:rPr lang="tr-TR" sz="2000" dirty="0"/>
              <a:t> bu tutarların 21/7/1953 tarihli ve 6183 sayılı Amme Alacaklarının Tahsil Usulü Hakkında Kanuna göre takip ve tahsil edilmesi amacıyla, söz konusu kararın bir örneği ile bu kararın karşı tarafa tebliğ edildiği tarihe dair bilgiyi içeren yazıyı ilgili vergi dairesi müdürlüğüne gönderir.</a:t>
            </a:r>
          </a:p>
          <a:p>
            <a:pPr algn="just"/>
            <a:r>
              <a:rPr lang="tr-TR" sz="2000" dirty="0"/>
              <a:t>(4) Tebligat ücreti hesaplanırken, uyuşmazlıkla ilgili yapılan </a:t>
            </a:r>
            <a:r>
              <a:rPr lang="tr-TR" sz="2000" u="sng" dirty="0">
                <a:solidFill>
                  <a:srgbClr val="FF0000"/>
                </a:solidFill>
              </a:rPr>
              <a:t>tüm yazışmalar </a:t>
            </a:r>
            <a:r>
              <a:rPr lang="tr-TR" sz="2000" dirty="0"/>
              <a:t>dikkate alınır.</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66</a:t>
            </a:fld>
            <a:endParaRPr lang="en-US"/>
          </a:p>
        </p:txBody>
      </p:sp>
      <p:sp>
        <p:nvSpPr>
          <p:cNvPr id="8" name="Unvan 7"/>
          <p:cNvSpPr>
            <a:spLocks noGrp="1"/>
          </p:cNvSpPr>
          <p:nvPr>
            <p:ph type="title"/>
          </p:nvPr>
        </p:nvSpPr>
        <p:spPr>
          <a:xfrm>
            <a:off x="1043608" y="0"/>
            <a:ext cx="7643192" cy="620688"/>
          </a:xfrm>
        </p:spPr>
        <p:txBody>
          <a:bodyPr/>
          <a:lstStyle/>
          <a:p>
            <a:r>
              <a:rPr lang="tr-TR" sz="2400" b="1" dirty="0" smtClean="0">
                <a:solidFill>
                  <a:srgbClr val="FF0000"/>
                </a:solidFill>
              </a:rPr>
              <a:t>Tüketici Hakem Heyetleri Yönetmeliği</a:t>
            </a:r>
            <a:endParaRPr lang="tr-TR" sz="2400" b="1" dirty="0">
              <a:solidFill>
                <a:srgbClr val="FF0000"/>
              </a:solidFill>
            </a:endParaRPr>
          </a:p>
        </p:txBody>
      </p:sp>
    </p:spTree>
    <p:extLst>
      <p:ext uri="{BB962C8B-B14F-4D97-AF65-F5344CB8AC3E}">
        <p14:creationId xmlns:p14="http://schemas.microsoft.com/office/powerpoint/2010/main" val="2183651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539552" y="1268760"/>
            <a:ext cx="8580926" cy="6411131"/>
          </a:xfrm>
        </p:spPr>
        <p:txBody>
          <a:bodyPr/>
          <a:lstStyle/>
          <a:p>
            <a:pPr marL="0" indent="0" algn="just">
              <a:buNone/>
            </a:pPr>
            <a:r>
              <a:rPr lang="tr-TR" sz="2800" u="sng" dirty="0" smtClean="0">
                <a:solidFill>
                  <a:srgbClr val="FF0000"/>
                </a:solidFill>
              </a:rPr>
              <a:t>Tüketici </a:t>
            </a:r>
            <a:r>
              <a:rPr lang="tr-TR" sz="2800" u="sng" dirty="0">
                <a:solidFill>
                  <a:srgbClr val="FF0000"/>
                </a:solidFill>
              </a:rPr>
              <a:t>Memnuniyetini İlke Edinen Firma Ödülü</a:t>
            </a:r>
            <a:r>
              <a:rPr lang="tr-TR" sz="2800" dirty="0"/>
              <a:t>: Ödül verilecek firmanın;</a:t>
            </a:r>
          </a:p>
          <a:p>
            <a:pPr algn="just"/>
            <a:r>
              <a:rPr lang="tr-TR" sz="2800" dirty="0"/>
              <a:t>1) Tüketici memnuniyetini </a:t>
            </a:r>
            <a:r>
              <a:rPr lang="tr-TR" sz="2800" dirty="0">
                <a:solidFill>
                  <a:srgbClr val="FF0000"/>
                </a:solidFill>
              </a:rPr>
              <a:t>firma politikası olarak </a:t>
            </a:r>
            <a:r>
              <a:rPr lang="tr-TR" sz="2800" dirty="0"/>
              <a:t>benimsemesi ve buna uygun faaliyetlerde bulunması,</a:t>
            </a:r>
          </a:p>
          <a:p>
            <a:pPr algn="just"/>
            <a:r>
              <a:rPr lang="tr-TR" sz="2800" dirty="0"/>
              <a:t>2) Mevzuatla tüketicilere tanınan haklardan </a:t>
            </a:r>
            <a:r>
              <a:rPr lang="tr-TR" sz="2800" dirty="0">
                <a:solidFill>
                  <a:srgbClr val="FF0000"/>
                </a:solidFill>
              </a:rPr>
              <a:t>daha ileri haklar tanıması,</a:t>
            </a:r>
          </a:p>
          <a:p>
            <a:pPr algn="just"/>
            <a:r>
              <a:rPr lang="tr-TR" sz="2800" dirty="0"/>
              <a:t>3) Tüketicilere yönelik telefon ya da elektronik ortamda hizmet veren </a:t>
            </a:r>
            <a:r>
              <a:rPr lang="tr-TR" sz="2800" u="sng" dirty="0">
                <a:solidFill>
                  <a:srgbClr val="FF0000"/>
                </a:solidFill>
              </a:rPr>
              <a:t>çağrı merkezi</a:t>
            </a:r>
            <a:r>
              <a:rPr lang="tr-TR" sz="2800" dirty="0"/>
              <a:t>, tüketici danışma masası veya danışma hattı kurmuş ve bunları fiilen işletir olması,</a:t>
            </a:r>
          </a:p>
          <a:p>
            <a:pPr algn="just"/>
            <a:r>
              <a:rPr lang="tr-TR" sz="2800" dirty="0"/>
              <a:t>4) Tüketicileri ve kendi çalışanlarını </a:t>
            </a:r>
            <a:r>
              <a:rPr lang="tr-TR" sz="2800" u="sng" dirty="0">
                <a:solidFill>
                  <a:srgbClr val="FF0000"/>
                </a:solidFill>
              </a:rPr>
              <a:t>bilgilendirici çalışmalar</a:t>
            </a:r>
            <a:r>
              <a:rPr lang="tr-TR" sz="2800" dirty="0"/>
              <a:t> yürütmüş olması.</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67</a:t>
            </a:fld>
            <a:endParaRPr lang="en-US"/>
          </a:p>
        </p:txBody>
      </p:sp>
      <p:sp>
        <p:nvSpPr>
          <p:cNvPr id="8" name="Unvan 7"/>
          <p:cNvSpPr>
            <a:spLocks noGrp="1"/>
          </p:cNvSpPr>
          <p:nvPr>
            <p:ph type="title"/>
          </p:nvPr>
        </p:nvSpPr>
        <p:spPr>
          <a:xfrm>
            <a:off x="1043608" y="0"/>
            <a:ext cx="7643192" cy="620688"/>
          </a:xfrm>
        </p:spPr>
        <p:txBody>
          <a:bodyPr/>
          <a:lstStyle/>
          <a:p>
            <a:r>
              <a:rPr lang="tr-TR" sz="2400" b="1" dirty="0"/>
              <a:t>TÜKETİCİ ÖDÜLLERİ YÖNETMELİĞİ</a:t>
            </a:r>
            <a:endParaRPr lang="tr-TR" sz="2400" dirty="0"/>
          </a:p>
        </p:txBody>
      </p:sp>
    </p:spTree>
    <p:extLst>
      <p:ext uri="{BB962C8B-B14F-4D97-AF65-F5344CB8AC3E}">
        <p14:creationId xmlns:p14="http://schemas.microsoft.com/office/powerpoint/2010/main" val="3126912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539552" y="1052736"/>
            <a:ext cx="8580926" cy="6627155"/>
          </a:xfrm>
        </p:spPr>
        <p:txBody>
          <a:bodyPr/>
          <a:lstStyle/>
          <a:p>
            <a:r>
              <a:rPr lang="tr-TR" b="1" dirty="0"/>
              <a:t>Diğer gerçek veya tüzel kişilerce verilecek tüketici ödülleri</a:t>
            </a:r>
            <a:endParaRPr lang="tr-TR" dirty="0"/>
          </a:p>
          <a:p>
            <a:pPr algn="just"/>
            <a:r>
              <a:rPr lang="tr-TR" b="1" dirty="0"/>
              <a:t>MADDE 15 –</a:t>
            </a:r>
            <a:r>
              <a:rPr lang="tr-TR" dirty="0"/>
              <a:t> (1) Gerçek veya tüzel kişiler tarafından tüketici ödülü veya benzeri isimler altında verilen ödüllerin </a:t>
            </a:r>
            <a:r>
              <a:rPr lang="tr-TR" u="sng" dirty="0">
                <a:solidFill>
                  <a:srgbClr val="FF0000"/>
                </a:solidFill>
              </a:rPr>
              <a:t>herhangi bir menfaat temin edilmeksizin </a:t>
            </a:r>
            <a:r>
              <a:rPr lang="tr-TR" dirty="0"/>
              <a:t>verilmesi ve önceden ilan edilen </a:t>
            </a:r>
            <a:r>
              <a:rPr lang="tr-TR" u="sng" dirty="0">
                <a:solidFill>
                  <a:srgbClr val="FF0000"/>
                </a:solidFill>
              </a:rPr>
              <a:t>objektif kriterlere dayanması </a:t>
            </a:r>
            <a:r>
              <a:rPr lang="tr-TR" dirty="0"/>
              <a:t>esastır</a:t>
            </a:r>
            <a:r>
              <a:rPr lang="tr-TR" dirty="0" smtClean="0"/>
              <a:t>.</a:t>
            </a:r>
          </a:p>
          <a:p>
            <a:pPr marL="0" indent="0" algn="just">
              <a:buNone/>
            </a:pPr>
            <a:endParaRPr lang="tr-TR" dirty="0"/>
          </a:p>
          <a:p>
            <a:pPr algn="just"/>
            <a:r>
              <a:rPr lang="tr-TR" dirty="0"/>
              <a:t>(2) Ödül verilmesi için teknik bir ölçüm gerekmesi halinde, buna ilişkin ölçüm, test ve raporlar </a:t>
            </a:r>
            <a:r>
              <a:rPr lang="tr-TR" dirty="0">
                <a:solidFill>
                  <a:srgbClr val="FF0000"/>
                </a:solidFill>
              </a:rPr>
              <a:t>akredite bir kuruluş veya üniversite </a:t>
            </a:r>
            <a:r>
              <a:rPr lang="tr-TR" dirty="0"/>
              <a:t>tarafından düzenlenir</a:t>
            </a:r>
            <a:r>
              <a:rPr lang="tr-TR" dirty="0" smtClean="0"/>
              <a:t>.</a:t>
            </a:r>
          </a:p>
          <a:p>
            <a:pPr marL="0" indent="0" algn="just">
              <a:buNone/>
            </a:pPr>
            <a:endParaRPr lang="tr-TR" dirty="0"/>
          </a:p>
          <a:p>
            <a:pPr algn="just"/>
            <a:r>
              <a:rPr lang="tr-TR" dirty="0"/>
              <a:t>(3) Müşteri memnuniyeti, beğeni, tüketici tercihi ve benzeri hususlar dikkate alınarak ödül verilmesi halinde, ödüle dayanak teşkil eden araştırmalar </a:t>
            </a:r>
            <a:r>
              <a:rPr lang="tr-TR" u="sng" dirty="0">
                <a:solidFill>
                  <a:srgbClr val="FF0000"/>
                </a:solidFill>
              </a:rPr>
              <a:t>bağımsız araştırma kuruluşları tarafından </a:t>
            </a:r>
            <a:r>
              <a:rPr lang="tr-TR" dirty="0"/>
              <a:t>bilimsel ve objektif kriterlere dayanılarak yapılır.</a:t>
            </a:r>
          </a:p>
          <a:p>
            <a:pPr marL="0" indent="0" algn="just">
              <a:buNone/>
            </a:pPr>
            <a:endParaRPr lang="tr-TR" sz="3200" dirty="0">
              <a:solidFill>
                <a:srgbClr val="FF0000"/>
              </a:solidFill>
            </a:endParaRPr>
          </a:p>
        </p:txBody>
      </p:sp>
      <p:sp>
        <p:nvSpPr>
          <p:cNvPr id="7" name="Slayt Numarası Yer Tutucusu 6"/>
          <p:cNvSpPr>
            <a:spLocks noGrp="1"/>
          </p:cNvSpPr>
          <p:nvPr>
            <p:ph type="sldNum" sz="quarter" idx="12"/>
          </p:nvPr>
        </p:nvSpPr>
        <p:spPr/>
        <p:txBody>
          <a:bodyPr/>
          <a:lstStyle/>
          <a:p>
            <a:pPr>
              <a:defRPr/>
            </a:pPr>
            <a:fld id="{15BCA0E8-B7A6-408F-A233-A5A6CCBB8528}" type="slidenum">
              <a:rPr lang="en-US" smtClean="0"/>
              <a:pPr>
                <a:defRPr/>
              </a:pPr>
              <a:t>68</a:t>
            </a:fld>
            <a:endParaRPr lang="en-US"/>
          </a:p>
        </p:txBody>
      </p:sp>
      <p:sp>
        <p:nvSpPr>
          <p:cNvPr id="8" name="Unvan 7"/>
          <p:cNvSpPr>
            <a:spLocks noGrp="1"/>
          </p:cNvSpPr>
          <p:nvPr>
            <p:ph type="title"/>
          </p:nvPr>
        </p:nvSpPr>
        <p:spPr>
          <a:xfrm>
            <a:off x="1043608" y="0"/>
            <a:ext cx="7643192" cy="620688"/>
          </a:xfrm>
        </p:spPr>
        <p:txBody>
          <a:bodyPr/>
          <a:lstStyle/>
          <a:p>
            <a:r>
              <a:rPr lang="tr-TR" sz="2400" b="1" dirty="0"/>
              <a:t>TÜKETİCİ ÖDÜLLERİ YÖNETMELİĞİ</a:t>
            </a:r>
            <a:endParaRPr lang="tr-TR" sz="2400" dirty="0"/>
          </a:p>
        </p:txBody>
      </p:sp>
    </p:spTree>
    <p:extLst>
      <p:ext uri="{BB962C8B-B14F-4D97-AF65-F5344CB8AC3E}">
        <p14:creationId xmlns:p14="http://schemas.microsoft.com/office/powerpoint/2010/main" val="865699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BCB66FC-D6AE-437A-85D1-B6D81FB014FA}" type="slidenum">
              <a:rPr lang="en-US" altLang="tr-TR" sz="1200" b="1" smtClean="0">
                <a:solidFill>
                  <a:srgbClr val="898989"/>
                </a:solidFill>
                <a:latin typeface="Cambria" panose="02040503050406030204" pitchFamily="18" charset="0"/>
              </a:rPr>
              <a:pPr algn="ctr">
                <a:spcBef>
                  <a:spcPct val="0"/>
                </a:spcBef>
                <a:buFontTx/>
                <a:buNone/>
              </a:pPr>
              <a:t>69</a:t>
            </a:fld>
            <a:endParaRPr lang="en-US" altLang="tr-TR" sz="1200" b="1" smtClean="0">
              <a:solidFill>
                <a:srgbClr val="898989"/>
              </a:solidFill>
              <a:latin typeface="Cambria" panose="02040503050406030204" pitchFamily="18" charset="0"/>
            </a:endParaRPr>
          </a:p>
        </p:txBody>
      </p:sp>
      <p:sp>
        <p:nvSpPr>
          <p:cNvPr id="45059"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5060" name="12 Metin Yer Tutucusu"/>
          <p:cNvSpPr>
            <a:spLocks noGrp="1"/>
          </p:cNvSpPr>
          <p:nvPr>
            <p:ph type="body" idx="1"/>
          </p:nvPr>
        </p:nvSpPr>
        <p:spPr>
          <a:xfrm>
            <a:off x="1439863" y="409575"/>
            <a:ext cx="6772275" cy="855663"/>
          </a:xfrm>
        </p:spPr>
        <p:txBody>
          <a:bodyPr/>
          <a:lstStyle/>
          <a:p>
            <a:pPr algn="ctr" eaLnBrk="1" hangingPunct="1"/>
            <a:r>
              <a:rPr lang="tr-TR" altLang="tr-TR" smtClean="0">
                <a:solidFill>
                  <a:srgbClr val="0070C0"/>
                </a:solidFill>
                <a:latin typeface="Cambria" panose="02040503050406030204" pitchFamily="18" charset="0"/>
              </a:rPr>
              <a:t>PİYASA GÖZETİMİ VE DENETİMİ FAALİYETLERİ</a:t>
            </a:r>
          </a:p>
        </p:txBody>
      </p:sp>
      <p:sp>
        <p:nvSpPr>
          <p:cNvPr id="45061" name="Dikdörtgen 2"/>
          <p:cNvSpPr>
            <a:spLocks noChangeArrowheads="1"/>
          </p:cNvSpPr>
          <p:nvPr/>
        </p:nvSpPr>
        <p:spPr bwMode="auto">
          <a:xfrm>
            <a:off x="614363" y="5486400"/>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hangingPunct="0">
              <a:spcBef>
                <a:spcPct val="0"/>
              </a:spcBef>
              <a:buFontTx/>
              <a:buNone/>
            </a:pPr>
            <a:r>
              <a:rPr lang="tr-TR" altLang="tr-TR" sz="2000" smtClean="0">
                <a:solidFill>
                  <a:srgbClr val="1F497D"/>
                </a:solidFill>
                <a:latin typeface="Cambria" panose="02040503050406030204" pitchFamily="18" charset="0"/>
                <a:ea typeface="ＭＳ Ｐゴシック" panose="020B0600070205080204" pitchFamily="34" charset="-128"/>
                <a:cs typeface="Arial" panose="020B0604020202020204" pitchFamily="34" charset="0"/>
              </a:rPr>
              <a:t>* </a:t>
            </a:r>
            <a:r>
              <a:rPr lang="en-US" altLang="tr-TR" sz="2000" smtClean="0">
                <a:solidFill>
                  <a:srgbClr val="1F497D"/>
                </a:solidFill>
                <a:latin typeface="Cambria" panose="02040503050406030204" pitchFamily="18" charset="0"/>
                <a:ea typeface="ＭＳ Ｐゴシック" panose="020B0600070205080204" pitchFamily="34" charset="-128"/>
                <a:cs typeface="Arial" panose="020B0604020202020204" pitchFamily="34" charset="0"/>
              </a:rPr>
              <a:t>Sağlık Bakanlığı’nın sorumluluğunda bulunan bu ürünlerin piyasa gözetimi ve denetimi yetkisi 31.10.2013 tarihi itibariyle Bakanlığımıza geçmiştir.</a:t>
            </a:r>
            <a:endParaRPr lang="tr-TR" altLang="tr-TR" sz="2000" smtClean="0">
              <a:solidFill>
                <a:srgbClr val="1F497D"/>
              </a:solidFill>
              <a:latin typeface="Cambria" panose="02040503050406030204" pitchFamily="18" charset="0"/>
              <a:ea typeface="ＭＳ Ｐゴシック" panose="020B0600070205080204" pitchFamily="34" charset="-128"/>
              <a:cs typeface="Arial" panose="020B0604020202020204" pitchFamily="34" charset="0"/>
            </a:endParaRPr>
          </a:p>
        </p:txBody>
      </p:sp>
      <p:graphicFrame>
        <p:nvGraphicFramePr>
          <p:cNvPr id="8" name="Tablo 7"/>
          <p:cNvGraphicFramePr>
            <a:graphicFrameLocks noGrp="1"/>
          </p:cNvGraphicFramePr>
          <p:nvPr/>
        </p:nvGraphicFramePr>
        <p:xfrm>
          <a:off x="971550" y="2060575"/>
          <a:ext cx="7129463" cy="3240088"/>
        </p:xfrm>
        <a:graphic>
          <a:graphicData uri="http://schemas.openxmlformats.org/drawingml/2006/table">
            <a:tbl>
              <a:tblPr firstRow="1" firstCol="1" bandRow="1"/>
              <a:tblGrid>
                <a:gridCol w="3394177"/>
                <a:gridCol w="3735286"/>
              </a:tblGrid>
              <a:tr h="355100">
                <a:tc gridSpan="2">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457200" algn="ctr">
                        <a:lnSpc>
                          <a:spcPct val="115000"/>
                        </a:lnSpc>
                        <a:spcAft>
                          <a:spcPts val="0"/>
                        </a:spcAft>
                      </a:pPr>
                      <a:r>
                        <a:rPr lang="en-US" sz="1600" dirty="0">
                          <a:solidFill>
                            <a:schemeClr val="bg1"/>
                          </a:solidFill>
                          <a:effectLst>
                            <a:outerShdw blurRad="38100" dist="38100" dir="2700000" algn="tl">
                              <a:srgbClr val="000000">
                                <a:alpha val="43137"/>
                              </a:srgbClr>
                            </a:outerShdw>
                          </a:effectLst>
                          <a:latin typeface="Cambria" panose="02040503050406030204" pitchFamily="18" charset="0"/>
                        </a:rPr>
                        <a:t>BAKANLIĞIMIZ SORUMLULUĞUNDA BULUNAN ÜRÜN GRUPLARI</a:t>
                      </a:r>
                      <a:endParaRPr lang="tr-TR" sz="1600"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tr-TR"/>
                    </a:p>
                  </a:txBody>
                  <a:tcPr/>
                </a:tc>
              </a:tr>
              <a:tr h="732294">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Tekstil</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Kimyasal</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ve</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Fiziksel</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Denetim</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Ayakkabı</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Kimyasal</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ve</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Fiziksel</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Denetim</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r>
              <a:tr h="355100">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Kırtasiye</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Mobilya</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r>
              <a:tr h="355100">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Çocuk</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Bakım</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Ürünleri</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Oyuncak</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r>
              <a:tr h="355100">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457200" algn="ctr">
                        <a:lnSpc>
                          <a:spcPct val="115000"/>
                        </a:lnSpc>
                        <a:spcAft>
                          <a:spcPts val="0"/>
                        </a:spcAft>
                      </a:pPr>
                      <a:r>
                        <a:rPr lang="en-US" sz="1600" b="1" dirty="0" err="1" smtClean="0">
                          <a:solidFill>
                            <a:schemeClr val="bg1"/>
                          </a:solidFill>
                          <a:effectLst>
                            <a:outerShdw blurRad="38100" dist="38100" dir="2700000" algn="tl">
                              <a:srgbClr val="000000">
                                <a:alpha val="43137"/>
                              </a:srgbClr>
                            </a:outerShdw>
                          </a:effectLst>
                          <a:latin typeface="Cambria" panose="02040503050406030204" pitchFamily="18" charset="0"/>
                        </a:rPr>
                        <a:t>Emzik-Biberon</a:t>
                      </a:r>
                      <a:r>
                        <a:rPr lang="tr-TR" sz="1600" b="1" dirty="0" smtClean="0">
                          <a:solidFill>
                            <a:schemeClr val="bg1"/>
                          </a:solidFill>
                          <a:effectLst>
                            <a:outerShdw blurRad="38100" dist="38100" dir="2700000" algn="tl">
                              <a:srgbClr val="000000">
                                <a:alpha val="43137"/>
                              </a:srgbClr>
                            </a:outerShdw>
                          </a:effectLst>
                          <a:latin typeface="Cambria" panose="02040503050406030204" pitchFamily="18" charset="0"/>
                        </a:rPr>
                        <a:t>*</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Havuz</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Kimyasalları</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r>
              <a:tr h="355100">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Deterjanlar</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Kuvvetli</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Asit</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Bazlar</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r>
              <a:tr h="732294">
                <a:tc>
                  <a:txBody>
                    <a:bodyPr/>
                    <a:lstStyle>
                      <a:lvl1pPr marL="0" algn="l" defTabSz="457200" rtl="0" eaLnBrk="1" latinLnBrk="0" hangingPunct="1">
                        <a:defRPr sz="1800" b="1" kern="1200">
                          <a:solidFill>
                            <a:schemeClr val="lt1"/>
                          </a:solidFill>
                          <a:latin typeface="Candara"/>
                          <a:ea typeface=""/>
                          <a:cs typeface=""/>
                        </a:defRPr>
                      </a:lvl1pPr>
                      <a:lvl2pPr marL="457200" algn="l" defTabSz="457200" rtl="0" eaLnBrk="1" latinLnBrk="0" hangingPunct="1">
                        <a:defRPr sz="1800" b="1" kern="1200">
                          <a:solidFill>
                            <a:schemeClr val="lt1"/>
                          </a:solidFill>
                          <a:latin typeface="Candara"/>
                          <a:ea typeface=""/>
                          <a:cs typeface=""/>
                        </a:defRPr>
                      </a:lvl2pPr>
                      <a:lvl3pPr marL="914400" algn="l" defTabSz="457200" rtl="0" eaLnBrk="1" latinLnBrk="0" hangingPunct="1">
                        <a:defRPr sz="1800" b="1" kern="1200">
                          <a:solidFill>
                            <a:schemeClr val="lt1"/>
                          </a:solidFill>
                          <a:latin typeface="Candara"/>
                          <a:ea typeface=""/>
                          <a:cs typeface=""/>
                        </a:defRPr>
                      </a:lvl3pPr>
                      <a:lvl4pPr marL="1371600" algn="l" defTabSz="457200" rtl="0" eaLnBrk="1" latinLnBrk="0" hangingPunct="1">
                        <a:defRPr sz="1800" b="1" kern="1200">
                          <a:solidFill>
                            <a:schemeClr val="lt1"/>
                          </a:solidFill>
                          <a:latin typeface="Candara"/>
                          <a:ea typeface=""/>
                          <a:cs typeface=""/>
                        </a:defRPr>
                      </a:lvl4pPr>
                      <a:lvl5pPr marL="1828800" algn="l" defTabSz="457200" rtl="0" eaLnBrk="1" latinLnBrk="0" hangingPunct="1">
                        <a:defRPr sz="1800" b="1" kern="1200">
                          <a:solidFill>
                            <a:schemeClr val="lt1"/>
                          </a:solidFill>
                          <a:latin typeface="Candara"/>
                          <a:ea typeface=""/>
                          <a:cs typeface=""/>
                        </a:defRPr>
                      </a:lvl5pPr>
                      <a:lvl6pPr marL="2286000" algn="l" defTabSz="457200" rtl="0" eaLnBrk="1" latinLnBrk="0" hangingPunct="1">
                        <a:defRPr sz="1800" b="1" kern="1200">
                          <a:solidFill>
                            <a:schemeClr val="lt1"/>
                          </a:solidFill>
                          <a:latin typeface="Candara"/>
                          <a:ea typeface=""/>
                          <a:cs typeface=""/>
                        </a:defRPr>
                      </a:lvl6pPr>
                      <a:lvl7pPr marL="2743200" algn="l" defTabSz="457200" rtl="0" eaLnBrk="1" latinLnBrk="0" hangingPunct="1">
                        <a:defRPr sz="1800" b="1" kern="1200">
                          <a:solidFill>
                            <a:schemeClr val="lt1"/>
                          </a:solidFill>
                          <a:latin typeface="Candara"/>
                          <a:ea typeface=""/>
                          <a:cs typeface=""/>
                        </a:defRPr>
                      </a:lvl7pPr>
                      <a:lvl8pPr marL="3200400" algn="l" defTabSz="457200" rtl="0" eaLnBrk="1" latinLnBrk="0" hangingPunct="1">
                        <a:defRPr sz="1800" b="1" kern="1200">
                          <a:solidFill>
                            <a:schemeClr val="lt1"/>
                          </a:solidFill>
                          <a:latin typeface="Candara"/>
                          <a:ea typeface=""/>
                          <a:cs typeface=""/>
                        </a:defRPr>
                      </a:lvl8pPr>
                      <a:lvl9pPr marL="3657600" algn="l" defTabSz="457200" rtl="0" eaLnBrk="1" latinLnBrk="0" hangingPunct="1">
                        <a:defRPr sz="1800" b="1" kern="1200">
                          <a:solidFill>
                            <a:schemeClr val="lt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Diş</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Fırçaları</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ndara"/>
                          <a:ea typeface=""/>
                          <a:cs typeface=""/>
                        </a:defRPr>
                      </a:lvl1pPr>
                      <a:lvl2pPr marL="457200" algn="l" defTabSz="457200" rtl="0" eaLnBrk="1" latinLnBrk="0" hangingPunct="1">
                        <a:defRPr sz="1800" kern="1200">
                          <a:solidFill>
                            <a:schemeClr val="dk1"/>
                          </a:solidFill>
                          <a:latin typeface="Candara"/>
                          <a:ea typeface=""/>
                          <a:cs typeface=""/>
                        </a:defRPr>
                      </a:lvl2pPr>
                      <a:lvl3pPr marL="914400" algn="l" defTabSz="457200" rtl="0" eaLnBrk="1" latinLnBrk="0" hangingPunct="1">
                        <a:defRPr sz="1800" kern="1200">
                          <a:solidFill>
                            <a:schemeClr val="dk1"/>
                          </a:solidFill>
                          <a:latin typeface="Candara"/>
                          <a:ea typeface=""/>
                          <a:cs typeface=""/>
                        </a:defRPr>
                      </a:lvl3pPr>
                      <a:lvl4pPr marL="1371600" algn="l" defTabSz="457200" rtl="0" eaLnBrk="1" latinLnBrk="0" hangingPunct="1">
                        <a:defRPr sz="1800" kern="1200">
                          <a:solidFill>
                            <a:schemeClr val="dk1"/>
                          </a:solidFill>
                          <a:latin typeface="Candara"/>
                          <a:ea typeface=""/>
                          <a:cs typeface=""/>
                        </a:defRPr>
                      </a:lvl4pPr>
                      <a:lvl5pPr marL="1828800" algn="l" defTabSz="457200" rtl="0" eaLnBrk="1" latinLnBrk="0" hangingPunct="1">
                        <a:defRPr sz="1800" kern="1200">
                          <a:solidFill>
                            <a:schemeClr val="dk1"/>
                          </a:solidFill>
                          <a:latin typeface="Candara"/>
                          <a:ea typeface=""/>
                          <a:cs typeface=""/>
                        </a:defRPr>
                      </a:lvl5pPr>
                      <a:lvl6pPr marL="2286000" algn="l" defTabSz="457200" rtl="0" eaLnBrk="1" latinLnBrk="0" hangingPunct="1">
                        <a:defRPr sz="1800" kern="1200">
                          <a:solidFill>
                            <a:schemeClr val="dk1"/>
                          </a:solidFill>
                          <a:latin typeface="Candara"/>
                          <a:ea typeface=""/>
                          <a:cs typeface=""/>
                        </a:defRPr>
                      </a:lvl6pPr>
                      <a:lvl7pPr marL="2743200" algn="l" defTabSz="457200" rtl="0" eaLnBrk="1" latinLnBrk="0" hangingPunct="1">
                        <a:defRPr sz="1800" kern="1200">
                          <a:solidFill>
                            <a:schemeClr val="dk1"/>
                          </a:solidFill>
                          <a:latin typeface="Candara"/>
                          <a:ea typeface=""/>
                          <a:cs typeface=""/>
                        </a:defRPr>
                      </a:lvl7pPr>
                      <a:lvl8pPr marL="3200400" algn="l" defTabSz="457200" rtl="0" eaLnBrk="1" latinLnBrk="0" hangingPunct="1">
                        <a:defRPr sz="1800" kern="1200">
                          <a:solidFill>
                            <a:schemeClr val="dk1"/>
                          </a:solidFill>
                          <a:latin typeface="Candara"/>
                          <a:ea typeface=""/>
                          <a:cs typeface=""/>
                        </a:defRPr>
                      </a:lvl8pPr>
                      <a:lvl9pPr marL="3657600" algn="l" defTabSz="457200" rtl="0" eaLnBrk="1" latinLnBrk="0" hangingPunct="1">
                        <a:defRPr sz="1800" kern="1200">
                          <a:solidFill>
                            <a:schemeClr val="dk1"/>
                          </a:solidFill>
                          <a:latin typeface="Candara"/>
                          <a:ea typeface=""/>
                          <a:cs typeface=""/>
                        </a:defRPr>
                      </a:lvl9pPr>
                    </a:lstStyle>
                    <a:p>
                      <a:pPr marL="457200" algn="ctr">
                        <a:lnSpc>
                          <a:spcPct val="115000"/>
                        </a:lnSpc>
                        <a:spcAft>
                          <a:spcPts val="0"/>
                        </a:spcAft>
                      </a:pP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Hijyenik</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Kağıt</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Ürünleri</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Çocuk</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a:t>
                      </a:r>
                      <a:r>
                        <a:rPr lang="en-US" sz="1600" b="1" dirty="0" err="1">
                          <a:solidFill>
                            <a:schemeClr val="bg1"/>
                          </a:solidFill>
                          <a:effectLst>
                            <a:outerShdw blurRad="38100" dist="38100" dir="2700000" algn="tl">
                              <a:srgbClr val="000000">
                                <a:alpha val="43137"/>
                              </a:srgbClr>
                            </a:outerShdw>
                          </a:effectLst>
                          <a:latin typeface="Cambria" panose="02040503050406030204" pitchFamily="18" charset="0"/>
                        </a:rPr>
                        <a:t>Bezleri</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 vb.)*</a:t>
                      </a:r>
                      <a:endParaRPr lang="tr-TR" sz="16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8586" marR="6858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r>
            </a:tbl>
          </a:graphicData>
        </a:graphic>
      </p:graphicFrame>
    </p:spTree>
    <p:extLst>
      <p:ext uri="{BB962C8B-B14F-4D97-AF65-F5344CB8AC3E}">
        <p14:creationId xmlns:p14="http://schemas.microsoft.com/office/powerpoint/2010/main" val="4257018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2586537-6B91-4255-8C70-649586D0D396}" type="slidenum">
              <a:rPr lang="en-US" altLang="tr-TR" sz="1200" b="1" smtClean="0">
                <a:solidFill>
                  <a:srgbClr val="898989"/>
                </a:solidFill>
                <a:latin typeface="Cambria" panose="02040503050406030204" pitchFamily="18" charset="0"/>
              </a:rPr>
              <a:pPr algn="ctr">
                <a:spcBef>
                  <a:spcPct val="0"/>
                </a:spcBef>
                <a:buFontTx/>
                <a:buNone/>
              </a:pPr>
              <a:t>7</a:t>
            </a:fld>
            <a:endParaRPr lang="en-US" altLang="tr-TR" sz="1200" b="1" smtClean="0">
              <a:solidFill>
                <a:srgbClr val="898989"/>
              </a:solidFill>
              <a:latin typeface="Cambria" panose="02040503050406030204" pitchFamily="18" charset="0"/>
            </a:endParaRPr>
          </a:p>
        </p:txBody>
      </p:sp>
      <p:sp>
        <p:nvSpPr>
          <p:cNvPr id="30723"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12 Metin Yer Tutucusu"/>
          <p:cNvSpPr>
            <a:spLocks noGrp="1"/>
          </p:cNvSpPr>
          <p:nvPr>
            <p:ph type="body" idx="1"/>
          </p:nvPr>
        </p:nvSpPr>
        <p:spPr>
          <a:xfrm>
            <a:off x="1439863" y="409575"/>
            <a:ext cx="6772275" cy="855663"/>
          </a:xfrm>
        </p:spPr>
        <p:txBody>
          <a:bodyPr/>
          <a:lstStyle/>
          <a:p>
            <a:pPr algn="ctr"/>
            <a:r>
              <a:rPr lang="tr-TR" altLang="tr-TR" smtClean="0">
                <a:solidFill>
                  <a:srgbClr val="0070C0"/>
                </a:solidFill>
                <a:latin typeface="Cambria" panose="02040503050406030204" pitchFamily="18" charset="0"/>
                <a:cs typeface="Arial" panose="020B0604020202020204" pitchFamily="34" charset="0"/>
              </a:rPr>
              <a:t>TÜKETİCİ UYUŞMAZLIKLARININ ÇÖZÜMÜNE YÖNELİK FAALİYETLER</a:t>
            </a:r>
          </a:p>
        </p:txBody>
      </p:sp>
      <p:graphicFrame>
        <p:nvGraphicFramePr>
          <p:cNvPr id="30725" name="Grafik 5"/>
          <p:cNvGraphicFramePr>
            <a:graphicFrameLocks noGrp="1"/>
          </p:cNvGraphicFramePr>
          <p:nvPr>
            <p:extLst/>
          </p:nvPr>
        </p:nvGraphicFramePr>
        <p:xfrm>
          <a:off x="1092200" y="1214438"/>
          <a:ext cx="8045450" cy="4806950"/>
        </p:xfrm>
        <a:graphic>
          <a:graphicData uri="http://schemas.openxmlformats.org/presentationml/2006/ole">
            <mc:AlternateContent xmlns:mc="http://schemas.openxmlformats.org/markup-compatibility/2006">
              <mc:Choice xmlns:v="urn:schemas-microsoft-com:vml" Requires="v">
                <p:oleObj spid="_x0000_s3085" name="Çalışma Sayfası" r:id="rId5" imgW="9248812" imgH="6172200" progId="Excel.Sheet.8">
                  <p:embed/>
                </p:oleObj>
              </mc:Choice>
              <mc:Fallback>
                <p:oleObj name="Çalışma Sayfası" r:id="rId5" imgW="9248812" imgH="6172200" progId="Excel.Sheet.8">
                  <p:embed/>
                  <p:pic>
                    <p:nvPicPr>
                      <p:cNvPr id="0" name=""/>
                      <p:cNvPicPr>
                        <a:picLocks noGrp="1" noChangeArrowheads="1"/>
                      </p:cNvPicPr>
                      <p:nvPr/>
                    </p:nvPicPr>
                    <p:blipFill>
                      <a:blip r:embed="rId6"/>
                      <a:srcRect/>
                      <a:stretch>
                        <a:fillRect/>
                      </a:stretch>
                    </p:blipFill>
                    <p:spPr bwMode="auto">
                      <a:xfrm>
                        <a:off x="1092200" y="1214438"/>
                        <a:ext cx="804545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36607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4 Slayt Numarası Yer Tutucusu"/>
          <p:cNvSpPr>
            <a:spLocks noGrp="1"/>
          </p:cNvSpPr>
          <p:nvPr>
            <p:ph type="sldNum" sz="quarter" idx="12"/>
          </p:nvPr>
        </p:nvSpPr>
        <p:spPr bwMode="auto">
          <a:xfrm>
            <a:off x="8243888" y="6453188"/>
            <a:ext cx="900112"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D9815D8-B43F-4377-A5EB-78767B7EBE47}" type="slidenum">
              <a:rPr lang="en-US" altLang="tr-TR" sz="1200" b="1" smtClean="0">
                <a:solidFill>
                  <a:srgbClr val="898989"/>
                </a:solidFill>
                <a:latin typeface="Cambria" panose="02040503050406030204" pitchFamily="18" charset="0"/>
              </a:rPr>
              <a:pPr algn="ctr">
                <a:spcBef>
                  <a:spcPct val="0"/>
                </a:spcBef>
                <a:buFontTx/>
                <a:buNone/>
              </a:pPr>
              <a:t>70</a:t>
            </a:fld>
            <a:endParaRPr lang="en-US" altLang="tr-TR" sz="1200" b="1" smtClean="0">
              <a:solidFill>
                <a:srgbClr val="898989"/>
              </a:solidFill>
              <a:latin typeface="Cambria" panose="02040503050406030204" pitchFamily="18" charset="0"/>
            </a:endParaRPr>
          </a:p>
        </p:txBody>
      </p:sp>
      <p:sp>
        <p:nvSpPr>
          <p:cNvPr id="24579" name="Text Box 9"/>
          <p:cNvSpPr txBox="1">
            <a:spLocks noChangeArrowheads="1"/>
          </p:cNvSpPr>
          <p:nvPr/>
        </p:nvSpPr>
        <p:spPr bwMode="auto">
          <a:xfrm>
            <a:off x="3794125" y="3324225"/>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endParaRPr lang="tr-TR" altLang="tr-TR" sz="240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4580" name="12 Metin Yer Tutucusu"/>
          <p:cNvSpPr>
            <a:spLocks noGrp="1"/>
          </p:cNvSpPr>
          <p:nvPr>
            <p:ph type="body" idx="1"/>
          </p:nvPr>
        </p:nvSpPr>
        <p:spPr>
          <a:xfrm>
            <a:off x="1439863" y="409575"/>
            <a:ext cx="6772275" cy="855663"/>
          </a:xfrm>
        </p:spPr>
        <p:txBody>
          <a:bodyPr/>
          <a:lstStyle/>
          <a:p>
            <a:pPr algn="ctr"/>
            <a:r>
              <a:rPr lang="tr-TR" altLang="tr-TR" smtClean="0">
                <a:solidFill>
                  <a:srgbClr val="0070C0"/>
                </a:solidFill>
                <a:latin typeface="Cambria" panose="02040503050406030204" pitchFamily="18" charset="0"/>
                <a:cs typeface="Arial" panose="020B0604020202020204" pitchFamily="34" charset="0"/>
              </a:rPr>
              <a:t>TÜKETİCİ UYUŞMAZLIKLARININ ÇÖZÜMÜNE YÖNELİK FAALİYETLER</a:t>
            </a:r>
          </a:p>
        </p:txBody>
      </p:sp>
      <p:sp>
        <p:nvSpPr>
          <p:cNvPr id="24581" name="Dikdörtgen 1"/>
          <p:cNvSpPr>
            <a:spLocks noChangeArrowheads="1"/>
          </p:cNvSpPr>
          <p:nvPr/>
        </p:nvSpPr>
        <p:spPr bwMode="auto">
          <a:xfrm>
            <a:off x="479425" y="1571625"/>
            <a:ext cx="8640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hangingPunct="0">
              <a:spcBef>
                <a:spcPct val="0"/>
              </a:spcBef>
              <a:buFont typeface="Wingdings" panose="05000000000000000000" pitchFamily="2" charset="2"/>
              <a:buChar char="Ø"/>
            </a:pPr>
            <a:endParaRPr lang="tr-TR" altLang="tr-TR" sz="2000" b="1" smtClean="0">
              <a:solidFill>
                <a:srgbClr val="1F497D"/>
              </a:solidFill>
              <a:latin typeface="Cambria" panose="02040503050406030204" pitchFamily="18" charset="0"/>
              <a:ea typeface="ＭＳ Ｐゴシック" panose="020B0600070205080204" pitchFamily="34" charset="-128"/>
              <a:cs typeface="Arial" panose="020B0604020202020204" pitchFamily="34" charset="0"/>
            </a:endParaRPr>
          </a:p>
          <a:p>
            <a:pPr algn="just" eaLnBrk="0" hangingPunct="0">
              <a:spcBef>
                <a:spcPct val="0"/>
              </a:spcBef>
              <a:buFont typeface="Wingdings" panose="05000000000000000000" pitchFamily="2" charset="2"/>
              <a:buChar char="Ø"/>
            </a:pPr>
            <a:endParaRPr lang="tr-TR" altLang="tr-TR" sz="2000" smtClean="0">
              <a:solidFill>
                <a:srgbClr val="1F497D"/>
              </a:solidFill>
              <a:latin typeface="Cambria" panose="02040503050406030204" pitchFamily="18" charset="0"/>
              <a:ea typeface="ＭＳ Ｐゴシック" panose="020B0600070205080204" pitchFamily="34" charset="-128"/>
              <a:cs typeface="Arial" panose="020B0604020202020204" pitchFamily="34" charset="0"/>
            </a:endParaRPr>
          </a:p>
        </p:txBody>
      </p:sp>
      <p:graphicFrame>
        <p:nvGraphicFramePr>
          <p:cNvPr id="6" name="5 Tablo"/>
          <p:cNvGraphicFramePr>
            <a:graphicFrameLocks noGrp="1"/>
          </p:cNvGraphicFramePr>
          <p:nvPr/>
        </p:nvGraphicFramePr>
        <p:xfrm>
          <a:off x="539750" y="1700213"/>
          <a:ext cx="8015288" cy="2851152"/>
        </p:xfrm>
        <a:graphic>
          <a:graphicData uri="http://schemas.openxmlformats.org/drawingml/2006/table">
            <a:tbl>
              <a:tblPr>
                <a:tableStyleId>{BC89EF96-8CEA-46FF-86C4-4CE0E7609802}</a:tableStyleId>
              </a:tblPr>
              <a:tblGrid>
                <a:gridCol w="2671763"/>
                <a:gridCol w="2267912"/>
                <a:gridCol w="3075613"/>
              </a:tblGrid>
              <a:tr h="4492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6502 Sayılı Kanuna Göre Bakanlığımızca Yapılan Denetimler</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hMerge="1">
                  <a:txBody>
                    <a:bodyPr/>
                    <a:lstStyle/>
                    <a:p>
                      <a:endParaRPr lang="tr-TR"/>
                    </a:p>
                  </a:txBody>
                  <a:tcPr/>
                </a:tc>
                <a:tc hMerge="1">
                  <a:txBody>
                    <a:bodyPr/>
                    <a:lstStyle/>
                    <a:p>
                      <a:endParaRPr lang="tr-TR"/>
                    </a:p>
                  </a:txBody>
                  <a:tcPr/>
                </a:tc>
              </a:tr>
              <a:tr h="695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 Denetimin Konusu</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Denetlenen Firma Sayısı (Adet)</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Uygulanan İdari Para Cezası Miktarı (TL)</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Mesafeli Satışlar</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33</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23.053.419</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Ön Ödemeli Satışlar</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18</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2.048.481</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Garanti, Satış Sonrası </a:t>
                      </a:r>
                      <a:r>
                        <a:rPr kumimoji="0" lang="tr-TR" sz="1600" b="1" u="none" strike="noStrike" cap="none" normalizeH="0" baseline="0" dirty="0" err="1" smtClean="0">
                          <a:ln>
                            <a:noFill/>
                          </a:ln>
                          <a:solidFill>
                            <a:schemeClr val="tx2"/>
                          </a:solidFill>
                          <a:effectLst/>
                          <a:latin typeface="Arial" pitchFamily="34" charset="0"/>
                          <a:cs typeface="Arial" pitchFamily="34" charset="0"/>
                        </a:rPr>
                        <a:t>Hiz</a:t>
                      </a:r>
                      <a:r>
                        <a:rPr kumimoji="0" lang="tr-TR" sz="1600" b="1" u="none" strike="noStrike" cap="none" normalizeH="0" baseline="0" dirty="0" smtClean="0">
                          <a:ln>
                            <a:noFill/>
                          </a:ln>
                          <a:solidFill>
                            <a:schemeClr val="tx2"/>
                          </a:solidFill>
                          <a:effectLst/>
                          <a:latin typeface="Arial" pitchFamily="34" charset="0"/>
                          <a:cs typeface="Arial" pitchFamily="34" charset="0"/>
                        </a:rPr>
                        <a:t>.</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20</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5.415.413</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Devre Tatiller</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6</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114.220</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Paket Turlar</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9</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79.203</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Süreli Yayın </a:t>
                      </a:r>
                      <a:r>
                        <a:rPr kumimoji="0" lang="tr-TR" sz="1600" b="1" u="none" strike="noStrike" cap="none" normalizeH="0" baseline="0" dirty="0" err="1" smtClean="0">
                          <a:ln>
                            <a:noFill/>
                          </a:ln>
                          <a:solidFill>
                            <a:schemeClr val="tx2"/>
                          </a:solidFill>
                          <a:effectLst/>
                          <a:latin typeface="Arial" pitchFamily="34" charset="0"/>
                          <a:cs typeface="Arial" pitchFamily="34" charset="0"/>
                        </a:rPr>
                        <a:t>Prom.Uyg</a:t>
                      </a:r>
                      <a:r>
                        <a:rPr kumimoji="0" lang="tr-TR" sz="1600" b="1" u="none" strike="noStrike" cap="none" normalizeH="0" baseline="0" dirty="0" smtClean="0">
                          <a:ln>
                            <a:noFill/>
                          </a:ln>
                          <a:solidFill>
                            <a:schemeClr val="tx2"/>
                          </a:solidFill>
                          <a:effectLst/>
                          <a:latin typeface="Arial" pitchFamily="34" charset="0"/>
                          <a:cs typeface="Arial" pitchFamily="34" charset="0"/>
                        </a:rPr>
                        <a:t>.</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5</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tx2"/>
                          </a:solidFill>
                          <a:effectLst/>
                          <a:latin typeface="Arial" pitchFamily="34" charset="0"/>
                          <a:cs typeface="Arial" pitchFamily="34" charset="0"/>
                        </a:rPr>
                        <a:t>1.465.275</a:t>
                      </a:r>
                      <a:endParaRPr kumimoji="0" lang="tr-TR" sz="1600" b="0"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Toplam </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92</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2"/>
                          </a:solidFill>
                          <a:effectLst/>
                          <a:latin typeface="Arial" pitchFamily="34" charset="0"/>
                          <a:cs typeface="Arial" pitchFamily="34" charset="0"/>
                        </a:rPr>
                        <a:t>32.195.061 </a:t>
                      </a:r>
                      <a:endParaRPr kumimoji="0" lang="tr-TR" sz="1600" b="1" i="0" u="none" strike="noStrike" cap="none" normalizeH="0" baseline="0" dirty="0" smtClean="0">
                        <a:ln>
                          <a:noFill/>
                        </a:ln>
                        <a:solidFill>
                          <a:schemeClr val="tx2"/>
                        </a:solidFill>
                        <a:effectLst/>
                        <a:latin typeface="Arial" pitchFamily="34" charset="0"/>
                        <a:cs typeface="Arial" pitchFamily="34" charset="0"/>
                      </a:endParaRPr>
                    </a:p>
                  </a:txBody>
                  <a:tcPr marL="44450" marR="44450" marT="0" marB="0" anchor="ctr" horzOverflow="overflow"/>
                </a:tc>
              </a:tr>
            </a:tbl>
          </a:graphicData>
        </a:graphic>
      </p:graphicFrame>
      <p:sp>
        <p:nvSpPr>
          <p:cNvPr id="7" name="6 Dikdörtgen"/>
          <p:cNvSpPr/>
          <p:nvPr/>
        </p:nvSpPr>
        <p:spPr>
          <a:xfrm>
            <a:off x="571500" y="4867275"/>
            <a:ext cx="8001000" cy="1200150"/>
          </a:xfrm>
          <a:prstGeom prst="rect">
            <a:avLst/>
          </a:prstGeom>
        </p:spPr>
        <p:txBody>
          <a:bodyPr>
            <a:spAutoFit/>
          </a:bodyPr>
          <a:lstStyle/>
          <a:p>
            <a:pPr algn="just">
              <a:defRPr/>
            </a:pPr>
            <a:r>
              <a:rPr lang="tr-TR" b="1" dirty="0">
                <a:solidFill>
                  <a:srgbClr val="FF0000"/>
                </a:solidFill>
                <a:latin typeface="Cambria" panose="02040503050406030204" pitchFamily="18" charset="0"/>
                <a:cs typeface="Arial" panose="020B0604020202020204" pitchFamily="34" charset="0"/>
              </a:rPr>
              <a:t>2014 yılı ilk altı ayında  </a:t>
            </a:r>
            <a:r>
              <a:rPr lang="tr-TR" dirty="0">
                <a:solidFill>
                  <a:srgbClr val="073E87"/>
                </a:solidFill>
                <a:latin typeface="Cambria" panose="02040503050406030204" pitchFamily="18" charset="0"/>
                <a:cs typeface="Arial" panose="020B0604020202020204" pitchFamily="34" charset="0"/>
              </a:rPr>
              <a:t>Genel Müdürlüğümüz görev alanı itibariyle 6502 sayılı Kanun’da düzenlenen tüketici sözleşmeleri konusunda Bakanlığımızca yapılan denetimler sonucunda </a:t>
            </a:r>
            <a:r>
              <a:rPr lang="tr-TR" b="1" dirty="0">
                <a:solidFill>
                  <a:srgbClr val="FF0000"/>
                </a:solidFill>
                <a:latin typeface="Cambria" panose="02040503050406030204" pitchFamily="18" charset="0"/>
                <a:cs typeface="Arial" panose="020B0604020202020204" pitchFamily="34" charset="0"/>
              </a:rPr>
              <a:t>92 adet </a:t>
            </a:r>
            <a:r>
              <a:rPr lang="tr-TR" dirty="0">
                <a:solidFill>
                  <a:srgbClr val="073E87"/>
                </a:solidFill>
                <a:latin typeface="Cambria" panose="02040503050406030204" pitchFamily="18" charset="0"/>
                <a:cs typeface="Arial" panose="020B0604020202020204" pitchFamily="34" charset="0"/>
              </a:rPr>
              <a:t>firma denetlenmiş olup aykırılığı tespit edilen firmalara toplam </a:t>
            </a:r>
            <a:r>
              <a:rPr lang="tr-TR" b="1" dirty="0">
                <a:solidFill>
                  <a:srgbClr val="FF0000"/>
                </a:solidFill>
                <a:latin typeface="Cambria" panose="02040503050406030204" pitchFamily="18" charset="0"/>
                <a:cs typeface="Arial" panose="020B0604020202020204" pitchFamily="34" charset="0"/>
              </a:rPr>
              <a:t>32.195.061 TL</a:t>
            </a:r>
            <a:r>
              <a:rPr lang="tr-TR" b="1" dirty="0">
                <a:solidFill>
                  <a:srgbClr val="073E87"/>
                </a:solidFill>
                <a:latin typeface="Cambria" panose="02040503050406030204" pitchFamily="18" charset="0"/>
                <a:cs typeface="Arial" panose="020B0604020202020204" pitchFamily="34" charset="0"/>
              </a:rPr>
              <a:t> </a:t>
            </a:r>
            <a:r>
              <a:rPr lang="tr-TR" dirty="0">
                <a:solidFill>
                  <a:srgbClr val="073E87"/>
                </a:solidFill>
                <a:latin typeface="Cambria" panose="02040503050406030204" pitchFamily="18" charset="0"/>
                <a:cs typeface="Arial" panose="020B0604020202020204" pitchFamily="34" charset="0"/>
              </a:rPr>
              <a:t>idari para cezası öngörülmüştür.  </a:t>
            </a:r>
          </a:p>
        </p:txBody>
      </p:sp>
    </p:spTree>
    <p:extLst>
      <p:ext uri="{BB962C8B-B14F-4D97-AF65-F5344CB8AC3E}">
        <p14:creationId xmlns:p14="http://schemas.microsoft.com/office/powerpoint/2010/main" val="9171401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475656" y="4279644"/>
            <a:ext cx="6121400" cy="218521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eaLnBrk="0" fontAlgn="auto" hangingPunct="0">
              <a:spcBef>
                <a:spcPts val="0"/>
              </a:spcBef>
              <a:spcAft>
                <a:spcPts val="0"/>
              </a:spcAft>
              <a:defRPr/>
            </a:pPr>
            <a:r>
              <a:rPr lang="tr-TR" sz="4000" b="1" dirty="0" smtClean="0">
                <a:solidFill>
                  <a:srgbClr val="0000FF"/>
                </a:solidFill>
                <a:effectLst>
                  <a:outerShdw blurRad="38100" dist="38100" dir="2700000" algn="tl">
                    <a:srgbClr val="000000">
                      <a:alpha val="43137"/>
                    </a:srgbClr>
                  </a:outerShdw>
                </a:effectLst>
                <a:latin typeface="Myriad Pro" pitchFamily="34" charset="0"/>
                <a:cs typeface="Times New Roman" pitchFamily="18" charset="0"/>
              </a:rPr>
              <a:t>TEŞEKKÜRLER… </a:t>
            </a:r>
          </a:p>
          <a:p>
            <a:pPr algn="ctr" eaLnBrk="0" fontAlgn="auto" hangingPunct="0">
              <a:spcBef>
                <a:spcPts val="0"/>
              </a:spcBef>
              <a:spcAft>
                <a:spcPts val="0"/>
              </a:spcAft>
              <a:defRPr/>
            </a:pPr>
            <a:endParaRPr lang="tr-TR" sz="2400" b="1" dirty="0" smtClean="0">
              <a:solidFill>
                <a:srgbClr val="FF0000"/>
              </a:solidFill>
              <a:effectLst>
                <a:outerShdw blurRad="38100" dist="38100" dir="2700000" algn="tl">
                  <a:srgbClr val="000000">
                    <a:alpha val="43137"/>
                  </a:srgbClr>
                </a:outerShdw>
              </a:effectLst>
              <a:latin typeface="Myriad Pro" pitchFamily="34" charset="0"/>
              <a:cs typeface="Times New Roman" pitchFamily="18" charset="0"/>
            </a:endParaRPr>
          </a:p>
          <a:p>
            <a:pPr algn="ctr" eaLnBrk="0" fontAlgn="auto" hangingPunct="0">
              <a:spcBef>
                <a:spcPts val="0"/>
              </a:spcBef>
              <a:spcAft>
                <a:spcPts val="0"/>
              </a:spcAft>
              <a:defRPr/>
            </a:pPr>
            <a:r>
              <a:rPr lang="tr-TR" sz="2400" b="1" dirty="0" smtClean="0">
                <a:solidFill>
                  <a:srgbClr val="FF0000"/>
                </a:solidFill>
                <a:effectLst>
                  <a:outerShdw blurRad="38100" dist="38100" dir="2700000" algn="tl">
                    <a:srgbClr val="000000">
                      <a:alpha val="43137"/>
                    </a:srgbClr>
                  </a:outerShdw>
                </a:effectLst>
                <a:latin typeface="Myriad Pro" pitchFamily="34" charset="0"/>
                <a:cs typeface="Times New Roman" pitchFamily="18" charset="0"/>
              </a:rPr>
              <a:t>Yakup GÜZEL</a:t>
            </a:r>
          </a:p>
          <a:p>
            <a:pPr algn="ctr" eaLnBrk="0" fontAlgn="auto" hangingPunct="0">
              <a:spcBef>
                <a:spcPts val="0"/>
              </a:spcBef>
              <a:spcAft>
                <a:spcPts val="0"/>
              </a:spcAft>
              <a:defRPr/>
            </a:pPr>
            <a:r>
              <a:rPr lang="tr-TR" sz="2400" b="1" dirty="0" smtClean="0">
                <a:solidFill>
                  <a:srgbClr val="FF0000"/>
                </a:solidFill>
                <a:effectLst>
                  <a:outerShdw blurRad="38100" dist="38100" dir="2700000" algn="tl">
                    <a:srgbClr val="000000">
                      <a:alpha val="43137"/>
                    </a:srgbClr>
                  </a:outerShdw>
                </a:effectLst>
                <a:latin typeface="Myriad Pro" pitchFamily="34" charset="0"/>
                <a:cs typeface="Times New Roman" pitchFamily="18" charset="0"/>
              </a:rPr>
              <a:t>Daire Başkanı</a:t>
            </a:r>
          </a:p>
          <a:p>
            <a:pPr algn="ctr" eaLnBrk="0" fontAlgn="auto" hangingPunct="0">
              <a:spcBef>
                <a:spcPts val="0"/>
              </a:spcBef>
              <a:spcAft>
                <a:spcPts val="0"/>
              </a:spcAft>
              <a:defRPr/>
            </a:pPr>
            <a:r>
              <a:rPr lang="tr-TR" sz="2400" b="1" dirty="0" smtClean="0">
                <a:solidFill>
                  <a:srgbClr val="FF0000"/>
                </a:solidFill>
                <a:effectLst>
                  <a:outerShdw blurRad="38100" dist="38100" dir="2700000" algn="tl">
                    <a:srgbClr val="000000">
                      <a:alpha val="43137"/>
                    </a:srgbClr>
                  </a:outerShdw>
                </a:effectLst>
                <a:latin typeface="Myriad Pro" pitchFamily="34" charset="0"/>
                <a:cs typeface="Times New Roman" pitchFamily="18" charset="0"/>
              </a:rPr>
              <a:t>y.güzel@gtb.gov.tr</a:t>
            </a:r>
            <a:endParaRPr lang="en-US" sz="2400" b="1" dirty="0">
              <a:solidFill>
                <a:srgbClr val="FF0000"/>
              </a:solidFill>
              <a:effectLst>
                <a:outerShdw blurRad="38100" dist="38100" dir="2700000" algn="tl">
                  <a:srgbClr val="000000">
                    <a:alpha val="43137"/>
                  </a:srgbClr>
                </a:outerShdw>
              </a:effectLst>
              <a:latin typeface="Myriad Pro" pitchFamily="34" charset="0"/>
              <a:cs typeface="Times New Roman" pitchFamily="18" charset="0"/>
            </a:endParaRPr>
          </a:p>
        </p:txBody>
      </p:sp>
      <p:sp>
        <p:nvSpPr>
          <p:cNvPr id="2" name="Oval 1"/>
          <p:cNvSpPr/>
          <p:nvPr/>
        </p:nvSpPr>
        <p:spPr>
          <a:xfrm>
            <a:off x="7164388" y="476250"/>
            <a:ext cx="1439862" cy="1368425"/>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tr-TR"/>
          </a:p>
        </p:txBody>
      </p:sp>
      <p:pic>
        <p:nvPicPr>
          <p:cNvPr id="91140" name="Picture 6" descr="http://www.gumrukticaret.gov.tr/assets/content/gumruk.png"/>
          <p:cNvPicPr>
            <a:picLocks noChangeAspect="1" noChangeArrowheads="1"/>
          </p:cNvPicPr>
          <p:nvPr/>
        </p:nvPicPr>
        <p:blipFill>
          <a:blip r:embed="rId3"/>
          <a:srcRect/>
          <a:stretch>
            <a:fillRect/>
          </a:stretch>
        </p:blipFill>
        <p:spPr bwMode="auto">
          <a:xfrm>
            <a:off x="2555776" y="548681"/>
            <a:ext cx="3959225" cy="3744416"/>
          </a:xfrm>
          <a:prstGeom prst="rect">
            <a:avLst/>
          </a:prstGeom>
          <a:noFill/>
          <a:ln w="9525">
            <a:noFill/>
            <a:miter lim="800000"/>
            <a:headEnd/>
            <a:tailEnd/>
          </a:ln>
        </p:spPr>
      </p:pic>
      <p:sp>
        <p:nvSpPr>
          <p:cNvPr id="5" name="4 Metin kutusu"/>
          <p:cNvSpPr txBox="1"/>
          <p:nvPr/>
        </p:nvSpPr>
        <p:spPr>
          <a:xfrm>
            <a:off x="8072462" y="6488692"/>
            <a:ext cx="857256" cy="369332"/>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27242258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62608490"/>
              </p:ext>
            </p:extLst>
          </p:nvPr>
        </p:nvGraphicFramePr>
        <p:xfrm>
          <a:off x="1403648" y="1340771"/>
          <a:ext cx="6480720" cy="5036981"/>
        </p:xfrm>
        <a:graphic>
          <a:graphicData uri="http://schemas.openxmlformats.org/drawingml/2006/table">
            <a:tbl>
              <a:tblPr/>
              <a:tblGrid>
                <a:gridCol w="799868"/>
                <a:gridCol w="842529"/>
                <a:gridCol w="981174"/>
                <a:gridCol w="1421991"/>
                <a:gridCol w="799868"/>
                <a:gridCol w="810534"/>
                <a:gridCol w="824756"/>
              </a:tblGrid>
              <a:tr h="442036">
                <a:tc gridSpan="7">
                  <a:txBody>
                    <a:bodyPr/>
                    <a:lstStyle/>
                    <a:p>
                      <a:pPr algn="ctr" fontAlgn="ctr"/>
                      <a:r>
                        <a:rPr lang="tr-TR" sz="1200" b="1" i="0" u="none" strike="noStrike" dirty="0">
                          <a:effectLst/>
                          <a:latin typeface="Arial" panose="020B0604020202020204" pitchFamily="34" charset="0"/>
                        </a:rPr>
                        <a:t>2014  YILINDA TÜKETİCİ HAKEM HEYETLERİNE ULAŞAN TÜKETİCİ ŞİKAYETLERİNİN                                                                           KONULARINA VE SONUÇLARINA GÖRE DAĞILIMI</a:t>
                      </a:r>
                    </a:p>
                  </a:txBody>
                  <a:tcPr marL="6313" marR="6313" marT="6313"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9279">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r>
              <a:tr h="119279">
                <a:tc gridSpan="7">
                  <a:txBody>
                    <a:bodyPr/>
                    <a:lstStyle/>
                    <a:p>
                      <a:pPr algn="l" fontAlgn="b"/>
                      <a:r>
                        <a:rPr lang="tr-TR" sz="1400" b="1" i="0" u="none" strike="noStrike" dirty="0">
                          <a:effectLst/>
                          <a:latin typeface="Arial" panose="020B0604020202020204" pitchFamily="34" charset="0"/>
                        </a:rPr>
                        <a:t>I-KONULARINA GÖRE   </a:t>
                      </a:r>
                    </a:p>
                  </a:txBody>
                  <a:tcPr marL="6313" marR="6313" marT="6313"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9279">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1"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r>
              <a:tr h="119279">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333399"/>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600" b="0" i="0" u="none" strike="noStrike">
                          <a:effectLst/>
                          <a:latin typeface="Arial" panose="020B0604020202020204" pitchFamily="34" charset="0"/>
                        </a:rPr>
                        <a:t> </a:t>
                      </a: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600" b="0" i="0" u="none" strike="noStrike">
                          <a:effectLst/>
                          <a:latin typeface="Arial" panose="020B0604020202020204" pitchFamily="34" charset="0"/>
                        </a:rPr>
                        <a:t> </a:t>
                      </a: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600" b="0" i="0" u="none" strike="noStrike">
                          <a:effectLst/>
                          <a:latin typeface="Arial" panose="020B0604020202020204" pitchFamily="34" charset="0"/>
                        </a:rPr>
                        <a:t> </a:t>
                      </a: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r>
              <a:tr h="666562">
                <a:tc>
                  <a:txBody>
                    <a:bodyPr/>
                    <a:lstStyle/>
                    <a:p>
                      <a:pPr algn="ctr" fontAlgn="ctr"/>
                      <a:r>
                        <a:rPr lang="tr-TR" sz="600" b="1" i="0" u="none" strike="noStrike">
                          <a:effectLst/>
                          <a:latin typeface="Arial" panose="020B0604020202020204" pitchFamily="34" charset="0"/>
                        </a:rPr>
                        <a:t> </a:t>
                      </a:r>
                    </a:p>
                  </a:txBody>
                  <a:tcPr marL="6313" marR="6313" marT="6313" marB="0"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AYIPLI MAL VE HİZMETLER</a:t>
                      </a:r>
                    </a:p>
                  </a:txBody>
                  <a:tcPr marL="6313" marR="6313" marT="6313" marB="0" anchor="ctr">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TAKSİTLİ KAMPANYALI KAPIDAN SATIŞLAR</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TÜKETİCİ KRED. KREDİ KARTI KONUT FİNANSM. SÖZLEŞM.</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TURİSTİK</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MESAFELİ SÖZLEŞM. ABONELİK SÖZLEŞM.</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TOPLAM</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805">
                <a:tc>
                  <a:txBody>
                    <a:bodyPr/>
                    <a:lstStyle/>
                    <a:p>
                      <a:pPr algn="ctr" fontAlgn="b"/>
                      <a:r>
                        <a:rPr lang="tr-TR" sz="600" b="1" i="0" u="none" strike="noStrike">
                          <a:effectLst/>
                          <a:latin typeface="Arial" panose="020B0604020202020204" pitchFamily="34" charset="0"/>
                        </a:rPr>
                        <a:t>İL</a:t>
                      </a:r>
                    </a:p>
                  </a:txBody>
                  <a:tcPr marL="6313" marR="6313" marT="6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20.400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2.119</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338.255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346</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9.716</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370.836</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690">
                <a:tc>
                  <a:txBody>
                    <a:bodyPr/>
                    <a:lstStyle/>
                    <a:p>
                      <a:pPr algn="ctr" fontAlgn="b"/>
                      <a:r>
                        <a:rPr lang="tr-TR" sz="600" b="1" i="0" u="none" strike="noStrike">
                          <a:effectLst/>
                          <a:latin typeface="Arial" panose="020B0604020202020204" pitchFamily="34" charset="0"/>
                        </a:rPr>
                        <a:t>İLÇE</a:t>
                      </a:r>
                    </a:p>
                  </a:txBody>
                  <a:tcPr marL="6313" marR="6313" marT="6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166.854</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effectLst/>
                          <a:latin typeface="Arial" panose="020B0604020202020204" pitchFamily="34" charset="0"/>
                        </a:rPr>
                        <a:t>8.140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1.634.646</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887</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20.297</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1.830.824</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003">
                <a:tc>
                  <a:txBody>
                    <a:bodyPr/>
                    <a:lstStyle/>
                    <a:p>
                      <a:pPr algn="ctr" fontAlgn="ctr"/>
                      <a:r>
                        <a:rPr lang="tr-TR" sz="600" b="1" i="0" u="none" strike="noStrike">
                          <a:effectLst/>
                          <a:latin typeface="Arial" panose="020B0604020202020204" pitchFamily="34" charset="0"/>
                        </a:rPr>
                        <a:t>GENEL TOPLAM</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187.254</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10.259</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1.972.901</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1.233</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30.013</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2.201.660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279">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w="6350" cap="flat" cmpd="sng" algn="ctr">
                      <a:solidFill>
                        <a:srgbClr val="000000"/>
                      </a:solidFill>
                      <a:prstDash val="solid"/>
                      <a:round/>
                      <a:headEnd type="none" w="med" len="med"/>
                      <a:tailEnd type="none" w="med" len="med"/>
                    </a:lnT>
                    <a:lnB>
                      <a:noFill/>
                    </a:lnB>
                  </a:tcPr>
                </a:tc>
              </a:tr>
              <a:tr h="119279">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r>
              <a:tr h="119279">
                <a:tc gridSpan="7">
                  <a:txBody>
                    <a:bodyPr/>
                    <a:lstStyle/>
                    <a:p>
                      <a:pPr algn="l" fontAlgn="b"/>
                      <a:r>
                        <a:rPr lang="tr-TR" sz="1400" b="1" i="0" u="none" strike="noStrike" dirty="0">
                          <a:effectLst/>
                          <a:latin typeface="Arial" panose="020B0604020202020204" pitchFamily="34" charset="0"/>
                        </a:rPr>
                        <a:t>II-SONUÇLARINA GÖRE</a:t>
                      </a:r>
                    </a:p>
                  </a:txBody>
                  <a:tcPr marL="6313" marR="6313" marT="6313"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9279">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r>
              <a:tr h="119279">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333399"/>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effectLst/>
                        <a:latin typeface="Arial" panose="020B0604020202020204" pitchFamily="34" charset="0"/>
                      </a:endParaRPr>
                    </a:p>
                  </a:txBody>
                  <a:tcPr marL="6313" marR="6313" marT="6313" marB="0" anchor="b">
                    <a:lnL>
                      <a:noFill/>
                    </a:lnL>
                    <a:lnR>
                      <a:noFill/>
                    </a:lnR>
                    <a:lnT>
                      <a:noFill/>
                    </a:lnT>
                    <a:lnB>
                      <a:noFill/>
                    </a:lnB>
                  </a:tcPr>
                </a:tc>
              </a:tr>
              <a:tr h="638496">
                <a:tc>
                  <a:txBody>
                    <a:bodyPr/>
                    <a:lstStyle/>
                    <a:p>
                      <a:pPr algn="ctr" fontAlgn="ctr"/>
                      <a:r>
                        <a:rPr lang="tr-TR" sz="600" b="1" i="0" u="none" strike="noStrike">
                          <a:effectLst/>
                          <a:latin typeface="Arial" panose="020B0604020202020204" pitchFamily="34" charset="0"/>
                        </a:rPr>
                        <a:t> </a:t>
                      </a:r>
                    </a:p>
                  </a:txBody>
                  <a:tcPr marL="6313" marR="6313" marT="6313" marB="0" anchor="ctr">
                    <a:lnL w="6350" cap="flat" cmpd="sng" algn="ctr">
                      <a:solidFill>
                        <a:srgbClr val="333399"/>
                      </a:solidFill>
                      <a:prstDash val="solid"/>
                      <a:round/>
                      <a:headEnd type="none" w="med" len="med"/>
                      <a:tailEnd type="none" w="med" len="med"/>
                    </a:lnL>
                    <a:lnR w="6350" cap="flat" cmpd="sng" algn="ctr">
                      <a:solidFill>
                        <a:srgbClr val="333399"/>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333399"/>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TÜKETİCİNİN LEHİNE</a:t>
                      </a:r>
                    </a:p>
                  </a:txBody>
                  <a:tcPr marL="6313" marR="6313" marT="6313" marB="0" anchor="ctr">
                    <a:lnL w="6350" cap="flat" cmpd="sng" algn="ctr">
                      <a:solidFill>
                        <a:srgbClr val="33339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TÜKETİCİNİN ALEYHİNE</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BİLİRKİŞİ İNCELEMESİ YAPTIRILANLAR</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BAŞKA BİR KURUMA SEVK EDİLENLER</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panose="020B0604020202020204" pitchFamily="34" charset="0"/>
                        </a:rPr>
                        <a:t>TOPLAM</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600" b="1" i="0" u="none" strike="noStrike">
                        <a:effectLst/>
                        <a:latin typeface="Arial" panose="020B0604020202020204" pitchFamily="34" charset="0"/>
                      </a:endParaRPr>
                    </a:p>
                  </a:txBody>
                  <a:tcPr marL="6313" marR="6313" marT="6313" marB="0" anchor="ctr">
                    <a:lnL w="6350" cap="flat" cmpd="sng" algn="ctr">
                      <a:solidFill>
                        <a:srgbClr val="000000"/>
                      </a:solidFill>
                      <a:prstDash val="solid"/>
                      <a:round/>
                      <a:headEnd type="none" w="med" len="med"/>
                      <a:tailEnd type="none" w="med" len="med"/>
                    </a:lnL>
                    <a:lnR>
                      <a:noFill/>
                    </a:lnR>
                    <a:lnT>
                      <a:noFill/>
                    </a:lnT>
                    <a:lnB>
                      <a:noFill/>
                    </a:lnB>
                  </a:tcPr>
                </a:tc>
              </a:tr>
              <a:tr h="287674">
                <a:tc>
                  <a:txBody>
                    <a:bodyPr/>
                    <a:lstStyle/>
                    <a:p>
                      <a:pPr algn="ctr" fontAlgn="ctr"/>
                      <a:r>
                        <a:rPr lang="tr-TR" sz="600" b="1" i="0" u="none" strike="noStrike">
                          <a:effectLst/>
                          <a:latin typeface="Arial" panose="020B0604020202020204" pitchFamily="34" charset="0"/>
                        </a:rPr>
                        <a:t>İL</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9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329.533</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23.535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8.360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9.408</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370.836</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600" b="1" i="0" u="none" strike="noStrike">
                        <a:effectLst/>
                        <a:latin typeface="Arial" panose="020B0604020202020204" pitchFamily="34" charset="0"/>
                      </a:endParaRPr>
                    </a:p>
                  </a:txBody>
                  <a:tcPr marL="6313" marR="6313" marT="6313" marB="0" anchor="ctr">
                    <a:lnL w="6350" cap="flat" cmpd="sng" algn="ctr">
                      <a:solidFill>
                        <a:srgbClr val="000000"/>
                      </a:solidFill>
                      <a:prstDash val="solid"/>
                      <a:round/>
                      <a:headEnd type="none" w="med" len="med"/>
                      <a:tailEnd type="none" w="med" len="med"/>
                    </a:lnL>
                    <a:lnR>
                      <a:noFill/>
                    </a:lnR>
                    <a:lnT>
                      <a:noFill/>
                    </a:lnT>
                    <a:lnB>
                      <a:noFill/>
                    </a:lnB>
                  </a:tcPr>
                </a:tc>
              </a:tr>
              <a:tr h="261479">
                <a:tc>
                  <a:txBody>
                    <a:bodyPr/>
                    <a:lstStyle/>
                    <a:p>
                      <a:pPr algn="ctr" fontAlgn="ctr"/>
                      <a:r>
                        <a:rPr lang="tr-TR" sz="600" b="1" i="0" u="none" strike="noStrike">
                          <a:effectLst/>
                          <a:latin typeface="Arial" panose="020B0604020202020204" pitchFamily="34" charset="0"/>
                        </a:rPr>
                        <a:t>İLÇE</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1.669.155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103.560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40.475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17.634</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1.830.824</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600" b="1" i="0" u="none" strike="noStrike">
                        <a:effectLst/>
                        <a:latin typeface="Arial" panose="020B0604020202020204" pitchFamily="34" charset="0"/>
                      </a:endParaRPr>
                    </a:p>
                  </a:txBody>
                  <a:tcPr marL="6313" marR="6313" marT="6313" marB="0" anchor="ctr">
                    <a:lnL w="6350" cap="flat" cmpd="sng" algn="ctr">
                      <a:solidFill>
                        <a:srgbClr val="000000"/>
                      </a:solidFill>
                      <a:prstDash val="solid"/>
                      <a:round/>
                      <a:headEnd type="none" w="med" len="med"/>
                      <a:tailEnd type="none" w="med" len="med"/>
                    </a:lnL>
                    <a:lnR>
                      <a:noFill/>
                    </a:lnR>
                    <a:lnT>
                      <a:noFill/>
                    </a:lnT>
                    <a:lnB>
                      <a:noFill/>
                    </a:lnB>
                  </a:tcPr>
                </a:tc>
              </a:tr>
              <a:tr h="399937">
                <a:tc>
                  <a:txBody>
                    <a:bodyPr/>
                    <a:lstStyle/>
                    <a:p>
                      <a:pPr algn="ctr" fontAlgn="ctr"/>
                      <a:r>
                        <a:rPr lang="tr-TR" sz="600" b="1" i="0" u="none" strike="noStrike">
                          <a:effectLst/>
                          <a:latin typeface="Arial" panose="020B0604020202020204" pitchFamily="34" charset="0"/>
                        </a:rPr>
                        <a:t>GENEL TOPLAM</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1.998.688</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127.095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48.835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27.042</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rPr>
                        <a:t>2.201.660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600" b="1" i="0" u="none" strike="noStrike" dirty="0">
                        <a:effectLst/>
                        <a:latin typeface="Arial" panose="020B0604020202020204" pitchFamily="34" charset="0"/>
                      </a:endParaRPr>
                    </a:p>
                  </a:txBody>
                  <a:tcPr marL="6313" marR="6313" marT="6313"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78806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Rot="1" noChangeArrowheads="1"/>
          </p:cNvSpPr>
          <p:nvPr/>
        </p:nvSpPr>
        <p:spPr bwMode="auto">
          <a:xfrm>
            <a:off x="323850" y="404813"/>
            <a:ext cx="8388350" cy="6119812"/>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lvl="1" algn="ctr">
              <a:spcBef>
                <a:spcPts val="400"/>
              </a:spcBef>
              <a:buClr>
                <a:schemeClr val="tx1"/>
              </a:buClr>
            </a:pPr>
            <a:r>
              <a:rPr lang="tr-TR" sz="2200" dirty="0" smtClean="0">
                <a:solidFill>
                  <a:srgbClr val="0000FF"/>
                </a:solidFill>
                <a:latin typeface="Myriad Pro" pitchFamily="34" charset="0"/>
              </a:rPr>
              <a:t>KANUNİ </a:t>
            </a:r>
            <a:r>
              <a:rPr lang="tr-TR" sz="2200" dirty="0">
                <a:solidFill>
                  <a:srgbClr val="0000FF"/>
                </a:solidFill>
                <a:latin typeface="Myriad Pro" pitchFamily="34" charset="0"/>
              </a:rPr>
              <a:t>DÜZENLEMEYİ GEREKLİ </a:t>
            </a:r>
            <a:endParaRPr lang="tr-TR" sz="2200" dirty="0" smtClean="0">
              <a:solidFill>
                <a:srgbClr val="0000FF"/>
              </a:solidFill>
              <a:latin typeface="Myriad Pro" pitchFamily="34" charset="0"/>
            </a:endParaRPr>
          </a:p>
          <a:p>
            <a:pPr marL="358775" lvl="1" algn="ctr">
              <a:spcBef>
                <a:spcPts val="400"/>
              </a:spcBef>
              <a:buClr>
                <a:schemeClr val="tx1"/>
              </a:buClr>
            </a:pPr>
            <a:r>
              <a:rPr lang="tr-TR" sz="2200" dirty="0" smtClean="0">
                <a:solidFill>
                  <a:srgbClr val="0000FF"/>
                </a:solidFill>
                <a:latin typeface="Myriad Pro" pitchFamily="34" charset="0"/>
              </a:rPr>
              <a:t>KILAN </a:t>
            </a:r>
            <a:r>
              <a:rPr lang="tr-TR" sz="2200" dirty="0">
                <a:solidFill>
                  <a:srgbClr val="0000FF"/>
                </a:solidFill>
                <a:latin typeface="Myriad Pro" pitchFamily="34" charset="0"/>
              </a:rPr>
              <a:t>NEDENLER</a:t>
            </a:r>
          </a:p>
          <a:p>
            <a:pPr marL="358775">
              <a:spcBef>
                <a:spcPts val="400"/>
              </a:spcBef>
              <a:buClr>
                <a:schemeClr val="tx1"/>
              </a:buClr>
            </a:pPr>
            <a:endParaRPr lang="tr-TR" dirty="0">
              <a:solidFill>
                <a:srgbClr val="FF0000"/>
              </a:solidFill>
            </a:endParaRPr>
          </a:p>
          <a:p>
            <a:pPr marL="358775">
              <a:spcBef>
                <a:spcPts val="400"/>
              </a:spcBef>
              <a:buClr>
                <a:schemeClr val="tx1"/>
              </a:buClr>
            </a:pPr>
            <a:endParaRPr lang="tr-TR" sz="2200" dirty="0">
              <a:solidFill>
                <a:srgbClr val="FF0000"/>
              </a:solidFill>
              <a:latin typeface="Myriad Pro" pitchFamily="34" charset="0"/>
            </a:endParaRPr>
          </a:p>
          <a:p>
            <a:pPr marL="358775">
              <a:spcBef>
                <a:spcPts val="400"/>
              </a:spcBef>
              <a:buClr>
                <a:schemeClr val="tx1"/>
              </a:buClr>
            </a:pPr>
            <a:r>
              <a:rPr lang="tr-TR" sz="2200" dirty="0" smtClean="0">
                <a:solidFill>
                  <a:srgbClr val="FF0000"/>
                </a:solidFill>
                <a:latin typeface="Myriad Pro" pitchFamily="34" charset="0"/>
              </a:rPr>
              <a:t>MEVCUT DÜZENLEMENİN YETERSİZLİĞİ</a:t>
            </a:r>
            <a:endParaRPr lang="tr-TR" sz="2200" dirty="0">
              <a:solidFill>
                <a:srgbClr val="FF0000"/>
              </a:solidFill>
              <a:latin typeface="Myriad Pro"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smtClean="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spcBef>
                <a:spcPct val="20000"/>
              </a:spcBef>
              <a:buClr>
                <a:schemeClr val="accent1"/>
              </a:buClr>
              <a:buSzPct val="100000"/>
              <a:buFont typeface="Wingdings" pitchFamily="2" charset="2"/>
              <a:buChar char="Ø"/>
            </a:pPr>
            <a:endParaRPr lang="tr-TR" sz="500" dirty="0">
              <a:solidFill>
                <a:schemeClr val="tx2"/>
              </a:solidFill>
              <a:latin typeface="Calibri" pitchFamily="34" charset="0"/>
            </a:endParaRPr>
          </a:p>
          <a:p>
            <a:pPr marL="358775" lvl="1" algn="just">
              <a:buFont typeface="Wingdings" pitchFamily="2" charset="2"/>
              <a:buChar char="ü"/>
            </a:pPr>
            <a:r>
              <a:rPr lang="tr-TR" dirty="0">
                <a:latin typeface="Myriad Pro" pitchFamily="34" charset="0"/>
              </a:rPr>
              <a:t>İlk olarak 1995 yılında yürürlüğe giren ve 2003 yılında kapsamlı bir değişikliğe uğrayan </a:t>
            </a:r>
            <a:r>
              <a:rPr lang="tr-TR" dirty="0" smtClean="0">
                <a:latin typeface="Myriad Pro" pitchFamily="34" charset="0"/>
              </a:rPr>
              <a:t>mevcut 4077 sayılı Tüketicinin </a:t>
            </a:r>
            <a:r>
              <a:rPr lang="tr-TR" dirty="0">
                <a:latin typeface="Myriad Pro" pitchFamily="34" charset="0"/>
              </a:rPr>
              <a:t>Korunması Hakkında </a:t>
            </a:r>
            <a:r>
              <a:rPr lang="tr-TR" dirty="0" smtClean="0">
                <a:latin typeface="Myriad Pro" pitchFamily="34" charset="0"/>
              </a:rPr>
              <a:t>Kanun;</a:t>
            </a:r>
          </a:p>
          <a:p>
            <a:pPr marL="358775" lvl="1" algn="just">
              <a:buFont typeface="Wingdings" pitchFamily="2" charset="2"/>
              <a:buChar char="ü"/>
            </a:pPr>
            <a:endParaRPr lang="tr-TR" dirty="0" smtClean="0">
              <a:latin typeface="Myriad Pro" pitchFamily="34" charset="0"/>
            </a:endParaRPr>
          </a:p>
          <a:p>
            <a:pPr marL="358775" lvl="1" algn="just">
              <a:buFont typeface="Wingdings" pitchFamily="2" charset="2"/>
              <a:buChar char="ü"/>
            </a:pPr>
            <a:endParaRPr lang="tr-TR" sz="1000" dirty="0" smtClean="0">
              <a:latin typeface="Myriad Pro" pitchFamily="34" charset="0"/>
            </a:endParaRPr>
          </a:p>
          <a:p>
            <a:pPr marL="358775" lvl="1" algn="just">
              <a:buFont typeface="Wingdings" pitchFamily="2" charset="2"/>
              <a:buChar char="ü"/>
            </a:pPr>
            <a:r>
              <a:rPr lang="tr-TR" dirty="0" smtClean="0">
                <a:latin typeface="Myriad Pro" pitchFamily="34" charset="0"/>
              </a:rPr>
              <a:t>76 </a:t>
            </a:r>
            <a:r>
              <a:rPr lang="tr-TR" dirty="0">
                <a:latin typeface="Myriad Pro" pitchFamily="34" charset="0"/>
              </a:rPr>
              <a:t>milyon tüketicimizi ilgilendiren ve tüm sektörlere uygulanacak ortak kuralları belirleyen çerçeve bir </a:t>
            </a:r>
            <a:r>
              <a:rPr lang="tr-TR" dirty="0" smtClean="0">
                <a:latin typeface="Myriad Pro" pitchFamily="34" charset="0"/>
              </a:rPr>
              <a:t>Kanun olmasına rağmen ülkemizde ve dünyada meydana gelen değişim ve gelişim karşısında sorunları gidermekten ve ihtiyaçları karşılamakta yetersiz kalmıştır.</a:t>
            </a:r>
            <a:endParaRPr lang="tr-TR" dirty="0">
              <a:latin typeface="Myriad Pro" pitchFamily="34" charset="0"/>
            </a:endParaRPr>
          </a:p>
          <a:p>
            <a:pPr marL="358775">
              <a:spcBef>
                <a:spcPts val="400"/>
              </a:spcBef>
              <a:buClr>
                <a:schemeClr val="tx1"/>
              </a:buClr>
            </a:pPr>
            <a:endParaRPr lang="tr-TR" dirty="0">
              <a:latin typeface="Myriad Pro" pitchFamily="34" charset="0"/>
            </a:endParaRPr>
          </a:p>
          <a:p>
            <a:pPr marL="358775" lvl="1">
              <a:spcBef>
                <a:spcPts val="400"/>
              </a:spcBef>
              <a:buClr>
                <a:schemeClr val="tx1"/>
              </a:buClr>
            </a:pPr>
            <a:endParaRPr lang="tr-TR"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extLst>
      <p:ext uri="{BB962C8B-B14F-4D97-AF65-F5344CB8AC3E}">
        <p14:creationId xmlns:p14="http://schemas.microsoft.com/office/powerpoint/2010/main" val="20721437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4752</TotalTime>
  <Words>6997</Words>
  <Application>Microsoft Office PowerPoint</Application>
  <PresentationFormat>Ekran Gösterisi (4:3)</PresentationFormat>
  <Paragraphs>900</Paragraphs>
  <Slides>71</Slides>
  <Notes>12</Notes>
  <HiddenSlides>0</HiddenSlides>
  <MMClips>0</MMClips>
  <ScaleCrop>false</ScaleCrop>
  <HeadingPairs>
    <vt:vector size="8" baseType="variant">
      <vt:variant>
        <vt:lpstr>Kullanılan Yazı Tipleri</vt:lpstr>
      </vt:variant>
      <vt:variant>
        <vt:i4>8</vt:i4>
      </vt:variant>
      <vt:variant>
        <vt:lpstr>Tema</vt:lpstr>
      </vt:variant>
      <vt:variant>
        <vt:i4>4</vt:i4>
      </vt:variant>
      <vt:variant>
        <vt:lpstr>Eklenmiş OLE Hizmet Programları</vt:lpstr>
      </vt:variant>
      <vt:variant>
        <vt:i4>2</vt:i4>
      </vt:variant>
      <vt:variant>
        <vt:lpstr>Slayt Başlıkları</vt:lpstr>
      </vt:variant>
      <vt:variant>
        <vt:i4>71</vt:i4>
      </vt:variant>
    </vt:vector>
  </HeadingPairs>
  <TitlesOfParts>
    <vt:vector size="85" baseType="lpstr">
      <vt:lpstr>ＭＳ Ｐゴシック</vt:lpstr>
      <vt:lpstr>Arial</vt:lpstr>
      <vt:lpstr>Calibri</vt:lpstr>
      <vt:lpstr>Cambria</vt:lpstr>
      <vt:lpstr>Monotype Corsiva</vt:lpstr>
      <vt:lpstr>Myriad Pro</vt:lpstr>
      <vt:lpstr>Times New Roman</vt:lpstr>
      <vt:lpstr>Wingdings</vt:lpstr>
      <vt:lpstr>Ofis Teması</vt:lpstr>
      <vt:lpstr>Tema1</vt:lpstr>
      <vt:lpstr>1_Tema1</vt:lpstr>
      <vt:lpstr>2_Tema1</vt:lpstr>
      <vt:lpstr>Çizelge</vt:lpstr>
      <vt:lpstr>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MESAFELİ SÖZLEŞMELER YÖNETMELİĞİ</vt:lpstr>
      <vt:lpstr>MESAFELİ SÖZLEŞMELER YÖNETMELİĞİ</vt:lpstr>
      <vt:lpstr>MESAFELİ SÖZLEŞMELER YÖNETMELİĞİ</vt:lpstr>
      <vt:lpstr>MESAFELİ SÖZLEŞMELER YÖNETMELİĞİ</vt:lpstr>
      <vt:lpstr>MESAFELİ SÖZLEŞMELER YÖNETMELİĞİ</vt:lpstr>
      <vt:lpstr>MESAFELİ SÖZLEŞMELER YÖNETMELİĞİ</vt:lpstr>
      <vt:lpstr>MESAFELİ SÖZLEŞMELER YÖNETMELİĞİ</vt:lpstr>
      <vt:lpstr>MESAFELİ SÖZLEŞMELER YÖNETMELİĞİ</vt:lpstr>
      <vt:lpstr>MESAFELİ SÖZLEŞMELER YÖNETMELİĞİ</vt:lpstr>
      <vt:lpstr>MESAFELİ SÖZLEŞMELER YÖNETMELİĞİ</vt:lpstr>
      <vt:lpstr>Aykırılık Halinde Yaptırımlar</vt:lpstr>
      <vt:lpstr>FİYAT ETİKETİ YÖNETMELİĞİ</vt:lpstr>
      <vt:lpstr>FİYAT ETİKETİ YÖNETMELİĞİ</vt:lpstr>
      <vt:lpstr>FİYAT ETİKETİ YÖNETMELİĞİ</vt:lpstr>
      <vt:lpstr>FİYAT ETİKETİ YÖNETMELİĞİ</vt:lpstr>
      <vt:lpstr>FİYAT ETİKETİ YÖNETMELİĞİ</vt:lpstr>
      <vt:lpstr>Aykırılık Halinde Yaptırımlar</vt:lpstr>
      <vt:lpstr>TANITMA VE KULLANMA KILAVUZU YÖNETMELİĞİ</vt:lpstr>
      <vt:lpstr>Tanıtma ve kullanma kılavuzu düzenleme zorunluluğu</vt:lpstr>
      <vt:lpstr>Tanıtma ve kullanma kılavuzu düzenleme zorunluluğu olmayan mallar</vt:lpstr>
      <vt:lpstr>Tanıtma ve kullanma kılavuzunda bulunması gereken bilgiler</vt:lpstr>
      <vt:lpstr>Tanıtma ve kullanma kılavuzunda bulunması gereken bilgiler</vt:lpstr>
      <vt:lpstr>PowerPoint Sunusu</vt:lpstr>
      <vt:lpstr>PowerPoint Sunusu</vt:lpstr>
      <vt:lpstr>GARANTİ BELGESİ YÖNETMELİĞİ</vt:lpstr>
      <vt:lpstr>GARANTİ BELGESİ YÖNETMELİĞİ</vt:lpstr>
      <vt:lpstr>GARANTİ BELGESİ YÖNETMELİĞİ</vt:lpstr>
      <vt:lpstr>GARANTİ BELGESİ YÖNETMELİĞİ</vt:lpstr>
      <vt:lpstr>GARANTİ BELGESİ YÖNETMELİĞİ</vt:lpstr>
      <vt:lpstr>Aykırılık Halinde Yaptırımlar</vt:lpstr>
      <vt:lpstr>PowerPoint Sunusu</vt:lpstr>
      <vt:lpstr>SATIŞ SONRASI HİZMETLER YÖNETMELİĞİ</vt:lpstr>
      <vt:lpstr>SATIŞ SONRASI HİZMETLER YÖNETMELİĞİ</vt:lpstr>
      <vt:lpstr>SATIŞ SONRASI HİZMETLER YÖNETMELİĞİ</vt:lpstr>
      <vt:lpstr>SATIŞ SONRASI HİZMETLER YÖNETMELİĞİ</vt:lpstr>
      <vt:lpstr>Aykırılık Halinde Yaptırımlar</vt:lpstr>
      <vt:lpstr>PowerPoint Sunusu</vt:lpstr>
      <vt:lpstr>PowerPoint Sunusu</vt:lpstr>
      <vt:lpstr>PowerPoint Sunusu</vt:lpstr>
      <vt:lpstr>PowerPoint Sunusu</vt:lpstr>
      <vt:lpstr>PowerPoint Sunusu</vt:lpstr>
      <vt:lpstr>Tüketici Hakem Heyetleri Yönetmeliği</vt:lpstr>
      <vt:lpstr>Tüketici Hakem Heyetleri Yönetmeliği</vt:lpstr>
      <vt:lpstr>Tüketici Hakem Heyetleri Yönetmeliği</vt:lpstr>
      <vt:lpstr>Tüketici Hakem Heyetleri Yönetmeliği</vt:lpstr>
      <vt:lpstr>Tüketici Hakem Heyetleri Yönetmeliği</vt:lpstr>
      <vt:lpstr>Tüketici Hakem Heyetleri Yönetmeliği</vt:lpstr>
      <vt:lpstr>Tüketici Hakem Heyetleri Yönetmeliği</vt:lpstr>
      <vt:lpstr>TÜKETİCİ ÖDÜLLERİ YÖNETMELİĞİ</vt:lpstr>
      <vt:lpstr>TÜKETİCİ ÖDÜLLERİ YÖNETMELİĞİ</vt:lpstr>
      <vt:lpstr>PowerPoint Sunusu</vt:lpstr>
      <vt:lpstr>PowerPoint Sunusu</vt:lpstr>
      <vt:lpstr>PowerPoint Sunusu</vt:lpstr>
    </vt:vector>
  </TitlesOfParts>
  <Company>-=[By NeC]=-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ÖRNEK MODEL GELİŞTİRİLMESİ</dc:title>
  <dc:creator>XCLUSiVE</dc:creator>
  <cp:lastModifiedBy>Yakup Güzel</cp:lastModifiedBy>
  <cp:revision>603</cp:revision>
  <cp:lastPrinted>2015-03-09T10:19:19Z</cp:lastPrinted>
  <dcterms:created xsi:type="dcterms:W3CDTF">2012-10-31T15:12:12Z</dcterms:created>
  <dcterms:modified xsi:type="dcterms:W3CDTF">2015-03-09T10:19:36Z</dcterms:modified>
</cp:coreProperties>
</file>