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 id="2147483820" r:id="rId2"/>
  </p:sldMasterIdLst>
  <p:notesMasterIdLst>
    <p:notesMasterId r:id="rId22"/>
  </p:notesMasterIdLst>
  <p:handoutMasterIdLst>
    <p:handoutMasterId r:id="rId23"/>
  </p:handoutMasterIdLst>
  <p:sldIdLst>
    <p:sldId id="373" r:id="rId3"/>
    <p:sldId id="918" r:id="rId4"/>
    <p:sldId id="842" r:id="rId5"/>
    <p:sldId id="923" r:id="rId6"/>
    <p:sldId id="844" r:id="rId7"/>
    <p:sldId id="843" r:id="rId8"/>
    <p:sldId id="926" r:id="rId9"/>
    <p:sldId id="927" r:id="rId10"/>
    <p:sldId id="928" r:id="rId11"/>
    <p:sldId id="929" r:id="rId12"/>
    <p:sldId id="941" r:id="rId13"/>
    <p:sldId id="942" r:id="rId14"/>
    <p:sldId id="943" r:id="rId15"/>
    <p:sldId id="945" r:id="rId16"/>
    <p:sldId id="944" r:id="rId17"/>
    <p:sldId id="930" r:id="rId18"/>
    <p:sldId id="931" r:id="rId19"/>
    <p:sldId id="934" r:id="rId20"/>
    <p:sldId id="940" r:id="rId21"/>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FEE"/>
    <a:srgbClr val="494949"/>
    <a:srgbClr val="0066FF"/>
    <a:srgbClr val="FF0000"/>
    <a:srgbClr val="4D968B"/>
    <a:srgbClr val="31859C"/>
    <a:srgbClr val="163C74"/>
    <a:srgbClr val="D0DDDA"/>
    <a:srgbClr val="0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4" autoAdjust="0"/>
    <p:restoredTop sz="86792" autoAdjust="0"/>
  </p:normalViewPr>
  <p:slideViewPr>
    <p:cSldViewPr>
      <p:cViewPr varScale="1">
        <p:scale>
          <a:sx n="79" d="100"/>
          <a:sy n="79" d="100"/>
        </p:scale>
        <p:origin x="1566" y="72"/>
      </p:cViewPr>
      <p:guideLst>
        <p:guide orient="horz" pos="2160"/>
        <p:guide pos="2880"/>
      </p:guideLst>
    </p:cSldViewPr>
  </p:slideViewPr>
  <p:outlineViewPr>
    <p:cViewPr>
      <p:scale>
        <a:sx n="33" d="100"/>
        <a:sy n="33" d="100"/>
      </p:scale>
      <p:origin x="0" y="-1891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2" d="100"/>
          <a:sy n="72" d="100"/>
        </p:scale>
        <p:origin x="3132" y="-21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C00E5-9BB7-4A62-9FEB-FA1C71F2533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tr-TR"/>
        </a:p>
      </dgm:t>
    </dgm:pt>
    <dgm:pt modelId="{FC0B873D-7363-49EF-B6E2-A913D930B9DE}">
      <dgm:prSet phldrT="[Metin]" custT="1"/>
      <dgm:spPr/>
      <dgm:t>
        <a:bodyPr/>
        <a:lstStyle/>
        <a:p>
          <a:r>
            <a:rPr lang="tr-TR" sz="3200" b="1" dirty="0" smtClean="0">
              <a:solidFill>
                <a:schemeClr val="tx2"/>
              </a:solidFill>
              <a:latin typeface="+mn-lt"/>
              <a:ea typeface="Tahoma" panose="020B0604030504040204" pitchFamily="34" charset="0"/>
              <a:cs typeface="Tahoma" panose="020B0604030504040204" pitchFamily="34" charset="0"/>
            </a:rPr>
            <a:t>1. Genel Bilgiler</a:t>
          </a:r>
        </a:p>
      </dgm:t>
    </dgm:pt>
    <dgm:pt modelId="{961BCD94-50E9-4E82-A2D5-0C9B4CF72415}" type="parTrans" cxnId="{F647A3BC-236A-4409-A3DF-541CB1B440F8}">
      <dgm:prSet/>
      <dgm:spPr/>
      <dgm:t>
        <a:bodyPr/>
        <a:lstStyle/>
        <a:p>
          <a:endParaRPr lang="tr-TR" b="1"/>
        </a:p>
      </dgm:t>
    </dgm:pt>
    <dgm:pt modelId="{EA496B0C-8DBF-4712-A24C-6909F3B1F11E}" type="sibTrans" cxnId="{F647A3BC-236A-4409-A3DF-541CB1B440F8}">
      <dgm:prSet/>
      <dgm:spPr/>
      <dgm:t>
        <a:bodyPr/>
        <a:lstStyle/>
        <a:p>
          <a:endParaRPr lang="tr-TR" b="1"/>
        </a:p>
      </dgm:t>
    </dgm:pt>
    <dgm:pt modelId="{269141B6-00CF-471E-A051-AEA5F379001D}">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200" b="1" dirty="0" smtClean="0">
              <a:solidFill>
                <a:schemeClr val="tx2"/>
              </a:solidFill>
            </a:rPr>
            <a:t>2. Ekonomik Veriler</a:t>
          </a:r>
          <a:endParaRPr lang="tr-TR" sz="3200" b="1" dirty="0">
            <a:solidFill>
              <a:schemeClr val="tx2"/>
            </a:solidFill>
          </a:endParaRPr>
        </a:p>
      </dgm:t>
    </dgm:pt>
    <dgm:pt modelId="{F2E26100-F9C6-4E9F-8CF1-10C2FFF4E963}" type="parTrans" cxnId="{3BCFAC40-8279-43B4-A283-C440A6EAEA80}">
      <dgm:prSet/>
      <dgm:spPr/>
      <dgm:t>
        <a:bodyPr/>
        <a:lstStyle/>
        <a:p>
          <a:endParaRPr lang="tr-TR" b="1"/>
        </a:p>
      </dgm:t>
    </dgm:pt>
    <dgm:pt modelId="{B64AEABA-DEC2-4D4F-95DA-B5BF9E1E78B0}" type="sibTrans" cxnId="{3BCFAC40-8279-43B4-A283-C440A6EAEA80}">
      <dgm:prSet/>
      <dgm:spPr/>
      <dgm:t>
        <a:bodyPr/>
        <a:lstStyle/>
        <a:p>
          <a:endParaRPr lang="tr-TR" b="1"/>
        </a:p>
      </dgm:t>
    </dgm:pt>
    <dgm:pt modelId="{A1B2C352-473D-4244-A96C-D1A157685675}">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200" b="1" dirty="0" smtClean="0">
              <a:solidFill>
                <a:schemeClr val="tx2"/>
              </a:solidFill>
              <a:latin typeface="+mn-lt"/>
              <a:cs typeface="Times New Roman" panose="02020603050405020304" pitchFamily="18" charset="0"/>
            </a:rPr>
            <a:t>3. Yaşanan Gelişmeler</a:t>
          </a:r>
          <a:endParaRPr lang="tr-TR" sz="3200" b="1" dirty="0">
            <a:solidFill>
              <a:schemeClr val="tx2"/>
            </a:solidFill>
            <a:latin typeface="+mn-lt"/>
            <a:cs typeface="Times New Roman" panose="02020603050405020304" pitchFamily="18" charset="0"/>
          </a:endParaRPr>
        </a:p>
      </dgm:t>
    </dgm:pt>
    <dgm:pt modelId="{A89F78AB-6AB9-497D-AC5F-885EA10E05CA}" type="parTrans" cxnId="{595D726F-48CE-4C2D-8481-7CBF27FA213F}">
      <dgm:prSet/>
      <dgm:spPr/>
      <dgm:t>
        <a:bodyPr/>
        <a:lstStyle/>
        <a:p>
          <a:endParaRPr lang="tr-TR" b="1"/>
        </a:p>
      </dgm:t>
    </dgm:pt>
    <dgm:pt modelId="{6B724A5D-501C-4FA9-AF54-0A3FE2943BAF}" type="sibTrans" cxnId="{595D726F-48CE-4C2D-8481-7CBF27FA213F}">
      <dgm:prSet/>
      <dgm:spPr/>
      <dgm:t>
        <a:bodyPr/>
        <a:lstStyle/>
        <a:p>
          <a:endParaRPr lang="tr-TR" b="1"/>
        </a:p>
      </dgm:t>
    </dgm:pt>
    <dgm:pt modelId="{34D693C7-E50F-427D-8A0B-32451C144C57}">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200" b="1" dirty="0" smtClean="0">
              <a:solidFill>
                <a:schemeClr val="tx2"/>
              </a:solidFill>
              <a:latin typeface="+mn-lt"/>
              <a:cs typeface="Times New Roman" panose="02020603050405020304" pitchFamily="18" charset="0"/>
            </a:rPr>
            <a:t>4. Birlikte neler yapabiliriz</a:t>
          </a:r>
          <a:endParaRPr lang="tr-TR" sz="3200" b="1" dirty="0">
            <a:solidFill>
              <a:schemeClr val="tx2"/>
            </a:solidFill>
            <a:latin typeface="+mn-lt"/>
            <a:cs typeface="Times New Roman" panose="02020603050405020304" pitchFamily="18" charset="0"/>
          </a:endParaRPr>
        </a:p>
      </dgm:t>
    </dgm:pt>
    <dgm:pt modelId="{5A4190C9-F960-4B54-BCCA-F9EF05E0298F}" type="parTrans" cxnId="{9948089F-F852-44FD-B075-A5F2BF53E56E}">
      <dgm:prSet/>
      <dgm:spPr/>
      <dgm:t>
        <a:bodyPr/>
        <a:lstStyle/>
        <a:p>
          <a:endParaRPr lang="tr-TR"/>
        </a:p>
      </dgm:t>
    </dgm:pt>
    <dgm:pt modelId="{712CA9FE-44C7-43C5-BBBA-929490BED206}" type="sibTrans" cxnId="{9948089F-F852-44FD-B075-A5F2BF53E56E}">
      <dgm:prSet/>
      <dgm:spPr/>
      <dgm:t>
        <a:bodyPr/>
        <a:lstStyle/>
        <a:p>
          <a:endParaRPr lang="tr-TR"/>
        </a:p>
      </dgm:t>
    </dgm:pt>
    <dgm:pt modelId="{5883D019-60DF-426C-BCDA-65F7EDA84AA0}">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3200" b="1" dirty="0" smtClean="0">
              <a:solidFill>
                <a:schemeClr val="tx2"/>
              </a:solidFill>
              <a:latin typeface="+mn-lt"/>
              <a:cs typeface="Times New Roman" panose="02020603050405020304" pitchFamily="18" charset="0"/>
            </a:rPr>
            <a:t>5. Soru-Cevap</a:t>
          </a:r>
          <a:endParaRPr lang="tr-TR" sz="3200" b="1" dirty="0">
            <a:solidFill>
              <a:schemeClr val="tx2"/>
            </a:solidFill>
            <a:latin typeface="+mn-lt"/>
            <a:cs typeface="Times New Roman" panose="02020603050405020304" pitchFamily="18" charset="0"/>
          </a:endParaRPr>
        </a:p>
      </dgm:t>
    </dgm:pt>
    <dgm:pt modelId="{79DF3145-DCD3-4B66-A563-C7A1172F62BD}" type="parTrans" cxnId="{64E00039-0602-4280-A97D-F6296E37F2B0}">
      <dgm:prSet/>
      <dgm:spPr/>
      <dgm:t>
        <a:bodyPr/>
        <a:lstStyle/>
        <a:p>
          <a:endParaRPr lang="tr-TR"/>
        </a:p>
      </dgm:t>
    </dgm:pt>
    <dgm:pt modelId="{1D1ECEC9-0303-40C0-88CD-2669D5ACD402}" type="sibTrans" cxnId="{64E00039-0602-4280-A97D-F6296E37F2B0}">
      <dgm:prSet/>
      <dgm:spPr/>
      <dgm:t>
        <a:bodyPr/>
        <a:lstStyle/>
        <a:p>
          <a:endParaRPr lang="tr-TR"/>
        </a:p>
      </dgm:t>
    </dgm:pt>
    <dgm:pt modelId="{EDC5B74A-F84C-45DE-B8DE-62664688B791}" type="pres">
      <dgm:prSet presAssocID="{A7BC00E5-9BB7-4A62-9FEB-FA1C71F25336}" presName="linear" presStyleCnt="0">
        <dgm:presLayoutVars>
          <dgm:dir/>
          <dgm:animLvl val="lvl"/>
          <dgm:resizeHandles val="exact"/>
        </dgm:presLayoutVars>
      </dgm:prSet>
      <dgm:spPr/>
      <dgm:t>
        <a:bodyPr/>
        <a:lstStyle/>
        <a:p>
          <a:endParaRPr lang="tr-TR"/>
        </a:p>
      </dgm:t>
    </dgm:pt>
    <dgm:pt modelId="{0ECAA468-B7E4-4D20-98E5-268D29BA2A48}" type="pres">
      <dgm:prSet presAssocID="{FC0B873D-7363-49EF-B6E2-A913D930B9DE}" presName="parentLin" presStyleCnt="0"/>
      <dgm:spPr/>
      <dgm:t>
        <a:bodyPr/>
        <a:lstStyle/>
        <a:p>
          <a:endParaRPr lang="tr-TR"/>
        </a:p>
      </dgm:t>
    </dgm:pt>
    <dgm:pt modelId="{D0775FF7-B72A-4C13-A355-CD91BC4102E1}" type="pres">
      <dgm:prSet presAssocID="{FC0B873D-7363-49EF-B6E2-A913D930B9DE}" presName="parentLeftMargin" presStyleLbl="node1" presStyleIdx="0" presStyleCnt="5"/>
      <dgm:spPr/>
      <dgm:t>
        <a:bodyPr/>
        <a:lstStyle/>
        <a:p>
          <a:endParaRPr lang="tr-TR"/>
        </a:p>
      </dgm:t>
    </dgm:pt>
    <dgm:pt modelId="{05C43303-0EB1-4519-AC44-CFB50613ED11}" type="pres">
      <dgm:prSet presAssocID="{FC0B873D-7363-49EF-B6E2-A913D930B9DE}" presName="parentText" presStyleLbl="node1" presStyleIdx="0" presStyleCnt="5" custScaleX="142857" custLinFactNeighborX="515" custLinFactNeighborY="9106">
        <dgm:presLayoutVars>
          <dgm:chMax val="0"/>
          <dgm:bulletEnabled val="1"/>
        </dgm:presLayoutVars>
      </dgm:prSet>
      <dgm:spPr/>
      <dgm:t>
        <a:bodyPr/>
        <a:lstStyle/>
        <a:p>
          <a:endParaRPr lang="tr-TR"/>
        </a:p>
      </dgm:t>
    </dgm:pt>
    <dgm:pt modelId="{4D41A9A8-2039-4F7B-B64D-63FBBD5C0832}" type="pres">
      <dgm:prSet presAssocID="{FC0B873D-7363-49EF-B6E2-A913D930B9DE}" presName="negativeSpace" presStyleCnt="0"/>
      <dgm:spPr/>
      <dgm:t>
        <a:bodyPr/>
        <a:lstStyle/>
        <a:p>
          <a:endParaRPr lang="tr-TR"/>
        </a:p>
      </dgm:t>
    </dgm:pt>
    <dgm:pt modelId="{8C47876F-117B-40F7-98A0-675FFD34710A}" type="pres">
      <dgm:prSet presAssocID="{FC0B873D-7363-49EF-B6E2-A913D930B9DE}" presName="childText" presStyleLbl="conFgAcc1" presStyleIdx="0" presStyleCnt="5">
        <dgm:presLayoutVars>
          <dgm:bulletEnabled val="1"/>
        </dgm:presLayoutVars>
      </dgm:prSet>
      <dgm:spPr/>
      <dgm:t>
        <a:bodyPr/>
        <a:lstStyle/>
        <a:p>
          <a:endParaRPr lang="tr-TR"/>
        </a:p>
      </dgm:t>
    </dgm:pt>
    <dgm:pt modelId="{2AE5AEB4-3133-4B00-8387-4577CE3022F1}" type="pres">
      <dgm:prSet presAssocID="{EA496B0C-8DBF-4712-A24C-6909F3B1F11E}" presName="spaceBetweenRectangles" presStyleCnt="0"/>
      <dgm:spPr/>
      <dgm:t>
        <a:bodyPr/>
        <a:lstStyle/>
        <a:p>
          <a:endParaRPr lang="tr-TR"/>
        </a:p>
      </dgm:t>
    </dgm:pt>
    <dgm:pt modelId="{E5D60FC9-02EB-4323-87FD-7596AE963EA4}" type="pres">
      <dgm:prSet presAssocID="{269141B6-00CF-471E-A051-AEA5F379001D}" presName="parentLin" presStyleCnt="0"/>
      <dgm:spPr/>
      <dgm:t>
        <a:bodyPr/>
        <a:lstStyle/>
        <a:p>
          <a:endParaRPr lang="tr-TR"/>
        </a:p>
      </dgm:t>
    </dgm:pt>
    <dgm:pt modelId="{9B540A0B-EE73-4C51-90E0-B15040534841}" type="pres">
      <dgm:prSet presAssocID="{269141B6-00CF-471E-A051-AEA5F379001D}" presName="parentLeftMargin" presStyleLbl="node1" presStyleIdx="0" presStyleCnt="5"/>
      <dgm:spPr/>
      <dgm:t>
        <a:bodyPr/>
        <a:lstStyle/>
        <a:p>
          <a:endParaRPr lang="tr-TR"/>
        </a:p>
      </dgm:t>
    </dgm:pt>
    <dgm:pt modelId="{33854D9A-C535-431E-93A7-649166227AEE}" type="pres">
      <dgm:prSet presAssocID="{269141B6-00CF-471E-A051-AEA5F379001D}" presName="parentText" presStyleLbl="node1" presStyleIdx="1" presStyleCnt="5" custScaleX="142857">
        <dgm:presLayoutVars>
          <dgm:chMax val="0"/>
          <dgm:bulletEnabled val="1"/>
        </dgm:presLayoutVars>
      </dgm:prSet>
      <dgm:spPr/>
      <dgm:t>
        <a:bodyPr/>
        <a:lstStyle/>
        <a:p>
          <a:endParaRPr lang="tr-TR"/>
        </a:p>
      </dgm:t>
    </dgm:pt>
    <dgm:pt modelId="{6C0CD6E5-B2ED-4F0C-AB9D-1AAED5B80FC1}" type="pres">
      <dgm:prSet presAssocID="{269141B6-00CF-471E-A051-AEA5F379001D}" presName="negativeSpace" presStyleCnt="0"/>
      <dgm:spPr/>
      <dgm:t>
        <a:bodyPr/>
        <a:lstStyle/>
        <a:p>
          <a:endParaRPr lang="tr-TR"/>
        </a:p>
      </dgm:t>
    </dgm:pt>
    <dgm:pt modelId="{C7284F5F-3CA2-4685-B444-7FA40EC0B8B2}" type="pres">
      <dgm:prSet presAssocID="{269141B6-00CF-471E-A051-AEA5F379001D}" presName="childText" presStyleLbl="conFgAcc1" presStyleIdx="1" presStyleCnt="5">
        <dgm:presLayoutVars>
          <dgm:bulletEnabled val="1"/>
        </dgm:presLayoutVars>
      </dgm:prSet>
      <dgm:spPr/>
      <dgm:t>
        <a:bodyPr/>
        <a:lstStyle/>
        <a:p>
          <a:endParaRPr lang="tr-TR"/>
        </a:p>
      </dgm:t>
    </dgm:pt>
    <dgm:pt modelId="{CF5EF765-D532-4AA3-A008-D5D5EE491782}" type="pres">
      <dgm:prSet presAssocID="{B64AEABA-DEC2-4D4F-95DA-B5BF9E1E78B0}" presName="spaceBetweenRectangles" presStyleCnt="0"/>
      <dgm:spPr/>
      <dgm:t>
        <a:bodyPr/>
        <a:lstStyle/>
        <a:p>
          <a:endParaRPr lang="tr-TR"/>
        </a:p>
      </dgm:t>
    </dgm:pt>
    <dgm:pt modelId="{8DBF3048-67EC-4A36-AEB1-24F1DA1D07ED}" type="pres">
      <dgm:prSet presAssocID="{A1B2C352-473D-4244-A96C-D1A157685675}" presName="parentLin" presStyleCnt="0"/>
      <dgm:spPr/>
      <dgm:t>
        <a:bodyPr/>
        <a:lstStyle/>
        <a:p>
          <a:endParaRPr lang="tr-TR"/>
        </a:p>
      </dgm:t>
    </dgm:pt>
    <dgm:pt modelId="{8FA0C882-4711-4AA9-8E7C-B3A7B90D2C73}" type="pres">
      <dgm:prSet presAssocID="{A1B2C352-473D-4244-A96C-D1A157685675}" presName="parentLeftMargin" presStyleLbl="node1" presStyleIdx="1" presStyleCnt="5"/>
      <dgm:spPr/>
      <dgm:t>
        <a:bodyPr/>
        <a:lstStyle/>
        <a:p>
          <a:endParaRPr lang="tr-TR"/>
        </a:p>
      </dgm:t>
    </dgm:pt>
    <dgm:pt modelId="{49287DE4-0B06-43DA-A1C2-A67C064E4C96}" type="pres">
      <dgm:prSet presAssocID="{A1B2C352-473D-4244-A96C-D1A157685675}" presName="parentText" presStyleLbl="node1" presStyleIdx="2" presStyleCnt="5" custScaleX="142857">
        <dgm:presLayoutVars>
          <dgm:chMax val="0"/>
          <dgm:bulletEnabled val="1"/>
        </dgm:presLayoutVars>
      </dgm:prSet>
      <dgm:spPr/>
      <dgm:t>
        <a:bodyPr/>
        <a:lstStyle/>
        <a:p>
          <a:endParaRPr lang="tr-TR"/>
        </a:p>
      </dgm:t>
    </dgm:pt>
    <dgm:pt modelId="{A2B579BE-2DF5-4ABA-A454-F68FC5CF0E59}" type="pres">
      <dgm:prSet presAssocID="{A1B2C352-473D-4244-A96C-D1A157685675}" presName="negativeSpace" presStyleCnt="0"/>
      <dgm:spPr/>
      <dgm:t>
        <a:bodyPr/>
        <a:lstStyle/>
        <a:p>
          <a:endParaRPr lang="tr-TR"/>
        </a:p>
      </dgm:t>
    </dgm:pt>
    <dgm:pt modelId="{719FCA32-DC07-4170-BEBE-3F588AA4EFAF}" type="pres">
      <dgm:prSet presAssocID="{A1B2C352-473D-4244-A96C-D1A157685675}" presName="childText" presStyleLbl="conFgAcc1" presStyleIdx="2" presStyleCnt="5">
        <dgm:presLayoutVars>
          <dgm:bulletEnabled val="1"/>
        </dgm:presLayoutVars>
      </dgm:prSet>
      <dgm:spPr/>
      <dgm:t>
        <a:bodyPr/>
        <a:lstStyle/>
        <a:p>
          <a:endParaRPr lang="tr-TR"/>
        </a:p>
      </dgm:t>
    </dgm:pt>
    <dgm:pt modelId="{77C80856-977D-4D06-B2E1-4C8E17C2B92F}" type="pres">
      <dgm:prSet presAssocID="{6B724A5D-501C-4FA9-AF54-0A3FE2943BAF}" presName="spaceBetweenRectangles" presStyleCnt="0"/>
      <dgm:spPr/>
      <dgm:t>
        <a:bodyPr/>
        <a:lstStyle/>
        <a:p>
          <a:endParaRPr lang="tr-TR"/>
        </a:p>
      </dgm:t>
    </dgm:pt>
    <dgm:pt modelId="{89913550-1ECE-4D70-B3B0-2D0F41AFFEBE}" type="pres">
      <dgm:prSet presAssocID="{34D693C7-E50F-427D-8A0B-32451C144C57}" presName="parentLin" presStyleCnt="0"/>
      <dgm:spPr/>
      <dgm:t>
        <a:bodyPr/>
        <a:lstStyle/>
        <a:p>
          <a:endParaRPr lang="tr-TR"/>
        </a:p>
      </dgm:t>
    </dgm:pt>
    <dgm:pt modelId="{04391524-DBF2-45A2-AF75-B10C9C1A52F9}" type="pres">
      <dgm:prSet presAssocID="{34D693C7-E50F-427D-8A0B-32451C144C57}" presName="parentLeftMargin" presStyleLbl="node1" presStyleIdx="2" presStyleCnt="5"/>
      <dgm:spPr/>
      <dgm:t>
        <a:bodyPr/>
        <a:lstStyle/>
        <a:p>
          <a:endParaRPr lang="tr-TR"/>
        </a:p>
      </dgm:t>
    </dgm:pt>
    <dgm:pt modelId="{92AB8F2E-18D1-4802-A100-DD1EFF9D6204}" type="pres">
      <dgm:prSet presAssocID="{34D693C7-E50F-427D-8A0B-32451C144C57}" presName="parentText" presStyleLbl="node1" presStyleIdx="3" presStyleCnt="5" custScaleX="142857">
        <dgm:presLayoutVars>
          <dgm:chMax val="0"/>
          <dgm:bulletEnabled val="1"/>
        </dgm:presLayoutVars>
      </dgm:prSet>
      <dgm:spPr/>
      <dgm:t>
        <a:bodyPr/>
        <a:lstStyle/>
        <a:p>
          <a:endParaRPr lang="tr-TR"/>
        </a:p>
      </dgm:t>
    </dgm:pt>
    <dgm:pt modelId="{453ADC93-1E62-4CA4-B37A-5AAFDDA21745}" type="pres">
      <dgm:prSet presAssocID="{34D693C7-E50F-427D-8A0B-32451C144C57}" presName="negativeSpace" presStyleCnt="0"/>
      <dgm:spPr/>
      <dgm:t>
        <a:bodyPr/>
        <a:lstStyle/>
        <a:p>
          <a:endParaRPr lang="tr-TR"/>
        </a:p>
      </dgm:t>
    </dgm:pt>
    <dgm:pt modelId="{7209F215-837B-422F-AC47-F74A4C758F6B}" type="pres">
      <dgm:prSet presAssocID="{34D693C7-E50F-427D-8A0B-32451C144C57}" presName="childText" presStyleLbl="conFgAcc1" presStyleIdx="3" presStyleCnt="5">
        <dgm:presLayoutVars>
          <dgm:bulletEnabled val="1"/>
        </dgm:presLayoutVars>
      </dgm:prSet>
      <dgm:spPr/>
      <dgm:t>
        <a:bodyPr/>
        <a:lstStyle/>
        <a:p>
          <a:endParaRPr lang="tr-TR"/>
        </a:p>
      </dgm:t>
    </dgm:pt>
    <dgm:pt modelId="{F159F105-1B86-4716-9DEF-5173DC4CC89D}" type="pres">
      <dgm:prSet presAssocID="{712CA9FE-44C7-43C5-BBBA-929490BED206}" presName="spaceBetweenRectangles" presStyleCnt="0"/>
      <dgm:spPr/>
      <dgm:t>
        <a:bodyPr/>
        <a:lstStyle/>
        <a:p>
          <a:endParaRPr lang="tr-TR"/>
        </a:p>
      </dgm:t>
    </dgm:pt>
    <dgm:pt modelId="{57125EC2-84A3-4AD3-A10C-35CB23767611}" type="pres">
      <dgm:prSet presAssocID="{5883D019-60DF-426C-BCDA-65F7EDA84AA0}" presName="parentLin" presStyleCnt="0"/>
      <dgm:spPr/>
      <dgm:t>
        <a:bodyPr/>
        <a:lstStyle/>
        <a:p>
          <a:endParaRPr lang="tr-TR"/>
        </a:p>
      </dgm:t>
    </dgm:pt>
    <dgm:pt modelId="{BAAADA99-3E83-4006-91E8-804EFE9BE1CF}" type="pres">
      <dgm:prSet presAssocID="{5883D019-60DF-426C-BCDA-65F7EDA84AA0}" presName="parentLeftMargin" presStyleLbl="node1" presStyleIdx="3" presStyleCnt="5"/>
      <dgm:spPr/>
      <dgm:t>
        <a:bodyPr/>
        <a:lstStyle/>
        <a:p>
          <a:endParaRPr lang="tr-TR"/>
        </a:p>
      </dgm:t>
    </dgm:pt>
    <dgm:pt modelId="{D151CA7F-4209-4637-AC03-0970A57B4630}" type="pres">
      <dgm:prSet presAssocID="{5883D019-60DF-426C-BCDA-65F7EDA84AA0}" presName="parentText" presStyleLbl="node1" presStyleIdx="4" presStyleCnt="5" custScaleX="142857">
        <dgm:presLayoutVars>
          <dgm:chMax val="0"/>
          <dgm:bulletEnabled val="1"/>
        </dgm:presLayoutVars>
      </dgm:prSet>
      <dgm:spPr/>
      <dgm:t>
        <a:bodyPr/>
        <a:lstStyle/>
        <a:p>
          <a:endParaRPr lang="tr-TR"/>
        </a:p>
      </dgm:t>
    </dgm:pt>
    <dgm:pt modelId="{9B2799E1-8532-474A-AC0E-C781E57F5FEF}" type="pres">
      <dgm:prSet presAssocID="{5883D019-60DF-426C-BCDA-65F7EDA84AA0}" presName="negativeSpace" presStyleCnt="0"/>
      <dgm:spPr/>
      <dgm:t>
        <a:bodyPr/>
        <a:lstStyle/>
        <a:p>
          <a:endParaRPr lang="tr-TR"/>
        </a:p>
      </dgm:t>
    </dgm:pt>
    <dgm:pt modelId="{198560A4-D1EE-4CF6-B267-4EE470597658}" type="pres">
      <dgm:prSet presAssocID="{5883D019-60DF-426C-BCDA-65F7EDA84AA0}" presName="childText" presStyleLbl="conFgAcc1" presStyleIdx="4" presStyleCnt="5">
        <dgm:presLayoutVars>
          <dgm:bulletEnabled val="1"/>
        </dgm:presLayoutVars>
      </dgm:prSet>
      <dgm:spPr/>
      <dgm:t>
        <a:bodyPr/>
        <a:lstStyle/>
        <a:p>
          <a:endParaRPr lang="tr-TR"/>
        </a:p>
      </dgm:t>
    </dgm:pt>
  </dgm:ptLst>
  <dgm:cxnLst>
    <dgm:cxn modelId="{595D726F-48CE-4C2D-8481-7CBF27FA213F}" srcId="{A7BC00E5-9BB7-4A62-9FEB-FA1C71F25336}" destId="{A1B2C352-473D-4244-A96C-D1A157685675}" srcOrd="2" destOrd="0" parTransId="{A89F78AB-6AB9-497D-AC5F-885EA10E05CA}" sibTransId="{6B724A5D-501C-4FA9-AF54-0A3FE2943BAF}"/>
    <dgm:cxn modelId="{0703D11A-A505-4251-B6D7-B5818FF9BB0D}" type="presOf" srcId="{34D693C7-E50F-427D-8A0B-32451C144C57}" destId="{92AB8F2E-18D1-4802-A100-DD1EFF9D6204}" srcOrd="1" destOrd="0" presId="urn:microsoft.com/office/officeart/2005/8/layout/list1"/>
    <dgm:cxn modelId="{70969CA0-F3D5-4BEE-8C6B-E4877F2A0324}" type="presOf" srcId="{269141B6-00CF-471E-A051-AEA5F379001D}" destId="{33854D9A-C535-431E-93A7-649166227AEE}" srcOrd="1" destOrd="0" presId="urn:microsoft.com/office/officeart/2005/8/layout/list1"/>
    <dgm:cxn modelId="{0635B2C2-7C61-4D3C-A255-1F25FFB7732B}" type="presOf" srcId="{A7BC00E5-9BB7-4A62-9FEB-FA1C71F25336}" destId="{EDC5B74A-F84C-45DE-B8DE-62664688B791}" srcOrd="0" destOrd="0" presId="urn:microsoft.com/office/officeart/2005/8/layout/list1"/>
    <dgm:cxn modelId="{BB1E7743-7B6F-4666-933B-6E0CA1192054}" type="presOf" srcId="{5883D019-60DF-426C-BCDA-65F7EDA84AA0}" destId="{D151CA7F-4209-4637-AC03-0970A57B4630}" srcOrd="1" destOrd="0" presId="urn:microsoft.com/office/officeart/2005/8/layout/list1"/>
    <dgm:cxn modelId="{159D6D28-7744-4B10-9638-04CC8107B807}" type="presOf" srcId="{FC0B873D-7363-49EF-B6E2-A913D930B9DE}" destId="{D0775FF7-B72A-4C13-A355-CD91BC4102E1}" srcOrd="0" destOrd="0" presId="urn:microsoft.com/office/officeart/2005/8/layout/list1"/>
    <dgm:cxn modelId="{F647A3BC-236A-4409-A3DF-541CB1B440F8}" srcId="{A7BC00E5-9BB7-4A62-9FEB-FA1C71F25336}" destId="{FC0B873D-7363-49EF-B6E2-A913D930B9DE}" srcOrd="0" destOrd="0" parTransId="{961BCD94-50E9-4E82-A2D5-0C9B4CF72415}" sibTransId="{EA496B0C-8DBF-4712-A24C-6909F3B1F11E}"/>
    <dgm:cxn modelId="{266F46AD-7F83-4BF2-A272-FF4DE1D554A8}" type="presOf" srcId="{A1B2C352-473D-4244-A96C-D1A157685675}" destId="{49287DE4-0B06-43DA-A1C2-A67C064E4C96}" srcOrd="1" destOrd="0" presId="urn:microsoft.com/office/officeart/2005/8/layout/list1"/>
    <dgm:cxn modelId="{64E00039-0602-4280-A97D-F6296E37F2B0}" srcId="{A7BC00E5-9BB7-4A62-9FEB-FA1C71F25336}" destId="{5883D019-60DF-426C-BCDA-65F7EDA84AA0}" srcOrd="4" destOrd="0" parTransId="{79DF3145-DCD3-4B66-A563-C7A1172F62BD}" sibTransId="{1D1ECEC9-0303-40C0-88CD-2669D5ACD402}"/>
    <dgm:cxn modelId="{3BCFAC40-8279-43B4-A283-C440A6EAEA80}" srcId="{A7BC00E5-9BB7-4A62-9FEB-FA1C71F25336}" destId="{269141B6-00CF-471E-A051-AEA5F379001D}" srcOrd="1" destOrd="0" parTransId="{F2E26100-F9C6-4E9F-8CF1-10C2FFF4E963}" sibTransId="{B64AEABA-DEC2-4D4F-95DA-B5BF9E1E78B0}"/>
    <dgm:cxn modelId="{D1534459-E35E-48F1-97A3-271417F0762F}" type="presOf" srcId="{34D693C7-E50F-427D-8A0B-32451C144C57}" destId="{04391524-DBF2-45A2-AF75-B10C9C1A52F9}" srcOrd="0" destOrd="0" presId="urn:microsoft.com/office/officeart/2005/8/layout/list1"/>
    <dgm:cxn modelId="{537B4B6B-54CF-445C-AA34-9D9FA7F7A389}" type="presOf" srcId="{FC0B873D-7363-49EF-B6E2-A913D930B9DE}" destId="{05C43303-0EB1-4519-AC44-CFB50613ED11}" srcOrd="1" destOrd="0" presId="urn:microsoft.com/office/officeart/2005/8/layout/list1"/>
    <dgm:cxn modelId="{EFFD7B72-9DD4-445F-9407-F2AB6E15B19B}" type="presOf" srcId="{A1B2C352-473D-4244-A96C-D1A157685675}" destId="{8FA0C882-4711-4AA9-8E7C-B3A7B90D2C73}" srcOrd="0" destOrd="0" presId="urn:microsoft.com/office/officeart/2005/8/layout/list1"/>
    <dgm:cxn modelId="{9948089F-F852-44FD-B075-A5F2BF53E56E}" srcId="{A7BC00E5-9BB7-4A62-9FEB-FA1C71F25336}" destId="{34D693C7-E50F-427D-8A0B-32451C144C57}" srcOrd="3" destOrd="0" parTransId="{5A4190C9-F960-4B54-BCCA-F9EF05E0298F}" sibTransId="{712CA9FE-44C7-43C5-BBBA-929490BED206}"/>
    <dgm:cxn modelId="{9E6EF164-A0FA-4518-9A80-2AC3130C69C8}" type="presOf" srcId="{269141B6-00CF-471E-A051-AEA5F379001D}" destId="{9B540A0B-EE73-4C51-90E0-B15040534841}" srcOrd="0" destOrd="0" presId="urn:microsoft.com/office/officeart/2005/8/layout/list1"/>
    <dgm:cxn modelId="{91EEE72A-0429-4ABB-9E40-D8013E9610A8}" type="presOf" srcId="{5883D019-60DF-426C-BCDA-65F7EDA84AA0}" destId="{BAAADA99-3E83-4006-91E8-804EFE9BE1CF}" srcOrd="0" destOrd="0" presId="urn:microsoft.com/office/officeart/2005/8/layout/list1"/>
    <dgm:cxn modelId="{19E617E8-15E6-4B2F-B91E-C70FBDEAEA01}" type="presParOf" srcId="{EDC5B74A-F84C-45DE-B8DE-62664688B791}" destId="{0ECAA468-B7E4-4D20-98E5-268D29BA2A48}" srcOrd="0" destOrd="0" presId="urn:microsoft.com/office/officeart/2005/8/layout/list1"/>
    <dgm:cxn modelId="{FDCD944E-B1D6-417E-864A-70938125248C}" type="presParOf" srcId="{0ECAA468-B7E4-4D20-98E5-268D29BA2A48}" destId="{D0775FF7-B72A-4C13-A355-CD91BC4102E1}" srcOrd="0" destOrd="0" presId="urn:microsoft.com/office/officeart/2005/8/layout/list1"/>
    <dgm:cxn modelId="{4EC43AF6-193E-48D6-A04B-DD5DED213E09}" type="presParOf" srcId="{0ECAA468-B7E4-4D20-98E5-268D29BA2A48}" destId="{05C43303-0EB1-4519-AC44-CFB50613ED11}" srcOrd="1" destOrd="0" presId="urn:microsoft.com/office/officeart/2005/8/layout/list1"/>
    <dgm:cxn modelId="{E1986EBF-9FB1-4C4D-BF81-62683E11ACEA}" type="presParOf" srcId="{EDC5B74A-F84C-45DE-B8DE-62664688B791}" destId="{4D41A9A8-2039-4F7B-B64D-63FBBD5C0832}" srcOrd="1" destOrd="0" presId="urn:microsoft.com/office/officeart/2005/8/layout/list1"/>
    <dgm:cxn modelId="{3BFEC64D-BDBE-4883-816A-AD68C783AC0B}" type="presParOf" srcId="{EDC5B74A-F84C-45DE-B8DE-62664688B791}" destId="{8C47876F-117B-40F7-98A0-675FFD34710A}" srcOrd="2" destOrd="0" presId="urn:microsoft.com/office/officeart/2005/8/layout/list1"/>
    <dgm:cxn modelId="{E9C2B155-96D7-4265-8FF6-0780479E8CFB}" type="presParOf" srcId="{EDC5B74A-F84C-45DE-B8DE-62664688B791}" destId="{2AE5AEB4-3133-4B00-8387-4577CE3022F1}" srcOrd="3" destOrd="0" presId="urn:microsoft.com/office/officeart/2005/8/layout/list1"/>
    <dgm:cxn modelId="{9B690780-E026-4B66-92A9-12172AC6F755}" type="presParOf" srcId="{EDC5B74A-F84C-45DE-B8DE-62664688B791}" destId="{E5D60FC9-02EB-4323-87FD-7596AE963EA4}" srcOrd="4" destOrd="0" presId="urn:microsoft.com/office/officeart/2005/8/layout/list1"/>
    <dgm:cxn modelId="{76143B72-3E67-47A6-B261-0F94090B377A}" type="presParOf" srcId="{E5D60FC9-02EB-4323-87FD-7596AE963EA4}" destId="{9B540A0B-EE73-4C51-90E0-B15040534841}" srcOrd="0" destOrd="0" presId="urn:microsoft.com/office/officeart/2005/8/layout/list1"/>
    <dgm:cxn modelId="{D0838F78-3345-4FBB-AC09-0E1E92F234EF}" type="presParOf" srcId="{E5D60FC9-02EB-4323-87FD-7596AE963EA4}" destId="{33854D9A-C535-431E-93A7-649166227AEE}" srcOrd="1" destOrd="0" presId="urn:microsoft.com/office/officeart/2005/8/layout/list1"/>
    <dgm:cxn modelId="{DB358A42-ABC4-4484-8F76-F3AED219A530}" type="presParOf" srcId="{EDC5B74A-F84C-45DE-B8DE-62664688B791}" destId="{6C0CD6E5-B2ED-4F0C-AB9D-1AAED5B80FC1}" srcOrd="5" destOrd="0" presId="urn:microsoft.com/office/officeart/2005/8/layout/list1"/>
    <dgm:cxn modelId="{F48E0164-9B94-47F8-AF3F-3B7FFA61A905}" type="presParOf" srcId="{EDC5B74A-F84C-45DE-B8DE-62664688B791}" destId="{C7284F5F-3CA2-4685-B444-7FA40EC0B8B2}" srcOrd="6" destOrd="0" presId="urn:microsoft.com/office/officeart/2005/8/layout/list1"/>
    <dgm:cxn modelId="{620D74F4-832B-40E7-890A-0017D5A4C1EF}" type="presParOf" srcId="{EDC5B74A-F84C-45DE-B8DE-62664688B791}" destId="{CF5EF765-D532-4AA3-A008-D5D5EE491782}" srcOrd="7" destOrd="0" presId="urn:microsoft.com/office/officeart/2005/8/layout/list1"/>
    <dgm:cxn modelId="{8A099E44-8A95-4736-B1D4-41A4073DCC40}" type="presParOf" srcId="{EDC5B74A-F84C-45DE-B8DE-62664688B791}" destId="{8DBF3048-67EC-4A36-AEB1-24F1DA1D07ED}" srcOrd="8" destOrd="0" presId="urn:microsoft.com/office/officeart/2005/8/layout/list1"/>
    <dgm:cxn modelId="{4FA0F725-E8BE-4FFD-BE32-37DE98237BFD}" type="presParOf" srcId="{8DBF3048-67EC-4A36-AEB1-24F1DA1D07ED}" destId="{8FA0C882-4711-4AA9-8E7C-B3A7B90D2C73}" srcOrd="0" destOrd="0" presId="urn:microsoft.com/office/officeart/2005/8/layout/list1"/>
    <dgm:cxn modelId="{BC0B07A7-CEFF-4586-A1C3-0FD558A514A1}" type="presParOf" srcId="{8DBF3048-67EC-4A36-AEB1-24F1DA1D07ED}" destId="{49287DE4-0B06-43DA-A1C2-A67C064E4C96}" srcOrd="1" destOrd="0" presId="urn:microsoft.com/office/officeart/2005/8/layout/list1"/>
    <dgm:cxn modelId="{63D7B6FF-E0E3-4296-8DC4-43697EA75FBB}" type="presParOf" srcId="{EDC5B74A-F84C-45DE-B8DE-62664688B791}" destId="{A2B579BE-2DF5-4ABA-A454-F68FC5CF0E59}" srcOrd="9" destOrd="0" presId="urn:microsoft.com/office/officeart/2005/8/layout/list1"/>
    <dgm:cxn modelId="{FAC83D50-9F90-40BE-818C-468262FC544E}" type="presParOf" srcId="{EDC5B74A-F84C-45DE-B8DE-62664688B791}" destId="{719FCA32-DC07-4170-BEBE-3F588AA4EFAF}" srcOrd="10" destOrd="0" presId="urn:microsoft.com/office/officeart/2005/8/layout/list1"/>
    <dgm:cxn modelId="{0B98A745-FC4E-419F-B0EB-BDD3B395E6D5}" type="presParOf" srcId="{EDC5B74A-F84C-45DE-B8DE-62664688B791}" destId="{77C80856-977D-4D06-B2E1-4C8E17C2B92F}" srcOrd="11" destOrd="0" presId="urn:microsoft.com/office/officeart/2005/8/layout/list1"/>
    <dgm:cxn modelId="{51933B38-1467-4DFC-BFC2-78B835DDDF9D}" type="presParOf" srcId="{EDC5B74A-F84C-45DE-B8DE-62664688B791}" destId="{89913550-1ECE-4D70-B3B0-2D0F41AFFEBE}" srcOrd="12" destOrd="0" presId="urn:microsoft.com/office/officeart/2005/8/layout/list1"/>
    <dgm:cxn modelId="{241F2CCA-F2E1-4837-8A38-796AAFC3BEA8}" type="presParOf" srcId="{89913550-1ECE-4D70-B3B0-2D0F41AFFEBE}" destId="{04391524-DBF2-45A2-AF75-B10C9C1A52F9}" srcOrd="0" destOrd="0" presId="urn:microsoft.com/office/officeart/2005/8/layout/list1"/>
    <dgm:cxn modelId="{1051B337-60A8-4816-9960-38C6971CC291}" type="presParOf" srcId="{89913550-1ECE-4D70-B3B0-2D0F41AFFEBE}" destId="{92AB8F2E-18D1-4802-A100-DD1EFF9D6204}" srcOrd="1" destOrd="0" presId="urn:microsoft.com/office/officeart/2005/8/layout/list1"/>
    <dgm:cxn modelId="{78486CE0-567E-4766-912C-4DED65086D70}" type="presParOf" srcId="{EDC5B74A-F84C-45DE-B8DE-62664688B791}" destId="{453ADC93-1E62-4CA4-B37A-5AAFDDA21745}" srcOrd="13" destOrd="0" presId="urn:microsoft.com/office/officeart/2005/8/layout/list1"/>
    <dgm:cxn modelId="{E0202081-AB84-4D15-8AD8-4784EA3F926E}" type="presParOf" srcId="{EDC5B74A-F84C-45DE-B8DE-62664688B791}" destId="{7209F215-837B-422F-AC47-F74A4C758F6B}" srcOrd="14" destOrd="0" presId="urn:microsoft.com/office/officeart/2005/8/layout/list1"/>
    <dgm:cxn modelId="{5FBFA418-7D2E-4AAA-BCC5-826459C5E2C8}" type="presParOf" srcId="{EDC5B74A-F84C-45DE-B8DE-62664688B791}" destId="{F159F105-1B86-4716-9DEF-5173DC4CC89D}" srcOrd="15" destOrd="0" presId="urn:microsoft.com/office/officeart/2005/8/layout/list1"/>
    <dgm:cxn modelId="{58B940A6-584E-4C1A-9192-6923CC3DB07E}" type="presParOf" srcId="{EDC5B74A-F84C-45DE-B8DE-62664688B791}" destId="{57125EC2-84A3-4AD3-A10C-35CB23767611}" srcOrd="16" destOrd="0" presId="urn:microsoft.com/office/officeart/2005/8/layout/list1"/>
    <dgm:cxn modelId="{B8527340-CD92-4663-A345-1ED6678C84C3}" type="presParOf" srcId="{57125EC2-84A3-4AD3-A10C-35CB23767611}" destId="{BAAADA99-3E83-4006-91E8-804EFE9BE1CF}" srcOrd="0" destOrd="0" presId="urn:microsoft.com/office/officeart/2005/8/layout/list1"/>
    <dgm:cxn modelId="{7C02F4DD-9FC7-4104-AA8A-514FB1FD6D9D}" type="presParOf" srcId="{57125EC2-84A3-4AD3-A10C-35CB23767611}" destId="{D151CA7F-4209-4637-AC03-0970A57B4630}" srcOrd="1" destOrd="0" presId="urn:microsoft.com/office/officeart/2005/8/layout/list1"/>
    <dgm:cxn modelId="{DAE252DE-ACAC-4519-879D-700159B515D5}" type="presParOf" srcId="{EDC5B74A-F84C-45DE-B8DE-62664688B791}" destId="{9B2799E1-8532-474A-AC0E-C781E57F5FEF}" srcOrd="17" destOrd="0" presId="urn:microsoft.com/office/officeart/2005/8/layout/list1"/>
    <dgm:cxn modelId="{663052F1-5623-4064-BD07-7ADCD86419E0}" type="presParOf" srcId="{EDC5B74A-F84C-45DE-B8DE-62664688B791}" destId="{198560A4-D1EE-4CF6-B267-4EE470597658}" srcOrd="18" destOrd="0" presId="urn:microsoft.com/office/officeart/2005/8/layout/list1"/>
  </dgm:cxnLst>
  <dgm:bg>
    <a:noFill/>
  </dgm:bg>
  <dgm:whole>
    <a:ln>
      <a:solidFill>
        <a:schemeClr val="bg1">
          <a:lumMod val="6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7876F-117B-40F7-98A0-675FFD34710A}">
      <dsp:nvSpPr>
        <dsp:cNvPr id="0" name=""/>
        <dsp:cNvSpPr/>
      </dsp:nvSpPr>
      <dsp:spPr>
        <a:xfrm>
          <a:off x="0" y="301376"/>
          <a:ext cx="8429625" cy="478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5C43303-0EB1-4519-AC44-CFB50613ED11}">
      <dsp:nvSpPr>
        <dsp:cNvPr id="0" name=""/>
        <dsp:cNvSpPr/>
      </dsp:nvSpPr>
      <dsp:spPr>
        <a:xfrm>
          <a:off x="403378" y="72009"/>
          <a:ext cx="8026246" cy="56088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lvl="0" algn="l" defTabSz="1422400">
            <a:lnSpc>
              <a:spcPct val="90000"/>
            </a:lnSpc>
            <a:spcBef>
              <a:spcPct val="0"/>
            </a:spcBef>
            <a:spcAft>
              <a:spcPct val="35000"/>
            </a:spcAft>
          </a:pPr>
          <a:r>
            <a:rPr lang="tr-TR" sz="3200" b="1" kern="1200" dirty="0" smtClean="0">
              <a:solidFill>
                <a:schemeClr val="tx2"/>
              </a:solidFill>
              <a:latin typeface="+mn-lt"/>
              <a:ea typeface="Tahoma" panose="020B0604030504040204" pitchFamily="34" charset="0"/>
              <a:cs typeface="Tahoma" panose="020B0604030504040204" pitchFamily="34" charset="0"/>
            </a:rPr>
            <a:t>1. Genel Bilgiler</a:t>
          </a:r>
        </a:p>
      </dsp:txBody>
      <dsp:txXfrm>
        <a:off x="430758" y="99389"/>
        <a:ext cx="7971486" cy="506120"/>
      </dsp:txXfrm>
    </dsp:sp>
    <dsp:sp modelId="{C7284F5F-3CA2-4685-B444-7FA40EC0B8B2}">
      <dsp:nvSpPr>
        <dsp:cNvPr id="0" name=""/>
        <dsp:cNvSpPr/>
      </dsp:nvSpPr>
      <dsp:spPr>
        <a:xfrm>
          <a:off x="0" y="1163216"/>
          <a:ext cx="8429625" cy="478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854D9A-C535-431E-93A7-649166227AEE}">
      <dsp:nvSpPr>
        <dsp:cNvPr id="0" name=""/>
        <dsp:cNvSpPr/>
      </dsp:nvSpPr>
      <dsp:spPr>
        <a:xfrm>
          <a:off x="401312" y="882776"/>
          <a:ext cx="8026246" cy="56088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3200" b="1" kern="1200" dirty="0" smtClean="0">
              <a:solidFill>
                <a:schemeClr val="tx2"/>
              </a:solidFill>
            </a:rPr>
            <a:t>2. Ekonomik Veriler</a:t>
          </a:r>
          <a:endParaRPr lang="tr-TR" sz="3200" b="1" kern="1200" dirty="0">
            <a:solidFill>
              <a:schemeClr val="tx2"/>
            </a:solidFill>
          </a:endParaRPr>
        </a:p>
      </dsp:txBody>
      <dsp:txXfrm>
        <a:off x="428692" y="910156"/>
        <a:ext cx="7971486" cy="506120"/>
      </dsp:txXfrm>
    </dsp:sp>
    <dsp:sp modelId="{719FCA32-DC07-4170-BEBE-3F588AA4EFAF}">
      <dsp:nvSpPr>
        <dsp:cNvPr id="0" name=""/>
        <dsp:cNvSpPr/>
      </dsp:nvSpPr>
      <dsp:spPr>
        <a:xfrm>
          <a:off x="0" y="2025056"/>
          <a:ext cx="8429625" cy="478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9287DE4-0B06-43DA-A1C2-A67C064E4C96}">
      <dsp:nvSpPr>
        <dsp:cNvPr id="0" name=""/>
        <dsp:cNvSpPr/>
      </dsp:nvSpPr>
      <dsp:spPr>
        <a:xfrm>
          <a:off x="401312" y="1744616"/>
          <a:ext cx="8026246" cy="56088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3200" b="1" kern="1200" dirty="0" smtClean="0">
              <a:solidFill>
                <a:schemeClr val="tx2"/>
              </a:solidFill>
              <a:latin typeface="+mn-lt"/>
              <a:cs typeface="Times New Roman" panose="02020603050405020304" pitchFamily="18" charset="0"/>
            </a:rPr>
            <a:t>3. Yaşanan Gelişmeler</a:t>
          </a:r>
          <a:endParaRPr lang="tr-TR" sz="3200" b="1" kern="1200" dirty="0">
            <a:solidFill>
              <a:schemeClr val="tx2"/>
            </a:solidFill>
            <a:latin typeface="+mn-lt"/>
            <a:cs typeface="Times New Roman" panose="02020603050405020304" pitchFamily="18" charset="0"/>
          </a:endParaRPr>
        </a:p>
      </dsp:txBody>
      <dsp:txXfrm>
        <a:off x="428692" y="1771996"/>
        <a:ext cx="7971486" cy="506120"/>
      </dsp:txXfrm>
    </dsp:sp>
    <dsp:sp modelId="{7209F215-837B-422F-AC47-F74A4C758F6B}">
      <dsp:nvSpPr>
        <dsp:cNvPr id="0" name=""/>
        <dsp:cNvSpPr/>
      </dsp:nvSpPr>
      <dsp:spPr>
        <a:xfrm>
          <a:off x="0" y="2886896"/>
          <a:ext cx="8429625" cy="478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2AB8F2E-18D1-4802-A100-DD1EFF9D6204}">
      <dsp:nvSpPr>
        <dsp:cNvPr id="0" name=""/>
        <dsp:cNvSpPr/>
      </dsp:nvSpPr>
      <dsp:spPr>
        <a:xfrm>
          <a:off x="401312" y="2606456"/>
          <a:ext cx="8026246" cy="56088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3200" b="1" kern="1200" dirty="0" smtClean="0">
              <a:solidFill>
                <a:schemeClr val="tx2"/>
              </a:solidFill>
              <a:latin typeface="+mn-lt"/>
              <a:cs typeface="Times New Roman" panose="02020603050405020304" pitchFamily="18" charset="0"/>
            </a:rPr>
            <a:t>4. Birlikte neler yapabiliriz</a:t>
          </a:r>
          <a:endParaRPr lang="tr-TR" sz="3200" b="1" kern="1200" dirty="0">
            <a:solidFill>
              <a:schemeClr val="tx2"/>
            </a:solidFill>
            <a:latin typeface="+mn-lt"/>
            <a:cs typeface="Times New Roman" panose="02020603050405020304" pitchFamily="18" charset="0"/>
          </a:endParaRPr>
        </a:p>
      </dsp:txBody>
      <dsp:txXfrm>
        <a:off x="428692" y="2633836"/>
        <a:ext cx="7971486" cy="506120"/>
      </dsp:txXfrm>
    </dsp:sp>
    <dsp:sp modelId="{198560A4-D1EE-4CF6-B267-4EE470597658}">
      <dsp:nvSpPr>
        <dsp:cNvPr id="0" name=""/>
        <dsp:cNvSpPr/>
      </dsp:nvSpPr>
      <dsp:spPr>
        <a:xfrm>
          <a:off x="0" y="3748736"/>
          <a:ext cx="8429625" cy="478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151CA7F-4209-4637-AC03-0970A57B4630}">
      <dsp:nvSpPr>
        <dsp:cNvPr id="0" name=""/>
        <dsp:cNvSpPr/>
      </dsp:nvSpPr>
      <dsp:spPr>
        <a:xfrm>
          <a:off x="401312" y="3468296"/>
          <a:ext cx="8026246" cy="56088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034" tIns="0" rIns="223034"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3200" b="1" kern="1200" dirty="0" smtClean="0">
              <a:solidFill>
                <a:schemeClr val="tx2"/>
              </a:solidFill>
              <a:latin typeface="+mn-lt"/>
              <a:cs typeface="Times New Roman" panose="02020603050405020304" pitchFamily="18" charset="0"/>
            </a:rPr>
            <a:t>5. Soru-Cevap</a:t>
          </a:r>
          <a:endParaRPr lang="tr-TR" sz="3200" b="1" kern="1200" dirty="0">
            <a:solidFill>
              <a:schemeClr val="tx2"/>
            </a:solidFill>
            <a:latin typeface="+mn-lt"/>
            <a:cs typeface="Times New Roman" panose="02020603050405020304" pitchFamily="18" charset="0"/>
          </a:endParaRPr>
        </a:p>
      </dsp:txBody>
      <dsp:txXfrm>
        <a:off x="428692" y="3495676"/>
        <a:ext cx="7971486"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5300"/>
          </a:xfrm>
          <a:prstGeom prst="rect">
            <a:avLst/>
          </a:prstGeom>
        </p:spPr>
        <p:txBody>
          <a:bodyPr vert="horz" lIns="91319" tIns="45660" rIns="91319" bIns="45660" rtlCol="0"/>
          <a:lstStyle>
            <a:lvl1pPr algn="l">
              <a:defRPr sz="1200">
                <a:cs typeface="+mn-cs"/>
              </a:defRPr>
            </a:lvl1pPr>
          </a:lstStyle>
          <a:p>
            <a:pPr>
              <a:defRPr/>
            </a:pPr>
            <a:endParaRPr lang="tr-TR"/>
          </a:p>
        </p:txBody>
      </p:sp>
      <p:sp>
        <p:nvSpPr>
          <p:cNvPr id="3" name="Veri Yer Tutucusu 2"/>
          <p:cNvSpPr>
            <a:spLocks noGrp="1"/>
          </p:cNvSpPr>
          <p:nvPr>
            <p:ph type="dt" sz="quarter" idx="1"/>
          </p:nvPr>
        </p:nvSpPr>
        <p:spPr>
          <a:xfrm>
            <a:off x="3849688" y="0"/>
            <a:ext cx="2946400" cy="495300"/>
          </a:xfrm>
          <a:prstGeom prst="rect">
            <a:avLst/>
          </a:prstGeom>
        </p:spPr>
        <p:txBody>
          <a:bodyPr vert="horz" lIns="91319" tIns="45660" rIns="91319" bIns="45660" rtlCol="0"/>
          <a:lstStyle>
            <a:lvl1pPr algn="r">
              <a:defRPr sz="1200">
                <a:cs typeface="+mn-cs"/>
              </a:defRPr>
            </a:lvl1pPr>
          </a:lstStyle>
          <a:p>
            <a:pPr>
              <a:defRPr/>
            </a:pPr>
            <a:fld id="{2D0DEBC7-0128-4683-A825-BC96847F46DD}" type="datetimeFigureOut">
              <a:rPr lang="tr-TR"/>
              <a:pPr>
                <a:defRPr/>
              </a:pPr>
              <a:t>24.01.2018</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319" tIns="45660" rIns="91319" bIns="45660" rtlCol="0" anchor="b"/>
          <a:lstStyle>
            <a:lvl1pPr algn="l">
              <a:defRPr sz="1200">
                <a:cs typeface="+mn-cs"/>
              </a:defRPr>
            </a:lvl1pPr>
          </a:lstStyle>
          <a:p>
            <a:pPr>
              <a:defRPr/>
            </a:pPr>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319" tIns="45660" rIns="91319" bIns="45660" rtlCol="0" anchor="b"/>
          <a:lstStyle>
            <a:lvl1pPr algn="r">
              <a:defRPr sz="1200">
                <a:cs typeface="+mn-cs"/>
              </a:defRPr>
            </a:lvl1pPr>
          </a:lstStyle>
          <a:p>
            <a:pPr>
              <a:defRPr/>
            </a:pPr>
            <a:fld id="{B93ED526-9FF1-430A-B418-F064E638BC84}" type="slidenum">
              <a:rPr lang="tr-TR"/>
              <a:pPr>
                <a:defRPr/>
              </a:pPr>
              <a:t>‹#›</a:t>
            </a:fld>
            <a:endParaRPr lang="tr-TR"/>
          </a:p>
        </p:txBody>
      </p:sp>
    </p:spTree>
    <p:extLst>
      <p:ext uri="{BB962C8B-B14F-4D97-AF65-F5344CB8AC3E}">
        <p14:creationId xmlns:p14="http://schemas.microsoft.com/office/powerpoint/2010/main" val="2126430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813" cy="495300"/>
          </a:xfrm>
          <a:prstGeom prst="rect">
            <a:avLst/>
          </a:prstGeom>
        </p:spPr>
        <p:txBody>
          <a:bodyPr vert="horz" lIns="91319" tIns="45660" rIns="91319" bIns="45660" rtlCol="0"/>
          <a:lstStyle>
            <a:lvl1pPr algn="l">
              <a:defRPr sz="1200">
                <a:cs typeface="+mn-cs"/>
              </a:defRPr>
            </a:lvl1pPr>
          </a:lstStyle>
          <a:p>
            <a:pPr>
              <a:defRPr/>
            </a:pPr>
            <a:endParaRPr lang="tr-TR"/>
          </a:p>
        </p:txBody>
      </p:sp>
      <p:sp>
        <p:nvSpPr>
          <p:cNvPr id="3" name="Veri Yer Tutucusu 2"/>
          <p:cNvSpPr>
            <a:spLocks noGrp="1"/>
          </p:cNvSpPr>
          <p:nvPr>
            <p:ph type="dt" idx="1"/>
          </p:nvPr>
        </p:nvSpPr>
        <p:spPr>
          <a:xfrm>
            <a:off x="3849688" y="0"/>
            <a:ext cx="2946400" cy="495300"/>
          </a:xfrm>
          <a:prstGeom prst="rect">
            <a:avLst/>
          </a:prstGeom>
        </p:spPr>
        <p:txBody>
          <a:bodyPr vert="horz" lIns="91319" tIns="45660" rIns="91319" bIns="45660" rtlCol="0"/>
          <a:lstStyle>
            <a:lvl1pPr algn="r">
              <a:defRPr sz="1200">
                <a:cs typeface="+mn-cs"/>
              </a:defRPr>
            </a:lvl1pPr>
          </a:lstStyle>
          <a:p>
            <a:pPr>
              <a:defRPr/>
            </a:pPr>
            <a:fld id="{D39FCF2A-A498-4AE6-91F2-62D41261B45E}" type="datetimeFigureOut">
              <a:rPr lang="tr-TR"/>
              <a:pPr>
                <a:defRPr/>
              </a:pPr>
              <a:t>24.01.2018</a:t>
            </a:fld>
            <a:endParaRPr lang="tr-TR"/>
          </a:p>
        </p:txBody>
      </p:sp>
      <p:sp>
        <p:nvSpPr>
          <p:cNvPr id="4" name="Slayt Görüntüsü Yer Tutucusu 3"/>
          <p:cNvSpPr>
            <a:spLocks noGrp="1" noRot="1" noChangeAspect="1"/>
          </p:cNvSpPr>
          <p:nvPr>
            <p:ph type="sldImg" idx="2"/>
          </p:nvPr>
        </p:nvSpPr>
        <p:spPr>
          <a:xfrm>
            <a:off x="919163" y="746125"/>
            <a:ext cx="4960937" cy="3721100"/>
          </a:xfrm>
          <a:prstGeom prst="rect">
            <a:avLst/>
          </a:prstGeom>
          <a:noFill/>
          <a:ln w="12700">
            <a:solidFill>
              <a:prstClr val="black"/>
            </a:solidFill>
          </a:ln>
        </p:spPr>
        <p:txBody>
          <a:bodyPr vert="horz" lIns="91319" tIns="45660" rIns="91319" bIns="45660" rtlCol="0" anchor="ctr"/>
          <a:lstStyle/>
          <a:p>
            <a:pPr lvl="0"/>
            <a:endParaRPr lang="tr-TR" noProof="0"/>
          </a:p>
        </p:txBody>
      </p:sp>
      <p:sp>
        <p:nvSpPr>
          <p:cNvPr id="5" name="Not Yer Tutucusu 4"/>
          <p:cNvSpPr>
            <a:spLocks noGrp="1"/>
          </p:cNvSpPr>
          <p:nvPr>
            <p:ph type="body" sz="quarter" idx="3"/>
          </p:nvPr>
        </p:nvSpPr>
        <p:spPr>
          <a:xfrm>
            <a:off x="679450" y="4714875"/>
            <a:ext cx="5438775" cy="4467225"/>
          </a:xfrm>
          <a:prstGeom prst="rect">
            <a:avLst/>
          </a:prstGeom>
        </p:spPr>
        <p:txBody>
          <a:bodyPr vert="horz" lIns="91319" tIns="45660" rIns="91319" bIns="4566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429750"/>
            <a:ext cx="2944813" cy="496888"/>
          </a:xfrm>
          <a:prstGeom prst="rect">
            <a:avLst/>
          </a:prstGeom>
        </p:spPr>
        <p:txBody>
          <a:bodyPr vert="horz" lIns="91319" tIns="45660" rIns="91319" bIns="45660" rtlCol="0" anchor="b"/>
          <a:lstStyle>
            <a:lvl1pPr algn="l">
              <a:defRPr sz="1200">
                <a:cs typeface="+mn-cs"/>
              </a:defRPr>
            </a:lvl1pPr>
          </a:lstStyle>
          <a:p>
            <a:pPr>
              <a:defRPr/>
            </a:pPr>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319" tIns="45660" rIns="91319" bIns="45660" rtlCol="0" anchor="b"/>
          <a:lstStyle>
            <a:lvl1pPr algn="r">
              <a:defRPr sz="1200">
                <a:cs typeface="+mn-cs"/>
              </a:defRPr>
            </a:lvl1pPr>
          </a:lstStyle>
          <a:p>
            <a:pPr>
              <a:defRPr/>
            </a:pPr>
            <a:fld id="{89467AB5-48DD-4038-BE86-C036715DD4A1}" type="slidenum">
              <a:rPr lang="tr-TR"/>
              <a:pPr>
                <a:defRPr/>
              </a:pPr>
              <a:t>‹#›</a:t>
            </a:fld>
            <a:endParaRPr lang="tr-TR"/>
          </a:p>
        </p:txBody>
      </p:sp>
    </p:spTree>
    <p:extLst>
      <p:ext uri="{BB962C8B-B14F-4D97-AF65-F5344CB8AC3E}">
        <p14:creationId xmlns:p14="http://schemas.microsoft.com/office/powerpoint/2010/main" val="236178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smtClean="0"/>
          </a:p>
        </p:txBody>
      </p:sp>
    </p:spTree>
    <p:extLst>
      <p:ext uri="{BB962C8B-B14F-4D97-AF65-F5344CB8AC3E}">
        <p14:creationId xmlns:p14="http://schemas.microsoft.com/office/powerpoint/2010/main" val="3663491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368300"/>
            <a:ext cx="9180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360000" y="2160000"/>
            <a:ext cx="8424000" cy="1620000"/>
          </a:xfrm>
        </p:spPr>
        <p:txBody>
          <a:bodyPr/>
          <a:lstStyle>
            <a:lvl1pPr>
              <a:defRPr sz="54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360000" y="4176000"/>
            <a:ext cx="8424000" cy="571504"/>
          </a:xfrm>
        </p:spPr>
        <p:txBody>
          <a:bodyPr>
            <a:noAutofit/>
          </a:bodyPr>
          <a:lstStyle>
            <a:lvl1pPr marL="0" indent="0" algn="ctr">
              <a:buNone/>
              <a:defRPr sz="3200" i="1">
                <a:solidFill>
                  <a:schemeClr val="accent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5" name="4 Altbilgi Yer Tutucusu"/>
          <p:cNvSpPr>
            <a:spLocks noGrp="1"/>
          </p:cNvSpPr>
          <p:nvPr>
            <p:ph type="ftr" sz="quarter" idx="10"/>
          </p:nvPr>
        </p:nvSpPr>
        <p:spPr>
          <a:xfrm>
            <a:off x="1828800" y="6553200"/>
            <a:ext cx="5672138" cy="252413"/>
          </a:xfrm>
        </p:spPr>
        <p:txBody>
          <a:bodyPr/>
          <a:lstStyle>
            <a:lvl1pPr algn="l">
              <a:defRPr sz="1600" smtClean="0">
                <a:solidFill>
                  <a:srgbClr val="475A8D"/>
                </a:solidFill>
                <a:effectLst>
                  <a:outerShdw blurRad="38100" dist="38100" dir="2700000" algn="tl">
                    <a:srgbClr val="000000">
                      <a:alpha val="43137"/>
                    </a:srgbClr>
                  </a:outerShdw>
                </a:effectLst>
                <a:latin typeface="Calibri" pitchFamily="34" charset="0"/>
                <a:cs typeface="Arial" charset="0"/>
              </a:defRPr>
            </a:lvl1pPr>
          </a:lstStyle>
          <a:p>
            <a:pPr>
              <a:defRPr/>
            </a:pPr>
            <a:endParaRPr lang="en-US" dirty="0"/>
          </a:p>
        </p:txBody>
      </p:sp>
      <p:sp>
        <p:nvSpPr>
          <p:cNvPr id="6" name="5 Slayt Numarası Yer Tutucusu"/>
          <p:cNvSpPr>
            <a:spLocks noGrp="1"/>
          </p:cNvSpPr>
          <p:nvPr>
            <p:ph type="sldNum" sz="quarter" idx="11"/>
          </p:nvPr>
        </p:nvSpPr>
        <p:spPr>
          <a:xfrm>
            <a:off x="8429625" y="6553200"/>
            <a:ext cx="571500" cy="252413"/>
          </a:xfrm>
        </p:spPr>
        <p:txBody>
          <a:bodyPr/>
          <a:lstStyle>
            <a:lvl1pPr algn="ctr">
              <a:defRPr sz="1600" smtClean="0">
                <a:solidFill>
                  <a:srgbClr val="475A8D"/>
                </a:solidFill>
                <a:effectLst>
                  <a:outerShdw blurRad="38100" dist="38100" dir="2700000" algn="tl">
                    <a:srgbClr val="000000">
                      <a:alpha val="43137"/>
                    </a:srgbClr>
                  </a:outerShdw>
                </a:effectLst>
                <a:latin typeface="Calibri" pitchFamily="34" charset="0"/>
                <a:cs typeface="Arial" charset="0"/>
              </a:defRPr>
            </a:lvl1pPr>
          </a:lstStyle>
          <a:p>
            <a:pPr>
              <a:defRPr/>
            </a:pPr>
            <a:fld id="{25849DE0-595F-4B07-8CF6-7031D50228CD}" type="slidenum">
              <a:rPr lang="en-US"/>
              <a:pPr>
                <a:defRPr/>
              </a:pPr>
              <a:t>‹#›</a:t>
            </a:fld>
            <a:endParaRPr lang="en-US" dirty="0"/>
          </a:p>
        </p:txBody>
      </p:sp>
    </p:spTree>
    <p:extLst>
      <p:ext uri="{BB962C8B-B14F-4D97-AF65-F5344CB8AC3E}">
        <p14:creationId xmlns:p14="http://schemas.microsoft.com/office/powerpoint/2010/main" val="271104806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463"/>
            <a:ext cx="91440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eçici logo"/>
          <p:cNvPicPr>
            <a:picLocks noChangeAspect="1" noChangeArrowheads="1"/>
          </p:cNvPicPr>
          <p:nvPr userDrawn="1"/>
        </p:nvPicPr>
        <p:blipFill>
          <a:blip r:embed="rId4"/>
          <a:srcRect/>
          <a:stretch>
            <a:fillRect/>
          </a:stretch>
        </p:blipFill>
        <p:spPr bwMode="auto">
          <a:xfrm>
            <a:off x="20638" y="0"/>
            <a:ext cx="903287" cy="819150"/>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764704"/>
            <a:ext cx="8229600" cy="5361459"/>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25"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smtClean="0"/>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1DAC28DC-3D63-47B8-8D1C-B0F1ABD8EFEF}" type="slidenum">
              <a:rPr lang="en-US"/>
              <a:pPr>
                <a:defRPr/>
              </a:pPr>
              <a:t>‹#›</a:t>
            </a:fld>
            <a:endParaRPr lang="en-US" dirty="0"/>
          </a:p>
        </p:txBody>
      </p:sp>
    </p:spTree>
    <p:extLst>
      <p:ext uri="{BB962C8B-B14F-4D97-AF65-F5344CB8AC3E}">
        <p14:creationId xmlns:p14="http://schemas.microsoft.com/office/powerpoint/2010/main" val="215022585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613" y="0"/>
            <a:ext cx="395287"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0"/>
            <a:ext cx="395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eçici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27725" y="71438"/>
            <a:ext cx="882650" cy="973137"/>
          </a:xfrm>
          <a:prstGeom prst="rect">
            <a:avLst/>
          </a:prstGeom>
          <a:noFill/>
          <a:ln>
            <a:noFill/>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Dikey Başlık"/>
          <p:cNvSpPr>
            <a:spLocks noGrp="1"/>
          </p:cNvSpPr>
          <p:nvPr>
            <p:ph type="title" orient="vert"/>
          </p:nvPr>
        </p:nvSpPr>
        <p:spPr>
          <a:xfrm>
            <a:off x="6629400" y="274638"/>
            <a:ext cx="2057400" cy="5851525"/>
          </a:xfrm>
        </p:spPr>
        <p:txBody>
          <a:bodyPr vert="eaVert"/>
          <a:lstStyle>
            <a:lvl1pPr>
              <a:defRPr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Dikey Metin Yer Tutucusu"/>
          <p:cNvSpPr>
            <a:spLocks noGrp="1"/>
          </p:cNvSpPr>
          <p:nvPr>
            <p:ph type="body" orient="vert" idx="1"/>
          </p:nvPr>
        </p:nvSpPr>
        <p:spPr>
          <a:xfrm>
            <a:off x="642910" y="274638"/>
            <a:ext cx="5429288" cy="5851525"/>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4 Altbilgi Yer Tutucusu"/>
          <p:cNvSpPr>
            <a:spLocks noGrp="1"/>
          </p:cNvSpPr>
          <p:nvPr>
            <p:ph type="ftr" sz="quarter" idx="10"/>
          </p:nvPr>
        </p:nvSpPr>
        <p:spPr>
          <a:xfrm rot="5400000">
            <a:off x="-2039937" y="3532188"/>
            <a:ext cx="4714875" cy="365125"/>
          </a:xfrm>
        </p:spPr>
        <p:txBody>
          <a:bodyPr/>
          <a:lstStyle>
            <a:lvl1pPr>
              <a:defRPr sz="1400" smtClean="0">
                <a:solidFill>
                  <a:prstClr val="white">
                    <a:lumMod val="85000"/>
                  </a:prstClr>
                </a:solidFill>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rot="5400000">
            <a:off x="125413" y="6303962"/>
            <a:ext cx="400050" cy="365125"/>
          </a:xfrm>
        </p:spPr>
        <p:txBody>
          <a:bodyPr/>
          <a:lstStyle>
            <a:lvl1pPr>
              <a:defRPr sz="1400" smtClean="0">
                <a:solidFill>
                  <a:prstClr val="white">
                    <a:lumMod val="85000"/>
                  </a:prstClr>
                </a:solidFill>
                <a:latin typeface="Calibri" pitchFamily="34" charset="0"/>
                <a:cs typeface="Arial" charset="0"/>
              </a:defRPr>
            </a:lvl1pPr>
          </a:lstStyle>
          <a:p>
            <a:pPr>
              <a:defRPr/>
            </a:pPr>
            <a:fld id="{4C2D2C3F-0CAF-4A15-A756-6B417AED56E7}" type="slidenum">
              <a:rPr lang="tr-TR"/>
              <a:pPr>
                <a:defRPr/>
              </a:pPr>
              <a:t>‹#›</a:t>
            </a:fld>
            <a:endParaRPr lang="tr-TR"/>
          </a:p>
        </p:txBody>
      </p:sp>
    </p:spTree>
    <p:extLst>
      <p:ext uri="{BB962C8B-B14F-4D97-AF65-F5344CB8AC3E}">
        <p14:creationId xmlns:p14="http://schemas.microsoft.com/office/powerpoint/2010/main" val="361945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Grafik Yer Tutucusu 3"/>
          <p:cNvSpPr>
            <a:spLocks noGrp="1"/>
          </p:cNvSpPr>
          <p:nvPr>
            <p:ph type="chart" sz="half" idx="2"/>
          </p:nvPr>
        </p:nvSpPr>
        <p:spPr>
          <a:xfrm>
            <a:off x="4648200" y="1600200"/>
            <a:ext cx="4038600" cy="4525963"/>
          </a:xfrm>
          <a:prstGeom prst="rect">
            <a:avLst/>
          </a:prstGeom>
        </p:spPr>
        <p:txBody>
          <a:bodyPr/>
          <a:lstStyle/>
          <a:p>
            <a:pPr lvl="0"/>
            <a:r>
              <a:rPr lang="tr-TR" noProof="0" smtClean="0"/>
              <a:t>Grafik eklemek için simgeyi tıklatın</a:t>
            </a:r>
            <a:endParaRPr lang="tr-TR" noProof="0"/>
          </a:p>
        </p:txBody>
      </p:sp>
      <p:sp>
        <p:nvSpPr>
          <p:cNvPr id="5" name="Slayt Numarası Yer Tutucusu 5"/>
          <p:cNvSpPr>
            <a:spLocks noGrp="1"/>
          </p:cNvSpPr>
          <p:nvPr>
            <p:ph type="sldNum" sz="quarter" idx="10"/>
          </p:nvPr>
        </p:nvSpPr>
        <p:spPr>
          <a:xfrm>
            <a:off x="0" y="6237288"/>
            <a:ext cx="9144000" cy="390525"/>
          </a:xfrm>
        </p:spPr>
        <p:txBody>
          <a:bodyPr/>
          <a:lstStyle>
            <a:lvl1pPr>
              <a:defRPr smtClean="0">
                <a:latin typeface="Arial" charset="0"/>
                <a:cs typeface="Arial" charset="0"/>
              </a:defRPr>
            </a:lvl1pPr>
          </a:lstStyle>
          <a:p>
            <a:pPr>
              <a:defRPr/>
            </a:pPr>
            <a:fld id="{9A0CDCBA-B4A7-4570-85FF-A6DF1649D11A}" type="slidenum">
              <a:rPr lang="tr-TR"/>
              <a:pPr>
                <a:defRPr/>
              </a:pPr>
              <a:t>‹#›</a:t>
            </a:fld>
            <a:r>
              <a:rPr lang="tr-TR"/>
              <a:t>     </a:t>
            </a:r>
          </a:p>
        </p:txBody>
      </p:sp>
    </p:spTree>
    <p:extLst>
      <p:ext uri="{BB962C8B-B14F-4D97-AF65-F5344CB8AC3E}">
        <p14:creationId xmlns:p14="http://schemas.microsoft.com/office/powerpoint/2010/main" val="20327825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2378" y="942976"/>
            <a:ext cx="6619244" cy="332958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262378" y="4272556"/>
            <a:ext cx="6619244" cy="861420"/>
          </a:xfrm>
        </p:spPr>
        <p:txBody>
          <a:bodyPr anchor="t">
            <a:normAutofit/>
          </a:bodyPr>
          <a:lstStyle>
            <a:lvl1pPr marL="0" indent="0" algn="ctr">
              <a:buNone/>
              <a:defRPr sz="2400" cap="none">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777" y="6432742"/>
            <a:ext cx="827484" cy="304799"/>
          </a:xfrm>
        </p:spPr>
        <p:txBody>
          <a:bodyPr/>
          <a:lstStyle/>
          <a:p>
            <a:fld id="{391DCEFD-8B6E-46DB-8C78-79EA00CC876C}" type="datetime1">
              <a:rPr lang="en-US" smtClean="0"/>
              <a:t>1/24/2018</a:t>
            </a:fld>
            <a:endParaRPr lang="en-US" dirty="0"/>
          </a:p>
        </p:txBody>
      </p:sp>
      <p:sp>
        <p:nvSpPr>
          <p:cNvPr id="5" name="Footer Placeholder 4"/>
          <p:cNvSpPr>
            <a:spLocks noGrp="1"/>
          </p:cNvSpPr>
          <p:nvPr>
            <p:ph type="ftr" sz="quarter" idx="11"/>
          </p:nvPr>
        </p:nvSpPr>
        <p:spPr>
          <a:xfrm>
            <a:off x="3124578" y="6432742"/>
            <a:ext cx="2894846" cy="304801"/>
          </a:xfrm>
        </p:spPr>
        <p:txBody>
          <a:bodyPr/>
          <a:lstStyle>
            <a:lvl1pPr algn="ctr">
              <a:defRPr/>
            </a:lvl1pPr>
          </a:lstStyle>
          <a:p>
            <a:r>
              <a:rPr lang="en-US" dirty="0" smtClean="0"/>
              <a:t>www.ekonomi.gov.tr</a:t>
            </a:r>
            <a:endParaRPr lang="en-US" dirty="0"/>
          </a:p>
        </p:txBody>
      </p:sp>
      <p:sp>
        <p:nvSpPr>
          <p:cNvPr id="6" name="Slide Number Placeholder 5"/>
          <p:cNvSpPr>
            <a:spLocks noGrp="1"/>
          </p:cNvSpPr>
          <p:nvPr>
            <p:ph type="sldNum" sz="quarter" idx="12"/>
          </p:nvPr>
        </p:nvSpPr>
        <p:spPr>
          <a:xfrm>
            <a:off x="8623000" y="6431540"/>
            <a:ext cx="398907" cy="306000"/>
          </a:xfrm>
        </p:spPr>
        <p:txBody>
          <a:bodyPr/>
          <a:lstStyle>
            <a:lvl1pPr>
              <a:defRPr sz="1350"/>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11640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F7EEA6-EED4-4730-A438-ABE70E7385FA}" type="datetime1">
              <a:rPr lang="en-US" smtClean="0"/>
              <a:t>1/24/2018</a:t>
            </a:fld>
            <a:endParaRPr lang="en-US" dirty="0"/>
          </a:p>
        </p:txBody>
      </p:sp>
      <p:sp>
        <p:nvSpPr>
          <p:cNvPr id="5" name="Footer Placeholder 4"/>
          <p:cNvSpPr>
            <a:spLocks noGrp="1"/>
          </p:cNvSpPr>
          <p:nvPr>
            <p:ph type="ftr" sz="quarter" idx="11"/>
          </p:nvPr>
        </p:nvSpPr>
        <p:spPr/>
        <p:txBody>
          <a:bodyPr/>
          <a:lstStyle/>
          <a:p>
            <a:r>
              <a:rPr lang="en-US" dirty="0" smtClean="0"/>
              <a:t>www.ekonomi.gov.tr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2740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745468-C27C-4353-BCC6-6CA2D792E0D0}" type="datetime1">
              <a:rPr lang="en-US" smtClean="0"/>
              <a:t>1/24/2018</a:t>
            </a:fld>
            <a:endParaRPr lang="en-US" dirty="0"/>
          </a:p>
        </p:txBody>
      </p:sp>
      <p:sp>
        <p:nvSpPr>
          <p:cNvPr id="5" name="Footer Placeholder 4"/>
          <p:cNvSpPr>
            <a:spLocks noGrp="1"/>
          </p:cNvSpPr>
          <p:nvPr>
            <p:ph type="ftr" sz="quarter" idx="11"/>
          </p:nvPr>
        </p:nvSpPr>
        <p:spPr/>
        <p:txBody>
          <a:bodyPr/>
          <a:lstStyle/>
          <a:p>
            <a:r>
              <a:rPr lang="en-US" dirty="0" smtClean="0"/>
              <a:t>www.ekonomi.gov.tr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2" name="Title 1"/>
          <p:cNvSpPr>
            <a:spLocks noGrp="1"/>
          </p:cNvSpPr>
          <p:nvPr>
            <p:ph type="title"/>
          </p:nvPr>
        </p:nvSpPr>
        <p:spPr>
          <a:xfrm>
            <a:off x="1262379" y="1899709"/>
            <a:ext cx="6619243" cy="1915647"/>
          </a:xfrm>
        </p:spPr>
        <p:txBody>
          <a:bodyPr anchor="b"/>
          <a:lstStyle>
            <a:lvl1pPr algn="ctr">
              <a:defRPr sz="3000" b="1" cap="none"/>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262378" y="3815356"/>
            <a:ext cx="6619244" cy="860400"/>
          </a:xfrm>
        </p:spPr>
        <p:txBody>
          <a:bodyPr anchor="t">
            <a:normAutofit/>
          </a:bodyPr>
          <a:lstStyle>
            <a:lvl1pPr marL="0" indent="0" algn="ctr">
              <a:buNone/>
              <a:defRPr sz="2100" cap="none">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9999812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5230" y="452718"/>
            <a:ext cx="7053542" cy="140053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5229" y="1853248"/>
            <a:ext cx="3375000" cy="39600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772" y="1853248"/>
            <a:ext cx="3375000" cy="39600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25DC8F-8218-4663-B3D5-CE22E9AA2B36}" type="datetime1">
              <a:rPr lang="en-US" smtClean="0"/>
              <a:t>1/24/2018</a:t>
            </a:fld>
            <a:endParaRPr lang="en-US" dirty="0"/>
          </a:p>
        </p:txBody>
      </p:sp>
      <p:sp>
        <p:nvSpPr>
          <p:cNvPr id="6" name="Footer Placeholder 5"/>
          <p:cNvSpPr>
            <a:spLocks noGrp="1"/>
          </p:cNvSpPr>
          <p:nvPr>
            <p:ph type="ftr" sz="quarter" idx="11"/>
          </p:nvPr>
        </p:nvSpPr>
        <p:spPr/>
        <p:txBody>
          <a:bodyPr/>
          <a:lstStyle/>
          <a:p>
            <a:r>
              <a:rPr lang="en-US" dirty="0" smtClean="0"/>
              <a:t>www.ekonomi.gov.tr</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79392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45230" y="1853248"/>
            <a:ext cx="3297254" cy="576262"/>
          </a:xfrm>
        </p:spPr>
        <p:txBody>
          <a:bodyPr anchor="b">
            <a:noAutofit/>
          </a:bodyPr>
          <a:lstStyle>
            <a:lvl1pPr marL="0" indent="0">
              <a:buNone/>
              <a:defRPr sz="165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45230" y="2462848"/>
            <a:ext cx="3297254" cy="36000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1518" y="1853248"/>
            <a:ext cx="3297254" cy="576262"/>
          </a:xfrm>
        </p:spPr>
        <p:txBody>
          <a:bodyPr anchor="b">
            <a:noAutofit/>
          </a:bodyPr>
          <a:lstStyle>
            <a:lvl1pPr marL="0" indent="0">
              <a:buNone/>
              <a:defRPr sz="165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01518" y="2462848"/>
            <a:ext cx="3297254" cy="36000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D99D89-316C-4CBC-8801-000A9C6EB37C}" type="datetime1">
              <a:rPr lang="en-US" smtClean="0"/>
              <a:t>1/24/2018</a:t>
            </a:fld>
            <a:endParaRPr lang="en-US" dirty="0"/>
          </a:p>
        </p:txBody>
      </p:sp>
      <p:sp>
        <p:nvSpPr>
          <p:cNvPr id="8" name="Footer Placeholder 7"/>
          <p:cNvSpPr>
            <a:spLocks noGrp="1"/>
          </p:cNvSpPr>
          <p:nvPr>
            <p:ph type="ftr" sz="quarter" idx="11"/>
          </p:nvPr>
        </p:nvSpPr>
        <p:spPr/>
        <p:txBody>
          <a:bodyPr/>
          <a:lstStyle/>
          <a:p>
            <a:r>
              <a:rPr lang="en-US" dirty="0" smtClean="0"/>
              <a:t>www.ekonomi.gov.tr</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27355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5230" y="2728735"/>
            <a:ext cx="7053542" cy="1400530"/>
          </a:xfrm>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A122339-D451-4F0A-B00C-4B0EE40C6E88}" type="datetime1">
              <a:rPr lang="en-US" smtClean="0"/>
              <a:t>1/24/2018</a:t>
            </a:fld>
            <a:endParaRPr lang="en-US" dirty="0"/>
          </a:p>
        </p:txBody>
      </p:sp>
      <p:sp>
        <p:nvSpPr>
          <p:cNvPr id="5" name="Footer Placeholder 3"/>
          <p:cNvSpPr>
            <a:spLocks noGrp="1"/>
          </p:cNvSpPr>
          <p:nvPr>
            <p:ph type="ftr" sz="quarter" idx="11"/>
          </p:nvPr>
        </p:nvSpPr>
        <p:spPr/>
        <p:txBody>
          <a:bodyPr/>
          <a:lstStyle/>
          <a:p>
            <a:r>
              <a:rPr lang="en-US" dirty="0" smtClean="0"/>
              <a:t>www.ekonomi.gov.tr</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44459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F6B86E4-9838-4059-B79A-755E99620AC1}" type="datetime1">
              <a:rPr lang="en-US" smtClean="0"/>
              <a:t>1/24/2018</a:t>
            </a:fld>
            <a:endParaRPr lang="en-US" dirty="0"/>
          </a:p>
        </p:txBody>
      </p:sp>
      <p:sp>
        <p:nvSpPr>
          <p:cNvPr id="5" name="Footer Placeholder 2"/>
          <p:cNvSpPr>
            <a:spLocks noGrp="1"/>
          </p:cNvSpPr>
          <p:nvPr>
            <p:ph type="ftr" sz="quarter" idx="11"/>
          </p:nvPr>
        </p:nvSpPr>
        <p:spPr/>
        <p:txBody>
          <a:bodyPr/>
          <a:lstStyle/>
          <a:p>
            <a:r>
              <a:rPr lang="en-US" dirty="0" smtClean="0"/>
              <a:t>www.ekonomi.gov.tr</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8860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eçici logo"/>
          <p:cNvPicPr>
            <a:picLocks noChangeAspect="1" noChangeArrowheads="1"/>
          </p:cNvPicPr>
          <p:nvPr userDrawn="1"/>
        </p:nvPicPr>
        <p:blipFill>
          <a:blip r:embed="rId4"/>
          <a:srcRect/>
          <a:stretch>
            <a:fillRect/>
          </a:stretch>
        </p:blipFill>
        <p:spPr bwMode="auto">
          <a:xfrm>
            <a:off x="0" y="0"/>
            <a:ext cx="971550" cy="882650"/>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idx="1"/>
          </p:nvPr>
        </p:nvSpPr>
        <p:spPr>
          <a:xfrm>
            <a:off x="468000" y="836712"/>
            <a:ext cx="8280000" cy="56072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2" name="1 Başlık"/>
          <p:cNvSpPr>
            <a:spLocks noGrp="1"/>
          </p:cNvSpPr>
          <p:nvPr>
            <p:ph type="title"/>
          </p:nvPr>
        </p:nvSpPr>
        <p:spPr>
          <a:xfrm>
            <a:off x="2987825" y="227649"/>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2038350" y="6553200"/>
            <a:ext cx="5067300" cy="252413"/>
          </a:xfrm>
        </p:spPr>
        <p:txBody>
          <a:bodyPr/>
          <a:lstStyle>
            <a:lvl1pPr algn="l">
              <a:defRPr sz="1600" dirty="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10CC7E1F-BCBD-45F1-BEDA-DF111611092B}" type="slidenum">
              <a:rPr lang="en-US"/>
              <a:pPr>
                <a:defRPr/>
              </a:pPr>
              <a:t>‹#›</a:t>
            </a:fld>
            <a:endParaRPr lang="en-US" dirty="0"/>
          </a:p>
        </p:txBody>
      </p:sp>
    </p:spTree>
    <p:extLst>
      <p:ext uri="{BB962C8B-B14F-4D97-AF65-F5344CB8AC3E}">
        <p14:creationId xmlns:p14="http://schemas.microsoft.com/office/powerpoint/2010/main" val="4292860438"/>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0553" y="933450"/>
            <a:ext cx="2550798" cy="1447800"/>
          </a:xfr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4002800" y="93345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80554" y="261493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9076CEC-EE23-41C7-8B11-61D7E84F0CCE}" type="datetime1">
              <a:rPr lang="en-US" smtClean="0"/>
              <a:t>1/24/2018</a:t>
            </a:fld>
            <a:endParaRPr lang="en-US" dirty="0"/>
          </a:p>
        </p:txBody>
      </p:sp>
      <p:sp>
        <p:nvSpPr>
          <p:cNvPr id="5" name="Footer Placeholder 5"/>
          <p:cNvSpPr>
            <a:spLocks noGrp="1"/>
          </p:cNvSpPr>
          <p:nvPr>
            <p:ph type="ftr" sz="quarter" idx="11"/>
          </p:nvPr>
        </p:nvSpPr>
        <p:spPr/>
        <p:txBody>
          <a:bodyPr/>
          <a:lstStyle/>
          <a:p>
            <a:r>
              <a:rPr lang="en-US" dirty="0" smtClean="0"/>
              <a:t>www.ekonomi.gov.tr</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84819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1174" y="1777992"/>
            <a:ext cx="3819680" cy="1574808"/>
          </a:xfrm>
        </p:spPr>
        <p:txBody>
          <a:bodyPr anchor="b">
            <a:normAutofit/>
          </a:bodyPr>
          <a:lstStyle>
            <a:lvl1pPr algn="l">
              <a:defRPr sz="27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7903" y="1066800"/>
            <a:ext cx="2400300" cy="4572000"/>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01960" y="35814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6D89C-907F-452E-9255-C83CF0F4FB88}" type="datetime1">
              <a:rPr lang="en-US" smtClean="0"/>
              <a:t>1/24/2018</a:t>
            </a:fld>
            <a:endParaRPr lang="en-US" dirty="0"/>
          </a:p>
        </p:txBody>
      </p:sp>
      <p:sp>
        <p:nvSpPr>
          <p:cNvPr id="6" name="Footer Placeholder 5"/>
          <p:cNvSpPr>
            <a:spLocks noGrp="1"/>
          </p:cNvSpPr>
          <p:nvPr>
            <p:ph type="ftr" sz="quarter" idx="11"/>
          </p:nvPr>
        </p:nvSpPr>
        <p:spPr/>
        <p:txBody>
          <a:bodyPr/>
          <a:lstStyle/>
          <a:p>
            <a:r>
              <a:rPr lang="en-US" dirty="0" smtClean="0"/>
              <a:t>www.ekonomi.gov.tr</a:t>
            </a:r>
            <a:endParaRPr lang="en-US" dirty="0"/>
          </a:p>
        </p:txBody>
      </p:sp>
      <p:sp>
        <p:nvSpPr>
          <p:cNvPr id="7" name="Slide Number Placeholder 6"/>
          <p:cNvSpPr>
            <a:spLocks noGrp="1"/>
          </p:cNvSpPr>
          <p:nvPr>
            <p:ph type="sldNum" sz="quarter" idx="12"/>
          </p:nvPr>
        </p:nvSpPr>
        <p:spPr/>
        <p:txBody>
          <a:bodyPr/>
          <a:lstStyle>
            <a:lvl1pPr>
              <a:defRPr b="1"/>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70757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2379" y="4497482"/>
            <a:ext cx="6619243" cy="566738"/>
          </a:xfrm>
        </p:spPr>
        <p:txBody>
          <a:bodyPr anchor="b">
            <a:normAutofit/>
          </a:bodyPr>
          <a:lstStyle>
            <a:lvl1pPr algn="ctr">
              <a:defRPr sz="21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62378" y="685800"/>
            <a:ext cx="6619244" cy="3640666"/>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62379" y="5064220"/>
            <a:ext cx="6619242"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FACED-771A-4863-8D07-E4B4A8F0D9E9}" type="datetime1">
              <a:rPr lang="en-US" smtClean="0"/>
              <a:t>1/24/2018</a:t>
            </a:fld>
            <a:endParaRPr lang="en-US" dirty="0"/>
          </a:p>
        </p:txBody>
      </p:sp>
      <p:sp>
        <p:nvSpPr>
          <p:cNvPr id="6" name="Footer Placeholder 5"/>
          <p:cNvSpPr>
            <a:spLocks noGrp="1"/>
          </p:cNvSpPr>
          <p:nvPr>
            <p:ph type="ftr" sz="quarter" idx="11"/>
          </p:nvPr>
        </p:nvSpPr>
        <p:spPr/>
        <p:txBody>
          <a:bodyPr/>
          <a:lstStyle/>
          <a:p>
            <a:r>
              <a:rPr lang="en-US" dirty="0" smtClean="0"/>
              <a:t>www.ekonomi.gov.tr</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92787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62379" y="1447800"/>
            <a:ext cx="6619244" cy="19812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1262379" y="3524250"/>
            <a:ext cx="6619244" cy="2362200"/>
          </a:xfrm>
        </p:spPr>
        <p:txBody>
          <a:bodyPr anchor="ct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878A2-EDCF-4BA0-8676-D521B74C836C}" type="datetime1">
              <a:rPr lang="en-US" smtClean="0"/>
              <a:t>1/24/2018</a:t>
            </a:fld>
            <a:endParaRPr lang="en-US" dirty="0"/>
          </a:p>
        </p:txBody>
      </p:sp>
      <p:sp>
        <p:nvSpPr>
          <p:cNvPr id="5" name="Footer Placeholder 4"/>
          <p:cNvSpPr>
            <a:spLocks noGrp="1"/>
          </p:cNvSpPr>
          <p:nvPr>
            <p:ph type="ftr" sz="quarter" idx="11"/>
          </p:nvPr>
        </p:nvSpPr>
        <p:spPr/>
        <p:txBody>
          <a:bodyPr/>
          <a:lstStyle/>
          <a:p>
            <a:r>
              <a:rPr lang="en-US" dirty="0" smtClean="0"/>
              <a:t>www.ekonomi.gov.tr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73475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2258" y="1447800"/>
            <a:ext cx="5999486" cy="2323374"/>
          </a:xfrm>
        </p:spPr>
        <p:txBody>
          <a:bodyPr/>
          <a:lstStyle>
            <a:lvl1pPr>
              <a:defRPr sz="3600"/>
            </a:lvl1pPr>
          </a:lstStyle>
          <a:p>
            <a:r>
              <a:rPr lang="en-US" smtClean="0"/>
              <a:t>Click to edit Master title style</a:t>
            </a:r>
            <a:endParaRPr lang="en-US" dirty="0"/>
          </a:p>
        </p:txBody>
      </p:sp>
      <p:sp>
        <p:nvSpPr>
          <p:cNvPr id="14" name="Text Placeholder 3"/>
          <p:cNvSpPr>
            <a:spLocks noGrp="1"/>
          </p:cNvSpPr>
          <p:nvPr>
            <p:ph type="body" sz="half" idx="13" hasCustomPrompt="1"/>
          </p:nvPr>
        </p:nvSpPr>
        <p:spPr>
          <a:xfrm>
            <a:off x="1572258" y="3771174"/>
            <a:ext cx="5459737" cy="342174"/>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10" name="Text Placeholder 3"/>
          <p:cNvSpPr>
            <a:spLocks noGrp="1"/>
          </p:cNvSpPr>
          <p:nvPr>
            <p:ph type="body" sz="half" idx="2"/>
          </p:nvPr>
        </p:nvSpPr>
        <p:spPr>
          <a:xfrm>
            <a:off x="1262379"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F0EBA2-5A44-4035-ADBB-42D1BCCBB142}" type="datetime1">
              <a:rPr lang="en-US" smtClean="0"/>
              <a:t>1/24/2018</a:t>
            </a:fld>
            <a:endParaRPr lang="en-US" dirty="0"/>
          </a:p>
        </p:txBody>
      </p:sp>
      <p:sp>
        <p:nvSpPr>
          <p:cNvPr id="5" name="Footer Placeholder 4"/>
          <p:cNvSpPr>
            <a:spLocks noGrp="1"/>
          </p:cNvSpPr>
          <p:nvPr>
            <p:ph type="ftr" sz="quarter" idx="11"/>
          </p:nvPr>
        </p:nvSpPr>
        <p:spPr/>
        <p:txBody>
          <a:bodyPr/>
          <a:lstStyle/>
          <a:p>
            <a:r>
              <a:rPr lang="en-US" dirty="0" smtClean="0"/>
              <a:t>www.ekonomi.gov.tr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1045196" y="971254"/>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solidFill>
                  <a:schemeClr val="tx1"/>
                </a:solidFill>
              </a:rPr>
              <a:t>“</a:t>
            </a:r>
          </a:p>
        </p:txBody>
      </p:sp>
      <p:sp>
        <p:nvSpPr>
          <p:cNvPr id="13" name="TextBox 12"/>
          <p:cNvSpPr txBox="1"/>
          <p:nvPr/>
        </p:nvSpPr>
        <p:spPr>
          <a:xfrm>
            <a:off x="7436012" y="2609488"/>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solidFill>
                  <a:schemeClr val="tx1"/>
                </a:solidFill>
              </a:rPr>
              <a:t>”</a:t>
            </a:r>
          </a:p>
        </p:txBody>
      </p:sp>
    </p:spTree>
    <p:extLst>
      <p:ext uri="{BB962C8B-B14F-4D97-AF65-F5344CB8AC3E}">
        <p14:creationId xmlns:p14="http://schemas.microsoft.com/office/powerpoint/2010/main" val="2372370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62378" y="1828801"/>
            <a:ext cx="6619245" cy="1653180"/>
          </a:xfrm>
        </p:spPr>
        <p:txBody>
          <a:bodyPr anchor="b"/>
          <a:lstStyle>
            <a:lvl1pPr algn="ctr">
              <a:defRPr sz="3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1262379" y="3481981"/>
            <a:ext cx="6619244" cy="860400"/>
          </a:xfrm>
        </p:spPr>
        <p:txBody>
          <a:bodyPr anchor="t"/>
          <a:lstStyle>
            <a:lvl1pPr marL="0" indent="0" algn="ctr">
              <a:buNone/>
              <a:defRPr sz="1500" cap="none">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D90BC9-723A-4FDF-BD97-1DB9D385148E}" type="datetime1">
              <a:rPr lang="en-US" smtClean="0"/>
              <a:t>1/24/2018</a:t>
            </a:fld>
            <a:endParaRPr lang="en-US" dirty="0"/>
          </a:p>
        </p:txBody>
      </p:sp>
      <p:sp>
        <p:nvSpPr>
          <p:cNvPr id="5" name="Footer Placeholder 4"/>
          <p:cNvSpPr>
            <a:spLocks noGrp="1"/>
          </p:cNvSpPr>
          <p:nvPr>
            <p:ph type="ftr" sz="quarter" idx="11"/>
          </p:nvPr>
        </p:nvSpPr>
        <p:spPr/>
        <p:txBody>
          <a:bodyPr/>
          <a:lstStyle/>
          <a:p>
            <a:r>
              <a:rPr lang="en-US" dirty="0" smtClean="0"/>
              <a:t>www.ekonomi.gov.tr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97704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1030872" y="1914870"/>
            <a:ext cx="2210150"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Text Placeholder 3"/>
          <p:cNvSpPr>
            <a:spLocks noGrp="1"/>
          </p:cNvSpPr>
          <p:nvPr>
            <p:ph type="body" sz="half" idx="15"/>
          </p:nvPr>
        </p:nvSpPr>
        <p:spPr>
          <a:xfrm>
            <a:off x="1045509" y="260067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68906" y="1914870"/>
            <a:ext cx="2202181"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9" name="Text Placeholder 3"/>
          <p:cNvSpPr>
            <a:spLocks noGrp="1"/>
          </p:cNvSpPr>
          <p:nvPr>
            <p:ph type="body" sz="half" idx="16"/>
          </p:nvPr>
        </p:nvSpPr>
        <p:spPr>
          <a:xfrm>
            <a:off x="3460991" y="260067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899687" y="1914870"/>
            <a:ext cx="2199085"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Text Placeholder 3"/>
          <p:cNvSpPr>
            <a:spLocks noGrp="1"/>
          </p:cNvSpPr>
          <p:nvPr>
            <p:ph type="body" sz="half" idx="17"/>
          </p:nvPr>
        </p:nvSpPr>
        <p:spPr>
          <a:xfrm>
            <a:off x="5899687" y="260067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50768" y="1944000"/>
            <a:ext cx="0" cy="3962400"/>
          </a:xfrm>
          <a:prstGeom prst="line">
            <a:avLst/>
          </a:prstGeom>
          <a:ln w="38100" cmpd="sng">
            <a:solidFill>
              <a:schemeClr val="tx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77832" y="1944000"/>
            <a:ext cx="0" cy="3966882"/>
          </a:xfrm>
          <a:prstGeom prst="line">
            <a:avLst/>
          </a:prstGeom>
          <a:ln w="38100" cmpd="sng">
            <a:solidFill>
              <a:schemeClr val="tx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26E171-75A0-4429-A931-03D42EA8C2D1}" type="datetime1">
              <a:rPr lang="en-US" smtClean="0"/>
              <a:t>1/24/2018</a:t>
            </a:fld>
            <a:endParaRPr lang="en-US" dirty="0"/>
          </a:p>
        </p:txBody>
      </p:sp>
      <p:sp>
        <p:nvSpPr>
          <p:cNvPr id="4" name="Footer Placeholder 4"/>
          <p:cNvSpPr>
            <a:spLocks noGrp="1"/>
          </p:cNvSpPr>
          <p:nvPr>
            <p:ph type="ftr" sz="quarter" idx="11"/>
          </p:nvPr>
        </p:nvSpPr>
        <p:spPr/>
        <p:txBody>
          <a:bodyPr/>
          <a:lstStyle/>
          <a:p>
            <a:r>
              <a:rPr lang="en-US" dirty="0" smtClean="0"/>
              <a:t>www.ekonomi.gov.tr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33080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1042690" y="4269999"/>
            <a:ext cx="2205038"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9" name="Picture Placeholder 2"/>
          <p:cNvSpPr>
            <a:spLocks noGrp="1" noChangeAspect="1"/>
          </p:cNvSpPr>
          <p:nvPr>
            <p:ph type="pic" idx="15"/>
          </p:nvPr>
        </p:nvSpPr>
        <p:spPr>
          <a:xfrm>
            <a:off x="1042690" y="2228850"/>
            <a:ext cx="2205038" cy="1524000"/>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042690" y="484626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Text Placeholder 4"/>
          <p:cNvSpPr>
            <a:spLocks noGrp="1"/>
          </p:cNvSpPr>
          <p:nvPr>
            <p:ph type="body" sz="quarter" idx="3"/>
          </p:nvPr>
        </p:nvSpPr>
        <p:spPr>
          <a:xfrm>
            <a:off x="3470374" y="4269999"/>
            <a:ext cx="2197894"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0" name="Picture Placeholder 2"/>
          <p:cNvSpPr>
            <a:spLocks noGrp="1" noChangeAspect="1"/>
          </p:cNvSpPr>
          <p:nvPr>
            <p:ph type="pic" idx="21"/>
          </p:nvPr>
        </p:nvSpPr>
        <p:spPr>
          <a:xfrm>
            <a:off x="3470373" y="2228850"/>
            <a:ext cx="2197894" cy="1524000"/>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469359" y="484626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4" name="Text Placeholder 4"/>
          <p:cNvSpPr>
            <a:spLocks noGrp="1"/>
          </p:cNvSpPr>
          <p:nvPr>
            <p:ph type="body" sz="quarter" idx="13"/>
          </p:nvPr>
        </p:nvSpPr>
        <p:spPr>
          <a:xfrm>
            <a:off x="5896868" y="4269999"/>
            <a:ext cx="2199085"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31" name="Picture Placeholder 2"/>
          <p:cNvSpPr>
            <a:spLocks noGrp="1" noChangeAspect="1"/>
          </p:cNvSpPr>
          <p:nvPr>
            <p:ph type="pic" idx="22"/>
          </p:nvPr>
        </p:nvSpPr>
        <p:spPr>
          <a:xfrm>
            <a:off x="5896867" y="2228850"/>
            <a:ext cx="2199085" cy="1524000"/>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896774" y="484625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cxnSp>
        <p:nvCxnSpPr>
          <p:cNvPr id="17" name="Straight Connector 16"/>
          <p:cNvCxnSpPr/>
          <p:nvPr/>
        </p:nvCxnSpPr>
        <p:spPr>
          <a:xfrm>
            <a:off x="3347949" y="1944000"/>
            <a:ext cx="0" cy="3962400"/>
          </a:xfrm>
          <a:prstGeom prst="line">
            <a:avLst/>
          </a:prstGeom>
          <a:ln w="31750" cmpd="sng">
            <a:solidFill>
              <a:schemeClr val="bg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75013" y="1944000"/>
            <a:ext cx="0" cy="3966882"/>
          </a:xfrm>
          <a:prstGeom prst="line">
            <a:avLst/>
          </a:prstGeom>
          <a:ln w="31750" cmpd="sng">
            <a:solidFill>
              <a:schemeClr val="bg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138645-F1F5-4386-9496-7869E8D00BC8}" type="datetime1">
              <a:rPr lang="en-US" smtClean="0"/>
              <a:t>1/24/2018</a:t>
            </a:fld>
            <a:endParaRPr lang="en-US" dirty="0"/>
          </a:p>
        </p:txBody>
      </p:sp>
      <p:sp>
        <p:nvSpPr>
          <p:cNvPr id="4" name="Footer Placeholder 4"/>
          <p:cNvSpPr>
            <a:spLocks noGrp="1"/>
          </p:cNvSpPr>
          <p:nvPr>
            <p:ph type="ftr" sz="quarter" idx="11"/>
          </p:nvPr>
        </p:nvSpPr>
        <p:spPr/>
        <p:txBody>
          <a:bodyPr/>
          <a:lstStyle/>
          <a:p>
            <a:r>
              <a:rPr lang="en-US" dirty="0" smtClean="0"/>
              <a:t>www.ekonomi.gov.tr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09755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DA5B4-6C8D-46AF-A19C-6CF4308FF9B2}" type="datetime1">
              <a:rPr lang="en-US" smtClean="0"/>
              <a:t>1/24/2018</a:t>
            </a:fld>
            <a:endParaRPr lang="en-US" dirty="0"/>
          </a:p>
        </p:txBody>
      </p:sp>
      <p:sp>
        <p:nvSpPr>
          <p:cNvPr id="5" name="Footer Placeholder 4"/>
          <p:cNvSpPr>
            <a:spLocks noGrp="1"/>
          </p:cNvSpPr>
          <p:nvPr>
            <p:ph type="ftr" sz="quarter" idx="11"/>
          </p:nvPr>
        </p:nvSpPr>
        <p:spPr/>
        <p:txBody>
          <a:bodyPr/>
          <a:lstStyle/>
          <a:p>
            <a:r>
              <a:rPr lang="en-US" dirty="0" smtClean="0"/>
              <a:t>www.ekonomi.gov.tr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92509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C55C62-0351-4F03-A3C7-DC9FE0BF4839}" type="datetime1">
              <a:rPr lang="en-US" smtClean="0"/>
              <a:t>1/24/2018</a:t>
            </a:fld>
            <a:endParaRPr lang="en-US" dirty="0"/>
          </a:p>
        </p:txBody>
      </p:sp>
      <p:sp>
        <p:nvSpPr>
          <p:cNvPr id="5" name="Footer Placeholder 4"/>
          <p:cNvSpPr>
            <a:spLocks noGrp="1"/>
          </p:cNvSpPr>
          <p:nvPr>
            <p:ph type="ftr" sz="quarter" idx="11"/>
          </p:nvPr>
        </p:nvSpPr>
        <p:spPr/>
        <p:txBody>
          <a:bodyPr/>
          <a:lstStyle/>
          <a:p>
            <a:r>
              <a:rPr lang="en-US" dirty="0" smtClean="0"/>
              <a:t>www.ekonomi.gov.tr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3626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89138"/>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geçici logo"/>
          <p:cNvPicPr>
            <a:picLocks noChangeAspect="1" noChangeArrowheads="1"/>
          </p:cNvPicPr>
          <p:nvPr userDrawn="1"/>
        </p:nvPicPr>
        <p:blipFill>
          <a:blip r:embed="rId3"/>
          <a:srcRect/>
          <a:stretch>
            <a:fillRect/>
          </a:stretch>
        </p:blipFill>
        <p:spPr bwMode="auto">
          <a:xfrm>
            <a:off x="179388" y="18002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722313" y="4406900"/>
            <a:ext cx="7772400" cy="1362075"/>
          </a:xfrm>
        </p:spPr>
        <p:txBody>
          <a:bodyPr anchor="t">
            <a:normAutofit/>
          </a:bodyPr>
          <a:lstStyle>
            <a:lvl1pPr algn="l">
              <a:defRPr sz="4000" b="1" cap="none">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i="1">
                <a:solidFill>
                  <a:schemeClr val="accent6"/>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4 Altbilgi Yer Tutucusu"/>
          <p:cNvSpPr>
            <a:spLocks noGrp="1"/>
          </p:cNvSpPr>
          <p:nvPr>
            <p:ph type="ftr" sz="quarter" idx="10"/>
          </p:nvPr>
        </p:nvSpPr>
        <p:spPr>
          <a:xfrm>
            <a:off x="1828800" y="6553200"/>
            <a:ext cx="5672138" cy="252413"/>
          </a:xfrm>
        </p:spPr>
        <p:txBody>
          <a:bodyPr/>
          <a:lstStyle>
            <a:lvl1pPr algn="l">
              <a:defRPr sz="1600" smtClean="0">
                <a:solidFill>
                  <a:srgbClr val="475A8D"/>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a:defRPr sz="1600" smtClean="0">
                <a:solidFill>
                  <a:srgbClr val="475A8D"/>
                </a:solidFill>
                <a:effectLst>
                  <a:outerShdw blurRad="38100" dist="38100" dir="2700000" algn="tl">
                    <a:srgbClr val="000000">
                      <a:alpha val="43137"/>
                    </a:srgbClr>
                  </a:outerShdw>
                </a:effectLst>
                <a:latin typeface="Calibri" pitchFamily="34" charset="0"/>
                <a:cs typeface="Arial" charset="0"/>
              </a:defRPr>
            </a:lvl1pPr>
          </a:lstStyle>
          <a:p>
            <a:pPr>
              <a:defRPr/>
            </a:pPr>
            <a:fld id="{A228F639-21CC-4969-8088-01969749DA75}" type="slidenum">
              <a:rPr lang="en-US"/>
              <a:pPr>
                <a:defRPr/>
              </a:pPr>
              <a:t>‹#›</a:t>
            </a:fld>
            <a:endParaRPr lang="en-US" dirty="0"/>
          </a:p>
        </p:txBody>
      </p:sp>
    </p:spTree>
    <p:extLst>
      <p:ext uri="{BB962C8B-B14F-4D97-AF65-F5344CB8AC3E}">
        <p14:creationId xmlns:p14="http://schemas.microsoft.com/office/powerpoint/2010/main" val="2640483246"/>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2"/>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3352"/>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MUSTAFA\LOGO\tek_tr.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5426" y="46040"/>
            <a:ext cx="7461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2 İçerik Yer Tutucusu"/>
          <p:cNvSpPr>
            <a:spLocks noGrp="1"/>
          </p:cNvSpPr>
          <p:nvPr>
            <p:ph idx="1"/>
          </p:nvPr>
        </p:nvSpPr>
        <p:spPr>
          <a:xfrm>
            <a:off x="357159" y="990600"/>
            <a:ext cx="8429684" cy="5224482"/>
          </a:xfrm>
        </p:spPr>
        <p:txBody>
          <a:bodyPr>
            <a:normAutofit/>
          </a:bodyPr>
          <a:lstStyle>
            <a:lvl1pPr>
              <a:defRPr sz="2700"/>
            </a:lvl1pPr>
            <a:lvl2pPr>
              <a:defRPr sz="2400"/>
            </a:lvl2pPr>
            <a:lvl3pPr>
              <a:defRPr sz="2100"/>
            </a:lvl3pPr>
            <a:lvl4pPr>
              <a:defRPr sz="1800"/>
            </a:lvl4pPr>
            <a:lvl5pPr>
              <a:defRPr sz="1800"/>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8" name="1 Başlık"/>
          <p:cNvSpPr>
            <a:spLocks noGrp="1"/>
          </p:cNvSpPr>
          <p:nvPr>
            <p:ph type="title"/>
          </p:nvPr>
        </p:nvSpPr>
        <p:spPr>
          <a:xfrm>
            <a:off x="1306121" y="132756"/>
            <a:ext cx="7837879" cy="476844"/>
          </a:xfrm>
        </p:spPr>
        <p:txBody>
          <a:bodyPr>
            <a:normAutofit/>
          </a:bodyPr>
          <a:lstStyle>
            <a:lvl1pPr marL="0" algn="r" defTabSz="685800" rtl="0" eaLnBrk="0" fontAlgn="base" latinLnBrk="0" hangingPunct="0">
              <a:spcBef>
                <a:spcPct val="0"/>
              </a:spcBef>
              <a:spcAft>
                <a:spcPct val="0"/>
              </a:spcAft>
              <a:defRPr lang="tr-TR" sz="3000" b="1" kern="1200" dirty="0">
                <a:solidFill>
                  <a:schemeClr val="bg1"/>
                </a:solidFill>
                <a:effectLst>
                  <a:outerShdw blurRad="38100" dist="38100" dir="2700000" algn="tl">
                    <a:srgbClr val="000000">
                      <a:alpha val="43137"/>
                    </a:srgbClr>
                  </a:outerShdw>
                </a:effectLst>
                <a:latin typeface="+mj-lt"/>
                <a:ea typeface="+mj-ea"/>
                <a:cs typeface="+mj-cs"/>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225426" y="6553202"/>
            <a:ext cx="7947025" cy="252413"/>
          </a:xfrm>
        </p:spPr>
        <p:txBody>
          <a:bodyPr/>
          <a:lstStyle>
            <a:lvl1pPr algn="l" fontAlgn="base">
              <a:spcBef>
                <a:spcPct val="0"/>
              </a:spcBef>
              <a:spcAft>
                <a:spcPct val="0"/>
              </a:spcAft>
              <a:defRPr sz="1200" smtClean="0">
                <a:solidFill>
                  <a:prstClr val="white"/>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a:off x="8429625" y="6553202"/>
            <a:ext cx="571500" cy="252413"/>
          </a:xfrm>
        </p:spPr>
        <p:txBody>
          <a:bodyPr/>
          <a:lstStyle>
            <a:lvl1pPr algn="ctr" fontAlgn="base">
              <a:spcBef>
                <a:spcPct val="0"/>
              </a:spcBef>
              <a:spcAft>
                <a:spcPct val="0"/>
              </a:spcAft>
              <a:defRPr sz="1200">
                <a:solidFill>
                  <a:prstClr val="white"/>
                </a:solidFill>
                <a:effectLst>
                  <a:outerShdw blurRad="38100" dist="38100" dir="2700000" algn="tl">
                    <a:srgbClr val="000000">
                      <a:alpha val="43137"/>
                    </a:srgbClr>
                  </a:outerShdw>
                </a:effectLst>
                <a:latin typeface="Calibri" pitchFamily="34" charset="0"/>
                <a:cs typeface="Arial" charset="0"/>
              </a:defRPr>
            </a:lvl1pPr>
          </a:lstStyle>
          <a:p>
            <a:pPr>
              <a:defRPr/>
            </a:pPr>
            <a:fld id="{6A6DBA52-D3BE-4F75-9ED8-6B3FFA64DE41}" type="slidenum">
              <a:rPr lang="en-US"/>
              <a:pPr>
                <a:defRPr/>
              </a:pPr>
              <a:t>‹#›</a:t>
            </a:fld>
            <a:endParaRPr lang="en-US" dirty="0"/>
          </a:p>
        </p:txBody>
      </p:sp>
    </p:spTree>
    <p:extLst>
      <p:ext uri="{BB962C8B-B14F-4D97-AF65-F5344CB8AC3E}">
        <p14:creationId xmlns:p14="http://schemas.microsoft.com/office/powerpoint/2010/main" val="1337016728"/>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Yalnızca Başlık">
    <p:spTree>
      <p:nvGrpSpPr>
        <p:cNvPr id="1" name=""/>
        <p:cNvGrpSpPr/>
        <p:nvPr/>
      </p:nvGrpSpPr>
      <p:grpSpPr>
        <a:xfrm>
          <a:off x="0" y="0"/>
          <a:ext cx="0" cy="0"/>
          <a:chOff x="0" y="0"/>
          <a:chExt cx="0" cy="0"/>
        </a:xfrm>
      </p:grpSpPr>
      <p:pic>
        <p:nvPicPr>
          <p:cNvPr id="3" name="Picture 6"/>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94463"/>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3352"/>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MUSTAFA\LOGO\tek_tr.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3689" y="46040"/>
            <a:ext cx="7461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1 Başlık"/>
          <p:cNvSpPr>
            <a:spLocks noGrp="1"/>
          </p:cNvSpPr>
          <p:nvPr>
            <p:ph type="title"/>
          </p:nvPr>
        </p:nvSpPr>
        <p:spPr>
          <a:xfrm>
            <a:off x="1306121" y="132756"/>
            <a:ext cx="7837879" cy="476844"/>
          </a:xfrm>
        </p:spPr>
        <p:txBody>
          <a:bodyPr>
            <a:normAutofit/>
          </a:bodyPr>
          <a:lstStyle>
            <a:lvl1pPr marL="0" algn="r" defTabSz="685800" rtl="0" eaLnBrk="0" fontAlgn="base" latinLnBrk="0" hangingPunct="0">
              <a:spcBef>
                <a:spcPct val="0"/>
              </a:spcBef>
              <a:spcAft>
                <a:spcPct val="0"/>
              </a:spcAft>
              <a:defRPr lang="tr-TR" sz="3000" b="1" kern="1200" dirty="0">
                <a:solidFill>
                  <a:schemeClr val="bg1"/>
                </a:solidFill>
                <a:effectLst>
                  <a:outerShdw blurRad="38100" dist="38100" dir="2700000" algn="tl">
                    <a:srgbClr val="000000">
                      <a:alpha val="43137"/>
                    </a:srgbClr>
                  </a:outerShdw>
                </a:effectLst>
                <a:latin typeface="+mj-lt"/>
                <a:ea typeface="+mj-ea"/>
                <a:cs typeface="+mj-cs"/>
              </a:defRPr>
            </a:lvl1pPr>
          </a:lstStyle>
          <a:p>
            <a:r>
              <a:rPr lang="tr-TR" dirty="0" smtClean="0"/>
              <a:t>Asıl başlık stili için tıklatın</a:t>
            </a:r>
            <a:endParaRPr lang="tr-TR" dirty="0"/>
          </a:p>
        </p:txBody>
      </p:sp>
      <p:sp>
        <p:nvSpPr>
          <p:cNvPr id="6" name="4 Altbilgi Yer Tutucusu"/>
          <p:cNvSpPr>
            <a:spLocks noGrp="1"/>
          </p:cNvSpPr>
          <p:nvPr>
            <p:ph type="ftr" sz="quarter" idx="10"/>
          </p:nvPr>
        </p:nvSpPr>
        <p:spPr>
          <a:xfrm>
            <a:off x="107950" y="6524625"/>
            <a:ext cx="8064500" cy="304800"/>
          </a:xfrm>
        </p:spPr>
        <p:txBody>
          <a:bodyPr/>
          <a:lstStyle>
            <a:lvl1pPr algn="l">
              <a:defRPr sz="1200" smtClean="0">
                <a:solidFill>
                  <a:prstClr val="white"/>
                </a:solidFill>
                <a:effectLst>
                  <a:outerShdw blurRad="38100" dist="38100" dir="2700000" algn="tl">
                    <a:srgbClr val="000000">
                      <a:alpha val="43137"/>
                    </a:srgbClr>
                  </a:outerShdw>
                </a:effectLst>
                <a:latin typeface="Calibri" pitchFamily="34" charset="0"/>
              </a:defRPr>
            </a:lvl1pPr>
          </a:lstStyle>
          <a:p>
            <a:pPr>
              <a:defRPr/>
            </a:pPr>
            <a:endParaRPr lang="tr-TR"/>
          </a:p>
        </p:txBody>
      </p:sp>
      <p:sp>
        <p:nvSpPr>
          <p:cNvPr id="7" name="5 Slayt Numarası Yer Tutucusu"/>
          <p:cNvSpPr>
            <a:spLocks noGrp="1"/>
          </p:cNvSpPr>
          <p:nvPr>
            <p:ph type="sldNum" sz="quarter" idx="11"/>
          </p:nvPr>
        </p:nvSpPr>
        <p:spPr>
          <a:xfrm>
            <a:off x="8429625" y="6553202"/>
            <a:ext cx="571500" cy="252413"/>
          </a:xfrm>
        </p:spPr>
        <p:txBody>
          <a:bodyPr/>
          <a:lstStyle>
            <a:lvl1pPr algn="ctr">
              <a:defRPr sz="1200">
                <a:solidFill>
                  <a:prstClr val="white"/>
                </a:solidFill>
                <a:effectLst>
                  <a:outerShdw blurRad="38100" dist="38100" dir="2700000" algn="tl">
                    <a:srgbClr val="000000">
                      <a:alpha val="43137"/>
                    </a:srgbClr>
                  </a:outerShdw>
                </a:effectLst>
                <a:latin typeface="Calibri" pitchFamily="34" charset="0"/>
              </a:defRPr>
            </a:lvl1pPr>
          </a:lstStyle>
          <a:p>
            <a:pPr>
              <a:defRPr/>
            </a:pPr>
            <a:fld id="{8B79CFF2-892E-41FC-8749-75957CD76574}" type="slidenum">
              <a:rPr lang="en-US"/>
              <a:pPr>
                <a:defRPr/>
              </a:pPr>
              <a:t>‹#›</a:t>
            </a:fld>
            <a:endParaRPr lang="en-US" dirty="0"/>
          </a:p>
        </p:txBody>
      </p:sp>
    </p:spTree>
    <p:extLst>
      <p:ext uri="{BB962C8B-B14F-4D97-AF65-F5344CB8AC3E}">
        <p14:creationId xmlns:p14="http://schemas.microsoft.com/office/powerpoint/2010/main" val="361032126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Başlık Slaydı">
    <p:spTree>
      <p:nvGrpSpPr>
        <p:cNvPr id="1" name=""/>
        <p:cNvGrpSpPr/>
        <p:nvPr/>
      </p:nvGrpSpPr>
      <p:grpSpPr>
        <a:xfrm>
          <a:off x="0" y="0"/>
          <a:ext cx="0" cy="0"/>
          <a:chOff x="0" y="0"/>
          <a:chExt cx="0" cy="0"/>
        </a:xfrm>
      </p:grpSpPr>
      <p:pic>
        <p:nvPicPr>
          <p:cNvPr id="4" name="Picture 4"/>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81300"/>
            <a:ext cx="9144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MUSTAFA\LOGO\tek_t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839" y="333375"/>
            <a:ext cx="15843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p:cNvSpPr txBox="1"/>
          <p:nvPr userDrawn="1"/>
        </p:nvSpPr>
        <p:spPr>
          <a:xfrm>
            <a:off x="1476375" y="1844675"/>
            <a:ext cx="6191250" cy="600164"/>
          </a:xfrm>
          <a:prstGeom prst="rect">
            <a:avLst/>
          </a:prstGeom>
          <a:noFill/>
        </p:spPr>
        <p:txBody>
          <a:bodyPr>
            <a:spAutoFit/>
          </a:bodyPr>
          <a:lstStyle/>
          <a:p>
            <a:pPr algn="ctr">
              <a:defRPr/>
            </a:pPr>
            <a:r>
              <a:rPr lang="tr-TR" sz="3300" b="1" dirty="0">
                <a:solidFill>
                  <a:srgbClr val="C00000"/>
                </a:solidFill>
                <a:effectLst>
                  <a:outerShdw blurRad="38100" dist="38100" dir="2700000" algn="tl">
                    <a:srgbClr val="000000">
                      <a:alpha val="43137"/>
                    </a:srgbClr>
                  </a:outerShdw>
                </a:effectLst>
                <a:latin typeface="Calibri"/>
              </a:rPr>
              <a:t>EKONOMİ BAKANLIĞI</a:t>
            </a:r>
          </a:p>
        </p:txBody>
      </p:sp>
      <p:sp>
        <p:nvSpPr>
          <p:cNvPr id="3" name="2 Alt Başlık"/>
          <p:cNvSpPr>
            <a:spLocks noGrp="1"/>
          </p:cNvSpPr>
          <p:nvPr>
            <p:ph type="subTitle" idx="1"/>
          </p:nvPr>
        </p:nvSpPr>
        <p:spPr>
          <a:xfrm>
            <a:off x="1368000" y="4503600"/>
            <a:ext cx="6400800" cy="1143008"/>
          </a:xfrm>
        </p:spPr>
        <p:txBody>
          <a:bodyPr/>
          <a:lstStyle>
            <a:lvl1pPr marL="0" indent="0" algn="ctr">
              <a:buNone/>
              <a:defRPr i="1">
                <a:solidFill>
                  <a:srgbClr val="4D968B"/>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7" name="4 Altbilgi Yer Tutucusu"/>
          <p:cNvSpPr>
            <a:spLocks noGrp="1"/>
          </p:cNvSpPr>
          <p:nvPr>
            <p:ph type="ftr" sz="quarter" idx="10"/>
          </p:nvPr>
        </p:nvSpPr>
        <p:spPr>
          <a:xfrm>
            <a:off x="250826" y="6453188"/>
            <a:ext cx="7921625" cy="304800"/>
          </a:xfrm>
        </p:spPr>
        <p:txBody>
          <a:bodyPr/>
          <a:lstStyle>
            <a:lvl1pPr algn="l">
              <a:defRPr sz="1200" smtClean="0">
                <a:solidFill>
                  <a:srgbClr val="E7DEC9">
                    <a:lumMod val="75000"/>
                  </a:srgbClr>
                </a:solidFill>
                <a:effectLst>
                  <a:outerShdw blurRad="38100" dist="38100" dir="2700000" algn="tl">
                    <a:srgbClr val="000000">
                      <a:alpha val="43137"/>
                    </a:srgbClr>
                  </a:outerShdw>
                </a:effectLst>
                <a:latin typeface="Calibri" pitchFamily="34" charset="0"/>
              </a:defRPr>
            </a:lvl1pPr>
          </a:lstStyle>
          <a:p>
            <a:pPr>
              <a:defRPr/>
            </a:pPr>
            <a:endParaRPr lang="tr-TR"/>
          </a:p>
        </p:txBody>
      </p:sp>
      <p:sp>
        <p:nvSpPr>
          <p:cNvPr id="8" name="5 Slayt Numarası Yer Tutucusu"/>
          <p:cNvSpPr>
            <a:spLocks noGrp="1"/>
          </p:cNvSpPr>
          <p:nvPr>
            <p:ph type="sldNum" sz="quarter" idx="11"/>
          </p:nvPr>
        </p:nvSpPr>
        <p:spPr>
          <a:xfrm>
            <a:off x="8459788" y="6453188"/>
            <a:ext cx="571500" cy="252412"/>
          </a:xfrm>
        </p:spPr>
        <p:txBody>
          <a:bodyPr/>
          <a:lstStyle>
            <a:lvl1pPr algn="ctr">
              <a:defRPr sz="1200">
                <a:solidFill>
                  <a:srgbClr val="E7DEC9">
                    <a:lumMod val="75000"/>
                  </a:srgbClr>
                </a:solidFill>
                <a:effectLst>
                  <a:outerShdw blurRad="38100" dist="38100" dir="2700000" algn="tl">
                    <a:srgbClr val="000000">
                      <a:alpha val="43137"/>
                    </a:srgbClr>
                  </a:outerShdw>
                </a:effectLst>
                <a:latin typeface="Calibri" pitchFamily="34" charset="0"/>
              </a:defRPr>
            </a:lvl1pPr>
          </a:lstStyle>
          <a:p>
            <a:pPr>
              <a:defRPr/>
            </a:pPr>
            <a:fld id="{46B2F648-ADB6-45CD-8C46-EE8F20D6B392}" type="slidenum">
              <a:rPr lang="en-US"/>
              <a:pPr>
                <a:defRPr/>
              </a:pPr>
              <a:t>‹#›</a:t>
            </a:fld>
            <a:endParaRPr lang="en-US" dirty="0"/>
          </a:p>
        </p:txBody>
      </p:sp>
    </p:spTree>
    <p:extLst>
      <p:ext uri="{BB962C8B-B14F-4D97-AF65-F5344CB8AC3E}">
        <p14:creationId xmlns:p14="http://schemas.microsoft.com/office/powerpoint/2010/main" val="37834534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eçici logo"/>
          <p:cNvPicPr>
            <a:picLocks noChangeAspect="1" noChangeArrowheads="1"/>
          </p:cNvPicPr>
          <p:nvPr userDrawn="1"/>
        </p:nvPicPr>
        <p:blipFill>
          <a:blip r:embed="rId4"/>
          <a:srcRect/>
          <a:stretch>
            <a:fillRect/>
          </a:stretch>
        </p:blipFill>
        <p:spPr bwMode="auto">
          <a:xfrm>
            <a:off x="34925" y="0"/>
            <a:ext cx="971550" cy="882650"/>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İçerik Yer Tutucusu"/>
          <p:cNvSpPr>
            <a:spLocks noGrp="1"/>
          </p:cNvSpPr>
          <p:nvPr>
            <p:ph sz="half" idx="2"/>
          </p:nvPr>
        </p:nvSpPr>
        <p:spPr>
          <a:xfrm>
            <a:off x="4648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0"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smtClean="0"/>
              <a:t>Asıl başlık stili için tıklatın</a:t>
            </a:r>
            <a:endParaRPr lang="tr-TR" dirty="0"/>
          </a:p>
        </p:txBody>
      </p:sp>
      <p:sp>
        <p:nvSpPr>
          <p:cNvPr id="9"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10"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D434BAF7-0D51-4124-B929-7368551E352C}" type="slidenum">
              <a:rPr lang="en-US"/>
              <a:pPr>
                <a:defRPr/>
              </a:pPr>
              <a:t>‹#›</a:t>
            </a:fld>
            <a:endParaRPr lang="en-US" dirty="0"/>
          </a:p>
        </p:txBody>
      </p:sp>
    </p:spTree>
    <p:extLst>
      <p:ext uri="{BB962C8B-B14F-4D97-AF65-F5344CB8AC3E}">
        <p14:creationId xmlns:p14="http://schemas.microsoft.com/office/powerpoint/2010/main" val="2351707570"/>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geçici logo"/>
          <p:cNvPicPr>
            <a:picLocks noChangeAspect="1" noChangeArrowheads="1"/>
          </p:cNvPicPr>
          <p:nvPr userDrawn="1"/>
        </p:nvPicPr>
        <p:blipFill>
          <a:blip r:embed="rId4"/>
          <a:srcRect/>
          <a:stretch>
            <a:fillRect/>
          </a:stretch>
        </p:blipFill>
        <p:spPr bwMode="auto">
          <a:xfrm>
            <a:off x="4763" y="0"/>
            <a:ext cx="971550" cy="882650"/>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0" y="764704"/>
            <a:ext cx="4040188"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700808"/>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4 Metin Yer Tutucusu"/>
          <p:cNvSpPr>
            <a:spLocks noGrp="1"/>
          </p:cNvSpPr>
          <p:nvPr>
            <p:ph type="body" sz="quarter" idx="3"/>
          </p:nvPr>
        </p:nvSpPr>
        <p:spPr>
          <a:xfrm>
            <a:off x="4644000" y="764704"/>
            <a:ext cx="4041775"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700808"/>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3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smtClean="0"/>
              <a:t>Asıl başlık stili için tıklatın</a:t>
            </a:r>
            <a:endParaRPr lang="tr-TR" dirty="0"/>
          </a:p>
        </p:txBody>
      </p:sp>
      <p:sp>
        <p:nvSpPr>
          <p:cNvPr id="10"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5C5E06FE-F3FC-48D2-AA99-206CD7C5A2BB}" type="slidenum">
              <a:rPr lang="en-US"/>
              <a:pPr>
                <a:defRPr/>
              </a:pPr>
              <a:t>‹#›</a:t>
            </a:fld>
            <a:endParaRPr lang="en-US" dirty="0"/>
          </a:p>
        </p:txBody>
      </p:sp>
    </p:spTree>
    <p:extLst>
      <p:ext uri="{BB962C8B-B14F-4D97-AF65-F5344CB8AC3E}">
        <p14:creationId xmlns:p14="http://schemas.microsoft.com/office/powerpoint/2010/main" val="466049071"/>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44463"/>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geçici logo"/>
          <p:cNvPicPr>
            <a:picLocks noChangeAspect="1" noChangeArrowheads="1"/>
          </p:cNvPicPr>
          <p:nvPr userDrawn="1"/>
        </p:nvPicPr>
        <p:blipFill>
          <a:blip r:embed="rId4"/>
          <a:srcRect/>
          <a:stretch>
            <a:fillRect/>
          </a:stretch>
        </p:blipFill>
        <p:spPr bwMode="auto">
          <a:xfrm>
            <a:off x="20638" y="0"/>
            <a:ext cx="971550" cy="882650"/>
          </a:xfrm>
          <a:prstGeom prst="rect">
            <a:avLst/>
          </a:prstGeom>
          <a:ln>
            <a:noFill/>
          </a:ln>
          <a:effectLst>
            <a:outerShdw blurRad="190500" algn="tl" rotWithShape="0">
              <a:srgbClr val="000000">
                <a:alpha val="70000"/>
              </a:srgbClr>
            </a:outerShdw>
          </a:effectLst>
          <a:extLst/>
        </p:spPr>
      </p:pic>
      <p:sp>
        <p:nvSpPr>
          <p:cNvPr id="28"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smtClean="0"/>
              <a:t>Asıl başlık stili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A76928F4-6AAA-4C54-A1F4-1459EC49FBF9}" type="slidenum">
              <a:rPr lang="en-US"/>
              <a:pPr>
                <a:defRPr/>
              </a:pPr>
              <a:t>‹#›</a:t>
            </a:fld>
            <a:endParaRPr lang="en-US" dirty="0"/>
          </a:p>
        </p:txBody>
      </p:sp>
    </p:spTree>
    <p:extLst>
      <p:ext uri="{BB962C8B-B14F-4D97-AF65-F5344CB8AC3E}">
        <p14:creationId xmlns:p14="http://schemas.microsoft.com/office/powerpoint/2010/main" val="133507309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4"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8688A38A-7FC8-4CBB-BD77-5C713C03ACE6}" type="slidenum">
              <a:rPr lang="en-US"/>
              <a:pPr>
                <a:defRPr/>
              </a:pPr>
              <a:t>‹#›</a:t>
            </a:fld>
            <a:endParaRPr lang="en-US" dirty="0"/>
          </a:p>
        </p:txBody>
      </p:sp>
    </p:spTree>
    <p:extLst>
      <p:ext uri="{BB962C8B-B14F-4D97-AF65-F5344CB8AC3E}">
        <p14:creationId xmlns:p14="http://schemas.microsoft.com/office/powerpoint/2010/main" val="111943616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6 Grup"/>
          <p:cNvGrpSpPr>
            <a:grpSpLocks/>
          </p:cNvGrpSpPr>
          <p:nvPr/>
        </p:nvGrpSpPr>
        <p:grpSpPr bwMode="auto">
          <a:xfrm>
            <a:off x="252413" y="296863"/>
            <a:ext cx="2339975" cy="287337"/>
            <a:chOff x="285750" y="2714625"/>
            <a:chExt cx="2333625" cy="287338"/>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714625"/>
              <a:ext cx="2333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0" y="2714625"/>
              <a:ext cx="2333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geçici logo"/>
          <p:cNvPicPr>
            <a:picLocks noChangeAspect="1" noChangeArrowheads="1"/>
          </p:cNvPicPr>
          <p:nvPr userDrawn="1"/>
        </p:nvPicPr>
        <p:blipFill>
          <a:blip r:embed="rId4"/>
          <a:srcRect/>
          <a:stretch>
            <a:fillRect/>
          </a:stretch>
        </p:blipFill>
        <p:spPr bwMode="auto">
          <a:xfrm>
            <a:off x="246063" y="106363"/>
            <a:ext cx="735012" cy="6667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52000" y="900000"/>
            <a:ext cx="2340000" cy="2340000"/>
          </a:xfrm>
        </p:spPr>
        <p:txBody>
          <a:bodyPr>
            <a:noAutofit/>
          </a:bodyPr>
          <a:lstStyle>
            <a:lvl1pPr algn="ctr">
              <a:defRPr sz="36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İçerik Yer Tutucusu"/>
          <p:cNvSpPr>
            <a:spLocks noGrp="1"/>
          </p:cNvSpPr>
          <p:nvPr>
            <p:ph idx="1"/>
          </p:nvPr>
        </p:nvSpPr>
        <p:spPr>
          <a:xfrm>
            <a:off x="2786050" y="273050"/>
            <a:ext cx="5900750"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Metin Yer Tutucusu"/>
          <p:cNvSpPr>
            <a:spLocks noGrp="1"/>
          </p:cNvSpPr>
          <p:nvPr>
            <p:ph type="body" sz="half" idx="2"/>
          </p:nvPr>
        </p:nvSpPr>
        <p:spPr>
          <a:xfrm>
            <a:off x="252000" y="3384000"/>
            <a:ext cx="2340000" cy="2736000"/>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DF79AA45-10B6-4003-990A-B5F9D43BCD0A}" type="slidenum">
              <a:rPr lang="en-US"/>
              <a:pPr>
                <a:defRPr/>
              </a:pPr>
              <a:t>‹#›</a:t>
            </a:fld>
            <a:endParaRPr lang="en-US" dirty="0"/>
          </a:p>
        </p:txBody>
      </p:sp>
    </p:spTree>
    <p:extLst>
      <p:ext uri="{BB962C8B-B14F-4D97-AF65-F5344CB8AC3E}">
        <p14:creationId xmlns:p14="http://schemas.microsoft.com/office/powerpoint/2010/main" val="252658366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240213"/>
            <a:ext cx="849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240213"/>
            <a:ext cx="159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eçici logo"/>
          <p:cNvPicPr>
            <a:picLocks noChangeAspect="1" noChangeArrowheads="1"/>
          </p:cNvPicPr>
          <p:nvPr userDrawn="1"/>
        </p:nvPicPr>
        <p:blipFill>
          <a:blip r:embed="rId5"/>
          <a:srcRect/>
          <a:stretch>
            <a:fillRect/>
          </a:stretch>
        </p:blipFill>
        <p:spPr bwMode="auto">
          <a:xfrm>
            <a:off x="323850" y="39973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28600" y="4876800"/>
            <a:ext cx="8763000" cy="566738"/>
          </a:xfrm>
        </p:spPr>
        <p:txBody>
          <a:bodyPr anchor="b">
            <a:noAutofit/>
          </a:bodyPr>
          <a:lstStyle>
            <a:lvl1pPr algn="l">
              <a:defRPr sz="32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Resim Yer Tutucusu"/>
          <p:cNvSpPr>
            <a:spLocks noGrp="1"/>
          </p:cNvSpPr>
          <p:nvPr>
            <p:ph type="pic" idx="1"/>
          </p:nvPr>
        </p:nvSpPr>
        <p:spPr>
          <a:xfrm>
            <a:off x="1600200" y="228600"/>
            <a:ext cx="7391400" cy="3843343"/>
          </a:xfrm>
        </p:spPr>
        <p:txBody>
          <a:bodyPr rtlCol="0">
            <a:normAutofit/>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dirty="0"/>
          </a:p>
        </p:txBody>
      </p:sp>
      <p:sp>
        <p:nvSpPr>
          <p:cNvPr id="4" name="3 Metin Yer Tutucusu"/>
          <p:cNvSpPr>
            <a:spLocks noGrp="1"/>
          </p:cNvSpPr>
          <p:nvPr>
            <p:ph type="body" sz="half" idx="2"/>
          </p:nvPr>
        </p:nvSpPr>
        <p:spPr>
          <a:xfrm>
            <a:off x="228600" y="5443538"/>
            <a:ext cx="8763000" cy="804862"/>
          </a:xfrm>
        </p:spPr>
        <p:txBody>
          <a:bodyP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10"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61914D7E-3545-4FB1-A1BE-3FB59E06F4C8}" type="slidenum">
              <a:rPr lang="en-US"/>
              <a:pPr>
                <a:defRPr/>
              </a:pPr>
              <a:t>‹#›</a:t>
            </a:fld>
            <a:endParaRPr lang="en-US" dirty="0"/>
          </a:p>
        </p:txBody>
      </p:sp>
    </p:spTree>
    <p:extLst>
      <p:ext uri="{BB962C8B-B14F-4D97-AF65-F5344CB8AC3E}">
        <p14:creationId xmlns:p14="http://schemas.microsoft.com/office/powerpoint/2010/main" val="383678391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1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0418"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0419"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prstClr val="black">
                    <a:tint val="75000"/>
                  </a:prstClr>
                </a:solidFill>
                <a:latin typeface="Arial" pitchFamily="34" charset="0"/>
                <a:cs typeface="Arial" pitchFamily="34" charset="0"/>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tint val="75000"/>
                  </a:prstClr>
                </a:solidFill>
                <a:latin typeface="Arial" pitchFamily="34" charset="0"/>
                <a:cs typeface="Arial" pitchFamily="34" charset="0"/>
              </a:defRPr>
            </a:lvl1pPr>
          </a:lstStyle>
          <a:p>
            <a:pPr>
              <a:defRPr/>
            </a:pPr>
            <a:fld id="{1B75CCFE-E72E-4DFE-ACC2-FC190F447E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ransition spd="med">
    <p:fade/>
  </p:transition>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
        <p:nvSpPr>
          <p:cNvPr id="17" name="Aynı Yanın Köşesi Yuvarlatılmış Dikdörtgen 5"/>
          <p:cNvSpPr/>
          <p:nvPr userDrawn="1"/>
        </p:nvSpPr>
        <p:spPr>
          <a:xfrm rot="10800000">
            <a:off x="-3575" y="6121204"/>
            <a:ext cx="9146429" cy="731170"/>
          </a:xfrm>
          <a:prstGeom prst="round2SameRect">
            <a:avLst/>
          </a:prstGeom>
          <a:solidFill>
            <a:schemeClr val="accent1"/>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dirty="0"/>
          </a:p>
        </p:txBody>
      </p:sp>
      <p:sp>
        <p:nvSpPr>
          <p:cNvPr id="14" name="Aynı Yanın Köşesi Yuvarlatılmış Dikdörtgen 3"/>
          <p:cNvSpPr/>
          <p:nvPr userDrawn="1"/>
        </p:nvSpPr>
        <p:spPr>
          <a:xfrm>
            <a:off x="-3573" y="670"/>
            <a:ext cx="9146429" cy="908050"/>
          </a:xfrm>
          <a:prstGeom prst="round2SameRect">
            <a:avLst/>
          </a:prstGeom>
          <a:solidFill>
            <a:schemeClr val="accent1"/>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dirty="0"/>
          </a:p>
        </p:txBody>
      </p:sp>
      <p:sp>
        <p:nvSpPr>
          <p:cNvPr id="15" name="Dikdörtgen 4"/>
          <p:cNvSpPr/>
          <p:nvPr userDrawn="1"/>
        </p:nvSpPr>
        <p:spPr>
          <a:xfrm>
            <a:off x="-1191" y="1004888"/>
            <a:ext cx="9144047" cy="50400"/>
          </a:xfrm>
          <a:prstGeom prst="rect">
            <a:avLst/>
          </a:prstGeom>
          <a:solidFill>
            <a:schemeClr val="accent1"/>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dirty="0"/>
          </a:p>
        </p:txBody>
      </p:sp>
      <p:sp>
        <p:nvSpPr>
          <p:cNvPr id="2" name="Title Placeholder 1"/>
          <p:cNvSpPr>
            <a:spLocks noGrp="1"/>
          </p:cNvSpPr>
          <p:nvPr>
            <p:ph type="title"/>
          </p:nvPr>
        </p:nvSpPr>
        <p:spPr>
          <a:xfrm>
            <a:off x="1045230" y="452718"/>
            <a:ext cx="7053542" cy="140053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45230" y="2052919"/>
            <a:ext cx="7053542" cy="39362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431" y="6124574"/>
            <a:ext cx="827484" cy="304799"/>
          </a:xfrm>
          <a:prstGeom prst="rect">
            <a:avLst/>
          </a:prstGeom>
        </p:spPr>
        <p:txBody>
          <a:bodyPr vert="horz" lIns="91440" tIns="45720" rIns="91440" bIns="45720" rtlCol="0" anchor="ctr"/>
          <a:lstStyle>
            <a:lvl1pPr algn="l">
              <a:defRPr sz="900" b="1" i="0">
                <a:solidFill>
                  <a:schemeClr val="tx2"/>
                </a:solidFill>
              </a:defRPr>
            </a:lvl1pPr>
          </a:lstStyle>
          <a:p>
            <a:fld id="{AD5656FB-76F6-418A-B6DE-A86CC628390C}" type="datetime1">
              <a:rPr lang="en-US" smtClean="0"/>
              <a:t>1/24/2018</a:t>
            </a:fld>
            <a:endParaRPr lang="en-US" dirty="0"/>
          </a:p>
        </p:txBody>
      </p:sp>
      <p:sp>
        <p:nvSpPr>
          <p:cNvPr id="5" name="Footer Placeholder 4"/>
          <p:cNvSpPr>
            <a:spLocks noGrp="1"/>
          </p:cNvSpPr>
          <p:nvPr>
            <p:ph type="ftr" sz="quarter" idx="3"/>
          </p:nvPr>
        </p:nvSpPr>
        <p:spPr>
          <a:xfrm>
            <a:off x="21432" y="6432742"/>
            <a:ext cx="2894846" cy="304801"/>
          </a:xfrm>
          <a:prstGeom prst="rect">
            <a:avLst/>
          </a:prstGeom>
        </p:spPr>
        <p:txBody>
          <a:bodyPr vert="horz" lIns="91440" tIns="45720" rIns="91440" bIns="45720" rtlCol="0" anchor="ctr"/>
          <a:lstStyle>
            <a:lvl1pPr algn="l">
              <a:defRPr sz="900" b="1" i="0">
                <a:solidFill>
                  <a:schemeClr val="tx2"/>
                </a:solidFill>
              </a:defRPr>
            </a:lvl1pPr>
          </a:lstStyle>
          <a:p>
            <a:r>
              <a:rPr lang="en-US" dirty="0" smtClean="0"/>
              <a:t>www.ekonomi.gov.tr</a:t>
            </a:r>
            <a:endParaRPr lang="en-US" dirty="0"/>
          </a:p>
        </p:txBody>
      </p:sp>
      <p:sp>
        <p:nvSpPr>
          <p:cNvPr id="6" name="Slide Number Placeholder 5"/>
          <p:cNvSpPr>
            <a:spLocks noGrp="1"/>
          </p:cNvSpPr>
          <p:nvPr>
            <p:ph type="sldNum" sz="quarter" idx="4"/>
          </p:nvPr>
        </p:nvSpPr>
        <p:spPr>
          <a:xfrm>
            <a:off x="8602218" y="6333914"/>
            <a:ext cx="398907" cy="467143"/>
          </a:xfrm>
          <a:prstGeom prst="rect">
            <a:avLst/>
          </a:prstGeom>
        </p:spPr>
        <p:txBody>
          <a:bodyPr vert="horz" lIns="91440" tIns="45720" rIns="91440" bIns="45720" rtlCol="0" anchor="ctr"/>
          <a:lstStyle>
            <a:lvl1pPr algn="ctr">
              <a:defRPr sz="1500" b="0" i="0">
                <a:solidFill>
                  <a:schemeClr val="tx2"/>
                </a:solidFill>
              </a:defRPr>
            </a:lvl1pPr>
          </a:lstStyle>
          <a:p>
            <a:fld id="{D57F1E4F-1CFF-5643-939E-02111984F565}" type="slidenum">
              <a:rPr lang="en-US" smtClean="0"/>
              <a:pPr/>
              <a:t>‹#›</a:t>
            </a:fld>
            <a:endParaRPr lang="en-US" dirty="0"/>
          </a:p>
        </p:txBody>
      </p:sp>
      <p:pic>
        <p:nvPicPr>
          <p:cNvPr id="16" name="Picture 3" descr="C:\Users\user\Desktop\ekonomi bakanlığı turkce logo.png"/>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285750" y="617539"/>
            <a:ext cx="596504"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789423"/>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Lst>
  <p:hf hdr="0" dt="0"/>
  <p:txStyles>
    <p:titleStyle>
      <a:lvl1pPr algn="ctr" defTabSz="342900" rtl="0" eaLnBrk="1" latinLnBrk="0" hangingPunct="1">
        <a:spcBef>
          <a:spcPct val="0"/>
        </a:spcBef>
        <a:buNone/>
        <a:defRPr sz="3150" b="1"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1"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1"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1"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1"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1"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hyperlink" Target="mailto:kucukaslana@ekonomi.gov.tr"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179512" y="2924944"/>
            <a:ext cx="8964488" cy="1224781"/>
          </a:xfrm>
          <a:prstGeom prst="rect">
            <a:avLst/>
          </a:prstGeom>
          <a:noFill/>
          <a:ln w="9525">
            <a:noFill/>
            <a:miter lim="800000"/>
            <a:headEnd/>
            <a:tailEnd/>
          </a:ln>
        </p:spPr>
        <p:txBody>
          <a:bodyPr anchor="ctr"/>
          <a:lstStyle/>
          <a:p>
            <a:pPr algn="ctr" fontAlgn="auto">
              <a:spcBef>
                <a:spcPts val="0"/>
              </a:spcBef>
              <a:spcAft>
                <a:spcPts val="0"/>
              </a:spcAft>
              <a:defRPr/>
            </a:pPr>
            <a:r>
              <a:rPr lang="tr-TR" sz="4500" b="1" dirty="0" smtClean="0">
                <a:solidFill>
                  <a:schemeClr val="bg2"/>
                </a:solidFill>
                <a:latin typeface="Calibri" pitchFamily="34" charset="0"/>
                <a:cs typeface="+mn-cs"/>
              </a:rPr>
              <a:t>Özbekistan Ülke Günü </a:t>
            </a:r>
            <a:endParaRPr lang="tr-TR" sz="4500" b="1" dirty="0">
              <a:solidFill>
                <a:schemeClr val="bg2"/>
              </a:solidFill>
              <a:latin typeface="Calibri" pitchFamily="34" charset="0"/>
              <a:cs typeface="+mn-cs"/>
            </a:endParaRPr>
          </a:p>
        </p:txBody>
      </p:sp>
      <p:sp>
        <p:nvSpPr>
          <p:cNvPr id="3" name="Metin kutusu 2"/>
          <p:cNvSpPr txBox="1"/>
          <p:nvPr/>
        </p:nvSpPr>
        <p:spPr>
          <a:xfrm>
            <a:off x="0" y="4725144"/>
            <a:ext cx="9144000" cy="1384995"/>
          </a:xfrm>
          <a:prstGeom prst="rect">
            <a:avLst/>
          </a:prstGeom>
          <a:noFill/>
        </p:spPr>
        <p:txBody>
          <a:bodyPr>
            <a:spAutoFit/>
          </a:bodyPr>
          <a:lstStyle/>
          <a:p>
            <a:pPr algn="ctr" fontAlgn="auto">
              <a:lnSpc>
                <a:spcPct val="150000"/>
              </a:lnSpc>
              <a:spcBef>
                <a:spcPts val="0"/>
              </a:spcBef>
              <a:spcAft>
                <a:spcPts val="0"/>
              </a:spcAft>
              <a:defRPr/>
            </a:pPr>
            <a:r>
              <a:rPr lang="tr-TR" sz="2800" b="1" dirty="0" smtClean="0">
                <a:solidFill>
                  <a:srgbClr val="002060"/>
                </a:solidFill>
                <a:latin typeface="Calibri"/>
                <a:cs typeface="+mn-cs"/>
              </a:rPr>
              <a:t>İstanbul Sanayi Odası</a:t>
            </a:r>
          </a:p>
          <a:p>
            <a:pPr algn="ctr" fontAlgn="auto">
              <a:lnSpc>
                <a:spcPct val="150000"/>
              </a:lnSpc>
              <a:spcBef>
                <a:spcPts val="0"/>
              </a:spcBef>
              <a:spcAft>
                <a:spcPts val="0"/>
              </a:spcAft>
              <a:defRPr/>
            </a:pPr>
            <a:r>
              <a:rPr lang="tr-TR" sz="2800" b="1" dirty="0" smtClean="0">
                <a:solidFill>
                  <a:srgbClr val="002060"/>
                </a:solidFill>
                <a:latin typeface="Calibri"/>
                <a:cs typeface="+mn-cs"/>
              </a:rPr>
              <a:t>25 Ocak 2018</a:t>
            </a:r>
            <a:endParaRPr lang="tr-TR" sz="2800" b="1" dirty="0">
              <a:solidFill>
                <a:srgbClr val="002060"/>
              </a:solidFill>
              <a:latin typeface="Calibri"/>
              <a:cs typeface="+mn-cs"/>
            </a:endParaRPr>
          </a:p>
        </p:txBody>
      </p:sp>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196751"/>
            <a:ext cx="2952328" cy="1728193"/>
          </a:xfrm>
          <a:prstGeom prst="rect">
            <a:avLst/>
          </a:prstGeom>
          <a:noFill/>
        </p:spPr>
      </p:pic>
      <p:sp>
        <p:nvSpPr>
          <p:cNvPr id="6" name="Altbilgi Yer Tutucusu 1"/>
          <p:cNvSpPr>
            <a:spLocks noGrp="1"/>
          </p:cNvSpPr>
          <p:nvPr>
            <p:ph type="ftr" sz="quarter" idx="11"/>
          </p:nvPr>
        </p:nvSpPr>
        <p:spPr>
          <a:xfrm>
            <a:off x="18336" y="6309320"/>
            <a:ext cx="2894846" cy="304801"/>
          </a:xfrm>
        </p:spPr>
        <p:txBody>
          <a:bodyPr/>
          <a:lstStyle/>
          <a:p>
            <a:r>
              <a:rPr lang="en-US" dirty="0" smtClean="0"/>
              <a:t>www.ekonomi.gov.tr</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www.ekonomi.gov.tr</a:t>
            </a:r>
            <a:endParaRPr lang="en-US" dirty="0"/>
          </a:p>
        </p:txBody>
      </p:sp>
      <p:sp>
        <p:nvSpPr>
          <p:cNvPr id="3" name="Slayt Numarası Yer Tutucusu 2"/>
          <p:cNvSpPr>
            <a:spLocks noGrp="1"/>
          </p:cNvSpPr>
          <p:nvPr>
            <p:ph type="sldNum" sz="quarter" idx="12"/>
          </p:nvPr>
        </p:nvSpPr>
        <p:spPr/>
        <p:txBody>
          <a:bodyPr/>
          <a:lstStyle/>
          <a:p>
            <a:fld id="{D57F1E4F-1CFF-5643-939E-02111984F565}" type="slidenum">
              <a:rPr lang="en-US" smtClean="0"/>
              <a:t>10</a:t>
            </a:fld>
            <a:endParaRPr lang="en-US" dirty="0"/>
          </a:p>
        </p:txBody>
      </p:sp>
      <p:sp>
        <p:nvSpPr>
          <p:cNvPr id="4" name="Dikdörtgen 3"/>
          <p:cNvSpPr/>
          <p:nvPr/>
        </p:nvSpPr>
        <p:spPr>
          <a:xfrm>
            <a:off x="395536" y="125136"/>
            <a:ext cx="8605588" cy="523220"/>
          </a:xfrm>
          <a:prstGeom prst="rect">
            <a:avLst/>
          </a:prstGeom>
        </p:spPr>
        <p:txBody>
          <a:bodyPr wrap="square">
            <a:spAutoFit/>
          </a:bodyPr>
          <a:lstStyle/>
          <a:p>
            <a:pPr algn="r">
              <a:spcAft>
                <a:spcPts val="0"/>
              </a:spcAft>
            </a:pPr>
            <a:r>
              <a:rPr lang="tr-TR" sz="2800" dirty="0" smtClean="0">
                <a:solidFill>
                  <a:schemeClr val="tx2"/>
                </a:solidFill>
              </a:rPr>
              <a:t>Diğer Önemli Temaslar</a:t>
            </a:r>
            <a:endParaRPr lang="tr-TR"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805100636"/>
              </p:ext>
            </p:extLst>
          </p:nvPr>
        </p:nvGraphicFramePr>
        <p:xfrm>
          <a:off x="395536" y="1556792"/>
          <a:ext cx="8424935" cy="3960440"/>
        </p:xfrm>
        <a:graphic>
          <a:graphicData uri="http://schemas.openxmlformats.org/drawingml/2006/table">
            <a:tbl>
              <a:tblPr>
                <a:tableStyleId>{5C22544A-7EE6-4342-B048-85BDC9FD1C3A}</a:tableStyleId>
              </a:tblPr>
              <a:tblGrid>
                <a:gridCol w="5953415">
                  <a:extLst>
                    <a:ext uri="{9D8B030D-6E8A-4147-A177-3AD203B41FA5}">
                      <a16:colId xmlns:a16="http://schemas.microsoft.com/office/drawing/2014/main" val="3340814425"/>
                    </a:ext>
                  </a:extLst>
                </a:gridCol>
                <a:gridCol w="2471520">
                  <a:extLst>
                    <a:ext uri="{9D8B030D-6E8A-4147-A177-3AD203B41FA5}">
                      <a16:colId xmlns:a16="http://schemas.microsoft.com/office/drawing/2014/main" val="3767012430"/>
                    </a:ext>
                  </a:extLst>
                </a:gridCol>
              </a:tblGrid>
              <a:tr h="938512">
                <a:tc gridSpan="2">
                  <a:txBody>
                    <a:bodyPr/>
                    <a:lstStyle/>
                    <a:p>
                      <a:pPr>
                        <a:spcAft>
                          <a:spcPts val="0"/>
                        </a:spcAft>
                      </a:pPr>
                      <a:endParaRPr lang="tr-TR" sz="12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53975" marB="53975" anchor="ctr"/>
                </a:tc>
                <a:tc hMerge="1">
                  <a:txBody>
                    <a:bodyPr/>
                    <a:lstStyle/>
                    <a:p>
                      <a:endParaRPr lang="tr-TR"/>
                    </a:p>
                  </a:txBody>
                  <a:tcPr/>
                </a:tc>
                <a:extLst>
                  <a:ext uri="{0D108BD9-81ED-4DB2-BD59-A6C34878D82A}">
                    <a16:rowId xmlns:a16="http://schemas.microsoft.com/office/drawing/2014/main" val="2505231619"/>
                  </a:ext>
                </a:extLst>
              </a:tr>
              <a:tr h="1791349">
                <a:tc>
                  <a:txBody>
                    <a:bodyPr/>
                    <a:lstStyle/>
                    <a:p>
                      <a:pPr marL="0" algn="l" defTabSz="342900" rtl="0" eaLnBrk="1" latinLnBrk="0" hangingPunct="1">
                        <a:spcAft>
                          <a:spcPts val="0"/>
                        </a:spcAft>
                      </a:pPr>
                      <a:r>
                        <a:rPr lang="tr-TR" sz="1600" kern="1200" baseline="0" dirty="0" smtClean="0">
                          <a:solidFill>
                            <a:schemeClr val="bg2">
                              <a:lumMod val="75000"/>
                              <a:lumOff val="25000"/>
                            </a:schemeClr>
                          </a:solidFill>
                          <a:effectLst/>
                          <a:latin typeface="+mn-lt"/>
                          <a:ea typeface="+mn-ea"/>
                          <a:cs typeface="+mn-cs"/>
                        </a:rPr>
                        <a:t>Cumhurbaşkanımız Recep Tayyip ERDOĞAN ve Cumhurbaşkanı </a:t>
                      </a:r>
                      <a:r>
                        <a:rPr lang="tr-TR" sz="1600" kern="1200" baseline="0" dirty="0" err="1" smtClean="0">
                          <a:solidFill>
                            <a:schemeClr val="bg2">
                              <a:lumMod val="75000"/>
                              <a:lumOff val="25000"/>
                            </a:schemeClr>
                          </a:solidFill>
                          <a:effectLst/>
                          <a:latin typeface="+mn-lt"/>
                          <a:ea typeface="+mn-ea"/>
                          <a:cs typeface="+mn-cs"/>
                        </a:rPr>
                        <a:t>Şevkat</a:t>
                      </a:r>
                      <a:r>
                        <a:rPr lang="tr-TR" sz="1600" kern="1200" baseline="0" dirty="0" smtClean="0">
                          <a:solidFill>
                            <a:schemeClr val="bg2">
                              <a:lumMod val="75000"/>
                              <a:lumOff val="25000"/>
                            </a:schemeClr>
                          </a:solidFill>
                          <a:effectLst/>
                          <a:latin typeface="+mn-lt"/>
                          <a:ea typeface="+mn-ea"/>
                          <a:cs typeface="+mn-cs"/>
                        </a:rPr>
                        <a:t> MİRZİYOYEV ile Çin’de görüşmeleri (Kuşak ve Yol Forumu, Pekin)</a:t>
                      </a:r>
                      <a:endParaRPr lang="tr-TR" sz="1600" kern="1200" baseline="0" dirty="0">
                        <a:solidFill>
                          <a:schemeClr val="bg2">
                            <a:lumMod val="75000"/>
                            <a:lumOff val="25000"/>
                          </a:schemeClr>
                        </a:solidFill>
                        <a:effectLst/>
                        <a:latin typeface="+mn-lt"/>
                        <a:ea typeface="+mn-ea"/>
                        <a:cs typeface="+mn-cs"/>
                      </a:endParaRPr>
                    </a:p>
                  </a:txBody>
                  <a:tcPr marL="44450" marR="44450" marT="17780" marB="17780" anchor="ctr"/>
                </a:tc>
                <a:tc>
                  <a:txBody>
                    <a:bodyPr/>
                    <a:lstStyle/>
                    <a:p>
                      <a:pPr algn="ctr">
                        <a:spcAft>
                          <a:spcPts val="0"/>
                        </a:spcAft>
                      </a:pPr>
                      <a:r>
                        <a:rPr lang="tr-TR" sz="1600" dirty="0" smtClean="0">
                          <a:solidFill>
                            <a:schemeClr val="bg2">
                              <a:lumMod val="75000"/>
                              <a:lumOff val="25000"/>
                            </a:schemeClr>
                          </a:solidFill>
                          <a:effectLst/>
                        </a:rPr>
                        <a:t>16 Mayıs 2017</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3012657439"/>
                  </a:ext>
                </a:extLst>
              </a:tr>
              <a:tr h="1230579">
                <a:tc>
                  <a:txBody>
                    <a:bodyPr/>
                    <a:lstStyle/>
                    <a:p>
                      <a:pPr marL="0" algn="l" defTabSz="342900" rtl="0" eaLnBrk="1" latinLnBrk="0" hangingPunct="1">
                        <a:spcAft>
                          <a:spcPts val="0"/>
                        </a:spcAft>
                      </a:pPr>
                      <a:r>
                        <a:rPr lang="tr-TR" sz="1600" kern="1200" baseline="0" dirty="0" smtClean="0">
                          <a:solidFill>
                            <a:schemeClr val="bg2">
                              <a:lumMod val="75000"/>
                              <a:lumOff val="25000"/>
                            </a:schemeClr>
                          </a:solidFill>
                          <a:effectLst/>
                          <a:latin typeface="+mn-lt"/>
                          <a:ea typeface="+mn-ea"/>
                          <a:cs typeface="+mn-cs"/>
                        </a:rPr>
                        <a:t>Cumhurbaşkanımız Recep Tayyip ERDOĞAN ve Cumhurbaşkanı </a:t>
                      </a:r>
                      <a:r>
                        <a:rPr lang="tr-TR" sz="1600" kern="1200" baseline="0" dirty="0" err="1" smtClean="0">
                          <a:solidFill>
                            <a:schemeClr val="bg2">
                              <a:lumMod val="75000"/>
                              <a:lumOff val="25000"/>
                            </a:schemeClr>
                          </a:solidFill>
                          <a:effectLst/>
                          <a:latin typeface="+mn-lt"/>
                          <a:ea typeface="+mn-ea"/>
                          <a:cs typeface="+mn-cs"/>
                        </a:rPr>
                        <a:t>Şevkat</a:t>
                      </a:r>
                      <a:r>
                        <a:rPr lang="tr-TR" sz="1600" kern="1200" baseline="0" dirty="0" smtClean="0">
                          <a:solidFill>
                            <a:schemeClr val="bg2">
                              <a:lumMod val="75000"/>
                              <a:lumOff val="25000"/>
                            </a:schemeClr>
                          </a:solidFill>
                          <a:effectLst/>
                          <a:latin typeface="+mn-lt"/>
                          <a:ea typeface="+mn-ea"/>
                          <a:cs typeface="+mn-cs"/>
                        </a:rPr>
                        <a:t> MİRZİYOYEV ile Kazakistan’da  görüşmeleri (İİT, Astana)</a:t>
                      </a:r>
                      <a:endParaRPr lang="tr-TR" sz="1600" kern="1200" baseline="0" dirty="0">
                        <a:solidFill>
                          <a:schemeClr val="bg2">
                            <a:lumMod val="75000"/>
                            <a:lumOff val="25000"/>
                          </a:schemeClr>
                        </a:solidFill>
                        <a:effectLst/>
                        <a:latin typeface="+mn-lt"/>
                        <a:ea typeface="+mn-ea"/>
                        <a:cs typeface="+mn-cs"/>
                      </a:endParaRPr>
                    </a:p>
                  </a:txBody>
                  <a:tcPr marL="44450" marR="44450" marT="17780" marB="17780" anchor="ctr"/>
                </a:tc>
                <a:tc>
                  <a:txBody>
                    <a:bodyPr/>
                    <a:lstStyle/>
                    <a:p>
                      <a:pPr algn="ctr">
                        <a:spcAft>
                          <a:spcPts val="0"/>
                        </a:spcAft>
                      </a:pPr>
                      <a:r>
                        <a:rPr lang="tr-TR" sz="1600" dirty="0" smtClean="0">
                          <a:solidFill>
                            <a:schemeClr val="bg2">
                              <a:lumMod val="75000"/>
                              <a:lumOff val="25000"/>
                            </a:schemeClr>
                          </a:solidFill>
                          <a:effectLst/>
                        </a:rPr>
                        <a:t>10 </a:t>
                      </a:r>
                      <a:r>
                        <a:rPr lang="tr-TR" sz="1600" dirty="0">
                          <a:solidFill>
                            <a:schemeClr val="bg2">
                              <a:lumMod val="75000"/>
                              <a:lumOff val="25000"/>
                            </a:schemeClr>
                          </a:solidFill>
                          <a:effectLst/>
                        </a:rPr>
                        <a:t>Eylül 2017</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658627314"/>
                  </a:ext>
                </a:extLst>
              </a:tr>
            </a:tbl>
          </a:graphicData>
        </a:graphic>
      </p:graphicFrame>
    </p:spTree>
    <p:extLst>
      <p:ext uri="{BB962C8B-B14F-4D97-AF65-F5344CB8AC3E}">
        <p14:creationId xmlns:p14="http://schemas.microsoft.com/office/powerpoint/2010/main" val="3450719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www.ekonomi.gov.tr</a:t>
            </a:r>
            <a:endParaRPr lang="en-US" dirty="0"/>
          </a:p>
        </p:txBody>
      </p:sp>
      <p:sp>
        <p:nvSpPr>
          <p:cNvPr id="3" name="Slayt Numarası Yer Tutucusu 2"/>
          <p:cNvSpPr>
            <a:spLocks noGrp="1"/>
          </p:cNvSpPr>
          <p:nvPr>
            <p:ph type="sldNum" sz="quarter" idx="12"/>
          </p:nvPr>
        </p:nvSpPr>
        <p:spPr/>
        <p:txBody>
          <a:bodyPr/>
          <a:lstStyle/>
          <a:p>
            <a:fld id="{D57F1E4F-1CFF-5643-939E-02111984F565}" type="slidenum">
              <a:rPr lang="en-US" smtClean="0"/>
              <a:t>11</a:t>
            </a:fld>
            <a:endParaRPr lang="en-US" dirty="0"/>
          </a:p>
        </p:txBody>
      </p:sp>
      <p:graphicFrame>
        <p:nvGraphicFramePr>
          <p:cNvPr id="4" name="Tablo 3"/>
          <p:cNvGraphicFramePr>
            <a:graphicFrameLocks noGrp="1"/>
          </p:cNvGraphicFramePr>
          <p:nvPr>
            <p:extLst/>
          </p:nvPr>
        </p:nvGraphicFramePr>
        <p:xfrm>
          <a:off x="206471" y="1556792"/>
          <a:ext cx="8568952" cy="3203296"/>
        </p:xfrm>
        <a:graphic>
          <a:graphicData uri="http://schemas.openxmlformats.org/drawingml/2006/table">
            <a:tbl>
              <a:tblPr>
                <a:tableStyleId>{5C22544A-7EE6-4342-B048-85BDC9FD1C3A}</a:tableStyleId>
              </a:tblPr>
              <a:tblGrid>
                <a:gridCol w="6959235">
                  <a:extLst>
                    <a:ext uri="{9D8B030D-6E8A-4147-A177-3AD203B41FA5}">
                      <a16:colId xmlns:a16="http://schemas.microsoft.com/office/drawing/2014/main" val="617418416"/>
                    </a:ext>
                  </a:extLst>
                </a:gridCol>
                <a:gridCol w="1609717">
                  <a:extLst>
                    <a:ext uri="{9D8B030D-6E8A-4147-A177-3AD203B41FA5}">
                      <a16:colId xmlns:a16="http://schemas.microsoft.com/office/drawing/2014/main" val="2453982640"/>
                    </a:ext>
                  </a:extLst>
                </a:gridCol>
              </a:tblGrid>
              <a:tr h="689371">
                <a:tc>
                  <a:txBody>
                    <a:bodyPr/>
                    <a:lstStyle/>
                    <a:p>
                      <a:pPr>
                        <a:spcAft>
                          <a:spcPts val="0"/>
                        </a:spcAft>
                      </a:pPr>
                      <a:r>
                        <a:rPr lang="tr-TR" sz="2000" b="1" dirty="0">
                          <a:solidFill>
                            <a:schemeClr val="bg2">
                              <a:lumMod val="75000"/>
                              <a:lumOff val="25000"/>
                            </a:schemeClr>
                          </a:solidFill>
                          <a:effectLst/>
                        </a:rPr>
                        <a:t>Anlaşma Adı</a:t>
                      </a:r>
                      <a:endParaRPr lang="tr-TR" sz="1800" b="1"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spcAft>
                          <a:spcPts val="0"/>
                        </a:spcAft>
                      </a:pPr>
                      <a:r>
                        <a:rPr lang="tr-TR" sz="2000" b="1" dirty="0">
                          <a:solidFill>
                            <a:schemeClr val="bg2">
                              <a:lumMod val="75000"/>
                              <a:lumOff val="25000"/>
                            </a:schemeClr>
                          </a:solidFill>
                          <a:effectLst/>
                        </a:rPr>
                        <a:t>İmza Tarihi</a:t>
                      </a:r>
                      <a:endParaRPr lang="tr-TR" sz="1800" b="1"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4943794"/>
                  </a:ext>
                </a:extLst>
              </a:tr>
              <a:tr h="462756">
                <a:tc>
                  <a:txBody>
                    <a:bodyPr/>
                    <a:lstStyle/>
                    <a:p>
                      <a:pPr>
                        <a:spcAft>
                          <a:spcPts val="0"/>
                        </a:spcAft>
                      </a:pPr>
                      <a:r>
                        <a:rPr lang="tr-TR" sz="1800" dirty="0">
                          <a:solidFill>
                            <a:schemeClr val="bg2">
                              <a:lumMod val="75000"/>
                              <a:lumOff val="25000"/>
                            </a:schemeClr>
                          </a:solidFill>
                          <a:effectLst/>
                        </a:rPr>
                        <a:t>Yatırımların Karşılıklı Teşviki ve Korunması Anlaşması</a:t>
                      </a:r>
                      <a:endParaRPr lang="tr-TR" sz="18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tc>
                <a:tc>
                  <a:txBody>
                    <a:bodyPr/>
                    <a:lstStyle/>
                    <a:p>
                      <a:pPr algn="ctr">
                        <a:spcAft>
                          <a:spcPts val="0"/>
                        </a:spcAft>
                      </a:pPr>
                      <a:r>
                        <a:rPr lang="tr-TR" sz="1800">
                          <a:solidFill>
                            <a:schemeClr val="bg2">
                              <a:lumMod val="75000"/>
                              <a:lumOff val="25000"/>
                            </a:schemeClr>
                          </a:solidFill>
                          <a:effectLst/>
                        </a:rPr>
                        <a:t>28.04.1992</a:t>
                      </a:r>
                      <a:endParaRPr lang="tr-TR" sz="18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1895685957"/>
                  </a:ext>
                </a:extLst>
              </a:tr>
              <a:tr h="504056">
                <a:tc>
                  <a:txBody>
                    <a:bodyPr/>
                    <a:lstStyle/>
                    <a:p>
                      <a:pPr>
                        <a:spcAft>
                          <a:spcPts val="0"/>
                        </a:spcAft>
                      </a:pPr>
                      <a:r>
                        <a:rPr lang="tr-TR" sz="1800">
                          <a:solidFill>
                            <a:schemeClr val="bg2">
                              <a:lumMod val="75000"/>
                              <a:lumOff val="25000"/>
                            </a:schemeClr>
                          </a:solidFill>
                          <a:effectLst/>
                        </a:rPr>
                        <a:t>Karma Ekonomik Komisyon Kurulmasına Dair Anlaşma</a:t>
                      </a:r>
                      <a:endParaRPr lang="tr-TR" sz="18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tc>
                <a:tc>
                  <a:txBody>
                    <a:bodyPr/>
                    <a:lstStyle/>
                    <a:p>
                      <a:pPr algn="ctr">
                        <a:spcAft>
                          <a:spcPts val="0"/>
                        </a:spcAft>
                      </a:pPr>
                      <a:r>
                        <a:rPr lang="tr-TR" sz="1800">
                          <a:solidFill>
                            <a:schemeClr val="bg2">
                              <a:lumMod val="75000"/>
                              <a:lumOff val="25000"/>
                            </a:schemeClr>
                          </a:solidFill>
                          <a:effectLst/>
                        </a:rPr>
                        <a:t>09.07.1995</a:t>
                      </a:r>
                      <a:endParaRPr lang="tr-TR" sz="18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3082987987"/>
                  </a:ext>
                </a:extLst>
              </a:tr>
              <a:tr h="432048">
                <a:tc>
                  <a:txBody>
                    <a:bodyPr/>
                    <a:lstStyle/>
                    <a:p>
                      <a:pPr>
                        <a:spcAft>
                          <a:spcPts val="0"/>
                        </a:spcAft>
                      </a:pPr>
                      <a:r>
                        <a:rPr lang="tr-TR" sz="1800" dirty="0">
                          <a:solidFill>
                            <a:schemeClr val="bg2">
                              <a:lumMod val="75000"/>
                              <a:lumOff val="25000"/>
                            </a:schemeClr>
                          </a:solidFill>
                          <a:effectLst/>
                        </a:rPr>
                        <a:t>Çifte Vergilendirmeyi Önleme Anlaşması</a:t>
                      </a:r>
                      <a:endParaRPr lang="tr-TR" sz="18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tc>
                <a:tc>
                  <a:txBody>
                    <a:bodyPr/>
                    <a:lstStyle/>
                    <a:p>
                      <a:pPr algn="ctr">
                        <a:spcAft>
                          <a:spcPts val="0"/>
                        </a:spcAft>
                      </a:pPr>
                      <a:r>
                        <a:rPr lang="tr-TR" sz="1800">
                          <a:solidFill>
                            <a:schemeClr val="bg2">
                              <a:lumMod val="75000"/>
                              <a:lumOff val="25000"/>
                            </a:schemeClr>
                          </a:solidFill>
                          <a:effectLst/>
                        </a:rPr>
                        <a:t>08.05.1996</a:t>
                      </a:r>
                      <a:endParaRPr lang="tr-TR" sz="18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732107048"/>
                  </a:ext>
                </a:extLst>
              </a:tr>
              <a:tr h="360040">
                <a:tc>
                  <a:txBody>
                    <a:bodyPr/>
                    <a:lstStyle/>
                    <a:p>
                      <a:pPr>
                        <a:spcAft>
                          <a:spcPts val="0"/>
                        </a:spcAft>
                      </a:pPr>
                      <a:r>
                        <a:rPr lang="tr-TR" sz="1800">
                          <a:solidFill>
                            <a:schemeClr val="bg2">
                              <a:lumMod val="75000"/>
                              <a:lumOff val="25000"/>
                            </a:schemeClr>
                          </a:solidFill>
                          <a:effectLst/>
                        </a:rPr>
                        <a:t>Ticaret ve Ekonomik İşbirliği Anlaşması</a:t>
                      </a:r>
                      <a:endParaRPr lang="tr-TR" sz="18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tc>
                <a:tc>
                  <a:txBody>
                    <a:bodyPr/>
                    <a:lstStyle/>
                    <a:p>
                      <a:pPr algn="ctr">
                        <a:spcAft>
                          <a:spcPts val="0"/>
                        </a:spcAft>
                      </a:pPr>
                      <a:r>
                        <a:rPr lang="tr-TR" sz="1800">
                          <a:solidFill>
                            <a:schemeClr val="bg2">
                              <a:lumMod val="75000"/>
                              <a:lumOff val="25000"/>
                            </a:schemeClr>
                          </a:solidFill>
                          <a:effectLst/>
                        </a:rPr>
                        <a:t>13.04.1998</a:t>
                      </a:r>
                      <a:endParaRPr lang="tr-TR" sz="18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1418540320"/>
                  </a:ext>
                </a:extLst>
              </a:tr>
              <a:tr h="755025">
                <a:tc>
                  <a:txBody>
                    <a:bodyPr/>
                    <a:lstStyle/>
                    <a:p>
                      <a:pPr>
                        <a:spcAft>
                          <a:spcPts val="0"/>
                        </a:spcAft>
                      </a:pPr>
                      <a:r>
                        <a:rPr lang="tr-TR" sz="1800">
                          <a:solidFill>
                            <a:schemeClr val="bg2">
                              <a:lumMod val="75000"/>
                              <a:lumOff val="25000"/>
                            </a:schemeClr>
                          </a:solidFill>
                          <a:effectLst/>
                        </a:rPr>
                        <a:t>Karma Ekonomik Komisyon IV. Dönem Toplantısı Protokolü</a:t>
                      </a:r>
                      <a:endParaRPr lang="tr-TR" sz="18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tc>
                <a:tc>
                  <a:txBody>
                    <a:bodyPr/>
                    <a:lstStyle/>
                    <a:p>
                      <a:pPr algn="ctr">
                        <a:spcAft>
                          <a:spcPts val="0"/>
                        </a:spcAft>
                      </a:pPr>
                      <a:r>
                        <a:rPr lang="tr-TR" sz="1800" dirty="0">
                          <a:solidFill>
                            <a:schemeClr val="bg2">
                              <a:lumMod val="75000"/>
                              <a:lumOff val="25000"/>
                            </a:schemeClr>
                          </a:solidFill>
                          <a:effectLst/>
                        </a:rPr>
                        <a:t>25.05.2017</a:t>
                      </a:r>
                      <a:endParaRPr lang="tr-TR" sz="18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3232710881"/>
                  </a:ext>
                </a:extLst>
              </a:tr>
            </a:tbl>
          </a:graphicData>
        </a:graphic>
      </p:graphicFrame>
      <p:sp>
        <p:nvSpPr>
          <p:cNvPr id="5" name="Dikdörtgen 4"/>
          <p:cNvSpPr/>
          <p:nvPr/>
        </p:nvSpPr>
        <p:spPr>
          <a:xfrm>
            <a:off x="2916278" y="332656"/>
            <a:ext cx="5859145" cy="369332"/>
          </a:xfrm>
          <a:prstGeom prst="rect">
            <a:avLst/>
          </a:prstGeom>
        </p:spPr>
        <p:txBody>
          <a:bodyPr wrap="square">
            <a:spAutoFit/>
          </a:bodyPr>
          <a:lstStyle/>
          <a:p>
            <a:pPr algn="r"/>
            <a:r>
              <a:rPr lang="tr-TR" altLang="tr-TR" dirty="0" smtClean="0">
                <a:solidFill>
                  <a:schemeClr val="tx2"/>
                </a:solidFill>
              </a:rPr>
              <a:t>Anlaşmalar</a:t>
            </a:r>
            <a:endParaRPr lang="tr-TR" dirty="0">
              <a:solidFill>
                <a:schemeClr val="tx2"/>
              </a:solidFill>
            </a:endParaRPr>
          </a:p>
        </p:txBody>
      </p:sp>
    </p:spTree>
    <p:extLst>
      <p:ext uri="{BB962C8B-B14F-4D97-AF65-F5344CB8AC3E}">
        <p14:creationId xmlns:p14="http://schemas.microsoft.com/office/powerpoint/2010/main" val="42319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dirty="0" smtClean="0"/>
              <a:t>www.ekonomi.gov.tr</a:t>
            </a:r>
            <a:endParaRPr lang="en-US" dirty="0"/>
          </a:p>
        </p:txBody>
      </p:sp>
      <p:sp>
        <p:nvSpPr>
          <p:cNvPr id="3" name="Slayt Numarası Yer Tutucusu 2"/>
          <p:cNvSpPr>
            <a:spLocks noGrp="1"/>
          </p:cNvSpPr>
          <p:nvPr>
            <p:ph type="sldNum" sz="quarter" idx="12"/>
          </p:nvPr>
        </p:nvSpPr>
        <p:spPr/>
        <p:txBody>
          <a:bodyPr/>
          <a:lstStyle/>
          <a:p>
            <a:fld id="{D57F1E4F-1CFF-5643-939E-02111984F565}" type="slidenum">
              <a:rPr lang="en-US" smtClean="0"/>
              <a:t>12</a:t>
            </a:fld>
            <a:endParaRPr lang="en-US" dirty="0"/>
          </a:p>
        </p:txBody>
      </p:sp>
      <p:sp>
        <p:nvSpPr>
          <p:cNvPr id="4" name="Dikdörtgen 3"/>
          <p:cNvSpPr/>
          <p:nvPr/>
        </p:nvSpPr>
        <p:spPr>
          <a:xfrm>
            <a:off x="118189" y="1268760"/>
            <a:ext cx="8892480" cy="4955203"/>
          </a:xfrm>
          <a:prstGeom prst="rect">
            <a:avLst/>
          </a:prstGeom>
        </p:spPr>
        <p:txBody>
          <a:bodyPr wrap="square">
            <a:spAutoFit/>
          </a:bodyPr>
          <a:lstStyle/>
          <a:p>
            <a:pPr marL="285750" indent="-285750" algn="just">
              <a:spcAft>
                <a:spcPts val="0"/>
              </a:spcAft>
              <a:buFont typeface="Arial" panose="020B0604020202020204" pitchFamily="34" charset="0"/>
              <a:buChar char="•"/>
            </a:pPr>
            <a:endParaRPr lang="tr-TR" sz="12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400050" lvl="0" indent="-400050" algn="just">
              <a:spcAft>
                <a:spcPts val="0"/>
              </a:spcAft>
              <a:buFont typeface="Arial" panose="020B0604020202020204" pitchFamily="34" charset="0"/>
              <a:buChar char="•"/>
            </a:pPr>
            <a:r>
              <a:rPr lang="tr-TR" sz="2000" dirty="0" smtClean="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Sağlık Alanında İşbirliğine Dair Mutabakat Muhtırası</a:t>
            </a:r>
            <a:endParaRPr lang="tr-TR" sz="20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400050" lvl="0" indent="-400050" algn="just">
              <a:spcAft>
                <a:spcPts val="0"/>
              </a:spcAft>
              <a:buFont typeface="Arial" panose="020B0604020202020204" pitchFamily="34" charset="0"/>
              <a:buChar char="•"/>
            </a:pPr>
            <a:r>
              <a:rPr lang="tr-TR" sz="2000" b="1" dirty="0" smtClean="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Ticaretin </a:t>
            </a:r>
            <a:r>
              <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Daha İleriye Taşınmasına Dair Mutabakat </a:t>
            </a:r>
            <a:r>
              <a:rPr lang="tr-TR" sz="2000" b="1" dirty="0" smtClean="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Zaptı</a:t>
            </a:r>
            <a:endParaRPr lang="tr-TR" sz="20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400050" lvl="0" indent="-400050" algn="just">
              <a:spcAft>
                <a:spcPts val="0"/>
              </a:spcAft>
              <a:buFont typeface="Arial" panose="020B0604020202020204" pitchFamily="34" charset="0"/>
              <a:buChar char="•"/>
            </a:pPr>
            <a:r>
              <a:rPr lang="tr-TR" sz="2000" b="1" dirty="0" smtClean="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Yatırımların </a:t>
            </a:r>
            <a:r>
              <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Karşılıklı Teşviki ve Korunması </a:t>
            </a:r>
            <a:r>
              <a:rPr lang="tr-TR" sz="2000" b="1" dirty="0" smtClean="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Anlaşması</a:t>
            </a:r>
            <a:endPar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400050" indent="-400050" algn="just">
              <a:spcAft>
                <a:spcPts val="0"/>
              </a:spcAft>
              <a:buFont typeface="Arial" panose="020B0604020202020204" pitchFamily="34" charset="0"/>
              <a:buChar char="•"/>
            </a:pPr>
            <a:r>
              <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Çifte Vergilendirmeyi Önleme Anlaşmasını Değiştiren Protokol</a:t>
            </a:r>
          </a:p>
          <a:p>
            <a:pPr marL="400050" indent="-400050" algn="just">
              <a:spcAft>
                <a:spcPts val="0"/>
              </a:spcAft>
              <a:buFont typeface="Arial" panose="020B0604020202020204" pitchFamily="34" charset="0"/>
              <a:buChar char="•"/>
            </a:pPr>
            <a:r>
              <a:rPr lang="tr-TR" sz="20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Kombine Yük Taşımacılığı </a:t>
            </a:r>
            <a:r>
              <a:rPr lang="tr-TR" sz="2000" dirty="0" smtClean="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Anlaşması</a:t>
            </a:r>
            <a:r>
              <a:rPr lang="tr-TR" sz="20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p>
          <a:p>
            <a:pPr marL="400050" indent="-400050" algn="just">
              <a:spcAft>
                <a:spcPts val="0"/>
              </a:spcAft>
              <a:buFont typeface="Arial" panose="020B0604020202020204" pitchFamily="34" charset="0"/>
              <a:buChar char="•"/>
            </a:pPr>
            <a:r>
              <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Uluslararası Karayolu ile Yolcu ve Eşya Taşımacılığı </a:t>
            </a:r>
            <a:r>
              <a:rPr lang="tr-TR" sz="2000" b="1" dirty="0" smtClean="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Anlaşması</a:t>
            </a:r>
            <a:endPar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400050" indent="-400050" algn="just">
              <a:spcAft>
                <a:spcPts val="0"/>
              </a:spcAft>
              <a:buFont typeface="Arial" panose="020B0604020202020204" pitchFamily="34" charset="0"/>
              <a:buChar char="•"/>
            </a:pPr>
            <a:r>
              <a:rPr lang="tr-TR" sz="20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Turizm İşbirliği Anlaşması</a:t>
            </a:r>
          </a:p>
          <a:p>
            <a:pPr marL="400050" indent="-400050" algn="just">
              <a:spcAft>
                <a:spcPts val="0"/>
              </a:spcAft>
              <a:buFont typeface="Arial" panose="020B0604020202020204" pitchFamily="34" charset="0"/>
              <a:buChar char="•"/>
            </a:pPr>
            <a:r>
              <a:rPr lang="tr-TR" sz="20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Türk İşbirliği ve Koordinasyon Ajansının Özbekistan Cumhuriyeti’ndeki Faaliyeti Hakkında </a:t>
            </a:r>
            <a:r>
              <a:rPr lang="tr-TR" sz="2000" dirty="0" smtClean="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Anlaşma</a:t>
            </a:r>
            <a:endParaRPr lang="tr-TR" sz="20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400050" indent="-400050" algn="just">
              <a:spcAft>
                <a:spcPts val="0"/>
              </a:spcAft>
              <a:buFont typeface="Arial" panose="020B0604020202020204" pitchFamily="34" charset="0"/>
              <a:buChar char="•"/>
            </a:pPr>
            <a:r>
              <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Özbekistan Cumhuriyeti’ne Sağlanacak Türk Eximbank Kredisi Mutabakat </a:t>
            </a:r>
            <a:r>
              <a:rPr lang="tr-TR" sz="2000" b="1" dirty="0" smtClean="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Muhtırası</a:t>
            </a:r>
            <a:endPar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400050" indent="-400050" algn="just">
              <a:spcAft>
                <a:spcPts val="0"/>
              </a:spcAft>
              <a:buFont typeface="Arial" panose="020B0604020202020204" pitchFamily="34" charset="0"/>
              <a:buChar char="•"/>
            </a:pPr>
            <a:r>
              <a:rPr lang="tr-TR" sz="2000" b="1" dirty="0" err="1">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Utbank’ın</a:t>
            </a:r>
            <a:r>
              <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tr-TR" sz="2000" b="1" dirty="0" err="1">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Agrobank</a:t>
            </a:r>
            <a:r>
              <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tr-TR" sz="2000" b="1" dirty="0" err="1">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JSCB’ye</a:t>
            </a:r>
            <a:r>
              <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Ait Hisselerin T.C. Ziraat Bankası </a:t>
            </a:r>
            <a:r>
              <a:rPr lang="tr-TR" sz="2000" b="1" dirty="0" err="1">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A.Ş.’ye</a:t>
            </a:r>
            <a:r>
              <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Satışına İlişkin Mutabakat Zaptı</a:t>
            </a:r>
          </a:p>
          <a:p>
            <a:pPr marL="400050" indent="-400050" algn="just">
              <a:spcAft>
                <a:spcPts val="0"/>
              </a:spcAft>
              <a:buFont typeface="Arial" panose="020B0604020202020204" pitchFamily="34" charset="0"/>
              <a:buChar char="•"/>
            </a:pPr>
            <a:endParaRPr lang="tr-TR" sz="16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400050" lvl="0" indent="-400050" algn="just">
              <a:spcAft>
                <a:spcPts val="0"/>
              </a:spcAft>
              <a:buFont typeface="Arial" panose="020B0604020202020204" pitchFamily="34" charset="0"/>
              <a:buChar char="•"/>
            </a:pPr>
            <a:endParaRPr lang="tr-TR" sz="12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sz="16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tr-TR" sz="12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p:cNvSpPr/>
          <p:nvPr/>
        </p:nvSpPr>
        <p:spPr>
          <a:xfrm>
            <a:off x="395536" y="68431"/>
            <a:ext cx="8206682" cy="923330"/>
          </a:xfrm>
          <a:prstGeom prst="rect">
            <a:avLst/>
          </a:prstGeom>
        </p:spPr>
        <p:txBody>
          <a:bodyPr wrap="square">
            <a:spAutoFit/>
          </a:bodyPr>
          <a:lstStyle/>
          <a:p>
            <a:pPr algn="ctr">
              <a:spcAft>
                <a:spcPts val="0"/>
              </a:spcAft>
            </a:pPr>
            <a:r>
              <a:rPr lang="tr-T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Özbekistan Cumhuriyeti Cumhurbaşkanı Sayın </a:t>
            </a:r>
            <a:r>
              <a:rPr lang="tr-TR" b="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Şevkat</a:t>
            </a:r>
            <a:r>
              <a:rPr lang="tr-T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tr-TR" b="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Mirziyoyev’in</a:t>
            </a:r>
            <a:r>
              <a:rPr lang="tr-T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25-26 Ekim 2017 tarihlerindeki Ülkemizi Ziyaretleri Vesilesiyle</a:t>
            </a:r>
            <a:endParaRPr lang="tr-TR"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tr-TR" b="1" dirty="0">
                <a:solidFill>
                  <a:schemeClr val="tx2"/>
                </a:solidFill>
                <a:latin typeface="Calibri" panose="020F0502020204030204" pitchFamily="34" charset="0"/>
                <a:ea typeface="Calibri" panose="020F0502020204030204" pitchFamily="34" charset="0"/>
                <a:cs typeface="Times New Roman" panose="02020603050405020304" pitchFamily="18" charset="0"/>
              </a:rPr>
              <a:t>İmzalanan Anlaşmalar</a:t>
            </a:r>
            <a:endParaRPr lang="tr-TR" sz="1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083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www.ekonomi.gov.tr</a:t>
            </a:r>
            <a:endParaRPr lang="en-US" dirty="0"/>
          </a:p>
        </p:txBody>
      </p:sp>
      <p:sp>
        <p:nvSpPr>
          <p:cNvPr id="3" name="Slayt Numarası Yer Tutucusu 2"/>
          <p:cNvSpPr>
            <a:spLocks noGrp="1"/>
          </p:cNvSpPr>
          <p:nvPr>
            <p:ph type="sldNum" sz="quarter" idx="12"/>
          </p:nvPr>
        </p:nvSpPr>
        <p:spPr/>
        <p:txBody>
          <a:bodyPr/>
          <a:lstStyle/>
          <a:p>
            <a:fld id="{D57F1E4F-1CFF-5643-939E-02111984F565}" type="slidenum">
              <a:rPr lang="en-US" smtClean="0"/>
              <a:t>13</a:t>
            </a:fld>
            <a:endParaRPr lang="en-US" dirty="0"/>
          </a:p>
        </p:txBody>
      </p:sp>
      <p:sp>
        <p:nvSpPr>
          <p:cNvPr id="4" name="Dikdörtgen 3"/>
          <p:cNvSpPr/>
          <p:nvPr/>
        </p:nvSpPr>
        <p:spPr>
          <a:xfrm>
            <a:off x="323528" y="1628800"/>
            <a:ext cx="7990658" cy="4247317"/>
          </a:xfrm>
          <a:prstGeom prst="rect">
            <a:avLst/>
          </a:prstGeom>
        </p:spPr>
        <p:txBody>
          <a:bodyPr wrap="square">
            <a:spAutoFit/>
          </a:bodyPr>
          <a:lstStyle/>
          <a:p>
            <a:pPr marL="342900" lvl="0" indent="-342900" algn="just">
              <a:spcAft>
                <a:spcPts val="0"/>
              </a:spcAft>
              <a:buFont typeface="Arial" panose="020B0604020202020204" pitchFamily="34" charset="0"/>
              <a:buChar char="•"/>
            </a:pPr>
            <a:r>
              <a:rPr lang="tr-TR" sz="20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Özbekistan Cumhuriyeti ve T.C. Ziraat Bankası A.Ş. Arasında İşbirliğinin Geliştirilmesine İlişkin Mutabakat Zaptı</a:t>
            </a:r>
          </a:p>
          <a:p>
            <a:pPr marL="342900" indent="-342900" algn="just">
              <a:spcAft>
                <a:spcPts val="0"/>
              </a:spcAft>
              <a:buFont typeface="Arial" panose="020B0604020202020204" pitchFamily="34" charset="0"/>
              <a:buChar char="•"/>
            </a:pPr>
            <a:r>
              <a:rPr lang="tr-TR" sz="2000" dirty="0" smtClean="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Türkiye </a:t>
            </a:r>
            <a:r>
              <a:rPr lang="tr-TR" sz="20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Odalar ve Borsalar Birliği ile Özbekistan Ticaret ve Sanayi Odası Arasında Türk Özbek Ticaret ve Sanayi Odası Forumu Kuruluşuna İlişkin Mutabakat Muhtırası</a:t>
            </a:r>
          </a:p>
          <a:p>
            <a:pPr marL="342900" indent="-342900" algn="just">
              <a:spcAft>
                <a:spcPts val="0"/>
              </a:spcAft>
              <a:buFont typeface="Arial" panose="020B0604020202020204" pitchFamily="34" charset="0"/>
              <a:buChar char="•"/>
            </a:pPr>
            <a:r>
              <a:rPr lang="tr-TR" sz="20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TOBB ile Özbekistan Devlet Yatırımlar Komitesi Arasında Mutabakat Zaptı</a:t>
            </a:r>
          </a:p>
          <a:p>
            <a:pPr marL="342900" indent="-342900" algn="just">
              <a:spcAft>
                <a:spcPts val="0"/>
              </a:spcAft>
              <a:buFont typeface="Arial" panose="020B0604020202020204" pitchFamily="34" charset="0"/>
              <a:buChar char="•"/>
            </a:pPr>
            <a:r>
              <a:rPr lang="tr-TR" sz="2000" b="1"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Türk Hava Yolları ile Özbekistan Havayolları Arasında Serbest Satış Esasına Dayalı Kod Paylaşımı Anlaşması </a:t>
            </a:r>
          </a:p>
          <a:p>
            <a:pPr marL="342900" indent="-342900" algn="just">
              <a:spcAft>
                <a:spcPts val="0"/>
              </a:spcAft>
              <a:buFont typeface="Arial" panose="020B0604020202020204" pitchFamily="34" charset="0"/>
              <a:buChar char="•"/>
            </a:pPr>
            <a:r>
              <a:rPr lang="tr-TR" sz="20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Türk Hava Yolları ile Özbekistan Havayolları Arasında İşbirliği Mutabakat Zaptı</a:t>
            </a:r>
          </a:p>
          <a:p>
            <a:pPr marL="342900" lvl="0" indent="-342900" algn="just">
              <a:spcAft>
                <a:spcPts val="0"/>
              </a:spcAft>
              <a:buFont typeface="Arial" panose="020B0604020202020204" pitchFamily="34" charset="0"/>
              <a:buChar char="•"/>
            </a:pPr>
            <a:endParaRPr lang="tr-TR" sz="14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449580" algn="just">
              <a:spcAft>
                <a:spcPts val="0"/>
              </a:spcAft>
            </a:pPr>
            <a:r>
              <a:rPr lang="tr-TR"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tr-TR" sz="14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tr-TR"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endParaRPr lang="tr-TR" sz="1400" dirty="0">
              <a:solidFill>
                <a:schemeClr val="bg2">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5778252" y="257986"/>
            <a:ext cx="3222873" cy="830997"/>
          </a:xfrm>
          <a:prstGeom prst="rect">
            <a:avLst/>
          </a:prstGeom>
          <a:noFill/>
        </p:spPr>
        <p:txBody>
          <a:bodyPr wrap="square" rtlCol="0">
            <a:spAutoFit/>
          </a:bodyPr>
          <a:lstStyle/>
          <a:p>
            <a:r>
              <a:rPr lang="tr-TR"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İmzalanan Anlaşmalar</a:t>
            </a:r>
            <a:endParaRPr lang="tr-TR" sz="2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endParaRPr lang="tr-TR" sz="2400" dirty="0"/>
          </a:p>
        </p:txBody>
      </p:sp>
    </p:spTree>
    <p:extLst>
      <p:ext uri="{BB962C8B-B14F-4D97-AF65-F5344CB8AC3E}">
        <p14:creationId xmlns:p14="http://schemas.microsoft.com/office/powerpoint/2010/main" val="266988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27584" y="188640"/>
            <a:ext cx="7560840" cy="584775"/>
          </a:xfrm>
          <a:prstGeom prst="rect">
            <a:avLst/>
          </a:prstGeom>
          <a:noFill/>
        </p:spPr>
        <p:txBody>
          <a:bodyPr wrap="square" rtlCol="0">
            <a:spAutoFit/>
          </a:bodyPr>
          <a:lstStyle/>
          <a:p>
            <a:pPr algn="r"/>
            <a:r>
              <a:rPr lang="tr-TR" sz="3200" dirty="0" smtClean="0">
                <a:solidFill>
                  <a:schemeClr val="tx2"/>
                </a:solidFill>
              </a:rPr>
              <a:t>Diğer </a:t>
            </a:r>
            <a:r>
              <a:rPr lang="tr-TR" sz="3200" dirty="0" smtClean="0">
                <a:solidFill>
                  <a:schemeClr val="tx2"/>
                </a:solidFill>
              </a:rPr>
              <a:t>Bilgiler</a:t>
            </a:r>
            <a:endParaRPr lang="tr-TR" sz="3200" dirty="0">
              <a:solidFill>
                <a:schemeClr val="tx2"/>
              </a:solidFill>
            </a:endParaRPr>
          </a:p>
        </p:txBody>
      </p:sp>
      <p:sp>
        <p:nvSpPr>
          <p:cNvPr id="21" name="Rectangle 3"/>
          <p:cNvSpPr txBox="1">
            <a:spLocks noChangeArrowheads="1"/>
          </p:cNvSpPr>
          <p:nvPr/>
        </p:nvSpPr>
        <p:spPr>
          <a:xfrm>
            <a:off x="323528" y="1340768"/>
            <a:ext cx="8248972" cy="4874295"/>
          </a:xfrm>
          <a:prstGeom prst="rect">
            <a:avLst/>
          </a:prstGeom>
        </p:spPr>
        <p:txBody>
          <a:bodyPr vert="horz" lIns="91440" tIns="45720" rIns="91440" bIns="45720" rtlCol="0">
            <a:normAutofit fontScale="85000" lnSpcReduction="200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1"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1"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1"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1"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1"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algn="just" fontAlgn="auto"/>
            <a:r>
              <a:rPr lang="tr-TR" altLang="tr-TR" sz="2800" b="0" dirty="0" smtClean="0">
                <a:solidFill>
                  <a:schemeClr val="bg2">
                    <a:lumMod val="75000"/>
                    <a:lumOff val="25000"/>
                  </a:schemeClr>
                </a:solidFill>
              </a:rPr>
              <a:t>Şehirde yaşayan nüfus: %51</a:t>
            </a:r>
          </a:p>
          <a:p>
            <a:pPr marL="257175" lvl="1" indent="-257175" algn="just" fontAlgn="auto"/>
            <a:r>
              <a:rPr lang="tr-TR" altLang="tr-TR" sz="2800" b="0" dirty="0" smtClean="0">
                <a:solidFill>
                  <a:schemeClr val="bg2">
                    <a:lumMod val="75000"/>
                    <a:lumOff val="25000"/>
                  </a:schemeClr>
                </a:solidFill>
              </a:rPr>
              <a:t>Özbekistan-Türkiye saat farkı: 2 saat</a:t>
            </a:r>
          </a:p>
          <a:p>
            <a:pPr marL="257175" lvl="1" indent="-257175" algn="just" fontAlgn="auto"/>
            <a:r>
              <a:rPr lang="tr-TR" altLang="tr-TR" sz="2800" b="0" dirty="0" smtClean="0">
                <a:solidFill>
                  <a:schemeClr val="bg2">
                    <a:lumMod val="75000"/>
                    <a:lumOff val="25000"/>
                  </a:schemeClr>
                </a:solidFill>
              </a:rPr>
              <a:t>Taşkent-İstanbul haftalık 14 yolcu 7 kargo uçuşu</a:t>
            </a:r>
          </a:p>
          <a:p>
            <a:pPr marL="257175" lvl="1" indent="-257175" algn="just" fontAlgn="auto"/>
            <a:r>
              <a:rPr lang="tr-TR" altLang="tr-TR" sz="2800" b="0" dirty="0" smtClean="0">
                <a:solidFill>
                  <a:schemeClr val="bg2">
                    <a:lumMod val="75000"/>
                    <a:lumOff val="25000"/>
                  </a:schemeClr>
                </a:solidFill>
              </a:rPr>
              <a:t>Semerkant-İstanbul, haftada 2 uçuş var (ÖHY) (Yazın üç)</a:t>
            </a:r>
          </a:p>
          <a:p>
            <a:pPr marL="257175" lvl="1" indent="-257175" algn="just" fontAlgn="auto"/>
            <a:r>
              <a:rPr lang="tr-TR" altLang="tr-TR" sz="2800" b="0" dirty="0" smtClean="0">
                <a:solidFill>
                  <a:schemeClr val="bg2">
                    <a:lumMod val="75000"/>
                    <a:lumOff val="25000"/>
                  </a:schemeClr>
                </a:solidFill>
              </a:rPr>
              <a:t>THY uçuşları 16 Mart 2018’de başlayacak (haftada 2, yazın üç)</a:t>
            </a:r>
          </a:p>
          <a:p>
            <a:pPr algn="just" fontAlgn="auto"/>
            <a:r>
              <a:rPr lang="tr-TR" altLang="tr-TR" sz="2800" b="0" dirty="0" smtClean="0">
                <a:solidFill>
                  <a:schemeClr val="bg2">
                    <a:lumMod val="75000"/>
                    <a:lumOff val="25000"/>
                  </a:schemeClr>
                </a:solidFill>
              </a:rPr>
              <a:t>Tatil Günleri:</a:t>
            </a:r>
          </a:p>
          <a:p>
            <a:pPr lvl="1" algn="just" fontAlgn="auto"/>
            <a:r>
              <a:rPr lang="tr-TR" altLang="tr-TR" sz="2650" b="0" dirty="0" smtClean="0">
                <a:solidFill>
                  <a:schemeClr val="bg2">
                    <a:lumMod val="75000"/>
                    <a:lumOff val="25000"/>
                  </a:schemeClr>
                </a:solidFill>
              </a:rPr>
              <a:t>8 Mart Dünya Kadınlar Günü</a:t>
            </a:r>
          </a:p>
          <a:p>
            <a:pPr lvl="1" algn="just" fontAlgn="auto"/>
            <a:r>
              <a:rPr lang="tr-TR" altLang="tr-TR" sz="2650" b="0" dirty="0" smtClean="0">
                <a:solidFill>
                  <a:schemeClr val="bg2">
                    <a:lumMod val="75000"/>
                    <a:lumOff val="25000"/>
                  </a:schemeClr>
                </a:solidFill>
              </a:rPr>
              <a:t>21 Mart Nevruz Bayramı</a:t>
            </a:r>
          </a:p>
          <a:p>
            <a:pPr lvl="1" algn="just" fontAlgn="auto"/>
            <a:r>
              <a:rPr lang="tr-TR" altLang="tr-TR" sz="2650" b="0" dirty="0" smtClean="0">
                <a:solidFill>
                  <a:schemeClr val="bg2">
                    <a:lumMod val="75000"/>
                    <a:lumOff val="25000"/>
                  </a:schemeClr>
                </a:solidFill>
              </a:rPr>
              <a:t>1 Eylül Bağımsızlık Günü</a:t>
            </a:r>
          </a:p>
          <a:p>
            <a:pPr lvl="1" algn="just" fontAlgn="auto"/>
            <a:r>
              <a:rPr lang="tr-TR" altLang="tr-TR" sz="2650" b="0" dirty="0" smtClean="0">
                <a:solidFill>
                  <a:schemeClr val="bg2">
                    <a:lumMod val="75000"/>
                    <a:lumOff val="25000"/>
                  </a:schemeClr>
                </a:solidFill>
              </a:rPr>
              <a:t>Ramazan ve Kurban Bayramı</a:t>
            </a:r>
          </a:p>
          <a:p>
            <a:pPr lvl="1" algn="just" fontAlgn="auto"/>
            <a:endParaRPr lang="tr-TR" altLang="tr-TR" sz="2650" b="0" dirty="0" smtClean="0">
              <a:solidFill>
                <a:schemeClr val="bg2">
                  <a:lumMod val="75000"/>
                  <a:lumOff val="25000"/>
                </a:schemeClr>
              </a:solidFill>
            </a:endParaRPr>
          </a:p>
          <a:p>
            <a:pPr marL="0" indent="0" algn="just" fontAlgn="auto">
              <a:buFont typeface="Wingdings 3" charset="2"/>
              <a:buNone/>
            </a:pPr>
            <a:endParaRPr lang="tr-TR" altLang="tr-TR" sz="2400" b="0" dirty="0" smtClean="0">
              <a:solidFill>
                <a:schemeClr val="bg2">
                  <a:lumMod val="75000"/>
                  <a:lumOff val="25000"/>
                </a:schemeClr>
              </a:solidFill>
            </a:endParaRPr>
          </a:p>
        </p:txBody>
      </p:sp>
      <p:sp>
        <p:nvSpPr>
          <p:cNvPr id="5" name="Altbilgi Yer Tutucusu 1"/>
          <p:cNvSpPr>
            <a:spLocks noGrp="1"/>
          </p:cNvSpPr>
          <p:nvPr>
            <p:ph type="ftr" sz="quarter" idx="11"/>
          </p:nvPr>
        </p:nvSpPr>
        <p:spPr>
          <a:xfrm>
            <a:off x="107504" y="6309320"/>
            <a:ext cx="2894846" cy="304801"/>
          </a:xfrm>
        </p:spPr>
        <p:txBody>
          <a:bodyPr/>
          <a:lstStyle/>
          <a:p>
            <a:r>
              <a:rPr lang="en-US" dirty="0" smtClean="0"/>
              <a:t>www.ekonomi.gov.tr</a:t>
            </a:r>
            <a:endParaRPr lang="en-US" dirty="0"/>
          </a:p>
        </p:txBody>
      </p:sp>
    </p:spTree>
    <p:extLst>
      <p:ext uri="{BB962C8B-B14F-4D97-AF65-F5344CB8AC3E}">
        <p14:creationId xmlns:p14="http://schemas.microsoft.com/office/powerpoint/2010/main" val="37007171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www.ekonomi.gov.tr</a:t>
            </a:r>
            <a:endParaRPr lang="en-US" dirty="0"/>
          </a:p>
        </p:txBody>
      </p:sp>
      <p:sp>
        <p:nvSpPr>
          <p:cNvPr id="3" name="Slayt Numarası Yer Tutucusu 2"/>
          <p:cNvSpPr>
            <a:spLocks noGrp="1"/>
          </p:cNvSpPr>
          <p:nvPr>
            <p:ph type="sldNum" sz="quarter" idx="12"/>
          </p:nvPr>
        </p:nvSpPr>
        <p:spPr/>
        <p:txBody>
          <a:bodyPr/>
          <a:lstStyle/>
          <a:p>
            <a:fld id="{D57F1E4F-1CFF-5643-939E-02111984F565}" type="slidenum">
              <a:rPr lang="en-US" smtClean="0"/>
              <a:t>15</a:t>
            </a:fld>
            <a:endParaRPr lang="en-US" dirty="0"/>
          </a:p>
        </p:txBody>
      </p:sp>
      <p:sp>
        <p:nvSpPr>
          <p:cNvPr id="4" name="Metin kutusu 3"/>
          <p:cNvSpPr txBox="1"/>
          <p:nvPr/>
        </p:nvSpPr>
        <p:spPr>
          <a:xfrm>
            <a:off x="539552" y="1628800"/>
            <a:ext cx="7776864" cy="2677656"/>
          </a:xfrm>
          <a:prstGeom prst="rect">
            <a:avLst/>
          </a:prstGeom>
          <a:noFill/>
        </p:spPr>
        <p:txBody>
          <a:bodyPr wrap="square" rtlCol="0">
            <a:spAutoFit/>
          </a:bodyPr>
          <a:lstStyle/>
          <a:p>
            <a:pPr marL="285750" indent="-285750">
              <a:buFont typeface="Arial" panose="020B0604020202020204" pitchFamily="34" charset="0"/>
              <a:buChar char="•"/>
            </a:pPr>
            <a:r>
              <a:rPr lang="tr-TR" sz="2400" dirty="0" smtClean="0">
                <a:solidFill>
                  <a:srgbClr val="0070C0"/>
                </a:solidFill>
              </a:rPr>
              <a:t>500 civarında Türk firması</a:t>
            </a:r>
          </a:p>
          <a:p>
            <a:pPr marL="285750" indent="-285750">
              <a:buFont typeface="Arial" panose="020B0604020202020204" pitchFamily="34" charset="0"/>
              <a:buChar char="•"/>
            </a:pPr>
            <a:r>
              <a:rPr lang="tr-TR" sz="2400" dirty="0" smtClean="0">
                <a:solidFill>
                  <a:srgbClr val="0070C0"/>
                </a:solidFill>
              </a:rPr>
              <a:t>Yarısına yakını tekstil sektörü</a:t>
            </a:r>
          </a:p>
          <a:p>
            <a:pPr marL="285750" indent="-285750">
              <a:buFont typeface="Arial" panose="020B0604020202020204" pitchFamily="34" charset="0"/>
              <a:buChar char="•"/>
            </a:pPr>
            <a:r>
              <a:rPr lang="tr-TR" sz="2400" dirty="0" smtClean="0">
                <a:solidFill>
                  <a:srgbClr val="0070C0"/>
                </a:solidFill>
              </a:rPr>
              <a:t>1 milyon ton pamuk üretimi</a:t>
            </a:r>
          </a:p>
          <a:p>
            <a:pPr marL="285750" indent="-285750">
              <a:buFont typeface="Arial" panose="020B0604020202020204" pitchFamily="34" charset="0"/>
              <a:buChar char="•"/>
            </a:pPr>
            <a:r>
              <a:rPr lang="tr-TR" sz="2400" dirty="0" smtClean="0">
                <a:solidFill>
                  <a:srgbClr val="0070C0"/>
                </a:solidFill>
              </a:rPr>
              <a:t>2-3 milyon Özbek vatandaşı Rusya’da çalışıyor</a:t>
            </a:r>
          </a:p>
          <a:p>
            <a:pPr marL="285750" indent="-285750">
              <a:buFont typeface="Arial" panose="020B0604020202020204" pitchFamily="34" charset="0"/>
              <a:buChar char="•"/>
            </a:pPr>
            <a:r>
              <a:rPr lang="tr-TR" sz="2400" dirty="0" smtClean="0">
                <a:solidFill>
                  <a:srgbClr val="0070C0"/>
                </a:solidFill>
              </a:rPr>
              <a:t>2,8 milyar dolarlık taahhüt işi</a:t>
            </a:r>
          </a:p>
          <a:p>
            <a:pPr marL="285750" indent="-285750">
              <a:buFont typeface="Arial" panose="020B0604020202020204" pitchFamily="34" charset="0"/>
              <a:buChar char="•"/>
            </a:pPr>
            <a:r>
              <a:rPr lang="tr-TR" sz="2400" dirty="0" smtClean="0">
                <a:solidFill>
                  <a:srgbClr val="0070C0"/>
                </a:solidFill>
              </a:rPr>
              <a:t>Türk vatandaşlarına diplomatik pasaport hariç vize</a:t>
            </a:r>
          </a:p>
          <a:p>
            <a:endParaRPr lang="tr-TR" sz="2400" dirty="0">
              <a:solidFill>
                <a:srgbClr val="0070C0"/>
              </a:solidFill>
            </a:endParaRPr>
          </a:p>
        </p:txBody>
      </p:sp>
      <p:sp>
        <p:nvSpPr>
          <p:cNvPr id="5" name="Metin kutusu 4"/>
          <p:cNvSpPr txBox="1"/>
          <p:nvPr/>
        </p:nvSpPr>
        <p:spPr>
          <a:xfrm>
            <a:off x="3814932" y="260648"/>
            <a:ext cx="4680520" cy="461665"/>
          </a:xfrm>
          <a:prstGeom prst="rect">
            <a:avLst/>
          </a:prstGeom>
          <a:noFill/>
        </p:spPr>
        <p:txBody>
          <a:bodyPr wrap="square" rtlCol="0">
            <a:spAutoFit/>
          </a:bodyPr>
          <a:lstStyle/>
          <a:p>
            <a:pPr algn="r"/>
            <a:r>
              <a:rPr lang="tr-TR" sz="2400" dirty="0" smtClean="0">
                <a:solidFill>
                  <a:schemeClr val="tx2"/>
                </a:solidFill>
              </a:rPr>
              <a:t>Diğer Bilgiler</a:t>
            </a:r>
            <a:endParaRPr lang="tr-TR" sz="2400" dirty="0">
              <a:solidFill>
                <a:schemeClr val="tx2"/>
              </a:solidFill>
            </a:endParaRPr>
          </a:p>
        </p:txBody>
      </p:sp>
    </p:spTree>
    <p:extLst>
      <p:ext uri="{BB962C8B-B14F-4D97-AF65-F5344CB8AC3E}">
        <p14:creationId xmlns:p14="http://schemas.microsoft.com/office/powerpoint/2010/main" val="429082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www.ekonomi.gov.tr</a:t>
            </a:r>
            <a:endParaRPr lang="en-US" dirty="0"/>
          </a:p>
        </p:txBody>
      </p:sp>
      <p:sp>
        <p:nvSpPr>
          <p:cNvPr id="3" name="Slayt Numarası Yer Tutucusu 2"/>
          <p:cNvSpPr>
            <a:spLocks noGrp="1"/>
          </p:cNvSpPr>
          <p:nvPr>
            <p:ph type="sldNum" sz="quarter" idx="12"/>
          </p:nvPr>
        </p:nvSpPr>
        <p:spPr/>
        <p:txBody>
          <a:bodyPr/>
          <a:lstStyle/>
          <a:p>
            <a:fld id="{D57F1E4F-1CFF-5643-939E-02111984F565}" type="slidenum">
              <a:rPr lang="en-US" smtClean="0"/>
              <a:t>16</a:t>
            </a:fld>
            <a:endParaRPr lang="en-US" dirty="0"/>
          </a:p>
        </p:txBody>
      </p:sp>
      <p:sp>
        <p:nvSpPr>
          <p:cNvPr id="4" name="Dikdörtgen 3"/>
          <p:cNvSpPr/>
          <p:nvPr/>
        </p:nvSpPr>
        <p:spPr>
          <a:xfrm>
            <a:off x="611560" y="1266398"/>
            <a:ext cx="7990658" cy="4924425"/>
          </a:xfrm>
          <a:prstGeom prst="rect">
            <a:avLst/>
          </a:prstGeom>
        </p:spPr>
        <p:txBody>
          <a:bodyPr wrap="square">
            <a:spAutoFit/>
          </a:bodyPr>
          <a:lstStyle/>
          <a:p>
            <a:pPr marL="285750" indent="-285750" algn="just">
              <a:spcAft>
                <a:spcPts val="1200"/>
              </a:spcAft>
              <a:buFont typeface="Arial" panose="020B0604020202020204" pitchFamily="34" charset="0"/>
              <a:buChar char="•"/>
              <a:tabLst>
                <a:tab pos="2613025" algn="ctr"/>
              </a:tabLst>
            </a:pPr>
            <a:r>
              <a:rPr lang="tr-TR" sz="2200" dirty="0" smtClean="0">
                <a:solidFill>
                  <a:schemeClr val="bg2">
                    <a:lumMod val="75000"/>
                    <a:lumOff val="25000"/>
                  </a:schemeClr>
                </a:solidFill>
              </a:rPr>
              <a:t>2 </a:t>
            </a:r>
            <a:r>
              <a:rPr lang="tr-TR" sz="2200" dirty="0">
                <a:solidFill>
                  <a:schemeClr val="bg2">
                    <a:lumMod val="75000"/>
                    <a:lumOff val="25000"/>
                  </a:schemeClr>
                </a:solidFill>
              </a:rPr>
              <a:t>Eylül 2017 tarihinde “Döviz piyasasının serbestleştirilmesine yönelik acil önlemler hakkında” bir </a:t>
            </a:r>
            <a:r>
              <a:rPr lang="tr-TR" sz="2200" dirty="0" smtClean="0">
                <a:solidFill>
                  <a:schemeClr val="bg2">
                    <a:lumMod val="75000"/>
                    <a:lumOff val="25000"/>
                  </a:schemeClr>
                </a:solidFill>
              </a:rPr>
              <a:t>Karar </a:t>
            </a:r>
          </a:p>
          <a:p>
            <a:pPr marL="285750" indent="-285750" algn="just">
              <a:spcAft>
                <a:spcPts val="1200"/>
              </a:spcAft>
              <a:buFont typeface="Arial" panose="020B0604020202020204" pitchFamily="34" charset="0"/>
              <a:buChar char="•"/>
              <a:tabLst>
                <a:tab pos="2613025" algn="ctr"/>
              </a:tabLst>
            </a:pPr>
            <a:r>
              <a:rPr lang="tr-TR" sz="2200" dirty="0" smtClean="0">
                <a:solidFill>
                  <a:schemeClr val="bg2">
                    <a:lumMod val="75000"/>
                    <a:lumOff val="25000"/>
                  </a:schemeClr>
                </a:solidFill>
              </a:rPr>
              <a:t>5 </a:t>
            </a:r>
            <a:r>
              <a:rPr lang="tr-TR" sz="2200" dirty="0">
                <a:solidFill>
                  <a:schemeClr val="bg2">
                    <a:lumMod val="75000"/>
                    <a:lumOff val="25000"/>
                  </a:schemeClr>
                </a:solidFill>
              </a:rPr>
              <a:t>Eylül 2017 tarihinden itibaren 1 ABD Dolarının resmi kurunu 8.100 </a:t>
            </a:r>
            <a:r>
              <a:rPr lang="tr-TR" sz="2200" dirty="0" err="1">
                <a:solidFill>
                  <a:schemeClr val="bg2">
                    <a:lumMod val="75000"/>
                    <a:lumOff val="25000"/>
                  </a:schemeClr>
                </a:solidFill>
              </a:rPr>
              <a:t>Sum</a:t>
            </a:r>
            <a:r>
              <a:rPr lang="tr-TR" sz="2200" dirty="0">
                <a:solidFill>
                  <a:schemeClr val="bg2">
                    <a:lumMod val="75000"/>
                    <a:lumOff val="25000"/>
                  </a:schemeClr>
                </a:solidFill>
              </a:rPr>
              <a:t> olarak </a:t>
            </a:r>
            <a:r>
              <a:rPr lang="tr-TR" sz="2200" dirty="0" smtClean="0">
                <a:solidFill>
                  <a:schemeClr val="bg2">
                    <a:lumMod val="75000"/>
                    <a:lumOff val="25000"/>
                  </a:schemeClr>
                </a:solidFill>
              </a:rPr>
              <a:t>belirledi</a:t>
            </a:r>
            <a:r>
              <a:rPr lang="tr-TR" sz="2200" dirty="0">
                <a:solidFill>
                  <a:schemeClr val="bg2">
                    <a:lumMod val="75000"/>
                    <a:lumOff val="25000"/>
                  </a:schemeClr>
                </a:solidFill>
              </a:rPr>
              <a:t> </a:t>
            </a:r>
            <a:r>
              <a:rPr lang="tr-TR" sz="2200" dirty="0" smtClean="0">
                <a:solidFill>
                  <a:schemeClr val="bg2">
                    <a:lumMod val="75000"/>
                    <a:lumOff val="25000"/>
                  </a:schemeClr>
                </a:solidFill>
              </a:rPr>
              <a:t>(4210.35</a:t>
            </a:r>
            <a:r>
              <a:rPr lang="tr-TR" sz="2200" dirty="0">
                <a:solidFill>
                  <a:schemeClr val="bg2">
                    <a:lumMod val="75000"/>
                    <a:lumOff val="25000"/>
                  </a:schemeClr>
                </a:solidFill>
              </a:rPr>
              <a:t>). </a:t>
            </a:r>
            <a:endParaRPr lang="tr-TR" sz="2200" dirty="0" smtClean="0">
              <a:solidFill>
                <a:schemeClr val="bg2">
                  <a:lumMod val="75000"/>
                  <a:lumOff val="25000"/>
                </a:schemeClr>
              </a:solidFill>
            </a:endParaRPr>
          </a:p>
          <a:p>
            <a:pPr marL="285750" indent="-285750" algn="just">
              <a:spcAft>
                <a:spcPts val="1200"/>
              </a:spcAft>
              <a:buFont typeface="Arial" panose="020B0604020202020204" pitchFamily="34" charset="0"/>
              <a:buChar char="•"/>
              <a:tabLst>
                <a:tab pos="2613025" algn="ctr"/>
              </a:tabLst>
            </a:pPr>
            <a:r>
              <a:rPr lang="tr-TR" sz="2200" dirty="0" smtClean="0">
                <a:solidFill>
                  <a:schemeClr val="bg2">
                    <a:lumMod val="75000"/>
                    <a:lumOff val="25000"/>
                  </a:schemeClr>
                </a:solidFill>
              </a:rPr>
              <a:t>Özbekistan </a:t>
            </a:r>
            <a:r>
              <a:rPr lang="tr-TR" sz="2200" dirty="0">
                <a:solidFill>
                  <a:schemeClr val="bg2">
                    <a:lumMod val="75000"/>
                    <a:lumOff val="25000"/>
                  </a:schemeClr>
                </a:solidFill>
              </a:rPr>
              <a:t>Hükümeti ile AB arasında imzalanan ve 1 Temmuz 2017 tarihinden itibaren yürürlüğe giren Tekstil Anlaşması</a:t>
            </a:r>
            <a:r>
              <a:rPr lang="tr-TR" sz="2200" dirty="0" smtClean="0">
                <a:solidFill>
                  <a:schemeClr val="bg2">
                    <a:lumMod val="75000"/>
                    <a:lumOff val="25000"/>
                  </a:schemeClr>
                </a:solidFill>
              </a:rPr>
              <a:t> </a:t>
            </a:r>
          </a:p>
          <a:p>
            <a:pPr marL="285750" indent="-285750" algn="just">
              <a:spcAft>
                <a:spcPts val="1200"/>
              </a:spcAft>
              <a:buFont typeface="Arial" panose="020B0604020202020204" pitchFamily="34" charset="0"/>
              <a:buChar char="•"/>
              <a:tabLst>
                <a:tab pos="2613025" algn="ctr"/>
              </a:tabLst>
            </a:pPr>
            <a:r>
              <a:rPr lang="tr-TR" sz="2200" dirty="0">
                <a:solidFill>
                  <a:schemeClr val="bg2">
                    <a:lumMod val="75000"/>
                    <a:lumOff val="25000"/>
                  </a:schemeClr>
                </a:solidFill>
                <a:latin typeface="Arial" panose="020B0604020202020204" pitchFamily="34" charset="0"/>
                <a:ea typeface="Times New Roman" panose="02020603050405020304" pitchFamily="18" charset="0"/>
              </a:rPr>
              <a:t>21 Ekim 2017 Türkiye Cumhuriyeti vatandaşlarına vize işlemlerinin kolaylaştırılmasına ilişkin </a:t>
            </a:r>
            <a:r>
              <a:rPr lang="tr-TR" sz="2200" dirty="0" smtClean="0">
                <a:solidFill>
                  <a:schemeClr val="bg2">
                    <a:lumMod val="75000"/>
                    <a:lumOff val="25000"/>
                  </a:schemeClr>
                </a:solidFill>
                <a:latin typeface="Arial" panose="020B0604020202020204" pitchFamily="34" charset="0"/>
                <a:ea typeface="Times New Roman" panose="02020603050405020304" pitchFamily="18" charset="0"/>
              </a:rPr>
              <a:t>Karar</a:t>
            </a:r>
          </a:p>
          <a:p>
            <a:pPr marL="285750" indent="-285750" algn="just">
              <a:spcAft>
                <a:spcPts val="1200"/>
              </a:spcAft>
              <a:buFont typeface="Arial" panose="020B0604020202020204" pitchFamily="34" charset="0"/>
              <a:buChar char="•"/>
              <a:tabLst>
                <a:tab pos="2613025" algn="ctr"/>
              </a:tabLst>
            </a:pPr>
            <a:r>
              <a:rPr lang="tr-TR" sz="2200" dirty="0" smtClean="0">
                <a:solidFill>
                  <a:schemeClr val="bg2">
                    <a:lumMod val="75000"/>
                    <a:lumOff val="25000"/>
                  </a:schemeClr>
                </a:solidFill>
                <a:latin typeface="Arial" panose="020B0604020202020204" pitchFamily="34" charset="0"/>
                <a:ea typeface="Times New Roman" panose="02020603050405020304" pitchFamily="18" charset="0"/>
              </a:rPr>
              <a:t>DTÖ Üyeliği Müzakerelerine başlanması</a:t>
            </a:r>
          </a:p>
          <a:p>
            <a:pPr marL="285750" indent="-285750" algn="just">
              <a:spcAft>
                <a:spcPts val="1200"/>
              </a:spcAft>
              <a:buFont typeface="Arial" panose="020B0604020202020204" pitchFamily="34" charset="0"/>
              <a:buChar char="•"/>
              <a:tabLst>
                <a:tab pos="2613025" algn="ctr"/>
              </a:tabLst>
            </a:pPr>
            <a:endParaRPr lang="tr-TR" sz="2200" dirty="0">
              <a:effectLst/>
              <a:latin typeface="Times New Roman" panose="02020603050405020304" pitchFamily="18" charset="0"/>
              <a:ea typeface="Times New Roman" panose="02020603050405020304" pitchFamily="18" charset="0"/>
            </a:endParaRPr>
          </a:p>
        </p:txBody>
      </p:sp>
      <p:sp>
        <p:nvSpPr>
          <p:cNvPr id="5" name="Dikdörtgen 4"/>
          <p:cNvSpPr/>
          <p:nvPr/>
        </p:nvSpPr>
        <p:spPr>
          <a:xfrm>
            <a:off x="395536" y="125136"/>
            <a:ext cx="8605588" cy="523220"/>
          </a:xfrm>
          <a:prstGeom prst="rect">
            <a:avLst/>
          </a:prstGeom>
        </p:spPr>
        <p:txBody>
          <a:bodyPr wrap="square">
            <a:spAutoFit/>
          </a:bodyPr>
          <a:lstStyle/>
          <a:p>
            <a:pPr algn="r">
              <a:spcAft>
                <a:spcPts val="0"/>
              </a:spcAft>
            </a:pPr>
            <a:r>
              <a:rPr lang="tr-TR" sz="2800" dirty="0" smtClean="0">
                <a:solidFill>
                  <a:schemeClr val="tx2"/>
                </a:solidFill>
              </a:rPr>
              <a:t>Özbekistan’da Ekonomik Reformlar ve Gelişmeler</a:t>
            </a:r>
            <a:endParaRPr lang="tr-TR"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255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www.ekonomi.gov.tr</a:t>
            </a:r>
            <a:endParaRPr lang="en-US" dirty="0"/>
          </a:p>
        </p:txBody>
      </p:sp>
      <p:sp>
        <p:nvSpPr>
          <p:cNvPr id="3" name="Slayt Numarası Yer Tutucusu 2"/>
          <p:cNvSpPr>
            <a:spLocks noGrp="1"/>
          </p:cNvSpPr>
          <p:nvPr>
            <p:ph type="sldNum" sz="quarter" idx="12"/>
          </p:nvPr>
        </p:nvSpPr>
        <p:spPr/>
        <p:txBody>
          <a:bodyPr/>
          <a:lstStyle/>
          <a:p>
            <a:fld id="{D57F1E4F-1CFF-5643-939E-02111984F565}" type="slidenum">
              <a:rPr lang="en-US" smtClean="0"/>
              <a:t>17</a:t>
            </a:fld>
            <a:endParaRPr lang="en-US" dirty="0"/>
          </a:p>
        </p:txBody>
      </p:sp>
      <p:sp>
        <p:nvSpPr>
          <p:cNvPr id="4" name="Dikdörtgen 3"/>
          <p:cNvSpPr/>
          <p:nvPr/>
        </p:nvSpPr>
        <p:spPr>
          <a:xfrm>
            <a:off x="360164" y="1439759"/>
            <a:ext cx="8640960" cy="6075381"/>
          </a:xfrm>
          <a:prstGeom prst="rect">
            <a:avLst/>
          </a:prstGeom>
        </p:spPr>
        <p:txBody>
          <a:bodyPr wrap="square">
            <a:spAutoFit/>
          </a:bodyPr>
          <a:lstStyle/>
          <a:p>
            <a:pPr marL="285750" indent="-285750" algn="just">
              <a:lnSpc>
                <a:spcPct val="117000"/>
              </a:lnSpc>
              <a:spcAft>
                <a:spcPts val="600"/>
              </a:spcAft>
              <a:buFont typeface="Arial" panose="020B0604020202020204" pitchFamily="34" charset="0"/>
              <a:buChar char="•"/>
            </a:pPr>
            <a:r>
              <a:rPr lang="tr-TR" sz="2200" dirty="0" smtClean="0">
                <a:solidFill>
                  <a:schemeClr val="bg2">
                    <a:lumMod val="75000"/>
                    <a:lumOff val="25000"/>
                  </a:schemeClr>
                </a:solidFill>
              </a:rPr>
              <a:t>1 </a:t>
            </a:r>
            <a:r>
              <a:rPr lang="tr-TR" sz="2200" dirty="0">
                <a:solidFill>
                  <a:schemeClr val="bg2">
                    <a:lumMod val="75000"/>
                    <a:lumOff val="25000"/>
                  </a:schemeClr>
                </a:solidFill>
              </a:rPr>
              <a:t>Ocak 2018 tarihinden itibaren Özbekistan Cumhuriyeti uluslararası havalimanlarında, 1 Ocak 2021 tarihinden itibaren de kara ve demiryolu gümrük kapılarında “kırmızı hat” ve “yeşil hat” uygulamasına geçilmesi </a:t>
            </a:r>
            <a:r>
              <a:rPr lang="tr-TR" sz="2200" dirty="0" smtClean="0">
                <a:solidFill>
                  <a:schemeClr val="bg2">
                    <a:lumMod val="75000"/>
                    <a:lumOff val="25000"/>
                  </a:schemeClr>
                </a:solidFill>
              </a:rPr>
              <a:t>öngörülmektedir.</a:t>
            </a:r>
          </a:p>
          <a:p>
            <a:pPr marL="285750" indent="-285750" algn="just">
              <a:lnSpc>
                <a:spcPct val="117000"/>
              </a:lnSpc>
              <a:spcAft>
                <a:spcPts val="600"/>
              </a:spcAft>
              <a:buFont typeface="Arial" panose="020B0604020202020204" pitchFamily="34" charset="0"/>
              <a:buChar char="•"/>
            </a:pPr>
            <a:r>
              <a:rPr lang="tr-TR" sz="2200" dirty="0" smtClean="0">
                <a:solidFill>
                  <a:schemeClr val="bg2">
                    <a:lumMod val="75000"/>
                    <a:lumOff val="25000"/>
                  </a:schemeClr>
                </a:solidFill>
              </a:rPr>
              <a:t>Özbekistan </a:t>
            </a:r>
            <a:r>
              <a:rPr lang="tr-TR" sz="2200" dirty="0">
                <a:solidFill>
                  <a:schemeClr val="bg2">
                    <a:lumMod val="75000"/>
                    <a:lumOff val="25000"/>
                  </a:schemeClr>
                </a:solidFill>
              </a:rPr>
              <a:t>Hava Yolları, 30 Ekim 2017 tarihinden itibaren Semerkant-İstanbul-Semerkant </a:t>
            </a:r>
            <a:r>
              <a:rPr lang="tr-TR" sz="2200" dirty="0" smtClean="0">
                <a:solidFill>
                  <a:schemeClr val="bg2">
                    <a:lumMod val="75000"/>
                    <a:lumOff val="25000"/>
                  </a:schemeClr>
                </a:solidFill>
              </a:rPr>
              <a:t>(</a:t>
            </a:r>
            <a:r>
              <a:rPr lang="tr-TR" sz="2200" dirty="0">
                <a:solidFill>
                  <a:schemeClr val="bg2">
                    <a:lumMod val="75000"/>
                    <a:lumOff val="25000"/>
                  </a:schemeClr>
                </a:solidFill>
              </a:rPr>
              <a:t>Pazartesi ve Perşembe</a:t>
            </a:r>
            <a:r>
              <a:rPr lang="tr-TR" sz="2200" dirty="0" smtClean="0">
                <a:solidFill>
                  <a:schemeClr val="bg2">
                    <a:lumMod val="75000"/>
                    <a:lumOff val="25000"/>
                  </a:schemeClr>
                </a:solidFill>
              </a:rPr>
              <a:t>)</a:t>
            </a:r>
          </a:p>
          <a:p>
            <a:pPr marL="285750" indent="-285750" algn="just">
              <a:lnSpc>
                <a:spcPct val="117000"/>
              </a:lnSpc>
              <a:spcAft>
                <a:spcPts val="600"/>
              </a:spcAft>
              <a:buFont typeface="Arial" panose="020B0604020202020204" pitchFamily="34" charset="0"/>
              <a:buChar char="•"/>
            </a:pPr>
            <a:r>
              <a:rPr lang="tr-TR" sz="2200" dirty="0">
                <a:solidFill>
                  <a:schemeClr val="bg2">
                    <a:lumMod val="75000"/>
                    <a:lumOff val="25000"/>
                  </a:schemeClr>
                </a:solidFill>
              </a:rPr>
              <a:t>30 Ekim 2017 Bakü’de düzenlenen Bakü-Tiflis-Kars demiryolu hattının resmi açılış töreni </a:t>
            </a:r>
          </a:p>
          <a:p>
            <a:pPr marL="285750" indent="-285750" algn="just">
              <a:lnSpc>
                <a:spcPct val="117000"/>
              </a:lnSpc>
              <a:spcAft>
                <a:spcPts val="600"/>
              </a:spcAft>
              <a:buFont typeface="Arial" panose="020B0604020202020204" pitchFamily="34" charset="0"/>
              <a:buChar char="•"/>
            </a:pPr>
            <a:r>
              <a:rPr lang="tr-TR" sz="2200" dirty="0">
                <a:solidFill>
                  <a:schemeClr val="bg2">
                    <a:lumMod val="75000"/>
                    <a:lumOff val="25000"/>
                  </a:schemeClr>
                </a:solidFill>
              </a:rPr>
              <a:t>Özbekistan’da kurulan ilk yabancı sermayeli banka olan UT Bank, 17 Ocak 2018 tarihinden sonra Ziraat Bankası olarak hizmet verecek</a:t>
            </a:r>
            <a:r>
              <a:rPr lang="tr-TR" sz="2200" dirty="0"/>
              <a:t>.</a:t>
            </a:r>
          </a:p>
          <a:p>
            <a:pPr marL="285750" indent="-285750" algn="just">
              <a:lnSpc>
                <a:spcPct val="117000"/>
              </a:lnSpc>
              <a:spcAft>
                <a:spcPts val="600"/>
              </a:spcAft>
              <a:buFont typeface="Arial" panose="020B0604020202020204" pitchFamily="34" charset="0"/>
              <a:buChar char="•"/>
            </a:pPr>
            <a:endParaRPr lang="tr-TR" sz="2200" dirty="0"/>
          </a:p>
          <a:p>
            <a:pPr marL="285750" indent="-285750" algn="just">
              <a:lnSpc>
                <a:spcPct val="117000"/>
              </a:lnSpc>
              <a:spcAft>
                <a:spcPts val="600"/>
              </a:spcAft>
              <a:buFont typeface="Arial" panose="020B0604020202020204" pitchFamily="34" charset="0"/>
              <a:buChar char="•"/>
            </a:pPr>
            <a:endParaRPr lang="tr-TR" sz="2200" dirty="0"/>
          </a:p>
          <a:p>
            <a:pPr marL="285750" indent="-285750" algn="just">
              <a:lnSpc>
                <a:spcPct val="117000"/>
              </a:lnSpc>
              <a:spcAft>
                <a:spcPts val="600"/>
              </a:spcAft>
              <a:buFont typeface="Arial" panose="020B0604020202020204" pitchFamily="34" charset="0"/>
              <a:buChar char="•"/>
            </a:pPr>
            <a:endParaRPr lang="tr-TR" sz="2200" kern="1400" dirty="0">
              <a:solidFill>
                <a:srgbClr val="000000"/>
              </a:solidFill>
              <a:effectLst/>
              <a:latin typeface="Calibri" panose="020F0502020204030204" pitchFamily="34" charset="0"/>
              <a:ea typeface="Times New Roman" panose="02020603050405020304" pitchFamily="18" charset="0"/>
            </a:endParaRPr>
          </a:p>
        </p:txBody>
      </p:sp>
      <p:sp>
        <p:nvSpPr>
          <p:cNvPr id="5" name="Dikdörtgen 4"/>
          <p:cNvSpPr/>
          <p:nvPr/>
        </p:nvSpPr>
        <p:spPr>
          <a:xfrm>
            <a:off x="395536" y="125136"/>
            <a:ext cx="8605588" cy="523220"/>
          </a:xfrm>
          <a:prstGeom prst="rect">
            <a:avLst/>
          </a:prstGeom>
        </p:spPr>
        <p:txBody>
          <a:bodyPr wrap="square">
            <a:spAutoFit/>
          </a:bodyPr>
          <a:lstStyle/>
          <a:p>
            <a:pPr algn="r">
              <a:spcAft>
                <a:spcPts val="0"/>
              </a:spcAft>
            </a:pPr>
            <a:r>
              <a:rPr lang="tr-TR" sz="2800" dirty="0" smtClean="0">
                <a:solidFill>
                  <a:schemeClr val="tx2"/>
                </a:solidFill>
              </a:rPr>
              <a:t>Özbekistan’da Ekonomik Reformlar ve Gelişmeler</a:t>
            </a:r>
            <a:endParaRPr lang="tr-TR"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140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dirty="0" smtClean="0"/>
              <a:t>www.ekonomi.gov.tr</a:t>
            </a:r>
            <a:endParaRPr lang="en-US" dirty="0"/>
          </a:p>
        </p:txBody>
      </p:sp>
      <p:sp>
        <p:nvSpPr>
          <p:cNvPr id="3" name="Slayt Numarası Yer Tutucusu 2"/>
          <p:cNvSpPr>
            <a:spLocks noGrp="1"/>
          </p:cNvSpPr>
          <p:nvPr>
            <p:ph type="sldNum" sz="quarter" idx="12"/>
          </p:nvPr>
        </p:nvSpPr>
        <p:spPr/>
        <p:txBody>
          <a:bodyPr/>
          <a:lstStyle/>
          <a:p>
            <a:fld id="{D57F1E4F-1CFF-5643-939E-02111984F565}" type="slidenum">
              <a:rPr lang="en-US" smtClean="0"/>
              <a:t>18</a:t>
            </a:fld>
            <a:endParaRPr lang="en-US" dirty="0"/>
          </a:p>
        </p:txBody>
      </p:sp>
      <p:sp>
        <p:nvSpPr>
          <p:cNvPr id="4" name="Dikdörtgen 3"/>
          <p:cNvSpPr/>
          <p:nvPr/>
        </p:nvSpPr>
        <p:spPr>
          <a:xfrm>
            <a:off x="395536" y="125136"/>
            <a:ext cx="8605588" cy="523220"/>
          </a:xfrm>
          <a:prstGeom prst="rect">
            <a:avLst/>
          </a:prstGeom>
        </p:spPr>
        <p:txBody>
          <a:bodyPr wrap="square">
            <a:spAutoFit/>
          </a:bodyPr>
          <a:lstStyle/>
          <a:p>
            <a:pPr algn="r">
              <a:spcAft>
                <a:spcPts val="0"/>
              </a:spcAft>
            </a:pPr>
            <a:r>
              <a:rPr lang="tr-TR" sz="2800" dirty="0" smtClean="0">
                <a:solidFill>
                  <a:schemeClr val="tx2"/>
                </a:solidFill>
              </a:rPr>
              <a:t>Özbekistan’da Neler Yapabiliriz</a:t>
            </a:r>
            <a:endParaRPr lang="tr-TR"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Dikdörtgen 5"/>
          <p:cNvSpPr/>
          <p:nvPr/>
        </p:nvSpPr>
        <p:spPr>
          <a:xfrm>
            <a:off x="752240" y="1018874"/>
            <a:ext cx="8424936" cy="5093702"/>
          </a:xfrm>
          <a:prstGeom prst="rect">
            <a:avLst/>
          </a:prstGeom>
        </p:spPr>
        <p:txBody>
          <a:bodyPr wrap="square">
            <a:spAutoFit/>
          </a:bodyPr>
          <a:lstStyle/>
          <a:p>
            <a:pPr marL="285750" indent="-285750">
              <a:buFont typeface="Arial" panose="020B0604020202020204" pitchFamily="34" charset="0"/>
              <a:buChar char="•"/>
            </a:pPr>
            <a:r>
              <a:rPr lang="tr-TR" sz="2500" kern="1400" dirty="0" smtClean="0">
                <a:solidFill>
                  <a:schemeClr val="bg2">
                    <a:lumMod val="75000"/>
                    <a:lumOff val="25000"/>
                  </a:schemeClr>
                </a:solidFill>
                <a:latin typeface="Times New Roman" panose="02020603050405020304" pitchFamily="18" charset="0"/>
              </a:rPr>
              <a:t>Tercihli Ticaret Anlaşması</a:t>
            </a:r>
          </a:p>
          <a:p>
            <a:pPr marL="285750" indent="-285750">
              <a:buFont typeface="Arial" panose="020B0604020202020204" pitchFamily="34" charset="0"/>
              <a:buChar char="•"/>
            </a:pPr>
            <a:r>
              <a:rPr lang="tr-TR" sz="2500" kern="1400" dirty="0" smtClean="0">
                <a:solidFill>
                  <a:schemeClr val="bg2">
                    <a:lumMod val="75000"/>
                    <a:lumOff val="25000"/>
                  </a:schemeClr>
                </a:solidFill>
                <a:latin typeface="Times New Roman" panose="02020603050405020304" pitchFamily="18" charset="0"/>
              </a:rPr>
              <a:t>Serbest Bölgeler</a:t>
            </a:r>
          </a:p>
          <a:p>
            <a:pPr marL="285750" indent="-285750">
              <a:buFont typeface="Arial" panose="020B0604020202020204" pitchFamily="34" charset="0"/>
              <a:buChar char="•"/>
            </a:pPr>
            <a:r>
              <a:rPr lang="tr-TR" sz="2500" kern="1400" dirty="0">
                <a:solidFill>
                  <a:schemeClr val="bg2">
                    <a:lumMod val="75000"/>
                    <a:lumOff val="25000"/>
                  </a:schemeClr>
                </a:solidFill>
                <a:latin typeface="Times New Roman" panose="02020603050405020304" pitchFamily="18" charset="0"/>
              </a:rPr>
              <a:t>Dahilde İşleme </a:t>
            </a:r>
            <a:r>
              <a:rPr lang="tr-TR" sz="2500" kern="1400" dirty="0" smtClean="0">
                <a:solidFill>
                  <a:schemeClr val="bg2">
                    <a:lumMod val="75000"/>
                    <a:lumOff val="25000"/>
                  </a:schemeClr>
                </a:solidFill>
                <a:latin typeface="Times New Roman" panose="02020603050405020304" pitchFamily="18" charset="0"/>
              </a:rPr>
              <a:t>Rejimi</a:t>
            </a:r>
          </a:p>
          <a:p>
            <a:pPr marL="285750" indent="-285750">
              <a:buFont typeface="Arial" panose="020B0604020202020204" pitchFamily="34" charset="0"/>
              <a:buChar char="•"/>
            </a:pPr>
            <a:r>
              <a:rPr lang="tr-TR" sz="2500" kern="1400" dirty="0" smtClean="0">
                <a:solidFill>
                  <a:schemeClr val="bg2">
                    <a:lumMod val="75000"/>
                    <a:lumOff val="25000"/>
                  </a:schemeClr>
                </a:solidFill>
                <a:latin typeface="Times New Roman" panose="02020603050405020304" pitchFamily="18" charset="0"/>
              </a:rPr>
              <a:t>Eximbank </a:t>
            </a:r>
            <a:r>
              <a:rPr lang="tr-TR" sz="2500" kern="1400" dirty="0" smtClean="0">
                <a:solidFill>
                  <a:schemeClr val="bg2">
                    <a:lumMod val="75000"/>
                    <a:lumOff val="25000"/>
                  </a:schemeClr>
                </a:solidFill>
                <a:latin typeface="Times New Roman" panose="02020603050405020304" pitchFamily="18" charset="0"/>
              </a:rPr>
              <a:t>Ülke Kredilerinin Kullanımı</a:t>
            </a:r>
          </a:p>
          <a:p>
            <a:pPr marL="285750" indent="-285750">
              <a:buFont typeface="Arial" panose="020B0604020202020204" pitchFamily="34" charset="0"/>
              <a:buChar char="•"/>
            </a:pPr>
            <a:r>
              <a:rPr lang="tr-TR" sz="2500" kern="1400" dirty="0" smtClean="0">
                <a:solidFill>
                  <a:schemeClr val="bg2">
                    <a:lumMod val="75000"/>
                    <a:lumOff val="25000"/>
                  </a:schemeClr>
                </a:solidFill>
                <a:latin typeface="Times New Roman" panose="02020603050405020304" pitchFamily="18" charset="0"/>
              </a:rPr>
              <a:t>Orta Koridorun canlandırılması</a:t>
            </a:r>
            <a:endParaRPr lang="tr-TR" sz="2500" kern="1400" dirty="0">
              <a:solidFill>
                <a:schemeClr val="bg2">
                  <a:lumMod val="75000"/>
                  <a:lumOff val="25000"/>
                </a:schemeClr>
              </a:solidFill>
              <a:latin typeface="Times New Roman" panose="02020603050405020304" pitchFamily="18" charset="0"/>
            </a:endParaRPr>
          </a:p>
          <a:p>
            <a:pPr marL="285750" indent="-285750">
              <a:buFont typeface="Arial" panose="020B0604020202020204" pitchFamily="34" charset="0"/>
              <a:buChar char="•"/>
            </a:pPr>
            <a:r>
              <a:rPr lang="tr-TR" sz="2500" kern="1400" dirty="0" smtClean="0">
                <a:solidFill>
                  <a:schemeClr val="bg2">
                    <a:lumMod val="75000"/>
                    <a:lumOff val="25000"/>
                  </a:schemeClr>
                </a:solidFill>
                <a:latin typeface="Times New Roman" panose="02020603050405020304" pitchFamily="18" charset="0"/>
              </a:rPr>
              <a:t>Ekonomik </a:t>
            </a:r>
            <a:r>
              <a:rPr lang="tr-TR" sz="2500" kern="1400" dirty="0">
                <a:solidFill>
                  <a:schemeClr val="bg2">
                    <a:lumMod val="75000"/>
                    <a:lumOff val="25000"/>
                  </a:schemeClr>
                </a:solidFill>
                <a:latin typeface="Times New Roman" panose="02020603050405020304" pitchFamily="18" charset="0"/>
              </a:rPr>
              <a:t>reformlarla ilgili tecrübe paylaşımı</a:t>
            </a:r>
          </a:p>
          <a:p>
            <a:pPr marL="285750" indent="-285750">
              <a:buFont typeface="Arial" panose="020B0604020202020204" pitchFamily="34" charset="0"/>
              <a:buChar char="•"/>
            </a:pPr>
            <a:r>
              <a:rPr lang="tr-TR" sz="2500" kern="1400" dirty="0">
                <a:solidFill>
                  <a:schemeClr val="bg2">
                    <a:lumMod val="75000"/>
                    <a:lumOff val="25000"/>
                  </a:schemeClr>
                </a:solidFill>
                <a:latin typeface="Times New Roman" panose="02020603050405020304" pitchFamily="18" charset="0"/>
              </a:rPr>
              <a:t>TOKİ Benzeri Yapı Kurulması ve İşleyişinde Tecrübe </a:t>
            </a:r>
            <a:r>
              <a:rPr lang="tr-TR" sz="2500" kern="1400" dirty="0" smtClean="0">
                <a:solidFill>
                  <a:schemeClr val="bg2">
                    <a:lumMod val="75000"/>
                    <a:lumOff val="25000"/>
                  </a:schemeClr>
                </a:solidFill>
                <a:latin typeface="Times New Roman" panose="02020603050405020304" pitchFamily="18" charset="0"/>
              </a:rPr>
              <a:t>Paylaşımı</a:t>
            </a:r>
          </a:p>
          <a:p>
            <a:pPr marL="285750" indent="-285750">
              <a:buFont typeface="Arial" panose="020B0604020202020204" pitchFamily="34" charset="0"/>
              <a:buChar char="•"/>
            </a:pPr>
            <a:r>
              <a:rPr lang="tr-TR" sz="2500" kern="1400" dirty="0" smtClean="0">
                <a:solidFill>
                  <a:schemeClr val="bg2">
                    <a:lumMod val="75000"/>
                    <a:lumOff val="25000"/>
                  </a:schemeClr>
                </a:solidFill>
                <a:latin typeface="Times New Roman" panose="02020603050405020304" pitchFamily="18" charset="0"/>
              </a:rPr>
              <a:t>Tarım sektöründe işbirliği</a:t>
            </a:r>
          </a:p>
          <a:p>
            <a:pPr marL="285750" indent="-285750">
              <a:buFont typeface="Arial" panose="020B0604020202020204" pitchFamily="34" charset="0"/>
              <a:buChar char="•"/>
            </a:pPr>
            <a:r>
              <a:rPr lang="tr-TR" sz="2500" kern="1400" dirty="0" smtClean="0">
                <a:solidFill>
                  <a:schemeClr val="bg2">
                    <a:lumMod val="75000"/>
                    <a:lumOff val="25000"/>
                  </a:schemeClr>
                </a:solidFill>
                <a:latin typeface="Times New Roman" panose="02020603050405020304" pitchFamily="18" charset="0"/>
              </a:rPr>
              <a:t>Otomotiv sektöründe işbirliği</a:t>
            </a:r>
            <a:endParaRPr lang="tr-TR" sz="2500" kern="1400" dirty="0">
              <a:solidFill>
                <a:schemeClr val="bg2">
                  <a:lumMod val="75000"/>
                  <a:lumOff val="25000"/>
                </a:schemeClr>
              </a:solidFill>
              <a:latin typeface="Times New Roman" panose="02020603050405020304" pitchFamily="18" charset="0"/>
            </a:endParaRPr>
          </a:p>
          <a:p>
            <a:pPr marL="285750" indent="-285750">
              <a:buFont typeface="Arial" panose="020B0604020202020204" pitchFamily="34" charset="0"/>
              <a:buChar char="•"/>
            </a:pPr>
            <a:r>
              <a:rPr lang="tr-TR" sz="2500" kern="1400" dirty="0">
                <a:solidFill>
                  <a:schemeClr val="bg2">
                    <a:lumMod val="75000"/>
                    <a:lumOff val="25000"/>
                  </a:schemeClr>
                </a:solidFill>
                <a:latin typeface="Times New Roman" panose="02020603050405020304" pitchFamily="18" charset="0"/>
              </a:rPr>
              <a:t>Yap işlet devret modeline ilişkin tecrübe paylaşımı</a:t>
            </a:r>
          </a:p>
          <a:p>
            <a:pPr marL="285750" indent="-285750">
              <a:buFont typeface="Arial" panose="020B0604020202020204" pitchFamily="34" charset="0"/>
              <a:buChar char="•"/>
            </a:pPr>
            <a:r>
              <a:rPr lang="tr-TR" sz="2500" kern="1400" dirty="0">
                <a:solidFill>
                  <a:schemeClr val="bg2">
                    <a:lumMod val="75000"/>
                    <a:lumOff val="25000"/>
                  </a:schemeClr>
                </a:solidFill>
                <a:latin typeface="Times New Roman" panose="02020603050405020304" pitchFamily="18" charset="0"/>
              </a:rPr>
              <a:t>Kurumsal kapasitelerin geliştirilmesi ve artırılması amacıyla tecrübe </a:t>
            </a:r>
            <a:r>
              <a:rPr lang="tr-TR" sz="2500" kern="1400" dirty="0" smtClean="0">
                <a:solidFill>
                  <a:schemeClr val="bg2">
                    <a:lumMod val="75000"/>
                    <a:lumOff val="25000"/>
                  </a:schemeClr>
                </a:solidFill>
                <a:latin typeface="Times New Roman" panose="02020603050405020304" pitchFamily="18" charset="0"/>
              </a:rPr>
              <a:t>paylaşımı</a:t>
            </a:r>
            <a:endParaRPr lang="tr-TR" sz="2500" kern="1400" dirty="0">
              <a:solidFill>
                <a:schemeClr val="bg2">
                  <a:lumMod val="75000"/>
                  <a:lumOff val="25000"/>
                </a:schemeClr>
              </a:solidFill>
              <a:latin typeface="Times New Roman" panose="02020603050405020304" pitchFamily="18" charset="0"/>
            </a:endParaRPr>
          </a:p>
        </p:txBody>
      </p:sp>
    </p:spTree>
    <p:extLst>
      <p:ext uri="{BB962C8B-B14F-4D97-AF65-F5344CB8AC3E}">
        <p14:creationId xmlns:p14="http://schemas.microsoft.com/office/powerpoint/2010/main" val="3364619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www.ekonomi.gov.tr</a:t>
            </a:r>
            <a:endParaRPr lang="en-US" dirty="0"/>
          </a:p>
        </p:txBody>
      </p:sp>
      <p:sp>
        <p:nvSpPr>
          <p:cNvPr id="3" name="Slayt Numarası Yer Tutucusu 2"/>
          <p:cNvSpPr>
            <a:spLocks noGrp="1"/>
          </p:cNvSpPr>
          <p:nvPr>
            <p:ph type="sldNum" sz="quarter" idx="12"/>
          </p:nvPr>
        </p:nvSpPr>
        <p:spPr/>
        <p:txBody>
          <a:bodyPr/>
          <a:lstStyle/>
          <a:p>
            <a:fld id="{D57F1E4F-1CFF-5643-939E-02111984F565}" type="slidenum">
              <a:rPr lang="en-US" smtClean="0"/>
              <a:t>19</a:t>
            </a:fld>
            <a:endParaRPr lang="en-US" dirty="0"/>
          </a:p>
        </p:txBody>
      </p:sp>
      <p:sp>
        <p:nvSpPr>
          <p:cNvPr id="4" name="Metin kutusu 3"/>
          <p:cNvSpPr txBox="1"/>
          <p:nvPr/>
        </p:nvSpPr>
        <p:spPr>
          <a:xfrm>
            <a:off x="1043608" y="4077072"/>
            <a:ext cx="7200800" cy="1754326"/>
          </a:xfrm>
          <a:prstGeom prst="rect">
            <a:avLst/>
          </a:prstGeom>
          <a:noFill/>
        </p:spPr>
        <p:txBody>
          <a:bodyPr wrap="square" rtlCol="0">
            <a:spAutoFit/>
          </a:bodyPr>
          <a:lstStyle/>
          <a:p>
            <a:pPr algn="ctr"/>
            <a:r>
              <a:rPr lang="tr-TR" dirty="0" smtClean="0">
                <a:solidFill>
                  <a:schemeClr val="bg2">
                    <a:lumMod val="75000"/>
                    <a:lumOff val="25000"/>
                  </a:schemeClr>
                </a:solidFill>
              </a:rPr>
              <a:t>Ahmet KÜÇÜKASLAN</a:t>
            </a:r>
          </a:p>
          <a:p>
            <a:pPr algn="ctr"/>
            <a:r>
              <a:rPr lang="tr-TR" dirty="0" smtClean="0">
                <a:solidFill>
                  <a:schemeClr val="bg2">
                    <a:lumMod val="75000"/>
                    <a:lumOff val="25000"/>
                  </a:schemeClr>
                </a:solidFill>
              </a:rPr>
              <a:t>2013-2017 </a:t>
            </a:r>
          </a:p>
          <a:p>
            <a:pPr algn="ctr"/>
            <a:r>
              <a:rPr lang="tr-TR" dirty="0" smtClean="0">
                <a:solidFill>
                  <a:schemeClr val="bg2">
                    <a:lumMod val="75000"/>
                    <a:lumOff val="25000"/>
                  </a:schemeClr>
                </a:solidFill>
              </a:rPr>
              <a:t>Taşkent Ticaret Müşaviri</a:t>
            </a:r>
          </a:p>
          <a:p>
            <a:pPr algn="ctr"/>
            <a:r>
              <a:rPr lang="tr-TR" dirty="0" smtClean="0">
                <a:solidFill>
                  <a:schemeClr val="bg2">
                    <a:lumMod val="75000"/>
                    <a:lumOff val="25000"/>
                  </a:schemeClr>
                </a:solidFill>
              </a:rPr>
              <a:t>0312 204 88 74 </a:t>
            </a:r>
          </a:p>
          <a:p>
            <a:pPr algn="ctr"/>
            <a:r>
              <a:rPr lang="tr-TR" dirty="0" smtClean="0">
                <a:solidFill>
                  <a:schemeClr val="bg2">
                    <a:lumMod val="75000"/>
                    <a:lumOff val="25000"/>
                  </a:schemeClr>
                </a:solidFill>
                <a:hlinkClick r:id="rId2"/>
              </a:rPr>
              <a:t>kucukaslana@ekonomi.gov.tr</a:t>
            </a:r>
            <a:endParaRPr lang="tr-TR" dirty="0" smtClean="0">
              <a:solidFill>
                <a:schemeClr val="bg2">
                  <a:lumMod val="75000"/>
                  <a:lumOff val="25000"/>
                </a:schemeClr>
              </a:solidFill>
            </a:endParaRPr>
          </a:p>
          <a:p>
            <a:pPr algn="ctr"/>
            <a:endParaRPr lang="tr-TR" dirty="0">
              <a:solidFill>
                <a:schemeClr val="bg2">
                  <a:lumMod val="75000"/>
                  <a:lumOff val="25000"/>
                </a:schemeClr>
              </a:solidFill>
            </a:endParaRPr>
          </a:p>
        </p:txBody>
      </p:sp>
      <p:sp>
        <p:nvSpPr>
          <p:cNvPr id="5" name="Metin kutusu 4"/>
          <p:cNvSpPr txBox="1"/>
          <p:nvPr/>
        </p:nvSpPr>
        <p:spPr>
          <a:xfrm>
            <a:off x="913941" y="2348880"/>
            <a:ext cx="7710765" cy="1323439"/>
          </a:xfrm>
          <a:prstGeom prst="rect">
            <a:avLst/>
          </a:prstGeom>
          <a:noFill/>
        </p:spPr>
        <p:txBody>
          <a:bodyPr wrap="none" rtlCol="0">
            <a:spAutoFit/>
          </a:bodyPr>
          <a:lstStyle/>
          <a:p>
            <a:pPr algn="ctr"/>
            <a:r>
              <a:rPr lang="tr-TR" sz="8000" dirty="0" smtClean="0">
                <a:solidFill>
                  <a:schemeClr val="bg2">
                    <a:lumMod val="75000"/>
                    <a:lumOff val="25000"/>
                  </a:schemeClr>
                </a:solidFill>
              </a:rPr>
              <a:t>TEŞEKKÜRLER</a:t>
            </a:r>
            <a:endParaRPr lang="tr-TR" dirty="0">
              <a:solidFill>
                <a:schemeClr val="bg2">
                  <a:lumMod val="75000"/>
                  <a:lumOff val="25000"/>
                </a:schemeClr>
              </a:solidFill>
            </a:endParaRPr>
          </a:p>
        </p:txBody>
      </p:sp>
    </p:spTree>
    <p:extLst>
      <p:ext uri="{BB962C8B-B14F-4D97-AF65-F5344CB8AC3E}">
        <p14:creationId xmlns:p14="http://schemas.microsoft.com/office/powerpoint/2010/main" val="118480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smtClean="0">
                <a:solidFill>
                  <a:schemeClr val="tx2"/>
                </a:solidFill>
              </a:rPr>
              <a:t>Sunuş Planı</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6A6DBA52-D3BE-4F75-9ED8-6B3FFA64DE41}" type="slidenum">
              <a:rPr lang="en-US" smtClean="0"/>
              <a:pPr>
                <a:defRPr/>
              </a:pPr>
              <a:t>2</a:t>
            </a:fld>
            <a:endParaRPr lang="en-US" dirty="0"/>
          </a:p>
        </p:txBody>
      </p:sp>
      <p:graphicFrame>
        <p:nvGraphicFramePr>
          <p:cNvPr id="7" name="İçerik Yer Tutucusu 2"/>
          <p:cNvGraphicFramePr>
            <a:graphicFrameLocks noGrp="1"/>
          </p:cNvGraphicFramePr>
          <p:nvPr>
            <p:ph idx="4294967295"/>
            <p:extLst>
              <p:ext uri="{D42A27DB-BD31-4B8C-83A1-F6EECF244321}">
                <p14:modId xmlns:p14="http://schemas.microsoft.com/office/powerpoint/2010/main" val="2377852028"/>
              </p:ext>
            </p:extLst>
          </p:nvPr>
        </p:nvGraphicFramePr>
        <p:xfrm>
          <a:off x="428625" y="1628801"/>
          <a:ext cx="8429625"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tbilgi Yer Tutucusu 1"/>
          <p:cNvSpPr>
            <a:spLocks noGrp="1"/>
          </p:cNvSpPr>
          <p:nvPr>
            <p:ph type="ftr" sz="quarter" idx="11"/>
          </p:nvPr>
        </p:nvSpPr>
        <p:spPr>
          <a:xfrm>
            <a:off x="0" y="6355133"/>
            <a:ext cx="2894846" cy="304801"/>
          </a:xfrm>
        </p:spPr>
        <p:txBody>
          <a:bodyPr/>
          <a:lstStyle/>
          <a:p>
            <a:r>
              <a:rPr lang="en-US" dirty="0" smtClean="0"/>
              <a:t>www.ekonomi.gov.tr</a:t>
            </a:r>
            <a:endParaRPr lang="en-US" dirty="0"/>
          </a:p>
        </p:txBody>
      </p:sp>
    </p:spTree>
    <p:extLst>
      <p:ext uri="{BB962C8B-B14F-4D97-AF65-F5344CB8AC3E}">
        <p14:creationId xmlns:p14="http://schemas.microsoft.com/office/powerpoint/2010/main" val="259816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06513" y="133350"/>
            <a:ext cx="7837487" cy="476250"/>
          </a:xfrm>
        </p:spPr>
        <p:txBody>
          <a:bodyPr>
            <a:normAutofit fontScale="90000"/>
          </a:bodyPr>
          <a:lstStyle/>
          <a:p>
            <a:r>
              <a:rPr lang="tr-TR" altLang="tr-TR" dirty="0" smtClean="0">
                <a:solidFill>
                  <a:schemeClr val="tx2"/>
                </a:solidFill>
              </a:rPr>
              <a:t>Genel Bilgiler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6A6DBA52-D3BE-4F75-9ED8-6B3FFA64DE41}" type="slidenum">
              <a:rPr lang="en-US" smtClean="0"/>
              <a:pPr>
                <a:defRPr/>
              </a:pPr>
              <a:t>3</a:t>
            </a:fld>
            <a:endParaRPr lang="en-US" dirty="0"/>
          </a:p>
        </p:txBody>
      </p:sp>
      <p:pic>
        <p:nvPicPr>
          <p:cNvPr id="5124" name="Picture 4" descr="https://mfa.uz/image/kart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928992" cy="4608512"/>
          </a:xfrm>
          <a:prstGeom prst="rect">
            <a:avLst/>
          </a:prstGeom>
          <a:noFill/>
          <a:extLst>
            <a:ext uri="{909E8E84-426E-40DD-AFC4-6F175D3DCCD1}">
              <a14:hiddenFill xmlns:a14="http://schemas.microsoft.com/office/drawing/2010/main">
                <a:solidFill>
                  <a:srgbClr val="FFFFFF"/>
                </a:solidFill>
              </a14:hiddenFill>
            </a:ext>
          </a:extLst>
        </p:spPr>
      </p:pic>
      <p:sp>
        <p:nvSpPr>
          <p:cNvPr id="5" name="Altbilgi Yer Tutucusu 1"/>
          <p:cNvSpPr>
            <a:spLocks noGrp="1"/>
          </p:cNvSpPr>
          <p:nvPr>
            <p:ph type="ftr" sz="quarter" idx="11"/>
          </p:nvPr>
        </p:nvSpPr>
        <p:spPr>
          <a:xfrm>
            <a:off x="107504" y="6367325"/>
            <a:ext cx="2894846" cy="304801"/>
          </a:xfrm>
        </p:spPr>
        <p:txBody>
          <a:bodyPr/>
          <a:lstStyle/>
          <a:p>
            <a:r>
              <a:rPr lang="en-US" dirty="0" smtClean="0"/>
              <a:t>www.ekonomi.gov.tr</a:t>
            </a:r>
            <a:endParaRPr lang="en-US" dirty="0"/>
          </a:p>
        </p:txBody>
      </p:sp>
    </p:spTree>
    <p:extLst>
      <p:ext uri="{BB962C8B-B14F-4D97-AF65-F5344CB8AC3E}">
        <p14:creationId xmlns:p14="http://schemas.microsoft.com/office/powerpoint/2010/main" val="12154516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a:xfrm>
            <a:off x="8574564" y="6333914"/>
            <a:ext cx="426562" cy="467143"/>
          </a:xfrm>
        </p:spPr>
        <p:txBody>
          <a:bodyPr/>
          <a:lstStyle/>
          <a:p>
            <a:fld id="{D57F1E4F-1CFF-5643-939E-02111984F565}" type="slidenum">
              <a:rPr lang="en-US" smtClean="0">
                <a:solidFill>
                  <a:schemeClr val="bg2"/>
                </a:solidFill>
              </a:rPr>
              <a:t>4</a:t>
            </a:fld>
            <a:endParaRPr lang="en-US" dirty="0">
              <a:solidFill>
                <a:schemeClr val="bg2"/>
              </a:solidFill>
            </a:endParaRPr>
          </a:p>
        </p:txBody>
      </p:sp>
      <p:sp>
        <p:nvSpPr>
          <p:cNvPr id="5" name="Metin kutusu 4"/>
          <p:cNvSpPr txBox="1"/>
          <p:nvPr/>
        </p:nvSpPr>
        <p:spPr>
          <a:xfrm>
            <a:off x="303405" y="188640"/>
            <a:ext cx="8085019" cy="584775"/>
          </a:xfrm>
          <a:prstGeom prst="rect">
            <a:avLst/>
          </a:prstGeom>
          <a:noFill/>
        </p:spPr>
        <p:txBody>
          <a:bodyPr wrap="square" rtlCol="0">
            <a:spAutoFit/>
          </a:bodyPr>
          <a:lstStyle/>
          <a:p>
            <a:pPr algn="r"/>
            <a:r>
              <a:rPr lang="tr-TR" sz="3200" dirty="0" smtClean="0">
                <a:solidFill>
                  <a:schemeClr val="bg2"/>
                </a:solidFill>
              </a:rPr>
              <a:t>GENEL BİLGİLER</a:t>
            </a:r>
            <a:endParaRPr lang="tr-TR" sz="3200" dirty="0">
              <a:solidFill>
                <a:schemeClr val="bg2"/>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1779938775"/>
              </p:ext>
            </p:extLst>
          </p:nvPr>
        </p:nvGraphicFramePr>
        <p:xfrm>
          <a:off x="395536" y="1484784"/>
          <a:ext cx="8424936" cy="4410340"/>
        </p:xfrm>
        <a:graphic>
          <a:graphicData uri="http://schemas.openxmlformats.org/drawingml/2006/table">
            <a:tbl>
              <a:tblPr>
                <a:tableStyleId>{5C22544A-7EE6-4342-B048-85BDC9FD1C3A}</a:tableStyleId>
              </a:tblPr>
              <a:tblGrid>
                <a:gridCol w="2691465">
                  <a:extLst>
                    <a:ext uri="{9D8B030D-6E8A-4147-A177-3AD203B41FA5}">
                      <a16:colId xmlns:a16="http://schemas.microsoft.com/office/drawing/2014/main" val="173955564"/>
                    </a:ext>
                  </a:extLst>
                </a:gridCol>
                <a:gridCol w="5733471">
                  <a:extLst>
                    <a:ext uri="{9D8B030D-6E8A-4147-A177-3AD203B41FA5}">
                      <a16:colId xmlns:a16="http://schemas.microsoft.com/office/drawing/2014/main" val="1851252256"/>
                    </a:ext>
                  </a:extLst>
                </a:gridCol>
              </a:tblGrid>
              <a:tr h="324259">
                <a:tc>
                  <a:txBody>
                    <a:bodyPr/>
                    <a:lstStyle/>
                    <a:p>
                      <a:pPr algn="l" fontAlgn="ctr"/>
                      <a:r>
                        <a:rPr lang="tr-TR" sz="2000" u="none" strike="noStrike" dirty="0">
                          <a:solidFill>
                            <a:schemeClr val="bg2">
                              <a:lumMod val="75000"/>
                              <a:lumOff val="25000"/>
                            </a:schemeClr>
                          </a:solidFill>
                          <a:effectLst/>
                        </a:rPr>
                        <a:t>RESMİ ADI </a:t>
                      </a:r>
                      <a:endParaRPr lang="tr-TR" sz="2000" b="1" i="0" u="none" strike="noStrike" dirty="0">
                        <a:solidFill>
                          <a:schemeClr val="bg2">
                            <a:lumMod val="75000"/>
                            <a:lumOff val="25000"/>
                          </a:schemeClr>
                        </a:solidFill>
                        <a:effectLst/>
                        <a:latin typeface="Arial" panose="020B0604020202020204" pitchFamily="34" charset="0"/>
                      </a:endParaRPr>
                    </a:p>
                  </a:txBody>
                  <a:tcPr marL="9348" marR="9348" marT="9348" marB="0" anchor="ctr"/>
                </a:tc>
                <a:tc>
                  <a:txBody>
                    <a:bodyPr/>
                    <a:lstStyle/>
                    <a:p>
                      <a:pPr algn="r" fontAlgn="ctr"/>
                      <a:r>
                        <a:rPr lang="tr-TR" sz="2000" u="none" strike="noStrike" dirty="0">
                          <a:solidFill>
                            <a:schemeClr val="bg2">
                              <a:lumMod val="75000"/>
                              <a:lumOff val="25000"/>
                            </a:schemeClr>
                          </a:solidFill>
                          <a:effectLst/>
                        </a:rPr>
                        <a:t>Özbekistan Cumhuriyeti</a:t>
                      </a:r>
                      <a:endParaRPr lang="tr-TR" sz="2000" b="0" i="0" u="none" strike="noStrike" dirty="0">
                        <a:solidFill>
                          <a:schemeClr val="bg2">
                            <a:lumMod val="75000"/>
                            <a:lumOff val="25000"/>
                          </a:schemeClr>
                        </a:solidFill>
                        <a:effectLst/>
                        <a:latin typeface="Arial" panose="020B0604020202020204" pitchFamily="34" charset="0"/>
                      </a:endParaRPr>
                    </a:p>
                  </a:txBody>
                  <a:tcPr marL="9348" marR="9348" marT="9348" marB="0" anchor="ctr"/>
                </a:tc>
                <a:extLst>
                  <a:ext uri="{0D108BD9-81ED-4DB2-BD59-A6C34878D82A}">
                    <a16:rowId xmlns:a16="http://schemas.microsoft.com/office/drawing/2014/main" val="1595033694"/>
                  </a:ext>
                </a:extLst>
              </a:tr>
              <a:tr h="324259">
                <a:tc>
                  <a:txBody>
                    <a:bodyPr/>
                    <a:lstStyle/>
                    <a:p>
                      <a:pPr algn="l" fontAlgn="ctr"/>
                      <a:r>
                        <a:rPr lang="tr-TR" sz="2000" u="none" strike="noStrike" dirty="0">
                          <a:solidFill>
                            <a:schemeClr val="bg2">
                              <a:lumMod val="75000"/>
                              <a:lumOff val="25000"/>
                            </a:schemeClr>
                          </a:solidFill>
                          <a:effectLst/>
                        </a:rPr>
                        <a:t>BAŞKENTİ</a:t>
                      </a:r>
                      <a:endParaRPr lang="tr-TR" sz="2000" b="1" i="0" u="none" strike="noStrike" dirty="0">
                        <a:solidFill>
                          <a:schemeClr val="bg2">
                            <a:lumMod val="75000"/>
                            <a:lumOff val="25000"/>
                          </a:schemeClr>
                        </a:solidFill>
                        <a:effectLst/>
                        <a:latin typeface="Arial" panose="020B0604020202020204" pitchFamily="34" charset="0"/>
                      </a:endParaRPr>
                    </a:p>
                  </a:txBody>
                  <a:tcPr marL="9348" marR="9348" marT="9348" marB="0" anchor="ctr"/>
                </a:tc>
                <a:tc>
                  <a:txBody>
                    <a:bodyPr/>
                    <a:lstStyle/>
                    <a:p>
                      <a:pPr algn="r" fontAlgn="ctr"/>
                      <a:r>
                        <a:rPr lang="tr-TR" sz="2000" u="none" strike="noStrike" dirty="0">
                          <a:solidFill>
                            <a:schemeClr val="bg2">
                              <a:lumMod val="75000"/>
                              <a:lumOff val="25000"/>
                            </a:schemeClr>
                          </a:solidFill>
                          <a:effectLst/>
                        </a:rPr>
                        <a:t>Taşkent</a:t>
                      </a:r>
                      <a:endParaRPr lang="tr-TR" sz="2000" b="0" i="0" u="none" strike="noStrike" dirty="0">
                        <a:solidFill>
                          <a:schemeClr val="bg2">
                            <a:lumMod val="75000"/>
                            <a:lumOff val="25000"/>
                          </a:schemeClr>
                        </a:solidFill>
                        <a:effectLst/>
                        <a:latin typeface="Arial" panose="020B0604020202020204" pitchFamily="34" charset="0"/>
                      </a:endParaRPr>
                    </a:p>
                  </a:txBody>
                  <a:tcPr marL="9348" marR="9348" marT="9348" marB="0" anchor="ctr"/>
                </a:tc>
                <a:extLst>
                  <a:ext uri="{0D108BD9-81ED-4DB2-BD59-A6C34878D82A}">
                    <a16:rowId xmlns:a16="http://schemas.microsoft.com/office/drawing/2014/main" val="2116100635"/>
                  </a:ext>
                </a:extLst>
              </a:tr>
              <a:tr h="638868">
                <a:tc>
                  <a:txBody>
                    <a:bodyPr/>
                    <a:lstStyle/>
                    <a:p>
                      <a:pPr algn="l" fontAlgn="ctr"/>
                      <a:r>
                        <a:rPr lang="tr-TR" sz="2000" u="none" strike="noStrike" dirty="0">
                          <a:solidFill>
                            <a:schemeClr val="bg2">
                              <a:lumMod val="75000"/>
                              <a:lumOff val="25000"/>
                            </a:schemeClr>
                          </a:solidFill>
                          <a:effectLst/>
                        </a:rPr>
                        <a:t>BAĞIMSIZLIK TARİHİ</a:t>
                      </a:r>
                      <a:endParaRPr lang="tr-TR" sz="2000" b="1" i="0" u="none" strike="noStrike" dirty="0">
                        <a:solidFill>
                          <a:schemeClr val="bg2">
                            <a:lumMod val="75000"/>
                            <a:lumOff val="25000"/>
                          </a:schemeClr>
                        </a:solidFill>
                        <a:effectLst/>
                        <a:latin typeface="Arial" panose="020B0604020202020204" pitchFamily="34" charset="0"/>
                      </a:endParaRPr>
                    </a:p>
                  </a:txBody>
                  <a:tcPr marL="9348" marR="9348" marT="9348" marB="0" anchor="ctr"/>
                </a:tc>
                <a:tc>
                  <a:txBody>
                    <a:bodyPr/>
                    <a:lstStyle/>
                    <a:p>
                      <a:pPr algn="r" fontAlgn="ctr"/>
                      <a:r>
                        <a:rPr lang="tr-TR" sz="2000" u="none" strike="noStrike" dirty="0">
                          <a:solidFill>
                            <a:schemeClr val="bg2">
                              <a:lumMod val="75000"/>
                              <a:lumOff val="25000"/>
                            </a:schemeClr>
                          </a:solidFill>
                          <a:effectLst/>
                        </a:rPr>
                        <a:t>1.Eyl.91</a:t>
                      </a:r>
                      <a:endParaRPr lang="tr-TR" sz="2000" b="0" i="0" u="none" strike="noStrike" dirty="0">
                        <a:solidFill>
                          <a:schemeClr val="bg2">
                            <a:lumMod val="75000"/>
                            <a:lumOff val="25000"/>
                          </a:schemeClr>
                        </a:solidFill>
                        <a:effectLst/>
                        <a:latin typeface="Arial" panose="020B0604020202020204" pitchFamily="34" charset="0"/>
                      </a:endParaRPr>
                    </a:p>
                  </a:txBody>
                  <a:tcPr marL="9348" marR="9348" marT="9348" marB="0" anchor="ctr"/>
                </a:tc>
                <a:extLst>
                  <a:ext uri="{0D108BD9-81ED-4DB2-BD59-A6C34878D82A}">
                    <a16:rowId xmlns:a16="http://schemas.microsoft.com/office/drawing/2014/main" val="2690408534"/>
                  </a:ext>
                </a:extLst>
              </a:tr>
              <a:tr h="324259">
                <a:tc>
                  <a:txBody>
                    <a:bodyPr/>
                    <a:lstStyle/>
                    <a:p>
                      <a:pPr algn="l" fontAlgn="ctr"/>
                      <a:r>
                        <a:rPr lang="tr-TR" sz="2000" u="none" strike="noStrike" dirty="0">
                          <a:solidFill>
                            <a:schemeClr val="bg2">
                              <a:lumMod val="75000"/>
                              <a:lumOff val="25000"/>
                            </a:schemeClr>
                          </a:solidFill>
                          <a:effectLst/>
                        </a:rPr>
                        <a:t>YÖNETİM BİÇİMİ</a:t>
                      </a:r>
                      <a:endParaRPr lang="tr-TR" sz="2000" b="1" i="0" u="none" strike="noStrike" dirty="0">
                        <a:solidFill>
                          <a:schemeClr val="bg2">
                            <a:lumMod val="75000"/>
                            <a:lumOff val="25000"/>
                          </a:schemeClr>
                        </a:solidFill>
                        <a:effectLst/>
                        <a:latin typeface="Arial" panose="020B0604020202020204" pitchFamily="34" charset="0"/>
                      </a:endParaRPr>
                    </a:p>
                  </a:txBody>
                  <a:tcPr marL="9348" marR="9348" marT="9348" marB="0" anchor="ctr"/>
                </a:tc>
                <a:tc>
                  <a:txBody>
                    <a:bodyPr/>
                    <a:lstStyle/>
                    <a:p>
                      <a:pPr algn="r" fontAlgn="ctr"/>
                      <a:r>
                        <a:rPr lang="tr-TR" sz="2000" u="none" strike="noStrike" dirty="0">
                          <a:solidFill>
                            <a:schemeClr val="bg2">
                              <a:lumMod val="75000"/>
                              <a:lumOff val="25000"/>
                            </a:schemeClr>
                          </a:solidFill>
                          <a:effectLst/>
                        </a:rPr>
                        <a:t>Cumhuriyet</a:t>
                      </a:r>
                      <a:endParaRPr lang="tr-TR" sz="2000" b="0" i="0" u="none" strike="noStrike" dirty="0">
                        <a:solidFill>
                          <a:schemeClr val="bg2">
                            <a:lumMod val="75000"/>
                            <a:lumOff val="25000"/>
                          </a:schemeClr>
                        </a:solidFill>
                        <a:effectLst/>
                        <a:latin typeface="Arial" panose="020B0604020202020204" pitchFamily="34" charset="0"/>
                      </a:endParaRPr>
                    </a:p>
                  </a:txBody>
                  <a:tcPr marL="9348" marR="9348" marT="9348" marB="0" anchor="ctr"/>
                </a:tc>
                <a:extLst>
                  <a:ext uri="{0D108BD9-81ED-4DB2-BD59-A6C34878D82A}">
                    <a16:rowId xmlns:a16="http://schemas.microsoft.com/office/drawing/2014/main" val="1111999547"/>
                  </a:ext>
                </a:extLst>
              </a:tr>
              <a:tr h="620606">
                <a:tc>
                  <a:txBody>
                    <a:bodyPr/>
                    <a:lstStyle/>
                    <a:p>
                      <a:pPr algn="l" fontAlgn="ctr"/>
                      <a:r>
                        <a:rPr lang="tr-TR" sz="2000" u="none" strike="noStrike" dirty="0">
                          <a:solidFill>
                            <a:schemeClr val="bg2">
                              <a:lumMod val="75000"/>
                              <a:lumOff val="25000"/>
                            </a:schemeClr>
                          </a:solidFill>
                          <a:effectLst/>
                        </a:rPr>
                        <a:t>DEVLET BAŞKANI</a:t>
                      </a:r>
                      <a:endParaRPr lang="tr-TR" sz="2000" b="1" i="0" u="none" strike="noStrike" dirty="0">
                        <a:solidFill>
                          <a:schemeClr val="bg2">
                            <a:lumMod val="75000"/>
                            <a:lumOff val="25000"/>
                          </a:schemeClr>
                        </a:solidFill>
                        <a:effectLst/>
                        <a:latin typeface="Arial" panose="020B0604020202020204" pitchFamily="34" charset="0"/>
                      </a:endParaRPr>
                    </a:p>
                  </a:txBody>
                  <a:tcPr marL="9348" marR="9348" marT="9348" marB="0" anchor="ctr"/>
                </a:tc>
                <a:tc>
                  <a:txBody>
                    <a:bodyPr/>
                    <a:lstStyle/>
                    <a:p>
                      <a:pPr algn="r" fontAlgn="ctr"/>
                      <a:r>
                        <a:rPr lang="tr-TR" sz="2000" u="none" strike="noStrike" dirty="0">
                          <a:solidFill>
                            <a:schemeClr val="bg2">
                              <a:lumMod val="75000"/>
                              <a:lumOff val="25000"/>
                            </a:schemeClr>
                          </a:solidFill>
                          <a:effectLst/>
                        </a:rPr>
                        <a:t>Şevket </a:t>
                      </a:r>
                      <a:r>
                        <a:rPr lang="tr-TR" sz="2000" u="none" strike="noStrike" dirty="0" err="1" smtClean="0">
                          <a:solidFill>
                            <a:schemeClr val="bg2">
                              <a:lumMod val="75000"/>
                              <a:lumOff val="25000"/>
                            </a:schemeClr>
                          </a:solidFill>
                          <a:effectLst/>
                        </a:rPr>
                        <a:t>Mirziyoyev</a:t>
                      </a:r>
                      <a:endParaRPr lang="tr-TR" sz="2000" b="0" i="0" u="none" strike="noStrike" dirty="0">
                        <a:solidFill>
                          <a:schemeClr val="bg2">
                            <a:lumMod val="75000"/>
                            <a:lumOff val="25000"/>
                          </a:schemeClr>
                        </a:solidFill>
                        <a:effectLst/>
                        <a:latin typeface="Arial" panose="020B0604020202020204" pitchFamily="34" charset="0"/>
                      </a:endParaRPr>
                    </a:p>
                  </a:txBody>
                  <a:tcPr marL="9348" marR="9348" marT="9348" marB="0" anchor="ctr"/>
                </a:tc>
                <a:extLst>
                  <a:ext uri="{0D108BD9-81ED-4DB2-BD59-A6C34878D82A}">
                    <a16:rowId xmlns:a16="http://schemas.microsoft.com/office/drawing/2014/main" val="3726001072"/>
                  </a:ext>
                </a:extLst>
              </a:tr>
              <a:tr h="556794">
                <a:tc>
                  <a:txBody>
                    <a:bodyPr/>
                    <a:lstStyle/>
                    <a:p>
                      <a:pPr algn="l" fontAlgn="ctr"/>
                      <a:r>
                        <a:rPr lang="tr-TR" sz="2000" u="none" strike="noStrike">
                          <a:solidFill>
                            <a:schemeClr val="bg2">
                              <a:lumMod val="75000"/>
                              <a:lumOff val="25000"/>
                            </a:schemeClr>
                          </a:solidFill>
                          <a:effectLst/>
                        </a:rPr>
                        <a:t>BAŞBAKAN</a:t>
                      </a:r>
                      <a:endParaRPr lang="tr-TR" sz="2000" b="1" i="0" u="none" strike="noStrike">
                        <a:solidFill>
                          <a:schemeClr val="bg2">
                            <a:lumMod val="75000"/>
                            <a:lumOff val="25000"/>
                          </a:schemeClr>
                        </a:solidFill>
                        <a:effectLst/>
                        <a:latin typeface="Arial" panose="020B0604020202020204" pitchFamily="34" charset="0"/>
                      </a:endParaRPr>
                    </a:p>
                  </a:txBody>
                  <a:tcPr marL="9348" marR="9348" marT="9348" marB="0" anchor="ctr"/>
                </a:tc>
                <a:tc>
                  <a:txBody>
                    <a:bodyPr/>
                    <a:lstStyle/>
                    <a:p>
                      <a:pPr algn="r" fontAlgn="ctr"/>
                      <a:r>
                        <a:rPr lang="tr-TR" sz="2000" u="none" strike="noStrike" dirty="0" err="1">
                          <a:solidFill>
                            <a:schemeClr val="bg2">
                              <a:lumMod val="75000"/>
                              <a:lumOff val="25000"/>
                            </a:schemeClr>
                          </a:solidFill>
                          <a:effectLst/>
                        </a:rPr>
                        <a:t>Abdulla</a:t>
                      </a:r>
                      <a:r>
                        <a:rPr lang="tr-TR" sz="2000" u="none" strike="noStrike" dirty="0">
                          <a:solidFill>
                            <a:schemeClr val="bg2">
                              <a:lumMod val="75000"/>
                              <a:lumOff val="25000"/>
                            </a:schemeClr>
                          </a:solidFill>
                          <a:effectLst/>
                        </a:rPr>
                        <a:t> </a:t>
                      </a:r>
                      <a:r>
                        <a:rPr lang="tr-TR" sz="2000" u="none" strike="noStrike" dirty="0" err="1" smtClean="0">
                          <a:solidFill>
                            <a:schemeClr val="bg2">
                              <a:lumMod val="75000"/>
                              <a:lumOff val="25000"/>
                            </a:schemeClr>
                          </a:solidFill>
                          <a:effectLst/>
                        </a:rPr>
                        <a:t>Aripov</a:t>
                      </a:r>
                      <a:endParaRPr lang="tr-TR" sz="2000" b="0" i="0" u="none" strike="noStrike" dirty="0">
                        <a:solidFill>
                          <a:schemeClr val="bg2">
                            <a:lumMod val="75000"/>
                            <a:lumOff val="25000"/>
                          </a:schemeClr>
                        </a:solidFill>
                        <a:effectLst/>
                        <a:latin typeface="Arial" panose="020B0604020202020204" pitchFamily="34" charset="0"/>
                      </a:endParaRPr>
                    </a:p>
                  </a:txBody>
                  <a:tcPr marL="9348" marR="9348" marT="9348" marB="0" anchor="ctr"/>
                </a:tc>
                <a:extLst>
                  <a:ext uri="{0D108BD9-81ED-4DB2-BD59-A6C34878D82A}">
                    <a16:rowId xmlns:a16="http://schemas.microsoft.com/office/drawing/2014/main" val="2874781035"/>
                  </a:ext>
                </a:extLst>
              </a:tr>
              <a:tr h="324259">
                <a:tc>
                  <a:txBody>
                    <a:bodyPr/>
                    <a:lstStyle/>
                    <a:p>
                      <a:pPr algn="l" fontAlgn="ctr"/>
                      <a:r>
                        <a:rPr lang="tr-TR" sz="2000" u="none" strike="noStrike">
                          <a:solidFill>
                            <a:schemeClr val="bg2">
                              <a:lumMod val="75000"/>
                              <a:lumOff val="25000"/>
                            </a:schemeClr>
                          </a:solidFill>
                          <a:effectLst/>
                        </a:rPr>
                        <a:t>RESMİ DİL</a:t>
                      </a:r>
                      <a:endParaRPr lang="tr-TR" sz="2000" b="1" i="0" u="none" strike="noStrike">
                        <a:solidFill>
                          <a:schemeClr val="bg2">
                            <a:lumMod val="75000"/>
                            <a:lumOff val="25000"/>
                          </a:schemeClr>
                        </a:solidFill>
                        <a:effectLst/>
                        <a:latin typeface="Arial" panose="020B0604020202020204" pitchFamily="34" charset="0"/>
                      </a:endParaRPr>
                    </a:p>
                  </a:txBody>
                  <a:tcPr marL="9348" marR="9348" marT="9348" marB="0" anchor="ctr"/>
                </a:tc>
                <a:tc>
                  <a:txBody>
                    <a:bodyPr/>
                    <a:lstStyle/>
                    <a:p>
                      <a:pPr algn="r" fontAlgn="ctr"/>
                      <a:r>
                        <a:rPr lang="tr-TR" sz="2000" u="none" strike="noStrike" dirty="0">
                          <a:solidFill>
                            <a:schemeClr val="bg2">
                              <a:lumMod val="75000"/>
                              <a:lumOff val="25000"/>
                            </a:schemeClr>
                          </a:solidFill>
                          <a:effectLst/>
                        </a:rPr>
                        <a:t>Özbekçe</a:t>
                      </a:r>
                      <a:endParaRPr lang="tr-TR" sz="2000" b="0" i="0" u="none" strike="noStrike" dirty="0">
                        <a:solidFill>
                          <a:schemeClr val="bg2">
                            <a:lumMod val="75000"/>
                            <a:lumOff val="25000"/>
                          </a:schemeClr>
                        </a:solidFill>
                        <a:effectLst/>
                        <a:latin typeface="Arial" panose="020B0604020202020204" pitchFamily="34" charset="0"/>
                      </a:endParaRPr>
                    </a:p>
                  </a:txBody>
                  <a:tcPr marL="9348" marR="9348" marT="9348" marB="0" anchor="ctr"/>
                </a:tc>
                <a:extLst>
                  <a:ext uri="{0D108BD9-81ED-4DB2-BD59-A6C34878D82A}">
                    <a16:rowId xmlns:a16="http://schemas.microsoft.com/office/drawing/2014/main" val="2709781762"/>
                  </a:ext>
                </a:extLst>
              </a:tr>
              <a:tr h="324259">
                <a:tc>
                  <a:txBody>
                    <a:bodyPr/>
                    <a:lstStyle/>
                    <a:p>
                      <a:pPr algn="l" fontAlgn="ctr"/>
                      <a:r>
                        <a:rPr lang="tr-TR" sz="2000" u="none" strike="noStrike">
                          <a:solidFill>
                            <a:schemeClr val="bg2">
                              <a:lumMod val="75000"/>
                              <a:lumOff val="25000"/>
                            </a:schemeClr>
                          </a:solidFill>
                          <a:effectLst/>
                        </a:rPr>
                        <a:t>YÜZÖLÇÜMÜ </a:t>
                      </a:r>
                      <a:endParaRPr lang="tr-TR" sz="2000" b="1" i="0" u="none" strike="noStrike">
                        <a:solidFill>
                          <a:schemeClr val="bg2">
                            <a:lumMod val="75000"/>
                            <a:lumOff val="25000"/>
                          </a:schemeClr>
                        </a:solidFill>
                        <a:effectLst/>
                        <a:latin typeface="Arial" panose="020B0604020202020204" pitchFamily="34" charset="0"/>
                      </a:endParaRPr>
                    </a:p>
                  </a:txBody>
                  <a:tcPr marL="9348" marR="9348" marT="9348" marB="0" anchor="ctr"/>
                </a:tc>
                <a:tc>
                  <a:txBody>
                    <a:bodyPr/>
                    <a:lstStyle/>
                    <a:p>
                      <a:pPr algn="r" fontAlgn="ctr"/>
                      <a:r>
                        <a:rPr lang="tr-TR" sz="2000" u="none" strike="noStrike" dirty="0">
                          <a:solidFill>
                            <a:schemeClr val="bg2">
                              <a:lumMod val="75000"/>
                              <a:lumOff val="25000"/>
                            </a:schemeClr>
                          </a:solidFill>
                          <a:effectLst/>
                        </a:rPr>
                        <a:t>447.400 km²</a:t>
                      </a:r>
                      <a:endParaRPr lang="tr-TR" sz="2000" b="0" i="0" u="none" strike="noStrike" dirty="0">
                        <a:solidFill>
                          <a:schemeClr val="bg2">
                            <a:lumMod val="75000"/>
                            <a:lumOff val="25000"/>
                          </a:schemeClr>
                        </a:solidFill>
                        <a:effectLst/>
                        <a:latin typeface="Arial" panose="020B0604020202020204" pitchFamily="34" charset="0"/>
                      </a:endParaRPr>
                    </a:p>
                  </a:txBody>
                  <a:tcPr marL="9348" marR="9348" marT="9348" marB="0" anchor="ctr"/>
                </a:tc>
                <a:extLst>
                  <a:ext uri="{0D108BD9-81ED-4DB2-BD59-A6C34878D82A}">
                    <a16:rowId xmlns:a16="http://schemas.microsoft.com/office/drawing/2014/main" val="3217624856"/>
                  </a:ext>
                </a:extLst>
              </a:tr>
              <a:tr h="324259">
                <a:tc>
                  <a:txBody>
                    <a:bodyPr/>
                    <a:lstStyle/>
                    <a:p>
                      <a:pPr algn="l" fontAlgn="ctr"/>
                      <a:r>
                        <a:rPr lang="tr-TR" sz="2000" u="none" strike="noStrike">
                          <a:solidFill>
                            <a:schemeClr val="bg2">
                              <a:lumMod val="75000"/>
                              <a:lumOff val="25000"/>
                            </a:schemeClr>
                          </a:solidFill>
                          <a:effectLst/>
                        </a:rPr>
                        <a:t>NÜFUS</a:t>
                      </a:r>
                      <a:endParaRPr lang="tr-TR" sz="2000" b="1" i="0" u="none" strike="noStrike">
                        <a:solidFill>
                          <a:schemeClr val="bg2">
                            <a:lumMod val="75000"/>
                            <a:lumOff val="25000"/>
                          </a:schemeClr>
                        </a:solidFill>
                        <a:effectLst/>
                        <a:latin typeface="Arial" panose="020B0604020202020204" pitchFamily="34" charset="0"/>
                      </a:endParaRPr>
                    </a:p>
                  </a:txBody>
                  <a:tcPr marL="9348" marR="9348" marT="9348" marB="0" anchor="ctr"/>
                </a:tc>
                <a:tc>
                  <a:txBody>
                    <a:bodyPr/>
                    <a:lstStyle/>
                    <a:p>
                      <a:pPr algn="r" fontAlgn="ctr"/>
                      <a:r>
                        <a:rPr lang="tr-TR" sz="2000" u="none" strike="noStrike" dirty="0">
                          <a:solidFill>
                            <a:schemeClr val="bg2">
                              <a:lumMod val="75000"/>
                              <a:lumOff val="25000"/>
                            </a:schemeClr>
                          </a:solidFill>
                          <a:effectLst/>
                        </a:rPr>
                        <a:t>32,5 milyon (2017 Tahmini)</a:t>
                      </a:r>
                      <a:endParaRPr lang="tr-TR" sz="2000" b="0" i="0" u="none" strike="noStrike" dirty="0">
                        <a:solidFill>
                          <a:schemeClr val="bg2">
                            <a:lumMod val="75000"/>
                            <a:lumOff val="25000"/>
                          </a:schemeClr>
                        </a:solidFill>
                        <a:effectLst/>
                        <a:latin typeface="Arial" panose="020B0604020202020204" pitchFamily="34" charset="0"/>
                      </a:endParaRPr>
                    </a:p>
                  </a:txBody>
                  <a:tcPr marL="9348" marR="9348" marT="9348" marB="0" anchor="ctr"/>
                </a:tc>
                <a:extLst>
                  <a:ext uri="{0D108BD9-81ED-4DB2-BD59-A6C34878D82A}">
                    <a16:rowId xmlns:a16="http://schemas.microsoft.com/office/drawing/2014/main" val="1083094036"/>
                  </a:ext>
                </a:extLst>
              </a:tr>
              <a:tr h="324259">
                <a:tc>
                  <a:txBody>
                    <a:bodyPr/>
                    <a:lstStyle/>
                    <a:p>
                      <a:pPr algn="l" fontAlgn="ctr"/>
                      <a:r>
                        <a:rPr lang="tr-TR" sz="2000" u="none" strike="noStrike">
                          <a:solidFill>
                            <a:schemeClr val="bg2">
                              <a:lumMod val="75000"/>
                              <a:lumOff val="25000"/>
                            </a:schemeClr>
                          </a:solidFill>
                          <a:effectLst/>
                        </a:rPr>
                        <a:t>YAŞ ORTALAMASI/</a:t>
                      </a:r>
                      <a:endParaRPr lang="tr-TR" sz="2000" b="1" i="0" u="none" strike="noStrike">
                        <a:solidFill>
                          <a:schemeClr val="bg2">
                            <a:lumMod val="75000"/>
                            <a:lumOff val="25000"/>
                          </a:schemeClr>
                        </a:solidFill>
                        <a:effectLst/>
                        <a:latin typeface="Arial" panose="020B0604020202020204" pitchFamily="34" charset="0"/>
                      </a:endParaRPr>
                    </a:p>
                  </a:txBody>
                  <a:tcPr marL="9348" marR="9348" marT="9348" marB="0" anchor="ctr"/>
                </a:tc>
                <a:tc rowSpan="2">
                  <a:txBody>
                    <a:bodyPr/>
                    <a:lstStyle/>
                    <a:p>
                      <a:pPr algn="r" fontAlgn="ctr"/>
                      <a:r>
                        <a:rPr lang="tr-TR" sz="2000" u="none" strike="noStrike" dirty="0">
                          <a:solidFill>
                            <a:schemeClr val="bg2">
                              <a:lumMod val="75000"/>
                              <a:lumOff val="25000"/>
                            </a:schemeClr>
                          </a:solidFill>
                          <a:effectLst/>
                        </a:rPr>
                        <a:t>27,8/73</a:t>
                      </a:r>
                      <a:endParaRPr lang="tr-TR" sz="2000" b="0" i="0" u="none" strike="noStrike" dirty="0">
                        <a:solidFill>
                          <a:schemeClr val="bg2">
                            <a:lumMod val="75000"/>
                            <a:lumOff val="25000"/>
                          </a:schemeClr>
                        </a:solidFill>
                        <a:effectLst/>
                        <a:latin typeface="Arial" panose="020B0604020202020204" pitchFamily="34" charset="0"/>
                      </a:endParaRPr>
                    </a:p>
                  </a:txBody>
                  <a:tcPr marL="9348" marR="9348" marT="9348" marB="0" anchor="ctr"/>
                </a:tc>
                <a:extLst>
                  <a:ext uri="{0D108BD9-81ED-4DB2-BD59-A6C34878D82A}">
                    <a16:rowId xmlns:a16="http://schemas.microsoft.com/office/drawing/2014/main" val="2837508383"/>
                  </a:ext>
                </a:extLst>
              </a:tr>
              <a:tr h="324259">
                <a:tc>
                  <a:txBody>
                    <a:bodyPr/>
                    <a:lstStyle/>
                    <a:p>
                      <a:pPr algn="l" fontAlgn="ctr"/>
                      <a:r>
                        <a:rPr lang="tr-TR" sz="2000" u="none" strike="noStrike" dirty="0">
                          <a:solidFill>
                            <a:schemeClr val="bg2">
                              <a:lumMod val="75000"/>
                              <a:lumOff val="25000"/>
                            </a:schemeClr>
                          </a:solidFill>
                          <a:effectLst/>
                        </a:rPr>
                        <a:t>ORTALAMA ÖMÜR</a:t>
                      </a:r>
                      <a:endParaRPr lang="tr-TR" sz="2000" b="1" i="0" u="none" strike="noStrike" dirty="0">
                        <a:solidFill>
                          <a:schemeClr val="bg2">
                            <a:lumMod val="75000"/>
                            <a:lumOff val="25000"/>
                          </a:schemeClr>
                        </a:solidFill>
                        <a:effectLst/>
                        <a:latin typeface="Arial" panose="020B0604020202020204" pitchFamily="34" charset="0"/>
                      </a:endParaRPr>
                    </a:p>
                  </a:txBody>
                  <a:tcPr marL="9348" marR="9348" marT="9348" marB="0" anchor="ctr"/>
                </a:tc>
                <a:tc vMerge="1">
                  <a:txBody>
                    <a:bodyPr/>
                    <a:lstStyle/>
                    <a:p>
                      <a:endParaRPr lang="tr-TR"/>
                    </a:p>
                  </a:txBody>
                  <a:tcPr/>
                </a:tc>
                <a:extLst>
                  <a:ext uri="{0D108BD9-81ED-4DB2-BD59-A6C34878D82A}">
                    <a16:rowId xmlns:a16="http://schemas.microsoft.com/office/drawing/2014/main" val="2176112328"/>
                  </a:ext>
                </a:extLst>
              </a:tr>
            </a:tbl>
          </a:graphicData>
        </a:graphic>
      </p:graphicFrame>
      <p:sp>
        <p:nvSpPr>
          <p:cNvPr id="6" name="Altbilgi Yer Tutucusu 1"/>
          <p:cNvSpPr>
            <a:spLocks noGrp="1"/>
          </p:cNvSpPr>
          <p:nvPr>
            <p:ph type="ftr" sz="quarter" idx="11"/>
          </p:nvPr>
        </p:nvSpPr>
        <p:spPr>
          <a:xfrm>
            <a:off x="107504" y="6333914"/>
            <a:ext cx="2894846" cy="304801"/>
          </a:xfrm>
        </p:spPr>
        <p:txBody>
          <a:bodyPr/>
          <a:lstStyle/>
          <a:p>
            <a:r>
              <a:rPr lang="en-US" dirty="0" smtClean="0"/>
              <a:t>www.ekonomi.gov.tr</a:t>
            </a:r>
            <a:endParaRPr lang="en-US" dirty="0"/>
          </a:p>
        </p:txBody>
      </p:sp>
    </p:spTree>
    <p:extLst>
      <p:ext uri="{BB962C8B-B14F-4D97-AF65-F5344CB8AC3E}">
        <p14:creationId xmlns:p14="http://schemas.microsoft.com/office/powerpoint/2010/main" val="275952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27584" y="188640"/>
            <a:ext cx="7560840" cy="584775"/>
          </a:xfrm>
          <a:prstGeom prst="rect">
            <a:avLst/>
          </a:prstGeom>
          <a:noFill/>
        </p:spPr>
        <p:txBody>
          <a:bodyPr wrap="square" rtlCol="0">
            <a:spAutoFit/>
          </a:bodyPr>
          <a:lstStyle/>
          <a:p>
            <a:pPr algn="r"/>
            <a:r>
              <a:rPr lang="tr-TR" sz="3200" dirty="0" smtClean="0">
                <a:solidFill>
                  <a:schemeClr val="tx2"/>
                </a:solidFill>
              </a:rPr>
              <a:t>GENEL BİLGİLER</a:t>
            </a:r>
            <a:endParaRPr lang="tr-TR" sz="3200" dirty="0">
              <a:solidFill>
                <a:schemeClr val="tx2"/>
              </a:solidFill>
            </a:endParaRPr>
          </a:p>
        </p:txBody>
      </p:sp>
      <p:sp>
        <p:nvSpPr>
          <p:cNvPr id="21" name="Rectangle 3"/>
          <p:cNvSpPr txBox="1">
            <a:spLocks noChangeArrowheads="1"/>
          </p:cNvSpPr>
          <p:nvPr/>
        </p:nvSpPr>
        <p:spPr>
          <a:xfrm>
            <a:off x="323528" y="1340768"/>
            <a:ext cx="8248972" cy="4874295"/>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1"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1"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1"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1"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1"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lgn="just" fontAlgn="auto">
              <a:buFont typeface="Wingdings 3" charset="2"/>
              <a:buNone/>
            </a:pPr>
            <a:endParaRPr lang="tr-TR" altLang="tr-TR" sz="2400" b="0" dirty="0" smtClean="0">
              <a:solidFill>
                <a:srgbClr val="002060"/>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1157580238"/>
              </p:ext>
            </p:extLst>
          </p:nvPr>
        </p:nvGraphicFramePr>
        <p:xfrm>
          <a:off x="287524" y="1340768"/>
          <a:ext cx="8640960" cy="4613107"/>
        </p:xfrm>
        <a:graphic>
          <a:graphicData uri="http://schemas.openxmlformats.org/drawingml/2006/table">
            <a:tbl>
              <a:tblPr>
                <a:tableStyleId>{5C22544A-7EE6-4342-B048-85BDC9FD1C3A}</a:tableStyleId>
              </a:tblPr>
              <a:tblGrid>
                <a:gridCol w="4320480">
                  <a:extLst>
                    <a:ext uri="{9D8B030D-6E8A-4147-A177-3AD203B41FA5}">
                      <a16:colId xmlns:a16="http://schemas.microsoft.com/office/drawing/2014/main" val="3372198296"/>
                    </a:ext>
                  </a:extLst>
                </a:gridCol>
                <a:gridCol w="4320480">
                  <a:extLst>
                    <a:ext uri="{9D8B030D-6E8A-4147-A177-3AD203B41FA5}">
                      <a16:colId xmlns:a16="http://schemas.microsoft.com/office/drawing/2014/main" val="1841883360"/>
                    </a:ext>
                  </a:extLst>
                </a:gridCol>
              </a:tblGrid>
              <a:tr h="2927834">
                <a:tc>
                  <a:txBody>
                    <a:bodyPr/>
                    <a:lstStyle/>
                    <a:p>
                      <a:pPr algn="l" fontAlgn="ctr"/>
                      <a:r>
                        <a:rPr lang="tr-TR" sz="1400" u="none" strike="noStrike" dirty="0">
                          <a:solidFill>
                            <a:schemeClr val="bg2">
                              <a:lumMod val="75000"/>
                              <a:lumOff val="25000"/>
                            </a:schemeClr>
                          </a:solidFill>
                          <a:effectLst/>
                        </a:rPr>
                        <a:t>ÜYESİ OLDUĞU BAŞLICA ULUSLARASI KURULUŞLAR</a:t>
                      </a:r>
                      <a:endParaRPr lang="tr-TR" sz="1400" b="1" i="0" u="none" strike="noStrike" dirty="0">
                        <a:solidFill>
                          <a:schemeClr val="bg2">
                            <a:lumMod val="75000"/>
                            <a:lumOff val="25000"/>
                          </a:schemeClr>
                        </a:solidFill>
                        <a:effectLst/>
                        <a:latin typeface="Arial" panose="020B0604020202020204" pitchFamily="34" charset="0"/>
                      </a:endParaRPr>
                    </a:p>
                  </a:txBody>
                  <a:tcPr marL="6610" marR="6610" marT="6610" marB="0" anchor="ctr"/>
                </a:tc>
                <a:tc>
                  <a:txBody>
                    <a:bodyPr/>
                    <a:lstStyle/>
                    <a:p>
                      <a:pPr algn="l" fontAlgn="ctr"/>
                      <a:r>
                        <a:rPr lang="tr-TR" sz="1400" u="none" strike="noStrike" dirty="0">
                          <a:solidFill>
                            <a:schemeClr val="bg2">
                              <a:lumMod val="75000"/>
                              <a:lumOff val="25000"/>
                            </a:schemeClr>
                          </a:solidFill>
                          <a:effectLst/>
                        </a:rPr>
                        <a:t>Asya Karşılıklı Tedbir ve Güvenlik Önlemleri Konferansı (CICA), Bağımsız Devletler Topluluğu (CIS), Avrupa İmar ve Kalkınma Bankası (EBRD), Gıda ve Tarım Örgütü (FAO), Uluslararası İmar ve Kalkınma Bankası (IBRD), Uluslararası Para Fonu (IMF), Birleşmiş Milletler (UN), Dünya Gümrük Örgütü (WCO), Dünya Sağlık Örgütü (WHO), Dünya Fikri Mülkiyet Hakları Örgütü (WIPO), Dünya Ticaret Örgütü (WTO - Gözlemci)</a:t>
                      </a:r>
                      <a:endParaRPr lang="tr-TR" sz="1400" b="0" i="0" u="none" strike="noStrike" dirty="0">
                        <a:solidFill>
                          <a:schemeClr val="bg2">
                            <a:lumMod val="75000"/>
                            <a:lumOff val="25000"/>
                          </a:schemeClr>
                        </a:solidFill>
                        <a:effectLst/>
                        <a:latin typeface="Arial" panose="020B0604020202020204" pitchFamily="34" charset="0"/>
                      </a:endParaRPr>
                    </a:p>
                  </a:txBody>
                  <a:tcPr marL="6610" marR="6610" marT="6610" marB="0" anchor="ctr"/>
                </a:tc>
                <a:extLst>
                  <a:ext uri="{0D108BD9-81ED-4DB2-BD59-A6C34878D82A}">
                    <a16:rowId xmlns:a16="http://schemas.microsoft.com/office/drawing/2014/main" val="2895577209"/>
                  </a:ext>
                </a:extLst>
              </a:tr>
              <a:tr h="331870">
                <a:tc>
                  <a:txBody>
                    <a:bodyPr/>
                    <a:lstStyle/>
                    <a:p>
                      <a:pPr algn="l" fontAlgn="ctr"/>
                      <a:r>
                        <a:rPr lang="tr-TR" sz="1400" u="none" strike="noStrike">
                          <a:solidFill>
                            <a:schemeClr val="bg2">
                              <a:lumMod val="75000"/>
                              <a:lumOff val="25000"/>
                            </a:schemeClr>
                          </a:solidFill>
                          <a:effectLst/>
                        </a:rPr>
                        <a:t>ÖZBEKİSTAN’DAKİ TEMSİLCİLERİMİZ</a:t>
                      </a:r>
                      <a:endParaRPr lang="tr-TR" sz="1400" b="1" i="0" u="none" strike="noStrike">
                        <a:solidFill>
                          <a:schemeClr val="bg2">
                            <a:lumMod val="75000"/>
                            <a:lumOff val="25000"/>
                          </a:schemeClr>
                        </a:solidFill>
                        <a:effectLst/>
                        <a:latin typeface="Arial" panose="020B0604020202020204" pitchFamily="34" charset="0"/>
                      </a:endParaRPr>
                    </a:p>
                  </a:txBody>
                  <a:tcPr marL="6610" marR="6610" marT="6610" marB="0" anchor="ctr"/>
                </a:tc>
                <a:tc>
                  <a:txBody>
                    <a:bodyPr/>
                    <a:lstStyle/>
                    <a:p>
                      <a:pPr algn="l" fontAlgn="ctr"/>
                      <a:r>
                        <a:rPr lang="tr-TR" sz="1400" u="none" strike="noStrike" dirty="0">
                          <a:solidFill>
                            <a:schemeClr val="bg2">
                              <a:lumMod val="75000"/>
                              <a:lumOff val="25000"/>
                            </a:schemeClr>
                          </a:solidFill>
                          <a:effectLst/>
                        </a:rPr>
                        <a:t>T.C. Taşkent Büyükelçisi Ahmet Başar ŞEN</a:t>
                      </a:r>
                      <a:endParaRPr lang="tr-TR" sz="1400" b="0" i="0" u="none" strike="noStrike" dirty="0">
                        <a:solidFill>
                          <a:schemeClr val="bg2">
                            <a:lumMod val="75000"/>
                            <a:lumOff val="25000"/>
                          </a:schemeClr>
                        </a:solidFill>
                        <a:effectLst/>
                        <a:latin typeface="Arial" panose="020B0604020202020204" pitchFamily="34" charset="0"/>
                      </a:endParaRPr>
                    </a:p>
                  </a:txBody>
                  <a:tcPr marL="6610" marR="6610" marT="6610" marB="0" anchor="ctr"/>
                </a:tc>
                <a:extLst>
                  <a:ext uri="{0D108BD9-81ED-4DB2-BD59-A6C34878D82A}">
                    <a16:rowId xmlns:a16="http://schemas.microsoft.com/office/drawing/2014/main" val="3769797470"/>
                  </a:ext>
                </a:extLst>
              </a:tr>
              <a:tr h="486743">
                <a:tc>
                  <a:txBody>
                    <a:bodyPr/>
                    <a:lstStyle/>
                    <a:p>
                      <a:pPr algn="l" fontAlgn="ctr"/>
                      <a:r>
                        <a:rPr lang="tr-TR" sz="1400" u="none" strike="noStrike">
                          <a:solidFill>
                            <a:schemeClr val="bg2">
                              <a:lumMod val="75000"/>
                              <a:lumOff val="25000"/>
                            </a:schemeClr>
                          </a:solidFill>
                          <a:effectLst/>
                        </a:rPr>
                        <a:t>ÖZBEKİSTAN’IN ÜLKEMİZDEKİ TEMSİLCİLERİ</a:t>
                      </a:r>
                      <a:endParaRPr lang="tr-TR" sz="1400" b="1" i="0" u="none" strike="noStrike">
                        <a:solidFill>
                          <a:schemeClr val="bg2">
                            <a:lumMod val="75000"/>
                            <a:lumOff val="25000"/>
                          </a:schemeClr>
                        </a:solidFill>
                        <a:effectLst/>
                        <a:latin typeface="Arial" panose="020B0604020202020204" pitchFamily="34" charset="0"/>
                      </a:endParaRPr>
                    </a:p>
                  </a:txBody>
                  <a:tcPr marL="6610" marR="6610" marT="6610" marB="0" anchor="ctr"/>
                </a:tc>
                <a:tc>
                  <a:txBody>
                    <a:bodyPr/>
                    <a:lstStyle/>
                    <a:p>
                      <a:pPr algn="l" fontAlgn="ctr"/>
                      <a:r>
                        <a:rPr lang="tr-TR" sz="1400" u="none" strike="noStrike" dirty="0">
                          <a:solidFill>
                            <a:schemeClr val="bg2">
                              <a:lumMod val="75000"/>
                              <a:lumOff val="25000"/>
                            </a:schemeClr>
                          </a:solidFill>
                          <a:effectLst/>
                        </a:rPr>
                        <a:t>Özbekistan’ın Ankara Büyükelçisi </a:t>
                      </a:r>
                      <a:r>
                        <a:rPr lang="tr-TR" sz="1400" u="none" strike="noStrike" dirty="0" err="1">
                          <a:solidFill>
                            <a:schemeClr val="bg2">
                              <a:lumMod val="75000"/>
                              <a:lumOff val="25000"/>
                            </a:schemeClr>
                          </a:solidFill>
                          <a:effectLst/>
                        </a:rPr>
                        <a:t>Alişer</a:t>
                      </a:r>
                      <a:r>
                        <a:rPr lang="tr-TR" sz="1400" u="none" strike="noStrike" dirty="0">
                          <a:solidFill>
                            <a:schemeClr val="bg2">
                              <a:lumMod val="75000"/>
                              <a:lumOff val="25000"/>
                            </a:schemeClr>
                          </a:solidFill>
                          <a:effectLst/>
                        </a:rPr>
                        <a:t> AGZAMKHODJAEV</a:t>
                      </a:r>
                      <a:endParaRPr lang="tr-TR" sz="1400" b="0" i="0" u="none" strike="noStrike" dirty="0">
                        <a:solidFill>
                          <a:schemeClr val="bg2">
                            <a:lumMod val="75000"/>
                            <a:lumOff val="25000"/>
                          </a:schemeClr>
                        </a:solidFill>
                        <a:effectLst/>
                        <a:latin typeface="Arial" panose="020B0604020202020204" pitchFamily="34" charset="0"/>
                      </a:endParaRPr>
                    </a:p>
                  </a:txBody>
                  <a:tcPr marL="6610" marR="6610" marT="6610" marB="0" anchor="ctr"/>
                </a:tc>
                <a:extLst>
                  <a:ext uri="{0D108BD9-81ED-4DB2-BD59-A6C34878D82A}">
                    <a16:rowId xmlns:a16="http://schemas.microsoft.com/office/drawing/2014/main" val="1030884975"/>
                  </a:ext>
                </a:extLst>
              </a:tr>
              <a:tr h="314170">
                <a:tc rowSpan="2">
                  <a:txBody>
                    <a:bodyPr/>
                    <a:lstStyle/>
                    <a:p>
                      <a:pPr algn="l" fontAlgn="ctr"/>
                      <a:r>
                        <a:rPr lang="tr-TR" sz="1400" u="none" strike="noStrike">
                          <a:solidFill>
                            <a:schemeClr val="bg2">
                              <a:lumMod val="75000"/>
                              <a:lumOff val="25000"/>
                            </a:schemeClr>
                          </a:solidFill>
                          <a:effectLst/>
                        </a:rPr>
                        <a:t>KEK EŞBAŞKANLARI</a:t>
                      </a:r>
                      <a:endParaRPr lang="tr-TR" sz="1400" b="1" i="0" u="none" strike="noStrike">
                        <a:solidFill>
                          <a:schemeClr val="bg2">
                            <a:lumMod val="75000"/>
                            <a:lumOff val="25000"/>
                          </a:schemeClr>
                        </a:solidFill>
                        <a:effectLst/>
                        <a:latin typeface="Arial" panose="020B0604020202020204" pitchFamily="34" charset="0"/>
                      </a:endParaRPr>
                    </a:p>
                  </a:txBody>
                  <a:tcPr marL="6610" marR="6610" marT="6610" marB="0" anchor="ctr"/>
                </a:tc>
                <a:tc>
                  <a:txBody>
                    <a:bodyPr/>
                    <a:lstStyle/>
                    <a:p>
                      <a:pPr algn="l" fontAlgn="ctr"/>
                      <a:r>
                        <a:rPr lang="tr-TR" sz="1400" u="none" strike="noStrike" dirty="0">
                          <a:solidFill>
                            <a:schemeClr val="bg2">
                              <a:lumMod val="75000"/>
                              <a:lumOff val="25000"/>
                            </a:schemeClr>
                          </a:solidFill>
                          <a:effectLst/>
                        </a:rPr>
                        <a:t>Türk Tarafı: Başbakan Yardımcısı Hakan ÇAVUŞOĞLU</a:t>
                      </a:r>
                      <a:endParaRPr lang="tr-TR" sz="1400" b="0" i="0" u="none" strike="noStrike" dirty="0">
                        <a:solidFill>
                          <a:schemeClr val="bg2">
                            <a:lumMod val="75000"/>
                            <a:lumOff val="25000"/>
                          </a:schemeClr>
                        </a:solidFill>
                        <a:effectLst/>
                        <a:latin typeface="Arial" panose="020B0604020202020204" pitchFamily="34" charset="0"/>
                      </a:endParaRPr>
                    </a:p>
                  </a:txBody>
                  <a:tcPr marL="6610" marR="6610" marT="6610" marB="0" anchor="ctr"/>
                </a:tc>
                <a:extLst>
                  <a:ext uri="{0D108BD9-81ED-4DB2-BD59-A6C34878D82A}">
                    <a16:rowId xmlns:a16="http://schemas.microsoft.com/office/drawing/2014/main" val="1914979606"/>
                  </a:ext>
                </a:extLst>
              </a:tr>
              <a:tr h="331870">
                <a:tc vMerge="1">
                  <a:txBody>
                    <a:bodyPr/>
                    <a:lstStyle/>
                    <a:p>
                      <a:endParaRPr lang="tr-TR"/>
                    </a:p>
                  </a:txBody>
                  <a:tcPr/>
                </a:tc>
                <a:tc>
                  <a:txBody>
                    <a:bodyPr/>
                    <a:lstStyle/>
                    <a:p>
                      <a:pPr algn="l" fontAlgn="ctr"/>
                      <a:r>
                        <a:rPr lang="tr-TR" sz="1400" u="none" strike="noStrike" dirty="0">
                          <a:solidFill>
                            <a:schemeClr val="bg2">
                              <a:lumMod val="75000"/>
                              <a:lumOff val="25000"/>
                            </a:schemeClr>
                          </a:solidFill>
                          <a:effectLst/>
                        </a:rPr>
                        <a:t>Özbek Tarafı: Başbakan Yardımcısı </a:t>
                      </a:r>
                      <a:r>
                        <a:rPr lang="tr-TR" sz="1400" u="none" strike="noStrike" dirty="0" err="1">
                          <a:solidFill>
                            <a:schemeClr val="bg2">
                              <a:lumMod val="75000"/>
                              <a:lumOff val="25000"/>
                            </a:schemeClr>
                          </a:solidFill>
                          <a:effectLst/>
                        </a:rPr>
                        <a:t>Cemşid</a:t>
                      </a:r>
                      <a:r>
                        <a:rPr lang="tr-TR" sz="1400" u="none" strike="noStrike" dirty="0">
                          <a:solidFill>
                            <a:schemeClr val="bg2">
                              <a:lumMod val="75000"/>
                              <a:lumOff val="25000"/>
                            </a:schemeClr>
                          </a:solidFill>
                          <a:effectLst/>
                        </a:rPr>
                        <a:t> </a:t>
                      </a:r>
                      <a:r>
                        <a:rPr lang="tr-TR" sz="1400" u="none" strike="noStrike" dirty="0" smtClean="0">
                          <a:solidFill>
                            <a:schemeClr val="bg2">
                              <a:lumMod val="75000"/>
                              <a:lumOff val="25000"/>
                            </a:schemeClr>
                          </a:solidFill>
                          <a:effectLst/>
                        </a:rPr>
                        <a:t>KUÇKAROV</a:t>
                      </a:r>
                      <a:endParaRPr lang="tr-TR" sz="1400" b="0" i="0" u="none" strike="noStrike" dirty="0">
                        <a:solidFill>
                          <a:schemeClr val="bg2">
                            <a:lumMod val="75000"/>
                            <a:lumOff val="25000"/>
                          </a:schemeClr>
                        </a:solidFill>
                        <a:effectLst/>
                        <a:latin typeface="Arial" panose="020B0604020202020204" pitchFamily="34" charset="0"/>
                      </a:endParaRPr>
                    </a:p>
                  </a:txBody>
                  <a:tcPr marL="6610" marR="6610" marT="6610" marB="0" anchor="ctr"/>
                </a:tc>
                <a:extLst>
                  <a:ext uri="{0D108BD9-81ED-4DB2-BD59-A6C34878D82A}">
                    <a16:rowId xmlns:a16="http://schemas.microsoft.com/office/drawing/2014/main" val="3463697062"/>
                  </a:ext>
                </a:extLst>
              </a:tr>
            </a:tbl>
          </a:graphicData>
        </a:graphic>
      </p:graphicFrame>
      <p:sp>
        <p:nvSpPr>
          <p:cNvPr id="5" name="Altbilgi Yer Tutucusu 1"/>
          <p:cNvSpPr>
            <a:spLocks noGrp="1"/>
          </p:cNvSpPr>
          <p:nvPr>
            <p:ph type="ftr" sz="quarter" idx="11"/>
          </p:nvPr>
        </p:nvSpPr>
        <p:spPr>
          <a:xfrm>
            <a:off x="107504" y="6368827"/>
            <a:ext cx="2894846" cy="304801"/>
          </a:xfrm>
        </p:spPr>
        <p:txBody>
          <a:bodyPr/>
          <a:lstStyle/>
          <a:p>
            <a:r>
              <a:rPr lang="en-US" dirty="0" smtClean="0"/>
              <a:t>www.ekonomi.gov.tr</a:t>
            </a:r>
            <a:endParaRPr lang="en-US" dirty="0"/>
          </a:p>
        </p:txBody>
      </p:sp>
    </p:spTree>
    <p:extLst>
      <p:ext uri="{BB962C8B-B14F-4D97-AF65-F5344CB8AC3E}">
        <p14:creationId xmlns:p14="http://schemas.microsoft.com/office/powerpoint/2010/main" val="13209296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306513" y="133350"/>
            <a:ext cx="7837487" cy="476250"/>
          </a:xfrm>
        </p:spPr>
        <p:txBody>
          <a:bodyPr>
            <a:normAutofit fontScale="90000"/>
          </a:bodyPr>
          <a:lstStyle/>
          <a:p>
            <a:pPr algn="r"/>
            <a:r>
              <a:rPr lang="tr-TR" altLang="tr-TR" dirty="0" smtClean="0">
                <a:solidFill>
                  <a:schemeClr val="tx2"/>
                </a:solidFill>
              </a:rPr>
              <a:t>Ekonomik veriler</a:t>
            </a:r>
          </a:p>
        </p:txBody>
      </p:sp>
      <p:sp>
        <p:nvSpPr>
          <p:cNvPr id="2" name="Slayt Numarası Yer Tutucusu 1"/>
          <p:cNvSpPr>
            <a:spLocks noGrp="1"/>
          </p:cNvSpPr>
          <p:nvPr>
            <p:ph type="sldNum" sz="quarter" idx="4294967295"/>
          </p:nvPr>
        </p:nvSpPr>
        <p:spPr>
          <a:xfrm>
            <a:off x="8572500" y="6553200"/>
            <a:ext cx="571500" cy="252413"/>
          </a:xfrm>
        </p:spPr>
        <p:txBody>
          <a:bodyPr/>
          <a:lstStyle/>
          <a:p>
            <a:pPr>
              <a:defRPr/>
            </a:pPr>
            <a:fld id="{6A6DBA52-D3BE-4F75-9ED8-6B3FFA64DE41}" type="slidenum">
              <a:rPr lang="en-US" smtClean="0"/>
              <a:pPr>
                <a:defRPr/>
              </a:pPr>
              <a:t>6</a:t>
            </a:fld>
            <a:endParaRPr lang="en-US" dirty="0"/>
          </a:p>
        </p:txBody>
      </p:sp>
      <p:graphicFrame>
        <p:nvGraphicFramePr>
          <p:cNvPr id="3" name="Tablo 2"/>
          <p:cNvGraphicFramePr>
            <a:graphicFrameLocks noGrp="1"/>
          </p:cNvGraphicFramePr>
          <p:nvPr>
            <p:extLst>
              <p:ext uri="{D42A27DB-BD31-4B8C-83A1-F6EECF244321}">
                <p14:modId xmlns:p14="http://schemas.microsoft.com/office/powerpoint/2010/main" val="2009033842"/>
              </p:ext>
            </p:extLst>
          </p:nvPr>
        </p:nvGraphicFramePr>
        <p:xfrm>
          <a:off x="179512" y="1439732"/>
          <a:ext cx="8856985" cy="4505624"/>
        </p:xfrm>
        <a:graphic>
          <a:graphicData uri="http://schemas.openxmlformats.org/drawingml/2006/table">
            <a:tbl>
              <a:tblPr>
                <a:tableStyleId>{5C22544A-7EE6-4342-B048-85BDC9FD1C3A}</a:tableStyleId>
              </a:tblPr>
              <a:tblGrid>
                <a:gridCol w="4449835">
                  <a:extLst>
                    <a:ext uri="{9D8B030D-6E8A-4147-A177-3AD203B41FA5}">
                      <a16:colId xmlns:a16="http://schemas.microsoft.com/office/drawing/2014/main" val="3478286450"/>
                    </a:ext>
                  </a:extLst>
                </a:gridCol>
                <a:gridCol w="4407150">
                  <a:extLst>
                    <a:ext uri="{9D8B030D-6E8A-4147-A177-3AD203B41FA5}">
                      <a16:colId xmlns:a16="http://schemas.microsoft.com/office/drawing/2014/main" val="1525981438"/>
                    </a:ext>
                  </a:extLst>
                </a:gridCol>
              </a:tblGrid>
              <a:tr h="358947">
                <a:tc>
                  <a:txBody>
                    <a:bodyPr/>
                    <a:lstStyle/>
                    <a:p>
                      <a:pPr algn="l" fontAlgn="ctr"/>
                      <a:r>
                        <a:rPr lang="tr-TR" sz="1600" u="none" strike="noStrike" dirty="0">
                          <a:solidFill>
                            <a:schemeClr val="bg2">
                              <a:lumMod val="75000"/>
                              <a:lumOff val="25000"/>
                            </a:schemeClr>
                          </a:solidFill>
                          <a:effectLst/>
                        </a:rPr>
                        <a:t>GSYİH (Nominal)</a:t>
                      </a:r>
                      <a:endParaRPr lang="tr-TR" sz="1600" b="1" i="0" u="none" strike="noStrike" dirty="0">
                        <a:solidFill>
                          <a:schemeClr val="bg2">
                            <a:lumMod val="75000"/>
                            <a:lumOff val="25000"/>
                          </a:schemeClr>
                        </a:solidFill>
                        <a:effectLst/>
                        <a:latin typeface="Arial" panose="020B0604020202020204" pitchFamily="34" charset="0"/>
                      </a:endParaRPr>
                    </a:p>
                  </a:txBody>
                  <a:tcPr marL="6279" marR="6279" marT="6279" marB="0" anchor="ctr"/>
                </a:tc>
                <a:tc>
                  <a:txBody>
                    <a:bodyPr/>
                    <a:lstStyle/>
                    <a:p>
                      <a:pPr algn="r" fontAlgn="ctr"/>
                      <a:r>
                        <a:rPr lang="tr-TR" sz="1600" u="none" strike="noStrike" dirty="0">
                          <a:solidFill>
                            <a:schemeClr val="bg2">
                              <a:lumMod val="75000"/>
                              <a:lumOff val="25000"/>
                            </a:schemeClr>
                          </a:solidFill>
                          <a:effectLst/>
                        </a:rPr>
                        <a:t>65,7 Milyar Dolar</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400498171"/>
                  </a:ext>
                </a:extLst>
              </a:tr>
              <a:tr h="712538">
                <a:tc>
                  <a:txBody>
                    <a:bodyPr/>
                    <a:lstStyle/>
                    <a:p>
                      <a:pPr algn="l" fontAlgn="ctr"/>
                      <a:r>
                        <a:rPr lang="tr-TR" sz="1600" u="none" strike="noStrike">
                          <a:solidFill>
                            <a:schemeClr val="bg2">
                              <a:lumMod val="75000"/>
                              <a:lumOff val="25000"/>
                            </a:schemeClr>
                          </a:solidFill>
                          <a:effectLst/>
                        </a:rPr>
                        <a:t>KİŞİ BAŞINA GSYİH</a:t>
                      </a:r>
                      <a:endParaRPr lang="tr-TR" sz="1600" b="1" i="0" u="none" strike="noStrike">
                        <a:solidFill>
                          <a:schemeClr val="bg2">
                            <a:lumMod val="75000"/>
                            <a:lumOff val="25000"/>
                          </a:schemeClr>
                        </a:solidFill>
                        <a:effectLst/>
                        <a:latin typeface="Arial" panose="020B0604020202020204" pitchFamily="34" charset="0"/>
                      </a:endParaRPr>
                    </a:p>
                  </a:txBody>
                  <a:tcPr marL="6279" marR="6279" marT="6279" marB="0" anchor="ctr"/>
                </a:tc>
                <a:tc>
                  <a:txBody>
                    <a:bodyPr/>
                    <a:lstStyle/>
                    <a:p>
                      <a:pPr algn="r" fontAlgn="ctr"/>
                      <a:r>
                        <a:rPr lang="tr-TR" sz="1600" u="none" strike="noStrike" dirty="0">
                          <a:solidFill>
                            <a:schemeClr val="bg2">
                              <a:lumMod val="75000"/>
                              <a:lumOff val="25000"/>
                            </a:schemeClr>
                          </a:solidFill>
                          <a:effectLst/>
                        </a:rPr>
                        <a:t>NOM 2.085 Dolar / SAGP 6.192 Dolar</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3972420870"/>
                  </a:ext>
                </a:extLst>
              </a:tr>
              <a:tr h="242533">
                <a:tc>
                  <a:txBody>
                    <a:bodyPr/>
                    <a:lstStyle/>
                    <a:p>
                      <a:pPr algn="l" fontAlgn="ctr"/>
                      <a:r>
                        <a:rPr lang="tr-TR" sz="1600" u="none" strike="noStrike">
                          <a:solidFill>
                            <a:schemeClr val="bg2">
                              <a:lumMod val="75000"/>
                              <a:lumOff val="25000"/>
                            </a:schemeClr>
                          </a:solidFill>
                          <a:effectLst/>
                        </a:rPr>
                        <a:t>GSYİH BÜYÜME HIZI (Reel)</a:t>
                      </a:r>
                      <a:endParaRPr lang="tr-TR" sz="1600" b="1" i="0" u="none" strike="noStrike">
                        <a:solidFill>
                          <a:schemeClr val="bg2">
                            <a:lumMod val="75000"/>
                            <a:lumOff val="25000"/>
                          </a:schemeClr>
                        </a:solidFill>
                        <a:effectLst/>
                        <a:latin typeface="Arial" panose="020B0604020202020204" pitchFamily="34" charset="0"/>
                      </a:endParaRPr>
                    </a:p>
                  </a:txBody>
                  <a:tcPr marL="6279" marR="6279" marT="6279" marB="0" anchor="ctr"/>
                </a:tc>
                <a:tc>
                  <a:txBody>
                    <a:bodyPr/>
                    <a:lstStyle/>
                    <a:p>
                      <a:pPr algn="r" fontAlgn="ctr"/>
                      <a:r>
                        <a:rPr lang="tr-TR" sz="1600" u="none" strike="noStrike" dirty="0">
                          <a:solidFill>
                            <a:schemeClr val="bg2">
                              <a:lumMod val="75000"/>
                              <a:lumOff val="25000"/>
                            </a:schemeClr>
                          </a:solidFill>
                          <a:effectLst/>
                        </a:rPr>
                        <a:t> </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2126705974"/>
                  </a:ext>
                </a:extLst>
              </a:tr>
              <a:tr h="242533">
                <a:tc>
                  <a:txBody>
                    <a:bodyPr/>
                    <a:lstStyle/>
                    <a:p>
                      <a:pPr algn="l" fontAlgn="ctr"/>
                      <a:r>
                        <a:rPr lang="tr-TR" sz="1600" u="none" strike="noStrike">
                          <a:solidFill>
                            <a:schemeClr val="bg2">
                              <a:lumMod val="75000"/>
                              <a:lumOff val="25000"/>
                            </a:schemeClr>
                          </a:solidFill>
                          <a:effectLst/>
                        </a:rPr>
                        <a:t>ENFLASYON ORANI</a:t>
                      </a:r>
                      <a:endParaRPr lang="tr-TR" sz="1600" b="1" i="0" u="none" strike="noStrike">
                        <a:solidFill>
                          <a:schemeClr val="bg2">
                            <a:lumMod val="75000"/>
                            <a:lumOff val="25000"/>
                          </a:schemeClr>
                        </a:solidFill>
                        <a:effectLst/>
                        <a:latin typeface="Arial" panose="020B0604020202020204" pitchFamily="34" charset="0"/>
                      </a:endParaRPr>
                    </a:p>
                  </a:txBody>
                  <a:tcPr marL="6279" marR="6279" marT="6279" marB="0" anchor="ctr"/>
                </a:tc>
                <a:tc>
                  <a:txBody>
                    <a:bodyPr/>
                    <a:lstStyle/>
                    <a:p>
                      <a:pPr algn="r" fontAlgn="ctr"/>
                      <a:r>
                        <a:rPr lang="tr-TR" sz="1600" u="none" strike="noStrike" dirty="0">
                          <a:solidFill>
                            <a:schemeClr val="bg2">
                              <a:lumMod val="75000"/>
                              <a:lumOff val="25000"/>
                            </a:schemeClr>
                          </a:solidFill>
                          <a:effectLst/>
                        </a:rPr>
                        <a:t> </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1604877019"/>
                  </a:ext>
                </a:extLst>
              </a:tr>
              <a:tr h="242533">
                <a:tc rowSpan="2">
                  <a:txBody>
                    <a:bodyPr/>
                    <a:lstStyle/>
                    <a:p>
                      <a:pPr algn="l" fontAlgn="ctr"/>
                      <a:r>
                        <a:rPr lang="tr-TR" sz="1600" u="none" strike="noStrike">
                          <a:solidFill>
                            <a:schemeClr val="bg2">
                              <a:lumMod val="75000"/>
                              <a:lumOff val="25000"/>
                            </a:schemeClr>
                          </a:solidFill>
                          <a:effectLst/>
                        </a:rPr>
                        <a:t>PARA BİRİMİ&amp;DÖVİZ KURU</a:t>
                      </a:r>
                      <a:endParaRPr lang="tr-TR" sz="1600" b="1" i="0" u="none" strike="noStrike">
                        <a:solidFill>
                          <a:schemeClr val="bg2">
                            <a:lumMod val="75000"/>
                            <a:lumOff val="25000"/>
                          </a:schemeClr>
                        </a:solidFill>
                        <a:effectLst/>
                        <a:latin typeface="Arial" panose="020B0604020202020204" pitchFamily="34" charset="0"/>
                      </a:endParaRPr>
                    </a:p>
                  </a:txBody>
                  <a:tcPr marL="6279" marR="6279" marT="6279" marB="0" anchor="ctr"/>
                </a:tc>
                <a:tc>
                  <a:txBody>
                    <a:bodyPr/>
                    <a:lstStyle/>
                    <a:p>
                      <a:pPr algn="r" fontAlgn="ctr"/>
                      <a:r>
                        <a:rPr lang="tr-TR" sz="1600" u="none" strike="noStrike" dirty="0" err="1">
                          <a:solidFill>
                            <a:schemeClr val="bg2">
                              <a:lumMod val="75000"/>
                              <a:lumOff val="25000"/>
                            </a:schemeClr>
                          </a:solidFill>
                          <a:effectLst/>
                        </a:rPr>
                        <a:t>Sum</a:t>
                      </a:r>
                      <a:r>
                        <a:rPr lang="tr-TR" sz="1600" u="none" strike="noStrike" dirty="0">
                          <a:solidFill>
                            <a:schemeClr val="bg2">
                              <a:lumMod val="75000"/>
                              <a:lumOff val="25000"/>
                            </a:schemeClr>
                          </a:solidFill>
                          <a:effectLst/>
                        </a:rPr>
                        <a:t> (UZS)</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4065970804"/>
                  </a:ext>
                </a:extLst>
              </a:tr>
              <a:tr h="242533">
                <a:tc vMerge="1">
                  <a:txBody>
                    <a:bodyPr/>
                    <a:lstStyle/>
                    <a:p>
                      <a:endParaRPr lang="tr-TR"/>
                    </a:p>
                  </a:txBody>
                  <a:tcPr/>
                </a:tc>
                <a:tc>
                  <a:txBody>
                    <a:bodyPr/>
                    <a:lstStyle/>
                    <a:p>
                      <a:pPr algn="r" fontAlgn="ctr"/>
                      <a:r>
                        <a:rPr lang="tr-TR" sz="1600" u="none" strike="noStrike" dirty="0">
                          <a:solidFill>
                            <a:schemeClr val="bg2">
                              <a:lumMod val="75000"/>
                              <a:lumOff val="25000"/>
                            </a:schemeClr>
                          </a:solidFill>
                          <a:effectLst/>
                        </a:rPr>
                        <a:t>1 ABD Doları = 8144 UZS (17.01.2018)</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59233265"/>
                  </a:ext>
                </a:extLst>
              </a:tr>
              <a:tr h="242533">
                <a:tc>
                  <a:txBody>
                    <a:bodyPr/>
                    <a:lstStyle/>
                    <a:p>
                      <a:pPr algn="l" fontAlgn="ctr"/>
                      <a:r>
                        <a:rPr lang="tr-TR" sz="1600" u="none" strike="noStrike">
                          <a:solidFill>
                            <a:schemeClr val="bg2">
                              <a:lumMod val="75000"/>
                              <a:lumOff val="25000"/>
                            </a:schemeClr>
                          </a:solidFill>
                          <a:effectLst/>
                        </a:rPr>
                        <a:t>İHRACAT</a:t>
                      </a:r>
                      <a:endParaRPr lang="tr-TR" sz="1600" b="1" i="0" u="none" strike="noStrike">
                        <a:solidFill>
                          <a:schemeClr val="bg2">
                            <a:lumMod val="75000"/>
                            <a:lumOff val="25000"/>
                          </a:schemeClr>
                        </a:solidFill>
                        <a:effectLst/>
                        <a:latin typeface="Arial" panose="020B0604020202020204" pitchFamily="34" charset="0"/>
                      </a:endParaRPr>
                    </a:p>
                  </a:txBody>
                  <a:tcPr marL="6279" marR="6279" marT="6279" marB="0" anchor="ctr"/>
                </a:tc>
                <a:tc>
                  <a:txBody>
                    <a:bodyPr/>
                    <a:lstStyle/>
                    <a:p>
                      <a:pPr algn="r" fontAlgn="ctr"/>
                      <a:r>
                        <a:rPr lang="tr-TR" sz="1600" u="none" strike="noStrike" dirty="0">
                          <a:solidFill>
                            <a:schemeClr val="bg2">
                              <a:lumMod val="75000"/>
                              <a:lumOff val="25000"/>
                            </a:schemeClr>
                          </a:solidFill>
                          <a:effectLst/>
                        </a:rPr>
                        <a:t>14  Milyar Dolar (2017)</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372139303"/>
                  </a:ext>
                </a:extLst>
              </a:tr>
              <a:tr h="242533">
                <a:tc>
                  <a:txBody>
                    <a:bodyPr/>
                    <a:lstStyle/>
                    <a:p>
                      <a:pPr algn="l" fontAlgn="ctr"/>
                      <a:r>
                        <a:rPr lang="tr-TR" sz="1600" u="none" strike="noStrike" dirty="0">
                          <a:solidFill>
                            <a:schemeClr val="bg2">
                              <a:lumMod val="75000"/>
                              <a:lumOff val="25000"/>
                            </a:schemeClr>
                          </a:solidFill>
                          <a:effectLst/>
                        </a:rPr>
                        <a:t>İTHALAT</a:t>
                      </a:r>
                      <a:endParaRPr lang="tr-TR" sz="1600" b="1" i="0" u="none" strike="noStrike" dirty="0">
                        <a:solidFill>
                          <a:schemeClr val="bg2">
                            <a:lumMod val="75000"/>
                            <a:lumOff val="25000"/>
                          </a:schemeClr>
                        </a:solidFill>
                        <a:effectLst/>
                        <a:latin typeface="Arial" panose="020B0604020202020204" pitchFamily="34" charset="0"/>
                      </a:endParaRPr>
                    </a:p>
                  </a:txBody>
                  <a:tcPr marL="6279" marR="6279" marT="6279" marB="0" anchor="ctr"/>
                </a:tc>
                <a:tc>
                  <a:txBody>
                    <a:bodyPr/>
                    <a:lstStyle/>
                    <a:p>
                      <a:pPr algn="r" fontAlgn="ctr"/>
                      <a:r>
                        <a:rPr lang="tr-TR" sz="1600" u="none" strike="noStrike" dirty="0">
                          <a:solidFill>
                            <a:schemeClr val="bg2">
                              <a:lumMod val="75000"/>
                              <a:lumOff val="25000"/>
                            </a:schemeClr>
                          </a:solidFill>
                          <a:effectLst/>
                        </a:rPr>
                        <a:t>13  Milyar Dolar (2017)</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2621240100"/>
                  </a:ext>
                </a:extLst>
              </a:tr>
              <a:tr h="242533">
                <a:tc>
                  <a:txBody>
                    <a:bodyPr/>
                    <a:lstStyle/>
                    <a:p>
                      <a:pPr algn="l" fontAlgn="ctr"/>
                      <a:r>
                        <a:rPr lang="tr-TR" sz="1600" u="none" strike="noStrike">
                          <a:solidFill>
                            <a:schemeClr val="bg2">
                              <a:lumMod val="75000"/>
                              <a:lumOff val="25000"/>
                            </a:schemeClr>
                          </a:solidFill>
                          <a:effectLst/>
                        </a:rPr>
                        <a:t>YURTDIŞINA ÇIKAN YATIRIM TUTARI</a:t>
                      </a:r>
                      <a:endParaRPr lang="tr-TR" sz="1600" b="1" i="0" u="none" strike="noStrike">
                        <a:solidFill>
                          <a:schemeClr val="bg2">
                            <a:lumMod val="75000"/>
                            <a:lumOff val="25000"/>
                          </a:schemeClr>
                        </a:solidFill>
                        <a:effectLst/>
                        <a:latin typeface="Arial" panose="020B0604020202020204" pitchFamily="34" charset="0"/>
                      </a:endParaRPr>
                    </a:p>
                  </a:txBody>
                  <a:tcPr marL="6279" marR="6279" marT="6279" marB="0" anchor="ctr"/>
                </a:tc>
                <a:tc>
                  <a:txBody>
                    <a:bodyPr/>
                    <a:lstStyle/>
                    <a:p>
                      <a:pPr algn="r" fontAlgn="ctr"/>
                      <a:r>
                        <a:rPr lang="tr-TR" sz="1600" u="none" strike="noStrike" dirty="0">
                          <a:solidFill>
                            <a:schemeClr val="bg2">
                              <a:lumMod val="75000"/>
                              <a:lumOff val="25000"/>
                            </a:schemeClr>
                          </a:solidFill>
                          <a:effectLst/>
                        </a:rPr>
                        <a:t>-</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4216541402"/>
                  </a:ext>
                </a:extLst>
              </a:tr>
              <a:tr h="358947">
                <a:tc>
                  <a:txBody>
                    <a:bodyPr/>
                    <a:lstStyle/>
                    <a:p>
                      <a:pPr algn="l" fontAlgn="ctr"/>
                      <a:r>
                        <a:rPr lang="tr-TR" sz="1600" u="none" strike="noStrike" dirty="0">
                          <a:solidFill>
                            <a:schemeClr val="bg2">
                              <a:lumMod val="75000"/>
                              <a:lumOff val="25000"/>
                            </a:schemeClr>
                          </a:solidFill>
                          <a:effectLst/>
                        </a:rPr>
                        <a:t>İŞSİZLİK ORANI</a:t>
                      </a:r>
                      <a:endParaRPr lang="tr-TR" sz="1600" b="1" i="0" u="none" strike="noStrike" dirty="0">
                        <a:solidFill>
                          <a:schemeClr val="bg2">
                            <a:lumMod val="75000"/>
                            <a:lumOff val="25000"/>
                          </a:schemeClr>
                        </a:solidFill>
                        <a:effectLst/>
                        <a:latin typeface="Arial" panose="020B0604020202020204" pitchFamily="34" charset="0"/>
                      </a:endParaRPr>
                    </a:p>
                  </a:txBody>
                  <a:tcPr marL="6279" marR="6279" marT="6279" marB="0" anchor="ctr"/>
                </a:tc>
                <a:tc>
                  <a:txBody>
                    <a:bodyPr/>
                    <a:lstStyle/>
                    <a:p>
                      <a:pPr algn="r" fontAlgn="ctr"/>
                      <a:r>
                        <a:rPr lang="tr-TR" sz="1600" u="none" strike="noStrike" dirty="0">
                          <a:solidFill>
                            <a:schemeClr val="bg2">
                              <a:lumMod val="75000"/>
                              <a:lumOff val="25000"/>
                            </a:schemeClr>
                          </a:solidFill>
                          <a:effectLst/>
                        </a:rPr>
                        <a:t>4,90%</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698749274"/>
                  </a:ext>
                </a:extLst>
              </a:tr>
              <a:tr h="478977">
                <a:tc>
                  <a:txBody>
                    <a:bodyPr/>
                    <a:lstStyle/>
                    <a:p>
                      <a:pPr algn="l" fontAlgn="ctr"/>
                      <a:r>
                        <a:rPr lang="tr-TR" sz="1600" u="none" strike="noStrike">
                          <a:solidFill>
                            <a:schemeClr val="bg2">
                              <a:lumMod val="75000"/>
                              <a:lumOff val="25000"/>
                            </a:schemeClr>
                          </a:solidFill>
                          <a:effectLst/>
                        </a:rPr>
                        <a:t>DÜNYA BANKASI İŞ YAPMA KOLAYLIĞI SIRALAMASI</a:t>
                      </a:r>
                      <a:endParaRPr lang="tr-TR" sz="1600" b="1" i="0" u="none" strike="noStrike">
                        <a:solidFill>
                          <a:schemeClr val="bg2">
                            <a:lumMod val="75000"/>
                            <a:lumOff val="25000"/>
                          </a:schemeClr>
                        </a:solidFill>
                        <a:effectLst/>
                        <a:latin typeface="Arial" panose="020B0604020202020204" pitchFamily="34" charset="0"/>
                      </a:endParaRPr>
                    </a:p>
                  </a:txBody>
                  <a:tcPr marL="6279" marR="6279" marT="6279" marB="0" anchor="ctr"/>
                </a:tc>
                <a:tc>
                  <a:txBody>
                    <a:bodyPr/>
                    <a:lstStyle/>
                    <a:p>
                      <a:pPr algn="r" fontAlgn="ctr"/>
                      <a:r>
                        <a:rPr lang="tr-TR" sz="1600" u="none" strike="noStrike" dirty="0">
                          <a:solidFill>
                            <a:schemeClr val="bg2">
                              <a:lumMod val="75000"/>
                              <a:lumOff val="25000"/>
                            </a:schemeClr>
                          </a:solidFill>
                          <a:effectLst/>
                        </a:rPr>
                        <a:t>87/190 (2016), 74/190(2017)</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989522720"/>
                  </a:ext>
                </a:extLst>
              </a:tr>
              <a:tr h="471453">
                <a:tc rowSpan="2">
                  <a:txBody>
                    <a:bodyPr/>
                    <a:lstStyle/>
                    <a:p>
                      <a:pPr algn="l" fontAlgn="ctr"/>
                      <a:r>
                        <a:rPr lang="tr-TR" sz="1600" u="none" strike="noStrike">
                          <a:solidFill>
                            <a:schemeClr val="bg2">
                              <a:lumMod val="75000"/>
                              <a:lumOff val="25000"/>
                            </a:schemeClr>
                          </a:solidFill>
                          <a:effectLst/>
                        </a:rPr>
                        <a:t>GSMH’NİN SEKTÖREL DAĞILIMI</a:t>
                      </a:r>
                      <a:endParaRPr lang="tr-TR" sz="1600" b="1" i="0" u="none" strike="noStrike">
                        <a:solidFill>
                          <a:schemeClr val="bg2">
                            <a:lumMod val="75000"/>
                            <a:lumOff val="25000"/>
                          </a:schemeClr>
                        </a:solidFill>
                        <a:effectLst/>
                        <a:latin typeface="Arial" panose="020B0604020202020204" pitchFamily="34" charset="0"/>
                      </a:endParaRPr>
                    </a:p>
                  </a:txBody>
                  <a:tcPr marL="6279" marR="6279" marT="6279" marB="0" anchor="ctr"/>
                </a:tc>
                <a:tc>
                  <a:txBody>
                    <a:bodyPr/>
                    <a:lstStyle/>
                    <a:p>
                      <a:pPr algn="r" fontAlgn="ctr"/>
                      <a:r>
                        <a:rPr lang="tr-TR" sz="1600" u="none" strike="noStrike" dirty="0">
                          <a:solidFill>
                            <a:schemeClr val="bg2">
                              <a:lumMod val="75000"/>
                              <a:lumOff val="25000"/>
                            </a:schemeClr>
                          </a:solidFill>
                          <a:effectLst/>
                        </a:rPr>
                        <a:t>Tarım %19,3, Sanayi %33,9</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2832824619"/>
                  </a:ext>
                </a:extLst>
              </a:tr>
              <a:tr h="358947">
                <a:tc vMerge="1">
                  <a:txBody>
                    <a:bodyPr/>
                    <a:lstStyle/>
                    <a:p>
                      <a:endParaRPr lang="tr-TR"/>
                    </a:p>
                  </a:txBody>
                  <a:tcPr/>
                </a:tc>
                <a:tc>
                  <a:txBody>
                    <a:bodyPr/>
                    <a:lstStyle/>
                    <a:p>
                      <a:pPr algn="r" fontAlgn="ctr"/>
                      <a:r>
                        <a:rPr lang="tr-TR" sz="1600" u="none" strike="noStrike" dirty="0">
                          <a:solidFill>
                            <a:schemeClr val="bg2">
                              <a:lumMod val="75000"/>
                              <a:lumOff val="25000"/>
                            </a:schemeClr>
                          </a:solidFill>
                          <a:effectLst/>
                        </a:rPr>
                        <a:t>Hizmetler %46,8</a:t>
                      </a:r>
                      <a:endParaRPr lang="tr-TR" sz="1600" b="0" i="0" u="none" strike="noStrike" dirty="0">
                        <a:solidFill>
                          <a:schemeClr val="bg2">
                            <a:lumMod val="75000"/>
                            <a:lumOff val="25000"/>
                          </a:schemeClr>
                        </a:solidFill>
                        <a:effectLst/>
                        <a:latin typeface="Arial" panose="020B0604020202020204" pitchFamily="34" charset="0"/>
                      </a:endParaRPr>
                    </a:p>
                  </a:txBody>
                  <a:tcPr marL="6279" marR="6279" marT="6279" marB="0" anchor="ctr"/>
                </a:tc>
                <a:extLst>
                  <a:ext uri="{0D108BD9-81ED-4DB2-BD59-A6C34878D82A}">
                    <a16:rowId xmlns:a16="http://schemas.microsoft.com/office/drawing/2014/main" val="3707047293"/>
                  </a:ext>
                </a:extLst>
              </a:tr>
            </a:tbl>
          </a:graphicData>
        </a:graphic>
      </p:graphicFrame>
    </p:spTree>
    <p:extLst>
      <p:ext uri="{BB962C8B-B14F-4D97-AF65-F5344CB8AC3E}">
        <p14:creationId xmlns:p14="http://schemas.microsoft.com/office/powerpoint/2010/main" val="20664851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www.ekonomi.gov.tr</a:t>
            </a:r>
            <a:endParaRPr lang="en-US" dirty="0"/>
          </a:p>
        </p:txBody>
      </p:sp>
      <p:sp>
        <p:nvSpPr>
          <p:cNvPr id="3" name="Slayt Numarası Yer Tutucusu 2"/>
          <p:cNvSpPr>
            <a:spLocks noGrp="1"/>
          </p:cNvSpPr>
          <p:nvPr>
            <p:ph type="sldNum" sz="quarter" idx="12"/>
          </p:nvPr>
        </p:nvSpPr>
        <p:spPr/>
        <p:txBody>
          <a:bodyPr/>
          <a:lstStyle/>
          <a:p>
            <a:fld id="{D57F1E4F-1CFF-5643-939E-02111984F565}" type="slidenum">
              <a:rPr lang="en-US" smtClean="0"/>
              <a:t>7</a:t>
            </a:fld>
            <a:endParaRPr lang="en-US" dirty="0"/>
          </a:p>
        </p:txBody>
      </p:sp>
      <p:graphicFrame>
        <p:nvGraphicFramePr>
          <p:cNvPr id="4" name="Tablo 3"/>
          <p:cNvGraphicFramePr>
            <a:graphicFrameLocks noGrp="1"/>
          </p:cNvGraphicFramePr>
          <p:nvPr>
            <p:extLst>
              <p:ext uri="{D42A27DB-BD31-4B8C-83A1-F6EECF244321}">
                <p14:modId xmlns:p14="http://schemas.microsoft.com/office/powerpoint/2010/main" val="4276918213"/>
              </p:ext>
            </p:extLst>
          </p:nvPr>
        </p:nvGraphicFramePr>
        <p:xfrm>
          <a:off x="323528" y="1460500"/>
          <a:ext cx="8568952" cy="4344764"/>
        </p:xfrm>
        <a:graphic>
          <a:graphicData uri="http://schemas.openxmlformats.org/drawingml/2006/table">
            <a:tbl>
              <a:tblPr>
                <a:tableStyleId>{5C22544A-7EE6-4342-B048-85BDC9FD1C3A}</a:tableStyleId>
              </a:tblPr>
              <a:tblGrid>
                <a:gridCol w="4305124">
                  <a:extLst>
                    <a:ext uri="{9D8B030D-6E8A-4147-A177-3AD203B41FA5}">
                      <a16:colId xmlns:a16="http://schemas.microsoft.com/office/drawing/2014/main" val="168635391"/>
                    </a:ext>
                  </a:extLst>
                </a:gridCol>
                <a:gridCol w="4263828">
                  <a:extLst>
                    <a:ext uri="{9D8B030D-6E8A-4147-A177-3AD203B41FA5}">
                      <a16:colId xmlns:a16="http://schemas.microsoft.com/office/drawing/2014/main" val="3241102791"/>
                    </a:ext>
                  </a:extLst>
                </a:gridCol>
              </a:tblGrid>
              <a:tr h="1308738">
                <a:tc>
                  <a:txBody>
                    <a:bodyPr/>
                    <a:lstStyle/>
                    <a:p>
                      <a:pPr algn="l" fontAlgn="ctr"/>
                      <a:r>
                        <a:rPr lang="tr-TR" sz="1600" u="none" strike="noStrike">
                          <a:solidFill>
                            <a:schemeClr val="bg2">
                              <a:lumMod val="75000"/>
                              <a:lumOff val="25000"/>
                            </a:schemeClr>
                          </a:solidFill>
                          <a:effectLst/>
                        </a:rPr>
                        <a:t>İHRACATINDAKİ BAŞLICA ÜLKELER (2016)</a:t>
                      </a:r>
                      <a:endParaRPr lang="tr-TR" sz="1600" b="1" i="0" u="none" strike="noStrike">
                        <a:solidFill>
                          <a:schemeClr val="bg2">
                            <a:lumMod val="75000"/>
                            <a:lumOff val="25000"/>
                          </a:schemeClr>
                        </a:solidFill>
                        <a:effectLst/>
                        <a:latin typeface="Arial" panose="020B0604020202020204" pitchFamily="34" charset="0"/>
                      </a:endParaRPr>
                    </a:p>
                  </a:txBody>
                  <a:tcPr marL="2830" marR="2830" marT="2830" marB="0" anchor="ctr"/>
                </a:tc>
                <a:tc>
                  <a:txBody>
                    <a:bodyPr/>
                    <a:lstStyle/>
                    <a:p>
                      <a:pPr algn="l" fontAlgn="ctr"/>
                      <a:r>
                        <a:rPr lang="tr-TR" sz="1600" u="none" strike="noStrike">
                          <a:solidFill>
                            <a:schemeClr val="bg2">
                              <a:lumMod val="75000"/>
                              <a:lumOff val="25000"/>
                            </a:schemeClr>
                          </a:solidFill>
                          <a:effectLst/>
                        </a:rPr>
                        <a:t>İsviçre (%41,0),  Çin (%23,0), Rusya Federasyonu (%10,9), Türkiye (%10,2 – 4.sırada), Kazakistan (%8,4)</a:t>
                      </a:r>
                      <a:endParaRPr lang="tr-TR" sz="1600" b="0" i="0" u="none" strike="noStrike">
                        <a:solidFill>
                          <a:schemeClr val="bg2">
                            <a:lumMod val="75000"/>
                            <a:lumOff val="25000"/>
                          </a:schemeClr>
                        </a:solidFill>
                        <a:effectLst/>
                        <a:latin typeface="Arial" panose="020B0604020202020204" pitchFamily="34" charset="0"/>
                      </a:endParaRPr>
                    </a:p>
                  </a:txBody>
                  <a:tcPr marL="2830" marR="2830" marT="2830" marB="0" anchor="ctr"/>
                </a:tc>
                <a:extLst>
                  <a:ext uri="{0D108BD9-81ED-4DB2-BD59-A6C34878D82A}">
                    <a16:rowId xmlns:a16="http://schemas.microsoft.com/office/drawing/2014/main" val="1692191314"/>
                  </a:ext>
                </a:extLst>
              </a:tr>
              <a:tr h="549733">
                <a:tc rowSpan="2">
                  <a:txBody>
                    <a:bodyPr/>
                    <a:lstStyle/>
                    <a:p>
                      <a:pPr algn="l" fontAlgn="ctr"/>
                      <a:r>
                        <a:rPr lang="tr-TR" sz="1600" u="none" strike="noStrike" dirty="0">
                          <a:solidFill>
                            <a:schemeClr val="bg2">
                              <a:lumMod val="75000"/>
                              <a:lumOff val="25000"/>
                            </a:schemeClr>
                          </a:solidFill>
                          <a:effectLst/>
                        </a:rPr>
                        <a:t>İTHALATINDA BAŞLICA ÜLKELER (2016)</a:t>
                      </a:r>
                      <a:endParaRPr lang="tr-TR" sz="1600" b="1" i="0" u="none" strike="noStrike" dirty="0">
                        <a:solidFill>
                          <a:schemeClr val="bg2">
                            <a:lumMod val="75000"/>
                            <a:lumOff val="25000"/>
                          </a:schemeClr>
                        </a:solidFill>
                        <a:effectLst/>
                        <a:latin typeface="Arial" panose="020B0604020202020204" pitchFamily="34" charset="0"/>
                      </a:endParaRPr>
                    </a:p>
                  </a:txBody>
                  <a:tcPr marL="2830" marR="2830" marT="2830" marB="0" anchor="ctr"/>
                </a:tc>
                <a:tc>
                  <a:txBody>
                    <a:bodyPr/>
                    <a:lstStyle/>
                    <a:p>
                      <a:pPr algn="l" fontAlgn="ctr"/>
                      <a:r>
                        <a:rPr lang="tr-TR" sz="1600" u="none" strike="noStrike">
                          <a:solidFill>
                            <a:schemeClr val="bg2">
                              <a:lumMod val="75000"/>
                              <a:lumOff val="25000"/>
                            </a:schemeClr>
                          </a:solidFill>
                          <a:effectLst/>
                        </a:rPr>
                        <a:t>Çin (%22,1), Rusya Federasyonu (%21,4), </a:t>
                      </a:r>
                      <a:endParaRPr lang="tr-TR" sz="1600" b="0" i="0" u="none" strike="noStrike">
                        <a:solidFill>
                          <a:schemeClr val="bg2">
                            <a:lumMod val="75000"/>
                            <a:lumOff val="25000"/>
                          </a:schemeClr>
                        </a:solidFill>
                        <a:effectLst/>
                        <a:latin typeface="Arial" panose="020B0604020202020204" pitchFamily="34" charset="0"/>
                      </a:endParaRPr>
                    </a:p>
                  </a:txBody>
                  <a:tcPr marL="2830" marR="2830" marT="2830" marB="0" anchor="ctr"/>
                </a:tc>
                <a:extLst>
                  <a:ext uri="{0D108BD9-81ED-4DB2-BD59-A6C34878D82A}">
                    <a16:rowId xmlns:a16="http://schemas.microsoft.com/office/drawing/2014/main" val="725450319"/>
                  </a:ext>
                </a:extLst>
              </a:tr>
              <a:tr h="896439">
                <a:tc vMerge="1">
                  <a:txBody>
                    <a:bodyPr/>
                    <a:lstStyle/>
                    <a:p>
                      <a:endParaRPr lang="tr-TR"/>
                    </a:p>
                  </a:txBody>
                  <a:tcPr/>
                </a:tc>
                <a:tc>
                  <a:txBody>
                    <a:bodyPr/>
                    <a:lstStyle/>
                    <a:p>
                      <a:pPr algn="just" fontAlgn="ctr"/>
                      <a:r>
                        <a:rPr lang="tr-TR" sz="1600" u="none" strike="noStrike">
                          <a:solidFill>
                            <a:schemeClr val="bg2">
                              <a:lumMod val="75000"/>
                              <a:lumOff val="25000"/>
                            </a:schemeClr>
                          </a:solidFill>
                          <a:effectLst/>
                        </a:rPr>
                        <a:t>Güney Kore (%10,2), Kazakistan (%10,1), Türkiye (%5,8 - 5. sırada)</a:t>
                      </a:r>
                      <a:endParaRPr lang="tr-TR" sz="1600" b="0" i="0" u="none" strike="noStrike">
                        <a:solidFill>
                          <a:schemeClr val="bg2">
                            <a:lumMod val="75000"/>
                            <a:lumOff val="25000"/>
                          </a:schemeClr>
                        </a:solidFill>
                        <a:effectLst/>
                        <a:latin typeface="Arial" panose="020B0604020202020204" pitchFamily="34" charset="0"/>
                      </a:endParaRPr>
                    </a:p>
                  </a:txBody>
                  <a:tcPr marL="2830" marR="2830" marT="2830" marB="0" anchor="ctr"/>
                </a:tc>
                <a:extLst>
                  <a:ext uri="{0D108BD9-81ED-4DB2-BD59-A6C34878D82A}">
                    <a16:rowId xmlns:a16="http://schemas.microsoft.com/office/drawing/2014/main" val="1005257678"/>
                  </a:ext>
                </a:extLst>
              </a:tr>
              <a:tr h="484140">
                <a:tc>
                  <a:txBody>
                    <a:bodyPr/>
                    <a:lstStyle/>
                    <a:p>
                      <a:pPr algn="l" fontAlgn="ctr"/>
                      <a:r>
                        <a:rPr lang="tr-TR" sz="1600" u="none" strike="noStrike">
                          <a:solidFill>
                            <a:schemeClr val="bg2">
                              <a:lumMod val="75000"/>
                              <a:lumOff val="25000"/>
                            </a:schemeClr>
                          </a:solidFill>
                          <a:effectLst/>
                        </a:rPr>
                        <a:t>BAŞLICA SANAYİ DALLARI</a:t>
                      </a:r>
                      <a:endParaRPr lang="tr-TR" sz="1600" b="1" i="0" u="none" strike="noStrike">
                        <a:solidFill>
                          <a:schemeClr val="bg2">
                            <a:lumMod val="75000"/>
                            <a:lumOff val="25000"/>
                          </a:schemeClr>
                        </a:solidFill>
                        <a:effectLst/>
                        <a:latin typeface="Arial" panose="020B0604020202020204" pitchFamily="34" charset="0"/>
                      </a:endParaRPr>
                    </a:p>
                  </a:txBody>
                  <a:tcPr marL="2830" marR="2830" marT="2830" marB="0" anchor="ctr"/>
                </a:tc>
                <a:tc>
                  <a:txBody>
                    <a:bodyPr/>
                    <a:lstStyle/>
                    <a:p>
                      <a:pPr algn="l" fontAlgn="ctr"/>
                      <a:r>
                        <a:rPr lang="tr-TR" sz="1600" u="none" strike="noStrike">
                          <a:solidFill>
                            <a:schemeClr val="bg2">
                              <a:lumMod val="75000"/>
                              <a:lumOff val="25000"/>
                            </a:schemeClr>
                          </a:solidFill>
                          <a:effectLst/>
                        </a:rPr>
                        <a:t>Tekstil, Gıda İşleme, Makine, Madencilik</a:t>
                      </a:r>
                      <a:endParaRPr lang="tr-TR" sz="1600" b="0" i="0" u="none" strike="noStrike">
                        <a:solidFill>
                          <a:schemeClr val="bg2">
                            <a:lumMod val="75000"/>
                            <a:lumOff val="25000"/>
                          </a:schemeClr>
                        </a:solidFill>
                        <a:effectLst/>
                        <a:latin typeface="Arial" panose="020B0604020202020204" pitchFamily="34" charset="0"/>
                      </a:endParaRPr>
                    </a:p>
                  </a:txBody>
                  <a:tcPr marL="2830" marR="2830" marT="2830" marB="0" anchor="ctr"/>
                </a:tc>
                <a:extLst>
                  <a:ext uri="{0D108BD9-81ED-4DB2-BD59-A6C34878D82A}">
                    <a16:rowId xmlns:a16="http://schemas.microsoft.com/office/drawing/2014/main" val="2899379920"/>
                  </a:ext>
                </a:extLst>
              </a:tr>
              <a:tr h="552857">
                <a:tc>
                  <a:txBody>
                    <a:bodyPr/>
                    <a:lstStyle/>
                    <a:p>
                      <a:pPr algn="l" fontAlgn="ctr"/>
                      <a:r>
                        <a:rPr lang="tr-TR" sz="1600" u="none" strike="noStrike">
                          <a:solidFill>
                            <a:schemeClr val="bg2">
                              <a:lumMod val="75000"/>
                              <a:lumOff val="25000"/>
                            </a:schemeClr>
                          </a:solidFill>
                          <a:effectLst/>
                        </a:rPr>
                        <a:t>BAŞLICA TARIMSAL ÜRETİM</a:t>
                      </a:r>
                      <a:endParaRPr lang="tr-TR" sz="1600" b="1" i="0" u="none" strike="noStrike">
                        <a:solidFill>
                          <a:schemeClr val="bg2">
                            <a:lumMod val="75000"/>
                            <a:lumOff val="25000"/>
                          </a:schemeClr>
                        </a:solidFill>
                        <a:effectLst/>
                        <a:latin typeface="Arial" panose="020B0604020202020204" pitchFamily="34" charset="0"/>
                      </a:endParaRPr>
                    </a:p>
                  </a:txBody>
                  <a:tcPr marL="2830" marR="2830" marT="2830" marB="0" anchor="ctr"/>
                </a:tc>
                <a:tc>
                  <a:txBody>
                    <a:bodyPr/>
                    <a:lstStyle/>
                    <a:p>
                      <a:pPr algn="l" fontAlgn="ctr"/>
                      <a:r>
                        <a:rPr lang="tr-TR" sz="1600" u="none" strike="noStrike">
                          <a:solidFill>
                            <a:schemeClr val="bg2">
                              <a:lumMod val="75000"/>
                              <a:lumOff val="25000"/>
                            </a:schemeClr>
                          </a:solidFill>
                          <a:effectLst/>
                        </a:rPr>
                        <a:t>Pamuk, Meyve, Sebze, Hububat, Büyükbaş Hayvan</a:t>
                      </a:r>
                      <a:endParaRPr lang="tr-TR" sz="1600" b="0" i="0" u="none" strike="noStrike">
                        <a:solidFill>
                          <a:schemeClr val="bg2">
                            <a:lumMod val="75000"/>
                            <a:lumOff val="25000"/>
                          </a:schemeClr>
                        </a:solidFill>
                        <a:effectLst/>
                        <a:latin typeface="Arial" panose="020B0604020202020204" pitchFamily="34" charset="0"/>
                      </a:endParaRPr>
                    </a:p>
                  </a:txBody>
                  <a:tcPr marL="2830" marR="2830" marT="2830" marB="0" anchor="ctr"/>
                </a:tc>
                <a:extLst>
                  <a:ext uri="{0D108BD9-81ED-4DB2-BD59-A6C34878D82A}">
                    <a16:rowId xmlns:a16="http://schemas.microsoft.com/office/drawing/2014/main" val="2883050891"/>
                  </a:ext>
                </a:extLst>
              </a:tr>
              <a:tr h="552857">
                <a:tc>
                  <a:txBody>
                    <a:bodyPr/>
                    <a:lstStyle/>
                    <a:p>
                      <a:pPr algn="l" fontAlgn="ctr"/>
                      <a:r>
                        <a:rPr lang="tr-TR" sz="1600" u="none" strike="noStrike">
                          <a:solidFill>
                            <a:schemeClr val="bg2">
                              <a:lumMod val="75000"/>
                              <a:lumOff val="25000"/>
                            </a:schemeClr>
                          </a:solidFill>
                          <a:effectLst/>
                        </a:rPr>
                        <a:t>MADENLER VE YERALTI KAYNAKLARI</a:t>
                      </a:r>
                      <a:endParaRPr lang="tr-TR" sz="1600" b="1" i="0" u="none" strike="noStrike">
                        <a:solidFill>
                          <a:schemeClr val="bg2">
                            <a:lumMod val="75000"/>
                            <a:lumOff val="25000"/>
                          </a:schemeClr>
                        </a:solidFill>
                        <a:effectLst/>
                        <a:latin typeface="Arial" panose="020B0604020202020204" pitchFamily="34" charset="0"/>
                      </a:endParaRPr>
                    </a:p>
                  </a:txBody>
                  <a:tcPr marL="2830" marR="2830" marT="2830" marB="0" anchor="ctr"/>
                </a:tc>
                <a:tc>
                  <a:txBody>
                    <a:bodyPr/>
                    <a:lstStyle/>
                    <a:p>
                      <a:pPr algn="l" fontAlgn="ctr"/>
                      <a:r>
                        <a:rPr lang="tr-TR" sz="1600" u="none" strike="noStrike" dirty="0">
                          <a:solidFill>
                            <a:schemeClr val="bg2">
                              <a:lumMod val="75000"/>
                              <a:lumOff val="25000"/>
                            </a:schemeClr>
                          </a:solidFill>
                          <a:effectLst/>
                        </a:rPr>
                        <a:t>Altın, Petrol, Doğalgaz, Kimyasallar</a:t>
                      </a:r>
                      <a:endParaRPr lang="tr-TR" sz="1600" b="0" i="0" u="none" strike="noStrike" dirty="0">
                        <a:solidFill>
                          <a:schemeClr val="bg2">
                            <a:lumMod val="75000"/>
                            <a:lumOff val="25000"/>
                          </a:schemeClr>
                        </a:solidFill>
                        <a:effectLst/>
                        <a:latin typeface="Arial" panose="020B0604020202020204" pitchFamily="34" charset="0"/>
                      </a:endParaRPr>
                    </a:p>
                  </a:txBody>
                  <a:tcPr marL="2830" marR="2830" marT="2830" marB="0" anchor="ctr"/>
                </a:tc>
                <a:extLst>
                  <a:ext uri="{0D108BD9-81ED-4DB2-BD59-A6C34878D82A}">
                    <a16:rowId xmlns:a16="http://schemas.microsoft.com/office/drawing/2014/main" val="157662696"/>
                  </a:ext>
                </a:extLst>
              </a:tr>
            </a:tbl>
          </a:graphicData>
        </a:graphic>
      </p:graphicFrame>
      <p:sp>
        <p:nvSpPr>
          <p:cNvPr id="5" name="Dikdörtgen 4"/>
          <p:cNvSpPr/>
          <p:nvPr/>
        </p:nvSpPr>
        <p:spPr>
          <a:xfrm>
            <a:off x="2472328" y="125136"/>
            <a:ext cx="6118450" cy="707886"/>
          </a:xfrm>
          <a:prstGeom prst="rect">
            <a:avLst/>
          </a:prstGeom>
        </p:spPr>
        <p:txBody>
          <a:bodyPr wrap="square">
            <a:spAutoFit/>
          </a:bodyPr>
          <a:lstStyle/>
          <a:p>
            <a:pPr algn="r"/>
            <a:r>
              <a:rPr lang="tr-TR" altLang="tr-TR" sz="4000" dirty="0">
                <a:solidFill>
                  <a:schemeClr val="tx2"/>
                </a:solidFill>
              </a:rPr>
              <a:t>Ekonomik veriler</a:t>
            </a:r>
            <a:endParaRPr lang="tr-TR" sz="4000" dirty="0">
              <a:solidFill>
                <a:schemeClr val="tx2"/>
              </a:solidFill>
            </a:endParaRPr>
          </a:p>
        </p:txBody>
      </p:sp>
    </p:spTree>
    <p:extLst>
      <p:ext uri="{BB962C8B-B14F-4D97-AF65-F5344CB8AC3E}">
        <p14:creationId xmlns:p14="http://schemas.microsoft.com/office/powerpoint/2010/main" val="243546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www.ekonomi.gov.tr</a:t>
            </a:r>
            <a:endParaRPr lang="en-US" dirty="0"/>
          </a:p>
        </p:txBody>
      </p:sp>
      <p:sp>
        <p:nvSpPr>
          <p:cNvPr id="3" name="Slayt Numarası Yer Tutucusu 2"/>
          <p:cNvSpPr>
            <a:spLocks noGrp="1"/>
          </p:cNvSpPr>
          <p:nvPr>
            <p:ph type="sldNum" sz="quarter" idx="12"/>
          </p:nvPr>
        </p:nvSpPr>
        <p:spPr/>
        <p:txBody>
          <a:bodyPr/>
          <a:lstStyle/>
          <a:p>
            <a:fld id="{D57F1E4F-1CFF-5643-939E-02111984F565}" type="slidenum">
              <a:rPr lang="en-US" smtClean="0"/>
              <a:t>8</a:t>
            </a:fld>
            <a:endParaRPr lang="en-US" dirty="0"/>
          </a:p>
        </p:txBody>
      </p:sp>
      <p:graphicFrame>
        <p:nvGraphicFramePr>
          <p:cNvPr id="4" name="Tablo 3"/>
          <p:cNvGraphicFramePr>
            <a:graphicFrameLocks noGrp="1"/>
          </p:cNvGraphicFramePr>
          <p:nvPr>
            <p:extLst>
              <p:ext uri="{D42A27DB-BD31-4B8C-83A1-F6EECF244321}">
                <p14:modId xmlns:p14="http://schemas.microsoft.com/office/powerpoint/2010/main" val="575248291"/>
              </p:ext>
            </p:extLst>
          </p:nvPr>
        </p:nvGraphicFramePr>
        <p:xfrm>
          <a:off x="395536" y="1340768"/>
          <a:ext cx="8605588" cy="4819080"/>
        </p:xfrm>
        <a:graphic>
          <a:graphicData uri="http://schemas.openxmlformats.org/drawingml/2006/table">
            <a:tbl>
              <a:tblPr>
                <a:tableStyleId>{5C22544A-7EE6-4342-B048-85BDC9FD1C3A}</a:tableStyleId>
              </a:tblPr>
              <a:tblGrid>
                <a:gridCol w="6081072">
                  <a:extLst>
                    <a:ext uri="{9D8B030D-6E8A-4147-A177-3AD203B41FA5}">
                      <a16:colId xmlns:a16="http://schemas.microsoft.com/office/drawing/2014/main" val="3125592071"/>
                    </a:ext>
                  </a:extLst>
                </a:gridCol>
                <a:gridCol w="2524516">
                  <a:extLst>
                    <a:ext uri="{9D8B030D-6E8A-4147-A177-3AD203B41FA5}">
                      <a16:colId xmlns:a16="http://schemas.microsoft.com/office/drawing/2014/main" val="4028538871"/>
                    </a:ext>
                  </a:extLst>
                </a:gridCol>
              </a:tblGrid>
              <a:tr h="318200">
                <a:tc gridSpan="2">
                  <a:txBody>
                    <a:bodyPr/>
                    <a:lstStyle/>
                    <a:p>
                      <a:pPr>
                        <a:spcAft>
                          <a:spcPts val="0"/>
                        </a:spcAft>
                      </a:pPr>
                      <a:endParaRPr lang="tr-TR" sz="12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53975" marB="53975" anchor="ctr"/>
                </a:tc>
                <a:tc hMerge="1">
                  <a:txBody>
                    <a:bodyPr/>
                    <a:lstStyle/>
                    <a:p>
                      <a:endParaRPr lang="tr-TR"/>
                    </a:p>
                  </a:txBody>
                  <a:tcPr/>
                </a:tc>
                <a:extLst>
                  <a:ext uri="{0D108BD9-81ED-4DB2-BD59-A6C34878D82A}">
                    <a16:rowId xmlns:a16="http://schemas.microsoft.com/office/drawing/2014/main" val="1369234323"/>
                  </a:ext>
                </a:extLst>
              </a:tr>
              <a:tr h="266329">
                <a:tc>
                  <a:txBody>
                    <a:bodyPr/>
                    <a:lstStyle/>
                    <a:p>
                      <a:pPr>
                        <a:spcAft>
                          <a:spcPts val="0"/>
                        </a:spcAft>
                      </a:pPr>
                      <a:r>
                        <a:rPr lang="tr-TR" sz="1600" dirty="0">
                          <a:solidFill>
                            <a:schemeClr val="bg2">
                              <a:lumMod val="75000"/>
                              <a:lumOff val="25000"/>
                            </a:schemeClr>
                          </a:solidFill>
                          <a:effectLst/>
                        </a:rPr>
                        <a:t>Dönemin Devlet Bakanı Prof. Dr. Mustafa Said Yazıcıoğlu</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600">
                          <a:solidFill>
                            <a:schemeClr val="bg2">
                              <a:lumMod val="75000"/>
                              <a:lumOff val="25000"/>
                            </a:schemeClr>
                          </a:solidFill>
                          <a:effectLst/>
                        </a:rPr>
                        <a:t>21-24 Nisan 2008</a:t>
                      </a:r>
                      <a:endParaRPr lang="tr-TR" sz="16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579961211"/>
                  </a:ext>
                </a:extLst>
              </a:tr>
              <a:tr h="266329">
                <a:tc>
                  <a:txBody>
                    <a:bodyPr/>
                    <a:lstStyle/>
                    <a:p>
                      <a:pPr>
                        <a:spcAft>
                          <a:spcPts val="0"/>
                        </a:spcAft>
                        <a:tabLst>
                          <a:tab pos="1625600" algn="l"/>
                        </a:tabLst>
                      </a:pPr>
                      <a:r>
                        <a:rPr lang="tr-TR" sz="1600" dirty="0">
                          <a:solidFill>
                            <a:schemeClr val="bg2">
                              <a:lumMod val="75000"/>
                              <a:lumOff val="25000"/>
                            </a:schemeClr>
                          </a:solidFill>
                          <a:effectLst/>
                        </a:rPr>
                        <a:t>Dönemin Sağlık Bakanı Recep Akdağ</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600">
                          <a:solidFill>
                            <a:schemeClr val="bg2">
                              <a:lumMod val="75000"/>
                              <a:lumOff val="25000"/>
                            </a:schemeClr>
                          </a:solidFill>
                          <a:effectLst/>
                        </a:rPr>
                        <a:t>2-7 Aralık 2009</a:t>
                      </a:r>
                      <a:endParaRPr lang="tr-TR" sz="16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2282623235"/>
                  </a:ext>
                </a:extLst>
              </a:tr>
              <a:tr h="498761">
                <a:tc>
                  <a:txBody>
                    <a:bodyPr/>
                    <a:lstStyle/>
                    <a:p>
                      <a:pPr algn="just">
                        <a:spcAft>
                          <a:spcPts val="0"/>
                        </a:spcAft>
                      </a:pPr>
                      <a:r>
                        <a:rPr lang="en-US" sz="1600" dirty="0" err="1">
                          <a:solidFill>
                            <a:schemeClr val="bg2">
                              <a:lumMod val="75000"/>
                              <a:lumOff val="25000"/>
                            </a:schemeClr>
                          </a:solidFill>
                          <a:effectLst/>
                        </a:rPr>
                        <a:t>Dönemin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Kültür</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ve</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Turizm</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Bakanı</a:t>
                      </a:r>
                      <a:r>
                        <a:rPr lang="en-US" sz="1600" dirty="0">
                          <a:solidFill>
                            <a:schemeClr val="bg2">
                              <a:lumMod val="75000"/>
                              <a:lumOff val="25000"/>
                            </a:schemeClr>
                          </a:solidFill>
                          <a:effectLst/>
                        </a:rPr>
                        <a:t> </a:t>
                      </a:r>
                      <a:endParaRPr lang="tr-TR" sz="1600" dirty="0">
                        <a:solidFill>
                          <a:schemeClr val="bg2">
                            <a:lumMod val="75000"/>
                            <a:lumOff val="25000"/>
                          </a:schemeClr>
                        </a:solidFill>
                        <a:effectLst/>
                      </a:endParaRPr>
                    </a:p>
                    <a:p>
                      <a:pPr>
                        <a:spcAft>
                          <a:spcPts val="0"/>
                        </a:spcAft>
                        <a:tabLst>
                          <a:tab pos="2667000" algn="l"/>
                        </a:tabLst>
                      </a:pPr>
                      <a:r>
                        <a:rPr lang="tr-TR" sz="1600" dirty="0">
                          <a:solidFill>
                            <a:schemeClr val="bg2">
                              <a:lumMod val="75000"/>
                              <a:lumOff val="25000"/>
                            </a:schemeClr>
                          </a:solidFill>
                          <a:effectLst/>
                        </a:rPr>
                        <a:t>Ertuğrul Günay</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600">
                          <a:solidFill>
                            <a:schemeClr val="bg2">
                              <a:lumMod val="75000"/>
                              <a:lumOff val="25000"/>
                            </a:schemeClr>
                          </a:solidFill>
                          <a:effectLst/>
                        </a:rPr>
                        <a:t>31 Ekim-2 Kasım 2012</a:t>
                      </a:r>
                      <a:endParaRPr lang="tr-TR" sz="16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3308978538"/>
                  </a:ext>
                </a:extLst>
              </a:tr>
              <a:tr h="498761">
                <a:tc>
                  <a:txBody>
                    <a:bodyPr/>
                    <a:lstStyle/>
                    <a:p>
                      <a:pPr algn="just">
                        <a:spcAft>
                          <a:spcPts val="0"/>
                        </a:spcAft>
                      </a:pPr>
                      <a:r>
                        <a:rPr lang="en-US" sz="1600" dirty="0" err="1">
                          <a:solidFill>
                            <a:schemeClr val="bg2">
                              <a:lumMod val="75000"/>
                              <a:lumOff val="25000"/>
                            </a:schemeClr>
                          </a:solidFill>
                          <a:effectLst/>
                        </a:rPr>
                        <a:t>Dönemin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Dışişleri</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Bakanı</a:t>
                      </a:r>
                      <a:endParaRPr lang="tr-TR" sz="1600" dirty="0">
                        <a:solidFill>
                          <a:schemeClr val="bg2">
                            <a:lumMod val="75000"/>
                            <a:lumOff val="25000"/>
                          </a:schemeClr>
                        </a:solidFill>
                        <a:effectLst/>
                      </a:endParaRPr>
                    </a:p>
                    <a:p>
                      <a:pPr>
                        <a:spcAft>
                          <a:spcPts val="0"/>
                        </a:spcAft>
                        <a:tabLst>
                          <a:tab pos="2667000" algn="l"/>
                        </a:tabLst>
                      </a:pPr>
                      <a:r>
                        <a:rPr lang="tr-TR" sz="1600" dirty="0">
                          <a:solidFill>
                            <a:schemeClr val="bg2">
                              <a:lumMod val="75000"/>
                              <a:lumOff val="25000"/>
                            </a:schemeClr>
                          </a:solidFill>
                          <a:effectLst/>
                        </a:rPr>
                        <a:t>Ahmet DAVUTOĞLU</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600">
                          <a:solidFill>
                            <a:schemeClr val="bg2">
                              <a:lumMod val="75000"/>
                              <a:lumOff val="25000"/>
                            </a:schemeClr>
                          </a:solidFill>
                          <a:effectLst/>
                        </a:rPr>
                        <a:t>10-12 Temmuz 2014</a:t>
                      </a:r>
                      <a:endParaRPr lang="tr-TR" sz="16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2210902976"/>
                  </a:ext>
                </a:extLst>
              </a:tr>
              <a:tr h="498761">
                <a:tc>
                  <a:txBody>
                    <a:bodyPr/>
                    <a:lstStyle/>
                    <a:p>
                      <a:pPr algn="just">
                        <a:spcAft>
                          <a:spcPts val="0"/>
                        </a:spcAft>
                      </a:pPr>
                      <a:r>
                        <a:rPr lang="en-US" sz="1600" dirty="0" err="1">
                          <a:solidFill>
                            <a:schemeClr val="bg2">
                              <a:lumMod val="75000"/>
                              <a:lumOff val="25000"/>
                            </a:schemeClr>
                          </a:solidFill>
                          <a:effectLst/>
                        </a:rPr>
                        <a:t>Dönemin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Gençlik</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ve</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Spor</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Bakanı</a:t>
                      </a:r>
                      <a:endParaRPr lang="tr-TR" sz="1600" dirty="0">
                        <a:solidFill>
                          <a:schemeClr val="bg2">
                            <a:lumMod val="75000"/>
                            <a:lumOff val="25000"/>
                          </a:schemeClr>
                        </a:solidFill>
                        <a:effectLst/>
                      </a:endParaRPr>
                    </a:p>
                    <a:p>
                      <a:pPr algn="just">
                        <a:spcAft>
                          <a:spcPts val="0"/>
                        </a:spcAft>
                      </a:pPr>
                      <a:r>
                        <a:rPr lang="en-US" sz="1600" dirty="0">
                          <a:solidFill>
                            <a:schemeClr val="bg2">
                              <a:lumMod val="75000"/>
                              <a:lumOff val="25000"/>
                            </a:schemeClr>
                          </a:solidFill>
                          <a:effectLst/>
                        </a:rPr>
                        <a:t>Akif </a:t>
                      </a:r>
                      <a:r>
                        <a:rPr lang="en-US" sz="1600" dirty="0" err="1">
                          <a:solidFill>
                            <a:schemeClr val="bg2">
                              <a:lumMod val="75000"/>
                              <a:lumOff val="25000"/>
                            </a:schemeClr>
                          </a:solidFill>
                          <a:effectLst/>
                        </a:rPr>
                        <a:t>Çağatay</a:t>
                      </a:r>
                      <a:r>
                        <a:rPr lang="en-US" sz="1600" dirty="0">
                          <a:solidFill>
                            <a:schemeClr val="bg2">
                              <a:lumMod val="75000"/>
                              <a:lumOff val="25000"/>
                            </a:schemeClr>
                          </a:solidFill>
                          <a:effectLst/>
                        </a:rPr>
                        <a:t> KILIÇ</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600" dirty="0">
                          <a:solidFill>
                            <a:schemeClr val="bg2">
                              <a:lumMod val="75000"/>
                              <a:lumOff val="25000"/>
                            </a:schemeClr>
                          </a:solidFill>
                          <a:effectLst/>
                        </a:rPr>
                        <a:t>13-14 Eylül 2014</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1509132967"/>
                  </a:ext>
                </a:extLst>
              </a:tr>
              <a:tr h="498761">
                <a:tc>
                  <a:txBody>
                    <a:bodyPr/>
                    <a:lstStyle/>
                    <a:p>
                      <a:pPr algn="just">
                        <a:spcAft>
                          <a:spcPts val="0"/>
                        </a:spcAft>
                      </a:pPr>
                      <a:r>
                        <a:rPr lang="en-US" sz="1600" dirty="0" err="1">
                          <a:solidFill>
                            <a:schemeClr val="bg2">
                              <a:lumMod val="75000"/>
                              <a:lumOff val="25000"/>
                            </a:schemeClr>
                          </a:solidFill>
                          <a:effectLst/>
                        </a:rPr>
                        <a:t>Dışişleri</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Bakanı</a:t>
                      </a:r>
                      <a:endParaRPr lang="tr-TR" sz="1600" dirty="0">
                        <a:solidFill>
                          <a:schemeClr val="bg2">
                            <a:lumMod val="75000"/>
                            <a:lumOff val="25000"/>
                          </a:schemeClr>
                        </a:solidFill>
                        <a:effectLst/>
                      </a:endParaRPr>
                    </a:p>
                    <a:p>
                      <a:pPr algn="just">
                        <a:spcAft>
                          <a:spcPts val="0"/>
                        </a:spcAft>
                      </a:pPr>
                      <a:r>
                        <a:rPr lang="en-US" sz="1600" dirty="0" err="1">
                          <a:solidFill>
                            <a:schemeClr val="bg2">
                              <a:lumMod val="75000"/>
                              <a:lumOff val="25000"/>
                            </a:schemeClr>
                          </a:solidFill>
                          <a:effectLst/>
                        </a:rPr>
                        <a:t>Mevlüt</a:t>
                      </a:r>
                      <a:r>
                        <a:rPr lang="en-US" sz="1600" dirty="0">
                          <a:solidFill>
                            <a:schemeClr val="bg2">
                              <a:lumMod val="75000"/>
                              <a:lumOff val="25000"/>
                            </a:schemeClr>
                          </a:solidFill>
                          <a:effectLst/>
                        </a:rPr>
                        <a:t> ÇAVUŞOĞLU</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600">
                          <a:solidFill>
                            <a:schemeClr val="bg2">
                              <a:lumMod val="75000"/>
                              <a:lumOff val="25000"/>
                            </a:schemeClr>
                          </a:solidFill>
                          <a:effectLst/>
                        </a:rPr>
                        <a:t>18-19 Ekim 2016</a:t>
                      </a:r>
                      <a:endParaRPr lang="tr-TR" sz="16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2422400959"/>
                  </a:ext>
                </a:extLst>
              </a:tr>
              <a:tr h="498761">
                <a:tc>
                  <a:txBody>
                    <a:bodyPr/>
                    <a:lstStyle/>
                    <a:p>
                      <a:pPr algn="just">
                        <a:spcAft>
                          <a:spcPts val="0"/>
                        </a:spcAft>
                      </a:pPr>
                      <a:r>
                        <a:rPr lang="en-US" sz="1600" dirty="0" err="1">
                          <a:solidFill>
                            <a:schemeClr val="bg2">
                              <a:lumMod val="75000"/>
                              <a:lumOff val="25000"/>
                            </a:schemeClr>
                          </a:solidFill>
                          <a:effectLst/>
                        </a:rPr>
                        <a:t>Sayın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Cumhurbaşkanımızın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ve</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Sayın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Bakanımızın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Birlikte</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Ziyaretleri</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600">
                          <a:solidFill>
                            <a:schemeClr val="bg2">
                              <a:lumMod val="75000"/>
                              <a:lumOff val="25000"/>
                            </a:schemeClr>
                          </a:solidFill>
                          <a:effectLst/>
                        </a:rPr>
                        <a:t>18 Kasım 2016</a:t>
                      </a:r>
                      <a:endParaRPr lang="tr-TR" sz="16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3216446246"/>
                  </a:ext>
                </a:extLst>
              </a:tr>
              <a:tr h="498761">
                <a:tc>
                  <a:txBody>
                    <a:bodyPr/>
                    <a:lstStyle/>
                    <a:p>
                      <a:pPr algn="just">
                        <a:spcAft>
                          <a:spcPts val="0"/>
                        </a:spcAft>
                      </a:pPr>
                      <a:r>
                        <a:rPr lang="en-US" sz="1600" dirty="0" err="1">
                          <a:solidFill>
                            <a:schemeClr val="bg2">
                              <a:lumMod val="75000"/>
                              <a:lumOff val="25000"/>
                            </a:schemeClr>
                          </a:solidFill>
                          <a:effectLst/>
                        </a:rPr>
                        <a:t>Dışişleri</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Bakanı</a:t>
                      </a:r>
                      <a:endParaRPr lang="tr-TR" sz="1600" dirty="0">
                        <a:solidFill>
                          <a:schemeClr val="bg2">
                            <a:lumMod val="75000"/>
                            <a:lumOff val="25000"/>
                          </a:schemeClr>
                        </a:solidFill>
                        <a:effectLst/>
                      </a:endParaRPr>
                    </a:p>
                    <a:p>
                      <a:pPr algn="just">
                        <a:spcAft>
                          <a:spcPts val="0"/>
                        </a:spcAft>
                      </a:pPr>
                      <a:r>
                        <a:rPr lang="en-US" sz="1600" dirty="0" err="1">
                          <a:solidFill>
                            <a:schemeClr val="bg2">
                              <a:lumMod val="75000"/>
                              <a:lumOff val="25000"/>
                            </a:schemeClr>
                          </a:solidFill>
                          <a:effectLst/>
                        </a:rPr>
                        <a:t>Mevlüt</a:t>
                      </a:r>
                      <a:r>
                        <a:rPr lang="en-US" sz="1600" dirty="0">
                          <a:solidFill>
                            <a:schemeClr val="bg2">
                              <a:lumMod val="75000"/>
                              <a:lumOff val="25000"/>
                            </a:schemeClr>
                          </a:solidFill>
                          <a:effectLst/>
                        </a:rPr>
                        <a:t> ÇAVUŞOĞLU</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600">
                          <a:solidFill>
                            <a:schemeClr val="bg2">
                              <a:lumMod val="75000"/>
                              <a:lumOff val="25000"/>
                            </a:schemeClr>
                          </a:solidFill>
                          <a:effectLst/>
                        </a:rPr>
                        <a:t>25-26 Nisan 2017</a:t>
                      </a:r>
                      <a:endParaRPr lang="tr-TR" sz="16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1047312507"/>
                  </a:ext>
                </a:extLst>
              </a:tr>
              <a:tr h="498761">
                <a:tc>
                  <a:txBody>
                    <a:bodyPr/>
                    <a:lstStyle/>
                    <a:p>
                      <a:pPr algn="just">
                        <a:spcAft>
                          <a:spcPts val="0"/>
                        </a:spcAft>
                      </a:pPr>
                      <a:r>
                        <a:rPr lang="en-US" sz="1600" dirty="0" err="1">
                          <a:solidFill>
                            <a:schemeClr val="bg2">
                              <a:lumMod val="75000"/>
                              <a:lumOff val="25000"/>
                            </a:schemeClr>
                          </a:solidFill>
                          <a:effectLst/>
                        </a:rPr>
                        <a:t>Dönemin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Başbakan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Yardımcısı</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Tuğrul</a:t>
                      </a:r>
                      <a:r>
                        <a:rPr lang="en-US" sz="1600" dirty="0">
                          <a:solidFill>
                            <a:schemeClr val="bg2">
                              <a:lumMod val="75000"/>
                              <a:lumOff val="25000"/>
                            </a:schemeClr>
                          </a:solidFill>
                          <a:effectLst/>
                        </a:rPr>
                        <a:t> TÜRKEŞ </a:t>
                      </a:r>
                      <a:r>
                        <a:rPr lang="en-US" sz="1600" dirty="0" err="1">
                          <a:solidFill>
                            <a:schemeClr val="bg2">
                              <a:lumMod val="75000"/>
                              <a:lumOff val="25000"/>
                            </a:schemeClr>
                          </a:solidFill>
                          <a:effectLst/>
                        </a:rPr>
                        <a:t>ve</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Sayın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Bakanımız</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600" dirty="0">
                          <a:solidFill>
                            <a:schemeClr val="bg2">
                              <a:lumMod val="75000"/>
                              <a:lumOff val="25000"/>
                            </a:schemeClr>
                          </a:solidFill>
                          <a:effectLst/>
                        </a:rPr>
                        <a:t>24-26 Mayıs 2017</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1574367435"/>
                  </a:ext>
                </a:extLst>
              </a:tr>
              <a:tr h="266329">
                <a:tc>
                  <a:txBody>
                    <a:bodyPr/>
                    <a:lstStyle/>
                    <a:p>
                      <a:pPr algn="just">
                        <a:spcAft>
                          <a:spcPts val="0"/>
                        </a:spcAft>
                      </a:pPr>
                      <a:r>
                        <a:rPr lang="en-US" sz="1600" dirty="0" err="1">
                          <a:solidFill>
                            <a:schemeClr val="bg2">
                              <a:lumMod val="75000"/>
                              <a:lumOff val="25000"/>
                            </a:schemeClr>
                          </a:solidFill>
                          <a:effectLst/>
                        </a:rPr>
                        <a:t>Sayın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Bakanımızın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Özbekistan</a:t>
                      </a:r>
                      <a:r>
                        <a:rPr lang="en-US" sz="1600" dirty="0">
                          <a:solidFill>
                            <a:schemeClr val="bg2">
                              <a:lumMod val="75000"/>
                              <a:lumOff val="25000"/>
                            </a:schemeClr>
                          </a:solidFill>
                          <a:effectLst/>
                        </a:rPr>
                        <a:t> </a:t>
                      </a:r>
                      <a:r>
                        <a:rPr lang="en-US" sz="1600" dirty="0" err="1">
                          <a:solidFill>
                            <a:schemeClr val="bg2">
                              <a:lumMod val="75000"/>
                              <a:lumOff val="25000"/>
                            </a:schemeClr>
                          </a:solidFill>
                          <a:effectLst/>
                        </a:rPr>
                        <a:t>Ziyareti</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600" dirty="0">
                          <a:solidFill>
                            <a:schemeClr val="bg2">
                              <a:lumMod val="75000"/>
                              <a:lumOff val="25000"/>
                            </a:schemeClr>
                          </a:solidFill>
                          <a:effectLst/>
                        </a:rPr>
                        <a:t>10 Kasım 2017</a:t>
                      </a: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1986874569"/>
                  </a:ext>
                </a:extLst>
              </a:tr>
            </a:tbl>
          </a:graphicData>
        </a:graphic>
      </p:graphicFrame>
      <p:sp>
        <p:nvSpPr>
          <p:cNvPr id="6" name="Rectangle 1"/>
          <p:cNvSpPr>
            <a:spLocks noChangeArrowheads="1"/>
          </p:cNvSpPr>
          <p:nvPr/>
        </p:nvSpPr>
        <p:spPr bwMode="auto">
          <a:xfrm>
            <a:off x="1450975" y="3221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395536" y="125136"/>
            <a:ext cx="8605588" cy="523220"/>
          </a:xfrm>
          <a:prstGeom prst="rect">
            <a:avLst/>
          </a:prstGeom>
        </p:spPr>
        <p:txBody>
          <a:bodyPr wrap="square">
            <a:spAutoFit/>
          </a:bodyPr>
          <a:lstStyle/>
          <a:p>
            <a:pPr>
              <a:spcAft>
                <a:spcPts val="0"/>
              </a:spcAft>
            </a:pPr>
            <a:r>
              <a:rPr lang="tr-TR" sz="2800" dirty="0">
                <a:solidFill>
                  <a:schemeClr val="tx2"/>
                </a:solidFill>
              </a:rPr>
              <a:t>Türkiye’den Özbekistan’a gerçekleştirilen ziyaretler</a:t>
            </a:r>
            <a:endParaRPr lang="tr-TR" sz="28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85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smtClean="0"/>
              <a:t>www.ekonomi.gov.tr</a:t>
            </a:r>
            <a:endParaRPr lang="en-US" dirty="0"/>
          </a:p>
        </p:txBody>
      </p:sp>
      <p:sp>
        <p:nvSpPr>
          <p:cNvPr id="3" name="Slayt Numarası Yer Tutucusu 2"/>
          <p:cNvSpPr>
            <a:spLocks noGrp="1"/>
          </p:cNvSpPr>
          <p:nvPr>
            <p:ph type="sldNum" sz="quarter" idx="12"/>
          </p:nvPr>
        </p:nvSpPr>
        <p:spPr/>
        <p:txBody>
          <a:bodyPr/>
          <a:lstStyle/>
          <a:p>
            <a:fld id="{D57F1E4F-1CFF-5643-939E-02111984F565}" type="slidenum">
              <a:rPr lang="en-US" smtClean="0"/>
              <a:t>9</a:t>
            </a:fld>
            <a:endParaRPr lang="en-US" dirty="0"/>
          </a:p>
        </p:txBody>
      </p:sp>
      <p:graphicFrame>
        <p:nvGraphicFramePr>
          <p:cNvPr id="4" name="Tablo 3"/>
          <p:cNvGraphicFramePr>
            <a:graphicFrameLocks noGrp="1"/>
          </p:cNvGraphicFramePr>
          <p:nvPr>
            <p:extLst>
              <p:ext uri="{D42A27DB-BD31-4B8C-83A1-F6EECF244321}">
                <p14:modId xmlns:p14="http://schemas.microsoft.com/office/powerpoint/2010/main" val="2460681487"/>
              </p:ext>
            </p:extLst>
          </p:nvPr>
        </p:nvGraphicFramePr>
        <p:xfrm>
          <a:off x="395536" y="1484781"/>
          <a:ext cx="8424935" cy="4248056"/>
        </p:xfrm>
        <a:graphic>
          <a:graphicData uri="http://schemas.openxmlformats.org/drawingml/2006/table">
            <a:tbl>
              <a:tblPr>
                <a:tableStyleId>{5C22544A-7EE6-4342-B048-85BDC9FD1C3A}</a:tableStyleId>
              </a:tblPr>
              <a:tblGrid>
                <a:gridCol w="5953415">
                  <a:extLst>
                    <a:ext uri="{9D8B030D-6E8A-4147-A177-3AD203B41FA5}">
                      <a16:colId xmlns:a16="http://schemas.microsoft.com/office/drawing/2014/main" val="3340814425"/>
                    </a:ext>
                  </a:extLst>
                </a:gridCol>
                <a:gridCol w="2471520">
                  <a:extLst>
                    <a:ext uri="{9D8B030D-6E8A-4147-A177-3AD203B41FA5}">
                      <a16:colId xmlns:a16="http://schemas.microsoft.com/office/drawing/2014/main" val="3767012430"/>
                    </a:ext>
                  </a:extLst>
                </a:gridCol>
              </a:tblGrid>
              <a:tr h="662408">
                <a:tc gridSpan="2">
                  <a:txBody>
                    <a:bodyPr/>
                    <a:lstStyle/>
                    <a:p>
                      <a:pPr>
                        <a:spcAft>
                          <a:spcPts val="0"/>
                        </a:spcAft>
                      </a:pPr>
                      <a:endParaRPr lang="tr-TR" sz="16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53975" marB="53975" anchor="ctr"/>
                </a:tc>
                <a:tc hMerge="1">
                  <a:txBody>
                    <a:bodyPr/>
                    <a:lstStyle/>
                    <a:p>
                      <a:endParaRPr lang="tr-TR"/>
                    </a:p>
                  </a:txBody>
                  <a:tcPr/>
                </a:tc>
                <a:extLst>
                  <a:ext uri="{0D108BD9-81ED-4DB2-BD59-A6C34878D82A}">
                    <a16:rowId xmlns:a16="http://schemas.microsoft.com/office/drawing/2014/main" val="2505231619"/>
                  </a:ext>
                </a:extLst>
              </a:tr>
              <a:tr h="1264346">
                <a:tc>
                  <a:txBody>
                    <a:bodyPr/>
                    <a:lstStyle/>
                    <a:p>
                      <a:pPr>
                        <a:spcAft>
                          <a:spcPts val="0"/>
                        </a:spcAft>
                      </a:pPr>
                      <a:r>
                        <a:rPr lang="tr-TR" sz="1800" dirty="0" smtClean="0">
                          <a:solidFill>
                            <a:schemeClr val="bg2">
                              <a:lumMod val="75000"/>
                              <a:lumOff val="25000"/>
                            </a:schemeClr>
                          </a:solidFill>
                          <a:effectLst/>
                        </a:rPr>
                        <a:t>Dönemin Başbakan </a:t>
                      </a:r>
                      <a:r>
                        <a:rPr lang="tr-TR" sz="1800" dirty="0">
                          <a:solidFill>
                            <a:schemeClr val="bg2">
                              <a:lumMod val="75000"/>
                              <a:lumOff val="25000"/>
                            </a:schemeClr>
                          </a:solidFill>
                          <a:effectLst/>
                        </a:rPr>
                        <a:t>Yardımcısı Rüstem </a:t>
                      </a:r>
                      <a:r>
                        <a:rPr lang="tr-TR" sz="1800" dirty="0" smtClean="0">
                          <a:solidFill>
                            <a:schemeClr val="bg2">
                              <a:lumMod val="75000"/>
                              <a:lumOff val="25000"/>
                            </a:schemeClr>
                          </a:solidFill>
                          <a:effectLst/>
                        </a:rPr>
                        <a:t>AZİMOV </a:t>
                      </a:r>
                      <a:r>
                        <a:rPr lang="tr-TR" sz="1800" dirty="0">
                          <a:solidFill>
                            <a:schemeClr val="bg2">
                              <a:lumMod val="75000"/>
                              <a:lumOff val="25000"/>
                            </a:schemeClr>
                          </a:solidFill>
                          <a:effectLst/>
                        </a:rPr>
                        <a:t>ile Dış Ekonomik İlişkiler, Yatırımlar ve Ticaret Bakanı </a:t>
                      </a:r>
                      <a:r>
                        <a:rPr lang="tr-TR" sz="1800" dirty="0" err="1">
                          <a:solidFill>
                            <a:schemeClr val="bg2">
                              <a:lumMod val="75000"/>
                              <a:lumOff val="25000"/>
                            </a:schemeClr>
                          </a:solidFill>
                          <a:effectLst/>
                        </a:rPr>
                        <a:t>Elyor</a:t>
                      </a:r>
                      <a:r>
                        <a:rPr lang="tr-TR" sz="1800" dirty="0">
                          <a:solidFill>
                            <a:schemeClr val="bg2">
                              <a:lumMod val="75000"/>
                              <a:lumOff val="25000"/>
                            </a:schemeClr>
                          </a:solidFill>
                          <a:effectLst/>
                        </a:rPr>
                        <a:t> </a:t>
                      </a:r>
                      <a:r>
                        <a:rPr lang="tr-TR" sz="1800" dirty="0" err="1">
                          <a:solidFill>
                            <a:schemeClr val="bg2">
                              <a:lumMod val="75000"/>
                              <a:lumOff val="25000"/>
                            </a:schemeClr>
                          </a:solidFill>
                          <a:effectLst/>
                        </a:rPr>
                        <a:t>GANİYEV’in</a:t>
                      </a:r>
                      <a:r>
                        <a:rPr lang="tr-TR" sz="1800" dirty="0">
                          <a:solidFill>
                            <a:schemeClr val="bg2">
                              <a:lumMod val="75000"/>
                              <a:lumOff val="25000"/>
                            </a:schemeClr>
                          </a:solidFill>
                          <a:effectLst/>
                        </a:rPr>
                        <a:t> Ülkemizi Ziyareti</a:t>
                      </a:r>
                      <a:endParaRPr lang="tr-TR" sz="18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800">
                          <a:solidFill>
                            <a:schemeClr val="bg2">
                              <a:lumMod val="75000"/>
                              <a:lumOff val="25000"/>
                            </a:schemeClr>
                          </a:solidFill>
                          <a:effectLst/>
                        </a:rPr>
                        <a:t>26 Şubat-2 Mart 2017</a:t>
                      </a:r>
                      <a:endParaRPr lang="tr-TR" sz="18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3012657439"/>
                  </a:ext>
                </a:extLst>
              </a:tr>
              <a:tr h="868551">
                <a:tc>
                  <a:txBody>
                    <a:bodyPr/>
                    <a:lstStyle/>
                    <a:p>
                      <a:pPr>
                        <a:spcAft>
                          <a:spcPts val="0"/>
                        </a:spcAft>
                      </a:pPr>
                      <a:r>
                        <a:rPr lang="tr-TR" sz="1800" dirty="0">
                          <a:solidFill>
                            <a:schemeClr val="bg2">
                              <a:lumMod val="75000"/>
                              <a:lumOff val="25000"/>
                            </a:schemeClr>
                          </a:solidFill>
                          <a:effectLst/>
                        </a:rPr>
                        <a:t>Başbakan Yardımcısı </a:t>
                      </a:r>
                      <a:r>
                        <a:rPr lang="tr-TR" sz="1800" dirty="0" err="1">
                          <a:solidFill>
                            <a:schemeClr val="bg2">
                              <a:lumMod val="75000"/>
                              <a:lumOff val="25000"/>
                            </a:schemeClr>
                          </a:solidFill>
                          <a:effectLst/>
                        </a:rPr>
                        <a:t>Cemşid</a:t>
                      </a:r>
                      <a:r>
                        <a:rPr lang="tr-TR" sz="1800" dirty="0">
                          <a:solidFill>
                            <a:schemeClr val="bg2">
                              <a:lumMod val="75000"/>
                              <a:lumOff val="25000"/>
                            </a:schemeClr>
                          </a:solidFill>
                          <a:effectLst/>
                        </a:rPr>
                        <a:t> </a:t>
                      </a:r>
                      <a:r>
                        <a:rPr lang="tr-TR" sz="1800" dirty="0" err="1">
                          <a:solidFill>
                            <a:schemeClr val="bg2">
                              <a:lumMod val="75000"/>
                              <a:lumOff val="25000"/>
                            </a:schemeClr>
                          </a:solidFill>
                          <a:effectLst/>
                        </a:rPr>
                        <a:t>KUÇKAROV’un</a:t>
                      </a:r>
                      <a:r>
                        <a:rPr lang="tr-TR" sz="1800" dirty="0">
                          <a:solidFill>
                            <a:schemeClr val="bg2">
                              <a:lumMod val="75000"/>
                              <a:lumOff val="25000"/>
                            </a:schemeClr>
                          </a:solidFill>
                          <a:effectLst/>
                        </a:rPr>
                        <a:t> Ülkemizi Ziyareti</a:t>
                      </a:r>
                      <a:endParaRPr lang="tr-TR" sz="18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800">
                          <a:solidFill>
                            <a:schemeClr val="bg2">
                              <a:lumMod val="75000"/>
                              <a:lumOff val="25000"/>
                            </a:schemeClr>
                          </a:solidFill>
                          <a:effectLst/>
                        </a:rPr>
                        <a:t>5-7 Eylül 2017</a:t>
                      </a:r>
                      <a:endParaRPr lang="tr-TR" sz="180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658627314"/>
                  </a:ext>
                </a:extLst>
              </a:tr>
              <a:tr h="868551">
                <a:tc>
                  <a:txBody>
                    <a:bodyPr/>
                    <a:lstStyle/>
                    <a:p>
                      <a:pPr>
                        <a:spcAft>
                          <a:spcPts val="0"/>
                        </a:spcAft>
                      </a:pPr>
                      <a:r>
                        <a:rPr lang="tr-TR" sz="1800" dirty="0">
                          <a:solidFill>
                            <a:schemeClr val="bg2">
                              <a:lumMod val="75000"/>
                              <a:lumOff val="25000"/>
                            </a:schemeClr>
                          </a:solidFill>
                          <a:effectLst/>
                        </a:rPr>
                        <a:t>Başbakan Yardımcısı </a:t>
                      </a:r>
                      <a:r>
                        <a:rPr lang="tr-TR" sz="1800" dirty="0" err="1">
                          <a:solidFill>
                            <a:schemeClr val="bg2">
                              <a:lumMod val="75000"/>
                              <a:lumOff val="25000"/>
                            </a:schemeClr>
                          </a:solidFill>
                          <a:effectLst/>
                        </a:rPr>
                        <a:t>Cemşid</a:t>
                      </a:r>
                      <a:r>
                        <a:rPr lang="tr-TR" sz="1800" dirty="0">
                          <a:solidFill>
                            <a:schemeClr val="bg2">
                              <a:lumMod val="75000"/>
                              <a:lumOff val="25000"/>
                            </a:schemeClr>
                          </a:solidFill>
                          <a:effectLst/>
                        </a:rPr>
                        <a:t> </a:t>
                      </a:r>
                      <a:r>
                        <a:rPr lang="tr-TR" sz="1800" dirty="0" err="1">
                          <a:solidFill>
                            <a:schemeClr val="bg2">
                              <a:lumMod val="75000"/>
                              <a:lumOff val="25000"/>
                            </a:schemeClr>
                          </a:solidFill>
                          <a:effectLst/>
                        </a:rPr>
                        <a:t>KUÇKAROV’un</a:t>
                      </a:r>
                      <a:r>
                        <a:rPr lang="tr-TR" sz="1800" dirty="0">
                          <a:solidFill>
                            <a:schemeClr val="bg2">
                              <a:lumMod val="75000"/>
                              <a:lumOff val="25000"/>
                            </a:schemeClr>
                          </a:solidFill>
                          <a:effectLst/>
                        </a:rPr>
                        <a:t> Ülkemizi Ziyareti</a:t>
                      </a:r>
                      <a:endParaRPr lang="tr-TR" sz="18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800" dirty="0">
                          <a:solidFill>
                            <a:schemeClr val="bg2">
                              <a:lumMod val="75000"/>
                              <a:lumOff val="25000"/>
                            </a:schemeClr>
                          </a:solidFill>
                          <a:effectLst/>
                        </a:rPr>
                        <a:t>5-7 Ekim 2017</a:t>
                      </a:r>
                      <a:endParaRPr lang="tr-TR" sz="18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3370326577"/>
                  </a:ext>
                </a:extLst>
              </a:tr>
              <a:tr h="512610">
                <a:tc>
                  <a:txBody>
                    <a:bodyPr/>
                    <a:lstStyle/>
                    <a:p>
                      <a:pPr>
                        <a:spcAft>
                          <a:spcPts val="0"/>
                        </a:spcAft>
                      </a:pPr>
                      <a:r>
                        <a:rPr lang="tr-TR" sz="1800" dirty="0">
                          <a:solidFill>
                            <a:schemeClr val="bg2">
                              <a:lumMod val="75000"/>
                              <a:lumOff val="25000"/>
                            </a:schemeClr>
                          </a:solidFill>
                          <a:effectLst/>
                        </a:rPr>
                        <a:t>Cumhurbaşkanı </a:t>
                      </a:r>
                      <a:r>
                        <a:rPr lang="tr-TR" sz="1800" dirty="0" err="1">
                          <a:solidFill>
                            <a:schemeClr val="bg2">
                              <a:lumMod val="75000"/>
                              <a:lumOff val="25000"/>
                            </a:schemeClr>
                          </a:solidFill>
                          <a:effectLst/>
                        </a:rPr>
                        <a:t>Şevkat</a:t>
                      </a:r>
                      <a:r>
                        <a:rPr lang="tr-TR" sz="1800" dirty="0">
                          <a:solidFill>
                            <a:schemeClr val="bg2">
                              <a:lumMod val="75000"/>
                              <a:lumOff val="25000"/>
                            </a:schemeClr>
                          </a:solidFill>
                          <a:effectLst/>
                        </a:rPr>
                        <a:t> </a:t>
                      </a:r>
                      <a:r>
                        <a:rPr lang="tr-TR" sz="1800" dirty="0" err="1">
                          <a:solidFill>
                            <a:schemeClr val="bg2">
                              <a:lumMod val="75000"/>
                              <a:lumOff val="25000"/>
                            </a:schemeClr>
                          </a:solidFill>
                          <a:effectLst/>
                        </a:rPr>
                        <a:t>MİRZİYOYEV’in</a:t>
                      </a:r>
                      <a:r>
                        <a:rPr lang="tr-TR" sz="1800" dirty="0">
                          <a:solidFill>
                            <a:schemeClr val="bg2">
                              <a:lumMod val="75000"/>
                              <a:lumOff val="25000"/>
                            </a:schemeClr>
                          </a:solidFill>
                          <a:effectLst/>
                        </a:rPr>
                        <a:t> Ülkemizi Ziyareti</a:t>
                      </a:r>
                      <a:endParaRPr lang="tr-TR" sz="18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tc>
                  <a:txBody>
                    <a:bodyPr/>
                    <a:lstStyle/>
                    <a:p>
                      <a:pPr algn="ctr">
                        <a:spcAft>
                          <a:spcPts val="0"/>
                        </a:spcAft>
                      </a:pPr>
                      <a:r>
                        <a:rPr lang="tr-TR" sz="1800" dirty="0">
                          <a:solidFill>
                            <a:schemeClr val="bg2">
                              <a:lumMod val="75000"/>
                              <a:lumOff val="25000"/>
                            </a:schemeClr>
                          </a:solidFill>
                          <a:effectLst/>
                        </a:rPr>
                        <a:t>25-27 Ekim 2017</a:t>
                      </a:r>
                      <a:endParaRPr lang="tr-TR" sz="18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17780" marB="17780" anchor="ctr"/>
                </a:tc>
                <a:extLst>
                  <a:ext uri="{0D108BD9-81ED-4DB2-BD59-A6C34878D82A}">
                    <a16:rowId xmlns:a16="http://schemas.microsoft.com/office/drawing/2014/main" val="1885088308"/>
                  </a:ext>
                </a:extLst>
              </a:tr>
            </a:tbl>
          </a:graphicData>
        </a:graphic>
      </p:graphicFrame>
      <p:sp>
        <p:nvSpPr>
          <p:cNvPr id="5" name="Dikdörtgen 4"/>
          <p:cNvSpPr/>
          <p:nvPr/>
        </p:nvSpPr>
        <p:spPr>
          <a:xfrm>
            <a:off x="395536" y="125136"/>
            <a:ext cx="8605588" cy="523220"/>
          </a:xfrm>
          <a:prstGeom prst="rect">
            <a:avLst/>
          </a:prstGeom>
        </p:spPr>
        <p:txBody>
          <a:bodyPr wrap="square">
            <a:spAutoFit/>
          </a:bodyPr>
          <a:lstStyle/>
          <a:p>
            <a:pPr>
              <a:spcAft>
                <a:spcPts val="0"/>
              </a:spcAft>
            </a:pPr>
            <a:r>
              <a:rPr lang="tr-TR" sz="2800" dirty="0">
                <a:solidFill>
                  <a:schemeClr val="tx2"/>
                </a:solidFill>
              </a:rPr>
              <a:t>Özbekistan’dan Türkiye’ye Gerçekleştirilen Ziyaretler</a:t>
            </a:r>
            <a:endParaRPr lang="tr-TR"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90309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DTM Tema">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turq">
      <a:dk1>
        <a:srgbClr val="C3A572"/>
      </a:dk1>
      <a:lt1>
        <a:srgbClr val="C3A572"/>
      </a:lt1>
      <a:dk2>
        <a:srgbClr val="083048"/>
      </a:dk2>
      <a:lt2>
        <a:srgbClr val="FFFFFF"/>
      </a:lt2>
      <a:accent1>
        <a:srgbClr val="00ACC9"/>
      </a:accent1>
      <a:accent2>
        <a:srgbClr val="C3A572"/>
      </a:accent2>
      <a:accent3>
        <a:srgbClr val="EF7A24"/>
      </a:accent3>
      <a:accent4>
        <a:srgbClr val="5AA0F5"/>
      </a:accent4>
      <a:accent5>
        <a:srgbClr val="C4E46E"/>
      </a:accent5>
      <a:accent6>
        <a:srgbClr val="BDE0FB"/>
      </a:accent6>
      <a:hlink>
        <a:srgbClr val="00ACC9"/>
      </a:hlink>
      <a:folHlink>
        <a:srgbClr val="7030A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yeniasd" id="{6456FFD4-0677-4516-9F5D-74D7E5E6C075}" vid="{AF375EC2-5A30-4D95-B6F8-4E546A2B3DAC}"/>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8897</TotalTime>
  <Words>1072</Words>
  <Application>Microsoft Office PowerPoint</Application>
  <PresentationFormat>Ekran Gösterisi (4:3)</PresentationFormat>
  <Paragraphs>239</Paragraphs>
  <Slides>19</Slides>
  <Notes>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19</vt:i4>
      </vt:variant>
    </vt:vector>
  </HeadingPairs>
  <TitlesOfParts>
    <vt:vector size="27" baseType="lpstr">
      <vt:lpstr>Arial</vt:lpstr>
      <vt:lpstr>Calibri</vt:lpstr>
      <vt:lpstr>Century Gothic</vt:lpstr>
      <vt:lpstr>Tahoma</vt:lpstr>
      <vt:lpstr>Times New Roman</vt:lpstr>
      <vt:lpstr>Wingdings 3</vt:lpstr>
      <vt:lpstr>DTM Tema</vt:lpstr>
      <vt:lpstr>Ion</vt:lpstr>
      <vt:lpstr>PowerPoint Sunusu</vt:lpstr>
      <vt:lpstr>Sunuş Planı</vt:lpstr>
      <vt:lpstr>Genel Bilgiler</vt:lpstr>
      <vt:lpstr>PowerPoint Sunusu</vt:lpstr>
      <vt:lpstr>PowerPoint Sunusu</vt:lpstr>
      <vt:lpstr>Ekonomik veriler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ULKER</dc:creator>
  <cp:lastModifiedBy>Ahmet KÜÇÜKASLAN</cp:lastModifiedBy>
  <cp:revision>1257</cp:revision>
  <cp:lastPrinted>2016-04-04T08:58:21Z</cp:lastPrinted>
  <dcterms:created xsi:type="dcterms:W3CDTF">2011-01-20T23:42:48Z</dcterms:created>
  <dcterms:modified xsi:type="dcterms:W3CDTF">2018-01-24T12:47:51Z</dcterms:modified>
</cp:coreProperties>
</file>