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16" r:id="rId2"/>
    <p:sldMasterId id="2147483723" r:id="rId3"/>
    <p:sldMasterId id="2147483729" r:id="rId4"/>
    <p:sldMasterId id="2147483736" r:id="rId5"/>
    <p:sldMasterId id="2147483744" r:id="rId6"/>
  </p:sldMasterIdLst>
  <p:notesMasterIdLst>
    <p:notesMasterId r:id="rId37"/>
  </p:notesMasterIdLst>
  <p:handoutMasterIdLst>
    <p:handoutMasterId r:id="rId38"/>
  </p:handoutMasterIdLst>
  <p:sldIdLst>
    <p:sldId id="539" r:id="rId7"/>
    <p:sldId id="490" r:id="rId8"/>
    <p:sldId id="481" r:id="rId9"/>
    <p:sldId id="543" r:id="rId10"/>
    <p:sldId id="484" r:id="rId11"/>
    <p:sldId id="489" r:id="rId12"/>
    <p:sldId id="554" r:id="rId13"/>
    <p:sldId id="555" r:id="rId14"/>
    <p:sldId id="556" r:id="rId15"/>
    <p:sldId id="535" r:id="rId16"/>
    <p:sldId id="544" r:id="rId17"/>
    <p:sldId id="545" r:id="rId18"/>
    <p:sldId id="546" r:id="rId19"/>
    <p:sldId id="547" r:id="rId20"/>
    <p:sldId id="548" r:id="rId21"/>
    <p:sldId id="523" r:id="rId22"/>
    <p:sldId id="507" r:id="rId23"/>
    <p:sldId id="533" r:id="rId24"/>
    <p:sldId id="549" r:id="rId25"/>
    <p:sldId id="550" r:id="rId26"/>
    <p:sldId id="551" r:id="rId27"/>
    <p:sldId id="553" r:id="rId28"/>
    <p:sldId id="552" r:id="rId29"/>
    <p:sldId id="537" r:id="rId30"/>
    <p:sldId id="511" r:id="rId31"/>
    <p:sldId id="559" r:id="rId32"/>
    <p:sldId id="558" r:id="rId33"/>
    <p:sldId id="560" r:id="rId34"/>
    <p:sldId id="529" r:id="rId35"/>
    <p:sldId id="557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F5A"/>
    <a:srgbClr val="ABE9FF"/>
    <a:srgbClr val="C3180D"/>
    <a:srgbClr val="3136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77033" autoAdjust="0"/>
  </p:normalViewPr>
  <p:slideViewPr>
    <p:cSldViewPr>
      <p:cViewPr varScale="1">
        <p:scale>
          <a:sx n="56" d="100"/>
          <a:sy n="56" d="100"/>
        </p:scale>
        <p:origin x="18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Afrika </a:t>
            </a:r>
            <a:r>
              <a:rPr lang="en-US" dirty="0" err="1"/>
              <a:t>Tarım</a:t>
            </a:r>
            <a:r>
              <a:rPr lang="en-US" dirty="0"/>
              <a:t> </a:t>
            </a:r>
            <a:r>
              <a:rPr lang="en-US" dirty="0" err="1"/>
              <a:t>Ürünleri</a:t>
            </a:r>
            <a:r>
              <a:rPr lang="en-US" baseline="0" dirty="0"/>
              <a:t> </a:t>
            </a:r>
            <a:r>
              <a:rPr lang="en-US" baseline="0" dirty="0" err="1"/>
              <a:t>ihracatı</a:t>
            </a:r>
            <a:r>
              <a:rPr lang="en-US" baseline="0" dirty="0"/>
              <a:t> </a:t>
            </a:r>
            <a:r>
              <a:rPr lang="en-US" baseline="0" dirty="0" err="1"/>
              <a:t>ve</a:t>
            </a:r>
            <a:r>
              <a:rPr lang="en-US" baseline="0" dirty="0"/>
              <a:t> </a:t>
            </a:r>
            <a:r>
              <a:rPr lang="en-US" baseline="0" dirty="0" err="1"/>
              <a:t>ithalatı</a:t>
            </a:r>
            <a:r>
              <a:rPr lang="en-US" dirty="0"/>
              <a:t>, 2000-2012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Exports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12</c:v>
                </c:pt>
                <c:pt idx="1">
                  <c:v>12</c:v>
                </c:pt>
                <c:pt idx="2">
                  <c:v>14</c:v>
                </c:pt>
                <c:pt idx="3">
                  <c:v>17</c:v>
                </c:pt>
                <c:pt idx="4">
                  <c:v>20</c:v>
                </c:pt>
                <c:pt idx="5">
                  <c:v>20</c:v>
                </c:pt>
                <c:pt idx="6">
                  <c:v>21</c:v>
                </c:pt>
                <c:pt idx="7">
                  <c:v>26</c:v>
                </c:pt>
                <c:pt idx="8">
                  <c:v>30</c:v>
                </c:pt>
                <c:pt idx="9">
                  <c:v>34</c:v>
                </c:pt>
                <c:pt idx="10">
                  <c:v>36</c:v>
                </c:pt>
                <c:pt idx="11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C9-435E-80B8-3392817E60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Imports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22</c:v>
                </c:pt>
                <c:pt idx="1">
                  <c:v>22</c:v>
                </c:pt>
                <c:pt idx="2">
                  <c:v>23</c:v>
                </c:pt>
                <c:pt idx="3">
                  <c:v>23</c:v>
                </c:pt>
                <c:pt idx="4">
                  <c:v>28</c:v>
                </c:pt>
                <c:pt idx="5">
                  <c:v>30</c:v>
                </c:pt>
                <c:pt idx="6">
                  <c:v>38</c:v>
                </c:pt>
                <c:pt idx="7">
                  <c:v>46</c:v>
                </c:pt>
                <c:pt idx="8">
                  <c:v>59</c:v>
                </c:pt>
                <c:pt idx="9">
                  <c:v>53</c:v>
                </c:pt>
                <c:pt idx="10">
                  <c:v>62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C9-435E-80B8-3392817E60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Sheet1!$D$2:$D$13</c:f>
            </c:numRef>
          </c:val>
          <c:smooth val="0"/>
          <c:extLst>
            <c:ext xmlns:c16="http://schemas.microsoft.com/office/drawing/2014/chart" uri="{C3380CC4-5D6E-409C-BE32-E72D297353CC}">
              <c16:uniqueId val="{00000002-78C9-435E-80B8-3392817E60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3693896"/>
        <c:axId val="-2143688440"/>
      </c:lineChart>
      <c:catAx>
        <c:axId val="-214369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88440"/>
        <c:crosses val="autoZero"/>
        <c:auto val="1"/>
        <c:lblAlgn val="ctr"/>
        <c:lblOffset val="100"/>
        <c:noMultiLvlLbl val="0"/>
      </c:catAx>
      <c:valAx>
        <c:axId val="-2143688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9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82E48-7235-4819-BA83-D1FC4D891A9B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27B59-9236-4B35-A28B-CB39C2332492}">
      <dgm:prSet/>
      <dgm:spPr/>
      <dgm:t>
        <a:bodyPr/>
        <a:lstStyle/>
        <a:p>
          <a:pPr rtl="0"/>
          <a:r>
            <a:rPr lang="en-US" b="0" dirty="0"/>
            <a:t> 2000-2012yıllarındaki </a:t>
          </a:r>
          <a:r>
            <a:rPr lang="en-US" b="0" dirty="0" err="1"/>
            <a:t>yapay</a:t>
          </a:r>
          <a:r>
            <a:rPr lang="en-US" b="0" dirty="0"/>
            <a:t> </a:t>
          </a:r>
          <a:r>
            <a:rPr lang="en-US" b="0" dirty="0" err="1"/>
            <a:t>ticaret</a:t>
          </a:r>
          <a:r>
            <a:rPr lang="en-US" b="0" dirty="0"/>
            <a:t> </a:t>
          </a:r>
          <a:r>
            <a:rPr lang="en-US" b="0" dirty="0" err="1"/>
            <a:t>açığı</a:t>
          </a:r>
          <a:r>
            <a:rPr lang="en-US" b="0" dirty="0"/>
            <a:t> </a:t>
          </a:r>
          <a:r>
            <a:rPr lang="en-US" b="0" dirty="0" err="1"/>
            <a:t>üzerinden</a:t>
          </a:r>
          <a:r>
            <a:rPr lang="en-US" b="0" dirty="0"/>
            <a:t> </a:t>
          </a:r>
          <a:r>
            <a:rPr lang="en-US" b="0" dirty="0" err="1"/>
            <a:t>ihracat</a:t>
          </a:r>
          <a:r>
            <a:rPr lang="en-US" b="0" dirty="0"/>
            <a:t> %234 </a:t>
          </a:r>
          <a:r>
            <a:rPr lang="en-US" b="0" dirty="0" err="1"/>
            <a:t>artarken</a:t>
          </a:r>
          <a:r>
            <a:rPr lang="en-US" b="0" dirty="0"/>
            <a:t>, </a:t>
          </a:r>
          <a:r>
            <a:rPr lang="en-US" b="0" dirty="0" err="1"/>
            <a:t>Afrika’nın</a:t>
          </a:r>
          <a:r>
            <a:rPr lang="en-US" b="1" dirty="0"/>
            <a:t> </a:t>
          </a:r>
          <a:r>
            <a:rPr lang="en-US" b="1" dirty="0" err="1"/>
            <a:t>tarım</a:t>
          </a:r>
          <a:r>
            <a:rPr lang="en-US" b="1" dirty="0"/>
            <a:t> </a:t>
          </a:r>
          <a:r>
            <a:rPr lang="en-US" b="1" dirty="0" err="1"/>
            <a:t>ithalatı</a:t>
          </a:r>
          <a:r>
            <a:rPr lang="en-US" b="1" dirty="0"/>
            <a:t> %307 </a:t>
          </a:r>
          <a:r>
            <a:rPr lang="en-US" b="1" dirty="0" err="1"/>
            <a:t>arttı</a:t>
          </a:r>
          <a:r>
            <a:rPr lang="en-US" b="1" dirty="0"/>
            <a:t>.  </a:t>
          </a:r>
        </a:p>
      </dgm:t>
    </dgm:pt>
    <dgm:pt modelId="{6AEEB8B0-799D-438A-9B30-912687A56DC2}" type="parTrans" cxnId="{5FECD5C8-B075-4600-9C2E-DBB58B7E03A0}">
      <dgm:prSet/>
      <dgm:spPr/>
      <dgm:t>
        <a:bodyPr/>
        <a:lstStyle/>
        <a:p>
          <a:endParaRPr lang="en-US"/>
        </a:p>
      </dgm:t>
    </dgm:pt>
    <dgm:pt modelId="{BA5214E8-5F7A-4048-86FD-3CB55675A3B9}" type="sibTrans" cxnId="{5FECD5C8-B075-4600-9C2E-DBB58B7E03A0}">
      <dgm:prSet/>
      <dgm:spPr/>
      <dgm:t>
        <a:bodyPr/>
        <a:lstStyle/>
        <a:p>
          <a:endParaRPr lang="en-US"/>
        </a:p>
      </dgm:t>
    </dgm:pt>
    <dgm:pt modelId="{5D8F32C8-0471-4CC1-8D83-BB175E6579E8}">
      <dgm:prSet/>
      <dgm:spPr/>
      <dgm:t>
        <a:bodyPr/>
        <a:lstStyle/>
        <a:p>
          <a:pPr rtl="0"/>
          <a:r>
            <a:rPr lang="en-US" b="1" dirty="0" err="1"/>
            <a:t>Tarımsal</a:t>
          </a:r>
          <a:r>
            <a:rPr lang="en-US" b="1" dirty="0"/>
            <a:t> </a:t>
          </a:r>
          <a:r>
            <a:rPr lang="en-US" b="1" dirty="0" err="1"/>
            <a:t>ihracat</a:t>
          </a:r>
          <a:r>
            <a:rPr lang="en-US" b="1" dirty="0"/>
            <a:t>, </a:t>
          </a:r>
          <a:r>
            <a:rPr lang="en-US" b="1" dirty="0" err="1"/>
            <a:t>artık</a:t>
          </a:r>
          <a:r>
            <a:rPr lang="en-US" b="1" dirty="0"/>
            <a:t> </a:t>
          </a:r>
          <a:r>
            <a:rPr lang="en-US" b="1" dirty="0" err="1"/>
            <a:t>Afrika’daki</a:t>
          </a:r>
          <a:r>
            <a:rPr lang="en-US" b="1" dirty="0"/>
            <a:t> </a:t>
          </a:r>
          <a:r>
            <a:rPr lang="en-US" b="1" dirty="0" err="1"/>
            <a:t>yabancı</a:t>
          </a:r>
          <a:r>
            <a:rPr lang="en-US" b="1" dirty="0"/>
            <a:t> para </a:t>
          </a:r>
          <a:r>
            <a:rPr lang="en-US" b="1" dirty="0" err="1"/>
            <a:t>kaynaklı</a:t>
          </a:r>
          <a:r>
            <a:rPr lang="en-US" b="1" dirty="0"/>
            <a:t> </a:t>
          </a:r>
          <a:r>
            <a:rPr lang="en-US" b="1" dirty="0" err="1"/>
            <a:t>bir</a:t>
          </a:r>
          <a:r>
            <a:rPr lang="en-US" b="1" dirty="0"/>
            <a:t> </a:t>
          </a:r>
          <a:r>
            <a:rPr lang="en-US" b="1" dirty="0" err="1"/>
            <a:t>gelir</a:t>
          </a:r>
          <a:r>
            <a:rPr lang="en-US" b="1" dirty="0"/>
            <a:t> </a:t>
          </a:r>
          <a:r>
            <a:rPr lang="en-US" b="1" dirty="0" err="1"/>
            <a:t>değildir</a:t>
          </a:r>
          <a:r>
            <a:rPr lang="en-US" b="1" dirty="0"/>
            <a:t> </a:t>
          </a:r>
          <a:r>
            <a:rPr lang="en-US" b="1" dirty="0" err="1"/>
            <a:t>ve</a:t>
          </a:r>
          <a:r>
            <a:rPr lang="en-US" b="1" dirty="0"/>
            <a:t> 2000-2012 </a:t>
          </a:r>
          <a:r>
            <a:rPr lang="en-US" b="1" dirty="0" err="1"/>
            <a:t>yılları</a:t>
          </a:r>
          <a:r>
            <a:rPr lang="en-US" b="1" dirty="0"/>
            <a:t> </a:t>
          </a:r>
          <a:r>
            <a:rPr lang="en-US" b="1" dirty="0" err="1"/>
            <a:t>arasında</a:t>
          </a:r>
          <a:r>
            <a:rPr lang="en-US" b="1" dirty="0"/>
            <a:t> </a:t>
          </a:r>
          <a:r>
            <a:rPr lang="en-US" b="1" dirty="0" err="1"/>
            <a:t>yalnızca</a:t>
          </a:r>
          <a:r>
            <a:rPr lang="en-US" b="1" dirty="0"/>
            <a:t> </a:t>
          </a:r>
          <a:r>
            <a:rPr lang="en-US" b="1" dirty="0" err="1"/>
            <a:t>ortalama</a:t>
          </a:r>
          <a:r>
            <a:rPr lang="en-US" b="1" dirty="0"/>
            <a:t> %8 </a:t>
          </a:r>
          <a:r>
            <a:rPr lang="en-US" b="1" dirty="0" err="1"/>
            <a:t>civarında</a:t>
          </a:r>
          <a:r>
            <a:rPr lang="en-US" b="1" dirty="0"/>
            <a:t> </a:t>
          </a:r>
          <a:r>
            <a:rPr lang="en-US" b="1" dirty="0" err="1"/>
            <a:t>hesaplanmıştır</a:t>
          </a:r>
          <a:r>
            <a:rPr lang="en-US" b="1" dirty="0"/>
            <a:t>. </a:t>
          </a:r>
        </a:p>
      </dgm:t>
    </dgm:pt>
    <dgm:pt modelId="{072B6A86-83FD-48B1-B8C8-74514345C0CC}" type="parTrans" cxnId="{50F28B6F-C109-4BC4-B517-77BB53FC0C14}">
      <dgm:prSet/>
      <dgm:spPr/>
      <dgm:t>
        <a:bodyPr/>
        <a:lstStyle/>
        <a:p>
          <a:endParaRPr lang="en-US"/>
        </a:p>
      </dgm:t>
    </dgm:pt>
    <dgm:pt modelId="{6669F173-C746-42F1-BA32-70135F83F24C}" type="sibTrans" cxnId="{50F28B6F-C109-4BC4-B517-77BB53FC0C14}">
      <dgm:prSet/>
      <dgm:spPr/>
      <dgm:t>
        <a:bodyPr/>
        <a:lstStyle/>
        <a:p>
          <a:endParaRPr lang="en-US"/>
        </a:p>
      </dgm:t>
    </dgm:pt>
    <dgm:pt modelId="{4C3FB29E-E6A6-4F65-A88C-51A568DDF408}">
      <dgm:prSet/>
      <dgm:spPr/>
      <dgm:t>
        <a:bodyPr/>
        <a:lstStyle/>
        <a:p>
          <a:pPr rtl="0"/>
          <a:r>
            <a:rPr lang="en-US" b="1" dirty="0"/>
            <a:t>Afrika </a:t>
          </a:r>
          <a:r>
            <a:rPr lang="en-US" b="1" dirty="0" err="1"/>
            <a:t>verimsiz</a:t>
          </a:r>
          <a:r>
            <a:rPr lang="en-US" b="1" dirty="0"/>
            <a:t> </a:t>
          </a:r>
          <a:r>
            <a:rPr lang="en-US" b="1" dirty="0" err="1"/>
            <a:t>istihdam</a:t>
          </a:r>
          <a:r>
            <a:rPr lang="en-US" b="1" dirty="0"/>
            <a:t> </a:t>
          </a:r>
          <a:r>
            <a:rPr lang="en-US" b="1" dirty="0" err="1"/>
            <a:t>ve</a:t>
          </a:r>
          <a:r>
            <a:rPr lang="en-US" b="1" dirty="0"/>
            <a:t> </a:t>
          </a:r>
          <a:r>
            <a:rPr lang="en-US" b="1" dirty="0" err="1"/>
            <a:t>ihracat</a:t>
          </a:r>
          <a:r>
            <a:rPr lang="en-US" b="1" dirty="0"/>
            <a:t> </a:t>
          </a:r>
          <a:r>
            <a:rPr lang="en-US" b="1" dirty="0" err="1"/>
            <a:t>pazarında</a:t>
          </a:r>
          <a:r>
            <a:rPr lang="en-US" b="1" dirty="0"/>
            <a:t>  </a:t>
          </a:r>
          <a:r>
            <a:rPr lang="en-US" b="1" dirty="0" err="1"/>
            <a:t>rekabet</a:t>
          </a:r>
          <a:r>
            <a:rPr lang="en-US" b="1" dirty="0"/>
            <a:t> </a:t>
          </a:r>
          <a:r>
            <a:rPr lang="en-US" b="1" dirty="0" err="1"/>
            <a:t>gücünü</a:t>
          </a:r>
          <a:r>
            <a:rPr lang="en-US" b="1" dirty="0"/>
            <a:t> </a:t>
          </a:r>
          <a:r>
            <a:rPr lang="en-US" b="1" dirty="0" err="1"/>
            <a:t>yitirmesi</a:t>
          </a:r>
          <a:r>
            <a:rPr lang="en-US" b="1" dirty="0"/>
            <a:t> </a:t>
          </a:r>
          <a:r>
            <a:rPr lang="en-US" b="1" dirty="0" err="1"/>
            <a:t>nedeniyle</a:t>
          </a:r>
          <a:r>
            <a:rPr lang="en-US" b="1" dirty="0"/>
            <a:t> </a:t>
          </a:r>
          <a:r>
            <a:rPr lang="en-US" b="1" dirty="0" err="1"/>
            <a:t>dünya</a:t>
          </a:r>
          <a:r>
            <a:rPr lang="en-US" b="1" dirty="0"/>
            <a:t> </a:t>
          </a:r>
          <a:r>
            <a:rPr lang="en-US" b="1" dirty="0" err="1"/>
            <a:t>tarım</a:t>
          </a:r>
          <a:r>
            <a:rPr lang="en-US" b="1" dirty="0"/>
            <a:t> </a:t>
          </a:r>
          <a:r>
            <a:rPr lang="en-US" b="1" dirty="0" err="1"/>
            <a:t>ihracat</a:t>
          </a:r>
          <a:r>
            <a:rPr lang="en-US" b="1" dirty="0"/>
            <a:t> </a:t>
          </a:r>
          <a:r>
            <a:rPr lang="en-US" b="1" dirty="0" err="1"/>
            <a:t>ve</a:t>
          </a:r>
          <a:r>
            <a:rPr lang="en-US" b="1" dirty="0"/>
            <a:t> </a:t>
          </a:r>
          <a:r>
            <a:rPr lang="en-US" b="1" dirty="0" err="1"/>
            <a:t>ithalatının</a:t>
          </a:r>
          <a:r>
            <a:rPr lang="en-US" b="1" dirty="0"/>
            <a:t> </a:t>
          </a:r>
          <a:r>
            <a:rPr lang="en-US" b="1" dirty="0" err="1"/>
            <a:t>sadece</a:t>
          </a:r>
          <a:r>
            <a:rPr lang="en-US" b="1" dirty="0"/>
            <a:t> %3.27 </a:t>
          </a:r>
          <a:r>
            <a:rPr lang="en-US" b="1" dirty="0" err="1"/>
            <a:t>ve</a:t>
          </a:r>
          <a:r>
            <a:rPr lang="en-US" b="1" dirty="0"/>
            <a:t> %5.05’ini </a:t>
          </a:r>
          <a:r>
            <a:rPr lang="en-US" b="1" dirty="0" err="1"/>
            <a:t>oluşturuyordu</a:t>
          </a:r>
          <a:r>
            <a:rPr lang="en-US" b="1" dirty="0"/>
            <a:t>. </a:t>
          </a:r>
        </a:p>
      </dgm:t>
    </dgm:pt>
    <dgm:pt modelId="{F7CF277D-2C7D-4F46-9433-148E1A46D282}" type="parTrans" cxnId="{DED7ED04-56D3-42C4-8158-0053D719120F}">
      <dgm:prSet/>
      <dgm:spPr/>
      <dgm:t>
        <a:bodyPr/>
        <a:lstStyle/>
        <a:p>
          <a:endParaRPr lang="en-US"/>
        </a:p>
      </dgm:t>
    </dgm:pt>
    <dgm:pt modelId="{279524C9-6509-4E17-AE0D-377FA0A65B2B}" type="sibTrans" cxnId="{DED7ED04-56D3-42C4-8158-0053D719120F}">
      <dgm:prSet/>
      <dgm:spPr/>
      <dgm:t>
        <a:bodyPr/>
        <a:lstStyle/>
        <a:p>
          <a:endParaRPr lang="en-US"/>
        </a:p>
      </dgm:t>
    </dgm:pt>
    <dgm:pt modelId="{8C576423-541D-4FE4-8400-7736649AA9F3}" type="pres">
      <dgm:prSet presAssocID="{8D882E48-7235-4819-BA83-D1FC4D891A9B}" presName="Name0" presStyleCnt="0">
        <dgm:presLayoutVars>
          <dgm:resizeHandles/>
        </dgm:presLayoutVars>
      </dgm:prSet>
      <dgm:spPr/>
    </dgm:pt>
    <dgm:pt modelId="{A757F0EA-06D2-4283-9575-BDF3FA1AB0BF}" type="pres">
      <dgm:prSet presAssocID="{5E027B59-9236-4B35-A28B-CB39C2332492}" presName="text" presStyleLbl="node1" presStyleIdx="0" presStyleCnt="3" custLinFactY="-11241" custLinFactNeighborY="-100000">
        <dgm:presLayoutVars>
          <dgm:bulletEnabled val="1"/>
        </dgm:presLayoutVars>
      </dgm:prSet>
      <dgm:spPr/>
    </dgm:pt>
    <dgm:pt modelId="{E04EFDB2-D0D0-4F6D-88B4-12F67D89458B}" type="pres">
      <dgm:prSet presAssocID="{BA5214E8-5F7A-4048-86FD-3CB55675A3B9}" presName="space" presStyleCnt="0"/>
      <dgm:spPr/>
    </dgm:pt>
    <dgm:pt modelId="{65D5D928-FC4C-4A4B-91A1-9FA250A89808}" type="pres">
      <dgm:prSet presAssocID="{4C3FB29E-E6A6-4F65-A88C-51A568DDF408}" presName="text" presStyleLbl="node1" presStyleIdx="1" presStyleCnt="3">
        <dgm:presLayoutVars>
          <dgm:bulletEnabled val="1"/>
        </dgm:presLayoutVars>
      </dgm:prSet>
      <dgm:spPr/>
    </dgm:pt>
    <dgm:pt modelId="{383EA3FD-B713-482F-983E-E2716589820D}" type="pres">
      <dgm:prSet presAssocID="{279524C9-6509-4E17-AE0D-377FA0A65B2B}" presName="space" presStyleCnt="0"/>
      <dgm:spPr/>
    </dgm:pt>
    <dgm:pt modelId="{B44D65DC-108A-446F-A77C-A0669080A2CA}" type="pres">
      <dgm:prSet presAssocID="{5D8F32C8-0471-4CC1-8D83-BB175E6579E8}" presName="text" presStyleLbl="node1" presStyleIdx="2" presStyleCnt="3">
        <dgm:presLayoutVars>
          <dgm:bulletEnabled val="1"/>
        </dgm:presLayoutVars>
      </dgm:prSet>
      <dgm:spPr/>
    </dgm:pt>
  </dgm:ptLst>
  <dgm:cxnLst>
    <dgm:cxn modelId="{DED7ED04-56D3-42C4-8158-0053D719120F}" srcId="{8D882E48-7235-4819-BA83-D1FC4D891A9B}" destId="{4C3FB29E-E6A6-4F65-A88C-51A568DDF408}" srcOrd="1" destOrd="0" parTransId="{F7CF277D-2C7D-4F46-9433-148E1A46D282}" sibTransId="{279524C9-6509-4E17-AE0D-377FA0A65B2B}"/>
    <dgm:cxn modelId="{452DE22E-F458-4CAF-8117-D3DBE8A4E116}" type="presOf" srcId="{5D8F32C8-0471-4CC1-8D83-BB175E6579E8}" destId="{B44D65DC-108A-446F-A77C-A0669080A2CA}" srcOrd="0" destOrd="0" presId="urn:diagrams.loki3.com/VaryingWidthList"/>
    <dgm:cxn modelId="{50F28B6F-C109-4BC4-B517-77BB53FC0C14}" srcId="{8D882E48-7235-4819-BA83-D1FC4D891A9B}" destId="{5D8F32C8-0471-4CC1-8D83-BB175E6579E8}" srcOrd="2" destOrd="0" parTransId="{072B6A86-83FD-48B1-B8C8-74514345C0CC}" sibTransId="{6669F173-C746-42F1-BA32-70135F83F24C}"/>
    <dgm:cxn modelId="{301D7E8B-ECCC-40C1-89B4-1826CEE4FDF1}" type="presOf" srcId="{4C3FB29E-E6A6-4F65-A88C-51A568DDF408}" destId="{65D5D928-FC4C-4A4B-91A1-9FA250A89808}" srcOrd="0" destOrd="0" presId="urn:diagrams.loki3.com/VaryingWidthList"/>
    <dgm:cxn modelId="{0567A691-E36B-4839-8EF8-6C94DB5B6C45}" type="presOf" srcId="{8D882E48-7235-4819-BA83-D1FC4D891A9B}" destId="{8C576423-541D-4FE4-8400-7736649AA9F3}" srcOrd="0" destOrd="0" presId="urn:diagrams.loki3.com/VaryingWidthList"/>
    <dgm:cxn modelId="{C385449C-56AD-48B3-BD02-E3AF7D97B068}" type="presOf" srcId="{5E027B59-9236-4B35-A28B-CB39C2332492}" destId="{A757F0EA-06D2-4283-9575-BDF3FA1AB0BF}" srcOrd="0" destOrd="0" presId="urn:diagrams.loki3.com/VaryingWidthList"/>
    <dgm:cxn modelId="{5FECD5C8-B075-4600-9C2E-DBB58B7E03A0}" srcId="{8D882E48-7235-4819-BA83-D1FC4D891A9B}" destId="{5E027B59-9236-4B35-A28B-CB39C2332492}" srcOrd="0" destOrd="0" parTransId="{6AEEB8B0-799D-438A-9B30-912687A56DC2}" sibTransId="{BA5214E8-5F7A-4048-86FD-3CB55675A3B9}"/>
    <dgm:cxn modelId="{8301501C-353F-4706-9776-3A30E03E46F5}" type="presParOf" srcId="{8C576423-541D-4FE4-8400-7736649AA9F3}" destId="{A757F0EA-06D2-4283-9575-BDF3FA1AB0BF}" srcOrd="0" destOrd="0" presId="urn:diagrams.loki3.com/VaryingWidthList"/>
    <dgm:cxn modelId="{98D9994A-051B-40BB-9FF1-2480C6908BAE}" type="presParOf" srcId="{8C576423-541D-4FE4-8400-7736649AA9F3}" destId="{E04EFDB2-D0D0-4F6D-88B4-12F67D89458B}" srcOrd="1" destOrd="0" presId="urn:diagrams.loki3.com/VaryingWidthList"/>
    <dgm:cxn modelId="{6656C7B7-20C0-4E1E-B5B4-D66D5CAA127C}" type="presParOf" srcId="{8C576423-541D-4FE4-8400-7736649AA9F3}" destId="{65D5D928-FC4C-4A4B-91A1-9FA250A89808}" srcOrd="2" destOrd="0" presId="urn:diagrams.loki3.com/VaryingWidthList"/>
    <dgm:cxn modelId="{6D0EEC53-A069-4FDC-9C61-534727333FD3}" type="presParOf" srcId="{8C576423-541D-4FE4-8400-7736649AA9F3}" destId="{383EA3FD-B713-482F-983E-E2716589820D}" srcOrd="3" destOrd="0" presId="urn:diagrams.loki3.com/VaryingWidthList"/>
    <dgm:cxn modelId="{688FCCEF-B61E-427E-BAA8-43968B020C3B}" type="presParOf" srcId="{8C576423-541D-4FE4-8400-7736649AA9F3}" destId="{B44D65DC-108A-446F-A77C-A0669080A2CA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7F0EA-06D2-4283-9575-BDF3FA1AB0BF}">
      <dsp:nvSpPr>
        <dsp:cNvPr id="0" name=""/>
        <dsp:cNvSpPr/>
      </dsp:nvSpPr>
      <dsp:spPr>
        <a:xfrm>
          <a:off x="548100" y="0"/>
          <a:ext cx="2790000" cy="15950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 2000-2012yıllarındaki </a:t>
          </a:r>
          <a:r>
            <a:rPr lang="en-US" sz="2000" b="0" kern="1200" dirty="0" err="1"/>
            <a:t>yapay</a:t>
          </a:r>
          <a:r>
            <a:rPr lang="en-US" sz="2000" b="0" kern="1200" dirty="0"/>
            <a:t> </a:t>
          </a:r>
          <a:r>
            <a:rPr lang="en-US" sz="2000" b="0" kern="1200" dirty="0" err="1"/>
            <a:t>ticaret</a:t>
          </a:r>
          <a:r>
            <a:rPr lang="en-US" sz="2000" b="0" kern="1200" dirty="0"/>
            <a:t> </a:t>
          </a:r>
          <a:r>
            <a:rPr lang="en-US" sz="2000" b="0" kern="1200" dirty="0" err="1"/>
            <a:t>açığı</a:t>
          </a:r>
          <a:r>
            <a:rPr lang="en-US" sz="2000" b="0" kern="1200" dirty="0"/>
            <a:t> </a:t>
          </a:r>
          <a:r>
            <a:rPr lang="en-US" sz="2000" b="0" kern="1200" dirty="0" err="1"/>
            <a:t>üzerinden</a:t>
          </a:r>
          <a:r>
            <a:rPr lang="en-US" sz="2000" b="0" kern="1200" dirty="0"/>
            <a:t> </a:t>
          </a:r>
          <a:r>
            <a:rPr lang="en-US" sz="2000" b="0" kern="1200" dirty="0" err="1"/>
            <a:t>ihracat</a:t>
          </a:r>
          <a:r>
            <a:rPr lang="en-US" sz="2000" b="0" kern="1200" dirty="0"/>
            <a:t> %234 </a:t>
          </a:r>
          <a:r>
            <a:rPr lang="en-US" sz="2000" b="0" kern="1200" dirty="0" err="1"/>
            <a:t>artarken</a:t>
          </a:r>
          <a:r>
            <a:rPr lang="en-US" sz="2000" b="0" kern="1200" dirty="0"/>
            <a:t>, </a:t>
          </a:r>
          <a:r>
            <a:rPr lang="en-US" sz="2000" b="0" kern="1200" dirty="0" err="1"/>
            <a:t>Afrika’nın</a:t>
          </a:r>
          <a:r>
            <a:rPr lang="en-US" sz="2000" b="1" kern="1200" dirty="0"/>
            <a:t> </a:t>
          </a:r>
          <a:r>
            <a:rPr lang="en-US" sz="2000" b="1" kern="1200" dirty="0" err="1"/>
            <a:t>tarım</a:t>
          </a:r>
          <a:r>
            <a:rPr lang="en-US" sz="2000" b="1" kern="1200" dirty="0"/>
            <a:t> </a:t>
          </a:r>
          <a:r>
            <a:rPr lang="en-US" sz="2000" b="1" kern="1200" dirty="0" err="1"/>
            <a:t>ithalatı</a:t>
          </a:r>
          <a:r>
            <a:rPr lang="en-US" sz="2000" b="1" kern="1200" dirty="0"/>
            <a:t> %307 </a:t>
          </a:r>
          <a:r>
            <a:rPr lang="en-US" sz="2000" b="1" kern="1200" dirty="0" err="1"/>
            <a:t>arttı</a:t>
          </a:r>
          <a:r>
            <a:rPr lang="en-US" sz="2000" b="1" kern="1200" dirty="0"/>
            <a:t>.  </a:t>
          </a:r>
        </a:p>
      </dsp:txBody>
      <dsp:txXfrm>
        <a:off x="548100" y="0"/>
        <a:ext cx="2790000" cy="1595030"/>
      </dsp:txXfrm>
    </dsp:sp>
    <dsp:sp modelId="{65D5D928-FC4C-4A4B-91A1-9FA250A89808}">
      <dsp:nvSpPr>
        <dsp:cNvPr id="0" name=""/>
        <dsp:cNvSpPr/>
      </dsp:nvSpPr>
      <dsp:spPr>
        <a:xfrm>
          <a:off x="8100" y="1677198"/>
          <a:ext cx="3870000" cy="15950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Afrika </a:t>
          </a:r>
          <a:r>
            <a:rPr lang="en-US" sz="2000" b="1" kern="1200" dirty="0" err="1"/>
            <a:t>verimsiz</a:t>
          </a:r>
          <a:r>
            <a:rPr lang="en-US" sz="2000" b="1" kern="1200" dirty="0"/>
            <a:t> </a:t>
          </a:r>
          <a:r>
            <a:rPr lang="en-US" sz="2000" b="1" kern="1200" dirty="0" err="1"/>
            <a:t>istihdam</a:t>
          </a:r>
          <a:r>
            <a:rPr lang="en-US" sz="2000" b="1" kern="1200" dirty="0"/>
            <a:t> </a:t>
          </a:r>
          <a:r>
            <a:rPr lang="en-US" sz="2000" b="1" kern="1200" dirty="0" err="1"/>
            <a:t>ve</a:t>
          </a:r>
          <a:r>
            <a:rPr lang="en-US" sz="2000" b="1" kern="1200" dirty="0"/>
            <a:t> </a:t>
          </a:r>
          <a:r>
            <a:rPr lang="en-US" sz="2000" b="1" kern="1200" dirty="0" err="1"/>
            <a:t>ihracat</a:t>
          </a:r>
          <a:r>
            <a:rPr lang="en-US" sz="2000" b="1" kern="1200" dirty="0"/>
            <a:t> </a:t>
          </a:r>
          <a:r>
            <a:rPr lang="en-US" sz="2000" b="1" kern="1200" dirty="0" err="1"/>
            <a:t>pazarında</a:t>
          </a:r>
          <a:r>
            <a:rPr lang="en-US" sz="2000" b="1" kern="1200" dirty="0"/>
            <a:t>  </a:t>
          </a:r>
          <a:r>
            <a:rPr lang="en-US" sz="2000" b="1" kern="1200" dirty="0" err="1"/>
            <a:t>rekabet</a:t>
          </a:r>
          <a:r>
            <a:rPr lang="en-US" sz="2000" b="1" kern="1200" dirty="0"/>
            <a:t> </a:t>
          </a:r>
          <a:r>
            <a:rPr lang="en-US" sz="2000" b="1" kern="1200" dirty="0" err="1"/>
            <a:t>gücünü</a:t>
          </a:r>
          <a:r>
            <a:rPr lang="en-US" sz="2000" b="1" kern="1200" dirty="0"/>
            <a:t> </a:t>
          </a:r>
          <a:r>
            <a:rPr lang="en-US" sz="2000" b="1" kern="1200" dirty="0" err="1"/>
            <a:t>yitirmesi</a:t>
          </a:r>
          <a:r>
            <a:rPr lang="en-US" sz="2000" b="1" kern="1200" dirty="0"/>
            <a:t> </a:t>
          </a:r>
          <a:r>
            <a:rPr lang="en-US" sz="2000" b="1" kern="1200" dirty="0" err="1"/>
            <a:t>nedeniyle</a:t>
          </a:r>
          <a:r>
            <a:rPr lang="en-US" sz="2000" b="1" kern="1200" dirty="0"/>
            <a:t> </a:t>
          </a:r>
          <a:r>
            <a:rPr lang="en-US" sz="2000" b="1" kern="1200" dirty="0" err="1"/>
            <a:t>dünya</a:t>
          </a:r>
          <a:r>
            <a:rPr lang="en-US" sz="2000" b="1" kern="1200" dirty="0"/>
            <a:t> </a:t>
          </a:r>
          <a:r>
            <a:rPr lang="en-US" sz="2000" b="1" kern="1200" dirty="0" err="1"/>
            <a:t>tarım</a:t>
          </a:r>
          <a:r>
            <a:rPr lang="en-US" sz="2000" b="1" kern="1200" dirty="0"/>
            <a:t> </a:t>
          </a:r>
          <a:r>
            <a:rPr lang="en-US" sz="2000" b="1" kern="1200" dirty="0" err="1"/>
            <a:t>ihracat</a:t>
          </a:r>
          <a:r>
            <a:rPr lang="en-US" sz="2000" b="1" kern="1200" dirty="0"/>
            <a:t> </a:t>
          </a:r>
          <a:r>
            <a:rPr lang="en-US" sz="2000" b="1" kern="1200" dirty="0" err="1"/>
            <a:t>ve</a:t>
          </a:r>
          <a:r>
            <a:rPr lang="en-US" sz="2000" b="1" kern="1200" dirty="0"/>
            <a:t> </a:t>
          </a:r>
          <a:r>
            <a:rPr lang="en-US" sz="2000" b="1" kern="1200" dirty="0" err="1"/>
            <a:t>ithalatının</a:t>
          </a:r>
          <a:r>
            <a:rPr lang="en-US" sz="2000" b="1" kern="1200" dirty="0"/>
            <a:t> </a:t>
          </a:r>
          <a:r>
            <a:rPr lang="en-US" sz="2000" b="1" kern="1200" dirty="0" err="1"/>
            <a:t>sadece</a:t>
          </a:r>
          <a:r>
            <a:rPr lang="en-US" sz="2000" b="1" kern="1200" dirty="0"/>
            <a:t> %3.27 </a:t>
          </a:r>
          <a:r>
            <a:rPr lang="en-US" sz="2000" b="1" kern="1200" dirty="0" err="1"/>
            <a:t>ve</a:t>
          </a:r>
          <a:r>
            <a:rPr lang="en-US" sz="2000" b="1" kern="1200" dirty="0"/>
            <a:t> %5.05’ini </a:t>
          </a:r>
          <a:r>
            <a:rPr lang="en-US" sz="2000" b="1" kern="1200" dirty="0" err="1"/>
            <a:t>oluşturuyordu</a:t>
          </a:r>
          <a:r>
            <a:rPr lang="en-US" sz="2000" b="1" kern="1200" dirty="0"/>
            <a:t>. </a:t>
          </a:r>
        </a:p>
      </dsp:txBody>
      <dsp:txXfrm>
        <a:off x="8100" y="1677198"/>
        <a:ext cx="3870000" cy="1595030"/>
      </dsp:txXfrm>
    </dsp:sp>
    <dsp:sp modelId="{B44D65DC-108A-446F-A77C-A0669080A2CA}">
      <dsp:nvSpPr>
        <dsp:cNvPr id="0" name=""/>
        <dsp:cNvSpPr/>
      </dsp:nvSpPr>
      <dsp:spPr>
        <a:xfrm>
          <a:off x="53100" y="3351980"/>
          <a:ext cx="3780000" cy="15950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Tarımsal</a:t>
          </a:r>
          <a:r>
            <a:rPr lang="en-US" sz="2000" b="1" kern="1200" dirty="0"/>
            <a:t> </a:t>
          </a:r>
          <a:r>
            <a:rPr lang="en-US" sz="2000" b="1" kern="1200" dirty="0" err="1"/>
            <a:t>ihracat</a:t>
          </a:r>
          <a:r>
            <a:rPr lang="en-US" sz="2000" b="1" kern="1200" dirty="0"/>
            <a:t>, </a:t>
          </a:r>
          <a:r>
            <a:rPr lang="en-US" sz="2000" b="1" kern="1200" dirty="0" err="1"/>
            <a:t>artık</a:t>
          </a:r>
          <a:r>
            <a:rPr lang="en-US" sz="2000" b="1" kern="1200" dirty="0"/>
            <a:t> </a:t>
          </a:r>
          <a:r>
            <a:rPr lang="en-US" sz="2000" b="1" kern="1200" dirty="0" err="1"/>
            <a:t>Afrika’daki</a:t>
          </a:r>
          <a:r>
            <a:rPr lang="en-US" sz="2000" b="1" kern="1200" dirty="0"/>
            <a:t> </a:t>
          </a:r>
          <a:r>
            <a:rPr lang="en-US" sz="2000" b="1" kern="1200" dirty="0" err="1"/>
            <a:t>yabancı</a:t>
          </a:r>
          <a:r>
            <a:rPr lang="en-US" sz="2000" b="1" kern="1200" dirty="0"/>
            <a:t> para </a:t>
          </a:r>
          <a:r>
            <a:rPr lang="en-US" sz="2000" b="1" kern="1200" dirty="0" err="1"/>
            <a:t>kaynaklı</a:t>
          </a:r>
          <a:r>
            <a:rPr lang="en-US" sz="2000" b="1" kern="1200" dirty="0"/>
            <a:t> </a:t>
          </a:r>
          <a:r>
            <a:rPr lang="en-US" sz="2000" b="1" kern="1200" dirty="0" err="1"/>
            <a:t>bir</a:t>
          </a:r>
          <a:r>
            <a:rPr lang="en-US" sz="2000" b="1" kern="1200" dirty="0"/>
            <a:t> </a:t>
          </a:r>
          <a:r>
            <a:rPr lang="en-US" sz="2000" b="1" kern="1200" dirty="0" err="1"/>
            <a:t>gelir</a:t>
          </a:r>
          <a:r>
            <a:rPr lang="en-US" sz="2000" b="1" kern="1200" dirty="0"/>
            <a:t> </a:t>
          </a:r>
          <a:r>
            <a:rPr lang="en-US" sz="2000" b="1" kern="1200" dirty="0" err="1"/>
            <a:t>değildir</a:t>
          </a:r>
          <a:r>
            <a:rPr lang="en-US" sz="2000" b="1" kern="1200" dirty="0"/>
            <a:t> </a:t>
          </a:r>
          <a:r>
            <a:rPr lang="en-US" sz="2000" b="1" kern="1200" dirty="0" err="1"/>
            <a:t>ve</a:t>
          </a:r>
          <a:r>
            <a:rPr lang="en-US" sz="2000" b="1" kern="1200" dirty="0"/>
            <a:t> 2000-2012 </a:t>
          </a:r>
          <a:r>
            <a:rPr lang="en-US" sz="2000" b="1" kern="1200" dirty="0" err="1"/>
            <a:t>yılları</a:t>
          </a:r>
          <a:r>
            <a:rPr lang="en-US" sz="2000" b="1" kern="1200" dirty="0"/>
            <a:t> </a:t>
          </a:r>
          <a:r>
            <a:rPr lang="en-US" sz="2000" b="1" kern="1200" dirty="0" err="1"/>
            <a:t>arasında</a:t>
          </a:r>
          <a:r>
            <a:rPr lang="en-US" sz="2000" b="1" kern="1200" dirty="0"/>
            <a:t> </a:t>
          </a:r>
          <a:r>
            <a:rPr lang="en-US" sz="2000" b="1" kern="1200" dirty="0" err="1"/>
            <a:t>yalnızca</a:t>
          </a:r>
          <a:r>
            <a:rPr lang="en-US" sz="2000" b="1" kern="1200" dirty="0"/>
            <a:t> </a:t>
          </a:r>
          <a:r>
            <a:rPr lang="en-US" sz="2000" b="1" kern="1200" dirty="0" err="1"/>
            <a:t>ortalama</a:t>
          </a:r>
          <a:r>
            <a:rPr lang="en-US" sz="2000" b="1" kern="1200" dirty="0"/>
            <a:t> %8 </a:t>
          </a:r>
          <a:r>
            <a:rPr lang="en-US" sz="2000" b="1" kern="1200" dirty="0" err="1"/>
            <a:t>civarında</a:t>
          </a:r>
          <a:r>
            <a:rPr lang="en-US" sz="2000" b="1" kern="1200" dirty="0"/>
            <a:t> </a:t>
          </a:r>
          <a:r>
            <a:rPr lang="en-US" sz="2000" b="1" kern="1200" dirty="0" err="1"/>
            <a:t>hesaplanmıştır</a:t>
          </a:r>
          <a:r>
            <a:rPr lang="en-US" sz="2000" b="1" kern="1200" dirty="0"/>
            <a:t>. </a:t>
          </a:r>
        </a:p>
      </dsp:txBody>
      <dsp:txXfrm>
        <a:off x="53100" y="3351980"/>
        <a:ext cx="3780000" cy="1595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0D467-1963-4DE3-B1E4-DB6EA88639C0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9349-70FF-45F7-9E08-A35867E9C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9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DA7776-2094-4DD2-89EA-E5A56DFF5EB1}" type="datetimeFigureOut">
              <a:rPr lang="en-US"/>
              <a:pPr>
                <a:defRPr/>
              </a:pPr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80FDE9-7C24-472D-830A-E6CA9F477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9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9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eorgia"/>
                <a:cs typeface="Georgia"/>
              </a:rPr>
              <a:t>2</a:t>
            </a:r>
            <a:r>
              <a:rPr lang="en-US" sz="1200" baseline="30000" dirty="0">
                <a:latin typeface="Georgia"/>
                <a:cs typeface="Georgia"/>
              </a:rPr>
              <a:t>nd</a:t>
            </a:r>
            <a:r>
              <a:rPr lang="en-US" sz="1200" dirty="0">
                <a:latin typeface="Georgia"/>
                <a:cs typeface="Georgia"/>
              </a:rPr>
              <a:t> Safest city in the world for women to walk alone (Gallup report 2012)</a:t>
            </a:r>
            <a:endParaRPr lang="en-GB" sz="1200" dirty="0">
              <a:latin typeface="Georgia"/>
              <a:cs typeface="Georgi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7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642938"/>
            <a:ext cx="4279900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66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61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1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642938"/>
            <a:ext cx="4279900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642938"/>
            <a:ext cx="4279900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FDE9-7C24-472D-830A-E6CA9F4778E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0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DB 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008E25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2590800" y="1295400"/>
            <a:ext cx="6248400" cy="2362200"/>
          </a:xfrm>
          <a:prstGeom prst="rect">
            <a:avLst/>
          </a:prstGeom>
          <a:noFill/>
          <a:ln w="6350" cap="rnd" cmpd="sng" algn="ctr">
            <a:solidFill>
              <a:srgbClr val="0069B8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590800" y="1295400"/>
            <a:ext cx="228600" cy="2362200"/>
          </a:xfrm>
          <a:prstGeom prst="rect">
            <a:avLst/>
          </a:prstGeom>
          <a:solidFill>
            <a:srgbClr val="0069B8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/>
        </p:nvSpPr>
        <p:spPr>
          <a:xfrm>
            <a:off x="2971800" y="6248400"/>
            <a:ext cx="5867400" cy="609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  <a:sym typeface="Symbol"/>
              </a:rPr>
              <a:t>© Rwanda Development Board, Confidential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does not constitute Government policy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forms part of an oral presentation and should not be reproduced or distributed without prior permission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4191000"/>
            <a:ext cx="228600" cy="1143000"/>
          </a:xfrm>
          <a:prstGeom prst="rect">
            <a:avLst/>
          </a:prstGeom>
          <a:solidFill>
            <a:srgbClr val="FCEA04"/>
          </a:solidFill>
          <a:ln w="6350" cap="rnd" cmpd="sng" algn="ctr">
            <a:solidFill>
              <a:schemeClr val="accent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7625" y="4191000"/>
            <a:ext cx="6257925" cy="1143000"/>
          </a:xfrm>
          <a:prstGeom prst="rect">
            <a:avLst/>
          </a:prstGeom>
          <a:noFill/>
          <a:ln w="6350" cap="rnd" cmpd="sng" algn="ctr">
            <a:solidFill>
              <a:srgbClr val="FCEA04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981200"/>
            <a:ext cx="5554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895600" y="4267200"/>
            <a:ext cx="5867399" cy="990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13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DB 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008E25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2590800" y="1295400"/>
            <a:ext cx="6248400" cy="2362200"/>
          </a:xfrm>
          <a:prstGeom prst="rect">
            <a:avLst/>
          </a:prstGeom>
          <a:noFill/>
          <a:ln w="6350" cap="rnd" cmpd="sng" algn="ctr">
            <a:solidFill>
              <a:srgbClr val="0069B8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590800" y="1295400"/>
            <a:ext cx="228600" cy="2362200"/>
          </a:xfrm>
          <a:prstGeom prst="rect">
            <a:avLst/>
          </a:prstGeom>
          <a:solidFill>
            <a:srgbClr val="0069B8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/>
        </p:nvSpPr>
        <p:spPr>
          <a:xfrm>
            <a:off x="2971800" y="6248400"/>
            <a:ext cx="5867400" cy="609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  <a:sym typeface="Symbol"/>
              </a:rPr>
              <a:t>© Rwanda Development Board, Confidential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does not constitute Government policy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forms part of an oral presentation and should not be reproduced or distributed without prior permission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4191000"/>
            <a:ext cx="228600" cy="1143000"/>
          </a:xfrm>
          <a:prstGeom prst="rect">
            <a:avLst/>
          </a:prstGeom>
          <a:solidFill>
            <a:srgbClr val="FCEA04"/>
          </a:solidFill>
          <a:ln w="6350" cap="rnd" cmpd="sng" algn="ctr">
            <a:solidFill>
              <a:schemeClr val="accent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7625" y="4191000"/>
            <a:ext cx="6257925" cy="1143000"/>
          </a:xfrm>
          <a:prstGeom prst="rect">
            <a:avLst/>
          </a:prstGeom>
          <a:noFill/>
          <a:ln w="6350" cap="rnd" cmpd="sng" algn="ctr">
            <a:solidFill>
              <a:srgbClr val="FCEA04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938" y="1981200"/>
            <a:ext cx="5554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895600" y="4267200"/>
            <a:ext cx="5867399" cy="990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38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blue &amp; yellow heading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991600" y="1905000"/>
            <a:ext cx="152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5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no footnote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E466A6-7432-446A-A7A6-F4C7D662BD47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86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clean 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152400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1066800"/>
          </a:xfrm>
          <a:prstGeom prst="rect">
            <a:avLst/>
          </a:prstGeom>
        </p:spPr>
        <p:txBody>
          <a:bodyPr anchor="t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801FD3-A4C2-4417-854A-2715C5131B35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1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 userDrawn="1"/>
        </p:nvSpPr>
        <p:spPr bwMode="auto">
          <a:xfrm>
            <a:off x="152400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8153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77000" cy="1066800"/>
          </a:xfrm>
          <a:prstGeom prst="rect">
            <a:avLst/>
          </a:prstGeom>
        </p:spPr>
        <p:txBody>
          <a:bodyPr anchor="t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26CF48-4C78-4B65-BAC4-2ED4FC449215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4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991600" y="1905000"/>
            <a:ext cx="152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88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DB 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008E25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2590800" y="1295400"/>
            <a:ext cx="6248400" cy="2362200"/>
          </a:xfrm>
          <a:prstGeom prst="rect">
            <a:avLst/>
          </a:prstGeom>
          <a:noFill/>
          <a:ln w="6350" cap="rnd" cmpd="sng" algn="ctr">
            <a:solidFill>
              <a:srgbClr val="0069B8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590800" y="1295400"/>
            <a:ext cx="228600" cy="2362200"/>
          </a:xfrm>
          <a:prstGeom prst="rect">
            <a:avLst/>
          </a:prstGeom>
          <a:solidFill>
            <a:srgbClr val="0069B8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8"/>
          <p:cNvSpPr txBox="1">
            <a:spLocks/>
          </p:cNvSpPr>
          <p:nvPr/>
        </p:nvSpPr>
        <p:spPr>
          <a:xfrm>
            <a:off x="2971800" y="6248400"/>
            <a:ext cx="5867400" cy="609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  <a:sym typeface="Symbol"/>
              </a:rPr>
              <a:t>© Rwanda Development Board, Confidential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does not constitute Government policy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1050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forms part of an oral presentation and should not be reproduced or distributed without prior permission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4191000"/>
            <a:ext cx="228600" cy="1143000"/>
          </a:xfrm>
          <a:prstGeom prst="rect">
            <a:avLst/>
          </a:prstGeom>
          <a:solidFill>
            <a:srgbClr val="FCEA04"/>
          </a:solidFill>
          <a:ln w="6350" cap="rnd" cmpd="sng" algn="ctr">
            <a:solidFill>
              <a:schemeClr val="accent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7625" y="4191000"/>
            <a:ext cx="6257925" cy="1143000"/>
          </a:xfrm>
          <a:prstGeom prst="rect">
            <a:avLst/>
          </a:prstGeom>
          <a:noFill/>
          <a:ln w="6350" cap="rnd" cmpd="sng" algn="ctr">
            <a:solidFill>
              <a:srgbClr val="FCEA04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981200"/>
            <a:ext cx="5554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895600" y="4267200"/>
            <a:ext cx="5867399" cy="990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78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blue &amp; yellow heading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991600" y="1905000"/>
            <a:ext cx="152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13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no footnote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0FD6D78-0218-4DC9-9584-4E197C116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0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clean 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152400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1066800"/>
          </a:xfrm>
          <a:prstGeom prst="rect">
            <a:avLst/>
          </a:prstGeom>
        </p:spPr>
        <p:txBody>
          <a:bodyPr anchor="t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7F17A52-357A-4856-9D1E-FF5D965C58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90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blue &amp; yellow heading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Straight Connector 8"/>
          <p:cNvSpPr>
            <a:spLocks noChangeShapeType="1"/>
          </p:cNvSpPr>
          <p:nvPr userDrawn="1"/>
        </p:nvSpPr>
        <p:spPr bwMode="auto">
          <a:xfrm>
            <a:off x="152400" y="64770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B5DC4A-B0A2-42DA-92C7-4C966BD0D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 userDrawn="1"/>
        </p:nvSpPr>
        <p:spPr bwMode="auto">
          <a:xfrm>
            <a:off x="152400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8153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77000" cy="1066800"/>
          </a:xfrm>
          <a:prstGeom prst="rect">
            <a:avLst/>
          </a:prstGeom>
        </p:spPr>
        <p:txBody>
          <a:bodyPr anchor="t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F64096A-A8D6-47CE-975A-891E62E16C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9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453060"/>
      </p:ext>
    </p:extLst>
  </p:cSld>
  <p:clrMapOvr>
    <a:masterClrMapping/>
  </p:clrMapOvr>
  <p:transition spd="slow" advClick="0" advTm="8000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0918"/>
      </p:ext>
    </p:extLst>
  </p:cSld>
  <p:clrMapOvr>
    <a:masterClrMapping/>
  </p:clrMapOvr>
  <p:transition spd="slow" advClick="0" advTm="8000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881338"/>
      </p:ext>
    </p:extLst>
  </p:cSld>
  <p:clrMapOvr>
    <a:masterClrMapping/>
  </p:clrMapOvr>
  <p:transition spd="slow" advClick="0" advTm="8000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Recent Temp\Overseas\Rwanda\A Rwanda Presentations\RDB 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94400"/>
            <a:ext cx="2730500" cy="863600"/>
          </a:xfrm>
          <a:prstGeom prst="rect">
            <a:avLst/>
          </a:prstGeom>
          <a:noFill/>
          <a:ln w="19050">
            <a:solidFill>
              <a:srgbClr val="25289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36143"/>
      </p:ext>
    </p:extLst>
  </p:cSld>
  <p:clrMapOvr>
    <a:masterClrMapping/>
  </p:clrMapOvr>
  <p:transition spd="slow" advClick="0" advTm="8000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991600" y="1905000"/>
            <a:ext cx="152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43999"/>
      </p:ext>
    </p:extLst>
  </p:cSld>
  <p:clrMapOvr>
    <a:masterClrMapping/>
  </p:clrMapOvr>
  <p:transition spd="slow" advClick="0" advTm="8000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7467600" cy="8842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815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0773765D-16A7-485D-84E1-3038FF1648B4}" type="datetime1">
              <a:rPr lang="en-US"/>
              <a:pPr>
                <a:defRPr/>
              </a:pPr>
              <a:t>7/16/2018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ECE025-9A11-4B5E-B2C4-9319C3D1DA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590800" y="1371600"/>
            <a:ext cx="6248400" cy="236220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590800" y="1371600"/>
            <a:ext cx="228600" cy="23622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2895600" y="1371600"/>
            <a:ext cx="5943600" cy="2362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  <a:defRPr/>
            </a:pPr>
            <a:endParaRPr lang="en-GB" sz="2100" b="1">
              <a:solidFill>
                <a:prstClr val="black"/>
              </a:solidFill>
              <a:latin typeface="Bookman Old Style" pitchFamily="18" charset="0"/>
            </a:endParaRPr>
          </a:p>
          <a:p>
            <a:pPr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Gill Sans MT" pitchFamily="34" charset="0"/>
              </a:rPr>
              <a:t>Strategic Investments to Promote Exports and Services in Rwanda</a:t>
            </a:r>
          </a:p>
          <a:p>
            <a:pPr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  <a:defRPr/>
            </a:pPr>
            <a:endParaRPr lang="en-US" sz="210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10" name="Picture 1" descr="armoiri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28600" y="1350965"/>
            <a:ext cx="22098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8"/>
          <p:cNvSpPr txBox="1">
            <a:spLocks/>
          </p:cNvSpPr>
          <p:nvPr userDrawn="1"/>
        </p:nvSpPr>
        <p:spPr>
          <a:xfrm>
            <a:off x="2895600" y="6248400"/>
            <a:ext cx="58674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>
              <a:spcBef>
                <a:spcPts val="45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600" dirty="0">
                <a:solidFill>
                  <a:srgbClr val="DDE9EC"/>
                </a:solidFill>
              </a:rPr>
              <a:t>This document does not constitute Government policy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600" dirty="0">
                <a:solidFill>
                  <a:srgbClr val="DDE9EC"/>
                </a:solidFill>
              </a:rPr>
              <a:t>This document forms part of an oral presentation and should not be reproduced or distributed without prior permission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590800" y="4191000"/>
            <a:ext cx="228600" cy="990600"/>
          </a:xfrm>
          <a:prstGeom prst="rect">
            <a:avLst/>
          </a:prstGeom>
          <a:solidFill>
            <a:schemeClr val="accent3"/>
          </a:solidFill>
          <a:ln w="6350" cap="rnd" cmpd="sng" algn="ctr">
            <a:solidFill>
              <a:schemeClr val="accent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587625" y="4191000"/>
            <a:ext cx="6257925" cy="990600"/>
          </a:xfrm>
          <a:prstGeom prst="rect">
            <a:avLst/>
          </a:prstGeom>
          <a:noFill/>
          <a:ln w="6350" cap="rnd" cmpd="sng" algn="ctr">
            <a:solidFill>
              <a:schemeClr val="accent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895601" y="4267200"/>
            <a:ext cx="5867399" cy="4572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13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95601" y="4724400"/>
            <a:ext cx="5867399" cy="457200"/>
          </a:xfrm>
        </p:spPr>
        <p:txBody>
          <a:bodyPr/>
          <a:lstStyle>
            <a:lvl1pPr marL="0" indent="0" algn="r">
              <a:buNone/>
              <a:defRPr sz="13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42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 userDrawn="1"/>
        </p:nvSpPr>
        <p:spPr bwMode="auto">
          <a:xfrm>
            <a:off x="152400" y="914400"/>
            <a:ext cx="8763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90490"/>
            <a:ext cx="14779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838200"/>
          </a:xfrm>
          <a:prstGeom prst="rect">
            <a:avLst/>
          </a:prstGeom>
        </p:spPr>
        <p:txBody>
          <a:bodyPr anchor="b" anchorCtr="0"/>
          <a:lstStyle>
            <a:lvl1pPr>
              <a:defRPr sz="2100" b="1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1219200"/>
            <a:ext cx="8839200" cy="5105400"/>
          </a:xfrm>
        </p:spPr>
        <p:txBody>
          <a:bodyPr/>
          <a:lstStyle>
            <a:lvl1pPr>
              <a:defRPr sz="1950"/>
            </a:lvl1pPr>
            <a:lvl2pPr>
              <a:defRPr sz="15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16677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Calibri" pitchFamily="34" charset="0"/>
              </a:defRPr>
            </a:lvl1pPr>
          </a:lstStyle>
          <a:p>
            <a:pPr>
              <a:defRPr/>
            </a:pPr>
            <a:fld id="{C189D583-2A4B-4A90-896B-D28A5945625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56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DB 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rgbClr val="008E25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1295400"/>
            <a:ext cx="6248400" cy="2362200"/>
          </a:xfrm>
          <a:prstGeom prst="rect">
            <a:avLst/>
          </a:prstGeom>
          <a:noFill/>
          <a:ln w="6350" cap="rnd" cmpd="sng" algn="ctr">
            <a:solidFill>
              <a:srgbClr val="0069B8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1295400"/>
            <a:ext cx="228600" cy="2362200"/>
          </a:xfrm>
          <a:prstGeom prst="rect">
            <a:avLst/>
          </a:prstGeom>
          <a:solidFill>
            <a:srgbClr val="0069B8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Subtitle 8"/>
          <p:cNvSpPr txBox="1">
            <a:spLocks/>
          </p:cNvSpPr>
          <p:nvPr/>
        </p:nvSpPr>
        <p:spPr>
          <a:xfrm>
            <a:off x="2971800" y="6248400"/>
            <a:ext cx="58674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>
              <a:spcBef>
                <a:spcPts val="45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788" dirty="0">
                <a:solidFill>
                  <a:srgbClr val="DDE9EC"/>
                </a:solidFill>
                <a:latin typeface="Arial" pitchFamily="34" charset="0"/>
                <a:cs typeface="Arial" pitchFamily="34" charset="0"/>
                <a:sym typeface="Symbol"/>
              </a:rPr>
              <a:t>© Rwanda Development Board, Confidential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788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does not constitute Government policy</a:t>
            </a:r>
          </a:p>
          <a:p>
            <a:pPr fontAlgn="auto">
              <a:spcBef>
                <a:spcPts val="450"/>
              </a:spcBef>
              <a:spcAft>
                <a:spcPts val="0"/>
              </a:spcAft>
              <a:buClr>
                <a:srgbClr val="00B0F0"/>
              </a:buClr>
              <a:buSzPct val="76000"/>
              <a:buFont typeface="Symbol"/>
              <a:buNone/>
              <a:defRPr/>
            </a:pPr>
            <a:r>
              <a:rPr lang="en-US" sz="788" dirty="0">
                <a:solidFill>
                  <a:srgbClr val="DDE9EC"/>
                </a:solidFill>
                <a:latin typeface="Arial" pitchFamily="34" charset="0"/>
                <a:cs typeface="Arial" pitchFamily="34" charset="0"/>
              </a:rPr>
              <a:t>This document forms part of an oral presentation and should not be reproduced or distributed without prior permission</a:t>
            </a:r>
          </a:p>
        </p:txBody>
      </p:sp>
      <p:sp>
        <p:nvSpPr>
          <p:cNvPr id="7" name="Rectangle 11"/>
          <p:cNvSpPr/>
          <p:nvPr/>
        </p:nvSpPr>
        <p:spPr>
          <a:xfrm>
            <a:off x="2590800" y="4191000"/>
            <a:ext cx="228600" cy="1143000"/>
          </a:xfrm>
          <a:prstGeom prst="rect">
            <a:avLst/>
          </a:prstGeom>
          <a:solidFill>
            <a:srgbClr val="FCEA04"/>
          </a:solidFill>
          <a:ln w="6350" cap="rnd" cmpd="sng" algn="ctr">
            <a:solidFill>
              <a:schemeClr val="accent3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2587625" y="4191000"/>
            <a:ext cx="6257925" cy="1143000"/>
          </a:xfrm>
          <a:prstGeom prst="rect">
            <a:avLst/>
          </a:prstGeom>
          <a:noFill/>
          <a:ln w="6350" cap="rnd" cmpd="sng" algn="ctr">
            <a:solidFill>
              <a:srgbClr val="FCEA04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981200"/>
            <a:ext cx="5554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895601" y="4267200"/>
            <a:ext cx="5867399" cy="990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729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no footnote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644E43-5E17-4E33-A131-9DE463893B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00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 userDrawn="1"/>
        </p:nvSpPr>
        <p:spPr bwMode="auto">
          <a:xfrm>
            <a:off x="152400" y="1066800"/>
            <a:ext cx="8763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6" y="90490"/>
            <a:ext cx="14779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838200"/>
          </a:xfrm>
          <a:prstGeom prst="rect">
            <a:avLst/>
          </a:prstGeom>
        </p:spPr>
        <p:txBody>
          <a:bodyPr anchor="b" anchorCtr="0"/>
          <a:lstStyle>
            <a:lvl1pPr>
              <a:defRPr sz="2100" b="1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1219200"/>
            <a:ext cx="8839200" cy="5105400"/>
          </a:xfrm>
        </p:spPr>
        <p:txBody>
          <a:bodyPr/>
          <a:lstStyle>
            <a:lvl1pPr>
              <a:defRPr sz="1950"/>
            </a:lvl1pPr>
            <a:lvl2pPr>
              <a:defRPr sz="15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16677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Calibri" pitchFamily="34" charset="0"/>
              </a:defRPr>
            </a:lvl1pPr>
          </a:lstStyle>
          <a:p>
            <a:pPr>
              <a:defRPr/>
            </a:pPr>
            <a:fld id="{31E50FD0-699A-422A-97C2-7398080E244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84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EF82-7864-456A-8B57-2C741474AA68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F4CAE-C7FF-458F-BFA2-2A13E1476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98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306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55091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0A83E-84D8-46D1-9B77-D44C9272AC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15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909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4237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42328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3844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9798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B clean 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152400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1066800"/>
          </a:xfrm>
          <a:prstGeom prst="rect">
            <a:avLst/>
          </a:prstGeom>
        </p:spPr>
        <p:txBody>
          <a:bodyPr anchor="t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1B8433-2550-4F88-8C87-69E906D711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85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7176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8125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487071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2710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02617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4333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1101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53322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DB no footnote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4685FB-0B94-47FF-9858-0AE79E25F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5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DB blue &amp; yellow heading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Straight Connector 8"/>
          <p:cNvSpPr>
            <a:spLocks noChangeShapeType="1"/>
          </p:cNvSpPr>
          <p:nvPr userDrawn="1"/>
        </p:nvSpPr>
        <p:spPr bwMode="auto">
          <a:xfrm>
            <a:off x="152400" y="64770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B5DC4A-B0A2-42DA-92C7-4C966BD0D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8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 userDrawn="1"/>
        </p:nvSpPr>
        <p:spPr bwMode="auto">
          <a:xfrm>
            <a:off x="152400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8153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77000" cy="1066800"/>
          </a:xfrm>
          <a:prstGeom prst="rect">
            <a:avLst/>
          </a:prstGeom>
        </p:spPr>
        <p:txBody>
          <a:bodyPr anchor="t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200" y="6477000"/>
            <a:ext cx="6781800" cy="381000"/>
          </a:xfrm>
        </p:spPr>
        <p:txBody>
          <a:bodyPr/>
          <a:lstStyle>
            <a:lvl1pPr marL="574675" indent="-574675" algn="l" defTabSz="895350" rtl="0" fontAlgn="base">
              <a:spcBef>
                <a:spcPct val="0"/>
              </a:spcBef>
              <a:spcAft>
                <a:spcPct val="0"/>
              </a:spcAft>
              <a:buNone/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574675" indent="-574675" algn="l" defTabSz="895350" rtl="0" fontAlgn="base">
              <a:spcBef>
                <a:spcPct val="0"/>
              </a:spcBef>
              <a:spcAft>
                <a:spcPct val="0"/>
              </a:spcAft>
              <a:tabLst>
                <a:tab pos="533400" algn="r"/>
              </a:tabLst>
              <a:def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C097E4-B8AA-4203-9E79-CD654B0F4B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7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8EA0A83E-84D8-46D1-9B77-D44C9272A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0226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DB no footnote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 userDrawn="1"/>
        </p:nvSpPr>
        <p:spPr bwMode="auto">
          <a:xfrm>
            <a:off x="228600" y="1008063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" name="Straight Connector 8"/>
          <p:cNvSpPr>
            <a:spLocks noChangeShapeType="1"/>
          </p:cNvSpPr>
          <p:nvPr userDrawn="1"/>
        </p:nvSpPr>
        <p:spPr bwMode="auto">
          <a:xfrm>
            <a:off x="228600" y="1066800"/>
            <a:ext cx="8686800" cy="0"/>
          </a:xfrm>
          <a:prstGeom prst="line">
            <a:avLst/>
          </a:prstGeom>
          <a:ln w="317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/>
              <a:t>Testing</a:t>
            </a:r>
          </a:p>
          <a:p>
            <a:pPr lvl="1"/>
            <a:r>
              <a:rPr lang="en-US" dirty="0"/>
              <a:t>Testing</a:t>
            </a:r>
          </a:p>
          <a:p>
            <a:pPr lvl="2"/>
            <a:r>
              <a:rPr lang="en-US" dirty="0"/>
              <a:t>Testing</a:t>
            </a:r>
          </a:p>
          <a:p>
            <a:pPr lvl="3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  <a:p>
            <a:pPr lvl="4"/>
            <a:r>
              <a:rPr lang="en-US" dirty="0"/>
              <a:t>Testing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400800" cy="914400"/>
          </a:xfrm>
          <a:prstGeom prst="rect">
            <a:avLst/>
          </a:prstGeom>
        </p:spPr>
        <p:txBody>
          <a:bodyPr anchor="b" anchorCtr="0"/>
          <a:lstStyle>
            <a:lvl1pPr>
              <a:defRPr sz="2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16675"/>
            <a:ext cx="19812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4646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4685FB-0B94-47FF-9858-0AE79E25F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1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9B9783-6779-44FE-B665-720C6F081A70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24AB7F-B5B6-4353-8C8D-E8ECEE3B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7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2DEF82-7864-456A-8B57-2C741474AA68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2F4CAE-C7FF-458F-BFA2-2A13E1476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7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52400" y="1219200"/>
            <a:ext cx="85344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19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843088" cy="3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Box 8"/>
          <p:cNvSpPr txBox="1">
            <a:spLocks noChangeArrowheads="1"/>
          </p:cNvSpPr>
          <p:nvPr/>
        </p:nvSpPr>
        <p:spPr bwMode="auto">
          <a:xfrm rot="5400000">
            <a:off x="5642769" y="3359944"/>
            <a:ext cx="6858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">
                <a:solidFill>
                  <a:srgbClr val="464653"/>
                </a:solidFill>
              </a:rPr>
              <a:t>© Rwanda Development Board, Confidential – Not to be reproduced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0107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5" r:id="rId6"/>
    <p:sldLayoutId id="2147483741" r:id="rId7"/>
    <p:sldLayoutId id="2147483742" r:id="rId8"/>
    <p:sldLayoutId id="2147483743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23A900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52400" y="1219200"/>
            <a:ext cx="85344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44450"/>
            <a:ext cx="23002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Box 8"/>
          <p:cNvSpPr txBox="1">
            <a:spLocks noChangeArrowheads="1"/>
          </p:cNvSpPr>
          <p:nvPr/>
        </p:nvSpPr>
        <p:spPr bwMode="auto">
          <a:xfrm rot="5400000">
            <a:off x="5642769" y="3359944"/>
            <a:ext cx="6858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">
                <a:solidFill>
                  <a:srgbClr val="464653"/>
                </a:solidFill>
              </a:rPr>
              <a:t>© Rwanda Development Board, Confidential – Not to be reproduced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196838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23A900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52400" y="1219200"/>
            <a:ext cx="85344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3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450"/>
            <a:ext cx="23002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Box 8"/>
          <p:cNvSpPr txBox="1">
            <a:spLocks noChangeArrowheads="1"/>
          </p:cNvSpPr>
          <p:nvPr/>
        </p:nvSpPr>
        <p:spPr bwMode="auto">
          <a:xfrm rot="5400000">
            <a:off x="5642769" y="3359944"/>
            <a:ext cx="6858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">
                <a:solidFill>
                  <a:srgbClr val="464653"/>
                </a:solidFill>
                <a:ea typeface="ＭＳ Ｐゴシック" pitchFamily="34" charset="-128"/>
              </a:rPr>
              <a:t>© Rwanda Development Board, Confidential – Not to be reproduced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45416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23A900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978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ransition spd="slow" advClick="0" advTm="8000">
    <p:fade thruBlk="1"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52400" y="1219200"/>
            <a:ext cx="85344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Testing</a:t>
            </a:r>
          </a:p>
          <a:p>
            <a:pPr lvl="1"/>
            <a:r>
              <a:rPr lang="en-US"/>
              <a:t>Testing</a:t>
            </a:r>
          </a:p>
          <a:p>
            <a:pPr lvl="3"/>
            <a:r>
              <a:rPr lang="en-US"/>
              <a:t>Testing</a:t>
            </a:r>
          </a:p>
        </p:txBody>
      </p:sp>
      <p:sp>
        <p:nvSpPr>
          <p:cNvPr id="28" name="Straight Connector 27"/>
          <p:cNvSpPr>
            <a:spLocks noChangeShapeType="1"/>
          </p:cNvSpPr>
          <p:nvPr userDrawn="1"/>
        </p:nvSpPr>
        <p:spPr bwMode="auto">
          <a:xfrm>
            <a:off x="152401" y="6400800"/>
            <a:ext cx="8805863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0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ookman Old Style" pitchFamily="18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0766" indent="-204788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1725" kern="1200">
          <a:solidFill>
            <a:schemeClr val="tx2"/>
          </a:solidFill>
          <a:latin typeface="+mn-lt"/>
          <a:ea typeface="+mn-ea"/>
          <a:cs typeface="+mn-cs"/>
        </a:defRPr>
      </a:lvl2pPr>
      <a:lvl3pPr marL="616744" indent="-171450" algn="l" rtl="0" eaLnBrk="0" fontAlgn="base" hangingPunct="0">
        <a:spcBef>
          <a:spcPts val="375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22" indent="-171450" algn="l" rtl="0" eaLnBrk="0" fontAlgn="base" hangingPunct="0">
        <a:spcBef>
          <a:spcPts val="300"/>
        </a:spcBef>
        <a:spcAft>
          <a:spcPct val="0"/>
        </a:spcAft>
        <a:buClr>
          <a:srgbClr val="23A900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38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jpe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92357"/>
            <a:ext cx="7772400" cy="175108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Ruanda </a:t>
            </a:r>
            <a:r>
              <a:rPr lang="en-US" sz="2400" b="1" dirty="0" err="1">
                <a:solidFill>
                  <a:schemeClr val="tx1"/>
                </a:solidFill>
              </a:rPr>
              <a:t>Türkiye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Büyükelçisi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SAYIN WILLIAMS NKURUNZIZA’NIN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KONUŞMA NOTLARI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İstanbul Sanayi </a:t>
            </a:r>
            <a:r>
              <a:rPr lang="en-US" sz="2400" b="1" dirty="0" err="1">
                <a:solidFill>
                  <a:schemeClr val="tx1"/>
                </a:solidFill>
              </a:rPr>
              <a:t>Odası</a:t>
            </a:r>
            <a:r>
              <a:rPr lang="en-US" sz="2400" b="1" dirty="0">
                <a:solidFill>
                  <a:schemeClr val="tx1"/>
                </a:solidFill>
              </a:rPr>
              <a:t>, İstanbul, </a:t>
            </a:r>
            <a:r>
              <a:rPr lang="en-US" sz="2400" b="1" dirty="0" err="1">
                <a:solidFill>
                  <a:schemeClr val="tx1"/>
                </a:solidFill>
              </a:rPr>
              <a:t>Türkiye</a:t>
            </a:r>
            <a:r>
              <a:rPr lang="en-US" sz="2400" b="1" dirty="0">
                <a:solidFill>
                  <a:schemeClr val="tx1"/>
                </a:solidFill>
              </a:rPr>
              <a:t>, 17 </a:t>
            </a:r>
            <a:r>
              <a:rPr lang="en-US" sz="2400" b="1" dirty="0" err="1">
                <a:solidFill>
                  <a:schemeClr val="tx1"/>
                </a:solidFill>
              </a:rPr>
              <a:t>Temmuz</a:t>
            </a:r>
            <a:r>
              <a:rPr lang="en-US" sz="2400" b="1" dirty="0">
                <a:solidFill>
                  <a:schemeClr val="tx1"/>
                </a:solidFill>
              </a:rPr>
              <a:t> 2018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AutoShape 2" descr="Displaying FCBK_Blue_Eng.jpg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7074"/>
            <a:ext cx="1242332" cy="88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6698"/>
            <a:ext cx="1242332" cy="880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0532" y="57912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İstanbul Sanayi </a:t>
            </a:r>
            <a:r>
              <a:rPr lang="en-US" sz="2400" b="1" dirty="0" err="1"/>
              <a:t>Odası</a:t>
            </a:r>
            <a:r>
              <a:rPr lang="en-US" sz="2400" b="1" dirty="0"/>
              <a:t>, </a:t>
            </a:r>
          </a:p>
          <a:p>
            <a:r>
              <a:rPr lang="en-US" sz="2400" b="1" dirty="0"/>
              <a:t>İstanbul, </a:t>
            </a:r>
            <a:r>
              <a:rPr lang="en-US" sz="2400" b="1" dirty="0" err="1"/>
              <a:t>Türkiye</a:t>
            </a:r>
            <a:r>
              <a:rPr lang="en-US" sz="2400" b="1" dirty="0"/>
              <a:t>, 17 </a:t>
            </a:r>
            <a:r>
              <a:rPr lang="en-US" sz="2400" b="1" dirty="0" err="1"/>
              <a:t>Temmuz</a:t>
            </a:r>
            <a:r>
              <a:rPr lang="en-US" sz="2400" b="1" dirty="0"/>
              <a:t>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305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03" y="3716223"/>
            <a:ext cx="2560777" cy="215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fld id="{CBEC1F2E-AC95-46D0-8C9D-C747DB06B812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algn="ctr"/>
              <a:t>10</a:t>
            </a:fld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1462481" y="294611"/>
            <a:ext cx="6114245" cy="530449"/>
          </a:xfr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GB" sz="2400" dirty="0">
                <a:latin typeface="Georgia"/>
                <a:cs typeface="Georgia"/>
              </a:rPr>
              <a:t>GAYRİ MENKUL VE İNŞAAT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033" y="2034476"/>
            <a:ext cx="499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Georgia"/>
                <a:cs typeface="Georgia"/>
              </a:rPr>
              <a:t>GSYH </a:t>
            </a:r>
            <a:r>
              <a:rPr lang="en-US" dirty="0" err="1">
                <a:latin typeface="Georgia"/>
                <a:cs typeface="Georgia"/>
              </a:rPr>
              <a:t>hizmet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sektörüne</a:t>
            </a:r>
            <a:r>
              <a:rPr lang="en-US" dirty="0">
                <a:latin typeface="Georgia"/>
                <a:cs typeface="Georgia"/>
              </a:rPr>
              <a:t> %15 </a:t>
            </a:r>
            <a:r>
              <a:rPr lang="en-US" dirty="0" err="1">
                <a:latin typeface="Georgia"/>
                <a:cs typeface="Georgia"/>
              </a:rPr>
              <a:t>öncü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katkı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7850" y="1990725"/>
            <a:ext cx="3248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eorgia"/>
                <a:cs typeface="Georgia"/>
              </a:rPr>
              <a:t>Büyük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meskun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ve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ticari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konutlar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için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büyük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talep</a:t>
            </a:r>
            <a:r>
              <a:rPr lang="en-US" dirty="0">
                <a:latin typeface="Georgia"/>
                <a:cs typeface="Georgia"/>
              </a:rPr>
              <a:t> – </a:t>
            </a:r>
            <a:r>
              <a:rPr lang="en-US" dirty="0" err="1">
                <a:latin typeface="Georgia"/>
                <a:cs typeface="Georgia"/>
              </a:rPr>
              <a:t>Mevcut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ihtiyacı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karşılamak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için</a:t>
            </a:r>
            <a:r>
              <a:rPr lang="en-US" dirty="0">
                <a:latin typeface="Georgia"/>
                <a:cs typeface="Georgia"/>
              </a:rPr>
              <a:t> 344,068 </a:t>
            </a:r>
            <a:r>
              <a:rPr lang="en-US" dirty="0" err="1">
                <a:latin typeface="Georgia"/>
                <a:cs typeface="Georgia"/>
              </a:rPr>
              <a:t>birim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konuta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ihtiyaç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var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50" y="3543806"/>
            <a:ext cx="2541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eorgia"/>
                <a:cs typeface="Georgia"/>
              </a:rPr>
              <a:t>Ekonomik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Konut</a:t>
            </a:r>
            <a:r>
              <a:rPr lang="en-US" b="1" dirty="0">
                <a:latin typeface="Georgia"/>
                <a:cs typeface="Georgia"/>
              </a:rPr>
              <a:t>: </a:t>
            </a:r>
            <a:r>
              <a:rPr lang="en-US" dirty="0" err="1">
                <a:latin typeface="Georgia"/>
                <a:cs typeface="Georgia"/>
              </a:rPr>
              <a:t>Talebi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karşılamak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için</a:t>
            </a:r>
            <a:r>
              <a:rPr lang="en-US" dirty="0">
                <a:latin typeface="Georgia"/>
                <a:cs typeface="Georgia"/>
              </a:rPr>
              <a:t> 180.000 </a:t>
            </a:r>
            <a:r>
              <a:rPr lang="en-US" dirty="0" err="1">
                <a:latin typeface="Georgia"/>
                <a:cs typeface="Georgia"/>
              </a:rPr>
              <a:t>adet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gerekli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3810000"/>
            <a:ext cx="3135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Georgia"/>
                <a:cs typeface="Georgia"/>
              </a:rPr>
              <a:t>CDB- </a:t>
            </a:r>
            <a:r>
              <a:rPr lang="en-US" dirty="0">
                <a:latin typeface="Georgia"/>
                <a:cs typeface="Georgia"/>
              </a:rPr>
              <a:t>Tam </a:t>
            </a:r>
            <a:r>
              <a:rPr lang="en-US" dirty="0" err="1">
                <a:latin typeface="Georgia"/>
                <a:cs typeface="Georgia"/>
              </a:rPr>
              <a:t>hizmet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verilen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araziler</a:t>
            </a:r>
            <a:r>
              <a:rPr lang="en-US" dirty="0">
                <a:latin typeface="Georgia"/>
                <a:cs typeface="Georgia"/>
              </a:rPr>
              <a:t> (</a:t>
            </a:r>
            <a:r>
              <a:rPr lang="en-US" dirty="0" err="1">
                <a:latin typeface="Georgia"/>
                <a:cs typeface="Georgia"/>
              </a:rPr>
              <a:t>su</a:t>
            </a:r>
            <a:r>
              <a:rPr lang="en-US" dirty="0">
                <a:latin typeface="Georgia"/>
                <a:cs typeface="Georgia"/>
              </a:rPr>
              <a:t>, </a:t>
            </a:r>
            <a:r>
              <a:rPr lang="en-US" dirty="0" err="1">
                <a:latin typeface="Georgia"/>
                <a:cs typeface="Georgia"/>
              </a:rPr>
              <a:t>elektrik</a:t>
            </a:r>
            <a:r>
              <a:rPr lang="en-US" dirty="0">
                <a:latin typeface="Georgia"/>
                <a:cs typeface="Georgia"/>
              </a:rPr>
              <a:t>, </a:t>
            </a:r>
            <a:r>
              <a:rPr lang="en-US" dirty="0" err="1">
                <a:latin typeface="Georgia"/>
                <a:cs typeface="Georgia"/>
              </a:rPr>
              <a:t>drenaj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sistemleri</a:t>
            </a:r>
            <a:r>
              <a:rPr lang="en-US" dirty="0">
                <a:latin typeface="Georgia"/>
                <a:cs typeface="Georgia"/>
              </a:rPr>
              <a:t>, fiber) </a:t>
            </a:r>
            <a:r>
              <a:rPr lang="en-US" dirty="0" err="1">
                <a:latin typeface="Georgia"/>
                <a:cs typeface="Georgia"/>
              </a:rPr>
              <a:t>ticari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kompleksler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ve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alışveriş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merkezleri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gibi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karışık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kullanıma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uygun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yerler</a:t>
            </a:r>
            <a:r>
              <a:rPr lang="en-US" dirty="0">
                <a:latin typeface="Georgia"/>
                <a:cs typeface="Georgia"/>
              </a:rPr>
              <a:t> – </a:t>
            </a:r>
            <a:r>
              <a:rPr lang="en-US" dirty="0" err="1">
                <a:latin typeface="Georgia"/>
                <a:cs typeface="Georgia"/>
              </a:rPr>
              <a:t>Arazi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maliyeti</a:t>
            </a:r>
            <a:r>
              <a:rPr lang="en-US" dirty="0">
                <a:latin typeface="Georgia"/>
                <a:cs typeface="Georgia"/>
              </a:rPr>
              <a:t> – m2 </a:t>
            </a:r>
            <a:r>
              <a:rPr lang="en-US" dirty="0" err="1">
                <a:latin typeface="Georgia"/>
                <a:cs typeface="Georgia"/>
              </a:rPr>
              <a:t>başına</a:t>
            </a:r>
            <a:r>
              <a:rPr lang="en-US" dirty="0">
                <a:latin typeface="Georgia"/>
                <a:cs typeface="Georgia"/>
              </a:rPr>
              <a:t> 85 ABD </a:t>
            </a:r>
            <a:r>
              <a:rPr lang="en-US" dirty="0" err="1">
                <a:latin typeface="Georgia"/>
                <a:cs typeface="Georgia"/>
              </a:rPr>
              <a:t>Doları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350" y="2515894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Georgia"/>
                <a:cs typeface="Georgia"/>
              </a:rPr>
              <a:t>2009 </a:t>
            </a:r>
            <a:r>
              <a:rPr lang="en-US" dirty="0" err="1">
                <a:latin typeface="Georgia"/>
                <a:cs typeface="Georgia"/>
              </a:rPr>
              <a:t>ve</a:t>
            </a:r>
            <a:r>
              <a:rPr lang="en-US" dirty="0">
                <a:latin typeface="Georgia"/>
                <a:cs typeface="Georgia"/>
              </a:rPr>
              <a:t> 2012 </a:t>
            </a:r>
            <a:r>
              <a:rPr lang="en-US" dirty="0" err="1">
                <a:latin typeface="Georgia"/>
                <a:cs typeface="Georgia"/>
              </a:rPr>
              <a:t>yılları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arasında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inşaat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sektöründe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harcama</a:t>
            </a:r>
            <a:r>
              <a:rPr lang="en-US" dirty="0">
                <a:latin typeface="Georgia"/>
                <a:cs typeface="Georgia"/>
              </a:rPr>
              <a:t> %130 (500 </a:t>
            </a:r>
            <a:r>
              <a:rPr lang="en-US" dirty="0" err="1">
                <a:latin typeface="Georgia"/>
                <a:cs typeface="Georgia"/>
              </a:rPr>
              <a:t>milyon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Amerikan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dolarına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kadar</a:t>
            </a:r>
            <a:r>
              <a:rPr lang="en-US" dirty="0">
                <a:latin typeface="Georgia"/>
                <a:cs typeface="Georgia"/>
              </a:rPr>
              <a:t>) </a:t>
            </a:r>
            <a:r>
              <a:rPr lang="en-US" dirty="0" err="1">
                <a:latin typeface="Georgia"/>
                <a:cs typeface="Georgia"/>
              </a:rPr>
              <a:t>büyüdü</a:t>
            </a:r>
            <a:endParaRPr lang="en-US" sz="1500" dirty="0">
              <a:latin typeface="Georgia"/>
              <a:cs typeface="Georgia"/>
            </a:endParaRPr>
          </a:p>
          <a:p>
            <a:endParaRPr lang="en-US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9" y="95197"/>
            <a:ext cx="1242332" cy="828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576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0" y="195651"/>
            <a:ext cx="3815379" cy="914400"/>
          </a:xfrm>
        </p:spPr>
        <p:txBody>
          <a:bodyPr/>
          <a:lstStyle/>
          <a:p>
            <a:pPr algn="ctr"/>
            <a:r>
              <a:rPr lang="en-US" dirty="0"/>
              <a:t>İMALAT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9" y="95197"/>
            <a:ext cx="1242332" cy="828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2C4A6CB-C5FE-4222-A897-0391A766C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6" t="31764" r="19166" b="17776"/>
          <a:stretch/>
        </p:blipFill>
        <p:spPr>
          <a:xfrm>
            <a:off x="269683" y="1158095"/>
            <a:ext cx="8749234" cy="531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73" y="1485748"/>
            <a:ext cx="3375454" cy="22480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0"/>
            <a:ext cx="6400800" cy="914400"/>
          </a:xfrm>
        </p:spPr>
        <p:txBody>
          <a:bodyPr/>
          <a:lstStyle/>
          <a:p>
            <a:pPr algn="ctr"/>
            <a:r>
              <a:rPr lang="en-US" dirty="0"/>
              <a:t>YAPI MALZEMELERİ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9" y="95197"/>
            <a:ext cx="1242332" cy="828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516999"/>
            <a:ext cx="4648200" cy="284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defTabSz="914400" eaLnBrk="0" hangingPunct="0">
              <a:lnSpc>
                <a:spcPct val="90000"/>
              </a:lnSpc>
              <a:spcAft>
                <a:spcPts val="600"/>
              </a:spcAft>
              <a:buClr>
                <a:srgbClr val="FF6600"/>
              </a:buClr>
              <a:buSzPct val="100000"/>
              <a:buFont typeface="Arial" pitchFamily="34" charset="0"/>
              <a:buChar char="•"/>
            </a:pP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Ruanda’nın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büyüyen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gayrimenkul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ve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inşaat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sektörü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için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,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elektrik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kabloları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,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çelik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malzemeler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,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seramik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ürünler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,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flot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camı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,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ahşap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ürünler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ve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boyalar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da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dahil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olmak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üzere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inşaat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malzemelerine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yüksek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talep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doğmuştur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. </a:t>
            </a:r>
            <a:endParaRPr lang="en-US" b="1" kern="0" dirty="0">
              <a:latin typeface="Georgia" panose="02040502050405020303" pitchFamily="18" charset="0"/>
              <a:cs typeface="Arial" pitchFamily="34" charset="0"/>
            </a:endParaRPr>
          </a:p>
          <a:p>
            <a:pPr lvl="0" defTabSz="914400" eaLnBrk="0" hangingPunct="0">
              <a:lnSpc>
                <a:spcPct val="90000"/>
              </a:lnSpc>
              <a:spcAft>
                <a:spcPts val="600"/>
              </a:spcAft>
              <a:buClr>
                <a:srgbClr val="FF6600"/>
              </a:buClr>
              <a:buSzPct val="100000"/>
            </a:pPr>
            <a:endParaRPr lang="en-US" b="1" kern="0" dirty="0">
              <a:latin typeface="Georgia" panose="02040502050405020303" pitchFamily="18" charset="0"/>
              <a:cs typeface="Arial" pitchFamily="34" charset="0"/>
            </a:endParaRPr>
          </a:p>
          <a:p>
            <a:pPr marL="171450" lvl="0" indent="-171450" defTabSz="914400" eaLnBrk="0" hangingPunct="0">
              <a:lnSpc>
                <a:spcPct val="90000"/>
              </a:lnSpc>
              <a:spcAft>
                <a:spcPts val="600"/>
              </a:spcAft>
              <a:buClr>
                <a:srgbClr val="FF6600"/>
              </a:buClr>
              <a:buSzPct val="100000"/>
              <a:buFont typeface="Arial" pitchFamily="34" charset="0"/>
              <a:buChar char="•"/>
            </a:pP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İnşaat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malzemeleri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şu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anda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Ruanda’nın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ithalatının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yaklaşık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 %10’unu </a:t>
            </a:r>
            <a:r>
              <a:rPr lang="en-US" kern="0" dirty="0" err="1">
                <a:latin typeface="Georgia" panose="02040502050405020303" pitchFamily="18" charset="0"/>
                <a:cs typeface="Arial" pitchFamily="34" charset="0"/>
              </a:rPr>
              <a:t>oluşturuyor</a:t>
            </a:r>
            <a:r>
              <a:rPr lang="en-US" kern="0" dirty="0">
                <a:latin typeface="Georgia" panose="02040502050405020303" pitchFamily="18" charset="0"/>
                <a:cs typeface="Arial" pitchFamily="34" charset="0"/>
              </a:rPr>
              <a:t>.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18" y="4086982"/>
            <a:ext cx="5867400" cy="2335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88" y="3920499"/>
            <a:ext cx="2369801" cy="2369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1" y="1230422"/>
            <a:ext cx="4438245" cy="24961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61302"/>
            <a:ext cx="5257800" cy="914400"/>
          </a:xfrm>
        </p:spPr>
        <p:txBody>
          <a:bodyPr/>
          <a:lstStyle/>
          <a:p>
            <a:r>
              <a:rPr lang="en-US" dirty="0"/>
              <a:t>AHŞAP VE AHŞAP MALZEMELERİ İMALATI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9" y="95197"/>
            <a:ext cx="1242332" cy="828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2953" y="1090037"/>
            <a:ext cx="34212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latin typeface="Georgia" panose="02040502050405020303" pitchFamily="18" charset="0"/>
              </a:rPr>
              <a:t>Ruanda’daki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inşaat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patlaması</a:t>
            </a:r>
            <a:r>
              <a:rPr lang="en-US" sz="1600" dirty="0">
                <a:latin typeface="Georgia" panose="02040502050405020303" pitchFamily="18" charset="0"/>
              </a:rPr>
              <a:t>, 2017 </a:t>
            </a:r>
            <a:r>
              <a:rPr lang="en-US" sz="1600" dirty="0" err="1">
                <a:latin typeface="Georgia" panose="02040502050405020303" pitchFamily="18" charset="0"/>
              </a:rPr>
              <a:t>yılında</a:t>
            </a:r>
            <a:r>
              <a:rPr lang="en-US" sz="1600" dirty="0">
                <a:latin typeface="Georgia" panose="02040502050405020303" pitchFamily="18" charset="0"/>
              </a:rPr>
              <a:t> 100 </a:t>
            </a:r>
            <a:r>
              <a:rPr lang="en-US" sz="1600" dirty="0" err="1">
                <a:latin typeface="Georgia" panose="02040502050405020303" pitchFamily="18" charset="0"/>
              </a:rPr>
              <a:t>milyon</a:t>
            </a:r>
            <a:r>
              <a:rPr lang="en-US" sz="1600" dirty="0">
                <a:latin typeface="Georgia" panose="02040502050405020303" pitchFamily="18" charset="0"/>
              </a:rPr>
              <a:t> ABD </a:t>
            </a:r>
            <a:r>
              <a:rPr lang="en-US" sz="1600" dirty="0" err="1">
                <a:latin typeface="Georgia" panose="02040502050405020303" pitchFamily="18" charset="0"/>
              </a:rPr>
              <a:t>Doları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kazanan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mobilya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dahil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olmak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üzere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ahşap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ürünleri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diğer</a:t>
            </a:r>
            <a:r>
              <a:rPr lang="en-US" sz="1600" dirty="0">
                <a:latin typeface="Georgia" panose="02040502050405020303" pitchFamily="18" charset="0"/>
              </a:rPr>
              <a:t>  son </a:t>
            </a:r>
            <a:r>
              <a:rPr lang="en-US" sz="1600" dirty="0" err="1">
                <a:latin typeface="Georgia" panose="02040502050405020303" pitchFamily="18" charset="0"/>
              </a:rPr>
              <a:t>işlem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malzemelerine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olan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talebi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arttırdı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  <a:r>
              <a:rPr lang="en-US" sz="1600" dirty="0" err="1">
                <a:latin typeface="Georgia" panose="02040502050405020303" pitchFamily="18" charset="0"/>
              </a:rPr>
              <a:t>Hükümet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endüstrinin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ihtiyaçlarının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karşılanması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için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orman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kaynaklarımızın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işlenmesine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izin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vermektedir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</a:p>
          <a:p>
            <a:pPr algn="r"/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Şu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anda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ülkenin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ahşap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sanayiinin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ihtiyaçlarını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karşılamak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üzere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biçilebilecek</a:t>
            </a:r>
            <a:r>
              <a:rPr lang="en-US" sz="1600" dirty="0">
                <a:latin typeface="Georgia" panose="02040502050405020303" pitchFamily="18" charset="0"/>
              </a:rPr>
              <a:t> 400.000 </a:t>
            </a:r>
            <a:r>
              <a:rPr lang="en-US" sz="1600" dirty="0" err="1">
                <a:latin typeface="Georgia" panose="02040502050405020303" pitchFamily="18" charset="0"/>
              </a:rPr>
              <a:t>hektardan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fazla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olgun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ormanı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bulunmaktadır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  <a:r>
              <a:rPr lang="en-US" sz="1600" dirty="0" err="1">
                <a:latin typeface="Georgia" panose="02040502050405020303" pitchFamily="18" charset="0"/>
              </a:rPr>
              <a:t>Hükümet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ana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hammaddelerin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mevcudiyeti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bölgede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sürekli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gelişen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bir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pazarın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varlığı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göz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önüne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alındığında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ahşaba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dayalı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sanayiyi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yürütebilecek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ciddi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stratejik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yatırımcıları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Ruanda’ya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davet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ediyor</a:t>
            </a:r>
            <a:r>
              <a:rPr lang="en-US" sz="1600" dirty="0">
                <a:latin typeface="Georgia" panose="02040502050405020303" pitchFamily="18" charset="0"/>
              </a:rPr>
              <a:t>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327" y="3787635"/>
            <a:ext cx="472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TOPLAM İTHALAT: $ 100 MILYON (2017)</a:t>
            </a:r>
          </a:p>
          <a:p>
            <a:r>
              <a:rPr lang="en-US" dirty="0">
                <a:latin typeface="Georgia" panose="02040502050405020303" pitchFamily="18" charset="0"/>
              </a:rPr>
              <a:t>TÜRKİYE’DEN: $ 3.3 MILYON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953" y="4491821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ÖNERİLEN AHŞAP ÜRÜNLER: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Kompozit</a:t>
            </a:r>
            <a:r>
              <a:rPr lang="en-US" dirty="0"/>
              <a:t> </a:t>
            </a:r>
            <a:r>
              <a:rPr lang="en-US" dirty="0" err="1"/>
              <a:t>Kaplama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Mobilya</a:t>
            </a:r>
            <a:r>
              <a:rPr lang="en-US" dirty="0"/>
              <a:t> &amp; </a:t>
            </a:r>
            <a:r>
              <a:rPr lang="en-US" dirty="0" err="1"/>
              <a:t>Mobilya</a:t>
            </a:r>
            <a:r>
              <a:rPr lang="en-US" dirty="0"/>
              <a:t> </a:t>
            </a:r>
            <a:r>
              <a:rPr lang="en-US" dirty="0" err="1"/>
              <a:t>Tamamlayıcıları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Profilli</a:t>
            </a:r>
            <a:r>
              <a:rPr lang="en-US" dirty="0"/>
              <a:t> </a:t>
            </a:r>
            <a:r>
              <a:rPr lang="en-US" dirty="0" err="1"/>
              <a:t>Kereste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Lamine</a:t>
            </a:r>
            <a:r>
              <a:rPr lang="en-US" dirty="0"/>
              <a:t> </a:t>
            </a:r>
            <a:r>
              <a:rPr lang="en-US" dirty="0" err="1"/>
              <a:t>Kereste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Sunta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Yapı</a:t>
            </a:r>
            <a:r>
              <a:rPr lang="en-US" dirty="0"/>
              <a:t> </a:t>
            </a:r>
            <a:r>
              <a:rPr lang="en-US" dirty="0" err="1"/>
              <a:t>Levhası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64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-45763"/>
            <a:ext cx="6400800" cy="914400"/>
          </a:xfrm>
        </p:spPr>
        <p:txBody>
          <a:bodyPr/>
          <a:lstStyle/>
          <a:p>
            <a:r>
              <a:rPr lang="en-US" dirty="0"/>
              <a:t>AMBALAJ MALZEMELERİ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9" y="95197"/>
            <a:ext cx="1242332" cy="82838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9" y="3775356"/>
            <a:ext cx="6553200" cy="2619375"/>
          </a:xfrm>
        </p:spPr>
      </p:pic>
      <p:sp>
        <p:nvSpPr>
          <p:cNvPr id="12" name="TextBox 11"/>
          <p:cNvSpPr txBox="1"/>
          <p:nvPr/>
        </p:nvSpPr>
        <p:spPr>
          <a:xfrm>
            <a:off x="565289" y="110067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Ruanda </a:t>
            </a:r>
            <a:r>
              <a:rPr lang="en-US" dirty="0" err="1">
                <a:latin typeface="Georgia" panose="02040502050405020303" pitchFamily="18" charset="0"/>
              </a:rPr>
              <a:t>şu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anda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ambalaj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malzemesi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ihtiyacının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çoğunu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yüksek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bir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maliyetle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ithal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ediyor</a:t>
            </a:r>
            <a:r>
              <a:rPr lang="en-US" dirty="0">
                <a:latin typeface="Georgia" panose="02040502050405020303" pitchFamily="18" charset="0"/>
              </a:rPr>
              <a:t>. </a:t>
            </a:r>
            <a:r>
              <a:rPr lang="en-US" dirty="0" err="1">
                <a:latin typeface="Georgia" panose="02040502050405020303" pitchFamily="18" charset="0"/>
              </a:rPr>
              <a:t>Sadece</a:t>
            </a:r>
            <a:r>
              <a:rPr lang="en-US" dirty="0">
                <a:latin typeface="Georgia" panose="02040502050405020303" pitchFamily="18" charset="0"/>
              </a:rPr>
              <a:t> 2016’da Ruanda, 36 </a:t>
            </a:r>
            <a:r>
              <a:rPr lang="en-US" dirty="0" err="1">
                <a:latin typeface="Georgia" panose="02040502050405020303" pitchFamily="18" charset="0"/>
              </a:rPr>
              <a:t>milyon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dolar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ambalaj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malzemesi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ithal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etti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ve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üretim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sektörü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büyümeye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devam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ederken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rakamın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daha</a:t>
            </a:r>
            <a:r>
              <a:rPr lang="en-US" dirty="0">
                <a:latin typeface="Georgia" panose="02040502050405020303" pitchFamily="18" charset="0"/>
              </a:rPr>
              <a:t> da </a:t>
            </a:r>
            <a:r>
              <a:rPr lang="en-US" dirty="0" err="1">
                <a:latin typeface="Georgia" panose="02040502050405020303" pitchFamily="18" charset="0"/>
              </a:rPr>
              <a:t>artması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bekleniyor</a:t>
            </a:r>
            <a:r>
              <a:rPr lang="en-US" dirty="0">
                <a:latin typeface="Georgia" panose="02040502050405020303" pitchFamily="18" charset="0"/>
              </a:rPr>
              <a:t>. </a:t>
            </a:r>
            <a:r>
              <a:rPr lang="en-US" dirty="0" err="1">
                <a:latin typeface="Georgia" panose="02040502050405020303" pitchFamily="18" charset="0"/>
              </a:rPr>
              <a:t>Hükümetin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ana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önceliklerinden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birisi</a:t>
            </a:r>
            <a:r>
              <a:rPr lang="en-US" dirty="0">
                <a:latin typeface="Georgia" panose="02040502050405020303" pitchFamily="18" charset="0"/>
              </a:rPr>
              <a:t> de </a:t>
            </a:r>
            <a:r>
              <a:rPr lang="en-US" dirty="0" err="1">
                <a:latin typeface="Georgia" panose="02040502050405020303" pitchFamily="18" charset="0"/>
              </a:rPr>
              <a:t>ithal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ambalaj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malzemelerindeki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aşırı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yükün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azaltılmasıdır</a:t>
            </a:r>
            <a:r>
              <a:rPr lang="en-US" dirty="0">
                <a:latin typeface="Georgia" panose="02040502050405020303" pitchFamily="18" charset="0"/>
              </a:rPr>
              <a:t>. </a:t>
            </a:r>
            <a:r>
              <a:rPr lang="en-US" dirty="0" err="1">
                <a:latin typeface="Georgia" panose="02040502050405020303" pitchFamily="18" charset="0"/>
              </a:rPr>
              <a:t>Özellikle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kağıt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ve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plastik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ambalajlar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kağıt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etiketler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ve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oluklu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mukavva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kutu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üretimi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yatırım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için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potansiyel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alanlar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olarak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tanımlanmaktadır</a:t>
            </a:r>
            <a:r>
              <a:rPr lang="en-US" dirty="0">
                <a:latin typeface="Georgia" panose="02040502050405020303" pitchFamily="18" charset="0"/>
              </a:rPr>
              <a:t>. </a:t>
            </a:r>
            <a:r>
              <a:rPr lang="en-US" dirty="0" err="1">
                <a:latin typeface="Georgia" panose="02040502050405020303" pitchFamily="18" charset="0"/>
              </a:rPr>
              <a:t>Çiçeklerin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tek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başına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ambalanlanması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yılda</a:t>
            </a:r>
            <a:r>
              <a:rPr lang="en-US" dirty="0">
                <a:latin typeface="Georgia" panose="02040502050405020303" pitchFamily="18" charset="0"/>
              </a:rPr>
              <a:t> 4 </a:t>
            </a:r>
            <a:r>
              <a:rPr lang="en-US" dirty="0" err="1">
                <a:latin typeface="Georgia" panose="02040502050405020303" pitchFamily="18" charset="0"/>
              </a:rPr>
              <a:t>milyondan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fazla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oluklu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mukavva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gerektirmektedir</a:t>
            </a:r>
            <a:r>
              <a:rPr lang="en-US" dirty="0">
                <a:latin typeface="Georgia" panose="02040502050405020303" pitchFamily="18" charset="0"/>
              </a:rPr>
              <a:t>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7300" y="3962992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İthalat</a:t>
            </a:r>
            <a:r>
              <a:rPr lang="en-US" dirty="0"/>
              <a:t>: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$36 </a:t>
            </a:r>
            <a:r>
              <a:rPr lang="en-US" dirty="0" err="1">
                <a:latin typeface="Georgia" panose="02040502050405020303" pitchFamily="18" charset="0"/>
              </a:rPr>
              <a:t>milyon</a:t>
            </a:r>
            <a:r>
              <a:rPr lang="en-US" dirty="0">
                <a:latin typeface="Georgia" panose="02040502050405020303" pitchFamily="18" charset="0"/>
              </a:rPr>
              <a:t>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5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1217" y="0"/>
            <a:ext cx="6380672" cy="914400"/>
          </a:xfrm>
        </p:spPr>
        <p:txBody>
          <a:bodyPr/>
          <a:lstStyle/>
          <a:p>
            <a:pPr algn="ctr"/>
            <a:r>
              <a:rPr lang="en-US" dirty="0"/>
              <a:t>ULAŞTIRMA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9" y="95197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BD999EB-8AED-4ECB-8DE5-4E3B87AFF0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00" t="38142" r="20000" b="18874"/>
          <a:stretch/>
        </p:blipFill>
        <p:spPr>
          <a:xfrm>
            <a:off x="144987" y="1501587"/>
            <a:ext cx="8872889" cy="47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8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19" y="197224"/>
            <a:ext cx="7886700" cy="994172"/>
          </a:xfrm>
        </p:spPr>
        <p:txBody>
          <a:bodyPr>
            <a:normAutofit/>
          </a:bodyPr>
          <a:lstStyle/>
          <a:p>
            <a:r>
              <a:rPr lang="en-US" sz="3300" dirty="0" err="1"/>
              <a:t>Afrika’nın</a:t>
            </a:r>
            <a:r>
              <a:rPr lang="en-US" sz="3300" dirty="0"/>
              <a:t> </a:t>
            </a:r>
            <a:r>
              <a:rPr lang="en-US" sz="3300" dirty="0" err="1"/>
              <a:t>Tarımı</a:t>
            </a:r>
            <a:r>
              <a:rPr lang="en-US" sz="3300" dirty="0"/>
              <a:t>: </a:t>
            </a:r>
            <a:r>
              <a:rPr lang="en-US" sz="3300" dirty="0" err="1"/>
              <a:t>Sonuçlar</a:t>
            </a:r>
            <a:endParaRPr lang="en-US" sz="33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42893683"/>
              </p:ext>
            </p:extLst>
          </p:nvPr>
        </p:nvGraphicFramePr>
        <p:xfrm>
          <a:off x="411480" y="1527572"/>
          <a:ext cx="3886200" cy="4949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49647" y="4538008"/>
            <a:ext cx="44413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 err="1"/>
              <a:t>Sonuç</a:t>
            </a:r>
            <a:r>
              <a:rPr lang="en-US" sz="1500" b="1" u="sng" dirty="0"/>
              <a:t> </a:t>
            </a:r>
            <a:r>
              <a:rPr lang="en-US" sz="1500" b="1" u="sng" dirty="0" err="1"/>
              <a:t>Olarak</a:t>
            </a:r>
            <a:r>
              <a:rPr lang="en-US" sz="1500" b="1" u="sng" dirty="0"/>
              <a:t>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 err="1"/>
              <a:t>Tarımsal</a:t>
            </a:r>
            <a:r>
              <a:rPr lang="en-US" sz="1500" b="1" dirty="0"/>
              <a:t> </a:t>
            </a:r>
            <a:r>
              <a:rPr lang="en-US" sz="1500" b="1" dirty="0" err="1"/>
              <a:t>ihracattaki</a:t>
            </a:r>
            <a:r>
              <a:rPr lang="en-US" sz="1500" b="1" dirty="0"/>
              <a:t> </a:t>
            </a:r>
            <a:r>
              <a:rPr lang="en-US" sz="1500" b="1" dirty="0" err="1"/>
              <a:t>küresel</a:t>
            </a:r>
            <a:r>
              <a:rPr lang="en-US" sz="1500" b="1" dirty="0"/>
              <a:t> pay 1960’ların </a:t>
            </a:r>
            <a:r>
              <a:rPr lang="en-US" sz="1500" b="1" dirty="0" err="1"/>
              <a:t>ortalarında</a:t>
            </a:r>
            <a:r>
              <a:rPr lang="en-US" sz="1500" b="1" dirty="0"/>
              <a:t> %15  </a:t>
            </a:r>
            <a:r>
              <a:rPr lang="en-US" sz="1500" b="1" dirty="0" err="1"/>
              <a:t>iken</a:t>
            </a:r>
            <a:r>
              <a:rPr lang="en-US" sz="1500" b="1" dirty="0"/>
              <a:t> </a:t>
            </a:r>
            <a:r>
              <a:rPr lang="en-US" sz="1500" b="1" dirty="0" err="1"/>
              <a:t>şimdi</a:t>
            </a:r>
            <a:r>
              <a:rPr lang="en-US" sz="1500" b="1" dirty="0"/>
              <a:t> %4’e </a:t>
            </a:r>
            <a:r>
              <a:rPr lang="en-US" sz="1500" b="1" dirty="0" err="1"/>
              <a:t>düşmüştür</a:t>
            </a:r>
            <a:r>
              <a:rPr lang="en-US" sz="1500" b="1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 err="1"/>
              <a:t>Ticaret</a:t>
            </a:r>
            <a:r>
              <a:rPr lang="en-US" sz="1500" b="1" dirty="0"/>
              <a:t> </a:t>
            </a:r>
            <a:r>
              <a:rPr lang="en-US" sz="1500" b="1" dirty="0" err="1"/>
              <a:t>açığı</a:t>
            </a:r>
            <a:r>
              <a:rPr lang="en-US" sz="1500" b="1" dirty="0"/>
              <a:t>, </a:t>
            </a:r>
            <a:r>
              <a:rPr lang="en-US" sz="1500" b="1" dirty="0" err="1"/>
              <a:t>tarım</a:t>
            </a:r>
            <a:r>
              <a:rPr lang="en-US" sz="1500" b="1" dirty="0"/>
              <a:t> </a:t>
            </a:r>
            <a:r>
              <a:rPr lang="en-US" sz="1500" b="1" dirty="0" err="1"/>
              <a:t>sektörü</a:t>
            </a:r>
            <a:r>
              <a:rPr lang="en-US" sz="1500" b="1" dirty="0"/>
              <a:t> </a:t>
            </a:r>
            <a:r>
              <a:rPr lang="en-US" sz="1500" b="1" dirty="0" err="1"/>
              <a:t>için</a:t>
            </a:r>
            <a:r>
              <a:rPr lang="en-US" sz="1500" b="1" dirty="0"/>
              <a:t> </a:t>
            </a:r>
            <a:r>
              <a:rPr lang="en-US" sz="1500" b="1" dirty="0" err="1"/>
              <a:t>doğru</a:t>
            </a:r>
            <a:r>
              <a:rPr lang="en-US" sz="1500" b="1" dirty="0"/>
              <a:t> </a:t>
            </a:r>
            <a:r>
              <a:rPr lang="en-US" sz="1500" b="1" dirty="0" err="1"/>
              <a:t>koşullar</a:t>
            </a:r>
            <a:r>
              <a:rPr lang="en-US" sz="1500" b="1" dirty="0"/>
              <a:t> </a:t>
            </a:r>
            <a:r>
              <a:rPr lang="en-US" sz="1500" b="1" dirty="0" err="1"/>
              <a:t>ile</a:t>
            </a:r>
            <a:r>
              <a:rPr lang="en-US" sz="1500" b="1" dirty="0"/>
              <a:t> </a:t>
            </a:r>
            <a:r>
              <a:rPr lang="en-US" sz="1500" b="1" dirty="0" err="1"/>
              <a:t>önemli</a:t>
            </a:r>
            <a:r>
              <a:rPr lang="en-US" sz="1500" b="1" dirty="0"/>
              <a:t> </a:t>
            </a:r>
            <a:r>
              <a:rPr lang="en-US" sz="1500" b="1" dirty="0" err="1"/>
              <a:t>bir</a:t>
            </a:r>
            <a:r>
              <a:rPr lang="en-US" sz="1500" b="1" dirty="0"/>
              <a:t> </a:t>
            </a:r>
            <a:r>
              <a:rPr lang="en-US" sz="1500" b="1" dirty="0" err="1"/>
              <a:t>potansiyel</a:t>
            </a:r>
            <a:r>
              <a:rPr lang="en-US" sz="1500" b="1" dirty="0"/>
              <a:t> </a:t>
            </a:r>
            <a:r>
              <a:rPr lang="en-US" sz="1500" b="1" dirty="0" err="1"/>
              <a:t>sağlar</a:t>
            </a:r>
            <a:r>
              <a:rPr lang="en-US" sz="1500" b="1" dirty="0"/>
              <a:t> (</a:t>
            </a:r>
            <a:r>
              <a:rPr lang="en-US" sz="1500" b="1" dirty="0" err="1"/>
              <a:t>gelişmiş</a:t>
            </a:r>
            <a:r>
              <a:rPr lang="en-US" sz="1500" b="1" dirty="0"/>
              <a:t> </a:t>
            </a:r>
            <a:r>
              <a:rPr lang="en-US" sz="1500" b="1" dirty="0" err="1"/>
              <a:t>altyapı</a:t>
            </a:r>
            <a:r>
              <a:rPr lang="en-US" sz="1500" b="1" dirty="0"/>
              <a:t> </a:t>
            </a:r>
            <a:r>
              <a:rPr lang="en-US" sz="1500" b="1" dirty="0" err="1"/>
              <a:t>ve</a:t>
            </a:r>
            <a:r>
              <a:rPr lang="en-US" sz="1500" b="1" dirty="0"/>
              <a:t> </a:t>
            </a:r>
            <a:r>
              <a:rPr lang="en-US" sz="1500" b="1" dirty="0" err="1"/>
              <a:t>gelişmiş</a:t>
            </a:r>
            <a:r>
              <a:rPr lang="en-US" sz="1500" b="1" dirty="0"/>
              <a:t> </a:t>
            </a:r>
            <a:r>
              <a:rPr lang="en-US" sz="1500" b="1" dirty="0" err="1"/>
              <a:t>bölgesel</a:t>
            </a:r>
            <a:r>
              <a:rPr lang="en-US" sz="1500" b="1" dirty="0"/>
              <a:t> </a:t>
            </a:r>
            <a:r>
              <a:rPr lang="en-US" sz="1500" b="1" dirty="0" err="1"/>
              <a:t>entegrasyon</a:t>
            </a:r>
            <a:r>
              <a:rPr lang="en-US" sz="1500" b="1" dirty="0"/>
              <a:t>).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005705623"/>
              </p:ext>
            </p:extLst>
          </p:nvPr>
        </p:nvGraphicFramePr>
        <p:xfrm>
          <a:off x="4297680" y="1323395"/>
          <a:ext cx="4343400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79640" y="1309765"/>
            <a:ext cx="855753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9640" y="1219200"/>
            <a:ext cx="855753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"/>
            <a:ext cx="1242332" cy="828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" y="166708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4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72" y="1447800"/>
            <a:ext cx="3304993" cy="3938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1371600" y="307607"/>
            <a:ext cx="6114245" cy="530449"/>
          </a:xfr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2100" dirty="0">
                <a:latin typeface="Georgia"/>
                <a:cs typeface="Georgia"/>
              </a:rPr>
              <a:t>GÜBRE İMALATI</a:t>
            </a:r>
            <a:endParaRPr lang="en-GB" sz="2100" dirty="0">
              <a:latin typeface="Georgia"/>
              <a:cs typeface="Georgia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fld id="{CBEC1F2E-AC95-46D0-8C9D-C747DB06B812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algn="ctr"/>
              <a:t>17</a:t>
            </a:fld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215" y="2139836"/>
            <a:ext cx="2826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Georgia"/>
                <a:cs typeface="Georgia"/>
              </a:rPr>
              <a:t>Tarım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nüfusun</a:t>
            </a:r>
            <a:r>
              <a:rPr lang="en-US" sz="2000" dirty="0">
                <a:latin typeface="Georgia"/>
                <a:cs typeface="Georgia"/>
              </a:rPr>
              <a:t> %72’sini </a:t>
            </a:r>
            <a:r>
              <a:rPr lang="en-US" sz="2000" dirty="0" err="1">
                <a:latin typeface="Georgia"/>
                <a:cs typeface="Georgia"/>
              </a:rPr>
              <a:t>istihdam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etmektedir</a:t>
            </a:r>
            <a:r>
              <a:rPr lang="en-US" sz="2000" dirty="0">
                <a:latin typeface="Georgia"/>
                <a:cs typeface="Georgia"/>
              </a:rPr>
              <a:t>. </a:t>
            </a:r>
          </a:p>
          <a:p>
            <a:endParaRPr lang="en-US" sz="2000" dirty="0">
              <a:latin typeface="Georgia"/>
              <a:cs typeface="Georgia"/>
            </a:endParaRPr>
          </a:p>
          <a:p>
            <a:r>
              <a:rPr lang="en-US" sz="2000" dirty="0">
                <a:latin typeface="Georgia"/>
                <a:cs typeface="Georgia"/>
              </a:rPr>
              <a:t>2012’de </a:t>
            </a:r>
            <a:r>
              <a:rPr lang="en-US" sz="2000" dirty="0" err="1">
                <a:latin typeface="Georgia"/>
                <a:cs typeface="Georgia"/>
              </a:rPr>
              <a:t>Ruand,a</a:t>
            </a:r>
            <a:r>
              <a:rPr lang="en-US" sz="2000" dirty="0">
                <a:latin typeface="Georgia"/>
                <a:cs typeface="Georgia"/>
              </a:rPr>
              <a:t> 46 </a:t>
            </a:r>
            <a:r>
              <a:rPr lang="en-US" sz="2000" dirty="0" err="1">
                <a:latin typeface="Georgia"/>
                <a:cs typeface="Georgia"/>
              </a:rPr>
              <a:t>milyon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dolar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değerinde</a:t>
            </a:r>
            <a:r>
              <a:rPr lang="en-US" sz="2000" dirty="0">
                <a:latin typeface="Georgia"/>
                <a:cs typeface="Georgia"/>
              </a:rPr>
              <a:t> 45.500Ton </a:t>
            </a:r>
            <a:r>
              <a:rPr lang="en-US" sz="2000" dirty="0" err="1">
                <a:latin typeface="Georgia"/>
                <a:cs typeface="Georgia"/>
              </a:rPr>
              <a:t>gübre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ithal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etti</a:t>
            </a:r>
            <a:r>
              <a:rPr lang="en-US" sz="2000" dirty="0">
                <a:latin typeface="Georgia"/>
                <a:cs typeface="Georgia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88866" y="2532867"/>
            <a:ext cx="23518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Georgia"/>
                <a:cs typeface="Georgia"/>
              </a:rPr>
              <a:t>Gübrenin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kullanımı</a:t>
            </a:r>
            <a:r>
              <a:rPr lang="en-US" sz="2000" dirty="0">
                <a:latin typeface="Georgia"/>
                <a:cs typeface="Georgia"/>
              </a:rPr>
              <a:t>, </a:t>
            </a:r>
            <a:r>
              <a:rPr lang="en-US" sz="2000" dirty="0" err="1">
                <a:latin typeface="Georgia"/>
                <a:cs typeface="Georgia"/>
              </a:rPr>
              <a:t>üretim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hacmini</a:t>
            </a:r>
            <a:r>
              <a:rPr lang="en-US" sz="2000" dirty="0">
                <a:latin typeface="Georgia"/>
                <a:cs typeface="Georgia"/>
              </a:rPr>
              <a:t> / </a:t>
            </a:r>
            <a:r>
              <a:rPr lang="en-US" sz="2000" dirty="0" err="1">
                <a:latin typeface="Georgia"/>
                <a:cs typeface="Georgia"/>
              </a:rPr>
              <a:t>verimini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arttırmak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için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esas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teşkil</a:t>
            </a:r>
            <a:r>
              <a:rPr lang="en-US" sz="2000" dirty="0">
                <a:latin typeface="Georgia"/>
                <a:cs typeface="Georgia"/>
              </a:rPr>
              <a:t> </a:t>
            </a:r>
            <a:r>
              <a:rPr lang="en-US" sz="2000" dirty="0" err="1">
                <a:latin typeface="Georgia"/>
                <a:cs typeface="Georgia"/>
              </a:rPr>
              <a:t>ediyor</a:t>
            </a:r>
            <a:r>
              <a:rPr lang="en-US" sz="2000" dirty="0">
                <a:latin typeface="Georgia"/>
                <a:cs typeface="Georgia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644" y="79973"/>
            <a:ext cx="1242332" cy="828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997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85" y="2264635"/>
            <a:ext cx="2438916" cy="256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fld id="{A35E2B7C-1313-4D48-829B-BE345909A210}" type="slidenum">
              <a:rPr lang="en-US" sz="900"/>
              <a:pPr algn="r"/>
              <a:t>18</a:t>
            </a:fld>
            <a:endParaRPr lang="en-US" sz="900" dirty="0"/>
          </a:p>
        </p:txBody>
      </p:sp>
      <p:sp>
        <p:nvSpPr>
          <p:cNvPr id="2" name="AutoShape 2" descr="http://upload.wikimedia.org/wikipedia/commons/9/98/Mount-dempo-tea-plantation.jpg"/>
          <p:cNvSpPr>
            <a:spLocks noChangeAspect="1" noChangeArrowheads="1"/>
          </p:cNvSpPr>
          <p:nvPr/>
        </p:nvSpPr>
        <p:spPr bwMode="auto">
          <a:xfrm>
            <a:off x="155575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771754" y="1371990"/>
            <a:ext cx="4114801" cy="6590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latin typeface="Georgia"/>
                <a:ea typeface="Calibri"/>
                <a:cs typeface="Georgia"/>
              </a:rPr>
              <a:t>Mekanikleşme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Fırsatı</a:t>
            </a:r>
            <a:r>
              <a:rPr lang="en-US" sz="1500" b="1" dirty="0">
                <a:latin typeface="Georgia"/>
                <a:ea typeface="Calibri"/>
                <a:cs typeface="Georgia"/>
              </a:rPr>
              <a:t>: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latin typeface="Georgia"/>
                <a:ea typeface="Calibri"/>
                <a:cs typeface="Georgia"/>
              </a:rPr>
              <a:t>Büyük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ölçekli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çiftçilik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için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tarımsal</a:t>
            </a:r>
            <a:r>
              <a:rPr lang="en-US" sz="1500" dirty="0">
                <a:latin typeface="Georgia"/>
                <a:ea typeface="Calibri"/>
                <a:cs typeface="Georgia"/>
              </a:rPr>
              <a:t> 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ekipmanların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sulanması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ve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satışı</a:t>
            </a:r>
            <a:endParaRPr lang="en-US" sz="1500" dirty="0">
              <a:latin typeface="Georgia"/>
              <a:ea typeface="Calibri"/>
              <a:cs typeface="Georgia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 bwMode="auto">
          <a:xfrm>
            <a:off x="1405844" y="246756"/>
            <a:ext cx="6073727" cy="530449"/>
          </a:xfr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GB" sz="2100" dirty="0">
                <a:latin typeface="Georgia"/>
                <a:cs typeface="Georgia"/>
              </a:rPr>
              <a:t>KIGALI </a:t>
            </a:r>
            <a:r>
              <a:rPr lang="en-US" sz="2100" dirty="0">
                <a:latin typeface="Georgia"/>
                <a:cs typeface="Georgia"/>
              </a:rPr>
              <a:t>TOPTAN TAZE GIDA MARKETİ</a:t>
            </a:r>
            <a:endParaRPr lang="en-GB" sz="2100" dirty="0">
              <a:latin typeface="Georgia"/>
              <a:cs typeface="Georg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22" y="1756805"/>
            <a:ext cx="2643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500" b="1" dirty="0">
                <a:latin typeface="Georgia"/>
                <a:ea typeface="Calibri"/>
                <a:cs typeface="Georgia"/>
              </a:rPr>
              <a:t>2030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yılına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kadar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300.000MT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taze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meyve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ve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sebze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işlenmesi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bekleniyor</a:t>
            </a:r>
            <a:r>
              <a:rPr lang="en-US" sz="1500" b="1" dirty="0">
                <a:latin typeface="Georgia"/>
                <a:ea typeface="Calibri"/>
                <a:cs typeface="Georgia"/>
              </a:rPr>
              <a:t>. </a:t>
            </a:r>
            <a:endParaRPr lang="en-US" sz="1500" dirty="0">
              <a:latin typeface="Georgia"/>
              <a:ea typeface="Calibri"/>
              <a:cs typeface="Georg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22" y="3223423"/>
            <a:ext cx="2445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500" b="1" dirty="0">
                <a:latin typeface="Georgia"/>
                <a:ea typeface="Calibri"/>
                <a:cs typeface="Georgia"/>
              </a:rPr>
              <a:t>Yatırım:31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milyon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dolar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Sorumlu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Kurum</a:t>
            </a:r>
            <a:r>
              <a:rPr lang="en-US" sz="1500" b="1" dirty="0">
                <a:latin typeface="Georgia"/>
                <a:ea typeface="Calibri"/>
                <a:cs typeface="Georgia"/>
              </a:rPr>
              <a:t>: NAEB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Finansman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Yapısı:PPP</a:t>
            </a:r>
            <a:endParaRPr lang="en-US" sz="1500" dirty="0">
              <a:latin typeface="Georgia"/>
              <a:ea typeface="Calibri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7810" y="3110078"/>
            <a:ext cx="3197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Georgia"/>
                <a:ea typeface="Calibri"/>
                <a:cs typeface="Georgia"/>
              </a:rPr>
              <a:t>Fasülye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işleme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ve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konserveye</a:t>
            </a:r>
            <a:r>
              <a:rPr lang="en-US" sz="1500" dirty="0">
                <a:latin typeface="Georgia"/>
                <a:ea typeface="Calibri"/>
                <a:cs typeface="Georgia"/>
              </a:rPr>
              <a:t> 10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milyon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dolar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yatırım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fırsatı</a:t>
            </a:r>
            <a:endParaRPr lang="en-US" sz="1500" dirty="0"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458" y="4833871"/>
            <a:ext cx="3484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Georgia"/>
                <a:ea typeface="Calibri"/>
                <a:cs typeface="Georgia"/>
              </a:rPr>
              <a:t>Avokado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ambalajlamasını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öğrenme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ve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ihracat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fırsatı</a:t>
            </a:r>
            <a:r>
              <a:rPr lang="en-US" sz="1500" dirty="0">
                <a:latin typeface="Georgia"/>
                <a:ea typeface="Calibri"/>
                <a:cs typeface="Georgia"/>
              </a:rPr>
              <a:t> – 1.6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milyar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dolar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yıllık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potansiyel</a:t>
            </a:r>
            <a:r>
              <a:rPr lang="en-US" sz="1500" dirty="0">
                <a:latin typeface="Georgia"/>
                <a:ea typeface="Calibri"/>
                <a:cs typeface="Georgia"/>
              </a:rPr>
              <a:t> avocado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ticareti</a:t>
            </a:r>
            <a:endParaRPr lang="en-US" sz="1500" dirty="0">
              <a:latin typeface="Georgia"/>
              <a:ea typeface="Calibri"/>
              <a:cs typeface="Georgia"/>
            </a:endParaRPr>
          </a:p>
          <a:p>
            <a:endParaRPr lang="en-US" sz="1500" dirty="0">
              <a:latin typeface="Georgia"/>
              <a:cs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6560" y="4700159"/>
            <a:ext cx="3241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Georgia"/>
                <a:ea typeface="Calibri"/>
                <a:cs typeface="Georgia"/>
              </a:rPr>
              <a:t>Katma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b="1" dirty="0" err="1">
                <a:latin typeface="Georgia"/>
                <a:ea typeface="Calibri"/>
                <a:cs typeface="Georgia"/>
              </a:rPr>
              <a:t>Değer</a:t>
            </a:r>
            <a:r>
              <a:rPr lang="en-US" sz="1500" b="1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>
                <a:latin typeface="Georgia"/>
                <a:ea typeface="Calibri"/>
                <a:cs typeface="Georgia"/>
              </a:rPr>
              <a:t>–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Kahve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ve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çay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için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yıkama</a:t>
            </a:r>
            <a:r>
              <a:rPr lang="en-US" sz="1500" dirty="0">
                <a:latin typeface="Georgia"/>
                <a:ea typeface="Calibri"/>
                <a:cs typeface="Georgia"/>
              </a:rPr>
              <a:t> </a:t>
            </a:r>
            <a:r>
              <a:rPr lang="en-US" sz="1500" dirty="0" err="1">
                <a:latin typeface="Georgia"/>
                <a:ea typeface="Calibri"/>
                <a:cs typeface="Georgia"/>
              </a:rPr>
              <a:t>kavurma</a:t>
            </a:r>
            <a:endParaRPr lang="en-US" sz="1500" dirty="0">
              <a:latin typeface="Georgia"/>
              <a:ea typeface="Calibri"/>
              <a:cs typeface="Georgi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"/>
            <a:ext cx="1242332" cy="828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5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t="39702"/>
          <a:stretch/>
        </p:blipFill>
        <p:spPr>
          <a:xfrm>
            <a:off x="1220060" y="3256765"/>
            <a:ext cx="6703877" cy="31073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9298" y="-90111"/>
            <a:ext cx="6400800" cy="914400"/>
          </a:xfrm>
        </p:spPr>
        <p:txBody>
          <a:bodyPr/>
          <a:lstStyle/>
          <a:p>
            <a:r>
              <a:rPr lang="en-US" dirty="0"/>
              <a:t>ÇİÇEKÇİLİK YATIRIMI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2653828-C135-49A3-A261-B6E8B2F6CE44}"/>
              </a:ext>
            </a:extLst>
          </p:cNvPr>
          <p:cNvSpPr txBox="1"/>
          <p:nvPr/>
        </p:nvSpPr>
        <p:spPr>
          <a:xfrm>
            <a:off x="1752600" y="1443752"/>
            <a:ext cx="769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FIRSATLAR + ÇİÇEKÇİLİK YATIRIMI = RUANDA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DE2A064-EE34-4B59-B0CD-66ADD9DC981E}"/>
              </a:ext>
            </a:extLst>
          </p:cNvPr>
          <p:cNvSpPr txBox="1"/>
          <p:nvPr/>
        </p:nvSpPr>
        <p:spPr>
          <a:xfrm>
            <a:off x="725976" y="2087642"/>
            <a:ext cx="7692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Çiçekçilik</a:t>
            </a:r>
            <a:r>
              <a:rPr lang="en-US" dirty="0"/>
              <a:t>, </a:t>
            </a:r>
            <a:r>
              <a:rPr lang="en-US" dirty="0" err="1"/>
              <a:t>ihracat</a:t>
            </a:r>
            <a:r>
              <a:rPr lang="en-US" dirty="0"/>
              <a:t> </a:t>
            </a:r>
            <a:r>
              <a:rPr lang="en-US" dirty="0" err="1"/>
              <a:t>sektörünün</a:t>
            </a:r>
            <a:r>
              <a:rPr lang="en-US" dirty="0"/>
              <a:t> </a:t>
            </a:r>
            <a:r>
              <a:rPr lang="en-US" dirty="0" err="1"/>
              <a:t>öncülerinden</a:t>
            </a:r>
            <a:r>
              <a:rPr lang="en-US" dirty="0"/>
              <a:t> </a:t>
            </a:r>
            <a:r>
              <a:rPr lang="en-US" dirty="0" err="1"/>
              <a:t>biri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tanımlanmaktadır</a:t>
            </a:r>
            <a:r>
              <a:rPr lang="en-US" dirty="0"/>
              <a:t>; Ruanda </a:t>
            </a:r>
            <a:r>
              <a:rPr lang="en-US" dirty="0" err="1"/>
              <a:t>Hükümeti</a:t>
            </a:r>
            <a:r>
              <a:rPr lang="en-US" dirty="0"/>
              <a:t> </a:t>
            </a:r>
            <a:r>
              <a:rPr lang="en-US" dirty="0" err="1"/>
              <a:t>çiçekçilik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altyapı</a:t>
            </a:r>
            <a:r>
              <a:rPr lang="en-US" dirty="0"/>
              <a:t> </a:t>
            </a:r>
            <a:r>
              <a:rPr lang="en-US" dirty="0" err="1"/>
              <a:t>yatırımları</a:t>
            </a:r>
            <a:r>
              <a:rPr lang="en-US" dirty="0"/>
              <a:t> </a:t>
            </a:r>
            <a:r>
              <a:rPr lang="en-US" dirty="0" err="1"/>
              <a:t>yapmış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özel</a:t>
            </a:r>
            <a:r>
              <a:rPr lang="en-US" dirty="0"/>
              <a:t> </a:t>
            </a:r>
            <a:r>
              <a:rPr lang="en-US" dirty="0" err="1"/>
              <a:t>alanlar</a:t>
            </a:r>
            <a:r>
              <a:rPr lang="en-US" dirty="0"/>
              <a:t> </a:t>
            </a:r>
            <a:r>
              <a:rPr lang="en-US" dirty="0" err="1"/>
              <a:t>tahsis</a:t>
            </a:r>
            <a:r>
              <a:rPr lang="en-US" dirty="0"/>
              <a:t> </a:t>
            </a:r>
            <a:r>
              <a:rPr lang="en-US" dirty="0" err="1"/>
              <a:t>etmiştir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1314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3925" y="84733"/>
            <a:ext cx="6400800" cy="914400"/>
          </a:xfrm>
        </p:spPr>
        <p:txBody>
          <a:bodyPr/>
          <a:lstStyle/>
          <a:p>
            <a:r>
              <a:rPr lang="en-GB" dirty="0">
                <a:latin typeface="Georgia"/>
                <a:cs typeface="Georgia"/>
              </a:rPr>
              <a:t>Ruanda, </a:t>
            </a:r>
            <a:r>
              <a:rPr lang="en-GB" dirty="0" err="1">
                <a:latin typeface="Georgia"/>
                <a:cs typeface="Georgia"/>
              </a:rPr>
              <a:t>Doğu</a:t>
            </a:r>
            <a:r>
              <a:rPr lang="en-GB" dirty="0">
                <a:latin typeface="Georgia"/>
                <a:cs typeface="Georgia"/>
              </a:rPr>
              <a:t> Afrika </a:t>
            </a:r>
            <a:r>
              <a:rPr lang="en-GB" dirty="0" err="1">
                <a:latin typeface="Georgia"/>
                <a:cs typeface="Georgia"/>
              </a:rPr>
              <a:t>Topluluğunun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En</a:t>
            </a:r>
            <a:r>
              <a:rPr lang="en-GB" dirty="0">
                <a:latin typeface="Georgia"/>
                <a:cs typeface="Georgia"/>
              </a:rPr>
              <a:t> </a:t>
            </a:r>
            <a:r>
              <a:rPr lang="en-GB" dirty="0" err="1">
                <a:latin typeface="Georgia"/>
                <a:cs typeface="Georgia"/>
              </a:rPr>
              <a:t>Değerlisi</a:t>
            </a:r>
            <a:endParaRPr lang="en-GB" dirty="0"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4685FB-0B94-47FF-9858-0AE79E25FA6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1" name="Picture 10" descr="Screen Shot 2013-09-26 at 12.13.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1272822"/>
            <a:ext cx="4386564" cy="5143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272822"/>
            <a:ext cx="3276600" cy="2791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70821"/>
            <a:ext cx="1242332" cy="82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7" y="70821"/>
            <a:ext cx="1150390" cy="828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780" y="6626805"/>
            <a:ext cx="457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The World </a:t>
            </a:r>
            <a:r>
              <a:rPr lang="en-US" sz="1050" dirty="0" err="1">
                <a:solidFill>
                  <a:schemeClr val="bg1"/>
                </a:solidFill>
              </a:rPr>
              <a:t>Factbook</a:t>
            </a:r>
            <a:r>
              <a:rPr lang="en-US" sz="1050" dirty="0">
                <a:solidFill>
                  <a:schemeClr val="bg1"/>
                </a:solidFill>
              </a:rPr>
              <a:t> - CIA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D1F2710-3867-4FA0-BD76-9265F44B6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99742"/>
              </p:ext>
            </p:extLst>
          </p:nvPr>
        </p:nvGraphicFramePr>
        <p:xfrm>
          <a:off x="193570" y="4206240"/>
          <a:ext cx="4038600" cy="2651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678"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Nüfus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Georgia"/>
                          <a:cs typeface="Georgia"/>
                        </a:rPr>
                        <a:t>178.52 </a:t>
                      </a:r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milyon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Yüzölçümü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Georgia"/>
                          <a:cs typeface="Georgia"/>
                        </a:rPr>
                        <a:t>1.82 </a:t>
                      </a:r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milyon</a:t>
                      </a:r>
                      <a:r>
                        <a:rPr lang="en-GB" sz="1800" b="0" baseline="0" dirty="0">
                          <a:latin typeface="Georgia"/>
                          <a:cs typeface="Georgia"/>
                        </a:rPr>
                        <a:t> km2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İhracat</a:t>
                      </a:r>
                      <a:r>
                        <a:rPr lang="en-GB" sz="1800" b="0" baseline="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lang="en-GB" sz="1800" b="0" dirty="0">
                          <a:latin typeface="Georgia"/>
                          <a:cs typeface="Georgia"/>
                        </a:rPr>
                        <a:t>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Georgia"/>
                          <a:cs typeface="Georgia"/>
                        </a:rPr>
                        <a:t>$17 </a:t>
                      </a:r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milyar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Toplam</a:t>
                      </a:r>
                      <a:r>
                        <a:rPr lang="en-GB" sz="1800" b="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İthalat</a:t>
                      </a:r>
                      <a:r>
                        <a:rPr lang="en-GB" sz="1800" b="0" dirty="0">
                          <a:latin typeface="Georgia"/>
                          <a:cs typeface="Georgia"/>
                        </a:rPr>
                        <a:t>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Georgia"/>
                          <a:cs typeface="Georgia"/>
                        </a:rPr>
                        <a:t>$32 </a:t>
                      </a:r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milyar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  <a:p>
                      <a:pPr algn="r"/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r>
                        <a:rPr lang="en-GB" sz="1800" b="0" dirty="0">
                          <a:latin typeface="Georgia"/>
                          <a:cs typeface="Georgia"/>
                        </a:rPr>
                        <a:t>GSYH(2017)</a:t>
                      </a:r>
                    </a:p>
                    <a:p>
                      <a:r>
                        <a:rPr lang="en-GB" sz="1800" b="0" dirty="0">
                          <a:latin typeface="Georgia"/>
                          <a:cs typeface="Georgia"/>
                        </a:rPr>
                        <a:t>GSYH (SAGP)(2017)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Georgia"/>
                          <a:cs typeface="Georgia"/>
                        </a:rPr>
                        <a:t>$172</a:t>
                      </a:r>
                      <a:r>
                        <a:rPr lang="en-GB" sz="1800" b="0" baseline="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lang="en-GB" sz="1800" b="0" baseline="0" dirty="0" err="1">
                          <a:latin typeface="Georgia"/>
                          <a:cs typeface="Georgia"/>
                        </a:rPr>
                        <a:t>milyar</a:t>
                      </a:r>
                      <a:endParaRPr lang="en-GB" sz="1800" b="0" baseline="0" dirty="0">
                        <a:latin typeface="Georgia"/>
                        <a:cs typeface="Georgia"/>
                      </a:endParaRPr>
                    </a:p>
                    <a:p>
                      <a:pPr algn="r"/>
                      <a:r>
                        <a:rPr lang="en-GB" sz="1800" b="0" dirty="0">
                          <a:latin typeface="Georgia"/>
                          <a:cs typeface="Georgia"/>
                        </a:rPr>
                        <a:t>$ 462 </a:t>
                      </a:r>
                      <a:r>
                        <a:rPr lang="en-GB" sz="1800" b="0" dirty="0" err="1">
                          <a:latin typeface="Georgia"/>
                          <a:cs typeface="Georgia"/>
                        </a:rPr>
                        <a:t>milyar</a:t>
                      </a:r>
                      <a:endParaRPr lang="en-GB" sz="1800" b="0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6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201435"/>
            <a:ext cx="3810000" cy="19902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3075" y="56893"/>
            <a:ext cx="5715000" cy="914400"/>
          </a:xfrm>
        </p:spPr>
        <p:txBody>
          <a:bodyPr/>
          <a:lstStyle/>
          <a:p>
            <a:pPr algn="ctr"/>
            <a:r>
              <a:rPr lang="en-US" dirty="0"/>
              <a:t>HAYVANCILIK VE BESİ ÜRÜNLERİ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"/>
            <a:ext cx="1242332" cy="828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3196336"/>
            <a:ext cx="4067735" cy="2305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7336"/>
            <a:ext cx="3604977" cy="1305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456023"/>
            <a:ext cx="4210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Ruanda </a:t>
            </a:r>
            <a:r>
              <a:rPr lang="en-US" sz="1600" dirty="0" err="1">
                <a:latin typeface="Georgia" panose="02040502050405020303" pitchFamily="18" charset="0"/>
              </a:rPr>
              <a:t>bir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büyükbaş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hayvan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ülkesidir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güçlü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bir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hayvancılık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sektörüne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sahiptir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  <a:r>
              <a:rPr lang="en-US" sz="1600" dirty="0" err="1">
                <a:latin typeface="Georgia" panose="02040502050405020303" pitchFamily="18" charset="0"/>
              </a:rPr>
              <a:t>Ancak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gelişen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yaşam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standartları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otelcilik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sektöründeki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güçlü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büyüme</a:t>
            </a:r>
            <a:r>
              <a:rPr lang="en-US" sz="1600" dirty="0">
                <a:latin typeface="Georgia" panose="02040502050405020303" pitchFamily="18" charset="0"/>
              </a:rPr>
              <a:t>, et </a:t>
            </a:r>
            <a:r>
              <a:rPr lang="en-US" sz="1600" dirty="0" err="1">
                <a:latin typeface="Georgia" panose="02040502050405020303" pitchFamily="18" charset="0"/>
              </a:rPr>
              <a:t>ve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diğer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günlük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ürünlere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olan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talebi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arttırdı</a:t>
            </a:r>
            <a:r>
              <a:rPr lang="en-US" sz="1600" dirty="0">
                <a:latin typeface="Georgia" panose="02040502050405020303" pitchFamily="18" charset="0"/>
              </a:rPr>
              <a:t>.   Bu hem </a:t>
            </a:r>
            <a:r>
              <a:rPr lang="en-US" sz="1600" dirty="0" err="1">
                <a:latin typeface="Georgia" panose="02040502050405020303" pitchFamily="18" charset="0"/>
              </a:rPr>
              <a:t>hayvancılık</a:t>
            </a:r>
            <a:r>
              <a:rPr lang="en-US" sz="1600" dirty="0">
                <a:latin typeface="Georgia" panose="02040502050405020303" pitchFamily="18" charset="0"/>
              </a:rPr>
              <a:t> hem de modern et </a:t>
            </a:r>
            <a:r>
              <a:rPr lang="en-US" sz="1600" dirty="0" err="1">
                <a:latin typeface="Georgia" panose="02040502050405020303" pitchFamily="18" charset="0"/>
              </a:rPr>
              <a:t>işleme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paketleme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tesislerinde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bir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genişlemeyi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gerektiriyor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  <a:r>
              <a:rPr lang="en-US" sz="1600" dirty="0" err="1">
                <a:latin typeface="Georgia" panose="02040502050405020303" pitchFamily="18" charset="0"/>
              </a:rPr>
              <a:t>Hükümet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sektör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için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stratejik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yatırımcılar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arıyor</a:t>
            </a:r>
            <a:r>
              <a:rPr lang="en-US" sz="1600" dirty="0">
                <a:latin typeface="Georgia" panose="02040502050405020303" pitchFamily="18" charset="0"/>
              </a:rPr>
              <a:t>.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01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8136" y="-41276"/>
            <a:ext cx="6400800" cy="914400"/>
          </a:xfrm>
        </p:spPr>
        <p:txBody>
          <a:bodyPr/>
          <a:lstStyle/>
          <a:p>
            <a:r>
              <a:rPr lang="en-US" dirty="0"/>
              <a:t>MADENCİLİK VE TAŞÇILIK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68" y="107006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BE12829-B755-4539-8230-C1FB45B30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38144" r="20000" b="18873"/>
          <a:stretch/>
        </p:blipFill>
        <p:spPr>
          <a:xfrm>
            <a:off x="76200" y="1593102"/>
            <a:ext cx="9067800" cy="48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5600" y="-70988"/>
            <a:ext cx="6400800" cy="914400"/>
          </a:xfrm>
        </p:spPr>
        <p:txBody>
          <a:bodyPr/>
          <a:lstStyle/>
          <a:p>
            <a:r>
              <a:rPr lang="en-US" dirty="0"/>
              <a:t>CAM ÜRÜNLERİ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68" y="107006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BAFCDB2-C9EE-48F3-ABB8-84F7958BE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0" t="32213" r="18968" b="15360"/>
          <a:stretch/>
        </p:blipFill>
        <p:spPr>
          <a:xfrm>
            <a:off x="240063" y="1161602"/>
            <a:ext cx="8751537" cy="55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61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68" y="107006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sp>
        <p:nvSpPr>
          <p:cNvPr id="10" name="Unvan 9">
            <a:extLst>
              <a:ext uri="{FF2B5EF4-FFF2-40B4-BE49-F238E27FC236}">
                <a16:creationId xmlns:a16="http://schemas.microsoft.com/office/drawing/2014/main" id="{9AE8F79F-C179-4859-9BDE-5C2753A7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636" y="76200"/>
            <a:ext cx="6400800" cy="9144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Camın</a:t>
            </a:r>
            <a:r>
              <a:rPr lang="en-US" dirty="0"/>
              <a:t>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bileşeni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kumtaşı</a:t>
            </a:r>
            <a:r>
              <a:rPr lang="en-US" dirty="0"/>
              <a:t>, </a:t>
            </a:r>
            <a:r>
              <a:rPr lang="en-US" dirty="0" err="1"/>
              <a:t>Doğu</a:t>
            </a:r>
            <a:r>
              <a:rPr lang="en-US" dirty="0"/>
              <a:t> </a:t>
            </a:r>
            <a:r>
              <a:rPr lang="en-US" dirty="0" err="1"/>
              <a:t>Bölgesi</a:t>
            </a:r>
            <a:r>
              <a:rPr lang="en-US" dirty="0"/>
              <a:t> – </a:t>
            </a:r>
            <a:r>
              <a:rPr lang="en-US" dirty="0" err="1"/>
              <a:t>Kirehe</a:t>
            </a:r>
            <a:r>
              <a:rPr lang="en-US" dirty="0"/>
              <a:t> </a:t>
            </a:r>
            <a:r>
              <a:rPr lang="en-US" dirty="0" err="1"/>
              <a:t>Bölgesi’nde</a:t>
            </a:r>
            <a:r>
              <a:rPr lang="en-US" dirty="0"/>
              <a:t> </a:t>
            </a:r>
            <a:r>
              <a:rPr lang="en-US" dirty="0" err="1"/>
              <a:t>bol</a:t>
            </a:r>
            <a:r>
              <a:rPr lang="en-US" dirty="0"/>
              <a:t> </a:t>
            </a:r>
            <a:r>
              <a:rPr lang="en-US" dirty="0" err="1"/>
              <a:t>miktarda</a:t>
            </a:r>
            <a:r>
              <a:rPr lang="en-US" dirty="0"/>
              <a:t> </a:t>
            </a:r>
            <a:r>
              <a:rPr lang="en-US" dirty="0" err="1"/>
              <a:t>bulunur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yaygındır</a:t>
            </a:r>
            <a:r>
              <a:rPr lang="en-US" dirty="0"/>
              <a:t>. 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F63D0A5-E4E8-4D33-9F7D-0D45D072F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4" t="33696" r="18333" b="17392"/>
          <a:stretch/>
        </p:blipFill>
        <p:spPr>
          <a:xfrm>
            <a:off x="206938" y="1219198"/>
            <a:ext cx="8784662" cy="49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7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147777"/>
            <a:ext cx="3403374" cy="27171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fld id="{CBEC1F2E-AC95-46D0-8C9D-C747DB06B812}" type="slidenum">
              <a:rPr lang="en-US" smtClean="0">
                <a:solidFill>
                  <a:prstClr val="black"/>
                </a:solidFill>
                <a:latin typeface="Georgia"/>
                <a:cs typeface="Georgia"/>
              </a:rPr>
              <a:pPr algn="ctr"/>
              <a:t>24</a:t>
            </a:fld>
            <a:endParaRPr lang="en-US" dirty="0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1422547" y="251006"/>
            <a:ext cx="6114245" cy="530449"/>
          </a:xfrm>
          <a:prstGeom prst="rect">
            <a:avLst/>
          </a:prstGeo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en-US" sz="2100" dirty="0">
                <a:latin typeface="Georgia"/>
                <a:cs typeface="Georgia"/>
              </a:rPr>
              <a:t>TEKNOLOJİ PARKI</a:t>
            </a:r>
            <a:endParaRPr lang="en-GB" sz="2100" dirty="0">
              <a:latin typeface="Georgia"/>
              <a:cs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4647" y="5339015"/>
            <a:ext cx="3051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Georgia"/>
                <a:cs typeface="Georgia"/>
              </a:rPr>
              <a:t>Mevcut</a:t>
            </a:r>
            <a:r>
              <a:rPr lang="en-US" sz="1500" b="1" dirty="0">
                <a:latin typeface="Georgia"/>
                <a:cs typeface="Georgia"/>
              </a:rPr>
              <a:t> </a:t>
            </a:r>
            <a:r>
              <a:rPr lang="en-US" sz="1500" b="1" dirty="0" err="1">
                <a:latin typeface="Georgia"/>
                <a:cs typeface="Georgia"/>
              </a:rPr>
              <a:t>Faaliyetler</a:t>
            </a:r>
            <a:r>
              <a:rPr lang="en-US" sz="1500" b="1" dirty="0">
                <a:latin typeface="Georgia"/>
                <a:cs typeface="Georgia"/>
              </a:rPr>
              <a:t>: </a:t>
            </a:r>
            <a:r>
              <a:rPr lang="en-US" sz="1500" b="1" dirty="0" err="1">
                <a:latin typeface="Georgia"/>
                <a:cs typeface="Georgia"/>
              </a:rPr>
              <a:t>Fizibilite</a:t>
            </a:r>
            <a:r>
              <a:rPr lang="en-US" sz="1500" b="1" dirty="0">
                <a:latin typeface="Georgia"/>
                <a:cs typeface="Georgia"/>
              </a:rPr>
              <a:t> </a:t>
            </a:r>
            <a:r>
              <a:rPr lang="en-US" sz="1500" b="1" dirty="0" err="1">
                <a:latin typeface="Georgia"/>
                <a:cs typeface="Georgia"/>
              </a:rPr>
              <a:t>çalışmaları</a:t>
            </a:r>
            <a:r>
              <a:rPr lang="en-US" sz="1500" b="1" dirty="0">
                <a:latin typeface="Georgia"/>
                <a:cs typeface="Georgia"/>
              </a:rPr>
              <a:t>, master </a:t>
            </a:r>
            <a:r>
              <a:rPr lang="en-US" sz="1500" b="1" dirty="0" err="1">
                <a:latin typeface="Georgia"/>
                <a:cs typeface="Georgia"/>
              </a:rPr>
              <a:t>planı</a:t>
            </a:r>
            <a:r>
              <a:rPr lang="en-US" sz="1500" b="1" dirty="0">
                <a:latin typeface="Georgia"/>
                <a:cs typeface="Georgia"/>
              </a:rPr>
              <a:t> </a:t>
            </a:r>
            <a:r>
              <a:rPr lang="en-US" sz="1500" b="1" dirty="0" err="1">
                <a:latin typeface="Georgia"/>
                <a:cs typeface="Georgia"/>
              </a:rPr>
              <a:t>ve</a:t>
            </a:r>
            <a:r>
              <a:rPr lang="en-US" sz="1500" b="1" dirty="0">
                <a:latin typeface="Georgia"/>
                <a:cs typeface="Georgia"/>
              </a:rPr>
              <a:t> </a:t>
            </a:r>
            <a:r>
              <a:rPr lang="en-US" sz="1500" b="1" dirty="0" err="1">
                <a:latin typeface="Georgia"/>
                <a:cs typeface="Georgia"/>
              </a:rPr>
              <a:t>mimari</a:t>
            </a:r>
            <a:r>
              <a:rPr lang="en-US" sz="1500" b="1" dirty="0">
                <a:latin typeface="Georgia"/>
                <a:cs typeface="Georgia"/>
              </a:rPr>
              <a:t> </a:t>
            </a:r>
            <a:r>
              <a:rPr lang="en-US" sz="1500" b="1" dirty="0" err="1">
                <a:latin typeface="Georgia"/>
                <a:cs typeface="Georgia"/>
              </a:rPr>
              <a:t>dizaynlar</a:t>
            </a:r>
            <a:r>
              <a:rPr lang="en-US" sz="1500" b="1" dirty="0">
                <a:latin typeface="Georgia"/>
                <a:cs typeface="Georgia"/>
              </a:rPr>
              <a:t> </a:t>
            </a:r>
            <a:r>
              <a:rPr lang="en-US" sz="1500" b="1" dirty="0" err="1">
                <a:latin typeface="Georgia"/>
                <a:cs typeface="Georgia"/>
              </a:rPr>
              <a:t>tamamlanır</a:t>
            </a:r>
            <a:r>
              <a:rPr lang="en-US" sz="1500" b="1" dirty="0">
                <a:latin typeface="Georgia"/>
                <a:cs typeface="Georgia"/>
              </a:rPr>
              <a:t>.  </a:t>
            </a:r>
            <a:endParaRPr lang="en-US" sz="1500" dirty="0">
              <a:latin typeface="Georgia"/>
              <a:cs typeface="Georg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395" y="1499873"/>
            <a:ext cx="867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/>
                <a:cs typeface="Georgia"/>
              </a:rPr>
              <a:t>BİT, </a:t>
            </a:r>
            <a:r>
              <a:rPr lang="en-US" b="1" dirty="0" err="1">
                <a:latin typeface="Georgia"/>
                <a:cs typeface="Georgia"/>
              </a:rPr>
              <a:t>Ruanda’nın</a:t>
            </a:r>
            <a:r>
              <a:rPr lang="en-US" b="1" dirty="0">
                <a:latin typeface="Georgia"/>
                <a:cs typeface="Georgia"/>
              </a:rPr>
              <a:t> 2020 </a:t>
            </a:r>
            <a:r>
              <a:rPr lang="en-US" b="1" dirty="0" err="1">
                <a:latin typeface="Georgia"/>
                <a:cs typeface="Georgia"/>
              </a:rPr>
              <a:t>vizyonunun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bir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ayağıdır</a:t>
            </a:r>
            <a:r>
              <a:rPr lang="en-US" b="1" dirty="0">
                <a:latin typeface="Georgia"/>
                <a:cs typeface="Georgia"/>
              </a:rPr>
              <a:t>. </a:t>
            </a:r>
            <a:r>
              <a:rPr lang="en-US" b="1" dirty="0" err="1">
                <a:latin typeface="Georgia"/>
                <a:cs typeface="Georgia"/>
              </a:rPr>
              <a:t>Ülkenin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etrafına</a:t>
            </a:r>
            <a:r>
              <a:rPr lang="en-US" b="1" dirty="0">
                <a:latin typeface="Georgia"/>
                <a:cs typeface="Georgia"/>
              </a:rPr>
              <a:t> 5000 </a:t>
            </a:r>
            <a:r>
              <a:rPr lang="en-US" b="1" dirty="0" err="1">
                <a:latin typeface="Georgia"/>
                <a:cs typeface="Georgia"/>
              </a:rPr>
              <a:t>Km’den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fazla</a:t>
            </a:r>
            <a:r>
              <a:rPr lang="en-US" b="1" dirty="0">
                <a:latin typeface="Georgia"/>
                <a:cs typeface="Georgia"/>
              </a:rPr>
              <a:t> fiber </a:t>
            </a:r>
            <a:r>
              <a:rPr lang="en-US" b="1" dirty="0" err="1">
                <a:latin typeface="Georgia"/>
                <a:cs typeface="Georgia"/>
              </a:rPr>
              <a:t>optik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döşenmiştir</a:t>
            </a:r>
            <a:r>
              <a:rPr lang="en-US" b="1" dirty="0">
                <a:latin typeface="Georgia"/>
                <a:cs typeface="Georgia"/>
              </a:rPr>
              <a:t>. 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9699" y="1534450"/>
            <a:ext cx="441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2274566"/>
            <a:ext cx="673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Park </a:t>
            </a:r>
            <a:r>
              <a:rPr lang="en-US" dirty="0" err="1">
                <a:latin typeface="Georgia"/>
                <a:cs typeface="Georgia"/>
              </a:rPr>
              <a:t>üniversiteler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ile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birlikte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mükemmellik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merkezlerinin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bir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eko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sistemi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olacaktır</a:t>
            </a:r>
            <a:r>
              <a:rPr lang="en-US" dirty="0">
                <a:latin typeface="Georgia"/>
                <a:cs typeface="Georgia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200" y="2956640"/>
            <a:ext cx="2118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eorgia"/>
                <a:cs typeface="Georgia"/>
              </a:rPr>
              <a:t>Hedef</a:t>
            </a:r>
            <a:r>
              <a:rPr lang="en-US" b="1" dirty="0">
                <a:latin typeface="Georgia"/>
                <a:cs typeface="Georgia"/>
              </a:rPr>
              <a:t>- </a:t>
            </a:r>
            <a:r>
              <a:rPr lang="en-US" b="1" dirty="0" err="1">
                <a:latin typeface="Georgia"/>
                <a:cs typeface="Georgia"/>
              </a:rPr>
              <a:t>Üniversiteler</a:t>
            </a:r>
            <a:r>
              <a:rPr lang="en-US" b="1" dirty="0">
                <a:latin typeface="Georgia"/>
                <a:cs typeface="Georgia"/>
              </a:rPr>
              <a:t>, </a:t>
            </a:r>
            <a:r>
              <a:rPr lang="en-US" b="1" dirty="0" err="1">
                <a:latin typeface="Georgia"/>
                <a:cs typeface="Georgia"/>
              </a:rPr>
              <a:t>MNC’ler</a:t>
            </a:r>
            <a:r>
              <a:rPr lang="en-US" b="1" dirty="0">
                <a:latin typeface="Georgia"/>
                <a:cs typeface="Georgia"/>
              </a:rPr>
              <a:t>, </a:t>
            </a:r>
            <a:r>
              <a:rPr lang="en-US" b="1" dirty="0" err="1">
                <a:latin typeface="Georgia"/>
                <a:cs typeface="Georgia"/>
              </a:rPr>
              <a:t>Finansal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Hizmetler</a:t>
            </a:r>
            <a:r>
              <a:rPr lang="en-US" b="1" dirty="0">
                <a:latin typeface="Georgia"/>
                <a:cs typeface="Georgia"/>
              </a:rPr>
              <a:t>, </a:t>
            </a:r>
            <a:r>
              <a:rPr lang="en-US" b="1" dirty="0" err="1">
                <a:latin typeface="Georgia"/>
                <a:cs typeface="Georgia"/>
              </a:rPr>
              <a:t>veriler</a:t>
            </a:r>
            <a:r>
              <a:rPr lang="en-US" b="1" dirty="0">
                <a:latin typeface="Georgia"/>
                <a:cs typeface="Georgia"/>
              </a:rPr>
              <a:t>, </a:t>
            </a:r>
            <a:r>
              <a:rPr lang="en-US" b="1" dirty="0" err="1">
                <a:latin typeface="Georgia"/>
                <a:cs typeface="Georgia"/>
              </a:rPr>
              <a:t>iş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sürekliliği</a:t>
            </a:r>
            <a:r>
              <a:rPr lang="en-US" b="1" dirty="0">
                <a:latin typeface="Georgia"/>
                <a:cs typeface="Georgia"/>
              </a:rPr>
              <a:t>, </a:t>
            </a:r>
            <a:r>
              <a:rPr lang="en-US" b="1" dirty="0" err="1">
                <a:latin typeface="Georgia"/>
                <a:cs typeface="Georgia"/>
              </a:rPr>
              <a:t>tarım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ve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mallar</a:t>
            </a:r>
            <a:r>
              <a:rPr lang="en-US" b="1" dirty="0">
                <a:latin typeface="Georgia"/>
                <a:cs typeface="Georgia"/>
              </a:rPr>
              <a:t>, </a:t>
            </a:r>
            <a:r>
              <a:rPr lang="en-US" b="1" dirty="0" err="1">
                <a:latin typeface="Georgia"/>
                <a:cs typeface="Georgia"/>
              </a:rPr>
              <a:t>bilgi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yönetimi</a:t>
            </a:r>
            <a:endParaRPr lang="en-US" b="1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9265" y="2792308"/>
            <a:ext cx="228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eorgia"/>
                <a:cs typeface="Georgia"/>
              </a:rPr>
              <a:t>Yatırım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Değeri</a:t>
            </a:r>
            <a:r>
              <a:rPr lang="en-US" b="1" dirty="0">
                <a:latin typeface="Georgia"/>
                <a:cs typeface="Georgia"/>
              </a:rPr>
              <a:t>: $350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3886" y="3408616"/>
            <a:ext cx="265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/>
                <a:cs typeface="Georgia"/>
              </a:rPr>
              <a:t>63.1ha </a:t>
            </a:r>
            <a:r>
              <a:rPr lang="en-US" dirty="0">
                <a:latin typeface="Georgia"/>
                <a:cs typeface="Georgia"/>
              </a:rPr>
              <a:t>SEZ phase </a:t>
            </a:r>
            <a:r>
              <a:rPr lang="en-US" dirty="0" err="1">
                <a:latin typeface="Georgia"/>
                <a:cs typeface="Georgia"/>
              </a:rPr>
              <a:t>II’de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tahsis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edildi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161" y="4125245"/>
            <a:ext cx="285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/>
                <a:cs typeface="Georgia"/>
              </a:rPr>
              <a:t>15ha</a:t>
            </a:r>
            <a:r>
              <a:rPr lang="en-US" dirty="0">
                <a:latin typeface="Georgia"/>
                <a:cs typeface="Georgia"/>
              </a:rPr>
              <a:t> Carnegie Mellon </a:t>
            </a:r>
            <a:r>
              <a:rPr lang="en-US" dirty="0" err="1">
                <a:latin typeface="Georgia"/>
                <a:cs typeface="Georgia"/>
              </a:rPr>
              <a:t>Universitesi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tarafından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alındı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08" y="102040"/>
            <a:ext cx="1242332" cy="828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4249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5576" y="1738302"/>
            <a:ext cx="4857526" cy="443389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Turizm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2016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yılında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293,6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milyon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dözviz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kazancıyla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lider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olan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stratejik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bir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sektördür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. </a:t>
            </a: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Ruanda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şu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anda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1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milyondan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fazla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turist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alıyor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ve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sektör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%25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seviyesinde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büyümeye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hazırlanıyor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. </a:t>
            </a: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Özgün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varlıkları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: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Dağ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Gorilleri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,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farklı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kuş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türleri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(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kuşlar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için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göç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yolu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),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çeşitli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primat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türleri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,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vahşi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hayvanlar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için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doğal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alanlar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,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Ekvator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ormanı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,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ve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Nil’in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en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uzak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kaynağı</a:t>
            </a:r>
            <a:r>
              <a:rPr lang="en-US" sz="1350" b="1" dirty="0">
                <a:solidFill>
                  <a:schemeClr val="tx1"/>
                </a:solidFill>
                <a:latin typeface="Georgia"/>
                <a:ea typeface="Calibri"/>
                <a:cs typeface="Georgia"/>
              </a:rPr>
              <a:t>. </a:t>
            </a: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Uluslararası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öncü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marka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oteller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pazara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girmeye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başladı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: Marriott, Radisson Blue, Radisson by Park Inn, Sheraton, Protea, Kempinski.</a:t>
            </a: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Büyüyen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MİCE (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Konferans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)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Turizmi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: Kigali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Kongre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Merkezi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faaliyete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geçtiğinde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Doğu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Afrika’nın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konferans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turizmi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merkezi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olma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potansiyeli</a:t>
            </a:r>
            <a:endParaRPr lang="en-US" sz="1350" b="1" dirty="0">
              <a:solidFill>
                <a:schemeClr val="tx1"/>
              </a:solidFill>
              <a:latin typeface="Georgia"/>
              <a:cs typeface="Georgia"/>
            </a:endParaRPr>
          </a:p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Kolay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erişim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: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Ocak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2014’de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Doğu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afrika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tek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turist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vizesi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Georgia"/>
                <a:cs typeface="Georgia"/>
              </a:rPr>
              <a:t>başlatıldı</a:t>
            </a:r>
            <a:r>
              <a:rPr lang="en-US" sz="1350" b="1" dirty="0">
                <a:solidFill>
                  <a:schemeClr val="tx1"/>
                </a:solidFill>
                <a:latin typeface="Georgia"/>
                <a:cs typeface="Georgia"/>
              </a:rPr>
              <a:t>. </a:t>
            </a:r>
          </a:p>
          <a:p>
            <a:pPr marL="0" indent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1500" dirty="0">
              <a:solidFill>
                <a:prstClr val="black"/>
              </a:solidFill>
              <a:latin typeface="Georgia"/>
              <a:cs typeface="Georgia"/>
            </a:endParaRPr>
          </a:p>
          <a:p>
            <a:pPr marL="0" indent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1500" dirty="0">
              <a:latin typeface="Georgia"/>
              <a:ea typeface="Calibri"/>
              <a:cs typeface="Georgia"/>
            </a:endParaRPr>
          </a:p>
        </p:txBody>
      </p:sp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fld id="{A35E2B7C-1313-4D48-829B-BE345909A210}" type="slidenum">
              <a:rPr lang="en-US" sz="900"/>
              <a:pPr algn="r"/>
              <a:t>25</a:t>
            </a:fld>
            <a:endParaRPr lang="en-US" sz="900"/>
          </a:p>
        </p:txBody>
      </p:sp>
      <p:sp>
        <p:nvSpPr>
          <p:cNvPr id="2" name="AutoShape 2" descr="http://upload.wikimedia.org/wikipedia/commons/9/98/Mount-dempo-tea-plantation.jpg"/>
          <p:cNvSpPr>
            <a:spLocks noChangeAspect="1" noChangeArrowheads="1"/>
          </p:cNvSpPr>
          <p:nvPr/>
        </p:nvSpPr>
        <p:spPr bwMode="auto">
          <a:xfrm>
            <a:off x="155575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5731429"/>
            <a:ext cx="350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RDB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0375" y="1590494"/>
            <a:ext cx="6172200" cy="47415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algn="ctr"/>
            <a:endParaRPr lang="en-US" sz="1800" dirty="0">
              <a:solidFill>
                <a:srgbClr val="C3180D"/>
              </a:solidFill>
            </a:endParaRPr>
          </a:p>
        </p:txBody>
      </p:sp>
      <p:pic>
        <p:nvPicPr>
          <p:cNvPr id="12" name="Picture 2" descr="C:\Users\emilienneb\Documents\2013\videos &amp; Images\Photos for china\Lake-Kivu-Rw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58" y="1950226"/>
            <a:ext cx="3671551" cy="181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3" descr="C:\Users\emilienneb\Documents\2013\videos &amp; Images\Photos for china\Rwanda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74" y="3945399"/>
            <a:ext cx="3789653" cy="1889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Title 3"/>
          <p:cNvSpPr txBox="1">
            <a:spLocks/>
          </p:cNvSpPr>
          <p:nvPr/>
        </p:nvSpPr>
        <p:spPr bwMode="auto">
          <a:xfrm>
            <a:off x="1143000" y="267476"/>
            <a:ext cx="6114245" cy="530449"/>
          </a:xfrm>
          <a:prstGeom prst="rect">
            <a:avLst/>
          </a:prstGeo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en-GB" sz="3200" dirty="0">
                <a:latin typeface="Georgia"/>
                <a:cs typeface="Georgia"/>
              </a:rPr>
              <a:t>TURİZM </a:t>
            </a:r>
            <a:endParaRPr lang="en-GB" sz="2100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77" y="118508"/>
            <a:ext cx="1242332" cy="828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7" y="2086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5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964245" y="1295400"/>
            <a:ext cx="4092309" cy="4572000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Karongi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Golf Resort </a:t>
            </a:r>
          </a:p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Proje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Değeri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US $ 100–152 Mil </a:t>
            </a:r>
          </a:p>
          <a:p>
            <a:pPr algn="r">
              <a:defRPr/>
            </a:pPr>
            <a:endParaRPr lang="en-US" sz="52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Erişim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&amp;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ulaşım</a:t>
            </a:r>
            <a:endParaRPr lang="en-US" sz="5200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Karongi’den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Rusizi’ye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giden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karayolu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bağlantısı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iç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kısımlara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doğru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da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gelişmiştir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Site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başkent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Kigali’ye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sadece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2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saatlik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sürüş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mesafesindedir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</a:t>
            </a:r>
            <a:endParaRPr lang="en-US" sz="52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Altyapı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Kamu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Hizmeti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endParaRPr lang="en-US" sz="5200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Belediyenin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su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temini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kapasiteleri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oluşturulmuştur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-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istikrarlı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güç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şebekesi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</a:t>
            </a:r>
            <a:endParaRPr lang="en-US" sz="52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Himzetler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&amp;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tedarik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endParaRPr lang="en-US" sz="5200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Şehir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olanakları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bankalar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süpermarketler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donanım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malzemeleri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benzin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istasyonları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hastaneler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taze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ürün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pazarları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.. </a:t>
            </a:r>
            <a:endParaRPr lang="en-US" sz="52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Cazibe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merkezleri</a:t>
            </a:r>
            <a:r>
              <a:rPr lang="en-US" sz="52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endParaRPr lang="en-US" sz="5200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Congo Nile Trail,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Çevre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Müzesi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ormanlar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dağlar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göller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mağaralar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hayvanlar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bitkiler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, hiking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trekking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yolları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Kivu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Gölü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çevresindeki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adalar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..</a:t>
            </a:r>
          </a:p>
          <a:p>
            <a:pPr marL="0" indent="0" algn="r">
              <a:buNone/>
              <a:defRPr/>
            </a:pPr>
            <a:r>
              <a:rPr lang="en-US" sz="5200" b="1" dirty="0" err="1">
                <a:latin typeface="Georgia" panose="02040502050405020303" pitchFamily="18" charset="0"/>
                <a:ea typeface="MS PGothic" pitchFamily="34" charset="-128"/>
              </a:rPr>
              <a:t>Teşvikler</a:t>
            </a:r>
            <a:endParaRPr lang="en-US" sz="52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marL="0" indent="0" algn="r">
              <a:buNone/>
              <a:defRPr/>
            </a:pP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Devlete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ait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arazilerin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imarlı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turizm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arazisine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dönüştürülmesi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Uygun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arazi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parsellerini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satin alma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konusunda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yardım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Otel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ekipmanı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konusunda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tercihli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vergi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5200" dirty="0" err="1">
                <a:latin typeface="Georgia" panose="02040502050405020303" pitchFamily="18" charset="0"/>
                <a:ea typeface="MS PGothic" pitchFamily="34" charset="-128"/>
              </a:rPr>
              <a:t>oranı</a:t>
            </a:r>
            <a:r>
              <a:rPr lang="en-US" sz="5200" dirty="0">
                <a:latin typeface="Georgia" panose="02040502050405020303" pitchFamily="18" charset="0"/>
                <a:ea typeface="MS PGothic" pitchFamily="34" charset="-128"/>
              </a:rPr>
              <a:t>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3845" y="46755"/>
            <a:ext cx="6400800" cy="914400"/>
          </a:xfrm>
        </p:spPr>
        <p:txBody>
          <a:bodyPr/>
          <a:lstStyle/>
          <a:p>
            <a:r>
              <a:rPr lang="en-US" sz="2800" dirty="0" err="1">
                <a:latin typeface="Georgia" panose="02040502050405020303" pitchFamily="18" charset="0"/>
                <a:cs typeface="Calisto MT"/>
              </a:rPr>
              <a:t>Turizm</a:t>
            </a:r>
            <a:r>
              <a:rPr lang="en-US" sz="2800" dirty="0">
                <a:latin typeface="Georgia" panose="02040502050405020303" pitchFamily="18" charset="0"/>
                <a:cs typeface="Calisto MT"/>
              </a:rPr>
              <a:t> </a:t>
            </a:r>
            <a:r>
              <a:rPr lang="en-US" sz="2800" dirty="0" err="1">
                <a:latin typeface="Georgia" panose="02040502050405020303" pitchFamily="18" charset="0"/>
                <a:cs typeface="Calisto MT"/>
              </a:rPr>
              <a:t>Yatırım</a:t>
            </a:r>
            <a:r>
              <a:rPr lang="en-US" sz="2800" dirty="0">
                <a:latin typeface="Georgia" panose="02040502050405020303" pitchFamily="18" charset="0"/>
                <a:cs typeface="Calisto MT"/>
              </a:rPr>
              <a:t> </a:t>
            </a:r>
            <a:r>
              <a:rPr lang="en-US" sz="2800" dirty="0" err="1">
                <a:latin typeface="Georgia" panose="02040502050405020303" pitchFamily="18" charset="0"/>
                <a:cs typeface="Calisto MT"/>
              </a:rPr>
              <a:t>Projeleri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77" y="118508"/>
            <a:ext cx="1242332" cy="828383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9" y="1570616"/>
            <a:ext cx="23796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9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42" y="1570616"/>
            <a:ext cx="2314575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729039"/>
            <a:ext cx="2379662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22" y="3719082"/>
            <a:ext cx="2314575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571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2491"/>
            <a:ext cx="6400800" cy="914400"/>
          </a:xfrm>
        </p:spPr>
        <p:txBody>
          <a:bodyPr/>
          <a:lstStyle/>
          <a:p>
            <a:r>
              <a:rPr lang="en-US" sz="2400" dirty="0" err="1">
                <a:latin typeface="Georgia" panose="02040502050405020303" pitchFamily="18" charset="0"/>
                <a:cs typeface="Calisto MT"/>
              </a:rPr>
              <a:t>Turizm</a:t>
            </a:r>
            <a:r>
              <a:rPr lang="en-US" sz="2400" dirty="0">
                <a:latin typeface="Georgia" panose="02040502050405020303" pitchFamily="18" charset="0"/>
                <a:cs typeface="Calisto MT"/>
              </a:rPr>
              <a:t> </a:t>
            </a:r>
            <a:r>
              <a:rPr lang="en-US" sz="2400" dirty="0" err="1">
                <a:latin typeface="Georgia" panose="02040502050405020303" pitchFamily="18" charset="0"/>
                <a:cs typeface="Calisto MT"/>
              </a:rPr>
              <a:t>Yatırım</a:t>
            </a:r>
            <a:r>
              <a:rPr lang="en-US" sz="2400" dirty="0">
                <a:latin typeface="Georgia" panose="02040502050405020303" pitchFamily="18" charset="0"/>
                <a:cs typeface="Calisto MT"/>
              </a:rPr>
              <a:t> </a:t>
            </a:r>
            <a:r>
              <a:rPr lang="en-US" sz="2400" dirty="0" err="1">
                <a:latin typeface="Georgia" panose="02040502050405020303" pitchFamily="18" charset="0"/>
                <a:cs typeface="Calisto MT"/>
              </a:rPr>
              <a:t>Projeleri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77" y="118508"/>
            <a:ext cx="1242332" cy="82838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0600" y="1241946"/>
            <a:ext cx="4114800" cy="5257800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2000" b="1" dirty="0" err="1">
                <a:latin typeface="Georgia" panose="02040502050405020303" pitchFamily="18" charset="0"/>
                <a:ea typeface="MS PGothic" pitchFamily="34" charset="-128"/>
              </a:rPr>
              <a:t>Kaplıca</a:t>
            </a:r>
            <a:r>
              <a:rPr lang="en-US" sz="2000" b="1" dirty="0">
                <a:latin typeface="Georgia" panose="02040502050405020303" pitchFamily="18" charset="0"/>
                <a:ea typeface="MS PGothic" pitchFamily="34" charset="-128"/>
              </a:rPr>
              <a:t> Eco-resort</a:t>
            </a:r>
            <a:endParaRPr lang="en-US" sz="16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endParaRPr lang="en-US" sz="16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Tahmini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inşaat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maliyeti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US $40 Mil</a:t>
            </a:r>
          </a:p>
          <a:p>
            <a:pPr algn="r">
              <a:defRPr/>
            </a:pPr>
            <a:endParaRPr lang="en-US" sz="16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Mülkiyet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Ortak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kullanım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arazisi</a:t>
            </a:r>
            <a:endParaRPr lang="en-US" sz="16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	</a:t>
            </a: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Mülkün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büyüklüğü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yaklaşık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. 12.5 	</a:t>
            </a: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Bölgedeki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hizmetler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Su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elektrik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belediye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sağlık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hizmetleri</a:t>
            </a:r>
            <a:endParaRPr lang="en-US" sz="16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	</a:t>
            </a: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Mevkiye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erişim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Rubavu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havalimanından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3 km ,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katranlı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yoldan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500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metre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	</a:t>
            </a:r>
          </a:p>
          <a:p>
            <a:pPr algn="r">
              <a:defRPr/>
            </a:pPr>
            <a:endParaRPr lang="en-US" sz="16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Çevresel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Etki</a:t>
            </a: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Analizi</a:t>
            </a:r>
            <a:endParaRPr lang="en-US" sz="16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b="1" dirty="0">
                <a:latin typeface="Georgia" panose="02040502050405020303" pitchFamily="18" charset="0"/>
                <a:ea typeface="MS PGothic" pitchFamily="34" charset="-128"/>
              </a:rPr>
              <a:t>(EIA):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Mecburi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	</a:t>
            </a:r>
            <a:endParaRPr lang="en-US" sz="16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endParaRPr lang="en-US" sz="16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b="1" dirty="0" err="1">
                <a:latin typeface="Georgia" panose="02040502050405020303" pitchFamily="18" charset="0"/>
                <a:ea typeface="MS PGothic" pitchFamily="34" charset="-128"/>
              </a:rPr>
              <a:t>Teşvikler</a:t>
            </a:r>
            <a:endParaRPr lang="en-US" sz="16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Otel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ekipmanlarında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düşük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ithalat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vergisi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ön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çalışma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600" dirty="0" err="1">
                <a:latin typeface="Georgia" panose="02040502050405020303" pitchFamily="18" charset="0"/>
                <a:ea typeface="MS PGothic" pitchFamily="34" charset="-128"/>
              </a:rPr>
              <a:t>mevcut</a:t>
            </a:r>
            <a:r>
              <a:rPr lang="en-US" sz="1600" dirty="0">
                <a:latin typeface="Georgia" panose="02040502050405020303" pitchFamily="18" charset="0"/>
                <a:ea typeface="MS PGothic" pitchFamily="34" charset="-128"/>
              </a:rPr>
              <a:t>. 	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2" y="1241946"/>
            <a:ext cx="384243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9" y="3952817"/>
            <a:ext cx="4170362" cy="234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236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77" y="118508"/>
            <a:ext cx="1242332" cy="828383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981200" y="32491"/>
            <a:ext cx="64008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err="1">
                <a:latin typeface="Georgia" panose="02040502050405020303" pitchFamily="18" charset="0"/>
                <a:cs typeface="Calisto MT"/>
              </a:rPr>
              <a:t>Turizm</a:t>
            </a:r>
            <a:r>
              <a:rPr lang="en-US" sz="2400" dirty="0">
                <a:latin typeface="Georgia" panose="02040502050405020303" pitchFamily="18" charset="0"/>
                <a:cs typeface="Calisto MT"/>
              </a:rPr>
              <a:t> </a:t>
            </a:r>
            <a:r>
              <a:rPr lang="en-US" sz="2400" dirty="0" err="1">
                <a:latin typeface="Georgia" panose="02040502050405020303" pitchFamily="18" charset="0"/>
                <a:cs typeface="Calisto MT"/>
              </a:rPr>
              <a:t>Yatırım</a:t>
            </a:r>
            <a:r>
              <a:rPr lang="en-US" sz="2400" dirty="0">
                <a:latin typeface="Georgia" panose="02040502050405020303" pitchFamily="18" charset="0"/>
                <a:cs typeface="Calisto MT"/>
              </a:rPr>
              <a:t> </a:t>
            </a:r>
            <a:r>
              <a:rPr lang="en-US" sz="2400" dirty="0" err="1">
                <a:latin typeface="Georgia" panose="02040502050405020303" pitchFamily="18" charset="0"/>
                <a:cs typeface="Calisto MT"/>
              </a:rPr>
              <a:t>Projeleri</a:t>
            </a: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86275" y="1295400"/>
            <a:ext cx="4505325" cy="5029200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2000" b="1" dirty="0">
                <a:latin typeface="Georgia" panose="02040502050405020303" pitchFamily="18" charset="0"/>
                <a:ea typeface="MS PGothic" pitchFamily="34" charset="-128"/>
              </a:rPr>
              <a:t>Karisimbi </a:t>
            </a:r>
            <a:r>
              <a:rPr lang="en-US" sz="2000" b="1" dirty="0" err="1">
                <a:latin typeface="Georgia" panose="02040502050405020303" pitchFamily="18" charset="0"/>
                <a:ea typeface="MS PGothic" pitchFamily="34" charset="-128"/>
              </a:rPr>
              <a:t>Teleferik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Projenin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tahmini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değeri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38 Million ABD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Doları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Milkiyet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: RDB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	</a:t>
            </a:r>
          </a:p>
          <a:p>
            <a:pPr algn="r">
              <a:defRPr/>
            </a:pP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	</a:t>
            </a:r>
          </a:p>
          <a:p>
            <a:pPr algn="r">
              <a:defRPr/>
            </a:pP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Bölgedeki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hizmetler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 :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su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,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elektrik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belediye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sağlık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hizmeti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</a:p>
          <a:p>
            <a:pPr algn="r">
              <a:defRPr/>
            </a:pP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	</a:t>
            </a:r>
          </a:p>
          <a:p>
            <a:pPr algn="r">
              <a:defRPr/>
            </a:pP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Mevkiye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erişim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Musanze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bölgesindeki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yoldan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mükemmel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		</a:t>
            </a:r>
          </a:p>
          <a:p>
            <a:pPr algn="r">
              <a:defRPr/>
            </a:pP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Teşvikler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: </a:t>
            </a:r>
          </a:p>
          <a:p>
            <a:pPr algn="r">
              <a:defRPr/>
            </a:pP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Arazi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hazır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Su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ve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elektrik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gibi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hizmetler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hazır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Otel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ekipmanlarında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düşük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ithalat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vergisi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</a:p>
          <a:p>
            <a:pPr algn="r">
              <a:defRPr/>
            </a:pP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Ön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mali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çalışma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mevcut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Tamamlanmış</a:t>
            </a:r>
            <a:r>
              <a:rPr lang="en-US" sz="1400" b="1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b="1" dirty="0" err="1">
                <a:latin typeface="Georgia" panose="02040502050405020303" pitchFamily="18" charset="0"/>
                <a:ea typeface="MS PGothic" pitchFamily="34" charset="-128"/>
              </a:rPr>
              <a:t>çalışmalar</a:t>
            </a:r>
            <a:endParaRPr lang="en-US" sz="1400" b="1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İş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planı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taslağı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hazır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EIA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tamamlandı</a:t>
            </a:r>
            <a:endParaRPr lang="en-US" sz="1400" dirty="0">
              <a:latin typeface="Georgia" panose="02040502050405020303" pitchFamily="18" charset="0"/>
              <a:ea typeface="MS PGothic" pitchFamily="34" charset="-128"/>
            </a:endParaRPr>
          </a:p>
          <a:p>
            <a:pPr algn="r">
              <a:defRPr/>
            </a:pP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Teleferik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için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tasarım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1400" dirty="0" err="1">
                <a:latin typeface="Georgia" panose="02040502050405020303" pitchFamily="18" charset="0"/>
                <a:ea typeface="MS PGothic" pitchFamily="34" charset="-128"/>
              </a:rPr>
              <a:t>hazır</a:t>
            </a:r>
            <a:r>
              <a:rPr lang="en-US" sz="1400" dirty="0">
                <a:latin typeface="Georgia" panose="02040502050405020303" pitchFamily="18" charset="0"/>
                <a:ea typeface="MS PGothic" pitchFamily="34" charset="-128"/>
              </a:rPr>
              <a:t>.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6" y="2376392"/>
            <a:ext cx="3991439" cy="303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707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3204" y="3657600"/>
            <a:ext cx="623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TEŞEKKÜRLER!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1" y="20128"/>
            <a:ext cx="8309374" cy="46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1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143000" y="268310"/>
            <a:ext cx="6858000" cy="722290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400" dirty="0">
                <a:latin typeface="Georgia"/>
                <a:cs typeface="Georgia"/>
              </a:rPr>
              <a:t>RUANDA: YAŞAM İSTATİSTİKLERİ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fld id="{CBEC1F2E-AC95-46D0-8C9D-C747DB06B812}" type="slidenum">
              <a:rPr lang="en-US" sz="1400" smtClean="0">
                <a:solidFill>
                  <a:prstClr val="black"/>
                </a:solidFill>
                <a:latin typeface="Georgia"/>
                <a:cs typeface="Georgia"/>
              </a:rPr>
              <a:pPr algn="ctr"/>
              <a:t>3</a:t>
            </a:fld>
            <a:endParaRPr lang="en-US" sz="1400" dirty="0">
              <a:solidFill>
                <a:prstClr val="black"/>
              </a:solidFill>
              <a:latin typeface="Georgia"/>
              <a:cs typeface="Georgia"/>
            </a:endParaRPr>
          </a:p>
        </p:txBody>
      </p:sp>
      <p:pic>
        <p:nvPicPr>
          <p:cNvPr id="7" name="Picture 2" descr="C:\Users\philipl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35" y="2387119"/>
            <a:ext cx="2980849" cy="2928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6661887" y="1779545"/>
            <a:ext cx="179631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Georgia"/>
                <a:cs typeface="Georgia"/>
              </a:rPr>
              <a:t>Başkent</a:t>
            </a:r>
            <a:r>
              <a:rPr lang="en-US" sz="1600" b="1" dirty="0">
                <a:latin typeface="Georgia"/>
                <a:cs typeface="Georgia"/>
              </a:rPr>
              <a:t>: Kigali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80693" y="1594880"/>
            <a:ext cx="8792" cy="761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43200" y="2148878"/>
            <a:ext cx="474785" cy="699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2010633" y="2909647"/>
            <a:ext cx="1144002" cy="478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95613" y="3927901"/>
            <a:ext cx="659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964954" y="4974310"/>
            <a:ext cx="1189681" cy="759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908357" y="5308937"/>
            <a:ext cx="1085851" cy="768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H="1" flipV="1">
            <a:off x="6119448" y="4229993"/>
            <a:ext cx="923190" cy="449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flipH="1" flipV="1">
            <a:off x="6119448" y="3125091"/>
            <a:ext cx="694590" cy="107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9" idx="1"/>
          </p:cNvCxnSpPr>
          <p:nvPr/>
        </p:nvCxnSpPr>
        <p:spPr>
          <a:xfrm flipH="1">
            <a:off x="6025972" y="1948822"/>
            <a:ext cx="635915" cy="43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34" y="75009"/>
            <a:ext cx="1242332" cy="8283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23A6554A-204C-4E8E-A258-9060DD981F28}"/>
              </a:ext>
            </a:extLst>
          </p:cNvPr>
          <p:cNvSpPr txBox="1"/>
          <p:nvPr/>
        </p:nvSpPr>
        <p:spPr>
          <a:xfrm>
            <a:off x="2825124" y="1156298"/>
            <a:ext cx="2198076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Yüzölçümü</a:t>
            </a:r>
            <a:r>
              <a:rPr lang="en-US" sz="1600" dirty="0">
                <a:latin typeface="Georgia"/>
                <a:cs typeface="Georgia"/>
              </a:rPr>
              <a:t>: </a:t>
            </a:r>
            <a:r>
              <a:rPr lang="en-US" sz="1600" b="1" dirty="0">
                <a:latin typeface="Georgia"/>
                <a:cs typeface="Georgia"/>
              </a:rPr>
              <a:t>26,338 km2</a:t>
            </a:r>
            <a:r>
              <a:rPr lang="en-US" sz="1600" dirty="0">
                <a:latin typeface="Georgia"/>
                <a:cs typeface="Georgia"/>
              </a:rPr>
              <a:t> 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C479A724-2EC7-4EE9-82A6-0196F2DC2D0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6669" y="1644566"/>
            <a:ext cx="2133600" cy="55766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err="1">
                <a:latin typeface="Georgia"/>
                <a:cs typeface="Georgia"/>
              </a:rPr>
              <a:t>İşsizlik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err="1">
                <a:latin typeface="Georgia"/>
                <a:cs typeface="Georgia"/>
              </a:rPr>
              <a:t>Oranı</a:t>
            </a:r>
            <a:r>
              <a:rPr lang="en-US" sz="1600" dirty="0">
                <a:latin typeface="Georgia"/>
                <a:cs typeface="Georgia"/>
              </a:rPr>
              <a:t>: </a:t>
            </a:r>
            <a:r>
              <a:rPr lang="en-US" sz="1600" b="1" dirty="0">
                <a:latin typeface="Georgia"/>
                <a:cs typeface="Georgia"/>
              </a:rPr>
              <a:t>3.4%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1DBA6095-F3BC-45A9-94EF-A09CFD6E46ED}"/>
              </a:ext>
            </a:extLst>
          </p:cNvPr>
          <p:cNvSpPr txBox="1"/>
          <p:nvPr/>
        </p:nvSpPr>
        <p:spPr>
          <a:xfrm>
            <a:off x="228600" y="2617259"/>
            <a:ext cx="1951891" cy="83099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Kişi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Başına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 GYSH: 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ABD$2100</a:t>
            </a:r>
          </a:p>
          <a:p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(SAGP)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14326805-85D7-488B-9966-4C9C9EC77C78}"/>
              </a:ext>
            </a:extLst>
          </p:cNvPr>
          <p:cNvSpPr txBox="1"/>
          <p:nvPr/>
        </p:nvSpPr>
        <p:spPr>
          <a:xfrm>
            <a:off x="76200" y="3771068"/>
            <a:ext cx="2684584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/>
                <a:cs typeface="Georgia"/>
              </a:rPr>
              <a:t>GSYH: </a:t>
            </a:r>
            <a:r>
              <a:rPr lang="en-US" sz="1600" b="1" dirty="0">
                <a:latin typeface="Georgia"/>
                <a:cs typeface="Georgia"/>
              </a:rPr>
              <a:t>ABD$24.6 </a:t>
            </a:r>
            <a:r>
              <a:rPr lang="en-US" sz="1600" b="1" dirty="0" err="1">
                <a:latin typeface="Georgia"/>
                <a:cs typeface="Georgia"/>
              </a:rPr>
              <a:t>Milyar</a:t>
            </a:r>
            <a:r>
              <a:rPr lang="en-US" sz="1600" b="1" dirty="0">
                <a:latin typeface="Georgia"/>
                <a:cs typeface="Georgia"/>
              </a:rPr>
              <a:t> (SAGP)</a:t>
            </a:r>
          </a:p>
        </p:txBody>
      </p:sp>
      <p:sp>
        <p:nvSpPr>
          <p:cNvPr id="37" name="TextBox 24">
            <a:extLst>
              <a:ext uri="{FF2B5EF4-FFF2-40B4-BE49-F238E27FC236}">
                <a16:creationId xmlns:a16="http://schemas.microsoft.com/office/drawing/2014/main" id="{E0F8BD38-DB6B-4CD6-AFF2-7159742BF552}"/>
              </a:ext>
            </a:extLst>
          </p:cNvPr>
          <p:cNvSpPr txBox="1"/>
          <p:nvPr/>
        </p:nvSpPr>
        <p:spPr>
          <a:xfrm>
            <a:off x="76200" y="4495800"/>
            <a:ext cx="2321169" cy="58477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İthalat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: 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ABD$3.0 </a:t>
            </a:r>
            <a:r>
              <a:rPr lang="en-US" sz="1600" b="1" dirty="0" err="1">
                <a:solidFill>
                  <a:schemeClr val="tx1"/>
                </a:solidFill>
                <a:latin typeface="Georgia"/>
                <a:cs typeface="Georgia"/>
              </a:rPr>
              <a:t>Milyar</a:t>
            </a:r>
            <a:endParaRPr lang="en-US" sz="1600" b="1" dirty="0">
              <a:solidFill>
                <a:schemeClr val="tx1"/>
              </a:solidFill>
              <a:latin typeface="Georgia"/>
              <a:cs typeface="Georgia"/>
            </a:endParaRP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E2A4962E-EB4A-4623-8DA4-8FADD670CB8B}"/>
              </a:ext>
            </a:extLst>
          </p:cNvPr>
          <p:cNvSpPr txBox="1"/>
          <p:nvPr/>
        </p:nvSpPr>
        <p:spPr>
          <a:xfrm>
            <a:off x="228600" y="5167992"/>
            <a:ext cx="1667732" cy="1138773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Georgia"/>
                <a:cs typeface="Georgia"/>
              </a:rPr>
              <a:t>Türkiye’den</a:t>
            </a:r>
            <a:r>
              <a:rPr lang="en-US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eorgia"/>
                <a:cs typeface="Georgia"/>
              </a:rPr>
              <a:t>İthalat</a:t>
            </a:r>
            <a:r>
              <a:rPr lang="en-US" dirty="0">
                <a:solidFill>
                  <a:schemeClr val="tx1"/>
                </a:solidFill>
                <a:latin typeface="Georgia"/>
                <a:cs typeface="Georgia"/>
              </a:rPr>
              <a:t>: 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ABD$31 </a:t>
            </a:r>
            <a:r>
              <a:rPr lang="en-US" sz="1600" b="1" dirty="0" err="1">
                <a:solidFill>
                  <a:schemeClr val="tx1"/>
                </a:solidFill>
                <a:latin typeface="Georgia"/>
                <a:cs typeface="Georgia"/>
              </a:rPr>
              <a:t>Milyon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 (2015)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9123A0FE-88F9-4D00-8167-E6F6232BCD3C}"/>
              </a:ext>
            </a:extLst>
          </p:cNvPr>
          <p:cNvSpPr txBox="1"/>
          <p:nvPr/>
        </p:nvSpPr>
        <p:spPr>
          <a:xfrm>
            <a:off x="6814038" y="2940424"/>
            <a:ext cx="2042928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Nüfus</a:t>
            </a:r>
            <a:r>
              <a:rPr lang="en-US" sz="1600" dirty="0">
                <a:latin typeface="Georgia"/>
                <a:cs typeface="Georgia"/>
              </a:rPr>
              <a:t>: </a:t>
            </a:r>
            <a:r>
              <a:rPr lang="en-US" sz="1600" b="1" dirty="0">
                <a:latin typeface="Georgia"/>
                <a:cs typeface="Georgia"/>
              </a:rPr>
              <a:t>12Milyon (2018)</a:t>
            </a:r>
            <a:endParaRPr lang="en-US" sz="1600" dirty="0">
              <a:latin typeface="Georgia"/>
              <a:cs typeface="Georgia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DB4A319E-C80E-4771-A99D-5B70A36E3E84}"/>
              </a:ext>
            </a:extLst>
          </p:cNvPr>
          <p:cNvSpPr txBox="1"/>
          <p:nvPr/>
        </p:nvSpPr>
        <p:spPr>
          <a:xfrm>
            <a:off x="7010400" y="3810000"/>
            <a:ext cx="1872762" cy="156966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GSYH </a:t>
            </a:r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Büyüme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: </a:t>
            </a:r>
          </a:p>
          <a:p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8% (son 7 </a:t>
            </a:r>
            <a:r>
              <a:rPr lang="en-US" sz="1600" b="1" dirty="0" err="1">
                <a:solidFill>
                  <a:schemeClr val="tx1"/>
                </a:solidFill>
                <a:latin typeface="Georgia"/>
                <a:cs typeface="Georgia"/>
              </a:rPr>
              <a:t>yıldaki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Georgia"/>
                <a:cs typeface="Georgia"/>
              </a:rPr>
              <a:t>ortalama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)</a:t>
            </a:r>
          </a:p>
          <a:p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10. 8%  (2018’in 1. </a:t>
            </a:r>
            <a:r>
              <a:rPr lang="en-US" sz="1600" b="1" dirty="0" err="1">
                <a:solidFill>
                  <a:schemeClr val="tx1"/>
                </a:solidFill>
                <a:latin typeface="Georgia"/>
                <a:cs typeface="Georgia"/>
              </a:rPr>
              <a:t>çeyreği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)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6AE37332-A426-4698-9DB4-730539748C7D}"/>
              </a:ext>
            </a:extLst>
          </p:cNvPr>
          <p:cNvSpPr txBox="1"/>
          <p:nvPr/>
        </p:nvSpPr>
        <p:spPr>
          <a:xfrm>
            <a:off x="6019800" y="5638800"/>
            <a:ext cx="2135065" cy="83099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Gayrı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 Safi </a:t>
            </a:r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Yatırım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- GSYH </a:t>
            </a:r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yüzdesi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Georgia"/>
                <a:cs typeface="Georgia"/>
              </a:rPr>
              <a:t>olarak</a:t>
            </a:r>
            <a:r>
              <a:rPr lang="en-US" sz="1600" dirty="0">
                <a:solidFill>
                  <a:schemeClr val="tx1"/>
                </a:solidFill>
                <a:latin typeface="Georgia"/>
                <a:cs typeface="Georgia"/>
              </a:rPr>
              <a:t>: </a:t>
            </a:r>
            <a:r>
              <a:rPr lang="en-US" sz="1600" b="1" dirty="0">
                <a:solidFill>
                  <a:schemeClr val="tx1"/>
                </a:solidFill>
                <a:latin typeface="Georgia"/>
                <a:cs typeface="Georgia"/>
              </a:rPr>
              <a:t>27.2%</a:t>
            </a:r>
          </a:p>
        </p:txBody>
      </p:sp>
    </p:spTree>
    <p:extLst>
      <p:ext uri="{BB962C8B-B14F-4D97-AF65-F5344CB8AC3E}">
        <p14:creationId xmlns:p14="http://schemas.microsoft.com/office/powerpoint/2010/main" val="2208825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-95250"/>
            <a:ext cx="6400800" cy="914400"/>
          </a:xfrm>
        </p:spPr>
        <p:txBody>
          <a:bodyPr/>
          <a:lstStyle/>
          <a:p>
            <a:r>
              <a:rPr lang="en-US" dirty="0"/>
              <a:t>RUANDA VİZYONU 2020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01" y="2237724"/>
            <a:ext cx="2687070" cy="2592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53" y="102970"/>
            <a:ext cx="1242332" cy="82838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3039EF7-289E-4D91-970C-685CC3B20C99}"/>
              </a:ext>
            </a:extLst>
          </p:cNvPr>
          <p:cNvSpPr txBox="1"/>
          <p:nvPr/>
        </p:nvSpPr>
        <p:spPr>
          <a:xfrm>
            <a:off x="3027228" y="1433325"/>
            <a:ext cx="20193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AMAÇLAR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E211279-8718-473B-BB7A-4097E6646A3C}"/>
              </a:ext>
            </a:extLst>
          </p:cNvPr>
          <p:cNvSpPr txBox="1"/>
          <p:nvPr/>
        </p:nvSpPr>
        <p:spPr>
          <a:xfrm>
            <a:off x="5852231" y="146663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HEDEFLER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59A9C02-538C-49C4-9299-19845C72751A}"/>
              </a:ext>
            </a:extLst>
          </p:cNvPr>
          <p:cNvSpPr txBox="1"/>
          <p:nvPr/>
        </p:nvSpPr>
        <p:spPr>
          <a:xfrm>
            <a:off x="3107334" y="2294446"/>
            <a:ext cx="1842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Ekonomik</a:t>
            </a:r>
            <a:r>
              <a:rPr lang="en-US" dirty="0"/>
              <a:t> </a:t>
            </a:r>
            <a:r>
              <a:rPr lang="en-US" dirty="0" err="1"/>
              <a:t>Büyüme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12979C6-B22C-436F-9CE2-434B0C8DD12C}"/>
              </a:ext>
            </a:extLst>
          </p:cNvPr>
          <p:cNvSpPr txBox="1"/>
          <p:nvPr/>
        </p:nvSpPr>
        <p:spPr>
          <a:xfrm>
            <a:off x="3107334" y="3144797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Tüm</a:t>
            </a:r>
            <a:r>
              <a:rPr lang="en-US" sz="1600" dirty="0"/>
              <a:t> </a:t>
            </a:r>
            <a:r>
              <a:rPr lang="en-US" sz="1600" dirty="0" err="1"/>
              <a:t>Sektörlerde</a:t>
            </a:r>
            <a:r>
              <a:rPr lang="en-US" sz="1600" dirty="0"/>
              <a:t> </a:t>
            </a:r>
            <a:r>
              <a:rPr lang="en-US" sz="1600" dirty="0" err="1"/>
              <a:t>Artan</a:t>
            </a:r>
            <a:r>
              <a:rPr lang="en-US" sz="1600" dirty="0"/>
              <a:t> </a:t>
            </a:r>
            <a:r>
              <a:rPr lang="en-US" sz="1600" dirty="0" err="1"/>
              <a:t>Büyüme</a:t>
            </a:r>
            <a:endParaRPr lang="en-US" sz="1600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2BF3E9D-889A-44F4-B69C-AB126CE8073E}"/>
              </a:ext>
            </a:extLst>
          </p:cNvPr>
          <p:cNvSpPr txBox="1"/>
          <p:nvPr/>
        </p:nvSpPr>
        <p:spPr>
          <a:xfrm>
            <a:off x="3107334" y="4005918"/>
            <a:ext cx="201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 err="1"/>
              <a:t>Ekonominin</a:t>
            </a:r>
            <a:r>
              <a:rPr lang="en-US" dirty="0"/>
              <a:t> </a:t>
            </a:r>
            <a:r>
              <a:rPr lang="en-US" dirty="0" err="1"/>
              <a:t>Organik</a:t>
            </a:r>
            <a:r>
              <a:rPr lang="en-US" dirty="0"/>
              <a:t> </a:t>
            </a:r>
            <a:r>
              <a:rPr lang="en-US" dirty="0" err="1"/>
              <a:t>Dönüşümü</a:t>
            </a:r>
            <a:endParaRPr lang="en-US" dirty="0"/>
          </a:p>
          <a:p>
            <a:endParaRPr lang="en-US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545DEC4-C781-4082-9D90-93AA784996FF}"/>
              </a:ext>
            </a:extLst>
          </p:cNvPr>
          <p:cNvSpPr txBox="1"/>
          <p:nvPr/>
        </p:nvSpPr>
        <p:spPr>
          <a:xfrm>
            <a:off x="3131961" y="4774706"/>
            <a:ext cx="201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sz="1600" dirty="0" err="1"/>
              <a:t>Ticaret</a:t>
            </a:r>
            <a:r>
              <a:rPr lang="en-US" dirty="0"/>
              <a:t> </a:t>
            </a:r>
            <a:r>
              <a:rPr lang="en-US" dirty="0" err="1"/>
              <a:t>Dengesinin</a:t>
            </a:r>
            <a:r>
              <a:rPr lang="en-US" dirty="0"/>
              <a:t> </a:t>
            </a:r>
            <a:r>
              <a:rPr lang="en-US" dirty="0" err="1"/>
              <a:t>Kapnaması</a:t>
            </a:r>
            <a:endParaRPr lang="en-US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D1D0BA7-C522-41E9-8131-CA3495DA84AB}"/>
              </a:ext>
            </a:extLst>
          </p:cNvPr>
          <p:cNvSpPr txBox="1"/>
          <p:nvPr/>
        </p:nvSpPr>
        <p:spPr>
          <a:xfrm>
            <a:off x="5717307" y="2214839"/>
            <a:ext cx="3190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GSYH %8’den %11.5’e </a:t>
            </a:r>
            <a:r>
              <a:rPr lang="en-US" dirty="0" err="1"/>
              <a:t>büyüdü</a:t>
            </a:r>
            <a:endParaRPr lang="en-US" dirty="0"/>
          </a:p>
          <a:p>
            <a:r>
              <a:rPr lang="en-US" dirty="0" err="1"/>
              <a:t>Kişi</a:t>
            </a:r>
            <a:r>
              <a:rPr lang="en-US" dirty="0"/>
              <a:t> </a:t>
            </a:r>
            <a:r>
              <a:rPr lang="en-US" dirty="0" err="1"/>
              <a:t>Başı</a:t>
            </a:r>
            <a:r>
              <a:rPr lang="en-US" dirty="0"/>
              <a:t> </a:t>
            </a:r>
            <a:r>
              <a:rPr lang="en-US" dirty="0" err="1"/>
              <a:t>Gelir</a:t>
            </a:r>
            <a:r>
              <a:rPr lang="en-US" dirty="0"/>
              <a:t> 644 </a:t>
            </a:r>
            <a:r>
              <a:rPr lang="en-US" dirty="0" err="1"/>
              <a:t>Dolardan</a:t>
            </a:r>
            <a:r>
              <a:rPr lang="en-US" dirty="0"/>
              <a:t> 1.240 </a:t>
            </a:r>
            <a:r>
              <a:rPr lang="en-US" dirty="0" err="1"/>
              <a:t>Dolara</a:t>
            </a:r>
            <a:r>
              <a:rPr lang="en-US" dirty="0"/>
              <a:t> </a:t>
            </a:r>
            <a:r>
              <a:rPr lang="en-US" dirty="0" err="1"/>
              <a:t>yükseldi</a:t>
            </a:r>
            <a:endParaRPr lang="en-US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A674973-37AE-497D-BC7D-EE0CE3BC846F}"/>
              </a:ext>
            </a:extLst>
          </p:cNvPr>
          <p:cNvSpPr txBox="1"/>
          <p:nvPr/>
        </p:nvSpPr>
        <p:spPr>
          <a:xfrm>
            <a:off x="5765689" y="2988989"/>
            <a:ext cx="313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 err="1"/>
              <a:t>Tarım</a:t>
            </a:r>
            <a:r>
              <a:rPr lang="en-US" dirty="0"/>
              <a:t>:  %5.8’ - %8.5. </a:t>
            </a:r>
          </a:p>
          <a:p>
            <a:r>
              <a:rPr lang="en-US" dirty="0"/>
              <a:t>Sanayi: %8.8 - %14</a:t>
            </a:r>
          </a:p>
          <a:p>
            <a:r>
              <a:rPr lang="en-US" dirty="0" err="1"/>
              <a:t>Hizmet</a:t>
            </a:r>
            <a:r>
              <a:rPr lang="en-US" dirty="0"/>
              <a:t>: %10.5- %13.5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9759B5D-30E4-4DFF-8FA2-3015F274BCB4}"/>
              </a:ext>
            </a:extLst>
          </p:cNvPr>
          <p:cNvSpPr txBox="1"/>
          <p:nvPr/>
        </p:nvSpPr>
        <p:spPr>
          <a:xfrm>
            <a:off x="5786514" y="3847113"/>
            <a:ext cx="313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 err="1"/>
              <a:t>Tarım</a:t>
            </a:r>
            <a:r>
              <a:rPr lang="en-US" dirty="0"/>
              <a:t>: </a:t>
            </a:r>
            <a:r>
              <a:rPr lang="en-US" dirty="0" err="1"/>
              <a:t>GSYH’da</a:t>
            </a:r>
            <a:r>
              <a:rPr lang="en-US" dirty="0"/>
              <a:t> %34- %25 </a:t>
            </a:r>
          </a:p>
          <a:p>
            <a:r>
              <a:rPr lang="en-US" dirty="0"/>
              <a:t>Sanayi: </a:t>
            </a:r>
            <a:r>
              <a:rPr lang="en-US" dirty="0" err="1"/>
              <a:t>GSYH’da</a:t>
            </a:r>
            <a:r>
              <a:rPr lang="en-US" dirty="0"/>
              <a:t> %16 - %20</a:t>
            </a:r>
          </a:p>
          <a:p>
            <a:r>
              <a:rPr lang="en-US" dirty="0" err="1"/>
              <a:t>Hizmet</a:t>
            </a:r>
            <a:r>
              <a:rPr lang="en-US" dirty="0"/>
              <a:t>: GSYH %50- %55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4FF084D-4580-41C2-BB35-448963DA1998}"/>
              </a:ext>
            </a:extLst>
          </p:cNvPr>
          <p:cNvSpPr txBox="1"/>
          <p:nvPr/>
        </p:nvSpPr>
        <p:spPr>
          <a:xfrm>
            <a:off x="5590615" y="4867039"/>
            <a:ext cx="3130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 err="1"/>
              <a:t>İhracat</a:t>
            </a:r>
            <a:r>
              <a:rPr lang="en-US" dirty="0"/>
              <a:t>: </a:t>
            </a:r>
            <a:r>
              <a:rPr lang="en-US" dirty="0" err="1"/>
              <a:t>Ortalama</a:t>
            </a:r>
            <a:r>
              <a:rPr lang="en-US" dirty="0"/>
              <a:t> </a:t>
            </a:r>
            <a:r>
              <a:rPr lang="en-US" dirty="0" err="1"/>
              <a:t>Büyüme</a:t>
            </a:r>
            <a:r>
              <a:rPr lang="en-US" dirty="0"/>
              <a:t>  %19.2’den  %28’e </a:t>
            </a:r>
            <a:r>
              <a:rPr lang="en-US" dirty="0" err="1"/>
              <a:t>yükseldi</a:t>
            </a:r>
            <a:r>
              <a:rPr lang="en-US" dirty="0"/>
              <a:t>.  </a:t>
            </a:r>
          </a:p>
          <a:p>
            <a:r>
              <a:rPr lang="en-US" dirty="0" err="1"/>
              <a:t>İthalat</a:t>
            </a:r>
            <a:r>
              <a:rPr lang="en-US" dirty="0"/>
              <a:t>: </a:t>
            </a:r>
            <a:r>
              <a:rPr lang="en-US" dirty="0" err="1"/>
              <a:t>Ortalama</a:t>
            </a:r>
            <a:r>
              <a:rPr lang="en-US" dirty="0"/>
              <a:t> </a:t>
            </a:r>
            <a:r>
              <a:rPr lang="en-US" dirty="0" err="1"/>
              <a:t>büyüme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%17 </a:t>
            </a:r>
            <a:r>
              <a:rPr lang="en-US" dirty="0" err="1"/>
              <a:t>oranını</a:t>
            </a:r>
            <a:r>
              <a:rPr lang="en-US" dirty="0"/>
              <a:t> </a:t>
            </a:r>
            <a:r>
              <a:rPr lang="en-US" dirty="0" err="1"/>
              <a:t>koruyor</a:t>
            </a:r>
            <a:r>
              <a:rPr lang="en-US" dirty="0"/>
              <a:t>. </a:t>
            </a:r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59A73DE7-22F5-4A80-A021-BCE35564FCD4}"/>
              </a:ext>
            </a:extLst>
          </p:cNvPr>
          <p:cNvSpPr/>
          <p:nvPr/>
        </p:nvSpPr>
        <p:spPr>
          <a:xfrm>
            <a:off x="4950125" y="2577822"/>
            <a:ext cx="615061" cy="274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28022779-7882-4365-BA45-D69B9AA4ECCC}"/>
              </a:ext>
            </a:extLst>
          </p:cNvPr>
          <p:cNvSpPr/>
          <p:nvPr/>
        </p:nvSpPr>
        <p:spPr>
          <a:xfrm>
            <a:off x="4950124" y="3265232"/>
            <a:ext cx="615061" cy="274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k: Sağ 20">
            <a:extLst>
              <a:ext uri="{FF2B5EF4-FFF2-40B4-BE49-F238E27FC236}">
                <a16:creationId xmlns:a16="http://schemas.microsoft.com/office/drawing/2014/main" id="{DDDAB826-1888-4C17-A15E-35DADC2E3056}"/>
              </a:ext>
            </a:extLst>
          </p:cNvPr>
          <p:cNvSpPr/>
          <p:nvPr/>
        </p:nvSpPr>
        <p:spPr>
          <a:xfrm>
            <a:off x="5054890" y="4041219"/>
            <a:ext cx="615061" cy="274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k: Sağ 21">
            <a:extLst>
              <a:ext uri="{FF2B5EF4-FFF2-40B4-BE49-F238E27FC236}">
                <a16:creationId xmlns:a16="http://schemas.microsoft.com/office/drawing/2014/main" id="{181E1CF6-8693-4ED9-AFCB-379AB09D8B92}"/>
              </a:ext>
            </a:extLst>
          </p:cNvPr>
          <p:cNvSpPr/>
          <p:nvPr/>
        </p:nvSpPr>
        <p:spPr>
          <a:xfrm>
            <a:off x="4950123" y="5144004"/>
            <a:ext cx="615061" cy="274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0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7319" y="56621"/>
            <a:ext cx="6400800" cy="914400"/>
          </a:xfrm>
        </p:spPr>
        <p:txBody>
          <a:bodyPr>
            <a:normAutofit/>
          </a:bodyPr>
          <a:lstStyle/>
          <a:p>
            <a:r>
              <a:rPr lang="en-US" sz="2400" dirty="0"/>
              <a:t>RUANDA’YA YATIRIM YAPMA SEBEPLERİ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6200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cxnSp>
        <p:nvCxnSpPr>
          <p:cNvPr id="9" name="Straight Connector 114">
            <a:extLst>
              <a:ext uri="{FF2B5EF4-FFF2-40B4-BE49-F238E27FC236}">
                <a16:creationId xmlns:a16="http://schemas.microsoft.com/office/drawing/2014/main" id="{2E733538-4AD2-474D-99F9-2E5048D4CC9D}"/>
              </a:ext>
            </a:extLst>
          </p:cNvPr>
          <p:cNvCxnSpPr/>
          <p:nvPr/>
        </p:nvCxnSpPr>
        <p:spPr>
          <a:xfrm>
            <a:off x="0" y="1027326"/>
            <a:ext cx="91440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1C7B6B1D-D9F5-4E15-BF0A-04F2F22BB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4" t="29243" r="17499" b="14428"/>
          <a:stretch/>
        </p:blipFill>
        <p:spPr>
          <a:xfrm>
            <a:off x="228600" y="1183429"/>
            <a:ext cx="8686800" cy="51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quarter" idx="4294967295"/>
          </p:nvPr>
        </p:nvSpPr>
        <p:spPr>
          <a:xfrm>
            <a:off x="1485900" y="6629400"/>
            <a:ext cx="4800600" cy="2286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Source: World Bank </a:t>
            </a:r>
            <a:r>
              <a:rPr lang="en-GB" altLang="en-US" sz="1000" dirty="0">
                <a:latin typeface="Arial" pitchFamily="34" charset="0"/>
                <a:ea typeface="ＭＳ Ｐゴシック" pitchFamily="34" charset="-128"/>
              </a:rPr>
              <a:t>‘</a:t>
            </a: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Governance Indicators</a:t>
            </a:r>
            <a:r>
              <a:rPr lang="en-GB" altLang="en-US" sz="1000" dirty="0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 2007, UN, press search, RDB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1387319" y="178584"/>
            <a:ext cx="6096586" cy="821026"/>
          </a:xfrm>
          <a:noFill/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3200" dirty="0" err="1">
                <a:latin typeface="Georgia"/>
                <a:cs typeface="Georgia"/>
              </a:rPr>
              <a:t>Güvenli</a:t>
            </a:r>
            <a:r>
              <a:rPr lang="en-GB" sz="3200" dirty="0">
                <a:latin typeface="Georgia"/>
                <a:cs typeface="Georgia"/>
              </a:rPr>
              <a:t> </a:t>
            </a:r>
            <a:r>
              <a:rPr lang="en-GB" sz="3200" dirty="0" err="1">
                <a:latin typeface="Georgia"/>
                <a:cs typeface="Georgia"/>
              </a:rPr>
              <a:t>ve</a:t>
            </a:r>
            <a:r>
              <a:rPr lang="en-GB" sz="3200" dirty="0">
                <a:latin typeface="Georgia"/>
                <a:cs typeface="Georgia"/>
              </a:rPr>
              <a:t> </a:t>
            </a:r>
            <a:r>
              <a:rPr lang="en-GB" sz="3200" dirty="0" err="1">
                <a:latin typeface="Georgia"/>
                <a:cs typeface="Georgia"/>
              </a:rPr>
              <a:t>Emniyetli</a:t>
            </a:r>
            <a:r>
              <a:rPr lang="en-GB" sz="3200" dirty="0">
                <a:latin typeface="Georgia"/>
                <a:cs typeface="Georgia"/>
              </a:rPr>
              <a:t> Bir </a:t>
            </a:r>
            <a:r>
              <a:rPr lang="en-GB" sz="3200" dirty="0" err="1">
                <a:latin typeface="Georgia"/>
                <a:cs typeface="Georgia"/>
              </a:rPr>
              <a:t>Ülke</a:t>
            </a:r>
            <a:endParaRPr lang="en-GB" sz="3200" b="1" dirty="0">
              <a:latin typeface="Georgia"/>
              <a:cs typeface="Georgia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fld id="{CBEC1F2E-AC95-46D0-8C9D-C747DB06B812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algn="ctr"/>
              <a:t>5</a:t>
            </a:fld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ontent Placeholder 1"/>
          <p:cNvSpPr>
            <a:spLocks/>
          </p:cNvSpPr>
          <p:nvPr/>
        </p:nvSpPr>
        <p:spPr bwMode="auto">
          <a:xfrm>
            <a:off x="2971800" y="1066800"/>
            <a:ext cx="2667000" cy="481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</a:pPr>
            <a:endParaRPr lang="en-GB" sz="2000" dirty="0">
              <a:latin typeface="Georgia"/>
              <a:cs typeface="Georg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2" y="1495988"/>
            <a:ext cx="2632861" cy="3216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986" y="4700082"/>
            <a:ext cx="2520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Georgia"/>
                <a:cs typeface="Georgia"/>
              </a:rPr>
              <a:t>Yolsuzluk</a:t>
            </a:r>
            <a:r>
              <a:rPr lang="en-US" sz="2200" b="1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Georgia"/>
                <a:cs typeface="Georgia"/>
              </a:rPr>
              <a:t>Toleransı</a:t>
            </a:r>
            <a:endParaRPr lang="en-US" sz="22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15" y="1372171"/>
            <a:ext cx="3089665" cy="2976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4518"/>
            <a:ext cx="1242332" cy="828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A726AA1-768B-495A-B11A-D22163CDFB92}"/>
              </a:ext>
            </a:extLst>
          </p:cNvPr>
          <p:cNvSpPr>
            <a:spLocks/>
          </p:cNvSpPr>
          <p:nvPr/>
        </p:nvSpPr>
        <p:spPr bwMode="auto">
          <a:xfrm>
            <a:off x="3124199" y="1219200"/>
            <a:ext cx="273201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</a:pPr>
            <a:r>
              <a:rPr lang="en-US" sz="2000" b="1" dirty="0">
                <a:latin typeface="Georgia"/>
                <a:cs typeface="Georgia"/>
              </a:rPr>
              <a:t>Ruanda </a:t>
            </a:r>
            <a:r>
              <a:rPr lang="en-US" sz="2000" b="1" dirty="0" err="1">
                <a:latin typeface="Georgia"/>
                <a:cs typeface="Georgia"/>
              </a:rPr>
              <a:t>yaşamak</a:t>
            </a:r>
            <a:r>
              <a:rPr lang="en-US" sz="2000" b="1" dirty="0">
                <a:latin typeface="Georgia"/>
                <a:cs typeface="Georgia"/>
              </a:rPr>
              <a:t> </a:t>
            </a:r>
            <a:r>
              <a:rPr lang="en-US" sz="2000" b="1" dirty="0" err="1">
                <a:latin typeface="Georgia"/>
                <a:cs typeface="Georgia"/>
              </a:rPr>
              <a:t>için</a:t>
            </a:r>
            <a:r>
              <a:rPr lang="en-US" sz="2000" b="1" dirty="0">
                <a:latin typeface="Georgia"/>
                <a:cs typeface="Georgia"/>
              </a:rPr>
              <a:t> </a:t>
            </a:r>
            <a:r>
              <a:rPr lang="en-US" sz="2000" b="1" dirty="0" err="1">
                <a:latin typeface="Georgia"/>
                <a:cs typeface="Georgia"/>
              </a:rPr>
              <a:t>Afrika’daki</a:t>
            </a:r>
            <a:r>
              <a:rPr lang="en-US" sz="2000" b="1" dirty="0">
                <a:latin typeface="Georgia"/>
                <a:cs typeface="Georgia"/>
              </a:rPr>
              <a:t> en </a:t>
            </a:r>
            <a:r>
              <a:rPr lang="en-US" sz="2000" b="1" dirty="0" err="1">
                <a:latin typeface="Georgia"/>
                <a:cs typeface="Georgia"/>
              </a:rPr>
              <a:t>güvenli</a:t>
            </a:r>
            <a:r>
              <a:rPr lang="en-US" sz="2000" b="1" dirty="0">
                <a:latin typeface="Georgia"/>
                <a:cs typeface="Georgia"/>
              </a:rPr>
              <a:t> </a:t>
            </a:r>
            <a:r>
              <a:rPr lang="en-US" sz="2000" b="1" dirty="0" err="1">
                <a:latin typeface="Georgia"/>
                <a:cs typeface="Georgia"/>
              </a:rPr>
              <a:t>ülkedir</a:t>
            </a:r>
            <a:r>
              <a:rPr lang="en-US" sz="2000" b="1" dirty="0">
                <a:latin typeface="Georgia"/>
                <a:cs typeface="Georgia"/>
              </a:rPr>
              <a:t>. </a:t>
            </a:r>
            <a:r>
              <a:rPr lang="en-US" sz="2000" dirty="0">
                <a:latin typeface="Georgia"/>
                <a:cs typeface="Georgia"/>
              </a:rPr>
              <a:t>(Gallup Report 2012)</a:t>
            </a:r>
            <a:endParaRPr lang="en-GB" sz="2000" dirty="0">
              <a:latin typeface="Georgia"/>
              <a:cs typeface="Georgia"/>
            </a:endParaRPr>
          </a:p>
          <a:p>
            <a:pPr algn="just" eaLnBrk="0" hangingPunct="0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</a:pPr>
            <a:r>
              <a:rPr lang="en-GB" sz="2000" dirty="0">
                <a:latin typeface="Georgia"/>
                <a:cs typeface="Georgia"/>
              </a:rPr>
              <a:t>Kigali </a:t>
            </a:r>
            <a:r>
              <a:rPr lang="en-GB" sz="2000" dirty="0" err="1">
                <a:latin typeface="Georgia"/>
                <a:cs typeface="Georgia"/>
              </a:rPr>
              <a:t>kıtadaki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diğer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başkentlere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oranlara</a:t>
            </a:r>
            <a:r>
              <a:rPr lang="en-GB" sz="2000" dirty="0">
                <a:latin typeface="Georgia"/>
                <a:cs typeface="Georgia"/>
              </a:rPr>
              <a:t> en </a:t>
            </a:r>
            <a:r>
              <a:rPr lang="en-GB" sz="2000" dirty="0" err="1">
                <a:latin typeface="Georgia"/>
                <a:cs typeface="Georgia"/>
              </a:rPr>
              <a:t>az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suç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oranına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sahip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temiz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ve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yeşil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bir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şehir</a:t>
            </a:r>
            <a:r>
              <a:rPr lang="en-GB" sz="2000" dirty="0">
                <a:latin typeface="Georgia"/>
                <a:cs typeface="Georgia"/>
              </a:rPr>
              <a:t>. </a:t>
            </a:r>
          </a:p>
          <a:p>
            <a:pPr algn="just" eaLnBrk="0" hangingPunct="0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</a:pPr>
            <a:r>
              <a:rPr lang="en-GB" sz="2000" dirty="0">
                <a:latin typeface="Georgia"/>
                <a:cs typeface="Georgia"/>
              </a:rPr>
              <a:t>Kigali </a:t>
            </a:r>
            <a:r>
              <a:rPr lang="en-GB" sz="2000" dirty="0" err="1">
                <a:latin typeface="Georgia"/>
                <a:cs typeface="Georgia"/>
              </a:rPr>
              <a:t>kentsel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alan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için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en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yüksek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ödül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olan</a:t>
            </a:r>
            <a:r>
              <a:rPr lang="en-GB" sz="2000" dirty="0">
                <a:latin typeface="Georgia"/>
                <a:cs typeface="Georgia"/>
              </a:rPr>
              <a:t> BM Habitat </a:t>
            </a:r>
            <a:r>
              <a:rPr lang="en-GB" sz="2000" dirty="0" err="1">
                <a:latin typeface="Georgia"/>
                <a:cs typeface="Georgia"/>
              </a:rPr>
              <a:t>Ödülünü</a:t>
            </a:r>
            <a:r>
              <a:rPr lang="en-GB" sz="2000" dirty="0">
                <a:latin typeface="Georgia"/>
                <a:cs typeface="Georgia"/>
              </a:rPr>
              <a:t> </a:t>
            </a:r>
            <a:r>
              <a:rPr lang="en-GB" sz="2000" dirty="0" err="1">
                <a:latin typeface="Georgia"/>
                <a:cs typeface="Georgia"/>
              </a:rPr>
              <a:t>kazandı</a:t>
            </a:r>
            <a:r>
              <a:rPr lang="en-GB" sz="2000" dirty="0">
                <a:latin typeface="Georgia"/>
                <a:cs typeface="Georgia"/>
              </a:rPr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276987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2967335"/>
            <a:ext cx="35052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Makina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ve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teçhizatın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, ham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maddelerin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 (%15 – Ara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ürünler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, % 25 –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Mamul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)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vergiden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muaf</a:t>
            </a:r>
            <a:r>
              <a:rPr lang="en-US" b="1" dirty="0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solidFill>
                  <a:srgbClr val="00355C"/>
                </a:solidFill>
                <a:latin typeface="Georgia"/>
                <a:ea typeface="ＭＳ Ｐゴシック" pitchFamily="34" charset="-128"/>
                <a:cs typeface="Georgia"/>
              </a:rPr>
              <a:t>ithalatı</a:t>
            </a:r>
            <a:endParaRPr lang="en-US" dirty="0">
              <a:solidFill>
                <a:srgbClr val="00355C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371600"/>
            <a:ext cx="1981200" cy="20313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Yatırım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İndirimi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–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Hızlandırılmış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Amortisman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(%40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Kigalide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, %50 Kigali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dışında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2412861"/>
            <a:ext cx="274320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Sermaye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ve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karın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geri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dönüşü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konusunda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kısıtlama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yoktur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1295400"/>
            <a:ext cx="2971800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İhracata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yönelik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projeler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için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indirimli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kurumlar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vergisi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(%15) – (%50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ihracat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4267200"/>
            <a:ext cx="424667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ARGE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maliyetlerinde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%100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istisna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3715937"/>
            <a:ext cx="281940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İhracat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işleme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bölgesi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lisans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sahipleri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için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%0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kurumlar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vergisi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(%80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ihracat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0" y="1143000"/>
            <a:ext cx="29718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50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milyon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USD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değerindeki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projelere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7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yıl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vergi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muafiyeti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 (%30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özsermaye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 </a:t>
            </a:r>
            <a:r>
              <a:rPr lang="en-US" b="1" dirty="0" err="1">
                <a:solidFill>
                  <a:srgbClr val="00355C"/>
                </a:solidFill>
                <a:ea typeface="ＭＳ Ｐゴシック" pitchFamily="34" charset="-128"/>
              </a:rPr>
              <a:t>ile</a:t>
            </a:r>
            <a:r>
              <a:rPr lang="en-US" b="1" dirty="0">
                <a:solidFill>
                  <a:srgbClr val="00355C"/>
                </a:solidFill>
                <a:ea typeface="ＭＳ Ｐゴシック" pitchFamily="34" charset="-128"/>
              </a:rPr>
              <a:t>)</a:t>
            </a:r>
            <a:endParaRPr lang="en-US" dirty="0">
              <a:solidFill>
                <a:srgbClr val="00355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2230" y="5318876"/>
            <a:ext cx="41910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Georgia"/>
                <a:cs typeface="Georgia"/>
              </a:rPr>
              <a:t>Ortak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Dış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Tarifeden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dolayı</a:t>
            </a:r>
            <a:r>
              <a:rPr lang="en-US" b="1" dirty="0">
                <a:latin typeface="Georgia"/>
                <a:cs typeface="Georgia"/>
              </a:rPr>
              <a:t> EAC </a:t>
            </a:r>
            <a:r>
              <a:rPr lang="en-US" b="1" dirty="0" err="1">
                <a:latin typeface="Georgia"/>
                <a:cs typeface="Georgia"/>
              </a:rPr>
              <a:t>ürünleri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için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gümrük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vergisi</a:t>
            </a:r>
            <a:r>
              <a:rPr lang="en-US" b="1" dirty="0">
                <a:latin typeface="Georgia"/>
                <a:cs typeface="Georgia"/>
              </a:rPr>
              <a:t> </a:t>
            </a:r>
            <a:r>
              <a:rPr lang="en-US" b="1" dirty="0" err="1">
                <a:latin typeface="Georgia"/>
                <a:cs typeface="Georgia"/>
              </a:rPr>
              <a:t>ithalatı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3977" y="4958471"/>
            <a:ext cx="13716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355C"/>
                </a:solidFill>
                <a:latin typeface="Georgia"/>
                <a:cs typeface="Georgia"/>
              </a:rPr>
              <a:t>141 </a:t>
            </a:r>
            <a:r>
              <a:rPr lang="en-US" dirty="0" err="1">
                <a:solidFill>
                  <a:srgbClr val="00355C"/>
                </a:solidFill>
                <a:latin typeface="Georgia"/>
                <a:cs typeface="Georgia"/>
              </a:rPr>
              <a:t>milyon</a:t>
            </a:r>
            <a:r>
              <a:rPr lang="en-US" dirty="0">
                <a:solidFill>
                  <a:srgbClr val="00355C"/>
                </a:solidFill>
                <a:latin typeface="Georgia"/>
                <a:cs typeface="Georgia"/>
              </a:rPr>
              <a:t> </a:t>
            </a:r>
            <a:r>
              <a:rPr lang="en-US" dirty="0" err="1">
                <a:solidFill>
                  <a:srgbClr val="00355C"/>
                </a:solidFill>
                <a:latin typeface="Georgia"/>
                <a:cs typeface="Georgia"/>
              </a:rPr>
              <a:t>kişinin</a:t>
            </a:r>
            <a:r>
              <a:rPr lang="en-US" dirty="0">
                <a:solidFill>
                  <a:srgbClr val="00355C"/>
                </a:solidFill>
                <a:latin typeface="Georgia"/>
                <a:cs typeface="Georgia"/>
              </a:rPr>
              <a:t> </a:t>
            </a:r>
            <a:r>
              <a:rPr lang="en-US" dirty="0" err="1">
                <a:solidFill>
                  <a:srgbClr val="00355C"/>
                </a:solidFill>
                <a:latin typeface="Georgia"/>
                <a:cs typeface="Georgia"/>
              </a:rPr>
              <a:t>pazara</a:t>
            </a:r>
            <a:r>
              <a:rPr lang="en-US" dirty="0">
                <a:solidFill>
                  <a:srgbClr val="00355C"/>
                </a:solidFill>
                <a:latin typeface="Georgia"/>
                <a:cs typeface="Georgia"/>
              </a:rPr>
              <a:t> </a:t>
            </a:r>
            <a:r>
              <a:rPr lang="en-US" dirty="0" err="1">
                <a:solidFill>
                  <a:srgbClr val="00355C"/>
                </a:solidFill>
                <a:latin typeface="Georgia"/>
                <a:cs typeface="Georgia"/>
              </a:rPr>
              <a:t>erişimi</a:t>
            </a:r>
            <a:endParaRPr lang="en-US" dirty="0">
              <a:solidFill>
                <a:srgbClr val="00355C"/>
              </a:solidFill>
              <a:latin typeface="Georgia"/>
              <a:cs typeface="Georgi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71700" y="4916266"/>
            <a:ext cx="2590800" cy="147732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Satış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Sonrası</a:t>
            </a:r>
            <a:r>
              <a:rPr lang="en-US" b="1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b="1" dirty="0" err="1">
                <a:latin typeface="Georgia"/>
                <a:ea typeface="ＭＳ Ｐゴシック" pitchFamily="34" charset="-128"/>
                <a:cs typeface="Georgia"/>
              </a:rPr>
              <a:t>Hizmetler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: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RDB’nin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yatırım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projelerine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kayıt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sonrasında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 da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yardımcı</a:t>
            </a:r>
            <a:r>
              <a:rPr lang="en-US" dirty="0">
                <a:latin typeface="Georgia"/>
                <a:ea typeface="ＭＳ Ｐゴシック" pitchFamily="34" charset="-128"/>
                <a:cs typeface="Georgia"/>
              </a:rPr>
              <a:t> </a:t>
            </a:r>
            <a:r>
              <a:rPr lang="en-US" dirty="0" err="1">
                <a:latin typeface="Georgia"/>
                <a:ea typeface="ＭＳ Ｐゴシック" pitchFamily="34" charset="-128"/>
                <a:cs typeface="Georgia"/>
              </a:rPr>
              <a:t>olması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53" y="102970"/>
            <a:ext cx="1242332" cy="828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85D36D32-5629-4BF0-92AC-DE0F1F3B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85763"/>
            <a:ext cx="5943600" cy="609600"/>
          </a:xfrm>
        </p:spPr>
        <p:txBody>
          <a:bodyPr>
            <a:noAutofit/>
          </a:bodyPr>
          <a:lstStyle/>
          <a:p>
            <a:pPr algn="ctr"/>
            <a:r>
              <a:rPr lang="en-GB" sz="2800" dirty="0" err="1">
                <a:latin typeface="Georgia"/>
                <a:cs typeface="Georgia"/>
              </a:rPr>
              <a:t>Yatırımcılar</a:t>
            </a:r>
            <a:r>
              <a:rPr lang="en-GB" sz="2800" dirty="0">
                <a:latin typeface="Georgia"/>
                <a:cs typeface="Georgia"/>
              </a:rPr>
              <a:t> </a:t>
            </a:r>
            <a:r>
              <a:rPr lang="en-GB" sz="2800" dirty="0" err="1">
                <a:latin typeface="Georgia"/>
                <a:cs typeface="Georgia"/>
              </a:rPr>
              <a:t>İçin</a:t>
            </a:r>
            <a:r>
              <a:rPr lang="en-GB" sz="2800" dirty="0">
                <a:latin typeface="Georgia"/>
                <a:cs typeface="Georgia"/>
              </a:rPr>
              <a:t> </a:t>
            </a:r>
            <a:r>
              <a:rPr lang="en-GB" sz="2800" dirty="0" err="1">
                <a:latin typeface="Georgia"/>
                <a:cs typeface="Georgia"/>
              </a:rPr>
              <a:t>Cazip</a:t>
            </a:r>
            <a:r>
              <a:rPr lang="en-GB" sz="2800" dirty="0">
                <a:latin typeface="Georgia"/>
                <a:cs typeface="Georgia"/>
              </a:rPr>
              <a:t> </a:t>
            </a:r>
            <a:r>
              <a:rPr lang="en-GB" sz="2800" dirty="0" err="1">
                <a:latin typeface="Georgia"/>
                <a:cs typeface="Georgia"/>
              </a:rPr>
              <a:t>Teşvikler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675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893346" y="1333500"/>
            <a:ext cx="4953000" cy="9323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Georgia" panose="02040502050405020303" pitchFamily="18" charset="0"/>
              </a:rPr>
              <a:t>İTHAL İKAMESİ </a:t>
            </a:r>
          </a:p>
          <a:p>
            <a:pPr marL="0" indent="0" algn="ctr">
              <a:buNone/>
            </a:pPr>
            <a:r>
              <a:rPr lang="en-US" dirty="0">
                <a:latin typeface="Georgia" panose="02040502050405020303" pitchFamily="18" charset="0"/>
              </a:rPr>
              <a:t>RUANDA’NIN İTHALATI: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1073" y="-49964"/>
            <a:ext cx="6400800" cy="914400"/>
          </a:xfrm>
        </p:spPr>
        <p:txBody>
          <a:bodyPr/>
          <a:lstStyle/>
          <a:p>
            <a:r>
              <a:rPr lang="en-US" dirty="0"/>
              <a:t>RUANDA MALI KAMPANYASI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53" y="102970"/>
            <a:ext cx="1242332" cy="82838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7423"/>
              </p:ext>
            </p:extLst>
          </p:nvPr>
        </p:nvGraphicFramePr>
        <p:xfrm>
          <a:off x="1142998" y="2286000"/>
          <a:ext cx="6705600" cy="4135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26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eorgia" panose="02040502050405020303" pitchFamily="18" charset="0"/>
                        </a:rPr>
                        <a:t>İTHALAT KAYNAĞI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eorgia" panose="02040502050405020303" pitchFamily="18" charset="0"/>
                        </a:rPr>
                        <a:t>DEĞER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536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Toplam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İçbölge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İthalatı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Küresel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$12</a:t>
                      </a:r>
                      <a:r>
                        <a:rPr lang="en-US" sz="2400" b="0" kern="1200" baseline="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Milyar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821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Toplam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 </a:t>
                      </a:r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Ulusal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İthalatı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Küresel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$3 </a:t>
                      </a:r>
                      <a:r>
                        <a:rPr lang="en-US" sz="2400" b="0" kern="1200" dirty="0" err="1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Milyar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428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Türkiye</a:t>
                      </a:r>
                      <a:r>
                        <a:rPr lang="en-US" sz="1400" dirty="0">
                          <a:latin typeface="Georgia" panose="02040502050405020303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$31,000,000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428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Çin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$366,000,000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42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eorgia" panose="02040502050405020303" pitchFamily="18" charset="0"/>
                        </a:rPr>
                        <a:t>Uganda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$267,000,000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42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eorgia" panose="02040502050405020303" pitchFamily="18" charset="0"/>
                        </a:rPr>
                        <a:t>Kenya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$181,000,000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428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Georgia" panose="02040502050405020303" pitchFamily="18" charset="0"/>
                        </a:rPr>
                        <a:t>Hindistan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$175,000,000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42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eorgia" panose="02040502050405020303" pitchFamily="18" charset="0"/>
                        </a:rPr>
                        <a:t>BAE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$126,000,000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1169" y="102970"/>
            <a:ext cx="533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2015 YILINDA TÜRKİYE’DEN YAPILAN BELİRLİ İTHALATLAR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692901"/>
              </p:ext>
            </p:extLst>
          </p:nvPr>
        </p:nvGraphicFramePr>
        <p:xfrm>
          <a:off x="152400" y="1431925"/>
          <a:ext cx="8686800" cy="474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TÜRKİYE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KÜRESEL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/>
                        <a:t>1. </a:t>
                      </a:r>
                      <a:r>
                        <a:rPr lang="en-US" sz="1400" dirty="0" err="1"/>
                        <a:t>Electrikli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Makina</a:t>
                      </a:r>
                      <a:r>
                        <a:rPr lang="en-US" sz="1400" baseline="0" dirty="0" err="1"/>
                        <a:t>&amp;Teçhizat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$4,154,098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 Kazan &amp;</a:t>
                      </a:r>
                      <a:r>
                        <a:rPr lang="en-US" sz="1400" baseline="0" dirty="0" err="1"/>
                        <a:t>Mekanik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Araçlar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$3,092,151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3. </a:t>
                      </a:r>
                      <a:r>
                        <a:rPr lang="en-US" sz="1400" dirty="0" err="1"/>
                        <a:t>Yemeklik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Malzemeler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$2,556,793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4. </a:t>
                      </a:r>
                      <a:r>
                        <a:rPr lang="en-US" sz="1400" dirty="0" err="1"/>
                        <a:t>Mobilya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$2,071,494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5. Demir &amp; </a:t>
                      </a:r>
                      <a:r>
                        <a:rPr lang="en-US" sz="1400" dirty="0" err="1"/>
                        <a:t>Çelik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$1,972,607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6. </a:t>
                      </a:r>
                      <a:r>
                        <a:rPr lang="en-US" sz="1400" dirty="0" err="1"/>
                        <a:t>Ahşap</a:t>
                      </a:r>
                      <a:r>
                        <a:rPr lang="en-US" sz="1400" dirty="0"/>
                        <a:t> &amp;</a:t>
                      </a:r>
                      <a:r>
                        <a:rPr lang="en-US" sz="1400" dirty="0" err="1"/>
                        <a:t>Ahşap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Malzemeleri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$1,322,617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600" dirty="0"/>
                        <a:t>99,081,370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7. </a:t>
                      </a:r>
                      <a:r>
                        <a:rPr lang="en-US" sz="1400" dirty="0" err="1"/>
                        <a:t>Alüminyum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$1,283,321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8. Cam &amp; Cam </a:t>
                      </a:r>
                      <a:r>
                        <a:rPr lang="en-US" sz="1400" dirty="0" err="1"/>
                        <a:t>Eşya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$1,041,140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600" dirty="0"/>
                        <a:t>39,321,610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9. Malt/</a:t>
                      </a:r>
                      <a:r>
                        <a:rPr lang="en-US" sz="1400" dirty="0" err="1"/>
                        <a:t>Nişasta</a:t>
                      </a:r>
                      <a:r>
                        <a:rPr lang="en-US" sz="1400" dirty="0"/>
                        <a:t>/Gluten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$749,885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10. Ana Metal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$710,357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11. </a:t>
                      </a:r>
                      <a:r>
                        <a:rPr lang="en-US" sz="1400" dirty="0" err="1"/>
                        <a:t>Tekstil</a:t>
                      </a:r>
                      <a:r>
                        <a:rPr lang="en-US" sz="1400" dirty="0"/>
                        <a:t> / </a:t>
                      </a:r>
                      <a:r>
                        <a:rPr lang="en-US" sz="1400" dirty="0" err="1"/>
                        <a:t>Giyim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$481,850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600" dirty="0"/>
                        <a:t>69,512,001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12. </a:t>
                      </a:r>
                      <a:r>
                        <a:rPr lang="en-US" sz="1400" dirty="0" err="1"/>
                        <a:t>Ayakkabı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$636,789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600" dirty="0"/>
                        <a:t>18,360,620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53" y="102970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0" y="1130947"/>
            <a:ext cx="4191000" cy="320546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Gayri</a:t>
            </a:r>
            <a:r>
              <a:rPr lang="en-US" dirty="0"/>
              <a:t> </a:t>
            </a:r>
            <a:r>
              <a:rPr lang="en-US" dirty="0" err="1"/>
              <a:t>Menkul</a:t>
            </a:r>
            <a:r>
              <a:rPr lang="en-US" dirty="0"/>
              <a:t> </a:t>
            </a:r>
            <a:r>
              <a:rPr lang="en-US" dirty="0" err="1"/>
              <a:t>Gelişimi</a:t>
            </a:r>
            <a:endParaRPr lang="en-US" dirty="0"/>
          </a:p>
          <a:p>
            <a:r>
              <a:rPr lang="en-US" dirty="0" err="1"/>
              <a:t>Hazır</a:t>
            </a:r>
            <a:r>
              <a:rPr lang="en-US" dirty="0"/>
              <a:t> </a:t>
            </a:r>
            <a:r>
              <a:rPr lang="en-US" dirty="0" err="1"/>
              <a:t>Giyim</a:t>
            </a:r>
            <a:r>
              <a:rPr lang="en-US" dirty="0"/>
              <a:t> /Deri </a:t>
            </a:r>
            <a:r>
              <a:rPr lang="en-US" dirty="0" err="1"/>
              <a:t>Ürünleri</a:t>
            </a:r>
            <a:endParaRPr lang="en-US" dirty="0"/>
          </a:p>
          <a:p>
            <a:r>
              <a:rPr lang="en-US" dirty="0" err="1"/>
              <a:t>Ahşap</a:t>
            </a:r>
            <a:r>
              <a:rPr lang="en-US" dirty="0"/>
              <a:t> </a:t>
            </a:r>
            <a:r>
              <a:rPr lang="en-US" dirty="0" err="1"/>
              <a:t>Ürünler</a:t>
            </a:r>
            <a:r>
              <a:rPr lang="en-US" dirty="0"/>
              <a:t> / </a:t>
            </a:r>
            <a:r>
              <a:rPr lang="en-US" dirty="0" err="1"/>
              <a:t>Mobilya</a:t>
            </a:r>
            <a:endParaRPr lang="en-US" dirty="0"/>
          </a:p>
          <a:p>
            <a:r>
              <a:rPr lang="en-US" dirty="0" err="1"/>
              <a:t>Ambalaj</a:t>
            </a:r>
            <a:r>
              <a:rPr lang="en-US" dirty="0"/>
              <a:t> </a:t>
            </a:r>
            <a:r>
              <a:rPr lang="en-US" dirty="0" err="1"/>
              <a:t>Malzemeleri</a:t>
            </a:r>
            <a:endParaRPr lang="en-US" dirty="0"/>
          </a:p>
          <a:p>
            <a:r>
              <a:rPr lang="en-US" dirty="0" err="1"/>
              <a:t>Ulaşım</a:t>
            </a:r>
            <a:endParaRPr lang="en-US" dirty="0"/>
          </a:p>
          <a:p>
            <a:r>
              <a:rPr lang="en-US" dirty="0" err="1"/>
              <a:t>Tarım</a:t>
            </a:r>
            <a:r>
              <a:rPr lang="en-US" dirty="0"/>
              <a:t> (</a:t>
            </a:r>
            <a:r>
              <a:rPr lang="en-US" dirty="0" err="1"/>
              <a:t>Gübre</a:t>
            </a:r>
            <a:r>
              <a:rPr lang="en-US" dirty="0"/>
              <a:t>, W-market,</a:t>
            </a:r>
          </a:p>
          <a:p>
            <a:pPr marL="0" indent="0">
              <a:buNone/>
            </a:pPr>
            <a:r>
              <a:rPr lang="en-US" dirty="0"/>
              <a:t>   Et, </a:t>
            </a:r>
            <a:r>
              <a:rPr lang="en-US" dirty="0" err="1"/>
              <a:t>Çiçek</a:t>
            </a:r>
            <a:r>
              <a:rPr lang="en-US" dirty="0"/>
              <a:t>)</a:t>
            </a:r>
          </a:p>
          <a:p>
            <a:r>
              <a:rPr lang="en-US" dirty="0" err="1"/>
              <a:t>Madencilik</a:t>
            </a:r>
            <a:r>
              <a:rPr lang="en-US" dirty="0"/>
              <a:t> / Mineral  </a:t>
            </a:r>
            <a:r>
              <a:rPr lang="en-US" dirty="0" err="1"/>
              <a:t>Zenginleştirme</a:t>
            </a:r>
            <a:r>
              <a:rPr lang="en-US" dirty="0"/>
              <a:t> </a:t>
            </a:r>
          </a:p>
          <a:p>
            <a:r>
              <a:rPr lang="en-US" dirty="0" err="1"/>
              <a:t>Technoloji</a:t>
            </a:r>
            <a:r>
              <a:rPr lang="en-US" dirty="0"/>
              <a:t> Park</a:t>
            </a:r>
          </a:p>
          <a:p>
            <a:r>
              <a:rPr lang="en-US" dirty="0" err="1"/>
              <a:t>Turizm</a:t>
            </a:r>
            <a:r>
              <a:rPr lang="en-US" dirty="0"/>
              <a:t> </a:t>
            </a:r>
            <a:r>
              <a:rPr lang="en-US" dirty="0" err="1"/>
              <a:t>Beldeleri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8713" y="16953"/>
            <a:ext cx="4800600" cy="914400"/>
          </a:xfrm>
        </p:spPr>
        <p:txBody>
          <a:bodyPr/>
          <a:lstStyle/>
          <a:p>
            <a:pPr algn="ctr"/>
            <a:r>
              <a:rPr lang="en-US" sz="2400" dirty="0"/>
              <a:t>RUANDA’DA YATIRIM FIRSATLARI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5DC4A-B0A2-42DA-92C7-4C966BD0DB2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53" y="102970"/>
            <a:ext cx="1242332" cy="82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8" y="4295039"/>
            <a:ext cx="4152731" cy="2138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" y="56282"/>
            <a:ext cx="1242332" cy="880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13" y="1159931"/>
            <a:ext cx="4354511" cy="2906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68" y="4127143"/>
            <a:ext cx="3962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5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RDB_Origin Slide">
  <a:themeElements>
    <a:clrScheme name="Custom 3">
      <a:dk1>
        <a:sysClr val="windowText" lastClr="000000"/>
      </a:dk1>
      <a:lt1>
        <a:srgbClr val="FFFFFF"/>
      </a:lt1>
      <a:dk2>
        <a:srgbClr val="464653"/>
      </a:dk2>
      <a:lt2>
        <a:srgbClr val="DDE9EC"/>
      </a:lt2>
      <a:accent1>
        <a:srgbClr val="00B0F0"/>
      </a:accent1>
      <a:accent2>
        <a:srgbClr val="00B050"/>
      </a:accent2>
      <a:accent3>
        <a:srgbClr val="FFC000"/>
      </a:accent3>
      <a:accent4>
        <a:srgbClr val="0069B8"/>
      </a:accent4>
      <a:accent5>
        <a:srgbClr val="FCEA04"/>
      </a:accent5>
      <a:accent6>
        <a:srgbClr val="638BAD"/>
      </a:accent6>
      <a:hlink>
        <a:srgbClr val="518592"/>
      </a:hlink>
      <a:folHlink>
        <a:srgbClr val="51859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DB_Origin Slide">
  <a:themeElements>
    <a:clrScheme name="Custom 3">
      <a:dk1>
        <a:sysClr val="windowText" lastClr="000000"/>
      </a:dk1>
      <a:lt1>
        <a:srgbClr val="FFFFFF"/>
      </a:lt1>
      <a:dk2>
        <a:srgbClr val="464653"/>
      </a:dk2>
      <a:lt2>
        <a:srgbClr val="DDE9EC"/>
      </a:lt2>
      <a:accent1>
        <a:srgbClr val="00B0F0"/>
      </a:accent1>
      <a:accent2>
        <a:srgbClr val="00B050"/>
      </a:accent2>
      <a:accent3>
        <a:srgbClr val="FFC000"/>
      </a:accent3>
      <a:accent4>
        <a:srgbClr val="0069B8"/>
      </a:accent4>
      <a:accent5>
        <a:srgbClr val="FCEA04"/>
      </a:accent5>
      <a:accent6>
        <a:srgbClr val="638BAD"/>
      </a:accent6>
      <a:hlink>
        <a:srgbClr val="518592"/>
      </a:hlink>
      <a:folHlink>
        <a:srgbClr val="51859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RDB_Origin Slide">
  <a:themeElements>
    <a:clrScheme name="Custom 3">
      <a:dk1>
        <a:sysClr val="windowText" lastClr="000000"/>
      </a:dk1>
      <a:lt1>
        <a:srgbClr val="FFFFFF"/>
      </a:lt1>
      <a:dk2>
        <a:srgbClr val="464653"/>
      </a:dk2>
      <a:lt2>
        <a:srgbClr val="DDE9EC"/>
      </a:lt2>
      <a:accent1>
        <a:srgbClr val="00B0F0"/>
      </a:accent1>
      <a:accent2>
        <a:srgbClr val="00B050"/>
      </a:accent2>
      <a:accent3>
        <a:srgbClr val="FFC000"/>
      </a:accent3>
      <a:accent4>
        <a:srgbClr val="0069B8"/>
      </a:accent4>
      <a:accent5>
        <a:srgbClr val="FCEA04"/>
      </a:accent5>
      <a:accent6>
        <a:srgbClr val="638BAD"/>
      </a:accent6>
      <a:hlink>
        <a:srgbClr val="518592"/>
      </a:hlink>
      <a:folHlink>
        <a:srgbClr val="51859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Green texture template Segoe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Origin">
  <a:themeElements>
    <a:clrScheme name="SPU colour scheme">
      <a:dk1>
        <a:sysClr val="windowText" lastClr="000000"/>
      </a:dk1>
      <a:lt1>
        <a:srgbClr val="FFFFFF"/>
      </a:lt1>
      <a:dk2>
        <a:srgbClr val="464653"/>
      </a:dk2>
      <a:lt2>
        <a:srgbClr val="DDE9EC"/>
      </a:lt2>
      <a:accent1>
        <a:srgbClr val="00B0F0"/>
      </a:accent1>
      <a:accent2>
        <a:srgbClr val="29C000"/>
      </a:accent2>
      <a:accent3>
        <a:srgbClr val="FFFF00"/>
      </a:accent3>
      <a:accent4>
        <a:srgbClr val="192EF7"/>
      </a:accent4>
      <a:accent5>
        <a:srgbClr val="F6C120"/>
      </a:accent5>
      <a:accent6>
        <a:srgbClr val="638BAD"/>
      </a:accent6>
      <a:hlink>
        <a:srgbClr val="518592"/>
      </a:hlink>
      <a:folHlink>
        <a:srgbClr val="7F7F7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8584</TotalTime>
  <Words>1722</Words>
  <Application>Microsoft Office PowerPoint</Application>
  <PresentationFormat>Ekran Gösterisi (4:3)</PresentationFormat>
  <Paragraphs>293</Paragraphs>
  <Slides>30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6</vt:i4>
      </vt:variant>
      <vt:variant>
        <vt:lpstr>Slayt Başlıkları</vt:lpstr>
      </vt:variant>
      <vt:variant>
        <vt:i4>30</vt:i4>
      </vt:variant>
    </vt:vector>
  </HeadingPairs>
  <TitlesOfParts>
    <vt:vector size="48" baseType="lpstr">
      <vt:lpstr>MS PGothic</vt:lpstr>
      <vt:lpstr>MS PGothic</vt:lpstr>
      <vt:lpstr>Arial</vt:lpstr>
      <vt:lpstr>Bookman Old Style</vt:lpstr>
      <vt:lpstr>Calibri</vt:lpstr>
      <vt:lpstr>Calisto MT</vt:lpstr>
      <vt:lpstr>Corbel</vt:lpstr>
      <vt:lpstr>Georgia</vt:lpstr>
      <vt:lpstr>Gill Sans MT</vt:lpstr>
      <vt:lpstr>Symbol</vt:lpstr>
      <vt:lpstr>Wingdings</vt:lpstr>
      <vt:lpstr>Wingdings 3</vt:lpstr>
      <vt:lpstr>2_RDB_Origin Slide</vt:lpstr>
      <vt:lpstr>RDB_Origin Slide</vt:lpstr>
      <vt:lpstr>12_RDB_Origin Slide</vt:lpstr>
      <vt:lpstr>2_Green texture template Segoe</vt:lpstr>
      <vt:lpstr>2_Origin</vt:lpstr>
      <vt:lpstr>Depth</vt:lpstr>
      <vt:lpstr>Ruanda Türkiye Büyükelçisi  SAYIN WILLIAMS NKURUNZIZA’NIN  KONUŞMA NOTLARI İstanbul Sanayi Odası, İstanbul, Türkiye, 17 Temmuz 2018</vt:lpstr>
      <vt:lpstr>Ruanda, Doğu Afrika Topluluğunun En Değerlisi</vt:lpstr>
      <vt:lpstr>RUANDA: YAŞAM İSTATİSTİKLERİ </vt:lpstr>
      <vt:lpstr>RUANDA’YA YATIRIM YAPMA SEBEPLERİ</vt:lpstr>
      <vt:lpstr>Güvenli ve Emniyetli Bir Ülke</vt:lpstr>
      <vt:lpstr>Yatırımcılar İçin Cazip Teşvikler</vt:lpstr>
      <vt:lpstr>RUANDA MALI KAMPANYASI</vt:lpstr>
      <vt:lpstr>2015 YILINDA TÜRKİYE’DEN YAPILAN BELİRLİ İTHALATLAR</vt:lpstr>
      <vt:lpstr>RUANDA’DA YATIRIM FIRSATLARI</vt:lpstr>
      <vt:lpstr>GAYRİ MENKUL VE İNŞAAT</vt:lpstr>
      <vt:lpstr>İMALAT </vt:lpstr>
      <vt:lpstr>YAPI MALZEMELERİ</vt:lpstr>
      <vt:lpstr>AHŞAP VE AHŞAP MALZEMELERİ İMALATI</vt:lpstr>
      <vt:lpstr>AMBALAJ MALZEMELERİ</vt:lpstr>
      <vt:lpstr>ULAŞTIRMA</vt:lpstr>
      <vt:lpstr>Afrika’nın Tarımı: Sonuçlar</vt:lpstr>
      <vt:lpstr>GÜBRE İMALATI</vt:lpstr>
      <vt:lpstr>KIGALI TOPTAN TAZE GIDA MARKETİ</vt:lpstr>
      <vt:lpstr>ÇİÇEKÇİLİK YATIRIMI</vt:lpstr>
      <vt:lpstr>HAYVANCILIK VE BESİ ÜRÜNLERİ</vt:lpstr>
      <vt:lpstr>MADENCİLİK VE TAŞÇILIK</vt:lpstr>
      <vt:lpstr>CAM ÜRÜNLERİ</vt:lpstr>
      <vt:lpstr>Camın ana bileşeni olan kumtaşı, Doğu Bölgesi – Kirehe Bölgesi’nde bol miktarda bulunur ve yaygındır. </vt:lpstr>
      <vt:lpstr>PowerPoint Sunusu</vt:lpstr>
      <vt:lpstr>PowerPoint Sunusu</vt:lpstr>
      <vt:lpstr>Turizm Yatırım Projeleri</vt:lpstr>
      <vt:lpstr>Turizm Yatırım Projeleri</vt:lpstr>
      <vt:lpstr>PowerPoint Sunusu</vt:lpstr>
      <vt:lpstr>PowerPoint Sunusu</vt:lpstr>
      <vt:lpstr>RUANDA VİZYONU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to development</dc:title>
  <dc:creator>Emilienne Benurugo</dc:creator>
  <cp:lastModifiedBy>Berin Buyukcebeci</cp:lastModifiedBy>
  <cp:revision>751</cp:revision>
  <cp:lastPrinted>2016-11-22T12:15:14Z</cp:lastPrinted>
  <dcterms:created xsi:type="dcterms:W3CDTF">2011-12-13T17:07:24Z</dcterms:created>
  <dcterms:modified xsi:type="dcterms:W3CDTF">2018-07-16T22:51:00Z</dcterms:modified>
</cp:coreProperties>
</file>