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sldIdLst>
    <p:sldId id="257" r:id="rId2"/>
    <p:sldId id="610" r:id="rId3"/>
    <p:sldId id="568" r:id="rId4"/>
    <p:sldId id="567" r:id="rId5"/>
    <p:sldId id="561" r:id="rId6"/>
    <p:sldId id="560" r:id="rId7"/>
    <p:sldId id="558" r:id="rId8"/>
    <p:sldId id="633" r:id="rId9"/>
    <p:sldId id="634" r:id="rId10"/>
    <p:sldId id="635" r:id="rId11"/>
    <p:sldId id="589" r:id="rId12"/>
    <p:sldId id="636" r:id="rId13"/>
    <p:sldId id="611" r:id="rId14"/>
    <p:sldId id="576" r:id="rId15"/>
    <p:sldId id="601" r:id="rId16"/>
    <p:sldId id="553" r:id="rId17"/>
    <p:sldId id="582" r:id="rId18"/>
    <p:sldId id="620" r:id="rId19"/>
    <p:sldId id="275" r:id="rId20"/>
  </p:sldIdLst>
  <p:sldSz cx="12192000" cy="6858000"/>
  <p:notesSz cx="6805613" cy="9939338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yriad Pro" panose="020B0503030403020204" charset="0"/>
      <p:regular r:id="rId26"/>
      <p:bold r:id="rId27"/>
      <p:italic r:id="rId28"/>
      <p:boldItalic r:id="rId29"/>
    </p:embeddedFont>
    <p:embeddedFont>
      <p:font typeface="Myriad Pro Semibold" panose="020B0604020202020204" charset="0"/>
      <p:regular r:id="rId30"/>
      <p:bold r:id="rId31"/>
      <p:italic r:id="rId32"/>
      <p:boldItalic r:id="rId33"/>
    </p:embeddedFont>
  </p:embeddedFont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8E3A"/>
    <a:srgbClr val="B71F9A"/>
    <a:srgbClr val="1B2C57"/>
    <a:srgbClr val="C7A462"/>
    <a:srgbClr val="595959"/>
    <a:srgbClr val="727272"/>
    <a:srgbClr val="D7AD65"/>
    <a:srgbClr val="D9AD65"/>
    <a:srgbClr val="D7AF67"/>
    <a:srgbClr val="D8AE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Orta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6421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elcuk%20Bozok\Sunum\IMF%20Outlook%20April%20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elcuk%20Bozok\Yaz&#305;&#351;malar\DTUEGEM%20Yurt%20D&#305;&#351;&#305;%20Temsilcilikler%20Bilgi%20Sistemi\Avustralya\3%20Ayl&#305;k%20Rapor\2021%20Ocak-Mart\ABS%20Key%20Statistics%20GDP%20Veriler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elcuk%20Bozok\Sunum\Enflasyon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elcuk%20Bozok\Sunum\&#304;&#351;sizlik%20Rakamlar&#305;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elcuk%20Bozok\Sunum\RBA%20Cash%20Ra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elcuk%20Bozok\Yaz&#305;&#351;malar\DTUEGEM%20Yurt%20D&#305;&#351;&#305;%20Temsilcilikler%20Bilgi%20Sistemi\Avustralya\3%20Ayl&#305;k%20Rapor\2021%20Ocak-Mart\ABS%20Key%20Statistics%20Perakende%20Sat&#305;&#351;la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elcuk%20Bozok\Yaz&#305;&#351;malar\DTUEGEM%20Yurt%20D&#305;&#351;&#305;%20Temsilcilikler%20Bilgi%20Sistemi\Avustralya\3%20Ayl&#305;k%20Rapor\2021%20Ocak-Mart\ABS%20Key%20Statistics%20Perakende%20Sat&#305;&#351;la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elcuk%20Bozok\Yaz&#305;&#351;malar\DTUEGEM%20Yurt%20D&#305;&#351;&#305;%20Temsilcilikler%20Bilgi%20Sistemi\Avustralya\3%20Ayl&#305;k%20Rapor\2021%20Ocak-Mart\ABS%20Key%20Statistics%20&#304;n&#351;aat%20&#304;&#351;%20Bitirmeleri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800" b="1" i="0" baseline="0">
                <a:solidFill>
                  <a:sysClr val="windowText" lastClr="000000"/>
                </a:solidFill>
                <a:effectLst/>
              </a:rPr>
              <a:t>2020 Yılında Dünya'da En Büyük İlk 20 Ekonomi </a:t>
            </a:r>
            <a:r>
              <a:rPr lang="tr-TR" sz="1000" b="1" i="0" baseline="0">
                <a:solidFill>
                  <a:sysClr val="windowText" lastClr="000000"/>
                </a:solidFill>
                <a:effectLst/>
              </a:rPr>
              <a:t>(IMF, WEO)</a:t>
            </a:r>
            <a:endParaRPr lang="en-AU">
              <a:solidFill>
                <a:sysClr val="windowText" lastClr="00000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B0-4F37-AC90-54DF5D7142B9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B0-4F37-AC90-54DF5D7142B9}"/>
                </c:ext>
              </c:extLst>
            </c:dLbl>
            <c:dLbl>
              <c:idx val="2"/>
              <c:layout>
                <c:manualLayout>
                  <c:x val="0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B0-4F37-AC90-54DF5D7142B9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B0-4F37-AC90-54DF5D7142B9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B0-4F37-AC90-54DF5D7142B9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B0-4F37-AC90-54DF5D7142B9}"/>
                </c:ext>
              </c:extLst>
            </c:dLbl>
            <c:dLbl>
              <c:idx val="12"/>
              <c:layout>
                <c:manualLayout>
                  <c:x val="0"/>
                  <c:y val="-0.175925925925925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DE2E4FE-AC5C-4DAE-84F3-2C5EFB46A5A0}" type="VALUE">
                      <a:rPr lang="en-US" sz="1300" b="1"/>
                      <a:pPr>
                        <a:defRPr sz="1300" b="1"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r>
                      <a:rPr lang="en-US" sz="1300" b="1"/>
                      <a:t> Milyar</a:t>
                    </a:r>
                    <a:r>
                      <a:rPr lang="en-US" sz="1300" b="1" baseline="0"/>
                      <a:t> USD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0B0-4F37-AC90-54DF5D7142B9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B0-4F37-AC90-54DF5D7142B9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0B0-4F37-AC90-54DF5D7142B9}"/>
                </c:ext>
              </c:extLst>
            </c:dLbl>
            <c:dLbl>
              <c:idx val="18"/>
              <c:layout>
                <c:manualLayout>
                  <c:x val="0"/>
                  <c:y val="-0.185185185185185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00DC698-AB37-467E-98EC-288C129CBFA1}" type="VALUE">
                      <a:rPr lang="en-US" sz="1300" b="1"/>
                      <a:pPr>
                        <a:defRPr sz="1300" b="1"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r>
                      <a:rPr lang="en-US" sz="1300" b="1"/>
                      <a:t> </a:t>
                    </a:r>
                    <a:r>
                      <a:rPr lang="en-US" sz="1300" b="1" i="0" u="none" strike="noStrike" kern="1200" baseline="0">
                        <a:solidFill>
                          <a:sysClr val="windowText" lastClr="000000"/>
                        </a:solidFill>
                      </a:rPr>
                      <a:t> Milyar USD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0B0-4F37-AC90-54DF5D7142B9}"/>
                </c:ext>
              </c:extLst>
            </c:dLbl>
            <c:dLbl>
              <c:idx val="1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0B0-4F37-AC90-54DF5D7142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Sheet1!$I$5:$I$24</c:f>
              <c:strCache>
                <c:ptCount val="20"/>
                <c:pt idx="0">
                  <c:v>ABD</c:v>
                </c:pt>
                <c:pt idx="1">
                  <c:v>Çin</c:v>
                </c:pt>
                <c:pt idx="2">
                  <c:v>Japonya</c:v>
                </c:pt>
                <c:pt idx="3">
                  <c:v>Almanya</c:v>
                </c:pt>
                <c:pt idx="4">
                  <c:v>İngiltere</c:v>
                </c:pt>
                <c:pt idx="5">
                  <c:v>Hindistan</c:v>
                </c:pt>
                <c:pt idx="6">
                  <c:v>Fransa</c:v>
                </c:pt>
                <c:pt idx="7">
                  <c:v>İtalya</c:v>
                </c:pt>
                <c:pt idx="8">
                  <c:v>Kanada</c:v>
                </c:pt>
                <c:pt idx="9">
                  <c:v>G.Kore</c:v>
                </c:pt>
                <c:pt idx="10">
                  <c:v>Rusya</c:v>
                </c:pt>
                <c:pt idx="11">
                  <c:v>Brezilya</c:v>
                </c:pt>
                <c:pt idx="12">
                  <c:v>Avustralya</c:v>
                </c:pt>
                <c:pt idx="13">
                  <c:v>İspanya</c:v>
                </c:pt>
                <c:pt idx="14">
                  <c:v>Meksika</c:v>
                </c:pt>
                <c:pt idx="15">
                  <c:v>Endonezya</c:v>
                </c:pt>
                <c:pt idx="16">
                  <c:v>Hollanda</c:v>
                </c:pt>
                <c:pt idx="17">
                  <c:v>İsviçre</c:v>
                </c:pt>
                <c:pt idx="18">
                  <c:v>Türkiye</c:v>
                </c:pt>
                <c:pt idx="19">
                  <c:v>Suudi Arabistan</c:v>
                </c:pt>
              </c:strCache>
            </c:strRef>
          </c:cat>
          <c:val>
            <c:numRef>
              <c:f>Sheet1!$J$5:$J$24</c:f>
              <c:numCache>
                <c:formatCode>#,##0</c:formatCode>
                <c:ptCount val="20"/>
                <c:pt idx="0">
                  <c:v>20932.75</c:v>
                </c:pt>
                <c:pt idx="1">
                  <c:v>14722.837</c:v>
                </c:pt>
                <c:pt idx="2">
                  <c:v>5048.6880000000001</c:v>
                </c:pt>
                <c:pt idx="3">
                  <c:v>3803.0140000000001</c:v>
                </c:pt>
                <c:pt idx="4">
                  <c:v>2710.97</c:v>
                </c:pt>
                <c:pt idx="5">
                  <c:v>2708.77</c:v>
                </c:pt>
                <c:pt idx="6">
                  <c:v>2598.9070000000002</c:v>
                </c:pt>
                <c:pt idx="7">
                  <c:v>1884.9349999999999</c:v>
                </c:pt>
                <c:pt idx="8">
                  <c:v>1643.4079999999999</c:v>
                </c:pt>
                <c:pt idx="9">
                  <c:v>1630.8710000000001</c:v>
                </c:pt>
                <c:pt idx="10">
                  <c:v>1473.5830000000001</c:v>
                </c:pt>
                <c:pt idx="11">
                  <c:v>1434.0840000000001</c:v>
                </c:pt>
                <c:pt idx="12">
                  <c:v>1359.326</c:v>
                </c:pt>
                <c:pt idx="13">
                  <c:v>1278.2080000000001</c:v>
                </c:pt>
                <c:pt idx="14">
                  <c:v>1076.163</c:v>
                </c:pt>
                <c:pt idx="15">
                  <c:v>1059.6379999999999</c:v>
                </c:pt>
                <c:pt idx="16">
                  <c:v>909.50300000000004</c:v>
                </c:pt>
                <c:pt idx="17">
                  <c:v>747.42700000000002</c:v>
                </c:pt>
                <c:pt idx="18">
                  <c:v>719.53700000000003</c:v>
                </c:pt>
                <c:pt idx="19">
                  <c:v>701.46699999999998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0B0-4F37-AC90-54DF5D714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8298568"/>
        <c:axId val="468295288"/>
      </c:barChart>
      <c:catAx>
        <c:axId val="468298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68295288"/>
        <c:crosses val="autoZero"/>
        <c:auto val="1"/>
        <c:lblAlgn val="ctr"/>
        <c:lblOffset val="100"/>
        <c:noMultiLvlLbl val="0"/>
      </c:catAx>
      <c:valAx>
        <c:axId val="468295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68298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Sheet5!$G$3</c:f>
              <c:strCache>
                <c:ptCount val="1"/>
                <c:pt idx="0">
                  <c:v>GSYH Büyüme %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3.1234748657881929E-2"/>
                  <c:y val="-6.018518518518521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%</a:t>
                    </a:r>
                    <a:fld id="{0480FCD4-5E54-4299-8251-9CD9B29958DB}" type="VALUE">
                      <a:rPr lang="en-US" sz="1200"/>
                      <a:pPr/>
                      <a:t>[VALUE]</a:t>
                    </a:fld>
                    <a:endParaRPr lang="en-US" sz="12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FD0-4BE1-A375-B8B0D3132E02}"/>
                </c:ext>
              </c:extLst>
            </c:dLbl>
            <c:dLbl>
              <c:idx val="11"/>
              <c:layout>
                <c:manualLayout>
                  <c:x val="-3.1234748657881964E-2"/>
                  <c:y val="-7.407407407407407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%</a:t>
                    </a:r>
                    <a:fld id="{868B5DB3-C714-4A38-A75B-017ABBAA1000}" type="VALUE">
                      <a:rPr lang="en-US" sz="1200"/>
                      <a:pPr/>
                      <a:t>[VALUE]</a:t>
                    </a:fld>
                    <a:endParaRPr lang="en-US" sz="12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FD0-4BE1-A375-B8B0D3132E02}"/>
                </c:ext>
              </c:extLst>
            </c:dLbl>
            <c:dLbl>
              <c:idx val="17"/>
              <c:layout>
                <c:manualLayout>
                  <c:x val="-0.10346510492923378"/>
                  <c:y val="-9.7222222222222238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%</a:t>
                    </a:r>
                    <a:fld id="{2D02E1B1-DC70-4FE1-AF94-831A48DA07EF}" type="VALUE">
                      <a:rPr lang="en-US" sz="1200"/>
                      <a:pPr/>
                      <a:t>[VALUE]</a:t>
                    </a:fld>
                    <a:endParaRPr lang="en-US" sz="12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FD0-4BE1-A375-B8B0D3132E02}"/>
                </c:ext>
              </c:extLst>
            </c:dLbl>
            <c:dLbl>
              <c:idx val="18"/>
              <c:layout>
                <c:manualLayout>
                  <c:x val="-4.6852122986822842E-2"/>
                  <c:y val="-0.15277777777777779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%</a:t>
                    </a:r>
                    <a:fld id="{44989447-A276-4EF9-BDCF-8DA83E4A57CA}" type="VALUE">
                      <a:rPr lang="en-US" sz="1200"/>
                      <a:pPr/>
                      <a:t>[VALUE]</a:t>
                    </a:fld>
                    <a:endParaRPr lang="en-US" sz="12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FD0-4BE1-A375-B8B0D3132E02}"/>
                </c:ext>
              </c:extLst>
            </c:dLbl>
            <c:dLbl>
              <c:idx val="19"/>
              <c:layout>
                <c:manualLayout>
                  <c:x val="1.3665202537823329E-2"/>
                  <c:y val="-0.101851851851851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/>
                      <a:t>%</a:t>
                    </a:r>
                    <a:fld id="{C13D74A6-C447-4460-B6ED-F41C628245D2}" type="VALUE">
                      <a:rPr lang="en-US" sz="1800"/>
                      <a:pPr>
                        <a:defRPr sz="1800" b="1"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endParaRPr lang="en-US" sz="180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FD0-4BE1-A375-B8B0D3132E02}"/>
                </c:ext>
              </c:extLst>
            </c:dLbl>
            <c:dLbl>
              <c:idx val="20"/>
              <c:layout>
                <c:manualLayout>
                  <c:x val="-1.9521717911177615E-3"/>
                  <c:y val="-4.1666666666666664E-2"/>
                </c:manualLayout>
              </c:layout>
              <c:tx>
                <c:rich>
                  <a:bodyPr/>
                  <a:lstStyle/>
                  <a:p>
                    <a:fld id="{B8939085-D875-4246-A42A-0C55BB0E7808}" type="VALUE">
                      <a:rPr lang="en-US" sz="1000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tr-T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FD0-4BE1-A375-B8B0D3132E02}"/>
                </c:ext>
              </c:extLst>
            </c:dLbl>
            <c:dLbl>
              <c:idx val="21"/>
              <c:layout>
                <c:manualLayout>
                  <c:x val="-5.0756466569058217E-2"/>
                  <c:y val="-7.40740740740740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%</a:t>
                    </a:r>
                    <a:fld id="{4BBF78D2-84B4-4FD7-BD1F-493644755B4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FD0-4BE1-A375-B8B0D3132E02}"/>
                </c:ext>
              </c:extLst>
            </c:dLbl>
            <c:dLbl>
              <c:idx val="22"/>
              <c:layout>
                <c:manualLayout>
                  <c:x val="-3.0460816822867939E-2"/>
                  <c:y val="-5.05002135555425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rgbClr val="FF0000"/>
                        </a:solidFill>
                      </a:rPr>
                      <a:t>%</a:t>
                    </a:r>
                    <a:fld id="{0EA1099B-2911-42C1-BA3D-9193C166C1B9}" type="VALUE">
                      <a:rPr lang="en-US">
                        <a:solidFill>
                          <a:srgbClr val="FF0000"/>
                        </a:solidFill>
                      </a:rPr>
                      <a:pPr>
                        <a:defRPr sz="1200" b="1">
                          <a:solidFill>
                            <a:srgbClr val="FF0000"/>
                          </a:solidFill>
                        </a:defRPr>
                      </a:pPr>
                      <a:t>[VALUE]</a:t>
                    </a:fld>
                    <a:endParaRPr lang="en-US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FD0-4BE1-A375-B8B0D3132E02}"/>
                </c:ext>
              </c:extLst>
            </c:dLbl>
            <c:dLbl>
              <c:idx val="23"/>
              <c:layout>
                <c:manualLayout>
                  <c:x val="-1.9521717911177615E-3"/>
                  <c:y val="-2.77777777777778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rgbClr val="FF0000"/>
                        </a:solidFill>
                      </a:rPr>
                      <a:t>%</a:t>
                    </a:r>
                    <a:fld id="{487FD9E9-1C35-4C40-BEF4-D5D187C8CAA2}" type="VALUE">
                      <a:rPr lang="en-US">
                        <a:solidFill>
                          <a:srgbClr val="FF0000"/>
                        </a:solidFill>
                      </a:rPr>
                      <a:pPr>
                        <a:defRPr sz="1200" b="1">
                          <a:solidFill>
                            <a:srgbClr val="FF0000"/>
                          </a:solidFill>
                        </a:defRPr>
                      </a:pPr>
                      <a:t>[VALUE]</a:t>
                    </a:fld>
                    <a:endParaRPr lang="en-US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3FD0-4BE1-A375-B8B0D3132E02}"/>
                </c:ext>
              </c:extLst>
            </c:dLbl>
            <c:dLbl>
              <c:idx val="24"/>
              <c:layout>
                <c:manualLayout>
                  <c:x val="-3.7091264031234888E-2"/>
                  <c:y val="-0.1018518518518518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%</a:t>
                    </a:r>
                    <a:fld id="{CB57A4CE-7F44-470A-B3E7-DD646469F1CE}" type="VALUE">
                      <a:rPr lang="en-US" sz="160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>
                        <a:defRPr sz="1600" b="1">
                          <a:solidFill>
                            <a:schemeClr val="accent2">
                              <a:lumMod val="75000"/>
                            </a:schemeClr>
                          </a:solidFill>
                        </a:defRPr>
                      </a:pPr>
                      <a:t>[VALUE]</a:t>
                    </a:fld>
                    <a:endParaRPr lang="en-US" sz="160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FD0-4BE1-A375-B8B0D3132E02}"/>
                </c:ext>
              </c:extLst>
            </c:dLbl>
            <c:dLbl>
              <c:idx val="25"/>
              <c:layout>
                <c:manualLayout>
                  <c:x val="-5.8565153733528552E-3"/>
                  <c:y val="5.09259259259258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%</a:t>
                    </a:r>
                    <a:fld id="{3E551AD3-09B9-48B7-B013-957066989322}" type="VALUE">
                      <a:rPr lang="en-US" sz="160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>
                        <a:defRPr sz="1600" b="1">
                          <a:solidFill>
                            <a:schemeClr val="accent2">
                              <a:lumMod val="75000"/>
                            </a:schemeClr>
                          </a:solidFill>
                        </a:defRPr>
                      </a:pPr>
                      <a:t>[VALUE]</a:t>
                    </a:fld>
                    <a:endParaRPr lang="en-US" sz="160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3FD0-4BE1-A375-B8B0D3132E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Sheet5!$F$4:$F$29</c:f>
              <c:numCache>
                <c:formatCode>General</c:formatCode>
                <c:ptCount val="2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1" formatCode="mmm\-yyyy">
                  <c:v>43800</c:v>
                </c:pt>
                <c:pt idx="22" formatCode="mmm\-yyyy">
                  <c:v>43891</c:v>
                </c:pt>
                <c:pt idx="23" formatCode="mmm\-yyyy">
                  <c:v>43983</c:v>
                </c:pt>
                <c:pt idx="24" formatCode="mmm\-yyyy">
                  <c:v>44075</c:v>
                </c:pt>
                <c:pt idx="25" formatCode="mmm\-yyyy">
                  <c:v>44166</c:v>
                </c:pt>
              </c:numCache>
            </c:numRef>
          </c:cat>
          <c:val>
            <c:numRef>
              <c:f>Sheet5!$G$4:$G$29</c:f>
              <c:numCache>
                <c:formatCode>0.0</c:formatCode>
                <c:ptCount val="26"/>
                <c:pt idx="0">
                  <c:v>2.6117630004268477</c:v>
                </c:pt>
                <c:pt idx="1">
                  <c:v>4.1362753203082248</c:v>
                </c:pt>
                <c:pt idx="2">
                  <c:v>2.7837630292620874</c:v>
                </c:pt>
                <c:pt idx="3">
                  <c:v>4.1168960575403979</c:v>
                </c:pt>
                <c:pt idx="4">
                  <c:v>3.0281451525184355</c:v>
                </c:pt>
                <c:pt idx="5">
                  <c:v>2.7069560567761997</c:v>
                </c:pt>
                <c:pt idx="6">
                  <c:v>4.427590205346954</c:v>
                </c:pt>
                <c:pt idx="7">
                  <c:v>2.6669121604396162</c:v>
                </c:pt>
                <c:pt idx="8">
                  <c:v>1.8799404047510571</c:v>
                </c:pt>
                <c:pt idx="9">
                  <c:v>2.3603367557302191</c:v>
                </c:pt>
                <c:pt idx="10">
                  <c:v>2.8421890894756219</c:v>
                </c:pt>
                <c:pt idx="11">
                  <c:v>3.8001915273891296</c:v>
                </c:pt>
                <c:pt idx="12">
                  <c:v>2.1272561784483779</c:v>
                </c:pt>
                <c:pt idx="13">
                  <c:v>2.5817665580692801</c:v>
                </c:pt>
                <c:pt idx="14">
                  <c:v>2.3062433280401251</c:v>
                </c:pt>
                <c:pt idx="15">
                  <c:v>2.7699671645932566</c:v>
                </c:pt>
                <c:pt idx="16">
                  <c:v>2.4456112087372972</c:v>
                </c:pt>
                <c:pt idx="17">
                  <c:v>2.7669716065983785</c:v>
                </c:pt>
                <c:pt idx="18">
                  <c:v>1.9</c:v>
                </c:pt>
                <c:pt idx="19">
                  <c:v>2.4</c:v>
                </c:pt>
                <c:pt idx="21" formatCode="0.0;\-0.0;0.0;@">
                  <c:v>0.4</c:v>
                </c:pt>
                <c:pt idx="22" formatCode="0.0;\-0.0;0.0;@">
                  <c:v>-0.3</c:v>
                </c:pt>
                <c:pt idx="23" formatCode="0.0;\-0.0;0.0;@">
                  <c:v>-7</c:v>
                </c:pt>
                <c:pt idx="24" formatCode="0.0;\-0.0;0.0;@">
                  <c:v>3.4</c:v>
                </c:pt>
                <c:pt idx="25" formatCode="0.0;\-0.0;0.0;@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FD0-4BE1-A375-B8B0D3132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8239896"/>
        <c:axId val="498240552"/>
      </c:lineChart>
      <c:catAx>
        <c:axId val="498239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98240552"/>
        <c:crosses val="autoZero"/>
        <c:auto val="1"/>
        <c:lblAlgn val="ctr"/>
        <c:lblOffset val="100"/>
        <c:noMultiLvlLbl val="0"/>
      </c:catAx>
      <c:valAx>
        <c:axId val="498240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98239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tr-TR" sz="1800" b="1">
                <a:solidFill>
                  <a:sysClr val="windowText" lastClr="000000"/>
                </a:solidFill>
              </a:rPr>
              <a:t>Enflasyon (%, Yıl sonu)</a:t>
            </a:r>
            <a:endParaRPr lang="en-AU" sz="18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3268273165176231E-3"/>
                  <c:y val="-6.48148148148148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3D-4F08-B09A-B2311D6008C7}"/>
                </c:ext>
              </c:extLst>
            </c:dLbl>
            <c:dLbl>
              <c:idx val="2"/>
              <c:layout>
                <c:manualLayout>
                  <c:x val="-2.7062188778682272E-2"/>
                  <c:y val="9.25925925925925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3D-4F08-B09A-B2311D6008C7}"/>
                </c:ext>
              </c:extLst>
            </c:dLbl>
            <c:dLbl>
              <c:idx val="5"/>
              <c:layout>
                <c:manualLayout>
                  <c:x val="-3.5389016095199899E-2"/>
                  <c:y val="-6.48148148148148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3D-4F08-B09A-B2311D6008C7}"/>
                </c:ext>
              </c:extLst>
            </c:dLbl>
            <c:dLbl>
              <c:idx val="7"/>
              <c:layout>
                <c:manualLayout>
                  <c:x val="1.6653654633035246E-2"/>
                  <c:y val="9.259259259259258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3D-4F08-B09A-B2311D6008C7}"/>
                </c:ext>
              </c:extLst>
            </c:dLbl>
            <c:dLbl>
              <c:idx val="10"/>
              <c:layout>
                <c:manualLayout>
                  <c:x val="-3.3307309266070492E-2"/>
                  <c:y val="-5.55555555555555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3D-4F08-B09A-B2311D6008C7}"/>
                </c:ext>
              </c:extLst>
            </c:dLbl>
            <c:dLbl>
              <c:idx val="12"/>
              <c:layout>
                <c:manualLayout>
                  <c:x val="-2.9143895607811755E-2"/>
                  <c:y val="-5.55555555555555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3D-4F08-B09A-B2311D6008C7}"/>
                </c:ext>
              </c:extLst>
            </c:dLbl>
            <c:dLbl>
              <c:idx val="13"/>
              <c:layout>
                <c:manualLayout>
                  <c:x val="-3.3307309266070492E-2"/>
                  <c:y val="6.94444444444443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73D-4F08-B09A-B2311D6008C7}"/>
                </c:ext>
              </c:extLst>
            </c:dLbl>
            <c:dLbl>
              <c:idx val="15"/>
              <c:layout>
                <c:manualLayout>
                  <c:x val="-2.7062188778682272E-2"/>
                  <c:y val="6.94444444444443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73D-4F08-B09A-B2311D6008C7}"/>
                </c:ext>
              </c:extLst>
            </c:dLbl>
            <c:dLbl>
              <c:idx val="16"/>
              <c:layout>
                <c:manualLayout>
                  <c:x val="-2.0817068291294056E-2"/>
                  <c:y val="-6.48148148148148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73D-4F08-B09A-B2311D6008C7}"/>
                </c:ext>
              </c:extLst>
            </c:dLbl>
            <c:dLbl>
              <c:idx val="18"/>
              <c:layout>
                <c:manualLayout>
                  <c:x val="-3.0825075816430507E-2"/>
                  <c:y val="6.42016503835388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73D-4F08-B09A-B2311D6008C7}"/>
                </c:ext>
              </c:extLst>
            </c:dLbl>
            <c:dLbl>
              <c:idx val="19"/>
              <c:layout>
                <c:manualLayout>
                  <c:x val="-3.4699027955225961E-2"/>
                  <c:y val="-7.08895621259684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73D-4F08-B09A-B2311D6008C7}"/>
                </c:ext>
              </c:extLst>
            </c:dLbl>
            <c:dLbl>
              <c:idx val="20"/>
              <c:layout>
                <c:manualLayout>
                  <c:x val="-8.1123244929797195E-2"/>
                  <c:y val="-3.70370370370371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73D-4F08-B09A-B2311D6008C7}"/>
                </c:ext>
              </c:extLst>
            </c:dLbl>
            <c:dLbl>
              <c:idx val="21"/>
              <c:layout>
                <c:manualLayout>
                  <c:x val="-5.553760071127322E-2"/>
                  <c:y val="-3.66251292091210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accent6">
                          <a:lumMod val="75000"/>
                        </a:schemeClr>
                      </a:solidFill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73D-4F08-B09A-B2311D6008C7}"/>
                </c:ext>
              </c:extLst>
            </c:dLbl>
            <c:dLbl>
              <c:idx val="22"/>
              <c:layout>
                <c:manualLayout>
                  <c:x val="-1.6640665626625067E-2"/>
                  <c:y val="-5.09259259259259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accent6">
                          <a:lumMod val="75000"/>
                        </a:schemeClr>
                      </a:solidFill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73D-4F08-B09A-B2311D6008C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Data1!$H$117:$H$139</c:f>
              <c:numCache>
                <c:formatCode>General</c:formatCode>
                <c:ptCount val="2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 formatCode="mmm\-yyyy">
                  <c:v>43891</c:v>
                </c:pt>
                <c:pt idx="20" formatCode="mmm\-yyyy">
                  <c:v>43983</c:v>
                </c:pt>
                <c:pt idx="21" formatCode="mmm\-yyyy">
                  <c:v>44075</c:v>
                </c:pt>
                <c:pt idx="22" formatCode="mmm\-yyyy">
                  <c:v>44166</c:v>
                </c:pt>
              </c:numCache>
            </c:numRef>
          </c:cat>
          <c:val>
            <c:numRef>
              <c:f>Data1!$I$117:$I$139</c:f>
              <c:numCache>
                <c:formatCode>0.0;\-0.0;0.0;@</c:formatCode>
                <c:ptCount val="23"/>
                <c:pt idx="0">
                  <c:v>3.1</c:v>
                </c:pt>
                <c:pt idx="1">
                  <c:v>2.9</c:v>
                </c:pt>
                <c:pt idx="2">
                  <c:v>2.4</c:v>
                </c:pt>
                <c:pt idx="3">
                  <c:v>2.5</c:v>
                </c:pt>
                <c:pt idx="4">
                  <c:v>2.8</c:v>
                </c:pt>
                <c:pt idx="5">
                  <c:v>3.3</c:v>
                </c:pt>
                <c:pt idx="6">
                  <c:v>2.9</c:v>
                </c:pt>
                <c:pt idx="7">
                  <c:v>3.7</c:v>
                </c:pt>
                <c:pt idx="8">
                  <c:v>2.1</c:v>
                </c:pt>
                <c:pt idx="9">
                  <c:v>2.8</c:v>
                </c:pt>
                <c:pt idx="10">
                  <c:v>3</c:v>
                </c:pt>
                <c:pt idx="11">
                  <c:v>2.2000000000000002</c:v>
                </c:pt>
                <c:pt idx="12">
                  <c:v>2.7</c:v>
                </c:pt>
                <c:pt idx="13">
                  <c:v>1.7</c:v>
                </c:pt>
                <c:pt idx="14">
                  <c:v>1.7</c:v>
                </c:pt>
                <c:pt idx="15">
                  <c:v>1.5</c:v>
                </c:pt>
                <c:pt idx="16">
                  <c:v>1.9</c:v>
                </c:pt>
                <c:pt idx="17">
                  <c:v>1.8</c:v>
                </c:pt>
                <c:pt idx="18">
                  <c:v>1.8</c:v>
                </c:pt>
                <c:pt idx="19">
                  <c:v>2.2000000000000002</c:v>
                </c:pt>
                <c:pt idx="20">
                  <c:v>-0.3</c:v>
                </c:pt>
                <c:pt idx="21">
                  <c:v>0.7</c:v>
                </c:pt>
                <c:pt idx="22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273D-4F08-B09A-B2311D600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5717848"/>
        <c:axId val="1"/>
      </c:lineChart>
      <c:catAx>
        <c:axId val="315717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;\-0.0;0.0;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157178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AU"/>
              <a:t>Avustralya </a:t>
            </a:r>
            <a:r>
              <a:rPr lang="tr-TR"/>
              <a:t>İşsizlik Oranı (Yıllık, %)</a:t>
            </a:r>
            <a:endParaRPr lang="en-AU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Sheet1!$G$389:$G$524</c:f>
              <c:numCache>
                <c:formatCode>General</c:formatCode>
                <c:ptCount val="136"/>
                <c:pt idx="0" formatCode="mmm\-yyyy">
                  <c:v>40179</c:v>
                </c:pt>
                <c:pt idx="12" formatCode="mmm\-yyyy">
                  <c:v>40513</c:v>
                </c:pt>
                <c:pt idx="18" formatCode="mmm\-yyyy">
                  <c:v>40695</c:v>
                </c:pt>
                <c:pt idx="58" formatCode="mmm\-yyyy">
                  <c:v>41913</c:v>
                </c:pt>
                <c:pt idx="87" formatCode="mmm\-yyyy">
                  <c:v>42795</c:v>
                </c:pt>
                <c:pt idx="96" formatCode="mmm\-yyyy">
                  <c:v>43070</c:v>
                </c:pt>
                <c:pt idx="108" formatCode="mmm\-yyyy">
                  <c:v>43435</c:v>
                </c:pt>
                <c:pt idx="110" formatCode="mmm\-yyyy">
                  <c:v>43497</c:v>
                </c:pt>
                <c:pt idx="120" formatCode="mmm\-yyyy">
                  <c:v>43800</c:v>
                </c:pt>
                <c:pt idx="127" formatCode="mmm\-yyyy">
                  <c:v>44013</c:v>
                </c:pt>
                <c:pt idx="130" formatCode="mmm\-yyyy">
                  <c:v>44105</c:v>
                </c:pt>
                <c:pt idx="133" formatCode="mmm\-yyyy">
                  <c:v>44197</c:v>
                </c:pt>
                <c:pt idx="134" formatCode="mmm\-yyyy">
                  <c:v>44228</c:v>
                </c:pt>
                <c:pt idx="135" formatCode="mmm\-yyyy">
                  <c:v>44256</c:v>
                </c:pt>
              </c:numCache>
            </c:numRef>
          </c:cat>
          <c:val>
            <c:numRef>
              <c:f>Sheet1!$H$389:$H$524</c:f>
              <c:numCache>
                <c:formatCode>0.0;\-0.0;0.0;@</c:formatCode>
                <c:ptCount val="136"/>
                <c:pt idx="0">
                  <c:v>5.4917379000000004</c:v>
                </c:pt>
                <c:pt idx="1">
                  <c:v>5.2663149000000002</c:v>
                </c:pt>
                <c:pt idx="2">
                  <c:v>5.3084150000000001</c:v>
                </c:pt>
                <c:pt idx="3">
                  <c:v>5.4236535000000003</c:v>
                </c:pt>
                <c:pt idx="4">
                  <c:v>5.5002249000000001</c:v>
                </c:pt>
                <c:pt idx="5">
                  <c:v>5.2298485000000001</c:v>
                </c:pt>
                <c:pt idx="6">
                  <c:v>5.1459419999999998</c:v>
                </c:pt>
                <c:pt idx="7">
                  <c:v>5.2859245000000001</c:v>
                </c:pt>
                <c:pt idx="8">
                  <c:v>5.0208965000000001</c:v>
                </c:pt>
                <c:pt idx="9">
                  <c:v>5.0541460000000002</c:v>
                </c:pt>
                <c:pt idx="10">
                  <c:v>5.2864852000000004</c:v>
                </c:pt>
                <c:pt idx="11">
                  <c:v>5.1094685000000002</c:v>
                </c:pt>
                <c:pt idx="12">
                  <c:v>4.8769245999999997</c:v>
                </c:pt>
                <c:pt idx="13">
                  <c:v>5.0034308000000003</c:v>
                </c:pt>
                <c:pt idx="14">
                  <c:v>4.9864765999999996</c:v>
                </c:pt>
                <c:pt idx="15">
                  <c:v>4.9260276000000003</c:v>
                </c:pt>
                <c:pt idx="16">
                  <c:v>4.9600473000000003</c:v>
                </c:pt>
                <c:pt idx="17">
                  <c:v>5.0135538999999998</c:v>
                </c:pt>
                <c:pt idx="18">
                  <c:v>4.9181606999999996</c:v>
                </c:pt>
                <c:pt idx="19">
                  <c:v>5.0887311000000004</c:v>
                </c:pt>
                <c:pt idx="20">
                  <c:v>5.2552082999999996</c:v>
                </c:pt>
                <c:pt idx="21">
                  <c:v>5.2227639000000003</c:v>
                </c:pt>
                <c:pt idx="22">
                  <c:v>5.1902441000000001</c:v>
                </c:pt>
                <c:pt idx="23">
                  <c:v>5.2310239000000003</c:v>
                </c:pt>
                <c:pt idx="24">
                  <c:v>5.1961592999999997</c:v>
                </c:pt>
                <c:pt idx="25">
                  <c:v>5.0464139000000001</c:v>
                </c:pt>
                <c:pt idx="26">
                  <c:v>5.2145263999999996</c:v>
                </c:pt>
                <c:pt idx="27">
                  <c:v>5.1805228000000003</c:v>
                </c:pt>
                <c:pt idx="28">
                  <c:v>4.9935983999999998</c:v>
                </c:pt>
                <c:pt idx="29">
                  <c:v>5.2011468000000001</c:v>
                </c:pt>
                <c:pt idx="30">
                  <c:v>5.1648826999999997</c:v>
                </c:pt>
                <c:pt idx="31">
                  <c:v>5.1754717000000001</c:v>
                </c:pt>
                <c:pt idx="32">
                  <c:v>5.1424137999999999</c:v>
                </c:pt>
                <c:pt idx="33">
                  <c:v>5.4905681</c:v>
                </c:pt>
                <c:pt idx="34">
                  <c:v>5.4152626000000001</c:v>
                </c:pt>
                <c:pt idx="35">
                  <c:v>5.2570209999999999</c:v>
                </c:pt>
                <c:pt idx="36">
                  <c:v>5.4314188000000003</c:v>
                </c:pt>
                <c:pt idx="37">
                  <c:v>5.3869764</c:v>
                </c:pt>
                <c:pt idx="38">
                  <c:v>5.4279558000000003</c:v>
                </c:pt>
                <c:pt idx="39">
                  <c:v>5.6339733000000001</c:v>
                </c:pt>
                <c:pt idx="40">
                  <c:v>5.5857554</c:v>
                </c:pt>
                <c:pt idx="41">
                  <c:v>5.6107930000000001</c:v>
                </c:pt>
                <c:pt idx="42">
                  <c:v>5.6977142000000001</c:v>
                </c:pt>
                <c:pt idx="43">
                  <c:v>5.6244161000000004</c:v>
                </c:pt>
                <c:pt idx="44">
                  <c:v>5.8205477999999999</c:v>
                </c:pt>
                <c:pt idx="45">
                  <c:v>5.7082670000000002</c:v>
                </c:pt>
                <c:pt idx="46">
                  <c:v>5.8316667000000004</c:v>
                </c:pt>
                <c:pt idx="47">
                  <c:v>5.7974892999999996</c:v>
                </c:pt>
                <c:pt idx="48">
                  <c:v>5.8988839000000004</c:v>
                </c:pt>
                <c:pt idx="49">
                  <c:v>5.9342699000000003</c:v>
                </c:pt>
                <c:pt idx="50">
                  <c:v>5.9089530000000003</c:v>
                </c:pt>
                <c:pt idx="51">
                  <c:v>5.8654408</c:v>
                </c:pt>
                <c:pt idx="52">
                  <c:v>5.8015733999999997</c:v>
                </c:pt>
                <c:pt idx="53">
                  <c:v>5.9297401000000001</c:v>
                </c:pt>
                <c:pt idx="54">
                  <c:v>6.0494995999999999</c:v>
                </c:pt>
                <c:pt idx="55">
                  <c:v>6.1679085999999996</c:v>
                </c:pt>
                <c:pt idx="56">
                  <c:v>6.0890306000000001</c:v>
                </c:pt>
                <c:pt idx="57">
                  <c:v>6.2257524000000002</c:v>
                </c:pt>
                <c:pt idx="58">
                  <c:v>6.3780697999999996</c:v>
                </c:pt>
                <c:pt idx="59">
                  <c:v>6.2981807999999999</c:v>
                </c:pt>
                <c:pt idx="60">
                  <c:v>6.0996303000000003</c:v>
                </c:pt>
                <c:pt idx="61">
                  <c:v>6.3397183999999998</c:v>
                </c:pt>
                <c:pt idx="62">
                  <c:v>6.1177203999999996</c:v>
                </c:pt>
                <c:pt idx="63">
                  <c:v>6.0879490000000001</c:v>
                </c:pt>
                <c:pt idx="64">
                  <c:v>6.1092468000000002</c:v>
                </c:pt>
                <c:pt idx="65">
                  <c:v>5.9301560000000002</c:v>
                </c:pt>
                <c:pt idx="66">
                  <c:v>6.0086423</c:v>
                </c:pt>
                <c:pt idx="67">
                  <c:v>6.2649914999999998</c:v>
                </c:pt>
                <c:pt idx="68">
                  <c:v>6.0897331000000001</c:v>
                </c:pt>
                <c:pt idx="69">
                  <c:v>6.1650288</c:v>
                </c:pt>
                <c:pt idx="70">
                  <c:v>5.9400962000000002</c:v>
                </c:pt>
                <c:pt idx="71">
                  <c:v>5.8513745999999998</c:v>
                </c:pt>
                <c:pt idx="72">
                  <c:v>5.7334208999999996</c:v>
                </c:pt>
                <c:pt idx="73">
                  <c:v>6.0256730000000003</c:v>
                </c:pt>
                <c:pt idx="74">
                  <c:v>5.6696140000000002</c:v>
                </c:pt>
                <c:pt idx="75">
                  <c:v>5.6386795000000003</c:v>
                </c:pt>
                <c:pt idx="76">
                  <c:v>5.6430104999999999</c:v>
                </c:pt>
                <c:pt idx="77">
                  <c:v>5.7190950000000003</c:v>
                </c:pt>
                <c:pt idx="78">
                  <c:v>5.6943508999999999</c:v>
                </c:pt>
                <c:pt idx="79">
                  <c:v>5.6810976999999996</c:v>
                </c:pt>
                <c:pt idx="80">
                  <c:v>5.6093168000000002</c:v>
                </c:pt>
                <c:pt idx="81">
                  <c:v>5.6522873000000002</c:v>
                </c:pt>
                <c:pt idx="82">
                  <c:v>5.6095563999999998</c:v>
                </c:pt>
                <c:pt idx="83">
                  <c:v>5.7576011999999999</c:v>
                </c:pt>
                <c:pt idx="84">
                  <c:v>5.8148432999999997</c:v>
                </c:pt>
                <c:pt idx="85">
                  <c:v>5.6880385999999996</c:v>
                </c:pt>
                <c:pt idx="86">
                  <c:v>5.8336001</c:v>
                </c:pt>
                <c:pt idx="87">
                  <c:v>5.8397511</c:v>
                </c:pt>
                <c:pt idx="88">
                  <c:v>5.6164085000000004</c:v>
                </c:pt>
                <c:pt idx="89">
                  <c:v>5.5410164000000002</c:v>
                </c:pt>
                <c:pt idx="90">
                  <c:v>5.5975121999999997</c:v>
                </c:pt>
                <c:pt idx="91">
                  <c:v>5.5750140000000004</c:v>
                </c:pt>
                <c:pt idx="92">
                  <c:v>5.5126419999999996</c:v>
                </c:pt>
                <c:pt idx="93">
                  <c:v>5.4574981999999999</c:v>
                </c:pt>
                <c:pt idx="94">
                  <c:v>5.3933374000000001</c:v>
                </c:pt>
                <c:pt idx="95">
                  <c:v>5.4102591999999996</c:v>
                </c:pt>
                <c:pt idx="96">
                  <c:v>5.5868934000000001</c:v>
                </c:pt>
                <c:pt idx="97">
                  <c:v>5.5136292999999998</c:v>
                </c:pt>
                <c:pt idx="98">
                  <c:v>5.5523623999999998</c:v>
                </c:pt>
                <c:pt idx="99">
                  <c:v>5.5018460999999999</c:v>
                </c:pt>
                <c:pt idx="100">
                  <c:v>5.5384222999999997</c:v>
                </c:pt>
                <c:pt idx="101">
                  <c:v>5.3938645000000003</c:v>
                </c:pt>
                <c:pt idx="102">
                  <c:v>5.3191043999999996</c:v>
                </c:pt>
                <c:pt idx="103">
                  <c:v>5.2686631000000004</c:v>
                </c:pt>
                <c:pt idx="104">
                  <c:v>5.2661141000000002</c:v>
                </c:pt>
                <c:pt idx="105">
                  <c:v>5.0289720999999998</c:v>
                </c:pt>
                <c:pt idx="106">
                  <c:v>5.0279381000000001</c:v>
                </c:pt>
                <c:pt idx="107">
                  <c:v>5.0966322000000002</c:v>
                </c:pt>
                <c:pt idx="108">
                  <c:v>4.9816092000000003</c:v>
                </c:pt>
                <c:pt idx="109">
                  <c:v>5.0512984999999997</c:v>
                </c:pt>
                <c:pt idx="110">
                  <c:v>4.9477260999999997</c:v>
                </c:pt>
                <c:pt idx="111">
                  <c:v>5.0731016999999996</c:v>
                </c:pt>
                <c:pt idx="112">
                  <c:v>5.2201903999999999</c:v>
                </c:pt>
                <c:pt idx="113">
                  <c:v>5.2047553999999998</c:v>
                </c:pt>
                <c:pt idx="114">
                  <c:v>5.2483681999999998</c:v>
                </c:pt>
                <c:pt idx="115">
                  <c:v>5.2383443999999999</c:v>
                </c:pt>
                <c:pt idx="116">
                  <c:v>5.2535831000000002</c:v>
                </c:pt>
                <c:pt idx="117">
                  <c:v>5.1864873999999999</c:v>
                </c:pt>
                <c:pt idx="118">
                  <c:v>5.3146316999999996</c:v>
                </c:pt>
                <c:pt idx="119">
                  <c:v>5.1451498000000004</c:v>
                </c:pt>
                <c:pt idx="120">
                  <c:v>5.0514729999999997</c:v>
                </c:pt>
                <c:pt idx="121">
                  <c:v>5.2696110999999997</c:v>
                </c:pt>
                <c:pt idx="122">
                  <c:v>5.0816224999999999</c:v>
                </c:pt>
                <c:pt idx="123">
                  <c:v>5.2201012000000002</c:v>
                </c:pt>
                <c:pt idx="124">
                  <c:v>6.3588703999999998</c:v>
                </c:pt>
                <c:pt idx="125">
                  <c:v>7.0689422999999998</c:v>
                </c:pt>
                <c:pt idx="126">
                  <c:v>7.4402822000000004</c:v>
                </c:pt>
                <c:pt idx="127">
                  <c:v>7.4782346999999998</c:v>
                </c:pt>
                <c:pt idx="128">
                  <c:v>6.8046981000000004</c:v>
                </c:pt>
                <c:pt idx="129">
                  <c:v>6.9095718000000002</c:v>
                </c:pt>
                <c:pt idx="130">
                  <c:v>6.9803062999999996</c:v>
                </c:pt>
                <c:pt idx="131">
                  <c:v>6.8175150000000002</c:v>
                </c:pt>
                <c:pt idx="132">
                  <c:v>6.5898649000000002</c:v>
                </c:pt>
                <c:pt idx="133">
                  <c:v>6.3440817000000003</c:v>
                </c:pt>
                <c:pt idx="134">
                  <c:v>5.8296428999999996</c:v>
                </c:pt>
                <c:pt idx="135">
                  <c:v>5.6156809000000001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47-4D3F-9DB2-502C644ADDF3}"/>
            </c:ext>
          </c:extLst>
        </c:ser>
        <c:ser>
          <c:idx val="2"/>
          <c:order val="1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Sheet1!$G$389:$G$524</c:f>
              <c:numCache>
                <c:formatCode>General</c:formatCode>
                <c:ptCount val="136"/>
                <c:pt idx="0" formatCode="mmm\-yyyy">
                  <c:v>40179</c:v>
                </c:pt>
                <c:pt idx="12" formatCode="mmm\-yyyy">
                  <c:v>40513</c:v>
                </c:pt>
                <c:pt idx="18" formatCode="mmm\-yyyy">
                  <c:v>40695</c:v>
                </c:pt>
                <c:pt idx="58" formatCode="mmm\-yyyy">
                  <c:v>41913</c:v>
                </c:pt>
                <c:pt idx="87" formatCode="mmm\-yyyy">
                  <c:v>42795</c:v>
                </c:pt>
                <c:pt idx="96" formatCode="mmm\-yyyy">
                  <c:v>43070</c:v>
                </c:pt>
                <c:pt idx="108" formatCode="mmm\-yyyy">
                  <c:v>43435</c:v>
                </c:pt>
                <c:pt idx="110" formatCode="mmm\-yyyy">
                  <c:v>43497</c:v>
                </c:pt>
                <c:pt idx="120" formatCode="mmm\-yyyy">
                  <c:v>43800</c:v>
                </c:pt>
                <c:pt idx="127" formatCode="mmm\-yyyy">
                  <c:v>44013</c:v>
                </c:pt>
                <c:pt idx="130" formatCode="mmm\-yyyy">
                  <c:v>44105</c:v>
                </c:pt>
                <c:pt idx="133" formatCode="mmm\-yyyy">
                  <c:v>44197</c:v>
                </c:pt>
                <c:pt idx="134" formatCode="mmm\-yyyy">
                  <c:v>44228</c:v>
                </c:pt>
                <c:pt idx="135" formatCode="mmm\-yyyy">
                  <c:v>44256</c:v>
                </c:pt>
              </c:numCache>
            </c:numRef>
          </c:cat>
          <c:val>
            <c:numRef>
              <c:f>Sheet1!$H$389:$H$524</c:f>
              <c:numCache>
                <c:formatCode>0.0;\-0.0;0.0;@</c:formatCode>
                <c:ptCount val="136"/>
                <c:pt idx="0">
                  <c:v>5.4917379000000004</c:v>
                </c:pt>
                <c:pt idx="1">
                  <c:v>5.2663149000000002</c:v>
                </c:pt>
                <c:pt idx="2">
                  <c:v>5.3084150000000001</c:v>
                </c:pt>
                <c:pt idx="3">
                  <c:v>5.4236535000000003</c:v>
                </c:pt>
                <c:pt idx="4">
                  <c:v>5.5002249000000001</c:v>
                </c:pt>
                <c:pt idx="5">
                  <c:v>5.2298485000000001</c:v>
                </c:pt>
                <c:pt idx="6">
                  <c:v>5.1459419999999998</c:v>
                </c:pt>
                <c:pt idx="7">
                  <c:v>5.2859245000000001</c:v>
                </c:pt>
                <c:pt idx="8">
                  <c:v>5.0208965000000001</c:v>
                </c:pt>
                <c:pt idx="9">
                  <c:v>5.0541460000000002</c:v>
                </c:pt>
                <c:pt idx="10">
                  <c:v>5.2864852000000004</c:v>
                </c:pt>
                <c:pt idx="11">
                  <c:v>5.1094685000000002</c:v>
                </c:pt>
                <c:pt idx="12">
                  <c:v>4.8769245999999997</c:v>
                </c:pt>
                <c:pt idx="13">
                  <c:v>5.0034308000000003</c:v>
                </c:pt>
                <c:pt idx="14">
                  <c:v>4.9864765999999996</c:v>
                </c:pt>
                <c:pt idx="15">
                  <c:v>4.9260276000000003</c:v>
                </c:pt>
                <c:pt idx="16">
                  <c:v>4.9600473000000003</c:v>
                </c:pt>
                <c:pt idx="17">
                  <c:v>5.0135538999999998</c:v>
                </c:pt>
                <c:pt idx="18">
                  <c:v>4.9181606999999996</c:v>
                </c:pt>
                <c:pt idx="19">
                  <c:v>5.0887311000000004</c:v>
                </c:pt>
                <c:pt idx="20">
                  <c:v>5.2552082999999996</c:v>
                </c:pt>
                <c:pt idx="21">
                  <c:v>5.2227639000000003</c:v>
                </c:pt>
                <c:pt idx="22">
                  <c:v>5.1902441000000001</c:v>
                </c:pt>
                <c:pt idx="23">
                  <c:v>5.2310239000000003</c:v>
                </c:pt>
                <c:pt idx="24">
                  <c:v>5.1961592999999997</c:v>
                </c:pt>
                <c:pt idx="25">
                  <c:v>5.0464139000000001</c:v>
                </c:pt>
                <c:pt idx="26">
                  <c:v>5.2145263999999996</c:v>
                </c:pt>
                <c:pt idx="27">
                  <c:v>5.1805228000000003</c:v>
                </c:pt>
                <c:pt idx="28">
                  <c:v>4.9935983999999998</c:v>
                </c:pt>
                <c:pt idx="29">
                  <c:v>5.2011468000000001</c:v>
                </c:pt>
                <c:pt idx="30">
                  <c:v>5.1648826999999997</c:v>
                </c:pt>
                <c:pt idx="31">
                  <c:v>5.1754717000000001</c:v>
                </c:pt>
                <c:pt idx="32">
                  <c:v>5.1424137999999999</c:v>
                </c:pt>
                <c:pt idx="33">
                  <c:v>5.4905681</c:v>
                </c:pt>
                <c:pt idx="34">
                  <c:v>5.4152626000000001</c:v>
                </c:pt>
                <c:pt idx="35">
                  <c:v>5.2570209999999999</c:v>
                </c:pt>
                <c:pt idx="36">
                  <c:v>5.4314188000000003</c:v>
                </c:pt>
                <c:pt idx="37">
                  <c:v>5.3869764</c:v>
                </c:pt>
                <c:pt idx="38">
                  <c:v>5.4279558000000003</c:v>
                </c:pt>
                <c:pt idx="39">
                  <c:v>5.6339733000000001</c:v>
                </c:pt>
                <c:pt idx="40">
                  <c:v>5.5857554</c:v>
                </c:pt>
                <c:pt idx="41">
                  <c:v>5.6107930000000001</c:v>
                </c:pt>
                <c:pt idx="42">
                  <c:v>5.6977142000000001</c:v>
                </c:pt>
                <c:pt idx="43">
                  <c:v>5.6244161000000004</c:v>
                </c:pt>
                <c:pt idx="44">
                  <c:v>5.8205477999999999</c:v>
                </c:pt>
                <c:pt idx="45">
                  <c:v>5.7082670000000002</c:v>
                </c:pt>
                <c:pt idx="46">
                  <c:v>5.8316667000000004</c:v>
                </c:pt>
                <c:pt idx="47">
                  <c:v>5.7974892999999996</c:v>
                </c:pt>
                <c:pt idx="48">
                  <c:v>5.8988839000000004</c:v>
                </c:pt>
                <c:pt idx="49">
                  <c:v>5.9342699000000003</c:v>
                </c:pt>
                <c:pt idx="50">
                  <c:v>5.9089530000000003</c:v>
                </c:pt>
                <c:pt idx="51">
                  <c:v>5.8654408</c:v>
                </c:pt>
                <c:pt idx="52">
                  <c:v>5.8015733999999997</c:v>
                </c:pt>
                <c:pt idx="53">
                  <c:v>5.9297401000000001</c:v>
                </c:pt>
                <c:pt idx="54">
                  <c:v>6.0494995999999999</c:v>
                </c:pt>
                <c:pt idx="55">
                  <c:v>6.1679085999999996</c:v>
                </c:pt>
                <c:pt idx="56">
                  <c:v>6.0890306000000001</c:v>
                </c:pt>
                <c:pt idx="57">
                  <c:v>6.2257524000000002</c:v>
                </c:pt>
                <c:pt idx="58">
                  <c:v>6.3780697999999996</c:v>
                </c:pt>
                <c:pt idx="59">
                  <c:v>6.2981807999999999</c:v>
                </c:pt>
                <c:pt idx="60">
                  <c:v>6.0996303000000003</c:v>
                </c:pt>
                <c:pt idx="61">
                  <c:v>6.3397183999999998</c:v>
                </c:pt>
                <c:pt idx="62">
                  <c:v>6.1177203999999996</c:v>
                </c:pt>
                <c:pt idx="63">
                  <c:v>6.0879490000000001</c:v>
                </c:pt>
                <c:pt idx="64">
                  <c:v>6.1092468000000002</c:v>
                </c:pt>
                <c:pt idx="65">
                  <c:v>5.9301560000000002</c:v>
                </c:pt>
                <c:pt idx="66">
                  <c:v>6.0086423</c:v>
                </c:pt>
                <c:pt idx="67">
                  <c:v>6.2649914999999998</c:v>
                </c:pt>
                <c:pt idx="68">
                  <c:v>6.0897331000000001</c:v>
                </c:pt>
                <c:pt idx="69">
                  <c:v>6.1650288</c:v>
                </c:pt>
                <c:pt idx="70">
                  <c:v>5.9400962000000002</c:v>
                </c:pt>
                <c:pt idx="71">
                  <c:v>5.8513745999999998</c:v>
                </c:pt>
                <c:pt idx="72">
                  <c:v>5.7334208999999996</c:v>
                </c:pt>
                <c:pt idx="73">
                  <c:v>6.0256730000000003</c:v>
                </c:pt>
                <c:pt idx="74">
                  <c:v>5.6696140000000002</c:v>
                </c:pt>
                <c:pt idx="75">
                  <c:v>5.6386795000000003</c:v>
                </c:pt>
                <c:pt idx="76">
                  <c:v>5.6430104999999999</c:v>
                </c:pt>
                <c:pt idx="77">
                  <c:v>5.7190950000000003</c:v>
                </c:pt>
                <c:pt idx="78">
                  <c:v>5.6943508999999999</c:v>
                </c:pt>
                <c:pt idx="79">
                  <c:v>5.6810976999999996</c:v>
                </c:pt>
                <c:pt idx="80">
                  <c:v>5.6093168000000002</c:v>
                </c:pt>
                <c:pt idx="81">
                  <c:v>5.6522873000000002</c:v>
                </c:pt>
                <c:pt idx="82">
                  <c:v>5.6095563999999998</c:v>
                </c:pt>
                <c:pt idx="83">
                  <c:v>5.7576011999999999</c:v>
                </c:pt>
                <c:pt idx="84">
                  <c:v>5.8148432999999997</c:v>
                </c:pt>
                <c:pt idx="85">
                  <c:v>5.6880385999999996</c:v>
                </c:pt>
                <c:pt idx="86">
                  <c:v>5.8336001</c:v>
                </c:pt>
                <c:pt idx="87">
                  <c:v>5.8397511</c:v>
                </c:pt>
                <c:pt idx="88">
                  <c:v>5.6164085000000004</c:v>
                </c:pt>
                <c:pt idx="89">
                  <c:v>5.5410164000000002</c:v>
                </c:pt>
                <c:pt idx="90">
                  <c:v>5.5975121999999997</c:v>
                </c:pt>
                <c:pt idx="91">
                  <c:v>5.5750140000000004</c:v>
                </c:pt>
                <c:pt idx="92">
                  <c:v>5.5126419999999996</c:v>
                </c:pt>
                <c:pt idx="93">
                  <c:v>5.4574981999999999</c:v>
                </c:pt>
                <c:pt idx="94">
                  <c:v>5.3933374000000001</c:v>
                </c:pt>
                <c:pt idx="95">
                  <c:v>5.4102591999999996</c:v>
                </c:pt>
                <c:pt idx="96">
                  <c:v>5.5868934000000001</c:v>
                </c:pt>
                <c:pt idx="97">
                  <c:v>5.5136292999999998</c:v>
                </c:pt>
                <c:pt idx="98">
                  <c:v>5.5523623999999998</c:v>
                </c:pt>
                <c:pt idx="99">
                  <c:v>5.5018460999999999</c:v>
                </c:pt>
                <c:pt idx="100">
                  <c:v>5.5384222999999997</c:v>
                </c:pt>
                <c:pt idx="101">
                  <c:v>5.3938645000000003</c:v>
                </c:pt>
                <c:pt idx="102">
                  <c:v>5.3191043999999996</c:v>
                </c:pt>
                <c:pt idx="103">
                  <c:v>5.2686631000000004</c:v>
                </c:pt>
                <c:pt idx="104">
                  <c:v>5.2661141000000002</c:v>
                </c:pt>
                <c:pt idx="105">
                  <c:v>5.0289720999999998</c:v>
                </c:pt>
                <c:pt idx="106">
                  <c:v>5.0279381000000001</c:v>
                </c:pt>
                <c:pt idx="107">
                  <c:v>5.0966322000000002</c:v>
                </c:pt>
                <c:pt idx="108">
                  <c:v>4.9816092000000003</c:v>
                </c:pt>
                <c:pt idx="109">
                  <c:v>5.0512984999999997</c:v>
                </c:pt>
                <c:pt idx="110">
                  <c:v>4.9477260999999997</c:v>
                </c:pt>
                <c:pt idx="111">
                  <c:v>5.0731016999999996</c:v>
                </c:pt>
                <c:pt idx="112">
                  <c:v>5.2201903999999999</c:v>
                </c:pt>
                <c:pt idx="113">
                  <c:v>5.2047553999999998</c:v>
                </c:pt>
                <c:pt idx="114">
                  <c:v>5.2483681999999998</c:v>
                </c:pt>
                <c:pt idx="115">
                  <c:v>5.2383443999999999</c:v>
                </c:pt>
                <c:pt idx="116">
                  <c:v>5.2535831000000002</c:v>
                </c:pt>
                <c:pt idx="117">
                  <c:v>5.1864873999999999</c:v>
                </c:pt>
                <c:pt idx="118">
                  <c:v>5.3146316999999996</c:v>
                </c:pt>
                <c:pt idx="119">
                  <c:v>5.1451498000000004</c:v>
                </c:pt>
                <c:pt idx="120">
                  <c:v>5.0514729999999997</c:v>
                </c:pt>
                <c:pt idx="121">
                  <c:v>5.2696110999999997</c:v>
                </c:pt>
                <c:pt idx="122">
                  <c:v>5.0816224999999999</c:v>
                </c:pt>
                <c:pt idx="123">
                  <c:v>5.2201012000000002</c:v>
                </c:pt>
                <c:pt idx="124">
                  <c:v>6.3588703999999998</c:v>
                </c:pt>
                <c:pt idx="125">
                  <c:v>7.0689422999999998</c:v>
                </c:pt>
                <c:pt idx="126">
                  <c:v>7.4402822000000004</c:v>
                </c:pt>
                <c:pt idx="127">
                  <c:v>7.4782346999999998</c:v>
                </c:pt>
                <c:pt idx="128">
                  <c:v>6.8046981000000004</c:v>
                </c:pt>
                <c:pt idx="129">
                  <c:v>6.9095718000000002</c:v>
                </c:pt>
                <c:pt idx="130">
                  <c:v>6.9803062999999996</c:v>
                </c:pt>
                <c:pt idx="131">
                  <c:v>6.8175150000000002</c:v>
                </c:pt>
                <c:pt idx="132">
                  <c:v>6.5898649000000002</c:v>
                </c:pt>
                <c:pt idx="133">
                  <c:v>6.3440817000000003</c:v>
                </c:pt>
                <c:pt idx="134">
                  <c:v>5.8296428999999996</c:v>
                </c:pt>
                <c:pt idx="135">
                  <c:v>5.6156809000000001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47-4D3F-9DB2-502C644ADDF3}"/>
            </c:ext>
          </c:extLst>
        </c:ser>
        <c:ser>
          <c:idx val="0"/>
          <c:order val="2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1.7797552836484983E-2"/>
                  <c:y val="0.1294117647058823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Dec-2010 </a:t>
                    </a:r>
                  </a:p>
                  <a:p>
                    <a:r>
                      <a:rPr lang="en-US"/>
                      <a:t>%</a:t>
                    </a:r>
                    <a:fld id="{6B7757DE-DCE7-4B4A-B7D6-05CDD49071BA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547-4D3F-9DB2-502C644ADDF3}"/>
                </c:ext>
              </c:extLst>
            </c:dLbl>
            <c:dLbl>
              <c:idx val="3"/>
              <c:layout>
                <c:manualLayout>
                  <c:x val="-5.1909529106414588E-2"/>
                  <c:y val="0.1725490196078431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 b="1" i="0" u="none" strike="noStrike" baseline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Oct-2014 </a:t>
                    </a:r>
                  </a:p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 b="1" i="0" u="none" strike="noStrike" baseline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%</a:t>
                    </a:r>
                    <a:fld id="{A4C6E606-FB8E-4D15-B1B2-E5EC82938B39}" type="VALUE">
                      <a:rPr lang="en-US" sz="1200" b="1" i="0" u="none" strike="noStrike" baseline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pPr>
                        <a:defRPr sz="1200" b="1" i="0" u="none" strike="noStrik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t>[VALUE]</a:t>
                    </a:fld>
                    <a:endParaRPr lang="en-US" sz="1200" b="1" i="0" u="none" strike="noStrike" baseline="0">
                      <a:solidFill>
                        <a:srgbClr val="000000"/>
                      </a:solidFill>
                      <a:latin typeface="Calibri"/>
                      <a:cs typeface="Calibri"/>
                    </a:endParaRPr>
                  </a:p>
                </c:rich>
              </c:tx>
              <c:spPr>
                <a:noFill/>
                <a:ln w="25400"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547-4D3F-9DB2-502C644ADDF3}"/>
                </c:ext>
              </c:extLst>
            </c:dLbl>
            <c:dLbl>
              <c:idx val="4"/>
              <c:layout>
                <c:manualLayout>
                  <c:x val="-4.894327030033381E-2"/>
                  <c:y val="-0.1019607843137255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 b="1" i="0" u="none" strike="noStrike" baseline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Mar-2017</a:t>
                    </a:r>
                  </a:p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 b="1" i="0" u="none" strike="noStrike" baseline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%</a:t>
                    </a:r>
                    <a:fld id="{888CC9AB-F6C7-454B-BEA4-4E105DC0B2E2}" type="VALUE">
                      <a:rPr lang="en-US" sz="1200" b="1" i="0" u="none" strike="noStrike" baseline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pPr>
                        <a:defRPr sz="1200" b="1" i="0" u="none" strike="noStrik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t>[VALUE]</a:t>
                    </a:fld>
                    <a:endParaRPr lang="en-US" sz="1200" b="1" i="0" u="none" strike="noStrike" baseline="0">
                      <a:solidFill>
                        <a:srgbClr val="000000"/>
                      </a:solidFill>
                      <a:latin typeface="Calibri"/>
                      <a:cs typeface="Calibri"/>
                    </a:endParaRPr>
                  </a:p>
                </c:rich>
              </c:tx>
              <c:spPr>
                <a:noFill/>
                <a:ln w="25400"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547-4D3F-9DB2-502C644ADDF3}"/>
                </c:ext>
              </c:extLst>
            </c:dLbl>
            <c:dLbl>
              <c:idx val="6"/>
              <c:layout>
                <c:manualLayout>
                  <c:x val="-7.8605858361142006E-2"/>
                  <c:y val="0.1137254901960784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Dec-2018</a:t>
                    </a:r>
                  </a:p>
                  <a:p>
                    <a:r>
                      <a:rPr lang="en-US"/>
                      <a:t>%</a:t>
                    </a:r>
                    <a:fld id="{8EEDB0BA-19CF-45B5-931F-BB3784259724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547-4D3F-9DB2-502C644ADDF3}"/>
                </c:ext>
              </c:extLst>
            </c:dLbl>
            <c:dLbl>
              <c:idx val="8"/>
              <c:layout>
                <c:manualLayout>
                  <c:x val="-0.10678531701891"/>
                  <c:y val="-0.1320589779218774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Dec-2019</a:t>
                    </a:r>
                  </a:p>
                  <a:p>
                    <a:r>
                      <a:rPr lang="en-US"/>
                      <a:t>%</a:t>
                    </a:r>
                    <a:fld id="{C3F19367-C5BC-411A-8622-0FA9D80998C0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547-4D3F-9DB2-502C644ADDF3}"/>
                </c:ext>
              </c:extLst>
            </c:dLbl>
            <c:dLbl>
              <c:idx val="9"/>
              <c:layout>
                <c:manualLayout>
                  <c:x val="-2.6696329254727477E-2"/>
                  <c:y val="-7.0588235294117646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FF0000"/>
                        </a:solidFill>
                      </a:defRPr>
                    </a:pPr>
                    <a:r>
                      <a:rPr lang="en-US" sz="1400">
                        <a:solidFill>
                          <a:srgbClr val="FF0000"/>
                        </a:solidFill>
                      </a:rPr>
                      <a:t>July-2020 %</a:t>
                    </a:r>
                    <a:fld id="{92EF79EE-A551-4553-A783-726A8B10EA38}" type="VALUE">
                      <a:rPr lang="en-US" sz="1400">
                        <a:solidFill>
                          <a:srgbClr val="FF0000"/>
                        </a:solidFill>
                      </a:rPr>
                      <a:pPr>
                        <a:defRPr sz="1400" b="1">
                          <a:solidFill>
                            <a:srgbClr val="FF0000"/>
                          </a:solidFill>
                        </a:defRPr>
                      </a:pPr>
                      <a:t>[VALUE]</a:t>
                    </a:fld>
                    <a:endParaRPr lang="en-US" sz="140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547-4D3F-9DB2-502C644ADDF3}"/>
                </c:ext>
              </c:extLst>
            </c:dLbl>
            <c:dLbl>
              <c:idx val="13"/>
              <c:layout>
                <c:manualLayout>
                  <c:x val="-3.2153658505080923E-2"/>
                  <c:y val="0.31042789988426245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 i="0" u="none" strike="noStrike" baseline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400" b="1" i="0" u="none" strike="noStrike" baseline="0">
                        <a:solidFill>
                          <a:srgbClr val="FF0000"/>
                        </a:solidFill>
                        <a:latin typeface="Calibri"/>
                        <a:cs typeface="Calibri"/>
                      </a:rPr>
                      <a:t>March-2021</a:t>
                    </a:r>
                  </a:p>
                  <a:p>
                    <a:pPr>
                      <a:defRPr sz="1400" b="1" i="0" u="none" strike="noStrike" baseline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400" b="1" i="0" u="none" strike="noStrike" baseline="0">
                        <a:solidFill>
                          <a:srgbClr val="FF0000"/>
                        </a:solidFill>
                        <a:latin typeface="Calibri"/>
                        <a:cs typeface="Calibri"/>
                      </a:rPr>
                      <a:t>%</a:t>
                    </a:r>
                    <a:fld id="{D7829973-9D62-44BF-81E0-A394076DB47B}" type="VALUE">
                      <a:rPr lang="en-US" sz="1400" b="1" i="0" u="none" strike="noStrike" baseline="0">
                        <a:solidFill>
                          <a:srgbClr val="FF0000"/>
                        </a:solidFill>
                        <a:latin typeface="Calibri"/>
                        <a:cs typeface="Calibri"/>
                      </a:rPr>
                      <a:pPr>
                        <a:defRPr sz="1400" b="1" i="0" u="none" strike="noStrike" baseline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t>[VALUE]</a:t>
                    </a:fld>
                    <a:endParaRPr lang="en-US" sz="1400" b="1" i="0" u="none" strike="noStrike" baseline="0">
                      <a:solidFill>
                        <a:srgbClr val="FF0000"/>
                      </a:solidFill>
                      <a:latin typeface="Calibri"/>
                      <a:cs typeface="Calibri"/>
                    </a:endParaRPr>
                  </a:p>
                </c:rich>
              </c:tx>
              <c:spPr>
                <a:noFill/>
                <a:ln w="25400"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547-4D3F-9DB2-502C644ADDF3}"/>
                </c:ext>
              </c:extLst>
            </c:dLbl>
            <c:dLbl>
              <c:idx val="14"/>
              <c:layout>
                <c:manualLayout>
                  <c:x val="-1.038190582128292E-2"/>
                  <c:y val="-9.4117647058823528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 b="1" i="0" u="none" strike="noStrike" baseline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Jan-2010</a:t>
                    </a:r>
                  </a:p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 b="1" i="0" u="none" strike="noStrike" baseline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%5,5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547-4D3F-9DB2-502C644ADD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Sheet1!$G$389:$G$524</c:f>
              <c:numCache>
                <c:formatCode>General</c:formatCode>
                <c:ptCount val="136"/>
                <c:pt idx="0" formatCode="mmm\-yyyy">
                  <c:v>40179</c:v>
                </c:pt>
                <c:pt idx="12" formatCode="mmm\-yyyy">
                  <c:v>40513</c:v>
                </c:pt>
                <c:pt idx="18" formatCode="mmm\-yyyy">
                  <c:v>40695</c:v>
                </c:pt>
                <c:pt idx="58" formatCode="mmm\-yyyy">
                  <c:v>41913</c:v>
                </c:pt>
                <c:pt idx="87" formatCode="mmm\-yyyy">
                  <c:v>42795</c:v>
                </c:pt>
                <c:pt idx="96" formatCode="mmm\-yyyy">
                  <c:v>43070</c:v>
                </c:pt>
                <c:pt idx="108" formatCode="mmm\-yyyy">
                  <c:v>43435</c:v>
                </c:pt>
                <c:pt idx="110" formatCode="mmm\-yyyy">
                  <c:v>43497</c:v>
                </c:pt>
                <c:pt idx="120" formatCode="mmm\-yyyy">
                  <c:v>43800</c:v>
                </c:pt>
                <c:pt idx="127" formatCode="mmm\-yyyy">
                  <c:v>44013</c:v>
                </c:pt>
                <c:pt idx="130" formatCode="mmm\-yyyy">
                  <c:v>44105</c:v>
                </c:pt>
                <c:pt idx="133" formatCode="mmm\-yyyy">
                  <c:v>44197</c:v>
                </c:pt>
                <c:pt idx="134" formatCode="mmm\-yyyy">
                  <c:v>44228</c:v>
                </c:pt>
                <c:pt idx="135" formatCode="mmm\-yyyy">
                  <c:v>44256</c:v>
                </c:pt>
              </c:numCache>
            </c:numRef>
          </c:cat>
          <c:val>
            <c:numRef>
              <c:f>Sheet1!$H$389:$H$524</c:f>
              <c:numCache>
                <c:formatCode>0.0;\-0.0;0.0;@</c:formatCode>
                <c:ptCount val="136"/>
                <c:pt idx="0">
                  <c:v>5.4917379000000004</c:v>
                </c:pt>
                <c:pt idx="1">
                  <c:v>5.2663149000000002</c:v>
                </c:pt>
                <c:pt idx="2">
                  <c:v>5.3084150000000001</c:v>
                </c:pt>
                <c:pt idx="3">
                  <c:v>5.4236535000000003</c:v>
                </c:pt>
                <c:pt idx="4">
                  <c:v>5.5002249000000001</c:v>
                </c:pt>
                <c:pt idx="5">
                  <c:v>5.2298485000000001</c:v>
                </c:pt>
                <c:pt idx="6">
                  <c:v>5.1459419999999998</c:v>
                </c:pt>
                <c:pt idx="7">
                  <c:v>5.2859245000000001</c:v>
                </c:pt>
                <c:pt idx="8">
                  <c:v>5.0208965000000001</c:v>
                </c:pt>
                <c:pt idx="9">
                  <c:v>5.0541460000000002</c:v>
                </c:pt>
                <c:pt idx="10">
                  <c:v>5.2864852000000004</c:v>
                </c:pt>
                <c:pt idx="11">
                  <c:v>5.1094685000000002</c:v>
                </c:pt>
                <c:pt idx="12">
                  <c:v>4.8769245999999997</c:v>
                </c:pt>
                <c:pt idx="13">
                  <c:v>5.0034308000000003</c:v>
                </c:pt>
                <c:pt idx="14">
                  <c:v>4.9864765999999996</c:v>
                </c:pt>
                <c:pt idx="15">
                  <c:v>4.9260276000000003</c:v>
                </c:pt>
                <c:pt idx="16">
                  <c:v>4.9600473000000003</c:v>
                </c:pt>
                <c:pt idx="17">
                  <c:v>5.0135538999999998</c:v>
                </c:pt>
                <c:pt idx="18">
                  <c:v>4.9181606999999996</c:v>
                </c:pt>
                <c:pt idx="19">
                  <c:v>5.0887311000000004</c:v>
                </c:pt>
                <c:pt idx="20">
                  <c:v>5.2552082999999996</c:v>
                </c:pt>
                <c:pt idx="21">
                  <c:v>5.2227639000000003</c:v>
                </c:pt>
                <c:pt idx="22">
                  <c:v>5.1902441000000001</c:v>
                </c:pt>
                <c:pt idx="23">
                  <c:v>5.2310239000000003</c:v>
                </c:pt>
                <c:pt idx="24">
                  <c:v>5.1961592999999997</c:v>
                </c:pt>
                <c:pt idx="25">
                  <c:v>5.0464139000000001</c:v>
                </c:pt>
                <c:pt idx="26">
                  <c:v>5.2145263999999996</c:v>
                </c:pt>
                <c:pt idx="27">
                  <c:v>5.1805228000000003</c:v>
                </c:pt>
                <c:pt idx="28">
                  <c:v>4.9935983999999998</c:v>
                </c:pt>
                <c:pt idx="29">
                  <c:v>5.2011468000000001</c:v>
                </c:pt>
                <c:pt idx="30">
                  <c:v>5.1648826999999997</c:v>
                </c:pt>
                <c:pt idx="31">
                  <c:v>5.1754717000000001</c:v>
                </c:pt>
                <c:pt idx="32">
                  <c:v>5.1424137999999999</c:v>
                </c:pt>
                <c:pt idx="33">
                  <c:v>5.4905681</c:v>
                </c:pt>
                <c:pt idx="34">
                  <c:v>5.4152626000000001</c:v>
                </c:pt>
                <c:pt idx="35">
                  <c:v>5.2570209999999999</c:v>
                </c:pt>
                <c:pt idx="36">
                  <c:v>5.4314188000000003</c:v>
                </c:pt>
                <c:pt idx="37">
                  <c:v>5.3869764</c:v>
                </c:pt>
                <c:pt idx="38">
                  <c:v>5.4279558000000003</c:v>
                </c:pt>
                <c:pt idx="39">
                  <c:v>5.6339733000000001</c:v>
                </c:pt>
                <c:pt idx="40">
                  <c:v>5.5857554</c:v>
                </c:pt>
                <c:pt idx="41">
                  <c:v>5.6107930000000001</c:v>
                </c:pt>
                <c:pt idx="42">
                  <c:v>5.6977142000000001</c:v>
                </c:pt>
                <c:pt idx="43">
                  <c:v>5.6244161000000004</c:v>
                </c:pt>
                <c:pt idx="44">
                  <c:v>5.8205477999999999</c:v>
                </c:pt>
                <c:pt idx="45">
                  <c:v>5.7082670000000002</c:v>
                </c:pt>
                <c:pt idx="46">
                  <c:v>5.8316667000000004</c:v>
                </c:pt>
                <c:pt idx="47">
                  <c:v>5.7974892999999996</c:v>
                </c:pt>
                <c:pt idx="48">
                  <c:v>5.8988839000000004</c:v>
                </c:pt>
                <c:pt idx="49">
                  <c:v>5.9342699000000003</c:v>
                </c:pt>
                <c:pt idx="50">
                  <c:v>5.9089530000000003</c:v>
                </c:pt>
                <c:pt idx="51">
                  <c:v>5.8654408</c:v>
                </c:pt>
                <c:pt idx="52">
                  <c:v>5.8015733999999997</c:v>
                </c:pt>
                <c:pt idx="53">
                  <c:v>5.9297401000000001</c:v>
                </c:pt>
                <c:pt idx="54">
                  <c:v>6.0494995999999999</c:v>
                </c:pt>
                <c:pt idx="55">
                  <c:v>6.1679085999999996</c:v>
                </c:pt>
                <c:pt idx="56">
                  <c:v>6.0890306000000001</c:v>
                </c:pt>
                <c:pt idx="57">
                  <c:v>6.2257524000000002</c:v>
                </c:pt>
                <c:pt idx="58">
                  <c:v>6.3780697999999996</c:v>
                </c:pt>
                <c:pt idx="59">
                  <c:v>6.2981807999999999</c:v>
                </c:pt>
                <c:pt idx="60">
                  <c:v>6.0996303000000003</c:v>
                </c:pt>
                <c:pt idx="61">
                  <c:v>6.3397183999999998</c:v>
                </c:pt>
                <c:pt idx="62">
                  <c:v>6.1177203999999996</c:v>
                </c:pt>
                <c:pt idx="63">
                  <c:v>6.0879490000000001</c:v>
                </c:pt>
                <c:pt idx="64">
                  <c:v>6.1092468000000002</c:v>
                </c:pt>
                <c:pt idx="65">
                  <c:v>5.9301560000000002</c:v>
                </c:pt>
                <c:pt idx="66">
                  <c:v>6.0086423</c:v>
                </c:pt>
                <c:pt idx="67">
                  <c:v>6.2649914999999998</c:v>
                </c:pt>
                <c:pt idx="68">
                  <c:v>6.0897331000000001</c:v>
                </c:pt>
                <c:pt idx="69">
                  <c:v>6.1650288</c:v>
                </c:pt>
                <c:pt idx="70">
                  <c:v>5.9400962000000002</c:v>
                </c:pt>
                <c:pt idx="71">
                  <c:v>5.8513745999999998</c:v>
                </c:pt>
                <c:pt idx="72">
                  <c:v>5.7334208999999996</c:v>
                </c:pt>
                <c:pt idx="73">
                  <c:v>6.0256730000000003</c:v>
                </c:pt>
                <c:pt idx="74">
                  <c:v>5.6696140000000002</c:v>
                </c:pt>
                <c:pt idx="75">
                  <c:v>5.6386795000000003</c:v>
                </c:pt>
                <c:pt idx="76">
                  <c:v>5.6430104999999999</c:v>
                </c:pt>
                <c:pt idx="77">
                  <c:v>5.7190950000000003</c:v>
                </c:pt>
                <c:pt idx="78">
                  <c:v>5.6943508999999999</c:v>
                </c:pt>
                <c:pt idx="79">
                  <c:v>5.6810976999999996</c:v>
                </c:pt>
                <c:pt idx="80">
                  <c:v>5.6093168000000002</c:v>
                </c:pt>
                <c:pt idx="81">
                  <c:v>5.6522873000000002</c:v>
                </c:pt>
                <c:pt idx="82">
                  <c:v>5.6095563999999998</c:v>
                </c:pt>
                <c:pt idx="83">
                  <c:v>5.7576011999999999</c:v>
                </c:pt>
                <c:pt idx="84">
                  <c:v>5.8148432999999997</c:v>
                </c:pt>
                <c:pt idx="85">
                  <c:v>5.6880385999999996</c:v>
                </c:pt>
                <c:pt idx="86">
                  <c:v>5.8336001</c:v>
                </c:pt>
                <c:pt idx="87">
                  <c:v>5.8397511</c:v>
                </c:pt>
                <c:pt idx="88">
                  <c:v>5.6164085000000004</c:v>
                </c:pt>
                <c:pt idx="89">
                  <c:v>5.5410164000000002</c:v>
                </c:pt>
                <c:pt idx="90">
                  <c:v>5.5975121999999997</c:v>
                </c:pt>
                <c:pt idx="91">
                  <c:v>5.5750140000000004</c:v>
                </c:pt>
                <c:pt idx="92">
                  <c:v>5.5126419999999996</c:v>
                </c:pt>
                <c:pt idx="93">
                  <c:v>5.4574981999999999</c:v>
                </c:pt>
                <c:pt idx="94">
                  <c:v>5.3933374000000001</c:v>
                </c:pt>
                <c:pt idx="95">
                  <c:v>5.4102591999999996</c:v>
                </c:pt>
                <c:pt idx="96">
                  <c:v>5.5868934000000001</c:v>
                </c:pt>
                <c:pt idx="97">
                  <c:v>5.5136292999999998</c:v>
                </c:pt>
                <c:pt idx="98">
                  <c:v>5.5523623999999998</c:v>
                </c:pt>
                <c:pt idx="99">
                  <c:v>5.5018460999999999</c:v>
                </c:pt>
                <c:pt idx="100">
                  <c:v>5.5384222999999997</c:v>
                </c:pt>
                <c:pt idx="101">
                  <c:v>5.3938645000000003</c:v>
                </c:pt>
                <c:pt idx="102">
                  <c:v>5.3191043999999996</c:v>
                </c:pt>
                <c:pt idx="103">
                  <c:v>5.2686631000000004</c:v>
                </c:pt>
                <c:pt idx="104">
                  <c:v>5.2661141000000002</c:v>
                </c:pt>
                <c:pt idx="105">
                  <c:v>5.0289720999999998</c:v>
                </c:pt>
                <c:pt idx="106">
                  <c:v>5.0279381000000001</c:v>
                </c:pt>
                <c:pt idx="107">
                  <c:v>5.0966322000000002</c:v>
                </c:pt>
                <c:pt idx="108">
                  <c:v>4.9816092000000003</c:v>
                </c:pt>
                <c:pt idx="109">
                  <c:v>5.0512984999999997</c:v>
                </c:pt>
                <c:pt idx="110">
                  <c:v>4.9477260999999997</c:v>
                </c:pt>
                <c:pt idx="111">
                  <c:v>5.0731016999999996</c:v>
                </c:pt>
                <c:pt idx="112">
                  <c:v>5.2201903999999999</c:v>
                </c:pt>
                <c:pt idx="113">
                  <c:v>5.2047553999999998</c:v>
                </c:pt>
                <c:pt idx="114">
                  <c:v>5.2483681999999998</c:v>
                </c:pt>
                <c:pt idx="115">
                  <c:v>5.2383443999999999</c:v>
                </c:pt>
                <c:pt idx="116">
                  <c:v>5.2535831000000002</c:v>
                </c:pt>
                <c:pt idx="117">
                  <c:v>5.1864873999999999</c:v>
                </c:pt>
                <c:pt idx="118">
                  <c:v>5.3146316999999996</c:v>
                </c:pt>
                <c:pt idx="119">
                  <c:v>5.1451498000000004</c:v>
                </c:pt>
                <c:pt idx="120">
                  <c:v>5.0514729999999997</c:v>
                </c:pt>
                <c:pt idx="121">
                  <c:v>5.2696110999999997</c:v>
                </c:pt>
                <c:pt idx="122">
                  <c:v>5.0816224999999999</c:v>
                </c:pt>
                <c:pt idx="123">
                  <c:v>5.2201012000000002</c:v>
                </c:pt>
                <c:pt idx="124">
                  <c:v>6.3588703999999998</c:v>
                </c:pt>
                <c:pt idx="125">
                  <c:v>7.0689422999999998</c:v>
                </c:pt>
                <c:pt idx="126">
                  <c:v>7.4402822000000004</c:v>
                </c:pt>
                <c:pt idx="127">
                  <c:v>7.4782346999999998</c:v>
                </c:pt>
                <c:pt idx="128">
                  <c:v>6.8046981000000004</c:v>
                </c:pt>
                <c:pt idx="129">
                  <c:v>6.9095718000000002</c:v>
                </c:pt>
                <c:pt idx="130">
                  <c:v>6.9803062999999996</c:v>
                </c:pt>
                <c:pt idx="131">
                  <c:v>6.8175150000000002</c:v>
                </c:pt>
                <c:pt idx="132">
                  <c:v>6.5898649000000002</c:v>
                </c:pt>
                <c:pt idx="133">
                  <c:v>6.3440817000000003</c:v>
                </c:pt>
                <c:pt idx="134">
                  <c:v>5.8296428999999996</c:v>
                </c:pt>
                <c:pt idx="135">
                  <c:v>5.6156809000000001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7547-4D3F-9DB2-502C644ADD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3642136"/>
        <c:axId val="1"/>
      </c:lineChart>
      <c:dateAx>
        <c:axId val="333642136"/>
        <c:scaling>
          <c:orientation val="minMax"/>
        </c:scaling>
        <c:delete val="0"/>
        <c:axPos val="b"/>
        <c:numFmt formatCode="mmm\-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1" i="0" u="none" strike="noStrike" baseline="0">
                <a:solidFill>
                  <a:sysClr val="windowText" lastClr="000000"/>
                </a:solidFill>
                <a:latin typeface="Calibri"/>
                <a:ea typeface="Calibri"/>
                <a:cs typeface="Calibri"/>
              </a:defRPr>
            </a:pPr>
            <a:endParaRPr lang="tr-TR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ysClr val="windowText" lastClr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AU">
                    <a:solidFill>
                      <a:sysClr val="windowText" lastClr="000000"/>
                    </a:solidFill>
                  </a:rPr>
                  <a:t>İşsizlik Oranı %</a:t>
                </a:r>
              </a:p>
            </c:rich>
          </c:tx>
          <c:layout>
            <c:manualLayout>
              <c:xMode val="edge"/>
              <c:yMode val="edge"/>
              <c:x val="9.6919586942622159E-3"/>
              <c:y val="0.26177427821522309"/>
            </c:manualLayout>
          </c:layout>
          <c:overlay val="0"/>
          <c:spPr>
            <a:noFill/>
            <a:ln w="25400">
              <a:noFill/>
            </a:ln>
          </c:spPr>
        </c:title>
        <c:numFmt formatCode="0.0;\-0.0;0.0;@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ysClr val="windowText" lastClr="000000"/>
                </a:solidFill>
                <a:latin typeface="Calibri"/>
                <a:ea typeface="Calibri"/>
                <a:cs typeface="Calibri"/>
              </a:defRPr>
            </a:pPr>
            <a:endParaRPr lang="tr-TR"/>
          </a:p>
        </c:txPr>
        <c:crossAx val="3336421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tr-T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Avustralya Merkez Bankası Faiz Oranı (Cash</a:t>
            </a:r>
            <a:r>
              <a:rPr lang="en-US" b="1" baseline="0">
                <a:solidFill>
                  <a:sysClr val="windowText" lastClr="000000"/>
                </a:solidFill>
              </a:rPr>
              <a:t> Rate) </a:t>
            </a:r>
            <a:r>
              <a:rPr lang="en-US" b="1">
                <a:solidFill>
                  <a:sysClr val="windowText" lastClr="000000"/>
                </a:solidFill>
              </a:rPr>
              <a:t>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Faiz Oranı %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229002120787622E-2"/>
                  <c:y val="0.2012414819528017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3-Nov-2010</a:t>
                    </a:r>
                  </a:p>
                  <a:p>
                    <a:r>
                      <a:rPr lang="en-US"/>
                      <a:t>%</a:t>
                    </a:r>
                    <a:fld id="{42A7E231-8867-47DA-99A9-0167E937CF1B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8BB-479D-82CC-749439FA5F56}"/>
                </c:ext>
              </c:extLst>
            </c:dLbl>
            <c:dLbl>
              <c:idx val="30"/>
              <c:layout>
                <c:manualLayout>
                  <c:x val="-0.12994757870056345"/>
                  <c:y val="0.1513613334137828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7-Agus-2013 </a:t>
                    </a:r>
                  </a:p>
                  <a:p>
                    <a:r>
                      <a:rPr lang="en-US"/>
                      <a:t>%</a:t>
                    </a:r>
                    <a:fld id="{EAE51A24-2691-4A80-870C-4C94FDB871A8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8BB-479D-82CC-749439FA5F56}"/>
                </c:ext>
              </c:extLst>
            </c:dLbl>
            <c:dLbl>
              <c:idx val="49"/>
              <c:layout>
                <c:manualLayout>
                  <c:x val="-9.2489417066263124E-2"/>
                  <c:y val="0.1166155629544710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6-May-2015</a:t>
                    </a:r>
                  </a:p>
                  <a:p>
                    <a:r>
                      <a:rPr lang="en-US"/>
                      <a:t>%</a:t>
                    </a:r>
                    <a:fld id="{BD467DF1-7923-4081-AF93-1026FA11BA13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8BB-479D-82CC-749439FA5F56}"/>
                </c:ext>
              </c:extLst>
            </c:dLbl>
            <c:dLbl>
              <c:idx val="63"/>
              <c:layout>
                <c:manualLayout>
                  <c:x val="-3.6997505637581758E-2"/>
                  <c:y val="6.862745098039216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3-Agus-2016</a:t>
                    </a:r>
                  </a:p>
                  <a:p>
                    <a:r>
                      <a:rPr lang="en-US"/>
                      <a:t>%</a:t>
                    </a:r>
                    <a:fld id="{0ADB13D3-1660-47BB-9D6D-EE4B5A258539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8BB-479D-82CC-749439FA5F56}"/>
                </c:ext>
              </c:extLst>
            </c:dLbl>
            <c:dLbl>
              <c:idx val="98"/>
              <c:layout>
                <c:manualLayout>
                  <c:x val="-0.324887337241826"/>
                  <c:y val="-0.3955683299599397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2-Oct-2019 </a:t>
                    </a:r>
                  </a:p>
                  <a:p>
                    <a:r>
                      <a:rPr lang="en-US"/>
                      <a:t>%</a:t>
                    </a:r>
                    <a:fld id="{B9850C46-3FEB-458E-88A7-0310F2B76013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8BB-479D-82CC-749439FA5F56}"/>
                </c:ext>
              </c:extLst>
            </c:dLbl>
            <c:dLbl>
              <c:idx val="102"/>
              <c:layout>
                <c:manualLayout>
                  <c:x val="-0.16031205208186905"/>
                  <c:y val="-0.3763050644784404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rgbClr val="FF0000"/>
                        </a:solidFill>
                      </a:rPr>
                      <a:t>4-Mar-2020 </a:t>
                    </a:r>
                  </a:p>
                  <a:p>
                    <a:pPr>
                      <a:defRPr sz="1200" b="1">
                        <a:solidFill>
                          <a:srgbClr val="FF0000"/>
                        </a:solidFill>
                      </a:defRPr>
                    </a:pPr>
                    <a:r>
                      <a:rPr lang="en-US">
                        <a:solidFill>
                          <a:srgbClr val="FF0000"/>
                        </a:solidFill>
                      </a:rPr>
                      <a:t>%</a:t>
                    </a:r>
                    <a:fld id="{60229685-AB8B-4A9D-A914-A60FEF94E03D}" type="VALUE">
                      <a:rPr lang="en-US">
                        <a:solidFill>
                          <a:srgbClr val="FF0000"/>
                        </a:solidFill>
                      </a:rPr>
                      <a:pPr>
                        <a:defRPr sz="1200" b="1">
                          <a:solidFill>
                            <a:srgbClr val="FF0000"/>
                          </a:solidFill>
                        </a:defRPr>
                      </a:pPr>
                      <a:t>[VALUE]</a:t>
                    </a:fld>
                    <a:endParaRPr lang="en-US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8BB-479D-82CC-749439FA5F56}"/>
                </c:ext>
              </c:extLst>
            </c:dLbl>
            <c:dLbl>
              <c:idx val="103"/>
              <c:layout>
                <c:manualLayout>
                  <c:x val="-3.8895233763670808E-2"/>
                  <c:y val="-0.262643094965141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20-Mar-2020</a:t>
                    </a:r>
                  </a:p>
                  <a:p>
                    <a:r>
                      <a:rPr lang="en-US"/>
                      <a:t>%</a:t>
                    </a:r>
                    <a:fld id="{684B80D4-B905-4384-88FC-A1E6590B4233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8BB-479D-82CC-749439FA5F56}"/>
                </c:ext>
              </c:extLst>
            </c:dLbl>
            <c:dLbl>
              <c:idx val="111"/>
              <c:layout>
                <c:manualLayout>
                  <c:x val="-5.6919239442433473E-3"/>
                  <c:y val="-0.104575163398692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rgbClr val="FF0000"/>
                        </a:solidFill>
                      </a:rPr>
                      <a:t>4-Nov-2020 </a:t>
                    </a:r>
                  </a:p>
                  <a:p>
                    <a:pPr>
                      <a:defRPr sz="1200" b="1">
                        <a:solidFill>
                          <a:srgbClr val="FF0000"/>
                        </a:solidFill>
                      </a:defRPr>
                    </a:pPr>
                    <a:r>
                      <a:rPr lang="en-US">
                        <a:solidFill>
                          <a:srgbClr val="FF0000"/>
                        </a:solidFill>
                      </a:rPr>
                      <a:t>%</a:t>
                    </a:r>
                    <a:fld id="{FD21EAF2-9E57-4FF1-A968-EBC30B04766C}" type="VALUE">
                      <a:rPr lang="en-US">
                        <a:solidFill>
                          <a:srgbClr val="FF0000"/>
                        </a:solidFill>
                      </a:rPr>
                      <a:pPr>
                        <a:defRPr sz="1200" b="1">
                          <a:solidFill>
                            <a:srgbClr val="FF0000"/>
                          </a:solidFill>
                        </a:defRPr>
                      </a:pPr>
                      <a:t>[VALUE]</a:t>
                    </a:fld>
                    <a:endParaRPr lang="en-US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8BB-479D-82CC-749439FA5F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Sheet1!$A$4:$A$119</c:f>
              <c:numCache>
                <c:formatCode>d\-mmm\-yy</c:formatCode>
                <c:ptCount val="116"/>
                <c:pt idx="0">
                  <c:v>40485</c:v>
                </c:pt>
                <c:pt idx="1">
                  <c:v>40520</c:v>
                </c:pt>
                <c:pt idx="2">
                  <c:v>40576</c:v>
                </c:pt>
                <c:pt idx="3">
                  <c:v>40604</c:v>
                </c:pt>
                <c:pt idx="4">
                  <c:v>40639</c:v>
                </c:pt>
                <c:pt idx="5">
                  <c:v>40667</c:v>
                </c:pt>
                <c:pt idx="6">
                  <c:v>40702</c:v>
                </c:pt>
                <c:pt idx="7">
                  <c:v>40730</c:v>
                </c:pt>
                <c:pt idx="8">
                  <c:v>40758</c:v>
                </c:pt>
                <c:pt idx="9">
                  <c:v>40793</c:v>
                </c:pt>
                <c:pt idx="10">
                  <c:v>40821</c:v>
                </c:pt>
                <c:pt idx="11">
                  <c:v>40849</c:v>
                </c:pt>
                <c:pt idx="12">
                  <c:v>40884</c:v>
                </c:pt>
                <c:pt idx="13">
                  <c:v>40947</c:v>
                </c:pt>
                <c:pt idx="14">
                  <c:v>40975</c:v>
                </c:pt>
                <c:pt idx="15">
                  <c:v>41003</c:v>
                </c:pt>
                <c:pt idx="16">
                  <c:v>41031</c:v>
                </c:pt>
                <c:pt idx="17">
                  <c:v>41066</c:v>
                </c:pt>
                <c:pt idx="18">
                  <c:v>41094</c:v>
                </c:pt>
                <c:pt idx="19">
                  <c:v>41129</c:v>
                </c:pt>
                <c:pt idx="20">
                  <c:v>41157</c:v>
                </c:pt>
                <c:pt idx="21">
                  <c:v>41185</c:v>
                </c:pt>
                <c:pt idx="22">
                  <c:v>41220</c:v>
                </c:pt>
                <c:pt idx="23">
                  <c:v>41248</c:v>
                </c:pt>
                <c:pt idx="24">
                  <c:v>41311</c:v>
                </c:pt>
                <c:pt idx="25">
                  <c:v>41339</c:v>
                </c:pt>
                <c:pt idx="26">
                  <c:v>41367</c:v>
                </c:pt>
                <c:pt idx="27">
                  <c:v>41402</c:v>
                </c:pt>
                <c:pt idx="28">
                  <c:v>41430</c:v>
                </c:pt>
                <c:pt idx="29">
                  <c:v>41458</c:v>
                </c:pt>
                <c:pt idx="30">
                  <c:v>41493</c:v>
                </c:pt>
                <c:pt idx="31">
                  <c:v>41521</c:v>
                </c:pt>
                <c:pt idx="32">
                  <c:v>41549</c:v>
                </c:pt>
                <c:pt idx="33">
                  <c:v>41584</c:v>
                </c:pt>
                <c:pt idx="34">
                  <c:v>41612</c:v>
                </c:pt>
                <c:pt idx="35">
                  <c:v>41675</c:v>
                </c:pt>
                <c:pt idx="36">
                  <c:v>41703</c:v>
                </c:pt>
                <c:pt idx="37">
                  <c:v>41731</c:v>
                </c:pt>
                <c:pt idx="38">
                  <c:v>41766</c:v>
                </c:pt>
                <c:pt idx="39">
                  <c:v>41794</c:v>
                </c:pt>
                <c:pt idx="40">
                  <c:v>41822</c:v>
                </c:pt>
                <c:pt idx="41">
                  <c:v>41857</c:v>
                </c:pt>
                <c:pt idx="42">
                  <c:v>41885</c:v>
                </c:pt>
                <c:pt idx="43">
                  <c:v>41920</c:v>
                </c:pt>
                <c:pt idx="44">
                  <c:v>41948</c:v>
                </c:pt>
                <c:pt idx="45">
                  <c:v>41976</c:v>
                </c:pt>
                <c:pt idx="46">
                  <c:v>42039</c:v>
                </c:pt>
                <c:pt idx="47">
                  <c:v>42067</c:v>
                </c:pt>
                <c:pt idx="48">
                  <c:v>42102</c:v>
                </c:pt>
                <c:pt idx="49">
                  <c:v>42130</c:v>
                </c:pt>
                <c:pt idx="50">
                  <c:v>42158</c:v>
                </c:pt>
                <c:pt idx="51">
                  <c:v>42193</c:v>
                </c:pt>
                <c:pt idx="52">
                  <c:v>42221</c:v>
                </c:pt>
                <c:pt idx="53">
                  <c:v>42249</c:v>
                </c:pt>
                <c:pt idx="54">
                  <c:v>42284</c:v>
                </c:pt>
                <c:pt idx="55">
                  <c:v>42312</c:v>
                </c:pt>
                <c:pt idx="56">
                  <c:v>42340</c:v>
                </c:pt>
                <c:pt idx="57">
                  <c:v>42403</c:v>
                </c:pt>
                <c:pt idx="58">
                  <c:v>42431</c:v>
                </c:pt>
                <c:pt idx="59">
                  <c:v>42466</c:v>
                </c:pt>
                <c:pt idx="60">
                  <c:v>42494</c:v>
                </c:pt>
                <c:pt idx="61">
                  <c:v>42529</c:v>
                </c:pt>
                <c:pt idx="62">
                  <c:v>42557</c:v>
                </c:pt>
                <c:pt idx="63">
                  <c:v>42585</c:v>
                </c:pt>
                <c:pt idx="64">
                  <c:v>42620</c:v>
                </c:pt>
                <c:pt idx="65">
                  <c:v>42648</c:v>
                </c:pt>
                <c:pt idx="66">
                  <c:v>42676</c:v>
                </c:pt>
                <c:pt idx="67">
                  <c:v>42711</c:v>
                </c:pt>
                <c:pt idx="68">
                  <c:v>42774</c:v>
                </c:pt>
                <c:pt idx="69">
                  <c:v>42802</c:v>
                </c:pt>
                <c:pt idx="70">
                  <c:v>42830</c:v>
                </c:pt>
                <c:pt idx="71">
                  <c:v>42858</c:v>
                </c:pt>
                <c:pt idx="72">
                  <c:v>42893</c:v>
                </c:pt>
                <c:pt idx="73">
                  <c:v>42921</c:v>
                </c:pt>
                <c:pt idx="74">
                  <c:v>42949</c:v>
                </c:pt>
                <c:pt idx="75">
                  <c:v>42984</c:v>
                </c:pt>
                <c:pt idx="76">
                  <c:v>43012</c:v>
                </c:pt>
                <c:pt idx="77">
                  <c:v>43047</c:v>
                </c:pt>
                <c:pt idx="78">
                  <c:v>43075</c:v>
                </c:pt>
                <c:pt idx="79">
                  <c:v>43138</c:v>
                </c:pt>
                <c:pt idx="80">
                  <c:v>43166</c:v>
                </c:pt>
                <c:pt idx="81">
                  <c:v>43194</c:v>
                </c:pt>
                <c:pt idx="82">
                  <c:v>43222</c:v>
                </c:pt>
                <c:pt idx="83">
                  <c:v>43257</c:v>
                </c:pt>
                <c:pt idx="84">
                  <c:v>43285</c:v>
                </c:pt>
                <c:pt idx="85">
                  <c:v>43320</c:v>
                </c:pt>
                <c:pt idx="86">
                  <c:v>43348</c:v>
                </c:pt>
                <c:pt idx="87">
                  <c:v>43376</c:v>
                </c:pt>
                <c:pt idx="88">
                  <c:v>43411</c:v>
                </c:pt>
                <c:pt idx="89">
                  <c:v>43439</c:v>
                </c:pt>
                <c:pt idx="90">
                  <c:v>43502</c:v>
                </c:pt>
                <c:pt idx="91">
                  <c:v>43530</c:v>
                </c:pt>
                <c:pt idx="92">
                  <c:v>43558</c:v>
                </c:pt>
                <c:pt idx="93">
                  <c:v>43593</c:v>
                </c:pt>
                <c:pt idx="94">
                  <c:v>43621</c:v>
                </c:pt>
                <c:pt idx="95">
                  <c:v>43649</c:v>
                </c:pt>
                <c:pt idx="96">
                  <c:v>43684</c:v>
                </c:pt>
                <c:pt idx="97">
                  <c:v>43712</c:v>
                </c:pt>
                <c:pt idx="98">
                  <c:v>43740</c:v>
                </c:pt>
                <c:pt idx="99">
                  <c:v>43775</c:v>
                </c:pt>
                <c:pt idx="100">
                  <c:v>43803</c:v>
                </c:pt>
                <c:pt idx="101">
                  <c:v>43866</c:v>
                </c:pt>
                <c:pt idx="102">
                  <c:v>43894</c:v>
                </c:pt>
                <c:pt idx="103">
                  <c:v>43910</c:v>
                </c:pt>
                <c:pt idx="104">
                  <c:v>43929</c:v>
                </c:pt>
                <c:pt idx="105">
                  <c:v>43957</c:v>
                </c:pt>
                <c:pt idx="106">
                  <c:v>43985</c:v>
                </c:pt>
                <c:pt idx="107">
                  <c:v>44020</c:v>
                </c:pt>
                <c:pt idx="108">
                  <c:v>44048</c:v>
                </c:pt>
                <c:pt idx="109">
                  <c:v>44076</c:v>
                </c:pt>
                <c:pt idx="110">
                  <c:v>44111</c:v>
                </c:pt>
                <c:pt idx="111">
                  <c:v>44139</c:v>
                </c:pt>
                <c:pt idx="112">
                  <c:v>44167</c:v>
                </c:pt>
                <c:pt idx="113">
                  <c:v>44230</c:v>
                </c:pt>
                <c:pt idx="114">
                  <c:v>44258</c:v>
                </c:pt>
                <c:pt idx="115">
                  <c:v>44293</c:v>
                </c:pt>
              </c:numCache>
            </c:numRef>
          </c:cat>
          <c:val>
            <c:numRef>
              <c:f>Sheet1!$B$4:$B$119</c:f>
              <c:numCache>
                <c:formatCode>General</c:formatCode>
                <c:ptCount val="116"/>
                <c:pt idx="0">
                  <c:v>4.75</c:v>
                </c:pt>
                <c:pt idx="1">
                  <c:v>4.75</c:v>
                </c:pt>
                <c:pt idx="2">
                  <c:v>4.75</c:v>
                </c:pt>
                <c:pt idx="3">
                  <c:v>4.75</c:v>
                </c:pt>
                <c:pt idx="4">
                  <c:v>4.75</c:v>
                </c:pt>
                <c:pt idx="5">
                  <c:v>4.75</c:v>
                </c:pt>
                <c:pt idx="6">
                  <c:v>4.75</c:v>
                </c:pt>
                <c:pt idx="7">
                  <c:v>4.75</c:v>
                </c:pt>
                <c:pt idx="8">
                  <c:v>4.75</c:v>
                </c:pt>
                <c:pt idx="9">
                  <c:v>4.75</c:v>
                </c:pt>
                <c:pt idx="10">
                  <c:v>4.75</c:v>
                </c:pt>
                <c:pt idx="11">
                  <c:v>4.5</c:v>
                </c:pt>
                <c:pt idx="12">
                  <c:v>4.25</c:v>
                </c:pt>
                <c:pt idx="13">
                  <c:v>4.25</c:v>
                </c:pt>
                <c:pt idx="14">
                  <c:v>4.25</c:v>
                </c:pt>
                <c:pt idx="15">
                  <c:v>4.25</c:v>
                </c:pt>
                <c:pt idx="16">
                  <c:v>3.75</c:v>
                </c:pt>
                <c:pt idx="17">
                  <c:v>3.5</c:v>
                </c:pt>
                <c:pt idx="18">
                  <c:v>3.5</c:v>
                </c:pt>
                <c:pt idx="19">
                  <c:v>3.5</c:v>
                </c:pt>
                <c:pt idx="20">
                  <c:v>3.5</c:v>
                </c:pt>
                <c:pt idx="21">
                  <c:v>3.25</c:v>
                </c:pt>
                <c:pt idx="22">
                  <c:v>3.25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2.75</c:v>
                </c:pt>
                <c:pt idx="28">
                  <c:v>2.75</c:v>
                </c:pt>
                <c:pt idx="29">
                  <c:v>2.75</c:v>
                </c:pt>
                <c:pt idx="30">
                  <c:v>2.5</c:v>
                </c:pt>
                <c:pt idx="31">
                  <c:v>2.5</c:v>
                </c:pt>
                <c:pt idx="32">
                  <c:v>2.5</c:v>
                </c:pt>
                <c:pt idx="33">
                  <c:v>2.5</c:v>
                </c:pt>
                <c:pt idx="34">
                  <c:v>2.5</c:v>
                </c:pt>
                <c:pt idx="35">
                  <c:v>2.5</c:v>
                </c:pt>
                <c:pt idx="36">
                  <c:v>2.5</c:v>
                </c:pt>
                <c:pt idx="37">
                  <c:v>2.5</c:v>
                </c:pt>
                <c:pt idx="38">
                  <c:v>2.5</c:v>
                </c:pt>
                <c:pt idx="39">
                  <c:v>2.5</c:v>
                </c:pt>
                <c:pt idx="40">
                  <c:v>2.5</c:v>
                </c:pt>
                <c:pt idx="41">
                  <c:v>2.5</c:v>
                </c:pt>
                <c:pt idx="42">
                  <c:v>2.5</c:v>
                </c:pt>
                <c:pt idx="43">
                  <c:v>2.5</c:v>
                </c:pt>
                <c:pt idx="44">
                  <c:v>2.5</c:v>
                </c:pt>
                <c:pt idx="45">
                  <c:v>2.5</c:v>
                </c:pt>
                <c:pt idx="46">
                  <c:v>2.25</c:v>
                </c:pt>
                <c:pt idx="47">
                  <c:v>2.25</c:v>
                </c:pt>
                <c:pt idx="48">
                  <c:v>2.25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1.75</c:v>
                </c:pt>
                <c:pt idx="61">
                  <c:v>1.75</c:v>
                </c:pt>
                <c:pt idx="62">
                  <c:v>1.75</c:v>
                </c:pt>
                <c:pt idx="63">
                  <c:v>1.5</c:v>
                </c:pt>
                <c:pt idx="64">
                  <c:v>1.5</c:v>
                </c:pt>
                <c:pt idx="65">
                  <c:v>1.5</c:v>
                </c:pt>
                <c:pt idx="66">
                  <c:v>1.5</c:v>
                </c:pt>
                <c:pt idx="67">
                  <c:v>1.5</c:v>
                </c:pt>
                <c:pt idx="68">
                  <c:v>1.5</c:v>
                </c:pt>
                <c:pt idx="69">
                  <c:v>1.5</c:v>
                </c:pt>
                <c:pt idx="70">
                  <c:v>1.5</c:v>
                </c:pt>
                <c:pt idx="71">
                  <c:v>1.5</c:v>
                </c:pt>
                <c:pt idx="72">
                  <c:v>1.5</c:v>
                </c:pt>
                <c:pt idx="73">
                  <c:v>1.5</c:v>
                </c:pt>
                <c:pt idx="74">
                  <c:v>1.5</c:v>
                </c:pt>
                <c:pt idx="75">
                  <c:v>1.5</c:v>
                </c:pt>
                <c:pt idx="76">
                  <c:v>1.5</c:v>
                </c:pt>
                <c:pt idx="77">
                  <c:v>1.5</c:v>
                </c:pt>
                <c:pt idx="78">
                  <c:v>1.5</c:v>
                </c:pt>
                <c:pt idx="79">
                  <c:v>1.5</c:v>
                </c:pt>
                <c:pt idx="80">
                  <c:v>1.5</c:v>
                </c:pt>
                <c:pt idx="81">
                  <c:v>1.5</c:v>
                </c:pt>
                <c:pt idx="82">
                  <c:v>1.5</c:v>
                </c:pt>
                <c:pt idx="83">
                  <c:v>1.5</c:v>
                </c:pt>
                <c:pt idx="84">
                  <c:v>1.5</c:v>
                </c:pt>
                <c:pt idx="85">
                  <c:v>1.5</c:v>
                </c:pt>
                <c:pt idx="86">
                  <c:v>1.5</c:v>
                </c:pt>
                <c:pt idx="87">
                  <c:v>1.5</c:v>
                </c:pt>
                <c:pt idx="88">
                  <c:v>1.5</c:v>
                </c:pt>
                <c:pt idx="89">
                  <c:v>1.5</c:v>
                </c:pt>
                <c:pt idx="90">
                  <c:v>1.5</c:v>
                </c:pt>
                <c:pt idx="91">
                  <c:v>1.5</c:v>
                </c:pt>
                <c:pt idx="92">
                  <c:v>1.5</c:v>
                </c:pt>
                <c:pt idx="93">
                  <c:v>1.5</c:v>
                </c:pt>
                <c:pt idx="94">
                  <c:v>1.25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0.75</c:v>
                </c:pt>
                <c:pt idx="99">
                  <c:v>0.75</c:v>
                </c:pt>
                <c:pt idx="100">
                  <c:v>0.75</c:v>
                </c:pt>
                <c:pt idx="101">
                  <c:v>0.75</c:v>
                </c:pt>
                <c:pt idx="102">
                  <c:v>0.5</c:v>
                </c:pt>
                <c:pt idx="103">
                  <c:v>0.25</c:v>
                </c:pt>
                <c:pt idx="104">
                  <c:v>0.25</c:v>
                </c:pt>
                <c:pt idx="105">
                  <c:v>0.25</c:v>
                </c:pt>
                <c:pt idx="106">
                  <c:v>0.25</c:v>
                </c:pt>
                <c:pt idx="107">
                  <c:v>0.25</c:v>
                </c:pt>
                <c:pt idx="108">
                  <c:v>0.25</c:v>
                </c:pt>
                <c:pt idx="109">
                  <c:v>0.25</c:v>
                </c:pt>
                <c:pt idx="110">
                  <c:v>0.25</c:v>
                </c:pt>
                <c:pt idx="111">
                  <c:v>0.1</c:v>
                </c:pt>
                <c:pt idx="112">
                  <c:v>0.1</c:v>
                </c:pt>
                <c:pt idx="113">
                  <c:v>0.1</c:v>
                </c:pt>
                <c:pt idx="114">
                  <c:v>0.1</c:v>
                </c:pt>
                <c:pt idx="115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8BB-479D-82CC-749439FA5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267944"/>
        <c:axId val="175271552"/>
      </c:lineChart>
      <c:catAx>
        <c:axId val="175267944"/>
        <c:scaling>
          <c:orientation val="minMax"/>
        </c:scaling>
        <c:delete val="0"/>
        <c:axPos val="b"/>
        <c:numFmt formatCode="d\-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75271552"/>
        <c:crosses val="autoZero"/>
        <c:auto val="0"/>
        <c:lblAlgn val="ctr"/>
        <c:lblOffset val="100"/>
        <c:noMultiLvlLbl val="0"/>
      </c:catAx>
      <c:valAx>
        <c:axId val="17527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75267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>
                <a:effectLst/>
              </a:rPr>
              <a:t>Perakende Harcamalar - 2020-2021 (%)</a:t>
            </a:r>
            <a:endParaRPr lang="en-US" sz="1800" b="1" i="0" baseline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45-4A3D-BF65-D9CF01025737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D45-4A3D-BF65-D9CF01025737}"/>
              </c:ext>
            </c:extLst>
          </c:dPt>
          <c:dLbls>
            <c:dLbl>
              <c:idx val="0"/>
              <c:layout>
                <c:manualLayout>
                  <c:x val="-8.3333333333333332E-3"/>
                  <c:y val="-7.7262686441858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45-4A3D-BF65-D9CF01025737}"/>
                </c:ext>
              </c:extLst>
            </c:dLbl>
            <c:dLbl>
              <c:idx val="12"/>
              <c:layout>
                <c:manualLayout>
                  <c:x val="5.5555555555555558E-3"/>
                  <c:y val="-1.15894029662787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45-4A3D-BF65-D9CF01025737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D45-4A3D-BF65-D9CF010257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Sheet1!$D$48:$Q$48</c:f>
              <c:strCache>
                <c:ptCount val="14"/>
                <c:pt idx="0">
                  <c:v>2020 Ocak</c:v>
                </c:pt>
                <c:pt idx="1">
                  <c:v>Şubat</c:v>
                </c:pt>
                <c:pt idx="2">
                  <c:v>Mart</c:v>
                </c:pt>
                <c:pt idx="3">
                  <c:v>2020 Nisan</c:v>
                </c:pt>
                <c:pt idx="4">
                  <c:v>Mayıs</c:v>
                </c:pt>
                <c:pt idx="5">
                  <c:v>Haziran</c:v>
                </c:pt>
                <c:pt idx="6">
                  <c:v>Temmuz</c:v>
                </c:pt>
                <c:pt idx="7">
                  <c:v>Ağustos</c:v>
                </c:pt>
                <c:pt idx="8">
                  <c:v>Eylül</c:v>
                </c:pt>
                <c:pt idx="9">
                  <c:v>Ekim</c:v>
                </c:pt>
                <c:pt idx="10">
                  <c:v>Kasım</c:v>
                </c:pt>
                <c:pt idx="11">
                  <c:v>2020 Aralık</c:v>
                </c:pt>
                <c:pt idx="12">
                  <c:v>2021 Ocak</c:v>
                </c:pt>
                <c:pt idx="13">
                  <c:v>2021 Şubat</c:v>
                </c:pt>
              </c:strCache>
            </c:strRef>
          </c:cat>
          <c:val>
            <c:numRef>
              <c:f>Sheet1!$D$49:$Q$49</c:f>
              <c:numCache>
                <c:formatCode>0.0%</c:formatCode>
                <c:ptCount val="14"/>
                <c:pt idx="0">
                  <c:v>1.9542132527360589E-2</c:v>
                </c:pt>
                <c:pt idx="1">
                  <c:v>1.8339166354838454E-2</c:v>
                </c:pt>
                <c:pt idx="2">
                  <c:v>0.10069746529123202</c:v>
                </c:pt>
                <c:pt idx="3">
                  <c:v>-9.1760361370305521E-2</c:v>
                </c:pt>
                <c:pt idx="4">
                  <c:v>5.786771632842358E-2</c:v>
                </c:pt>
                <c:pt idx="5">
                  <c:v>8.5237819131284587E-2</c:v>
                </c:pt>
                <c:pt idx="6">
                  <c:v>0.12037787070079031</c:v>
                </c:pt>
                <c:pt idx="7">
                  <c:v>7.080954248935778E-2</c:v>
                </c:pt>
                <c:pt idx="8">
                  <c:v>5.6270422616848226E-2</c:v>
                </c:pt>
                <c:pt idx="9">
                  <c:v>7.0522178551375658E-2</c:v>
                </c:pt>
                <c:pt idx="10">
                  <c:v>0.13334908717243632</c:v>
                </c:pt>
                <c:pt idx="11">
                  <c:v>9.6041894491422974E-2</c:v>
                </c:pt>
                <c:pt idx="12">
                  <c:v>0.107</c:v>
                </c:pt>
                <c:pt idx="13">
                  <c:v>9.1999999999999998E-2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45-4A3D-BF65-D9CF010257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7320896"/>
        <c:axId val="577318400"/>
      </c:barChart>
      <c:catAx>
        <c:axId val="57732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77318400"/>
        <c:crosses val="autoZero"/>
        <c:auto val="1"/>
        <c:lblAlgn val="ctr"/>
        <c:lblOffset val="100"/>
        <c:noMultiLvlLbl val="0"/>
      </c:catAx>
      <c:valAx>
        <c:axId val="57731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7732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accent2"/>
      </a:solidFill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tr-TR" b="1">
                <a:solidFill>
                  <a:sysClr val="windowText" lastClr="000000"/>
                </a:solidFill>
              </a:rPr>
              <a:t>Perakende</a:t>
            </a:r>
            <a:r>
              <a:rPr lang="tr-TR" b="1" baseline="0">
                <a:solidFill>
                  <a:sysClr val="windowText" lastClr="000000"/>
                </a:solidFill>
              </a:rPr>
              <a:t> Harcamalardaki Değişim (% Pay)</a:t>
            </a:r>
            <a:endParaRPr lang="en-AU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Sheet1!$C$54</c:f>
              <c:strCache>
                <c:ptCount val="1"/>
                <c:pt idx="0">
                  <c:v>2019 Pay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363846064237059E-2"/>
                  <c:y val="-8.00113905979685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F8-4412-9AF6-EB239080C346}"/>
                </c:ext>
              </c:extLst>
            </c:dLbl>
            <c:dLbl>
              <c:idx val="1"/>
              <c:layout>
                <c:manualLayout>
                  <c:x val="-2.1363846064237049E-2"/>
                  <c:y val="-1.2001708589695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F8-4412-9AF6-EB239080C346}"/>
                </c:ext>
              </c:extLst>
            </c:dLbl>
            <c:dLbl>
              <c:idx val="2"/>
              <c:layout>
                <c:manualLayout>
                  <c:x val="-1.6022884548177883E-2"/>
                  <c:y val="-4.0005695298984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F8-4412-9AF6-EB239080C346}"/>
                </c:ext>
              </c:extLst>
            </c:dLbl>
            <c:dLbl>
              <c:idx val="3"/>
              <c:layout>
                <c:manualLayout>
                  <c:x val="-1.0681923032118524E-2"/>
                  <c:y val="-4.0005695298985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F8-4412-9AF6-EB239080C346}"/>
                </c:ext>
              </c:extLst>
            </c:dLbl>
            <c:dLbl>
              <c:idx val="4"/>
              <c:layout>
                <c:manualLayout>
                  <c:x val="-1.3352403790148156E-2"/>
                  <c:y val="-8.00113905979685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F8-4412-9AF6-EB239080C3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Sheet1!$B$55:$B$60</c:f>
              <c:strCache>
                <c:ptCount val="6"/>
                <c:pt idx="0">
                  <c:v>Gıda</c:v>
                </c:pt>
                <c:pt idx="1">
                  <c:v>Ev eşyası </c:v>
                </c:pt>
                <c:pt idx="2">
                  <c:v>Hazır giyim, ayakkabı ve aksesuar</c:v>
                </c:pt>
                <c:pt idx="3">
                  <c:v>Zincir mağazalar </c:v>
                </c:pt>
                <c:pt idx="4">
                  <c:v>Diğer perakende</c:v>
                </c:pt>
                <c:pt idx="5">
                  <c:v>Kafe, restoran, vb.</c:v>
                </c:pt>
              </c:strCache>
            </c:strRef>
          </c:cat>
          <c:val>
            <c:numRef>
              <c:f>Sheet1!$C$55:$C$60</c:f>
              <c:numCache>
                <c:formatCode>0.0%</c:formatCode>
                <c:ptCount val="6"/>
                <c:pt idx="0">
                  <c:v>0.41061373775636117</c:v>
                </c:pt>
                <c:pt idx="1">
                  <c:v>0.16761067709321045</c:v>
                </c:pt>
                <c:pt idx="2">
                  <c:v>7.8836577822374701E-2</c:v>
                </c:pt>
                <c:pt idx="3">
                  <c:v>5.7114881219143404E-2</c:v>
                </c:pt>
                <c:pt idx="4">
                  <c:v>0.14200269382050679</c:v>
                </c:pt>
                <c:pt idx="5">
                  <c:v>0.14382143228840322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FF8-4412-9AF6-EB239080C346}"/>
            </c:ext>
          </c:extLst>
        </c:ser>
        <c:ser>
          <c:idx val="1"/>
          <c:order val="1"/>
          <c:tx>
            <c:strRef>
              <c:f>Sheet1!$D$54</c:f>
              <c:strCache>
                <c:ptCount val="1"/>
                <c:pt idx="0">
                  <c:v>2020 Pay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4716249854385206E-2"/>
                  <c:y val="4.00056952989841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F8-4412-9AF6-EB239080C346}"/>
                </c:ext>
              </c:extLst>
            </c:dLbl>
            <c:dLbl>
              <c:idx val="1"/>
              <c:layout>
                <c:manualLayout>
                  <c:x val="2.937528833832594E-2"/>
                  <c:y val="-8.00113905979685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F8-4412-9AF6-EB239080C346}"/>
                </c:ext>
              </c:extLst>
            </c:dLbl>
            <c:dLbl>
              <c:idx val="3"/>
              <c:layout>
                <c:manualLayout>
                  <c:x val="1.6022884548177688E-2"/>
                  <c:y val="1.2001708589695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FF8-4412-9AF6-EB239080C346}"/>
                </c:ext>
              </c:extLst>
            </c:dLbl>
            <c:dLbl>
              <c:idx val="4"/>
              <c:layout>
                <c:manualLayout>
                  <c:x val="1.869336530620732E-2"/>
                  <c:y val="-2.0002847649492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FF8-4412-9AF6-EB239080C346}"/>
                </c:ext>
              </c:extLst>
            </c:dLbl>
            <c:dLbl>
              <c:idx val="5"/>
              <c:layout>
                <c:manualLayout>
                  <c:x val="2.6704807580296312E-2"/>
                  <c:y val="1.6002278119593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FF8-4412-9AF6-EB239080C3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Sheet1!$B$55:$B$60</c:f>
              <c:strCache>
                <c:ptCount val="6"/>
                <c:pt idx="0">
                  <c:v>Gıda</c:v>
                </c:pt>
                <c:pt idx="1">
                  <c:v>Ev eşyası </c:v>
                </c:pt>
                <c:pt idx="2">
                  <c:v>Hazır giyim, ayakkabı ve aksesuar</c:v>
                </c:pt>
                <c:pt idx="3">
                  <c:v>Zincir mağazalar </c:v>
                </c:pt>
                <c:pt idx="4">
                  <c:v>Diğer perakende</c:v>
                </c:pt>
                <c:pt idx="5">
                  <c:v>Kafe, restoran, vb.</c:v>
                </c:pt>
              </c:strCache>
            </c:strRef>
          </c:cat>
          <c:val>
            <c:numRef>
              <c:f>Sheet1!$D$55:$D$60</c:f>
              <c:numCache>
                <c:formatCode>0.0%</c:formatCode>
                <c:ptCount val="6"/>
                <c:pt idx="0">
                  <c:v>0.43074513048902108</c:v>
                </c:pt>
                <c:pt idx="1">
                  <c:v>0.18487285140882953</c:v>
                </c:pt>
                <c:pt idx="2">
                  <c:v>6.8526185887636509E-2</c:v>
                </c:pt>
                <c:pt idx="3">
                  <c:v>5.3863506994069353E-2</c:v>
                </c:pt>
                <c:pt idx="4">
                  <c:v>0.14827746010580764</c:v>
                </c:pt>
                <c:pt idx="5">
                  <c:v>0.11371539205239875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FF8-4412-9AF6-EB239080C3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9561752"/>
        <c:axId val="389559784"/>
      </c:barChart>
      <c:catAx>
        <c:axId val="389561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89559784"/>
        <c:crosses val="autoZero"/>
        <c:auto val="1"/>
        <c:lblAlgn val="ctr"/>
        <c:lblOffset val="100"/>
        <c:noMultiLvlLbl val="0"/>
      </c:catAx>
      <c:valAx>
        <c:axId val="389559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89561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accent2"/>
      </a:solidFill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tr-TR" sz="1600" b="1">
                <a:solidFill>
                  <a:sysClr val="windowText" lastClr="000000"/>
                </a:solidFill>
              </a:rPr>
              <a:t>Avustralya İnşaat Sektörü İş Bitirmeleri (Cari fiyatlar, Milyar</a:t>
            </a:r>
            <a:r>
              <a:rPr lang="tr-TR" sz="1600" b="1" baseline="0">
                <a:solidFill>
                  <a:sysClr val="windowText" lastClr="000000"/>
                </a:solidFill>
              </a:rPr>
              <a:t> </a:t>
            </a:r>
            <a:r>
              <a:rPr lang="tr-TR" sz="1600" b="1">
                <a:solidFill>
                  <a:sysClr val="windowText" lastClr="000000"/>
                </a:solidFill>
              </a:rPr>
              <a:t>USD)</a:t>
            </a:r>
            <a:endParaRPr lang="en-AU" sz="16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'8755.1'!$M$286</c:f>
              <c:strCache>
                <c:ptCount val="1"/>
                <c:pt idx="0">
                  <c:v>Bina İnşaatı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'8755.1'!$L$287:$L$296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'8755.1'!$M$287:$M$296</c:f>
              <c:numCache>
                <c:formatCode>_(* #,##0.0_);_(* \(#,##0.0\);_(* "-"??_);_(@_)</c:formatCode>
                <c:ptCount val="10"/>
                <c:pt idx="0">
                  <c:v>86.778518697533329</c:v>
                </c:pt>
                <c:pt idx="1">
                  <c:v>84.768208207166666</c:v>
                </c:pt>
                <c:pt idx="2">
                  <c:v>83.811923604200004</c:v>
                </c:pt>
                <c:pt idx="3">
                  <c:v>85.211661185899999</c:v>
                </c:pt>
                <c:pt idx="4">
                  <c:v>78.527741054666663</c:v>
                </c:pt>
                <c:pt idx="5">
                  <c:v>83.424903150533353</c:v>
                </c:pt>
                <c:pt idx="6">
                  <c:v>89.984181616733338</c:v>
                </c:pt>
                <c:pt idx="7">
                  <c:v>94.615212517033342</c:v>
                </c:pt>
                <c:pt idx="8">
                  <c:v>86.561304471866663</c:v>
                </c:pt>
                <c:pt idx="9">
                  <c:v>82.260580374200003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19-4C49-B115-8DA2A3554976}"/>
            </c:ext>
          </c:extLst>
        </c:ser>
        <c:ser>
          <c:idx val="1"/>
          <c:order val="1"/>
          <c:tx>
            <c:strRef>
              <c:f>'8755.1'!$N$286</c:f>
              <c:strCache>
                <c:ptCount val="1"/>
                <c:pt idx="0">
                  <c:v>Mühendislik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'8755.1'!$L$287:$L$296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'8755.1'!$N$287:$N$296</c:f>
              <c:numCache>
                <c:formatCode>_(* #,##0.0_);_(* \(#,##0.0\);_(* "-"??_);_(@_)</c:formatCode>
                <c:ptCount val="10"/>
                <c:pt idx="0">
                  <c:v>105.46607252000001</c:v>
                </c:pt>
                <c:pt idx="1">
                  <c:v>138.12830585126667</c:v>
                </c:pt>
                <c:pt idx="2">
                  <c:v>129.37677263220002</c:v>
                </c:pt>
                <c:pt idx="3">
                  <c:v>110.3349927557</c:v>
                </c:pt>
                <c:pt idx="4">
                  <c:v>79.403787368966675</c:v>
                </c:pt>
                <c:pt idx="5">
                  <c:v>63.216092131766679</c:v>
                </c:pt>
                <c:pt idx="6">
                  <c:v>82.539198322466675</c:v>
                </c:pt>
                <c:pt idx="7">
                  <c:v>72.984105906433342</c:v>
                </c:pt>
                <c:pt idx="8">
                  <c:v>62.339967172733338</c:v>
                </c:pt>
                <c:pt idx="9">
                  <c:v>62.517202644000001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19-4C49-B115-8DA2A3554976}"/>
            </c:ext>
          </c:extLst>
        </c:ser>
        <c:ser>
          <c:idx val="2"/>
          <c:order val="2"/>
          <c:tx>
            <c:strRef>
              <c:f>'8755.1'!$O$286</c:f>
              <c:strCache>
                <c:ptCount val="1"/>
                <c:pt idx="0">
                  <c:v>Toplam İnşaat</c:v>
                </c:pt>
              </c:strCache>
            </c:strRef>
          </c:tx>
          <c:spPr>
            <a:solidFill>
              <a:srgbClr val="5C8E3A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19-4C49-B115-8DA2A3554976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19-4C49-B115-8DA2A3554976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019-4C49-B115-8DA2A3554976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019-4C49-B115-8DA2A3554976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019-4C49-B115-8DA2A3554976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19-4C49-B115-8DA2A3554976}"/>
                </c:ext>
              </c:extLst>
            </c:dLbl>
            <c:dLbl>
              <c:idx val="6"/>
              <c:layout>
                <c:manualLayout>
                  <c:x val="-2.8516439777914369E-3"/>
                  <c:y val="-3.3516398981316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19-4C49-B115-8DA2A3554976}"/>
                </c:ext>
              </c:extLst>
            </c:dLbl>
            <c:dLbl>
              <c:idx val="7"/>
              <c:layout>
                <c:manualLayout>
                  <c:x val="-2.03045652816554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19-4C49-B115-8DA2A3554976}"/>
                </c:ext>
              </c:extLst>
            </c:dLbl>
            <c:dLbl>
              <c:idx val="8"/>
              <c:layout>
                <c:manualLayout>
                  <c:x val="-1.0152282640827749E-2"/>
                  <c:y val="-3.0526586012381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19-4C49-B115-8DA2A3554976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019-4C49-B115-8DA2A35549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'8755.1'!$L$287:$L$296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'8755.1'!$O$287:$O$296</c:f>
              <c:numCache>
                <c:formatCode>_(* #,##0.0_);_(* \(#,##0.0\);_(* "-"??_);_(@_)</c:formatCode>
                <c:ptCount val="10"/>
                <c:pt idx="0">
                  <c:v>192.24458916363332</c:v>
                </c:pt>
                <c:pt idx="1">
                  <c:v>222.89651405843335</c:v>
                </c:pt>
                <c:pt idx="2">
                  <c:v>213.18869617296667</c:v>
                </c:pt>
                <c:pt idx="3">
                  <c:v>195.54665386489998</c:v>
                </c:pt>
                <c:pt idx="4">
                  <c:v>157.93152842363332</c:v>
                </c:pt>
                <c:pt idx="5">
                  <c:v>146.6409945614333</c:v>
                </c:pt>
                <c:pt idx="6">
                  <c:v>172.52337993920003</c:v>
                </c:pt>
                <c:pt idx="7">
                  <c:v>167.59931694833335</c:v>
                </c:pt>
                <c:pt idx="8">
                  <c:v>148.901272328</c:v>
                </c:pt>
                <c:pt idx="9">
                  <c:v>144.77778438139998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019-4C49-B115-8DA2A3554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8412648"/>
        <c:axId val="458413960"/>
      </c:barChart>
      <c:catAx>
        <c:axId val="458412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58413960"/>
        <c:crosses val="autoZero"/>
        <c:auto val="1"/>
        <c:lblAlgn val="ctr"/>
        <c:lblOffset val="100"/>
        <c:noMultiLvlLbl val="0"/>
      </c:catAx>
      <c:valAx>
        <c:axId val="458413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58412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accent2">
          <a:lumMod val="75000"/>
        </a:schemeClr>
      </a:solidFill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8693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1"/>
            <a:ext cx="2949099" cy="498693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66EF8965-A79F-4A9B-B70A-FC7FE21BA134}" type="datetimeFigureOut">
              <a:rPr lang="tr-TR" smtClean="0"/>
              <a:t>28.04.2021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099" cy="49869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1CB790B0-57C3-449B-B3E1-9190DD3522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4830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B790B0-57C3-449B-B3E1-9190DD3522BA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8185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3638"/>
            <a:ext cx="5584825" cy="3141662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6478">
              <a:defRPr/>
            </a:pPr>
            <a:fld id="{F04D3981-29FF-446D-83DA-F7A6CCDA9279}" type="slidenum">
              <a:rPr lang="tr-TR">
                <a:solidFill>
                  <a:prstClr val="black"/>
                </a:solidFill>
                <a:latin typeface="Calibri" panose="020F0502020204030204"/>
              </a:rPr>
              <a:pPr defTabSz="466478">
                <a:defRPr/>
              </a:pPr>
              <a:t>9</a:t>
            </a:fld>
            <a:endParaRPr lang="tr-TR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09303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3638"/>
            <a:ext cx="5584825" cy="3141662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6478">
              <a:defRPr/>
            </a:pPr>
            <a:fld id="{F04D3981-29FF-446D-83DA-F7A6CCDA9279}" type="slidenum">
              <a:rPr lang="tr-TR">
                <a:solidFill>
                  <a:prstClr val="black"/>
                </a:solidFill>
                <a:latin typeface="Calibri" panose="020F0502020204030204"/>
              </a:rPr>
              <a:pPr defTabSz="466478">
                <a:defRPr/>
              </a:pPr>
              <a:t>13</a:t>
            </a:fld>
            <a:endParaRPr lang="tr-TR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35052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3638"/>
            <a:ext cx="5584825" cy="3141662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6478">
              <a:defRPr/>
            </a:pPr>
            <a:fld id="{F04D3981-29FF-446D-83DA-F7A6CCDA9279}" type="slidenum">
              <a:rPr lang="tr-TR">
                <a:solidFill>
                  <a:prstClr val="black"/>
                </a:solidFill>
                <a:latin typeface="Calibri" panose="020F0502020204030204"/>
              </a:rPr>
              <a:pPr defTabSz="466478">
                <a:defRPr/>
              </a:pPr>
              <a:t>14</a:t>
            </a:fld>
            <a:endParaRPr lang="tr-TR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62265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3638"/>
            <a:ext cx="5584825" cy="3141662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6478">
              <a:defRPr/>
            </a:pPr>
            <a:fld id="{F04D3981-29FF-446D-83DA-F7A6CCDA9279}" type="slidenum">
              <a:rPr lang="tr-TR">
                <a:solidFill>
                  <a:prstClr val="black"/>
                </a:solidFill>
                <a:latin typeface="Calibri" panose="020F0502020204030204"/>
              </a:rPr>
              <a:pPr defTabSz="466478">
                <a:defRPr/>
              </a:pPr>
              <a:t>15</a:t>
            </a:fld>
            <a:endParaRPr lang="tr-TR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84768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66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D3981-29FF-446D-83DA-F7A6CCDA9279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66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766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66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D3981-29FF-446D-83DA-F7A6CCDA9279}" type="slidenum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66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464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3638"/>
            <a:ext cx="5584825" cy="3141662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6478">
              <a:defRPr/>
            </a:pPr>
            <a:fld id="{F04D3981-29FF-446D-83DA-F7A6CCDA9279}" type="slidenum">
              <a:rPr lang="tr-TR">
                <a:solidFill>
                  <a:prstClr val="black"/>
                </a:solidFill>
                <a:latin typeface="Calibri" panose="020F0502020204030204"/>
              </a:rPr>
              <a:pPr defTabSz="466478">
                <a:defRPr/>
              </a:pPr>
              <a:t>18</a:t>
            </a:fld>
            <a:endParaRPr lang="tr-TR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34382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20D533D-AEF8-484B-AC60-33C576C67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080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74F5A-8CAD-465D-8FBF-95B9D3615D17}" type="slidenum">
              <a:rPr lang="tr-TR" smtClean="0"/>
              <a:pPr/>
              <a:t>‹#›</a:t>
            </a:fld>
            <a:r>
              <a:rPr lang="tr-TR"/>
              <a:t>/20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278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9052" y="6296682"/>
            <a:ext cx="571501" cy="467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 b="0" i="0"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6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AE264D-BFCB-4EC8-B032-C8BF9C272F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775CA-BF94-476E-9539-CD583E902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080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74F5A-8CAD-465D-8FBF-95B9D3615D17}" type="slidenum">
              <a:rPr lang="tr-TR" smtClean="0"/>
              <a:pPr/>
              <a:t>‹#›</a:t>
            </a:fld>
            <a:r>
              <a:rPr lang="tr-TR" dirty="0"/>
              <a:t> / 20</a:t>
            </a:r>
          </a:p>
        </p:txBody>
      </p:sp>
    </p:spTree>
    <p:extLst>
      <p:ext uri="{BB962C8B-B14F-4D97-AF65-F5344CB8AC3E}">
        <p14:creationId xmlns:p14="http://schemas.microsoft.com/office/powerpoint/2010/main" val="217625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f.gov.au/importing-exporting-and-manufacturing/tariff-classification/current-tariff/schedule-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to.gov.au/rates/luxury-car-tax-rate-and-threshold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f.gov.au/importing-exporting-and-manufacturing/prohibited-goods/categories" TargetMode="External"/><Relationship Id="rId7" Type="http://schemas.openxmlformats.org/officeDocument/2006/relationships/hyperlink" Target="http://www.agriculture.gov.au/import/online-services/bico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as-anz.org/" TargetMode="External"/><Relationship Id="rId5" Type="http://schemas.openxmlformats.org/officeDocument/2006/relationships/hyperlink" Target="https://infostore.saiglobal.com/en-au/standards_australia/" TargetMode="External"/><Relationship Id="rId4" Type="http://schemas.openxmlformats.org/officeDocument/2006/relationships/hyperlink" Target="https://www.productsafety.gov.au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idney@ticaret.gov.t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.gov.au/scientific-topics/minerals/mineral-resources-and-advice/aim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E6488E-5D32-42E7-B6AB-C62A20A32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999" y="6378927"/>
            <a:ext cx="2743200" cy="365125"/>
          </a:xfrm>
        </p:spPr>
        <p:txBody>
          <a:bodyPr/>
          <a:lstStyle/>
          <a:p>
            <a:fld id="{99474F5A-8CAD-465D-8FBF-95B9D3615D17}" type="slidenum">
              <a:rPr lang="tr-TR" smtClean="0"/>
              <a:t>1</a:t>
            </a:fld>
            <a:endParaRPr lang="tr-TR" dirty="0"/>
          </a:p>
        </p:txBody>
      </p:sp>
      <p:pic>
        <p:nvPicPr>
          <p:cNvPr id="4" name="Picture 3" descr="ppt_sunum_format-01.png">
            <a:extLst>
              <a:ext uri="{FF2B5EF4-FFF2-40B4-BE49-F238E27FC236}">
                <a16:creationId xmlns:a16="http://schemas.microsoft.com/office/drawing/2014/main" id="{9A3312D6-5EF7-DE45-BDE0-6C6A9A863D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10" y="-16800"/>
            <a:ext cx="12216907" cy="6874800"/>
          </a:xfrm>
          <a:prstGeom prst="rect">
            <a:avLst/>
          </a:prstGeom>
        </p:spPr>
      </p:pic>
      <p:pic>
        <p:nvPicPr>
          <p:cNvPr id="5" name="Picture 4" descr="Untitled-1.png">
            <a:extLst>
              <a:ext uri="{FF2B5EF4-FFF2-40B4-BE49-F238E27FC236}">
                <a16:creationId xmlns:a16="http://schemas.microsoft.com/office/drawing/2014/main" id="{44E29475-FB79-7946-A9C0-4F0B4AAEEC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704" y="908959"/>
            <a:ext cx="4079681" cy="1234015"/>
          </a:xfrm>
          <a:prstGeom prst="rect">
            <a:avLst/>
          </a:prstGeom>
        </p:spPr>
      </p:pic>
      <p:sp>
        <p:nvSpPr>
          <p:cNvPr id="7" name="Dikdörtgen 5">
            <a:extLst>
              <a:ext uri="{FF2B5EF4-FFF2-40B4-BE49-F238E27FC236}">
                <a16:creationId xmlns:a16="http://schemas.microsoft.com/office/drawing/2014/main" id="{AF095B60-D873-4133-A105-1918041DFB15}"/>
              </a:ext>
            </a:extLst>
          </p:cNvPr>
          <p:cNvSpPr/>
          <p:nvPr/>
        </p:nvSpPr>
        <p:spPr>
          <a:xfrm>
            <a:off x="1937098" y="5339148"/>
            <a:ext cx="8317797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yriad Pro Semibold" panose="020B0403030403020204" pitchFamily="34" charset="0"/>
              </a:rPr>
              <a:t>Sidney Ticaret Ataşeliği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yriad Pro Semibold" panose="020B0403030403020204" pitchFamily="34" charset="0"/>
              </a:rPr>
              <a:t> -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yriad Pro Semibold" panose="020B0403030403020204" pitchFamily="34" charset="0"/>
              </a:rPr>
              <a:t>Melburn</a:t>
            </a:r>
            <a:r>
              <a:rPr lang="tr-TR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yriad Pro Semibold" panose="020B0403030403020204" pitchFamily="34" charset="0"/>
              </a:rPr>
              <a:t> Ticaret Ataşeliği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AF095B60-D873-4133-A105-1918041DFB15}"/>
              </a:ext>
            </a:extLst>
          </p:cNvPr>
          <p:cNvSpPr/>
          <p:nvPr/>
        </p:nvSpPr>
        <p:spPr>
          <a:xfrm>
            <a:off x="2367091" y="2386548"/>
            <a:ext cx="7457813" cy="2672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AU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yriad Pro Semibold" panose="020B0403030403020204" pitchFamily="34" charset="0"/>
              </a:rPr>
              <a:t>Avustralya</a:t>
            </a:r>
            <a:r>
              <a:rPr lang="en-AU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yriad Pro Semibold" panose="020B0403030403020204" pitchFamily="34" charset="0"/>
              </a:rPr>
              <a:t> </a:t>
            </a:r>
            <a:r>
              <a:rPr lang="tr-TR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yriad Pro Semibold" panose="020B0403030403020204" pitchFamily="34" charset="0"/>
              </a:rPr>
              <a:t>Ekonomisi, Dış Ticaretimiz </a:t>
            </a:r>
          </a:p>
          <a:p>
            <a:pPr algn="ctr">
              <a:lnSpc>
                <a:spcPct val="150000"/>
              </a:lnSpc>
              <a:defRPr/>
            </a:pPr>
            <a:r>
              <a:rPr lang="tr-TR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yriad Pro Semibold" panose="020B0403030403020204" pitchFamily="34" charset="0"/>
              </a:rPr>
              <a:t>ve Sektörel Fırsatlar</a:t>
            </a:r>
          </a:p>
          <a:p>
            <a:pPr algn="ctr">
              <a:lnSpc>
                <a:spcPct val="150000"/>
              </a:lnSpc>
              <a:defRPr/>
            </a:pPr>
            <a:endParaRPr lang="tr-TR" sz="2400" b="1" dirty="0">
              <a:solidFill>
                <a:schemeClr val="accent2">
                  <a:lumMod val="40000"/>
                  <a:lumOff val="60000"/>
                </a:schemeClr>
              </a:solidFill>
              <a:latin typeface="Myriad Pro Semibold" panose="020B0403030403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tr-TR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yriad Pro Semibold" panose="020B0403030403020204" pitchFamily="34" charset="0"/>
              </a:rPr>
              <a:t>2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yriad Pro Semibold" panose="020B0403030403020204" pitchFamily="34" charset="0"/>
              </a:rPr>
              <a:t>9</a:t>
            </a:r>
            <a:r>
              <a:rPr lang="tr-TR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yriad Pro Semibold" panose="020B0403030403020204" pitchFamily="34" charset="0"/>
              </a:rPr>
              <a:t> 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yriad Pro Semibold" panose="020B0403030403020204" pitchFamily="34" charset="0"/>
              </a:rPr>
              <a:t>Nisan </a:t>
            </a:r>
            <a:r>
              <a:rPr lang="tr-TR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yriad Pro Semibold" panose="020B0403030403020204" pitchFamily="34" charset="0"/>
              </a:rPr>
              <a:t>202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Myriad Pro Semibold" panose="020B0403030403020204" pitchFamily="34" charset="0"/>
              </a:rPr>
              <a:t>1</a:t>
            </a:r>
            <a:endParaRPr lang="tr-TR" sz="2400" b="1" dirty="0">
              <a:solidFill>
                <a:schemeClr val="accent2">
                  <a:lumMod val="40000"/>
                  <a:lumOff val="60000"/>
                </a:schemeClr>
              </a:solidFill>
              <a:latin typeface="Myriad Pro Semibold" panose="020B0403030403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tr-TR" b="1" dirty="0">
              <a:solidFill>
                <a:schemeClr val="bg1"/>
              </a:solidFill>
              <a:latin typeface="Myriad Pro Semibold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97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F17E62-0F8B-4861-95EA-A931968D9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Yuvarlatılmış Dikdörtgen 7">
            <a:extLst>
              <a:ext uri="{FF2B5EF4-FFF2-40B4-BE49-F238E27FC236}">
                <a16:creationId xmlns:a16="http://schemas.microsoft.com/office/drawing/2014/main" id="{94F4ECDA-018D-4AEE-9089-182F7635A00C}"/>
              </a:ext>
            </a:extLst>
          </p:cNvPr>
          <p:cNvSpPr/>
          <p:nvPr/>
        </p:nvSpPr>
        <p:spPr>
          <a:xfrm>
            <a:off x="2262761" y="681000"/>
            <a:ext cx="9473437" cy="617025"/>
          </a:xfrm>
          <a:prstGeom prst="roundRect">
            <a:avLst/>
          </a:prstGeom>
          <a:solidFill>
            <a:srgbClr val="1B2C57"/>
          </a:solidFill>
          <a:ln>
            <a:solidFill>
              <a:srgbClr val="1B2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-180340" algn="l"/>
              </a:tabLst>
            </a:pPr>
            <a:r>
              <a:rPr lang="en-US" b="1" dirty="0">
                <a:solidFill>
                  <a:srgbClr val="C7A462"/>
                </a:solidFill>
                <a:latin typeface="Myriad Pro Semibold" panose="020B0604020202020204" charset="0"/>
                <a:cs typeface="Myriad Pro Semibold" panose="020B0604020202020204" charset="0"/>
              </a:rPr>
              <a:t>5</a:t>
            </a:r>
            <a:r>
              <a:rPr lang="tr-TR" b="1" dirty="0">
                <a:solidFill>
                  <a:srgbClr val="C7A462"/>
                </a:solidFill>
                <a:latin typeface="Myriad Pro Semibold" panose="020B0604020202020204" charset="0"/>
                <a:cs typeface="Myriad Pro Semibold" panose="020B0604020202020204" charset="0"/>
              </a:rPr>
              <a:t> - Avustralya’nın Dış Ticareti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551C9D-4852-4C36-99FE-4E8DDF327675}"/>
              </a:ext>
            </a:extLst>
          </p:cNvPr>
          <p:cNvSpPr/>
          <p:nvPr/>
        </p:nvSpPr>
        <p:spPr>
          <a:xfrm>
            <a:off x="1300294" y="1378200"/>
            <a:ext cx="10050011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	</a:t>
            </a:r>
            <a:r>
              <a:rPr lang="en-US" b="1" dirty="0"/>
              <a:t>	</a:t>
            </a:r>
            <a:r>
              <a:rPr lang="tr-TR" b="1" dirty="0"/>
              <a:t>2020					</a:t>
            </a:r>
            <a:r>
              <a:rPr lang="en-US" b="1" dirty="0"/>
              <a:t>     </a:t>
            </a:r>
            <a:r>
              <a:rPr lang="tr-TR" b="1" dirty="0"/>
              <a:t>2021 Ocak-Şubat</a:t>
            </a:r>
          </a:p>
          <a:p>
            <a:endParaRPr lang="en-AU" sz="700" dirty="0"/>
          </a:p>
          <a:p>
            <a:r>
              <a:rPr lang="tr-TR" b="1" dirty="0"/>
              <a:t>İhracat:</a:t>
            </a:r>
            <a:r>
              <a:rPr lang="tr-TR" dirty="0"/>
              <a:t> 249,5</a:t>
            </a:r>
            <a:r>
              <a:rPr lang="en-US" dirty="0"/>
              <a:t> </a:t>
            </a:r>
            <a:r>
              <a:rPr lang="en-US" dirty="0" err="1"/>
              <a:t>milyar</a:t>
            </a:r>
            <a:r>
              <a:rPr lang="en-US" dirty="0"/>
              <a:t> ABD </a:t>
            </a:r>
            <a:r>
              <a:rPr lang="en-US" dirty="0" err="1"/>
              <a:t>Doları</a:t>
            </a:r>
            <a:r>
              <a:rPr lang="en-US" dirty="0"/>
              <a:t> (%</a:t>
            </a:r>
            <a:r>
              <a:rPr lang="tr-TR" dirty="0"/>
              <a:t>7</a:t>
            </a:r>
            <a:r>
              <a:rPr lang="en-US" dirty="0"/>
              <a:t>,</a:t>
            </a:r>
            <a:r>
              <a:rPr lang="tr-TR" dirty="0"/>
              <a:t>9 azalış</a:t>
            </a:r>
            <a:r>
              <a:rPr lang="en-US" dirty="0"/>
              <a:t>)</a:t>
            </a:r>
            <a:r>
              <a:rPr lang="tr-TR" dirty="0"/>
              <a:t>		</a:t>
            </a:r>
            <a:r>
              <a:rPr lang="tr-TR" b="1" dirty="0"/>
              <a:t>İhracat:</a:t>
            </a:r>
            <a:r>
              <a:rPr lang="tr-TR" dirty="0"/>
              <a:t> 49,3</a:t>
            </a:r>
            <a:r>
              <a:rPr lang="en-US" dirty="0"/>
              <a:t> </a:t>
            </a:r>
            <a:r>
              <a:rPr lang="en-US" dirty="0" err="1"/>
              <a:t>milyar</a:t>
            </a:r>
            <a:r>
              <a:rPr lang="en-US" dirty="0"/>
              <a:t> ABD </a:t>
            </a:r>
            <a:r>
              <a:rPr lang="en-US" dirty="0" err="1"/>
              <a:t>Doları</a:t>
            </a:r>
            <a:r>
              <a:rPr lang="en-US" dirty="0"/>
              <a:t> (%</a:t>
            </a:r>
            <a:r>
              <a:rPr lang="tr-TR" dirty="0"/>
              <a:t>30</a:t>
            </a:r>
            <a:r>
              <a:rPr lang="en-US" dirty="0"/>
              <a:t>,</a:t>
            </a:r>
            <a:r>
              <a:rPr lang="tr-TR" dirty="0"/>
              <a:t>2 artış</a:t>
            </a:r>
            <a:r>
              <a:rPr lang="en-US" dirty="0"/>
              <a:t>)</a:t>
            </a:r>
            <a:endParaRPr lang="en-AU" dirty="0"/>
          </a:p>
          <a:p>
            <a:r>
              <a:rPr lang="tr-TR" b="1" dirty="0"/>
              <a:t>İthalat:</a:t>
            </a:r>
            <a:r>
              <a:rPr lang="tr-TR" dirty="0"/>
              <a:t> </a:t>
            </a:r>
            <a:r>
              <a:rPr lang="en-US" dirty="0"/>
              <a:t>2</a:t>
            </a:r>
            <a:r>
              <a:rPr lang="tr-TR" dirty="0"/>
              <a:t>02</a:t>
            </a:r>
            <a:r>
              <a:rPr lang="en-US" dirty="0"/>
              <a:t>,</a:t>
            </a:r>
            <a:r>
              <a:rPr lang="tr-TR" dirty="0"/>
              <a:t>1</a:t>
            </a:r>
            <a:r>
              <a:rPr lang="en-US" dirty="0"/>
              <a:t> </a:t>
            </a:r>
            <a:r>
              <a:rPr lang="en-US" dirty="0" err="1"/>
              <a:t>milyar</a:t>
            </a:r>
            <a:r>
              <a:rPr lang="en-US" dirty="0"/>
              <a:t> ABD </a:t>
            </a:r>
            <a:r>
              <a:rPr lang="en-US" dirty="0" err="1"/>
              <a:t>Doları</a:t>
            </a:r>
            <a:r>
              <a:rPr lang="en-US" dirty="0"/>
              <a:t> (%5,</a:t>
            </a:r>
            <a:r>
              <a:rPr lang="tr-TR" dirty="0"/>
              <a:t>4 azalış</a:t>
            </a:r>
            <a:r>
              <a:rPr lang="en-US" dirty="0"/>
              <a:t>)	</a:t>
            </a:r>
            <a:r>
              <a:rPr lang="tr-TR" dirty="0"/>
              <a:t>	</a:t>
            </a:r>
            <a:r>
              <a:rPr lang="tr-TR" b="1" dirty="0"/>
              <a:t>İthalat:</a:t>
            </a:r>
            <a:r>
              <a:rPr lang="tr-TR" dirty="0"/>
              <a:t> 36</a:t>
            </a:r>
            <a:r>
              <a:rPr lang="en-US" dirty="0"/>
              <a:t>,</a:t>
            </a:r>
            <a:r>
              <a:rPr lang="tr-TR" dirty="0"/>
              <a:t>7</a:t>
            </a:r>
            <a:r>
              <a:rPr lang="en-US" dirty="0"/>
              <a:t> </a:t>
            </a:r>
            <a:r>
              <a:rPr lang="en-US" dirty="0" err="1"/>
              <a:t>milyar</a:t>
            </a:r>
            <a:r>
              <a:rPr lang="en-US" dirty="0"/>
              <a:t> ABD </a:t>
            </a:r>
            <a:r>
              <a:rPr lang="en-US" dirty="0" err="1"/>
              <a:t>Doları</a:t>
            </a:r>
            <a:r>
              <a:rPr lang="en-US" dirty="0"/>
              <a:t> </a:t>
            </a:r>
            <a:r>
              <a:rPr lang="tr-TR" dirty="0"/>
              <a:t>(%16,4 artış)</a:t>
            </a:r>
          </a:p>
          <a:p>
            <a:r>
              <a:rPr lang="tr-TR" b="1" dirty="0"/>
              <a:t>Denge :</a:t>
            </a:r>
            <a:r>
              <a:rPr lang="tr-TR" dirty="0"/>
              <a:t> 4</a:t>
            </a:r>
            <a:r>
              <a:rPr lang="en-US" dirty="0"/>
              <a:t>7,</a:t>
            </a:r>
            <a:r>
              <a:rPr lang="tr-TR" dirty="0"/>
              <a:t>4</a:t>
            </a:r>
            <a:r>
              <a:rPr lang="en-US" dirty="0"/>
              <a:t> </a:t>
            </a:r>
            <a:r>
              <a:rPr lang="en-US" dirty="0" err="1"/>
              <a:t>milyar</a:t>
            </a:r>
            <a:r>
              <a:rPr lang="en-US" dirty="0"/>
              <a:t> ABD </a:t>
            </a:r>
            <a:r>
              <a:rPr lang="en-US" dirty="0" err="1"/>
              <a:t>Doları</a:t>
            </a:r>
            <a:r>
              <a:rPr lang="en-US" dirty="0"/>
              <a:t> (%</a:t>
            </a:r>
            <a:r>
              <a:rPr lang="tr-TR" dirty="0"/>
              <a:t>17,3 azalış</a:t>
            </a:r>
            <a:r>
              <a:rPr lang="en-US" dirty="0"/>
              <a:t>)</a:t>
            </a:r>
            <a:r>
              <a:rPr lang="tr-TR" dirty="0"/>
              <a:t>		</a:t>
            </a:r>
            <a:r>
              <a:rPr lang="tr-TR" b="1" dirty="0"/>
              <a:t>Denge :</a:t>
            </a:r>
            <a:r>
              <a:rPr lang="tr-TR" dirty="0"/>
              <a:t> 12</a:t>
            </a:r>
            <a:r>
              <a:rPr lang="en-US" dirty="0"/>
              <a:t>,</a:t>
            </a:r>
            <a:r>
              <a:rPr lang="tr-TR" dirty="0"/>
              <a:t>6</a:t>
            </a:r>
            <a:r>
              <a:rPr lang="en-US" dirty="0"/>
              <a:t> </a:t>
            </a:r>
            <a:r>
              <a:rPr lang="en-US" dirty="0" err="1"/>
              <a:t>milyar</a:t>
            </a:r>
            <a:r>
              <a:rPr lang="en-US" dirty="0"/>
              <a:t> ABD </a:t>
            </a:r>
            <a:r>
              <a:rPr lang="en-US" dirty="0" err="1"/>
              <a:t>Doları</a:t>
            </a:r>
            <a:r>
              <a:rPr lang="en-US" dirty="0"/>
              <a:t> </a:t>
            </a:r>
            <a:r>
              <a:rPr lang="en-US"/>
              <a:t>(%</a:t>
            </a:r>
            <a:r>
              <a:rPr lang="tr-TR"/>
              <a:t>98,6 artış</a:t>
            </a:r>
            <a:r>
              <a:rPr lang="en-US"/>
              <a:t>)</a:t>
            </a:r>
            <a:endParaRPr lang="en-AU" dirty="0"/>
          </a:p>
          <a:p>
            <a:r>
              <a:rPr lang="tr-TR" sz="900" i="1" dirty="0"/>
              <a:t>Kaynak: </a:t>
            </a:r>
            <a:r>
              <a:rPr lang="en-US" sz="900" i="1" dirty="0"/>
              <a:t>Australian Bureau of Statistics</a:t>
            </a:r>
            <a:r>
              <a:rPr lang="tr-TR" sz="900" i="1" dirty="0"/>
              <a:t> (</a:t>
            </a:r>
            <a:r>
              <a:rPr lang="tr-TR" sz="900" i="1" dirty="0" err="1"/>
              <a:t>GDP</a:t>
            </a:r>
            <a:r>
              <a:rPr lang="tr-TR" sz="900" i="1" dirty="0"/>
              <a:t> </a:t>
            </a:r>
            <a:r>
              <a:rPr lang="tr-TR" sz="900" i="1" dirty="0" err="1"/>
              <a:t>Original</a:t>
            </a:r>
            <a:r>
              <a:rPr lang="tr-TR" sz="900" i="1" dirty="0"/>
              <a:t>, </a:t>
            </a:r>
            <a:r>
              <a:rPr lang="tr-TR" sz="900" i="1" dirty="0" err="1"/>
              <a:t>Monthly</a:t>
            </a:r>
            <a:r>
              <a:rPr lang="tr-TR" sz="900" i="1" dirty="0"/>
              <a:t> </a:t>
            </a:r>
            <a:r>
              <a:rPr lang="tr-TR" sz="900" i="1" dirty="0" err="1"/>
              <a:t>Avg</a:t>
            </a:r>
            <a:r>
              <a:rPr lang="tr-TR" sz="900" i="1" dirty="0"/>
              <a:t>. </a:t>
            </a:r>
            <a:r>
              <a:rPr lang="tr-TR" sz="900" i="1" dirty="0" err="1"/>
              <a:t>Exc.Rates</a:t>
            </a:r>
            <a:r>
              <a:rPr lang="tr-TR" sz="1000" i="1" dirty="0"/>
              <a:t>)</a:t>
            </a:r>
            <a:endParaRPr lang="en-AU" sz="1000" i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81AF024-0FBF-4FFF-86E1-75683A2C4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75580"/>
              </p:ext>
            </p:extLst>
          </p:nvPr>
        </p:nvGraphicFramePr>
        <p:xfrm>
          <a:off x="569843" y="2920314"/>
          <a:ext cx="5221357" cy="3901440"/>
        </p:xfrm>
        <a:graphic>
          <a:graphicData uri="http://schemas.openxmlformats.org/drawingml/2006/table">
            <a:tbl>
              <a:tblPr/>
              <a:tblGrid>
                <a:gridCol w="374599">
                  <a:extLst>
                    <a:ext uri="{9D8B030D-6E8A-4147-A177-3AD203B41FA5}">
                      <a16:colId xmlns:a16="http://schemas.microsoft.com/office/drawing/2014/main" val="1224467593"/>
                    </a:ext>
                  </a:extLst>
                </a:gridCol>
                <a:gridCol w="2684632">
                  <a:extLst>
                    <a:ext uri="{9D8B030D-6E8A-4147-A177-3AD203B41FA5}">
                      <a16:colId xmlns:a16="http://schemas.microsoft.com/office/drawing/2014/main" val="2145097446"/>
                    </a:ext>
                  </a:extLst>
                </a:gridCol>
                <a:gridCol w="924794">
                  <a:extLst>
                    <a:ext uri="{9D8B030D-6E8A-4147-A177-3AD203B41FA5}">
                      <a16:colId xmlns:a16="http://schemas.microsoft.com/office/drawing/2014/main" val="1306659096"/>
                    </a:ext>
                  </a:extLst>
                </a:gridCol>
                <a:gridCol w="667488">
                  <a:extLst>
                    <a:ext uri="{9D8B030D-6E8A-4147-A177-3AD203B41FA5}">
                      <a16:colId xmlns:a16="http://schemas.microsoft.com/office/drawing/2014/main" val="2026590092"/>
                    </a:ext>
                  </a:extLst>
                </a:gridCol>
                <a:gridCol w="569844">
                  <a:extLst>
                    <a:ext uri="{9D8B030D-6E8A-4147-A177-3AD203B41FA5}">
                      <a16:colId xmlns:a16="http://schemas.microsoft.com/office/drawing/2014/main" val="2839851766"/>
                    </a:ext>
                  </a:extLst>
                </a:gridCol>
              </a:tblGrid>
              <a:tr h="230805"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dirty="0"/>
                        <a:t>İhracat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Milyon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USD)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893588"/>
                  </a:ext>
                </a:extLst>
              </a:tr>
              <a:tr h="23080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Metal cevherleri ve atıkları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69678"/>
                  </a:ext>
                </a:extLst>
              </a:tr>
              <a:tr h="230805">
                <a:tc>
                  <a:txBody>
                    <a:bodyPr/>
                    <a:lstStyle/>
                    <a:p>
                      <a:pPr algn="ctr" fontAlgn="b"/>
                      <a:endParaRPr lang="tr-T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Demir %32, </a:t>
                      </a:r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Aluminyum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%2,3, Bakır %1,9, Diğer %3,7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1376271"/>
                  </a:ext>
                </a:extLst>
              </a:tr>
              <a:tr h="23080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Kömür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52139"/>
                  </a:ext>
                </a:extLst>
              </a:tr>
              <a:tr h="23080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Doğalgaz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5995"/>
                  </a:ext>
                </a:extLst>
              </a:tr>
              <a:tr h="23080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Altın, parasal olmayan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529556"/>
                  </a:ext>
                </a:extLst>
              </a:tr>
              <a:tr h="23080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 ve et ürünleri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03431"/>
                  </a:ext>
                </a:extLst>
              </a:tr>
              <a:tr h="23080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Muhtelif makineler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262029"/>
                  </a:ext>
                </a:extLst>
              </a:tr>
              <a:tr h="23080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Demir dışı metaller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118752"/>
                  </a:ext>
                </a:extLst>
              </a:tr>
              <a:tr h="23080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Tahıllar ve tahıl müstahzarları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016648"/>
                  </a:ext>
                </a:extLst>
              </a:tr>
              <a:tr h="23080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Tıbbi ve eczacılık ürünleri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639639"/>
                  </a:ext>
                </a:extLst>
              </a:tr>
              <a:tr h="23080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Meyve ve sebze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2,859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562499"/>
                  </a:ext>
                </a:extLst>
              </a:tr>
              <a:tr h="23080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İçecekler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707426"/>
                  </a:ext>
                </a:extLst>
              </a:tr>
              <a:tr h="23080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Süt ürünleri ve yumurta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851364"/>
                  </a:ext>
                </a:extLst>
              </a:tr>
              <a:tr h="23080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Ulaşım ekipmanları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2,228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67178"/>
                  </a:ext>
                </a:extLst>
              </a:tr>
              <a:tr h="230805"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Toplam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hracatın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%85'ini oluşturmaktadır.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75211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01B2985-CEC2-4215-8281-86B872A95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367365"/>
              </p:ext>
            </p:extLst>
          </p:nvPr>
        </p:nvGraphicFramePr>
        <p:xfrm>
          <a:off x="6256205" y="2920314"/>
          <a:ext cx="5365952" cy="3901440"/>
        </p:xfrm>
        <a:graphic>
          <a:graphicData uri="http://schemas.openxmlformats.org/drawingml/2006/table">
            <a:tbl>
              <a:tblPr/>
              <a:tblGrid>
                <a:gridCol w="396390">
                  <a:extLst>
                    <a:ext uri="{9D8B030D-6E8A-4147-A177-3AD203B41FA5}">
                      <a16:colId xmlns:a16="http://schemas.microsoft.com/office/drawing/2014/main" val="1733262251"/>
                    </a:ext>
                  </a:extLst>
                </a:gridCol>
                <a:gridCol w="2525154">
                  <a:extLst>
                    <a:ext uri="{9D8B030D-6E8A-4147-A177-3AD203B41FA5}">
                      <a16:colId xmlns:a16="http://schemas.microsoft.com/office/drawing/2014/main" val="2846818571"/>
                    </a:ext>
                  </a:extLst>
                </a:gridCol>
                <a:gridCol w="869857">
                  <a:extLst>
                    <a:ext uri="{9D8B030D-6E8A-4147-A177-3AD203B41FA5}">
                      <a16:colId xmlns:a16="http://schemas.microsoft.com/office/drawing/2014/main" val="815579767"/>
                    </a:ext>
                  </a:extLst>
                </a:gridCol>
                <a:gridCol w="869857">
                  <a:extLst>
                    <a:ext uri="{9D8B030D-6E8A-4147-A177-3AD203B41FA5}">
                      <a16:colId xmlns:a16="http://schemas.microsoft.com/office/drawing/2014/main" val="1514329862"/>
                    </a:ext>
                  </a:extLst>
                </a:gridCol>
                <a:gridCol w="704694">
                  <a:extLst>
                    <a:ext uri="{9D8B030D-6E8A-4147-A177-3AD203B41FA5}">
                      <a16:colId xmlns:a16="http://schemas.microsoft.com/office/drawing/2014/main" val="135105504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İthalat (Milyon USD)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8687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Muhtelif makineler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parçaları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3784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Araçlar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7543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Petrol ve ürünleri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26,659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1286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Telekomünikasyon cihazları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103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Demir-çelik ve metal ürünleri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10,499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6805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Gıda ve içecek ürünleri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4803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Tıbbi ve eczacılık ürünleri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1248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Ofis makineleri ve bilgisayarlar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2325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Hazır giyim ve ayakkabı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9319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Altin, parasal olmayan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4,693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8633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Profesyonel, bilimsel, ekipman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5,369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5,345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0783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Kumaş, iplik ve ürünleri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807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Mobilya ve aksesuarları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2354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Ulaşım ekipmanları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8020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Toplam ithalatının %77'sini oluşturmaktadır.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45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13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F17E62-0F8B-4861-95EA-A931968D9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3" name="Yuvarlatılmış Dikdörtgen 7">
            <a:extLst>
              <a:ext uri="{FF2B5EF4-FFF2-40B4-BE49-F238E27FC236}">
                <a16:creationId xmlns:a16="http://schemas.microsoft.com/office/drawing/2014/main" id="{94F4ECDA-018D-4AEE-9089-182F7635A00C}"/>
              </a:ext>
            </a:extLst>
          </p:cNvPr>
          <p:cNvSpPr/>
          <p:nvPr/>
        </p:nvSpPr>
        <p:spPr>
          <a:xfrm>
            <a:off x="2262761" y="681000"/>
            <a:ext cx="9473437" cy="617025"/>
          </a:xfrm>
          <a:prstGeom prst="roundRect">
            <a:avLst/>
          </a:prstGeom>
          <a:solidFill>
            <a:srgbClr val="1B2C57"/>
          </a:solidFill>
          <a:ln>
            <a:solidFill>
              <a:srgbClr val="1B2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-180340" algn="l"/>
              </a:tabLst>
            </a:pPr>
            <a:r>
              <a:rPr lang="en-US" b="1" dirty="0">
                <a:solidFill>
                  <a:srgbClr val="C7A462"/>
                </a:solidFill>
                <a:latin typeface="Myriad Pro Semibold" panose="020B0604020202020204" charset="0"/>
                <a:cs typeface="Myriad Pro Semibold" panose="020B0604020202020204" charset="0"/>
              </a:rPr>
              <a:t>5</a:t>
            </a:r>
            <a:r>
              <a:rPr lang="tr-TR" b="1" dirty="0">
                <a:solidFill>
                  <a:srgbClr val="C7A462"/>
                </a:solidFill>
                <a:latin typeface="Myriad Pro Semibold" panose="020B0604020202020204" charset="0"/>
                <a:cs typeface="Myriad Pro Semibold" panose="020B0604020202020204" charset="0"/>
              </a:rPr>
              <a:t> - Avustralya’nın Dış Ticareti </a:t>
            </a:r>
            <a:r>
              <a:rPr lang="tr-TR" sz="1200" b="1" dirty="0">
                <a:solidFill>
                  <a:srgbClr val="C7A462"/>
                </a:solidFill>
                <a:latin typeface="Myriad Pro Semibold" panose="020B0604020202020204" charset="0"/>
                <a:cs typeface="Myriad Pro Semibold" panose="020B0604020202020204" charset="0"/>
              </a:rPr>
              <a:t>(Kaynak: ABS)</a:t>
            </a:r>
            <a:endParaRPr lang="tr-TR" b="1" dirty="0">
              <a:solidFill>
                <a:srgbClr val="C7A462"/>
              </a:solidFill>
              <a:latin typeface="Myriad Pro Semibold" panose="020B0604020202020204" charset="0"/>
              <a:cs typeface="Myriad Pro Semibold" panose="020B060402020202020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37A9CCF-7673-4042-BD1B-92C1B5935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127923"/>
              </p:ext>
            </p:extLst>
          </p:nvPr>
        </p:nvGraphicFramePr>
        <p:xfrm>
          <a:off x="897306" y="1543568"/>
          <a:ext cx="4408774" cy="5126582"/>
        </p:xfrm>
        <a:graphic>
          <a:graphicData uri="http://schemas.openxmlformats.org/drawingml/2006/table">
            <a:tbl>
              <a:tblPr/>
              <a:tblGrid>
                <a:gridCol w="419883">
                  <a:extLst>
                    <a:ext uri="{9D8B030D-6E8A-4147-A177-3AD203B41FA5}">
                      <a16:colId xmlns:a16="http://schemas.microsoft.com/office/drawing/2014/main" val="4025751411"/>
                    </a:ext>
                  </a:extLst>
                </a:gridCol>
                <a:gridCol w="1195358">
                  <a:extLst>
                    <a:ext uri="{9D8B030D-6E8A-4147-A177-3AD203B41FA5}">
                      <a16:colId xmlns:a16="http://schemas.microsoft.com/office/drawing/2014/main" val="2366710685"/>
                    </a:ext>
                  </a:extLst>
                </a:gridCol>
                <a:gridCol w="805343">
                  <a:extLst>
                    <a:ext uri="{9D8B030D-6E8A-4147-A177-3AD203B41FA5}">
                      <a16:colId xmlns:a16="http://schemas.microsoft.com/office/drawing/2014/main" val="826676594"/>
                    </a:ext>
                  </a:extLst>
                </a:gridCol>
                <a:gridCol w="835736">
                  <a:extLst>
                    <a:ext uri="{9D8B030D-6E8A-4147-A177-3AD203B41FA5}">
                      <a16:colId xmlns:a16="http://schemas.microsoft.com/office/drawing/2014/main" val="432826436"/>
                    </a:ext>
                  </a:extLst>
                </a:gridCol>
                <a:gridCol w="1152454">
                  <a:extLst>
                    <a:ext uri="{9D8B030D-6E8A-4147-A177-3AD203B41FA5}">
                      <a16:colId xmlns:a16="http://schemas.microsoft.com/office/drawing/2014/main" val="1256737320"/>
                    </a:ext>
                  </a:extLst>
                </a:gridCol>
              </a:tblGrid>
              <a:tr h="227515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A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Fazla İhracat Yapılan Ülkeler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415912"/>
                  </a:ext>
                </a:extLst>
              </a:tr>
              <a:tr h="397117">
                <a:tc>
                  <a:txBody>
                    <a:bodyPr/>
                    <a:lstStyle/>
                    <a:p>
                      <a:pPr algn="l" fontAlgn="b"/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Milyar ABD Doları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161901"/>
                  </a:ext>
                </a:extLst>
              </a:tr>
              <a:tr h="273445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Ülke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2019/20 Değişim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546922"/>
                  </a:ext>
                </a:extLst>
              </a:tr>
              <a:tr h="2275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Çin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99.8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790041"/>
                  </a:ext>
                </a:extLst>
              </a:tr>
              <a:tr h="2275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Japonya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30.0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-24.1%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6364793"/>
                  </a:ext>
                </a:extLst>
              </a:tr>
              <a:tr h="2275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G.Kore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15.9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096944"/>
                  </a:ext>
                </a:extLst>
              </a:tr>
              <a:tr h="2275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13.1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6077751"/>
                  </a:ext>
                </a:extLst>
              </a:tr>
              <a:tr h="252893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Birleşik Krallık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10.3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113714"/>
                  </a:ext>
                </a:extLst>
              </a:tr>
              <a:tr h="2275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Singapur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8.6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96919"/>
                  </a:ext>
                </a:extLst>
              </a:tr>
              <a:tr h="2529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Yeni Zelanda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7.0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741954"/>
                  </a:ext>
                </a:extLst>
              </a:tr>
              <a:tr h="2275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Hindistan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6.8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-30.0%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296123"/>
                  </a:ext>
                </a:extLst>
              </a:tr>
              <a:tr h="2275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Tayvan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6.7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-24.1%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790674"/>
                  </a:ext>
                </a:extLst>
              </a:tr>
              <a:tr h="252051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Hong Kong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5.0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594135"/>
                  </a:ext>
                </a:extLst>
              </a:tr>
              <a:tr h="2275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Malezya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4.8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-22.6%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760000"/>
                  </a:ext>
                </a:extLst>
              </a:tr>
              <a:tr h="2275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Vietnam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4.4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341015"/>
                  </a:ext>
                </a:extLst>
              </a:tr>
              <a:tr h="2611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Endonezya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3.6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-12.8%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799436"/>
                  </a:ext>
                </a:extLst>
              </a:tr>
              <a:tr h="253824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Tayland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2.7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-11.6%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2740182"/>
                  </a:ext>
                </a:extLst>
              </a:tr>
              <a:tr h="2529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Almanya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2.6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645532"/>
                  </a:ext>
                </a:extLst>
              </a:tr>
              <a:tr h="227515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Alt Toplam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221.2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410845"/>
                  </a:ext>
                </a:extLst>
              </a:tr>
              <a:tr h="227515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Genel İhracat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249.5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92030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30A1211-468D-4C82-897F-A0E578C920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640498"/>
              </p:ext>
            </p:extLst>
          </p:nvPr>
        </p:nvGraphicFramePr>
        <p:xfrm>
          <a:off x="6328376" y="1543568"/>
          <a:ext cx="4636035" cy="5145239"/>
        </p:xfrm>
        <a:graphic>
          <a:graphicData uri="http://schemas.openxmlformats.org/drawingml/2006/table">
            <a:tbl>
              <a:tblPr/>
              <a:tblGrid>
                <a:gridCol w="374220">
                  <a:extLst>
                    <a:ext uri="{9D8B030D-6E8A-4147-A177-3AD203B41FA5}">
                      <a16:colId xmlns:a16="http://schemas.microsoft.com/office/drawing/2014/main" val="816107537"/>
                    </a:ext>
                  </a:extLst>
                </a:gridCol>
                <a:gridCol w="1403322">
                  <a:extLst>
                    <a:ext uri="{9D8B030D-6E8A-4147-A177-3AD203B41FA5}">
                      <a16:colId xmlns:a16="http://schemas.microsoft.com/office/drawing/2014/main" val="3558896617"/>
                    </a:ext>
                  </a:extLst>
                </a:gridCol>
                <a:gridCol w="736745">
                  <a:extLst>
                    <a:ext uri="{9D8B030D-6E8A-4147-A177-3AD203B41FA5}">
                      <a16:colId xmlns:a16="http://schemas.microsoft.com/office/drawing/2014/main" val="3736057751"/>
                    </a:ext>
                  </a:extLst>
                </a:gridCol>
                <a:gridCol w="689966">
                  <a:extLst>
                    <a:ext uri="{9D8B030D-6E8A-4147-A177-3AD203B41FA5}">
                      <a16:colId xmlns:a16="http://schemas.microsoft.com/office/drawing/2014/main" val="2588988667"/>
                    </a:ext>
                  </a:extLst>
                </a:gridCol>
                <a:gridCol w="1431782">
                  <a:extLst>
                    <a:ext uri="{9D8B030D-6E8A-4147-A177-3AD203B41FA5}">
                      <a16:colId xmlns:a16="http://schemas.microsoft.com/office/drawing/2014/main" val="2745474864"/>
                    </a:ext>
                  </a:extLst>
                </a:gridCol>
              </a:tblGrid>
              <a:tr h="283222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A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Fazla İthalat Yapılan Ülkeler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14386"/>
                  </a:ext>
                </a:extLst>
              </a:tr>
              <a:tr h="362734">
                <a:tc>
                  <a:txBody>
                    <a:bodyPr/>
                    <a:lstStyle/>
                    <a:p>
                      <a:pPr algn="l" fontAlgn="b"/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Milyar ABD Doları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52819"/>
                  </a:ext>
                </a:extLst>
              </a:tr>
              <a:tr h="366138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Ülke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2019/20 Değişim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153950"/>
                  </a:ext>
                </a:extLst>
              </a:tr>
              <a:tr h="247095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Çin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58.4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5114499"/>
                  </a:ext>
                </a:extLst>
              </a:tr>
              <a:tr h="247095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23.6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419173"/>
                  </a:ext>
                </a:extLst>
              </a:tr>
              <a:tr h="247095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Japonya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12.2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-18.6%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908334"/>
                  </a:ext>
                </a:extLst>
              </a:tr>
              <a:tr h="247095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Tayland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9.8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054216"/>
                  </a:ext>
                </a:extLst>
              </a:tr>
              <a:tr h="247095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Almanya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9.4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72253"/>
                  </a:ext>
                </a:extLst>
              </a:tr>
              <a:tr h="247095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Malezya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6.7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-12.7%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032591"/>
                  </a:ext>
                </a:extLst>
              </a:tr>
              <a:tr h="247095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G.Kore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6.2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-25.6%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3834129"/>
                  </a:ext>
                </a:extLst>
              </a:tr>
              <a:tr h="247095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Singapur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5.1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-28.6%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709534"/>
                  </a:ext>
                </a:extLst>
              </a:tr>
              <a:tr h="247095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Yeni Zelanda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4.8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3630719"/>
                  </a:ext>
                </a:extLst>
              </a:tr>
              <a:tr h="247095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Birleşik Krallık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4.8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376813"/>
                  </a:ext>
                </a:extLst>
              </a:tr>
              <a:tr h="247095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İtalya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4.7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280603"/>
                  </a:ext>
                </a:extLst>
              </a:tr>
              <a:tr h="247095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Vietnam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4.3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234509"/>
                  </a:ext>
                </a:extLst>
              </a:tr>
              <a:tr h="247095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Fransa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4.0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415072"/>
                  </a:ext>
                </a:extLst>
              </a:tr>
              <a:tr h="247095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Hindistan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3.7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498215"/>
                  </a:ext>
                </a:extLst>
              </a:tr>
              <a:tr h="247095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Tayvan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3.4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067356"/>
                  </a:ext>
                </a:extLst>
              </a:tr>
              <a:tr h="199577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Alt Toplam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161.2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238937"/>
                  </a:ext>
                </a:extLst>
              </a:tr>
              <a:tr h="199577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Genel İthalat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202.1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932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156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F17E62-0F8B-4861-95EA-A931968D9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Yuvarlatılmış Dikdörtgen 7">
            <a:extLst>
              <a:ext uri="{FF2B5EF4-FFF2-40B4-BE49-F238E27FC236}">
                <a16:creationId xmlns:a16="http://schemas.microsoft.com/office/drawing/2014/main" id="{94F4ECDA-018D-4AEE-9089-182F7635A00C}"/>
              </a:ext>
            </a:extLst>
          </p:cNvPr>
          <p:cNvSpPr/>
          <p:nvPr/>
        </p:nvSpPr>
        <p:spPr>
          <a:xfrm>
            <a:off x="2262761" y="681000"/>
            <a:ext cx="9473437" cy="617025"/>
          </a:xfrm>
          <a:prstGeom prst="roundRect">
            <a:avLst/>
          </a:prstGeom>
          <a:solidFill>
            <a:srgbClr val="1B2C57"/>
          </a:solidFill>
          <a:ln>
            <a:solidFill>
              <a:srgbClr val="1B2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-180340" algn="l"/>
              </a:tabLst>
            </a:pPr>
            <a:r>
              <a:rPr lang="tr-TR" b="1" dirty="0">
                <a:solidFill>
                  <a:srgbClr val="C7A462"/>
                </a:solidFill>
                <a:latin typeface="Myriad Pro Semibold" panose="020B0604020202020204" charset="0"/>
                <a:cs typeface="Myriad Pro Semibold" panose="020B0604020202020204" charset="0"/>
              </a:rPr>
              <a:t>6 – Türkiye</a:t>
            </a:r>
            <a:r>
              <a:rPr lang="en-US" b="1" dirty="0">
                <a:solidFill>
                  <a:srgbClr val="C7A462"/>
                </a:solidFill>
                <a:latin typeface="Myriad Pro Semibold" panose="020B0604020202020204" charset="0"/>
                <a:cs typeface="Myriad Pro Semibold" panose="020B0604020202020204" charset="0"/>
              </a:rPr>
              <a:t> - </a:t>
            </a:r>
            <a:r>
              <a:rPr lang="tr-TR" b="1" dirty="0">
                <a:solidFill>
                  <a:srgbClr val="C7A462"/>
                </a:solidFill>
                <a:latin typeface="Myriad Pro Semibold" panose="020B0604020202020204" charset="0"/>
                <a:cs typeface="Myriad Pro Semibold" panose="020B0604020202020204" charset="0"/>
              </a:rPr>
              <a:t>Avustralya Dış Ticareti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551C9D-4852-4C36-99FE-4E8DDF327675}"/>
              </a:ext>
            </a:extLst>
          </p:cNvPr>
          <p:cNvSpPr/>
          <p:nvPr/>
        </p:nvSpPr>
        <p:spPr>
          <a:xfrm>
            <a:off x="1399041" y="1320271"/>
            <a:ext cx="10050011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	</a:t>
            </a:r>
            <a:r>
              <a:rPr lang="en-US" b="1" dirty="0"/>
              <a:t>	</a:t>
            </a:r>
            <a:r>
              <a:rPr lang="tr-TR" b="1" dirty="0"/>
              <a:t>2020					</a:t>
            </a:r>
            <a:r>
              <a:rPr lang="en-US" b="1" dirty="0"/>
              <a:t>     </a:t>
            </a:r>
            <a:r>
              <a:rPr lang="tr-TR" b="1" dirty="0"/>
              <a:t>2021 Ocak-Şubat</a:t>
            </a:r>
          </a:p>
          <a:p>
            <a:endParaRPr lang="en-AU" sz="700" dirty="0"/>
          </a:p>
          <a:p>
            <a:r>
              <a:rPr lang="tr-TR" b="1" dirty="0"/>
              <a:t>İhracat:</a:t>
            </a:r>
            <a:r>
              <a:rPr lang="tr-TR" dirty="0"/>
              <a:t> </a:t>
            </a:r>
            <a:r>
              <a:rPr lang="en-US" dirty="0"/>
              <a:t>726,9 </a:t>
            </a:r>
            <a:r>
              <a:rPr lang="en-US" dirty="0" err="1"/>
              <a:t>milyon</a:t>
            </a:r>
            <a:r>
              <a:rPr lang="en-US" dirty="0"/>
              <a:t> ABD </a:t>
            </a:r>
            <a:r>
              <a:rPr lang="en-US" dirty="0" err="1"/>
              <a:t>Doları</a:t>
            </a:r>
            <a:r>
              <a:rPr lang="en-US" dirty="0"/>
              <a:t> (%9,</a:t>
            </a:r>
            <a:r>
              <a:rPr lang="tr-TR" dirty="0"/>
              <a:t>9 artış</a:t>
            </a:r>
            <a:r>
              <a:rPr lang="en-US" dirty="0"/>
              <a:t>)</a:t>
            </a:r>
            <a:r>
              <a:rPr lang="tr-TR" dirty="0"/>
              <a:t>		</a:t>
            </a:r>
            <a:r>
              <a:rPr lang="tr-TR" b="1" dirty="0"/>
              <a:t>İhracat:</a:t>
            </a:r>
            <a:r>
              <a:rPr lang="tr-TR" dirty="0"/>
              <a:t> </a:t>
            </a:r>
            <a:r>
              <a:rPr lang="en-US" dirty="0"/>
              <a:t>155,1 </a:t>
            </a:r>
            <a:r>
              <a:rPr lang="en-US" dirty="0" err="1"/>
              <a:t>milyon</a:t>
            </a:r>
            <a:r>
              <a:rPr lang="en-US" dirty="0"/>
              <a:t> ABD </a:t>
            </a:r>
            <a:r>
              <a:rPr lang="en-US" dirty="0" err="1"/>
              <a:t>Doları</a:t>
            </a:r>
            <a:r>
              <a:rPr lang="en-US" dirty="0"/>
              <a:t> (%56</a:t>
            </a:r>
            <a:r>
              <a:rPr lang="tr-TR" dirty="0"/>
              <a:t> artış</a:t>
            </a:r>
            <a:r>
              <a:rPr lang="en-US" dirty="0"/>
              <a:t>)</a:t>
            </a:r>
            <a:endParaRPr lang="en-AU" dirty="0"/>
          </a:p>
          <a:p>
            <a:r>
              <a:rPr lang="tr-TR" b="1" dirty="0"/>
              <a:t>İthalat:</a:t>
            </a:r>
            <a:r>
              <a:rPr lang="tr-TR" dirty="0"/>
              <a:t> </a:t>
            </a:r>
            <a:r>
              <a:rPr lang="en-US" dirty="0"/>
              <a:t>406,7 </a:t>
            </a:r>
            <a:r>
              <a:rPr lang="en-US" dirty="0" err="1"/>
              <a:t>milyon</a:t>
            </a:r>
            <a:r>
              <a:rPr lang="en-US" dirty="0"/>
              <a:t> ABD </a:t>
            </a:r>
            <a:r>
              <a:rPr lang="en-US" dirty="0" err="1"/>
              <a:t>Doları</a:t>
            </a:r>
            <a:r>
              <a:rPr lang="en-US" dirty="0"/>
              <a:t> (%60,7</a:t>
            </a:r>
            <a:r>
              <a:rPr lang="tr-TR" dirty="0"/>
              <a:t> azalış</a:t>
            </a:r>
            <a:r>
              <a:rPr lang="en-US" dirty="0"/>
              <a:t>)	</a:t>
            </a:r>
            <a:r>
              <a:rPr lang="tr-TR" dirty="0"/>
              <a:t>	</a:t>
            </a:r>
            <a:r>
              <a:rPr lang="tr-TR" b="1" dirty="0"/>
              <a:t>İthalat:</a:t>
            </a:r>
            <a:r>
              <a:rPr lang="tr-TR" dirty="0"/>
              <a:t> </a:t>
            </a:r>
            <a:r>
              <a:rPr lang="en-US" dirty="0"/>
              <a:t>151,4 </a:t>
            </a:r>
            <a:r>
              <a:rPr lang="en-US" dirty="0" err="1"/>
              <a:t>milyon</a:t>
            </a:r>
            <a:r>
              <a:rPr lang="en-US" dirty="0"/>
              <a:t> ABD </a:t>
            </a:r>
            <a:r>
              <a:rPr lang="en-US" dirty="0" err="1"/>
              <a:t>Doları</a:t>
            </a:r>
            <a:r>
              <a:rPr lang="en-US" dirty="0"/>
              <a:t> </a:t>
            </a:r>
            <a:r>
              <a:rPr lang="tr-TR" dirty="0"/>
              <a:t>(%</a:t>
            </a:r>
            <a:r>
              <a:rPr lang="en-US" dirty="0"/>
              <a:t>721</a:t>
            </a:r>
            <a:r>
              <a:rPr lang="tr-TR" dirty="0"/>
              <a:t>,</a:t>
            </a:r>
            <a:r>
              <a:rPr lang="en-US" dirty="0"/>
              <a:t>3</a:t>
            </a:r>
            <a:r>
              <a:rPr lang="tr-TR" dirty="0"/>
              <a:t> artış)</a:t>
            </a:r>
          </a:p>
          <a:p>
            <a:r>
              <a:rPr lang="tr-TR" b="1" dirty="0"/>
              <a:t>Denge :</a:t>
            </a:r>
            <a:r>
              <a:rPr lang="tr-TR" dirty="0"/>
              <a:t> </a:t>
            </a:r>
            <a:r>
              <a:rPr lang="en-US" dirty="0"/>
              <a:t>320,2 </a:t>
            </a:r>
            <a:r>
              <a:rPr lang="en-US" dirty="0" err="1"/>
              <a:t>milyon</a:t>
            </a:r>
            <a:r>
              <a:rPr lang="en-US" dirty="0"/>
              <a:t> ABD </a:t>
            </a:r>
            <a:r>
              <a:rPr lang="en-US" dirty="0" err="1"/>
              <a:t>Doları</a:t>
            </a:r>
            <a:r>
              <a:rPr lang="en-US" dirty="0"/>
              <a:t> 	</a:t>
            </a:r>
            <a:r>
              <a:rPr lang="tr-TR" dirty="0"/>
              <a:t>		</a:t>
            </a:r>
            <a:r>
              <a:rPr lang="tr-TR" b="1" dirty="0"/>
              <a:t>Denge :</a:t>
            </a:r>
            <a:r>
              <a:rPr lang="tr-TR" dirty="0"/>
              <a:t> </a:t>
            </a:r>
            <a:r>
              <a:rPr lang="en-US" dirty="0"/>
              <a:t>3,7 </a:t>
            </a:r>
            <a:r>
              <a:rPr lang="en-US" dirty="0" err="1"/>
              <a:t>milyon</a:t>
            </a:r>
            <a:r>
              <a:rPr lang="en-US" dirty="0"/>
              <a:t> ABD </a:t>
            </a:r>
            <a:r>
              <a:rPr lang="en-US" dirty="0" err="1"/>
              <a:t>Doları</a:t>
            </a:r>
            <a:r>
              <a:rPr lang="en-US" dirty="0"/>
              <a:t> (%</a:t>
            </a:r>
            <a:r>
              <a:rPr lang="tr-TR" dirty="0"/>
              <a:t>9</a:t>
            </a:r>
            <a:r>
              <a:rPr lang="en-US" dirty="0"/>
              <a:t>5</a:t>
            </a:r>
            <a:r>
              <a:rPr lang="tr-TR" dirty="0"/>
              <a:t>,</a:t>
            </a:r>
            <a:r>
              <a:rPr lang="en-US" dirty="0"/>
              <a:t>4 </a:t>
            </a:r>
            <a:r>
              <a:rPr lang="tr-TR" dirty="0"/>
              <a:t>azalış</a:t>
            </a:r>
            <a:r>
              <a:rPr lang="en-US" dirty="0"/>
              <a:t>)</a:t>
            </a:r>
            <a:endParaRPr lang="en-AU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D2F5B0-9F3F-45DD-9065-C9D5CF929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07465"/>
              </p:ext>
            </p:extLst>
          </p:nvPr>
        </p:nvGraphicFramePr>
        <p:xfrm>
          <a:off x="171448" y="2733448"/>
          <a:ext cx="6081710" cy="4030378"/>
        </p:xfrm>
        <a:graphic>
          <a:graphicData uri="http://schemas.openxmlformats.org/drawingml/2006/table">
            <a:tbl>
              <a:tblPr/>
              <a:tblGrid>
                <a:gridCol w="350026">
                  <a:extLst>
                    <a:ext uri="{9D8B030D-6E8A-4147-A177-3AD203B41FA5}">
                      <a16:colId xmlns:a16="http://schemas.microsoft.com/office/drawing/2014/main" val="1685760838"/>
                    </a:ext>
                  </a:extLst>
                </a:gridCol>
                <a:gridCol w="4355326">
                  <a:extLst>
                    <a:ext uri="{9D8B030D-6E8A-4147-A177-3AD203B41FA5}">
                      <a16:colId xmlns:a16="http://schemas.microsoft.com/office/drawing/2014/main" val="2879992471"/>
                    </a:ext>
                  </a:extLst>
                </a:gridCol>
                <a:gridCol w="453561">
                  <a:extLst>
                    <a:ext uri="{9D8B030D-6E8A-4147-A177-3AD203B41FA5}">
                      <a16:colId xmlns:a16="http://schemas.microsoft.com/office/drawing/2014/main" val="3054238300"/>
                    </a:ext>
                  </a:extLst>
                </a:gridCol>
                <a:gridCol w="922797">
                  <a:extLst>
                    <a:ext uri="{9D8B030D-6E8A-4147-A177-3AD203B41FA5}">
                      <a16:colId xmlns:a16="http://schemas.microsoft.com/office/drawing/2014/main" val="1554954707"/>
                    </a:ext>
                  </a:extLst>
                </a:gridCol>
              </a:tblGrid>
              <a:tr h="284267">
                <a:tc>
                  <a:txBody>
                    <a:bodyPr/>
                    <a:lstStyle/>
                    <a:p>
                      <a:pPr algn="l" fontAlgn="b"/>
                      <a:endParaRPr lang="tr-TR" sz="12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IHRACAT</a:t>
                      </a:r>
                      <a:r>
                        <a:rPr lang="tr-TR" sz="12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(Milyon USD)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419144"/>
                  </a:ext>
                </a:extLst>
              </a:tr>
              <a:tr h="233431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Meyve ve sebzeler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80982"/>
                  </a:ext>
                </a:extLst>
              </a:tr>
              <a:tr h="233431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Motorlu kara taşıtları, romork, aksam ve parçası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178490"/>
                  </a:ext>
                </a:extLst>
              </a:tr>
              <a:tr h="233431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Elektrik makinaları,cihazları ve aletleri, vb.aksam,parçaları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333215"/>
                  </a:ext>
                </a:extLst>
              </a:tr>
              <a:tr h="233431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Demir ve çelik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63.4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8.7%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093792"/>
                  </a:ext>
                </a:extLst>
              </a:tr>
              <a:tr h="233431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Teksitil ürünleri (iplik, kumaş, yer kaplamaları, hazır eşya)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728909"/>
                  </a:ext>
                </a:extLst>
              </a:tr>
              <a:tr h="233431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Taş, alçı, çimento, amyant, cam, seramik vb. maddeden eşya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912118"/>
                  </a:ext>
                </a:extLst>
              </a:tr>
              <a:tr h="233431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n-NO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Özelliği olan belirli sanayiler için makinalar ve aksamı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320640"/>
                  </a:ext>
                </a:extLst>
              </a:tr>
              <a:tr h="233431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Plastik urunler (boru, hortum, levha, yaprak, plaka, şerit, film vb.)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611681"/>
                  </a:ext>
                </a:extLst>
              </a:tr>
              <a:tr h="233431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Giyim eşyası ve bunların aksesuarları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3.4%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804128"/>
                  </a:ext>
                </a:extLst>
              </a:tr>
              <a:tr h="233431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 genel endüstri makina/cihazların aksamları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922210"/>
                  </a:ext>
                </a:extLst>
              </a:tr>
              <a:tr h="244646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Demir, çelik, bakır, nikel, </a:t>
                      </a:r>
                      <a:r>
                        <a:rPr lang="tr-TR" sz="125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aluminyum</a:t>
                      </a:r>
                      <a:r>
                        <a:rPr lang="tr-TR" sz="12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ve diğer metallerden eşya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14.8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277543"/>
                  </a:ext>
                </a:extLst>
              </a:tr>
              <a:tr h="233431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Ayakkabılar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206134"/>
                  </a:ext>
                </a:extLst>
              </a:tr>
              <a:tr h="233431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Bitkisel sıvı yağlar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129671"/>
                  </a:ext>
                </a:extLst>
              </a:tr>
              <a:tr h="233431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Metal işleme makineleri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395209"/>
                  </a:ext>
                </a:extLst>
              </a:tr>
              <a:tr h="233431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Kauçuk ve kauçuktan eşya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8.3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51890"/>
                  </a:ext>
                </a:extLst>
              </a:tr>
              <a:tr h="233431"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Mobilya; yatak </a:t>
                      </a:r>
                      <a:r>
                        <a:rPr lang="tr-TR" sz="12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takımı,yatak</a:t>
                      </a:r>
                      <a:r>
                        <a:rPr lang="tr-TR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payandaları ve yastıklar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80657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AF74EA0-A5B3-454D-9E20-5DED2616E9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879923"/>
              </p:ext>
            </p:extLst>
          </p:nvPr>
        </p:nvGraphicFramePr>
        <p:xfrm>
          <a:off x="6821611" y="2689536"/>
          <a:ext cx="4760790" cy="4112213"/>
        </p:xfrm>
        <a:graphic>
          <a:graphicData uri="http://schemas.openxmlformats.org/drawingml/2006/table">
            <a:tbl>
              <a:tblPr/>
              <a:tblGrid>
                <a:gridCol w="412248">
                  <a:extLst>
                    <a:ext uri="{9D8B030D-6E8A-4147-A177-3AD203B41FA5}">
                      <a16:colId xmlns:a16="http://schemas.microsoft.com/office/drawing/2014/main" val="456044330"/>
                    </a:ext>
                  </a:extLst>
                </a:gridCol>
                <a:gridCol w="4348542">
                  <a:extLst>
                    <a:ext uri="{9D8B030D-6E8A-4147-A177-3AD203B41FA5}">
                      <a16:colId xmlns:a16="http://schemas.microsoft.com/office/drawing/2014/main" val="2281971575"/>
                    </a:ext>
                  </a:extLst>
                </a:gridCol>
              </a:tblGrid>
              <a:tr h="287456">
                <a:tc>
                  <a:txBody>
                    <a:bodyPr/>
                    <a:lstStyle/>
                    <a:p>
                      <a:pPr algn="l" fontAlgn="b"/>
                      <a:endParaRPr lang="tr-T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ITHALAT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962477"/>
                  </a:ext>
                </a:extLst>
              </a:tr>
              <a:tr h="287456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Altın, parasal olmayan (altın cevheri ve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konsentrası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hariç)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556855"/>
                  </a:ext>
                </a:extLst>
              </a:tr>
              <a:tr h="287456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Taş kömürü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547759"/>
                  </a:ext>
                </a:extLst>
              </a:tr>
              <a:tr h="287456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Meyve ve sebzeler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846842"/>
                  </a:ext>
                </a:extLst>
              </a:tr>
              <a:tr h="287456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Tıp ve eczacılık ürünleri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029340"/>
                  </a:ext>
                </a:extLst>
              </a:tr>
              <a:tr h="287456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İnorganik kimyasal ürünler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464624"/>
                  </a:ext>
                </a:extLst>
              </a:tr>
              <a:tr h="287456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n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Özelliği olan belirli sanayiler için makinalar ve aksamı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617543"/>
                  </a:ext>
                </a:extLst>
              </a:tr>
              <a:tr h="287456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Dokuma elyafı ve bunların artıkları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60869"/>
                  </a:ext>
                </a:extLst>
              </a:tr>
              <a:tr h="287456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Demir ihtiva etmeyen madenler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326686"/>
                  </a:ext>
                </a:extLst>
              </a:tr>
              <a:tr h="287456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 genel endüstri makina/cihazların aksamları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148889"/>
                  </a:ext>
                </a:extLst>
              </a:tr>
              <a:tr h="287456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Elektrik makinaları,cihazları ve aletleri, vb.aksam,parçaları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955900"/>
                  </a:ext>
                </a:extLst>
              </a:tr>
              <a:tr h="287456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Muhtelif mesleki,ilmi,kontrol alet ve cihazlar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364811"/>
                  </a:ext>
                </a:extLst>
              </a:tr>
              <a:tr h="287456">
                <a:tc>
                  <a:txBody>
                    <a:bodyPr/>
                    <a:lstStyle/>
                    <a:p>
                      <a:pPr algn="ctr" fontAlgn="t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Muhtelif kimyasal maddeler ve ürünler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229670"/>
                  </a:ext>
                </a:extLst>
              </a:tr>
              <a:tr h="287456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Toplam ithalatımızın </a:t>
                      </a: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~%93'ü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080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346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Yuvarlatılmış Dikdörtgen 7">
            <a:extLst>
              <a:ext uri="{FF2B5EF4-FFF2-40B4-BE49-F238E27FC236}">
                <a16:creationId xmlns:a16="http://schemas.microsoft.com/office/drawing/2014/main" id="{0421C484-555D-4F2E-AF3A-6DDA000785D0}"/>
              </a:ext>
            </a:extLst>
          </p:cNvPr>
          <p:cNvSpPr/>
          <p:nvPr/>
        </p:nvSpPr>
        <p:spPr>
          <a:xfrm>
            <a:off x="2262761" y="681000"/>
            <a:ext cx="9473437" cy="617025"/>
          </a:xfrm>
          <a:prstGeom prst="roundRect">
            <a:avLst/>
          </a:prstGeom>
          <a:solidFill>
            <a:srgbClr val="1B2C57"/>
          </a:solidFill>
          <a:ln>
            <a:solidFill>
              <a:srgbClr val="1B2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-180340" algn="l"/>
              </a:tabLst>
            </a:pPr>
            <a:r>
              <a:rPr lang="en-US" b="1" dirty="0">
                <a:solidFill>
                  <a:srgbClr val="C7A462"/>
                </a:solidFill>
                <a:latin typeface="Myriad Pro Semibold" panose="020B0604020202020204" charset="0"/>
                <a:cs typeface="Myriad Pro Semibold" panose="020B0604020202020204" charset="0"/>
              </a:rPr>
              <a:t>7</a:t>
            </a:r>
            <a:r>
              <a:rPr lang="tr-TR" b="1" dirty="0">
                <a:solidFill>
                  <a:srgbClr val="C7A462"/>
                </a:solidFill>
                <a:latin typeface="Myriad Pro Semibold" panose="020B0604020202020204" charset="0"/>
                <a:cs typeface="Myriad Pro Semibold" panose="020B0604020202020204" charset="0"/>
              </a:rPr>
              <a:t> – Avustralya’ya İhracatta Potansiyelimiz Olan Bazı Ürünler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B125E1-945C-4E65-B9C6-2B2D03531A81}"/>
              </a:ext>
            </a:extLst>
          </p:cNvPr>
          <p:cNvSpPr/>
          <p:nvPr/>
        </p:nvSpPr>
        <p:spPr>
          <a:xfrm>
            <a:off x="867319" y="1760437"/>
            <a:ext cx="4751175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Tarım Ürünleri:</a:t>
            </a:r>
          </a:p>
          <a:p>
            <a:endParaRPr lang="tr-TR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Kurutulmuş meyveler, 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Dondurulmuş meyve/sebzeler 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Şekerli ve çikolatalı mamuller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Bisküviler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Bitkisel Yağlar (Zeytinyağı-Pamuk Yağı)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Makarna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Kahvaltılık gevrekler 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Yemek sosları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Maya 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Gıda müstahzarları </a:t>
            </a:r>
          </a:p>
          <a:p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sz="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A69CB4-E828-48E0-A4D5-DEEFBD393A3B}"/>
              </a:ext>
            </a:extLst>
          </p:cNvPr>
          <p:cNvSpPr/>
          <p:nvPr/>
        </p:nvSpPr>
        <p:spPr>
          <a:xfrm>
            <a:off x="5828885" y="1760437"/>
            <a:ext cx="539299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Sanayi Ürünleri:</a:t>
            </a:r>
          </a:p>
          <a:p>
            <a:endParaRPr lang="tr-TR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Demir-Çelik Ürünleri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İnşaat Malzemeleri 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Temizlik malzemeleri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İklimlendirme cihazları 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Küçük ev aletleri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Mücevherat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İnsan ve eşya taşımaya mahsus taşıtlar 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Mobilya ve aksamları 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Kişisel bakım ürünleri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Hazır Giyim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Sporcu kıyafetleri 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Ev tekstili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Elektrik dağıtım ekipmanları ve kablolar 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Tarım makineleri ve ekipmanları 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İş makineleri ve bunların ekipman ve parçaları 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837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Yuvarlatılmış Dikdörtgen 7">
            <a:extLst>
              <a:ext uri="{FF2B5EF4-FFF2-40B4-BE49-F238E27FC236}">
                <a16:creationId xmlns:a16="http://schemas.microsoft.com/office/drawing/2014/main" id="{0421C484-555D-4F2E-AF3A-6DDA000785D0}"/>
              </a:ext>
            </a:extLst>
          </p:cNvPr>
          <p:cNvSpPr/>
          <p:nvPr/>
        </p:nvSpPr>
        <p:spPr>
          <a:xfrm>
            <a:off x="2262761" y="681000"/>
            <a:ext cx="9473437" cy="617025"/>
          </a:xfrm>
          <a:prstGeom prst="roundRect">
            <a:avLst/>
          </a:prstGeom>
          <a:solidFill>
            <a:srgbClr val="1B2C57"/>
          </a:solidFill>
          <a:ln>
            <a:solidFill>
              <a:srgbClr val="1B2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-180340" algn="l"/>
              </a:tabLst>
            </a:pPr>
            <a:r>
              <a:rPr lang="en-US" b="1" dirty="0">
                <a:solidFill>
                  <a:srgbClr val="C7A462"/>
                </a:solidFill>
                <a:latin typeface="Myriad Pro Semibold" panose="020B0604020202020204" charset="0"/>
                <a:cs typeface="Myriad Pro Semibold" panose="020B0604020202020204" charset="0"/>
              </a:rPr>
              <a:t>8</a:t>
            </a:r>
            <a:r>
              <a:rPr lang="tr-TR" b="1" dirty="0">
                <a:solidFill>
                  <a:srgbClr val="C7A462"/>
                </a:solidFill>
                <a:latin typeface="Myriad Pro Semibold" panose="020B0604020202020204" charset="0"/>
                <a:cs typeface="Myriad Pro Semibold" panose="020B0604020202020204" charset="0"/>
              </a:rPr>
              <a:t> - Türkiye-Avustralya Yatırım İlişkileri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B125E1-945C-4E65-B9C6-2B2D03531A81}"/>
              </a:ext>
            </a:extLst>
          </p:cNvPr>
          <p:cNvSpPr/>
          <p:nvPr/>
        </p:nvSpPr>
        <p:spPr>
          <a:xfrm>
            <a:off x="505960" y="2258517"/>
            <a:ext cx="5819164" cy="24006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tr-TR" sz="4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/>
              <a:t>Avustralya kurumlar vergisi: </a:t>
            </a:r>
          </a:p>
          <a:p>
            <a:r>
              <a:rPr lang="tr-TR" sz="1600"/>
              <a:t>      Yıllık brüt hasılası 50 milyon AUD altı %26, üstü %30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/>
              <a:t>Avustralya gelir vergisi: </a:t>
            </a:r>
            <a:r>
              <a:rPr lang="tr-TR" sz="1600"/>
              <a:t>Yıllık gelir toplamı; </a:t>
            </a:r>
            <a:endParaRPr lang="tr-TR" sz="1600" b="1"/>
          </a:p>
          <a:p>
            <a:pPr lvl="0"/>
            <a:r>
              <a:rPr lang="tr-TR" sz="1600"/>
              <a:t>		</a:t>
            </a:r>
            <a:r>
              <a:rPr lang="tr-TR" sz="1600" b="1"/>
              <a:t>0-18.200 AUD</a:t>
            </a:r>
            <a:r>
              <a:rPr lang="tr-TR" sz="1600"/>
              <a:t> arasında olanlar: </a:t>
            </a:r>
            <a:r>
              <a:rPr lang="tr-TR" sz="1600" b="1"/>
              <a:t>Muaf </a:t>
            </a:r>
            <a:endParaRPr lang="en-AU" sz="1600" b="1"/>
          </a:p>
          <a:p>
            <a:pPr lvl="0"/>
            <a:r>
              <a:rPr lang="tr-TR" sz="1600"/>
              <a:t>		18.201-45.000 AUD arasında olanlar: </a:t>
            </a:r>
            <a:r>
              <a:rPr lang="tr-TR" sz="1600" b="1"/>
              <a:t>%19</a:t>
            </a:r>
          </a:p>
          <a:p>
            <a:pPr lvl="0"/>
            <a:r>
              <a:rPr lang="tr-TR" sz="1600"/>
              <a:t>		45.001-120.000 AUD arasında olanlar: </a:t>
            </a:r>
            <a:r>
              <a:rPr lang="tr-TR" sz="1600" b="1"/>
              <a:t>%32,5</a:t>
            </a:r>
            <a:endParaRPr lang="en-AU" sz="1600" b="1"/>
          </a:p>
          <a:p>
            <a:pPr lvl="0"/>
            <a:r>
              <a:rPr lang="tr-TR" sz="1600"/>
              <a:t>		120.001-180.000 AUD arasında olanlar: </a:t>
            </a:r>
            <a:r>
              <a:rPr lang="tr-TR" sz="1600" b="1"/>
              <a:t>%37</a:t>
            </a:r>
            <a:endParaRPr lang="en-AU" sz="1600" b="1"/>
          </a:p>
          <a:p>
            <a:pPr lvl="0"/>
            <a:r>
              <a:rPr lang="tr-TR" sz="1600"/>
              <a:t>		</a:t>
            </a:r>
            <a:r>
              <a:rPr lang="tr-TR" sz="1600" b="1"/>
              <a:t>180.001 AUD</a:t>
            </a:r>
            <a:r>
              <a:rPr lang="tr-TR" sz="1600"/>
              <a:t> ve üz</a:t>
            </a:r>
            <a:r>
              <a:rPr lang="tr-TR"/>
              <a:t>erinde olanlar: </a:t>
            </a:r>
            <a:r>
              <a:rPr lang="tr-TR" b="1"/>
              <a:t>%45</a:t>
            </a:r>
            <a:endParaRPr lang="en-AU" b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ADE2E0-B8C3-4F97-B035-4F133CBE8F72}"/>
              </a:ext>
            </a:extLst>
          </p:cNvPr>
          <p:cNvSpPr/>
          <p:nvPr/>
        </p:nvSpPr>
        <p:spPr>
          <a:xfrm>
            <a:off x="505960" y="1612186"/>
            <a:ext cx="581916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/>
              <a:t>Avustralya’ya FDI: 2020</a:t>
            </a:r>
            <a:r>
              <a:rPr lang="tr-TR"/>
              <a:t> </a:t>
            </a:r>
            <a:r>
              <a:rPr lang="tr-TR" b="1"/>
              <a:t>Kümülatif</a:t>
            </a:r>
            <a:r>
              <a:rPr lang="tr-TR"/>
              <a:t> </a:t>
            </a:r>
          </a:p>
          <a:p>
            <a:r>
              <a:rPr lang="tr-TR"/>
              <a:t>     1 trilyon AUD (Yaklaşık 780 milyar USD)</a:t>
            </a:r>
            <a:r>
              <a:rPr lang="tr-TR" b="1"/>
              <a:t> </a:t>
            </a:r>
            <a:r>
              <a:rPr lang="tr-TR"/>
              <a:t>	</a:t>
            </a:r>
            <a:endParaRPr lang="en-AU" b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BDB988-05B3-40EC-832F-BC8E190EA96B}"/>
              </a:ext>
            </a:extLst>
          </p:cNvPr>
          <p:cNvSpPr/>
          <p:nvPr/>
        </p:nvSpPr>
        <p:spPr>
          <a:xfrm>
            <a:off x="505960" y="4659174"/>
            <a:ext cx="5819164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/>
              <a:t>Avustralya’nın Türkiye’deki yatırımları:</a:t>
            </a:r>
          </a:p>
          <a:p>
            <a:r>
              <a:rPr lang="tr-TR" b="1"/>
              <a:t>     2002-2021 Şubat: </a:t>
            </a:r>
            <a:r>
              <a:rPr lang="tr-TR"/>
              <a:t>240 firma, 700 milyon USD</a:t>
            </a:r>
          </a:p>
          <a:p>
            <a:r>
              <a:rPr lang="tr-TR"/>
              <a:t>     </a:t>
            </a:r>
            <a:r>
              <a:rPr lang="tr-TR" b="1"/>
              <a:t>Kaynak: </a:t>
            </a:r>
            <a:r>
              <a:rPr lang="tr-TR"/>
              <a:t>Sanayi ve Teknoloji Bakanlığı</a:t>
            </a:r>
          </a:p>
          <a:p>
            <a:endParaRPr lang="tr-TR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/>
              <a:t>Türkiye’nin Avustralya’daki yatırımları:</a:t>
            </a:r>
          </a:p>
          <a:p>
            <a:r>
              <a:rPr lang="tr-TR"/>
              <a:t>      25 milyon AUD (Kaynak: DFAT)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3C4C9ED-6C59-40B9-9191-041E4DBEF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947645"/>
              </p:ext>
            </p:extLst>
          </p:nvPr>
        </p:nvGraphicFramePr>
        <p:xfrm>
          <a:off x="6585881" y="1592986"/>
          <a:ext cx="4863172" cy="4764803"/>
        </p:xfrm>
        <a:graphic>
          <a:graphicData uri="http://schemas.openxmlformats.org/drawingml/2006/table">
            <a:tbl>
              <a:tblPr/>
              <a:tblGrid>
                <a:gridCol w="226111">
                  <a:extLst>
                    <a:ext uri="{9D8B030D-6E8A-4147-A177-3AD203B41FA5}">
                      <a16:colId xmlns:a16="http://schemas.microsoft.com/office/drawing/2014/main" val="3783561070"/>
                    </a:ext>
                  </a:extLst>
                </a:gridCol>
                <a:gridCol w="1808884">
                  <a:extLst>
                    <a:ext uri="{9D8B030D-6E8A-4147-A177-3AD203B41FA5}">
                      <a16:colId xmlns:a16="http://schemas.microsoft.com/office/drawing/2014/main" val="1131057170"/>
                    </a:ext>
                  </a:extLst>
                </a:gridCol>
                <a:gridCol w="689099">
                  <a:extLst>
                    <a:ext uri="{9D8B030D-6E8A-4147-A177-3AD203B41FA5}">
                      <a16:colId xmlns:a16="http://schemas.microsoft.com/office/drawing/2014/main" val="2065390302"/>
                    </a:ext>
                  </a:extLst>
                </a:gridCol>
                <a:gridCol w="689099">
                  <a:extLst>
                    <a:ext uri="{9D8B030D-6E8A-4147-A177-3AD203B41FA5}">
                      <a16:colId xmlns:a16="http://schemas.microsoft.com/office/drawing/2014/main" val="3894881890"/>
                    </a:ext>
                  </a:extLst>
                </a:gridCol>
                <a:gridCol w="760880">
                  <a:extLst>
                    <a:ext uri="{9D8B030D-6E8A-4147-A177-3AD203B41FA5}">
                      <a16:colId xmlns:a16="http://schemas.microsoft.com/office/drawing/2014/main" val="3053926490"/>
                    </a:ext>
                  </a:extLst>
                </a:gridCol>
                <a:gridCol w="689099">
                  <a:extLst>
                    <a:ext uri="{9D8B030D-6E8A-4147-A177-3AD203B41FA5}">
                      <a16:colId xmlns:a16="http://schemas.microsoft.com/office/drawing/2014/main" val="3761242907"/>
                    </a:ext>
                  </a:extLst>
                </a:gridCol>
              </a:tblGrid>
              <a:tr h="23287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Avustralya'ya Doğrudan Yabancı Sermaye Yatırımı (Milyar AUD)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794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494419"/>
                  </a:ext>
                </a:extLst>
              </a:tr>
              <a:tr h="395888">
                <a:tc>
                  <a:txBody>
                    <a:bodyPr/>
                    <a:lstStyle/>
                    <a:p>
                      <a:pPr algn="l" fontAlgn="b"/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Ülke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Payı (%)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Değişim (%)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674367"/>
                  </a:ext>
                </a:extLst>
              </a:tr>
              <a:tr h="23287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ABD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219,5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205,2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20,1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891550"/>
                  </a:ext>
                </a:extLst>
              </a:tr>
              <a:tr h="23287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Birleşik Krallık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98,8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127,1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361784"/>
                  </a:ext>
                </a:extLst>
              </a:tr>
              <a:tr h="23287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Japonya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109,1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116,1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08949"/>
                  </a:ext>
                </a:extLst>
              </a:tr>
              <a:tr h="23287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Hollanda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54,8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5,4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329947"/>
                  </a:ext>
                </a:extLst>
              </a:tr>
              <a:tr h="23287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Kanada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40,4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47,1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4,6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309675"/>
                  </a:ext>
                </a:extLst>
              </a:tr>
              <a:tr h="23287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Çin Halk Cumhuriyeti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41,8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334072"/>
                  </a:ext>
                </a:extLst>
              </a:tr>
              <a:tr h="23287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Bermuda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44,5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41,6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413978"/>
                  </a:ext>
                </a:extLst>
              </a:tr>
              <a:tr h="23287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Singapur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32,7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36,1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3,5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249708"/>
                  </a:ext>
                </a:extLst>
              </a:tr>
              <a:tr h="23287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Almanya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24,3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561885"/>
                  </a:ext>
                </a:extLst>
              </a:tr>
              <a:tr h="23287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İngiliz Virgin Adaları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21,9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058660"/>
                  </a:ext>
                </a:extLst>
              </a:tr>
              <a:tr h="23287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Hong Kong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17,9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16,1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075813"/>
                  </a:ext>
                </a:extLst>
              </a:tr>
              <a:tr h="23287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Malezya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14,1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14,7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355392"/>
                  </a:ext>
                </a:extLst>
              </a:tr>
              <a:tr h="23287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Fransa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27,5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12,6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773890"/>
                  </a:ext>
                </a:extLst>
              </a:tr>
              <a:tr h="23287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İsviçre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11,3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084441"/>
                  </a:ext>
                </a:extLst>
              </a:tr>
              <a:tr h="23287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Lüksemburg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8,4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8,1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514737"/>
                  </a:ext>
                </a:extLst>
              </a:tr>
              <a:tr h="23287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Güney Kore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231673"/>
                  </a:ext>
                </a:extLst>
              </a:tr>
              <a:tr h="23287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A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Doğrudan Yatırım Stoğu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994,3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1.019,5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285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158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Yuvarlatılmış Dikdörtgen 7">
            <a:extLst>
              <a:ext uri="{FF2B5EF4-FFF2-40B4-BE49-F238E27FC236}">
                <a16:creationId xmlns:a16="http://schemas.microsoft.com/office/drawing/2014/main" id="{0421C484-555D-4F2E-AF3A-6DDA000785D0}"/>
              </a:ext>
            </a:extLst>
          </p:cNvPr>
          <p:cNvSpPr/>
          <p:nvPr/>
        </p:nvSpPr>
        <p:spPr>
          <a:xfrm>
            <a:off x="2262761" y="681000"/>
            <a:ext cx="9473437" cy="617025"/>
          </a:xfrm>
          <a:prstGeom prst="roundRect">
            <a:avLst/>
          </a:prstGeom>
          <a:solidFill>
            <a:srgbClr val="1B2C57"/>
          </a:solidFill>
          <a:ln>
            <a:solidFill>
              <a:srgbClr val="1B2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-180340" algn="l"/>
              </a:tabLst>
            </a:pPr>
            <a:r>
              <a:rPr lang="en-US" b="1" dirty="0">
                <a:solidFill>
                  <a:srgbClr val="C7A462"/>
                </a:solidFill>
                <a:latin typeface="Myriad Pro Semibold" panose="020B0604020202020204" charset="0"/>
                <a:cs typeface="Myriad Pro Semibold" panose="020B0604020202020204" charset="0"/>
              </a:rPr>
              <a:t>9</a:t>
            </a:r>
            <a:r>
              <a:rPr lang="tr-TR" b="1" dirty="0">
                <a:solidFill>
                  <a:srgbClr val="C7A462"/>
                </a:solidFill>
                <a:latin typeface="Myriad Pro Semibold" panose="020B0604020202020204" charset="0"/>
                <a:cs typeface="Myriad Pro Semibold" panose="020B0604020202020204" charset="0"/>
              </a:rPr>
              <a:t> - Avustralya Vergileri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B125E1-945C-4E65-B9C6-2B2D03531A81}"/>
              </a:ext>
            </a:extLst>
          </p:cNvPr>
          <p:cNvSpPr/>
          <p:nvPr/>
        </p:nvSpPr>
        <p:spPr>
          <a:xfrm>
            <a:off x="1040234" y="1627528"/>
            <a:ext cx="10528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FD2ACB-9C76-4BB0-B370-9F6065FCF747}"/>
              </a:ext>
            </a:extLst>
          </p:cNvPr>
          <p:cNvSpPr/>
          <p:nvPr/>
        </p:nvSpPr>
        <p:spPr>
          <a:xfrm>
            <a:off x="1040234" y="1627528"/>
            <a:ext cx="10528183" cy="4957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800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Gümrük Vergileri: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%0 ila %5 (İthalat – gümrük değeri)</a:t>
            </a:r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Detaylar için: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Australian Border Force</a:t>
            </a:r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https://www.abf.gov.au/importing-exporting-and-manufacturing/tariff-classification/current-tariff/schedule-3</a:t>
            </a:r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tr-TR" sz="1600" b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İç Vergiler ve Oranları:</a:t>
            </a:r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 ve Hizmet Vergisi-Goods and Services Tax (GST) - %10</a:t>
            </a:r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Şarap Muadele Vergisi-Wine Equalisation Tax (WET) - %29</a:t>
            </a:r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Lüks Araba Vergisi-Luxury Car Tax (LCT) - %33</a:t>
            </a:r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tr-TR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https://www.ato.gov.au/rates/luxury-car-tax-rate-and-thresholds/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)</a:t>
            </a:r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279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Yuvarlatılmış Dikdörtgen 7">
            <a:extLst>
              <a:ext uri="{FF2B5EF4-FFF2-40B4-BE49-F238E27FC236}">
                <a16:creationId xmlns:a16="http://schemas.microsoft.com/office/drawing/2014/main" id="{0421C484-555D-4F2E-AF3A-6DDA000785D0}"/>
              </a:ext>
            </a:extLst>
          </p:cNvPr>
          <p:cNvSpPr/>
          <p:nvPr/>
        </p:nvSpPr>
        <p:spPr>
          <a:xfrm>
            <a:off x="2262761" y="681000"/>
            <a:ext cx="9473437" cy="617025"/>
          </a:xfrm>
          <a:prstGeom prst="roundRect">
            <a:avLst/>
          </a:prstGeom>
          <a:solidFill>
            <a:srgbClr val="1B2C57"/>
          </a:solidFill>
          <a:ln>
            <a:solidFill>
              <a:srgbClr val="1B2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-180340" algn="l"/>
              </a:tabLst>
            </a:pPr>
            <a:r>
              <a:rPr lang="tr-TR" b="1" dirty="0">
                <a:solidFill>
                  <a:srgbClr val="C7A462"/>
                </a:solidFill>
                <a:latin typeface="Myriad Pro Semibold" panose="020B0604020202020204" charset="0"/>
                <a:cs typeface="Myriad Pro Semibold" panose="020B0604020202020204" charset="0"/>
              </a:rPr>
              <a:t>10 - Avustralya Teknik Düzenlemeler-Standartlar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B125E1-945C-4E65-B9C6-2B2D03531A81}"/>
              </a:ext>
            </a:extLst>
          </p:cNvPr>
          <p:cNvSpPr/>
          <p:nvPr/>
        </p:nvSpPr>
        <p:spPr>
          <a:xfrm>
            <a:off x="1040234" y="1627528"/>
            <a:ext cx="1052818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Avustralya’ya ithalatı yasak ürünler- Avustralya Sınır Gücü (ABF) </a:t>
            </a:r>
            <a:r>
              <a:rPr lang="en-AU" u="sng" dirty="0">
                <a:hlinkClick r:id="rId3"/>
              </a:rPr>
              <a:t>https://www.abf.gov.au/importing-exporting-and-manufacturing/prohibited-goods/categories</a:t>
            </a:r>
            <a:r>
              <a:rPr lang="en-AU" dirty="0"/>
              <a:t> </a:t>
            </a:r>
            <a:r>
              <a:rPr lang="tr-TR" dirty="0"/>
              <a:t>,</a:t>
            </a:r>
            <a:endParaRPr lang="tr-T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Ürün güvenliği konusunda ithalatçı sorumlulukları ve uygulanan zorunlu standartlara ilişkin genel bilgiler-“Product </a:t>
            </a:r>
            <a:r>
              <a:rPr lang="tr-TR" dirty="0" err="1"/>
              <a:t>Safety</a:t>
            </a:r>
            <a:r>
              <a:rPr lang="tr-TR" dirty="0"/>
              <a:t> </a:t>
            </a:r>
            <a:r>
              <a:rPr lang="tr-TR" dirty="0" err="1"/>
              <a:t>Australia</a:t>
            </a:r>
            <a:r>
              <a:rPr lang="tr-TR" dirty="0"/>
              <a:t>” </a:t>
            </a:r>
            <a:r>
              <a:rPr lang="tr-TR" u="sng" dirty="0">
                <a:hlinkClick r:id="rId4"/>
              </a:rPr>
              <a:t>https://www.productsafety.gov.au</a:t>
            </a:r>
            <a:r>
              <a:rPr lang="tr-TR" u="sng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6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Avustralya Standartları Kurumu’nun anlaşması uyarınca Avustralya Standartları hakkında detaylı bilgiler için- SAI Global web </a:t>
            </a:r>
            <a:r>
              <a:rPr lang="en-AU" u="sng" dirty="0">
                <a:hlinkClick r:id="rId5"/>
              </a:rPr>
              <a:t>https://infostore.saiglobal.com/en-au/standards_australia/</a:t>
            </a:r>
            <a:r>
              <a:rPr lang="tr-TR" u="sng" dirty="0"/>
              <a:t>   (</a:t>
            </a:r>
            <a:r>
              <a:rPr lang="tr-TR" dirty="0"/>
              <a:t>belirli bir ücret karşılığı)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Ürün güvenliği test ve sertifikasyon konusunda yetkili kılınmış kuruluşlar listesi JAS-ANZ </a:t>
            </a:r>
            <a:r>
              <a:rPr lang="tr-TR" u="sng" dirty="0">
                <a:hlinkClick r:id="rId6"/>
              </a:rPr>
              <a:t>http://www.jas-anz.org/</a:t>
            </a:r>
            <a:r>
              <a:rPr lang="tr-T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Tarımsal ve hayvansal ürünlerin ithalatında ilişkin uyulması gereken kural ve ibraz edilmesi gereken bilgi/belgeler Avustralya Tarım Bakanlığı </a:t>
            </a:r>
            <a:r>
              <a:rPr lang="tr-TR" u="sng" dirty="0">
                <a:hlinkClick r:id="rId7"/>
              </a:rPr>
              <a:t>http://www.agriculture.gov.au/import/online-services/</a:t>
            </a:r>
            <a:r>
              <a:rPr lang="tr-TR" u="sng" dirty="0" err="1">
                <a:hlinkClick r:id="rId7"/>
              </a:rPr>
              <a:t>bicon</a:t>
            </a:r>
            <a:r>
              <a:rPr lang="tr-TR" u="sng" dirty="0"/>
              <a:t>,</a:t>
            </a:r>
          </a:p>
          <a:p>
            <a:endParaRPr lang="tr-TR" sz="8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Zorunlu standartlara ilişkin denetimler “Avustralya Rekabet ve Tüketici Komisyonu” (</a:t>
            </a:r>
            <a:r>
              <a:rPr lang="tr-TR" dirty="0" err="1"/>
              <a:t>Australian</a:t>
            </a:r>
            <a:r>
              <a:rPr lang="tr-TR" dirty="0"/>
              <a:t> </a:t>
            </a:r>
            <a:r>
              <a:rPr lang="tr-TR" dirty="0" err="1"/>
              <a:t>Competition</a:t>
            </a:r>
            <a:r>
              <a:rPr lang="tr-TR" dirty="0"/>
              <a:t> &amp; Consumer </a:t>
            </a:r>
            <a:r>
              <a:rPr lang="tr-TR" dirty="0" err="1"/>
              <a:t>Commission</a:t>
            </a:r>
            <a:r>
              <a:rPr lang="tr-TR" dirty="0"/>
              <a:t>-ACCC) ve Eyaletlerde “Ürün Güvenliği Ofisleri” (</a:t>
            </a:r>
            <a:r>
              <a:rPr lang="tr-TR" dirty="0" err="1"/>
              <a:t>Fair</a:t>
            </a:r>
            <a:r>
              <a:rPr lang="tr-TR" dirty="0"/>
              <a:t> </a:t>
            </a:r>
            <a:r>
              <a:rPr lang="tr-TR" dirty="0" err="1"/>
              <a:t>Trading</a:t>
            </a:r>
            <a:r>
              <a:rPr lang="tr-TR" dirty="0"/>
              <a:t> Office) tarafından yapılmaktadır.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10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Yuvarlatılmış Dikdörtgen 7">
            <a:extLst>
              <a:ext uri="{FF2B5EF4-FFF2-40B4-BE49-F238E27FC236}">
                <a16:creationId xmlns:a16="http://schemas.microsoft.com/office/drawing/2014/main" id="{0421C484-555D-4F2E-AF3A-6DDA000785D0}"/>
              </a:ext>
            </a:extLst>
          </p:cNvPr>
          <p:cNvSpPr/>
          <p:nvPr/>
        </p:nvSpPr>
        <p:spPr>
          <a:xfrm>
            <a:off x="2262761" y="681000"/>
            <a:ext cx="9473437" cy="617025"/>
          </a:xfrm>
          <a:prstGeom prst="roundRect">
            <a:avLst/>
          </a:prstGeom>
          <a:solidFill>
            <a:srgbClr val="1B2C57"/>
          </a:solidFill>
          <a:ln>
            <a:solidFill>
              <a:srgbClr val="1B2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-180340" algn="l"/>
              </a:tabLst>
            </a:pPr>
            <a:r>
              <a:rPr lang="tr-TR" b="1" dirty="0">
                <a:solidFill>
                  <a:srgbClr val="C7A462"/>
                </a:solidFill>
                <a:latin typeface="Myriad Pro Semibold" panose="020B0604020202020204" charset="0"/>
                <a:cs typeface="Myriad Pro Semibold" panose="020B0604020202020204" charset="0"/>
              </a:rPr>
              <a:t>1</a:t>
            </a:r>
            <a:r>
              <a:rPr lang="en-US" b="1" dirty="0">
                <a:solidFill>
                  <a:srgbClr val="C7A462"/>
                </a:solidFill>
                <a:latin typeface="Myriad Pro Semibold" panose="020B0604020202020204" charset="0"/>
                <a:cs typeface="Myriad Pro Semibold" panose="020B0604020202020204" charset="0"/>
              </a:rPr>
              <a:t>1</a:t>
            </a:r>
            <a:r>
              <a:rPr lang="tr-TR" b="1" dirty="0">
                <a:solidFill>
                  <a:srgbClr val="C7A462"/>
                </a:solidFill>
                <a:latin typeface="Myriad Pro Semibold" panose="020B0604020202020204" charset="0"/>
                <a:cs typeface="Myriad Pro Semibold" panose="020B0604020202020204" charset="0"/>
              </a:rPr>
              <a:t> - Avustralya E-Ticaret-B2B ve B2C Online Satışlar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B125E1-945C-4E65-B9C6-2B2D03531A81}"/>
              </a:ext>
            </a:extLst>
          </p:cNvPr>
          <p:cNvSpPr/>
          <p:nvPr/>
        </p:nvSpPr>
        <p:spPr>
          <a:xfrm>
            <a:off x="1040234" y="1627528"/>
            <a:ext cx="1052818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Perakende satışların %10'unu (22,7 milyar $) Firmadan-Müşteriye (B2C) Online Satış, </a:t>
            </a:r>
          </a:p>
          <a:p>
            <a:pPr lvl="0"/>
            <a:endParaRPr lang="tr-TR" sz="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B2C Online Satışlar: Konfeksiyon (7,6 milyar $), Kişisel elektronik ve ev aletleri (4 milyar $), Oyuncak ve hobi aletleri (4 milyar $), Mobilya ve aksamları(3,8 milyar $), </a:t>
            </a:r>
          </a:p>
          <a:p>
            <a:pPr lvl="0"/>
            <a:endParaRPr lang="tr-TR" sz="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B2C Online Satışların %11’i- 2,5 Milyar $ Yabancı Ülkelerden (Çin %40, ABD %21, İngiltere %14, Hong-Kong %6 ve Yeni Zelanda %3),</a:t>
            </a:r>
          </a:p>
          <a:p>
            <a:pPr lvl="0"/>
            <a:endParaRPr lang="tr-TR" sz="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B2C e-ticaret yoluyla ithal edilen eşyaların %25'ini konfeksiyon, 17'sini tüketiciye yönelik elektronik eşya ve %15'ini ise sağlık ve kişisel bakım ürünleri,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sz="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Yabancı ülkelerden online satışlarda %44'lük pay ile </a:t>
            </a:r>
            <a:r>
              <a:rPr lang="tr-TR" dirty="0" err="1"/>
              <a:t>eBay</a:t>
            </a:r>
            <a:r>
              <a:rPr lang="tr-TR" dirty="0"/>
              <a:t> ilk sırada, ardından %9 pay Amazon, %8 pay </a:t>
            </a:r>
            <a:r>
              <a:rPr lang="tr-TR" dirty="0" err="1"/>
              <a:t>Wish</a:t>
            </a:r>
            <a:r>
              <a:rPr lang="tr-TR" dirty="0"/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sz="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Online satışlarda zincir marketler/</a:t>
            </a:r>
            <a:r>
              <a:rPr lang="tr-TR" dirty="0" err="1"/>
              <a:t>department</a:t>
            </a:r>
            <a:r>
              <a:rPr lang="tr-TR" dirty="0"/>
              <a:t> </a:t>
            </a:r>
            <a:r>
              <a:rPr lang="tr-TR" dirty="0" err="1"/>
              <a:t>stores</a:t>
            </a:r>
            <a:r>
              <a:rPr lang="tr-TR" dirty="0"/>
              <a:t> hakimiyeti azalmakla birlikte devam ediyor,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sz="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Piyasa hakimi zincir marketler/</a:t>
            </a:r>
            <a:r>
              <a:rPr lang="tr-TR" dirty="0" err="1"/>
              <a:t>department</a:t>
            </a:r>
            <a:r>
              <a:rPr lang="tr-TR" dirty="0"/>
              <a:t> </a:t>
            </a:r>
            <a:r>
              <a:rPr lang="tr-TR" dirty="0" err="1"/>
              <a:t>stores</a:t>
            </a:r>
            <a:r>
              <a:rPr lang="tr-TR" dirty="0"/>
              <a:t> (lojistik, garanti/bakım gibi hususlar) daha çok Avustralya merkezli toptancı/ithalatçı firmalardan eşya temin ediyor,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sz="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/>
              <a:t>Avustralyalı toptancı/ithalatçı firmalarla bağlantı için B2B e-ticaret hizmeti veren </a:t>
            </a:r>
            <a:r>
              <a:rPr lang="tr-TR" dirty="0" err="1"/>
              <a:t>Spotify</a:t>
            </a:r>
            <a:r>
              <a:rPr lang="tr-TR" dirty="0"/>
              <a:t>, Sana-Commerce firmalar kullanılabilir.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799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Yuvarlatılmış Dikdörtgen 7">
            <a:extLst>
              <a:ext uri="{FF2B5EF4-FFF2-40B4-BE49-F238E27FC236}">
                <a16:creationId xmlns:a16="http://schemas.microsoft.com/office/drawing/2014/main" id="{0421C484-555D-4F2E-AF3A-6DDA000785D0}"/>
              </a:ext>
            </a:extLst>
          </p:cNvPr>
          <p:cNvSpPr/>
          <p:nvPr/>
        </p:nvSpPr>
        <p:spPr>
          <a:xfrm>
            <a:off x="2262761" y="681000"/>
            <a:ext cx="9473437" cy="617025"/>
          </a:xfrm>
          <a:prstGeom prst="roundRect">
            <a:avLst/>
          </a:prstGeom>
          <a:solidFill>
            <a:srgbClr val="1B2C57"/>
          </a:solidFill>
          <a:ln>
            <a:solidFill>
              <a:srgbClr val="1B2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-180340" algn="l"/>
              </a:tabLst>
            </a:pPr>
            <a:r>
              <a:rPr lang="tr-TR" b="1">
                <a:solidFill>
                  <a:srgbClr val="C7A462"/>
                </a:solidFill>
                <a:latin typeface="Myriad Pro Semibold" panose="020B0604020202020204" charset="0"/>
                <a:cs typeface="Myriad Pro Semibold" panose="020B0604020202020204" charset="0"/>
              </a:rPr>
              <a:t>12- İletişim Bilgilerimiz </a:t>
            </a:r>
            <a:endParaRPr lang="tr-TR" b="1" dirty="0">
              <a:solidFill>
                <a:srgbClr val="C7A462"/>
              </a:solidFill>
              <a:latin typeface="Myriad Pro Semibold" panose="020B0604020202020204" charset="0"/>
              <a:cs typeface="Myriad Pro Semibold" panose="020B060402020202020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B125E1-945C-4E65-B9C6-2B2D03531A81}"/>
              </a:ext>
            </a:extLst>
          </p:cNvPr>
          <p:cNvSpPr/>
          <p:nvPr/>
        </p:nvSpPr>
        <p:spPr>
          <a:xfrm>
            <a:off x="1091739" y="1682964"/>
            <a:ext cx="10568957" cy="484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tr-TR" sz="2400" b="1" dirty="0">
                <a:cs typeface="Calibri" panose="020F0502020204030204" pitchFamily="34" charset="0"/>
              </a:rPr>
              <a:t>Sidney Ticaret Ataşeliği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Adres: 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Level 7, Suite 7.02, 25 Bligh St, Sydney, NSW 2000, Australia       </a:t>
            </a:r>
            <a:endParaRPr lang="en-A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Telefon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: (+61-2) 9233 3494</a:t>
            </a:r>
            <a:endParaRPr lang="tr-TR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E-mail: </a:t>
            </a:r>
            <a:r>
              <a:rPr lang="en-US" sz="2400" u="none" strike="noStrike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sidney@ticaret.gov.tr</a:t>
            </a:r>
            <a:endParaRPr lang="tr-TR" sz="2400" u="none" strike="noStrike" dirty="0">
              <a:solidFill>
                <a:srgbClr val="0563C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tr-TR" sz="2400" u="none" strike="noStrike" dirty="0">
              <a:solidFill>
                <a:srgbClr val="0563C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2400" b="1" dirty="0" err="1">
                <a:cs typeface="Calibri" panose="020F0502020204030204" pitchFamily="34" charset="0"/>
              </a:rPr>
              <a:t>Melburn</a:t>
            </a:r>
            <a:r>
              <a:rPr lang="tr-TR" sz="2400" b="1" dirty="0">
                <a:cs typeface="Calibri" panose="020F0502020204030204" pitchFamily="34" charset="0"/>
              </a:rPr>
              <a:t> Ticaret Ataşeliği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400" dirty="0">
                <a:cs typeface="Arial" panose="020B0604020202020204" pitchFamily="34" charset="0"/>
              </a:rPr>
              <a:t>Adres: </a:t>
            </a:r>
            <a:r>
              <a:rPr lang="en-NZ" sz="2400" dirty="0">
                <a:cs typeface="Arial" panose="020B0604020202020204" pitchFamily="34" charset="0"/>
              </a:rPr>
              <a:t>Level 8, 24 Albert Road P.O. Box 323</a:t>
            </a:r>
            <a:r>
              <a:rPr lang="tr-TR" sz="2400" dirty="0">
                <a:cs typeface="Arial" panose="020B0604020202020204" pitchFamily="34" charset="0"/>
              </a:rPr>
              <a:t> </a:t>
            </a:r>
            <a:r>
              <a:rPr lang="en-NZ" sz="2400" dirty="0">
                <a:cs typeface="Arial" panose="020B0604020202020204" pitchFamily="34" charset="0"/>
              </a:rPr>
              <a:t>South Melbourne VIC 3205 Australia</a:t>
            </a:r>
            <a:endParaRPr lang="en-A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Telefon</a:t>
            </a: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: (+</a:t>
            </a:r>
            <a:r>
              <a:rPr lang="en-US" sz="2400" dirty="0">
                <a:cs typeface="Arial" panose="020B0604020202020204" pitchFamily="34" charset="0"/>
              </a:rPr>
              <a:t>61-</a:t>
            </a:r>
            <a:r>
              <a:rPr lang="tr-TR" sz="2400" dirty="0">
                <a:cs typeface="Arial" panose="020B0604020202020204" pitchFamily="34" charset="0"/>
              </a:rPr>
              <a:t>3</a:t>
            </a:r>
            <a:r>
              <a:rPr lang="en-US" sz="2400" dirty="0">
                <a:cs typeface="Arial" panose="020B0604020202020204" pitchFamily="34" charset="0"/>
              </a:rPr>
              <a:t>) </a:t>
            </a:r>
            <a:r>
              <a:rPr lang="en-AU" sz="2400" dirty="0">
                <a:cs typeface="Arial" panose="020B0604020202020204" pitchFamily="34" charset="0"/>
              </a:rPr>
              <a:t>96 825 448</a:t>
            </a:r>
            <a:endParaRPr lang="tr-TR" sz="2400" dirty="0"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E-mail: </a:t>
            </a:r>
            <a:r>
              <a:rPr lang="tr-TR" sz="2400" u="none" strike="noStrike" dirty="0" err="1">
                <a:solidFill>
                  <a:srgbClr val="0563C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melburn</a:t>
            </a:r>
            <a:r>
              <a:rPr lang="en-US" sz="2400" u="none" strike="noStrike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@ticaret.gov.tr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09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2">
            <a:extLst>
              <a:ext uri="{FF2B5EF4-FFF2-40B4-BE49-F238E27FC236}">
                <a16:creationId xmlns:a16="http://schemas.microsoft.com/office/drawing/2014/main" id="{F95DC385-F512-384A-B23F-CF53B852F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999" y="6378927"/>
            <a:ext cx="2743200" cy="365125"/>
          </a:xfrm>
        </p:spPr>
        <p:txBody>
          <a:bodyPr/>
          <a:lstStyle/>
          <a:p>
            <a:fld id="{99474F5A-8CAD-465D-8FBF-95B9D3615D17}" type="slidenum">
              <a:rPr lang="tr-TR" smtClean="0"/>
              <a:t>19</a:t>
            </a:fld>
            <a:endParaRPr lang="tr-TR" dirty="0"/>
          </a:p>
        </p:txBody>
      </p:sp>
      <p:pic>
        <p:nvPicPr>
          <p:cNvPr id="40" name="Picture 3" descr="ppt_sunum_format-01.png">
            <a:extLst>
              <a:ext uri="{FF2B5EF4-FFF2-40B4-BE49-F238E27FC236}">
                <a16:creationId xmlns:a16="http://schemas.microsoft.com/office/drawing/2014/main" id="{A7CAF31D-A769-C441-8B12-DE077E547B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07" y="0"/>
            <a:ext cx="12216907" cy="6874800"/>
          </a:xfrm>
          <a:prstGeom prst="rect">
            <a:avLst/>
          </a:prstGeom>
        </p:spPr>
      </p:pic>
      <p:pic>
        <p:nvPicPr>
          <p:cNvPr id="41" name="Picture 4" descr="Untitled-1.png">
            <a:extLst>
              <a:ext uri="{FF2B5EF4-FFF2-40B4-BE49-F238E27FC236}">
                <a16:creationId xmlns:a16="http://schemas.microsoft.com/office/drawing/2014/main" id="{5F06C75C-250A-1640-A39E-865E472365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569" y="1592449"/>
            <a:ext cx="4079681" cy="1234015"/>
          </a:xfrm>
          <a:prstGeom prst="rect">
            <a:avLst/>
          </a:prstGeom>
        </p:spPr>
      </p:pic>
      <p:sp>
        <p:nvSpPr>
          <p:cNvPr id="42" name="Dikdörtgen 41">
            <a:extLst>
              <a:ext uri="{FF2B5EF4-FFF2-40B4-BE49-F238E27FC236}">
                <a16:creationId xmlns:a16="http://schemas.microsoft.com/office/drawing/2014/main" id="{0750D83C-BA08-C146-B0A5-9080BE92F7F0}"/>
              </a:ext>
            </a:extLst>
          </p:cNvPr>
          <p:cNvSpPr/>
          <p:nvPr/>
        </p:nvSpPr>
        <p:spPr>
          <a:xfrm>
            <a:off x="2499360" y="4427313"/>
            <a:ext cx="71132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3200" b="1" dirty="0">
                <a:solidFill>
                  <a:schemeClr val="bg1"/>
                </a:solidFill>
                <a:latin typeface="Myriad Pro"/>
              </a:rPr>
              <a:t>Saygılarımızla</a:t>
            </a:r>
            <a:r>
              <a:rPr lang="en-US" sz="3200" b="1" dirty="0">
                <a:solidFill>
                  <a:schemeClr val="bg1"/>
                </a:solidFill>
                <a:latin typeface="Myriad Pro"/>
              </a:rPr>
              <a:t>…</a:t>
            </a:r>
            <a:endParaRPr lang="tr-TR" sz="3200" b="1" dirty="0">
              <a:solidFill>
                <a:schemeClr val="bg1"/>
              </a:solidFill>
              <a:latin typeface="Myriad Pro"/>
            </a:endParaRPr>
          </a:p>
          <a:p>
            <a:pPr algn="ctr">
              <a:defRPr/>
            </a:pPr>
            <a:endParaRPr lang="tr-TR" sz="3200" b="1" dirty="0">
              <a:solidFill>
                <a:schemeClr val="bg1"/>
              </a:solidFill>
              <a:latin typeface="Myriad Pro"/>
            </a:endParaRPr>
          </a:p>
          <a:p>
            <a:pPr algn="ctr">
              <a:defRPr/>
            </a:pPr>
            <a:endParaRPr lang="tr-TR" sz="3200" b="1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27347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54669F-3E0D-4742-B15F-22702CB84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Yuvarlatılmış Dikdörtgen 7">
            <a:extLst>
              <a:ext uri="{FF2B5EF4-FFF2-40B4-BE49-F238E27FC236}">
                <a16:creationId xmlns:a16="http://schemas.microsoft.com/office/drawing/2014/main" id="{CEED089E-4C5F-4490-B85F-B90A412CF75A}"/>
              </a:ext>
            </a:extLst>
          </p:cNvPr>
          <p:cNvSpPr/>
          <p:nvPr/>
        </p:nvSpPr>
        <p:spPr>
          <a:xfrm>
            <a:off x="2262761" y="681000"/>
            <a:ext cx="9473437" cy="617025"/>
          </a:xfrm>
          <a:prstGeom prst="roundRect">
            <a:avLst/>
          </a:prstGeom>
          <a:solidFill>
            <a:srgbClr val="1B2C57"/>
          </a:solidFill>
          <a:ln>
            <a:solidFill>
              <a:srgbClr val="1B2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-180340" algn="l"/>
              </a:tabLst>
            </a:pPr>
            <a:r>
              <a:rPr lang="tr-TR" b="1">
                <a:solidFill>
                  <a:srgbClr val="C7A462"/>
                </a:solidFill>
                <a:latin typeface="Myriad Pro Semibold" panose="020B0604020202020204" charset="0"/>
                <a:cs typeface="Myriad Pro Semibold" panose="020B0604020202020204" charset="0"/>
              </a:rPr>
              <a:t>SUNUM PLANI</a:t>
            </a:r>
            <a:endParaRPr lang="tr-TR" b="1" dirty="0">
              <a:solidFill>
                <a:srgbClr val="C7A462"/>
              </a:solidFill>
              <a:latin typeface="Myriad Pro Semibold" panose="020B0604020202020204" charset="0"/>
              <a:cs typeface="Myriad Pro Semibold" panose="020B060402020202020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0AC567-5EE1-4077-83ED-0CD6E43DF2D3}"/>
              </a:ext>
            </a:extLst>
          </p:cNvPr>
          <p:cNvSpPr/>
          <p:nvPr/>
        </p:nvSpPr>
        <p:spPr>
          <a:xfrm>
            <a:off x="1160585" y="1676281"/>
            <a:ext cx="10288467" cy="5014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tabLst>
                <a:tab pos="-180340" algn="l"/>
              </a:tabLst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1 - Avustralya Tarihçesi ve Yönetim Şekli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tabLst>
                <a:tab pos="-180340" algn="l"/>
              </a:tabLst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2 - Avustralya Ekonomisi ve Dünya’daki Yeri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tabLst>
                <a:tab pos="-180340" algn="l"/>
              </a:tabLst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3 - Avustralya Nüfus Yapısı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tabLst>
                <a:tab pos="-180340" algn="l"/>
              </a:tabLst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4 - Avustralya Ekonomisindeki Gelişmeler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tabLst>
                <a:tab pos="-180340" algn="l"/>
              </a:tabLst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5 - Avustralya’nın Dış Ticareti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tabLst>
                <a:tab pos="-180340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- Türkiye-Avustralya Dış Ticareti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tabLst>
                <a:tab pos="-180340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Avustralya İhracatta Potansiyelimiz Olan Bazı Ürünler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tabLst>
                <a:tab pos="-180340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– Türkiye-Avustralya Yatırım İlişkileri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tabLst>
                <a:tab pos="-180340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- Avustralya Vergileri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tabLst>
                <a:tab pos="-180340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10 -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Avustralya Teknik Düzenlemeler-Standartlar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tabLst>
                <a:tab pos="-180340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11 -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Avustralya E-Ticaret-B2B ve B2C Online Satışlar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tabLst>
                <a:tab pos="-180340" algn="l"/>
              </a:tabLst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- İletişim Bilgilerimiz</a:t>
            </a:r>
          </a:p>
        </p:txBody>
      </p:sp>
    </p:spTree>
    <p:extLst>
      <p:ext uri="{BB962C8B-B14F-4D97-AF65-F5344CB8AC3E}">
        <p14:creationId xmlns:p14="http://schemas.microsoft.com/office/powerpoint/2010/main" val="3152440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54669F-3E0D-4742-B15F-22702CB84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Yuvarlatılmış Dikdörtgen 7">
            <a:extLst>
              <a:ext uri="{FF2B5EF4-FFF2-40B4-BE49-F238E27FC236}">
                <a16:creationId xmlns:a16="http://schemas.microsoft.com/office/drawing/2014/main" id="{CEED089E-4C5F-4490-B85F-B90A412CF75A}"/>
              </a:ext>
            </a:extLst>
          </p:cNvPr>
          <p:cNvSpPr/>
          <p:nvPr/>
        </p:nvSpPr>
        <p:spPr>
          <a:xfrm>
            <a:off x="2262761" y="681000"/>
            <a:ext cx="9473437" cy="617025"/>
          </a:xfrm>
          <a:prstGeom prst="roundRect">
            <a:avLst/>
          </a:prstGeom>
          <a:solidFill>
            <a:srgbClr val="1B2C57"/>
          </a:solidFill>
          <a:ln>
            <a:solidFill>
              <a:srgbClr val="1B2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-180340" algn="l"/>
              </a:tabLst>
            </a:pPr>
            <a:r>
              <a:rPr lang="tr-TR" b="1">
                <a:solidFill>
                  <a:srgbClr val="C7A462"/>
                </a:solidFill>
                <a:latin typeface="Myriad Pro Semibold" panose="020B0604020202020204" charset="0"/>
                <a:cs typeface="Myriad Pro Semibold" panose="020B0604020202020204" charset="0"/>
              </a:rPr>
              <a:t>1 - Avustralya Tarihçesi ve Yönetim Şekli</a:t>
            </a:r>
            <a:endParaRPr lang="tr-TR" b="1" dirty="0">
              <a:solidFill>
                <a:srgbClr val="C7A462"/>
              </a:solidFill>
              <a:latin typeface="Myriad Pro Semibold" panose="020B0604020202020204" charset="0"/>
              <a:cs typeface="Myriad Pro Semibold" panose="020B060402020202020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0AC567-5EE1-4077-83ED-0CD6E43DF2D3}"/>
              </a:ext>
            </a:extLst>
          </p:cNvPr>
          <p:cNvSpPr/>
          <p:nvPr/>
        </p:nvSpPr>
        <p:spPr>
          <a:xfrm>
            <a:off x="302937" y="1721729"/>
            <a:ext cx="5381625" cy="506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400" b="1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Avustralya</a:t>
            </a:r>
            <a:r>
              <a:rPr lang="en-AU" sz="14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AU" sz="140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Commonwealth of Australia</a:t>
            </a:r>
          </a:p>
          <a:p>
            <a:pPr lvl="0"/>
            <a:endParaRPr lang="en-AU" sz="140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İ</a:t>
            </a:r>
            <a:r>
              <a:rPr lang="en-US" sz="1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ngiliz donanmas</a:t>
            </a:r>
            <a:r>
              <a:rPr lang="tr-TR" sz="1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ının</a:t>
            </a:r>
            <a:r>
              <a:rPr lang="en-US" sz="1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Avustralya’ya</a:t>
            </a:r>
            <a:r>
              <a:rPr lang="en-US" sz="1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geli</a:t>
            </a:r>
            <a:r>
              <a:rPr lang="tr-TR" sz="1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ş</a:t>
            </a:r>
            <a:r>
              <a:rPr lang="en-US" sz="1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1788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Avustralya’n</a:t>
            </a:r>
            <a:r>
              <a:rPr lang="tr-TR" sz="1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ı</a:t>
            </a:r>
            <a:r>
              <a:rPr lang="en-US" sz="1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kurulu</a:t>
            </a:r>
            <a:r>
              <a:rPr lang="tr-TR" sz="1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ş</a:t>
            </a:r>
            <a:r>
              <a:rPr lang="en-US" sz="1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Ocak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1901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4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Federal devlet yapısı</a:t>
            </a:r>
            <a:r>
              <a:rPr lang="tr-TR" sz="1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tr-TR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South </a:t>
            </a:r>
            <a:r>
              <a:rPr lang="tr-T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Wales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(Eyalet) - </a:t>
            </a:r>
            <a:r>
              <a:rPr lang="tr-T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NSW</a:t>
            </a:r>
            <a:endParaRPr lang="tr-TR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Victoria (Eyalet) - </a:t>
            </a:r>
            <a:r>
              <a:rPr lang="tr-T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VIC</a:t>
            </a:r>
            <a:endParaRPr lang="tr-TR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Queensland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(Eyalet) - </a:t>
            </a:r>
            <a:r>
              <a:rPr lang="tr-T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QLD</a:t>
            </a:r>
            <a:endParaRPr lang="tr-TR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Western </a:t>
            </a:r>
            <a:r>
              <a:rPr lang="tr-T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Australia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(Eyalet) - </a:t>
            </a:r>
            <a:r>
              <a:rPr lang="tr-T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</a:t>
            </a:r>
            <a:endParaRPr lang="tr-TR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South </a:t>
            </a:r>
            <a:r>
              <a:rPr lang="tr-T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Australia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(Eyalet) - </a:t>
            </a:r>
            <a:r>
              <a:rPr lang="tr-T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</a:t>
            </a:r>
            <a:endParaRPr lang="tr-TR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Tasmania 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(Eyalet) - TAS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4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1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Northern </a:t>
            </a:r>
            <a:r>
              <a:rPr lang="tr-TR" sz="14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Territory</a:t>
            </a:r>
            <a:r>
              <a:rPr lang="tr-TR" sz="1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Ö</a:t>
            </a:r>
            <a:r>
              <a:rPr lang="tr-TR" sz="1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zerk </a:t>
            </a:r>
            <a:r>
              <a:rPr lang="tr-T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Bolge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- NT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Australian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Capital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14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Territory</a:t>
            </a:r>
            <a:r>
              <a:rPr lang="tr-TR" sz="1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(Özerk </a:t>
            </a:r>
            <a:r>
              <a:rPr lang="tr-T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Bolge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– </a:t>
            </a:r>
            <a:r>
              <a:rPr lang="tr-T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tr-TR" sz="14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ş</a:t>
            </a:r>
            <a:r>
              <a:rPr lang="en-US" sz="14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kent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Kanberra</a:t>
            </a: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Zaman Fark</a:t>
            </a:r>
            <a:r>
              <a:rPr lang="tr-TR" sz="14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ı</a:t>
            </a:r>
            <a:r>
              <a:rPr lang="en-US" sz="14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Yaz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saati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-7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saat</a:t>
            </a:r>
            <a:r>
              <a:rPr lang="en-US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</a:t>
            </a:r>
            <a:r>
              <a:rPr lang="tr-TR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ış</a:t>
            </a:r>
            <a:r>
              <a:rPr lang="en-US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saati-8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saat</a:t>
            </a: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300</a:t>
            </a:r>
            <a:r>
              <a:rPr lang="en-US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farkl</a:t>
            </a:r>
            <a:r>
              <a:rPr lang="tr-TR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ı</a:t>
            </a:r>
            <a:r>
              <a:rPr lang="en-US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2016 ara</a:t>
            </a:r>
            <a:r>
              <a:rPr lang="tr-TR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ş</a:t>
            </a:r>
            <a:r>
              <a:rPr lang="en-US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tr-TR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ır</a:t>
            </a:r>
            <a:r>
              <a:rPr lang="en-US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</a:t>
            </a:r>
            <a:r>
              <a:rPr lang="tr-TR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ı</a:t>
            </a:r>
            <a:r>
              <a:rPr lang="en-US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73C29D-2D3F-49ED-AA02-69A7B3B94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794" y="1468072"/>
            <a:ext cx="4913319" cy="532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34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54669F-3E0D-4742-B15F-22702CB84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Yuvarlatılmış Dikdörtgen 7">
            <a:extLst>
              <a:ext uri="{FF2B5EF4-FFF2-40B4-BE49-F238E27FC236}">
                <a16:creationId xmlns:a16="http://schemas.microsoft.com/office/drawing/2014/main" id="{CEED089E-4C5F-4490-B85F-B90A412CF75A}"/>
              </a:ext>
            </a:extLst>
          </p:cNvPr>
          <p:cNvSpPr/>
          <p:nvPr/>
        </p:nvSpPr>
        <p:spPr>
          <a:xfrm>
            <a:off x="2262761" y="681000"/>
            <a:ext cx="9473437" cy="617025"/>
          </a:xfrm>
          <a:prstGeom prst="roundRect">
            <a:avLst/>
          </a:prstGeom>
          <a:solidFill>
            <a:srgbClr val="1B2C57"/>
          </a:solidFill>
          <a:ln>
            <a:solidFill>
              <a:srgbClr val="1B2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-180340" algn="l"/>
              </a:tabLst>
            </a:pPr>
            <a:r>
              <a:rPr lang="tr-TR" b="1">
                <a:solidFill>
                  <a:srgbClr val="C7A462"/>
                </a:solidFill>
                <a:latin typeface="Myriad Pro Semibold" panose="020B0604020202020204" charset="0"/>
                <a:cs typeface="Myriad Pro Semibold" panose="020B0604020202020204" charset="0"/>
              </a:rPr>
              <a:t>2 - Avustralya Ekonomisi ve Dünya’daki Yeri</a:t>
            </a:r>
            <a:endParaRPr lang="tr-TR" b="1" dirty="0">
              <a:solidFill>
                <a:srgbClr val="C7A462"/>
              </a:solidFill>
              <a:latin typeface="Myriad Pro Semibold" panose="020B0604020202020204" charset="0"/>
              <a:cs typeface="Myriad Pro Semibold" panose="020B060402020202020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DD002F-78A7-4777-BFE7-758854281783}"/>
              </a:ext>
            </a:extLst>
          </p:cNvPr>
          <p:cNvSpPr/>
          <p:nvPr/>
        </p:nvSpPr>
        <p:spPr>
          <a:xfrm>
            <a:off x="190414" y="4642785"/>
            <a:ext cx="66885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tr-TR" sz="7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sz="2000" b="1" dirty="0"/>
              <a:t>Avustralya ekonomisi </a:t>
            </a:r>
            <a:r>
              <a:rPr lang="tr-TR" sz="2000" b="1"/>
              <a:t>(2020): </a:t>
            </a:r>
            <a:r>
              <a:rPr lang="tr-TR" sz="2000"/>
              <a:t>1,36 trilyon </a:t>
            </a:r>
            <a:r>
              <a:rPr lang="tr-TR" sz="2000" dirty="0"/>
              <a:t>USD </a:t>
            </a:r>
            <a:r>
              <a:rPr lang="tr-TR" sz="2000"/>
              <a:t>(%1,6 </a:t>
            </a:r>
            <a:r>
              <a:rPr lang="tr-TR" sz="2000" dirty="0"/>
              <a:t>pay)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sz="7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sz="2000" b="1" dirty="0"/>
              <a:t>Kişi başı gelir </a:t>
            </a:r>
            <a:r>
              <a:rPr lang="tr-TR" sz="2000" b="1"/>
              <a:t>(2020): </a:t>
            </a:r>
            <a:r>
              <a:rPr lang="tr-TR" sz="2000"/>
              <a:t>52,7 bin </a:t>
            </a:r>
            <a:r>
              <a:rPr lang="tr-TR" sz="2000" dirty="0"/>
              <a:t>USD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sz="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/>
              <a:t>Ekonomik Yapı:</a:t>
            </a:r>
            <a:r>
              <a:rPr lang="tr-TR" sz="2000" dirty="0"/>
              <a:t> %</a:t>
            </a:r>
            <a:r>
              <a:rPr lang="tr-TR" sz="2000"/>
              <a:t>80 hizmetler</a:t>
            </a:r>
            <a:r>
              <a:rPr lang="tr-TR" sz="2000" dirty="0"/>
              <a:t>, %20 üretim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1" dirty="0"/>
              <a:t>Nüfus</a:t>
            </a:r>
            <a:r>
              <a:rPr lang="tr-TR" sz="2000" b="1"/>
              <a:t>: </a:t>
            </a:r>
            <a:r>
              <a:rPr lang="tr-TR" sz="2000"/>
              <a:t>25.7 milyon (2021 Nisan)</a:t>
            </a:r>
            <a:endParaRPr lang="tr-TR" sz="20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F289683-5EF3-49C4-A025-8B00DDFA1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082392"/>
              </p:ext>
            </p:extLst>
          </p:nvPr>
        </p:nvGraphicFramePr>
        <p:xfrm>
          <a:off x="362256" y="1598805"/>
          <a:ext cx="651671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D23183EE-A32F-4F1A-A80E-82F663977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326" y="1598805"/>
            <a:ext cx="4059383" cy="516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45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AD8EC3-663E-43DF-A951-F96295860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Yuvarlatılmış Dikdörtgen 7">
            <a:extLst>
              <a:ext uri="{FF2B5EF4-FFF2-40B4-BE49-F238E27FC236}">
                <a16:creationId xmlns:a16="http://schemas.microsoft.com/office/drawing/2014/main" id="{0E361A17-C9C3-4140-865D-8036B3E7253A}"/>
              </a:ext>
            </a:extLst>
          </p:cNvPr>
          <p:cNvSpPr/>
          <p:nvPr/>
        </p:nvSpPr>
        <p:spPr>
          <a:xfrm>
            <a:off x="2262761" y="681000"/>
            <a:ext cx="9473437" cy="617025"/>
          </a:xfrm>
          <a:prstGeom prst="roundRect">
            <a:avLst/>
          </a:prstGeom>
          <a:solidFill>
            <a:srgbClr val="1B2C57"/>
          </a:solidFill>
          <a:ln>
            <a:solidFill>
              <a:srgbClr val="1B2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-180340" algn="l"/>
              </a:tabLst>
            </a:pPr>
            <a:r>
              <a:rPr lang="tr-TR" b="1">
                <a:solidFill>
                  <a:srgbClr val="C7A462"/>
                </a:solidFill>
                <a:latin typeface="Myriad Pro Semibold" panose="020B0604020202020204" charset="0"/>
                <a:cs typeface="Myriad Pro Semibold" panose="020B0604020202020204" charset="0"/>
              </a:rPr>
              <a:t>2 - Avustralya Ekonomisi ve Dünya’daki Yeri - Maden Rezervleri</a:t>
            </a:r>
            <a:endParaRPr lang="tr-TR" b="1" dirty="0">
              <a:solidFill>
                <a:srgbClr val="C7A462"/>
              </a:solidFill>
              <a:latin typeface="Myriad Pro Semibold" panose="020B0604020202020204" charset="0"/>
              <a:cs typeface="Myriad Pro Semibold" panose="020B060402020202020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DFF0AB-1E5B-4B4B-A172-2B13DC75D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061" y="1419225"/>
            <a:ext cx="6896100" cy="5438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56127B-390F-476A-94CE-73EE38FB591E}"/>
              </a:ext>
            </a:extLst>
          </p:cNvPr>
          <p:cNvSpPr txBox="1"/>
          <p:nvPr/>
        </p:nvSpPr>
        <p:spPr>
          <a:xfrm>
            <a:off x="9411052" y="2130084"/>
            <a:ext cx="2323750" cy="33505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Avustralya’daki madenlerin detayları için: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A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AU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Geoscience Australia</a:t>
            </a:r>
            <a:endParaRPr lang="en-A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AU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https://www.ga.gov.au/scientific-topics/minerals/mineral-resources-and-advice/aimr</a:t>
            </a:r>
            <a:endParaRPr lang="en-A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097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F7595A-AB74-4F58-BC9A-03E2C9B22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Yuvarlatılmış Dikdörtgen 7">
            <a:extLst>
              <a:ext uri="{FF2B5EF4-FFF2-40B4-BE49-F238E27FC236}">
                <a16:creationId xmlns:a16="http://schemas.microsoft.com/office/drawing/2014/main" id="{2F321378-C233-4834-8FCB-CFDCC7DB9AF6}"/>
              </a:ext>
            </a:extLst>
          </p:cNvPr>
          <p:cNvSpPr/>
          <p:nvPr/>
        </p:nvSpPr>
        <p:spPr>
          <a:xfrm>
            <a:off x="2262761" y="681000"/>
            <a:ext cx="9473437" cy="617025"/>
          </a:xfrm>
          <a:prstGeom prst="roundRect">
            <a:avLst/>
          </a:prstGeom>
          <a:solidFill>
            <a:srgbClr val="1B2C57"/>
          </a:solidFill>
          <a:ln>
            <a:solidFill>
              <a:srgbClr val="1B2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-180340" algn="l"/>
              </a:tabLst>
            </a:pPr>
            <a:r>
              <a:rPr lang="tr-TR" b="1">
                <a:solidFill>
                  <a:srgbClr val="C7A462"/>
                </a:solidFill>
                <a:latin typeface="Myriad Pro Semibold" panose="020B0604020202020204" charset="0"/>
                <a:cs typeface="Myriad Pro Semibold" panose="020B0604020202020204" charset="0"/>
              </a:rPr>
              <a:t>3 - Avustralya Nüfus Yapısı </a:t>
            </a:r>
            <a:r>
              <a:rPr lang="tr-TR" sz="1400" b="1">
                <a:solidFill>
                  <a:srgbClr val="C7A462"/>
                </a:solidFill>
                <a:latin typeface="Myriad Pro Semibold" panose="020B0604020202020204" charset="0"/>
                <a:cs typeface="Myriad Pro Semibold" panose="020B0604020202020204" charset="0"/>
              </a:rPr>
              <a:t>(Avustralya İstatistik Bürosu)</a:t>
            </a:r>
            <a:endParaRPr lang="tr-TR" b="1" dirty="0">
              <a:solidFill>
                <a:srgbClr val="C7A462"/>
              </a:solidFill>
              <a:latin typeface="Myriad Pro Semibold" panose="020B0604020202020204" charset="0"/>
              <a:cs typeface="Myriad Pro Semibold" panose="020B060402020202020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FBFCB65-3B38-4771-97CA-3E8ECF06C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359904"/>
              </p:ext>
            </p:extLst>
          </p:nvPr>
        </p:nvGraphicFramePr>
        <p:xfrm>
          <a:off x="998290" y="2325429"/>
          <a:ext cx="4146204" cy="4438511"/>
        </p:xfrm>
        <a:graphic>
          <a:graphicData uri="http://schemas.openxmlformats.org/drawingml/2006/table">
            <a:tbl>
              <a:tblPr/>
              <a:tblGrid>
                <a:gridCol w="1958243">
                  <a:extLst>
                    <a:ext uri="{9D8B030D-6E8A-4147-A177-3AD203B41FA5}">
                      <a16:colId xmlns:a16="http://schemas.microsoft.com/office/drawing/2014/main" val="1100265133"/>
                    </a:ext>
                  </a:extLst>
                </a:gridCol>
                <a:gridCol w="1159883">
                  <a:extLst>
                    <a:ext uri="{9D8B030D-6E8A-4147-A177-3AD203B41FA5}">
                      <a16:colId xmlns:a16="http://schemas.microsoft.com/office/drawing/2014/main" val="85806769"/>
                    </a:ext>
                  </a:extLst>
                </a:gridCol>
                <a:gridCol w="1028078">
                  <a:extLst>
                    <a:ext uri="{9D8B030D-6E8A-4147-A177-3AD203B41FA5}">
                      <a16:colId xmlns:a16="http://schemas.microsoft.com/office/drawing/2014/main" val="3621518630"/>
                    </a:ext>
                  </a:extLst>
                </a:gridCol>
              </a:tblGrid>
              <a:tr h="22138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Avustralya'da Göçmenlerin </a:t>
                      </a:r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Sayısı</a:t>
                      </a:r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2020 Haziran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517773"/>
                  </a:ext>
                </a:extLst>
              </a:tr>
              <a:tr h="221388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797473"/>
                  </a:ext>
                </a:extLst>
              </a:tr>
              <a:tr h="221388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Doğum Yeri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Sayı (</a:t>
                      </a:r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Bin</a:t>
                      </a:r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379146"/>
                  </a:ext>
                </a:extLst>
              </a:tr>
              <a:tr h="22138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İngiltere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273379"/>
                  </a:ext>
                </a:extLst>
              </a:tr>
              <a:tr h="22138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Hindistan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14871"/>
                  </a:ext>
                </a:extLst>
              </a:tr>
              <a:tr h="22138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Çin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260222"/>
                  </a:ext>
                </a:extLst>
              </a:tr>
              <a:tr h="22138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Yeni Zelanda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617921"/>
                  </a:ext>
                </a:extLst>
              </a:tr>
              <a:tr h="22138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Filipinler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861611"/>
                  </a:ext>
                </a:extLst>
              </a:tr>
              <a:tr h="22138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Vietnam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592772"/>
                  </a:ext>
                </a:extLst>
              </a:tr>
              <a:tr h="22138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Güney Afrika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297940"/>
                  </a:ext>
                </a:extLst>
              </a:tr>
              <a:tr h="22138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İtalya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872416"/>
                  </a:ext>
                </a:extLst>
              </a:tr>
              <a:tr h="22138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Malezya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716785"/>
                  </a:ext>
                </a:extLst>
              </a:tr>
              <a:tr h="22138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Sri Lanka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08195"/>
                  </a:ext>
                </a:extLst>
              </a:tr>
              <a:tr h="22138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917582"/>
                  </a:ext>
                </a:extLst>
              </a:tr>
              <a:tr h="22138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Türkiye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258988"/>
                  </a:ext>
                </a:extLst>
              </a:tr>
              <a:tr h="221388"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449315"/>
                  </a:ext>
                </a:extLst>
              </a:tr>
              <a:tr h="221388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 toplam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13935"/>
                  </a:ext>
                </a:extLst>
              </a:tr>
              <a:tr h="221388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Yurt dışında doğanlar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859664"/>
                  </a:ext>
                </a:extLst>
              </a:tr>
              <a:tr h="221388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Avustralya'da doğanlar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763313"/>
                  </a:ext>
                </a:extLst>
              </a:tr>
              <a:tr h="203696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Kaynak: </a:t>
                      </a: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ABS, Migration Australia,  23/04/2021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18997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DDBADF2-C01A-46E0-BDF0-83FD970C5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907" y="2325429"/>
            <a:ext cx="5295900" cy="44100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E73E48-9804-467D-B2ED-65489DE9D434}"/>
              </a:ext>
            </a:extLst>
          </p:cNvPr>
          <p:cNvSpPr txBox="1"/>
          <p:nvPr/>
        </p:nvSpPr>
        <p:spPr>
          <a:xfrm>
            <a:off x="2689606" y="1537645"/>
            <a:ext cx="6094602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Avustralya toplam nüfusu:</a:t>
            </a:r>
            <a:r>
              <a:rPr lang="tr-TR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25.693.059 (30 Eylül 2020)</a:t>
            </a:r>
            <a:endParaRPr lang="en-AU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926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611FBF-D6F6-43E2-9F61-A45D64817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Yuvarlatılmış Dikdörtgen 7">
            <a:extLst>
              <a:ext uri="{FF2B5EF4-FFF2-40B4-BE49-F238E27FC236}">
                <a16:creationId xmlns:a16="http://schemas.microsoft.com/office/drawing/2014/main" id="{0FD2DB4E-948F-483E-B237-DCF532CB89F8}"/>
              </a:ext>
            </a:extLst>
          </p:cNvPr>
          <p:cNvSpPr/>
          <p:nvPr/>
        </p:nvSpPr>
        <p:spPr>
          <a:xfrm>
            <a:off x="2262761" y="681000"/>
            <a:ext cx="9473437" cy="617025"/>
          </a:xfrm>
          <a:prstGeom prst="roundRect">
            <a:avLst/>
          </a:prstGeom>
          <a:solidFill>
            <a:srgbClr val="1B2C57"/>
          </a:solidFill>
          <a:ln>
            <a:solidFill>
              <a:srgbClr val="1B2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-180340" algn="l"/>
              </a:tabLst>
            </a:pPr>
            <a:r>
              <a:rPr lang="tr-TR" b="1" dirty="0">
                <a:solidFill>
                  <a:srgbClr val="C7A462"/>
                </a:solidFill>
                <a:latin typeface="Myriad Pro Semibold" panose="020B0604020202020204" charset="0"/>
                <a:cs typeface="Myriad Pro Semibold" panose="020B0604020202020204" charset="0"/>
              </a:rPr>
              <a:t>4 - Avustralya Ekonomisindeki Gelişmeler </a:t>
            </a:r>
            <a:r>
              <a:rPr lang="tr-TR" sz="1400" b="1" dirty="0">
                <a:solidFill>
                  <a:srgbClr val="C7A462"/>
                </a:solidFill>
                <a:latin typeface="Myriad Pro Semibold" panose="020B0604020202020204" charset="0"/>
                <a:cs typeface="Myriad Pro Semibold" panose="020B0604020202020204" charset="0"/>
              </a:rPr>
              <a:t>(Avustralya İstatistik Bürosu, Merkez Bankası)</a:t>
            </a:r>
            <a:endParaRPr lang="tr-TR" b="1" dirty="0">
              <a:solidFill>
                <a:srgbClr val="C7A462"/>
              </a:solidFill>
              <a:latin typeface="Myriad Pro Semibold" panose="020B0604020202020204" charset="0"/>
              <a:cs typeface="Myriad Pro Semibold" panose="020B060402020202020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719D23E-BCF4-4BF5-9BD5-A8928614FB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7853965"/>
              </p:ext>
            </p:extLst>
          </p:nvPr>
        </p:nvGraphicFramePr>
        <p:xfrm>
          <a:off x="763384" y="1510018"/>
          <a:ext cx="5419290" cy="2512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EC3B8A9E-93D0-4D80-92F0-B5F34AA1CC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613170"/>
              </p:ext>
            </p:extLst>
          </p:nvPr>
        </p:nvGraphicFramePr>
        <p:xfrm>
          <a:off x="6182674" y="1510018"/>
          <a:ext cx="5356029" cy="2519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26DF9C4-E11E-4C5E-B961-D465D7F21E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436361"/>
              </p:ext>
            </p:extLst>
          </p:nvPr>
        </p:nvGraphicFramePr>
        <p:xfrm>
          <a:off x="763382" y="4029190"/>
          <a:ext cx="5419290" cy="2734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A8B6816-884D-476B-A760-FF7D775493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2037912"/>
              </p:ext>
            </p:extLst>
          </p:nvPr>
        </p:nvGraphicFramePr>
        <p:xfrm>
          <a:off x="6182672" y="4029189"/>
          <a:ext cx="5356029" cy="2734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99859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54669F-3E0D-4742-B15F-22702CB84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Yuvarlatılmış Dikdörtgen 7">
            <a:extLst>
              <a:ext uri="{FF2B5EF4-FFF2-40B4-BE49-F238E27FC236}">
                <a16:creationId xmlns:a16="http://schemas.microsoft.com/office/drawing/2014/main" id="{CEED089E-4C5F-4490-B85F-B90A412CF75A}"/>
              </a:ext>
            </a:extLst>
          </p:cNvPr>
          <p:cNvSpPr/>
          <p:nvPr/>
        </p:nvSpPr>
        <p:spPr>
          <a:xfrm>
            <a:off x="2262761" y="681000"/>
            <a:ext cx="9473437" cy="617025"/>
          </a:xfrm>
          <a:prstGeom prst="roundRect">
            <a:avLst/>
          </a:prstGeom>
          <a:solidFill>
            <a:srgbClr val="1B2C57"/>
          </a:solidFill>
          <a:ln>
            <a:solidFill>
              <a:srgbClr val="1B2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-180340" algn="l"/>
              </a:tabLst>
            </a:pPr>
            <a:r>
              <a:rPr lang="tr-TR" b="1">
                <a:solidFill>
                  <a:srgbClr val="C7A462"/>
                </a:solidFill>
                <a:latin typeface="Myriad Pro Semibold" panose="020B0604020202020204" charset="0"/>
                <a:cs typeface="Myriad Pro Semibold" panose="020B0604020202020204" charset="0"/>
              </a:rPr>
              <a:t>4 - Avustralya Perakende Harcamaları</a:t>
            </a:r>
            <a:endParaRPr lang="tr-TR" b="1" dirty="0">
              <a:solidFill>
                <a:srgbClr val="C7A462"/>
              </a:solidFill>
              <a:latin typeface="Myriad Pro Semibold" panose="020B0604020202020204" charset="0"/>
              <a:cs typeface="Myriad Pro Semibold" panose="020B060402020202020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6626648-9D87-44FD-AFE1-8F9050C234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207209"/>
              </p:ext>
            </p:extLst>
          </p:nvPr>
        </p:nvGraphicFramePr>
        <p:xfrm>
          <a:off x="840297" y="3427471"/>
          <a:ext cx="4572000" cy="3351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C671B39-239A-4960-B9BC-68FC55A3DE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2885181"/>
              </p:ext>
            </p:extLst>
          </p:nvPr>
        </p:nvGraphicFramePr>
        <p:xfrm>
          <a:off x="6493953" y="3427471"/>
          <a:ext cx="4857750" cy="3351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15C1618-D2B7-4CB3-B6F9-E97B41B80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714277"/>
              </p:ext>
            </p:extLst>
          </p:nvPr>
        </p:nvGraphicFramePr>
        <p:xfrm>
          <a:off x="1546412" y="1548360"/>
          <a:ext cx="9099175" cy="1628775"/>
        </p:xfrm>
        <a:graphic>
          <a:graphicData uri="http://schemas.openxmlformats.org/drawingml/2006/table">
            <a:tbl>
              <a:tblPr/>
              <a:tblGrid>
                <a:gridCol w="2738132">
                  <a:extLst>
                    <a:ext uri="{9D8B030D-6E8A-4147-A177-3AD203B41FA5}">
                      <a16:colId xmlns:a16="http://schemas.microsoft.com/office/drawing/2014/main" val="2373142952"/>
                    </a:ext>
                  </a:extLst>
                </a:gridCol>
                <a:gridCol w="3233530">
                  <a:extLst>
                    <a:ext uri="{9D8B030D-6E8A-4147-A177-3AD203B41FA5}">
                      <a16:colId xmlns:a16="http://schemas.microsoft.com/office/drawing/2014/main" val="3667933174"/>
                    </a:ext>
                  </a:extLst>
                </a:gridCol>
                <a:gridCol w="3127513">
                  <a:extLst>
                    <a:ext uri="{9D8B030D-6E8A-4147-A177-3AD203B41FA5}">
                      <a16:colId xmlns:a16="http://schemas.microsoft.com/office/drawing/2014/main" val="2997797122"/>
                    </a:ext>
                  </a:extLst>
                </a:gridCol>
              </a:tblGrid>
              <a:tr h="5429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AU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Toplam Perakende Harcamalar: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AU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2019: </a:t>
                      </a:r>
                      <a:r>
                        <a:rPr lang="en-A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329,6 milyar AUD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AU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2019: </a:t>
                      </a:r>
                      <a:r>
                        <a:rPr lang="en-A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229,1 milyar USD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332061"/>
                  </a:ext>
                </a:extLst>
              </a:tr>
              <a:tr h="54292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AU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2020:</a:t>
                      </a:r>
                      <a:r>
                        <a:rPr lang="en-A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349.9 milyar AUD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AU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2020:</a:t>
                      </a:r>
                      <a:r>
                        <a:rPr lang="en-A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241 milyar USD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39454"/>
                  </a:ext>
                </a:extLst>
              </a:tr>
              <a:tr h="54292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A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 </a:t>
                      </a:r>
                      <a:r>
                        <a:rPr lang="en-AU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Ocak-Şubat</a:t>
                      </a:r>
                      <a:r>
                        <a:rPr lang="en-A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</a:t>
                      </a:r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tr-T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tr-T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A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milyar</a:t>
                      </a:r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AUD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A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 </a:t>
                      </a:r>
                      <a:r>
                        <a:rPr lang="en-AU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Ocak-Şubat</a:t>
                      </a:r>
                      <a:r>
                        <a:rPr lang="en-A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</a:t>
                      </a:r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</a:t>
                      </a:r>
                      <a:r>
                        <a:rPr lang="tr-T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</a:t>
                      </a:r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en-A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milyar</a:t>
                      </a:r>
                      <a:r>
                        <a:rPr lang="en-A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USD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585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413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Yuvarlatılmış Dikdörtgen 7">
            <a:extLst>
              <a:ext uri="{FF2B5EF4-FFF2-40B4-BE49-F238E27FC236}">
                <a16:creationId xmlns:a16="http://schemas.microsoft.com/office/drawing/2014/main" id="{0421C484-555D-4F2E-AF3A-6DDA000785D0}"/>
              </a:ext>
            </a:extLst>
          </p:cNvPr>
          <p:cNvSpPr/>
          <p:nvPr/>
        </p:nvSpPr>
        <p:spPr>
          <a:xfrm>
            <a:off x="2262761" y="681000"/>
            <a:ext cx="9473437" cy="617025"/>
          </a:xfrm>
          <a:prstGeom prst="roundRect">
            <a:avLst/>
          </a:prstGeom>
          <a:solidFill>
            <a:srgbClr val="1B2C57"/>
          </a:solidFill>
          <a:ln>
            <a:solidFill>
              <a:srgbClr val="1B2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-180340" algn="l"/>
              </a:tabLst>
            </a:pPr>
            <a:r>
              <a:rPr lang="tr-TR" b="1" dirty="0">
                <a:solidFill>
                  <a:srgbClr val="C7A462"/>
                </a:solidFill>
                <a:latin typeface="Myriad Pro Semibold" panose="020B0604020202020204" charset="0"/>
                <a:cs typeface="Myriad Pro Semibold" panose="020B0604020202020204" charset="0"/>
              </a:rPr>
              <a:t>4 - </a:t>
            </a:r>
            <a:r>
              <a:rPr lang="tr-TR" b="1">
                <a:solidFill>
                  <a:srgbClr val="C7A462"/>
                </a:solidFill>
                <a:latin typeface="Myriad Pro Semibold" panose="020B0604020202020204" charset="0"/>
                <a:cs typeface="Myriad Pro Semibold" panose="020B0604020202020204" charset="0"/>
              </a:rPr>
              <a:t>Avustralya İnşaat Sektöründeki Gelişmeler</a:t>
            </a:r>
            <a:endParaRPr lang="tr-TR" b="1" dirty="0">
              <a:solidFill>
                <a:srgbClr val="C7A462"/>
              </a:solidFill>
              <a:latin typeface="Myriad Pro Semibold" panose="020B0604020202020204" charset="0"/>
              <a:cs typeface="Myriad Pro Semibold" panose="020B060402020202020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6681EA-924F-4749-BC51-6C3DDE3B7DF1}"/>
              </a:ext>
            </a:extLst>
          </p:cNvPr>
          <p:cNvSpPr/>
          <p:nvPr/>
        </p:nvSpPr>
        <p:spPr>
          <a:xfrm>
            <a:off x="8237989" y="1590089"/>
            <a:ext cx="3782564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/>
              <a:t>Toplam İnşaat </a:t>
            </a:r>
            <a:r>
              <a:rPr lang="tr-TR" b="1" dirty="0"/>
              <a:t>İş Bitirmeleri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r-TR" b="1"/>
              <a:t>2019: </a:t>
            </a:r>
            <a:r>
              <a:rPr lang="en-US"/>
              <a:t>1</a:t>
            </a:r>
            <a:r>
              <a:rPr lang="tr-TR"/>
              <a:t>48,9 </a:t>
            </a:r>
            <a:r>
              <a:rPr lang="tr-TR" dirty="0"/>
              <a:t>milyar USD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r-TR" b="1"/>
              <a:t>2020: </a:t>
            </a:r>
            <a:r>
              <a:rPr lang="en-US"/>
              <a:t>14</a:t>
            </a:r>
            <a:r>
              <a:rPr lang="tr-TR"/>
              <a:t>4,8 </a:t>
            </a:r>
            <a:r>
              <a:rPr lang="tr-TR" dirty="0"/>
              <a:t>milyar USD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r-TR" b="1"/>
              <a:t>2019/2020: </a:t>
            </a:r>
            <a:r>
              <a:rPr lang="tr-TR"/>
              <a:t>%2</a:t>
            </a:r>
            <a:r>
              <a:rPr lang="en-US"/>
              <a:t>,</a:t>
            </a:r>
            <a:r>
              <a:rPr lang="tr-TR"/>
              <a:t>8 </a:t>
            </a:r>
            <a:r>
              <a:rPr lang="tr-TR" dirty="0"/>
              <a:t>(</a:t>
            </a:r>
            <a:r>
              <a:rPr lang="tr-TR"/>
              <a:t>USD) </a:t>
            </a:r>
            <a:r>
              <a:rPr lang="tr-TR" b="1">
                <a:solidFill>
                  <a:srgbClr val="FF0000"/>
                </a:solidFill>
              </a:rPr>
              <a:t>azalış</a:t>
            </a:r>
            <a:endParaRPr lang="tr-TR" b="1" dirty="0">
              <a:solidFill>
                <a:srgbClr val="FF0000"/>
              </a:solidFill>
            </a:endParaRPr>
          </a:p>
          <a:p>
            <a:pPr lvl="0"/>
            <a:r>
              <a:rPr lang="tr-TR" dirty="0"/>
              <a:t>       </a:t>
            </a:r>
            <a:endParaRPr lang="tr-TR" b="1" dirty="0"/>
          </a:p>
          <a:p>
            <a:pPr lvl="0"/>
            <a:r>
              <a:rPr lang="en-US" b="1"/>
              <a:t>Bina </a:t>
            </a:r>
            <a:r>
              <a:rPr lang="tr-TR" b="1"/>
              <a:t>İnşaatları</a:t>
            </a:r>
            <a:endParaRPr lang="tr-T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b="1" dirty="0"/>
              <a:t>201</a:t>
            </a:r>
            <a:r>
              <a:rPr lang="en-US" b="1" dirty="0"/>
              <a:t>9</a:t>
            </a:r>
            <a:r>
              <a:rPr lang="tr-TR" b="1"/>
              <a:t>: </a:t>
            </a:r>
            <a:r>
              <a:rPr lang="en-US"/>
              <a:t>86</a:t>
            </a:r>
            <a:r>
              <a:rPr lang="tr-TR"/>
              <a:t>,</a:t>
            </a:r>
            <a:r>
              <a:rPr lang="en-US"/>
              <a:t>6</a:t>
            </a:r>
            <a:r>
              <a:rPr lang="tr-TR"/>
              <a:t> </a:t>
            </a:r>
            <a:r>
              <a:rPr lang="tr-TR" dirty="0"/>
              <a:t>milyar USD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b="1"/>
              <a:t>2020:</a:t>
            </a:r>
            <a:r>
              <a:rPr lang="en-US"/>
              <a:t> </a:t>
            </a:r>
            <a:r>
              <a:rPr lang="tr-TR"/>
              <a:t>82,</a:t>
            </a:r>
            <a:r>
              <a:rPr lang="en-US"/>
              <a:t>3 </a:t>
            </a:r>
            <a:r>
              <a:rPr lang="en-US" err="1"/>
              <a:t>milyar</a:t>
            </a:r>
            <a:r>
              <a:rPr lang="en-US"/>
              <a:t> USD</a:t>
            </a:r>
            <a:endParaRPr lang="tr-T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/>
              <a:t>2019/2020: </a:t>
            </a:r>
            <a:r>
              <a:rPr lang="tr-TR"/>
              <a:t>%5 (USD) </a:t>
            </a:r>
            <a:r>
              <a:rPr lang="tr-TR" b="1">
                <a:solidFill>
                  <a:srgbClr val="FF0000"/>
                </a:solidFill>
              </a:rPr>
              <a:t>azalış</a:t>
            </a:r>
            <a:endParaRPr lang="tr-TR"/>
          </a:p>
          <a:p>
            <a:pPr lvl="0"/>
            <a:endParaRPr lang="en-US" b="1" dirty="0"/>
          </a:p>
          <a:p>
            <a:pPr lvl="0"/>
            <a:r>
              <a:rPr lang="en-US" b="1" dirty="0" err="1"/>
              <a:t>Toplam</a:t>
            </a:r>
            <a:r>
              <a:rPr lang="en-US" b="1" dirty="0"/>
              <a:t> M</a:t>
            </a:r>
            <a:r>
              <a:rPr lang="tr-TR" sz="1800" b="1" dirty="0">
                <a:solidFill>
                  <a:schemeClr val="tx1"/>
                </a:solidFill>
              </a:rPr>
              <a:t>ü</a:t>
            </a:r>
            <a:r>
              <a:rPr lang="en-US" b="1" dirty="0" err="1"/>
              <a:t>hendislik</a:t>
            </a:r>
            <a:r>
              <a:rPr lang="en-US" b="1" dirty="0"/>
              <a:t> </a:t>
            </a:r>
            <a:r>
              <a:rPr lang="tr-TR" b="1" dirty="0"/>
              <a:t>İnşaat</a:t>
            </a:r>
            <a:r>
              <a:rPr lang="tr-TR" sz="1800" b="1" dirty="0">
                <a:solidFill>
                  <a:schemeClr val="tx1"/>
                </a:solidFill>
              </a:rPr>
              <a:t>ı</a:t>
            </a:r>
            <a:endParaRPr lang="en-US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b="1" dirty="0"/>
              <a:t>2019: </a:t>
            </a:r>
            <a:r>
              <a:rPr lang="en-US" dirty="0"/>
              <a:t>62</a:t>
            </a:r>
            <a:r>
              <a:rPr lang="tr-TR" dirty="0"/>
              <a:t>,</a:t>
            </a:r>
            <a:r>
              <a:rPr lang="en-US" dirty="0"/>
              <a:t>3</a:t>
            </a:r>
            <a:r>
              <a:rPr lang="tr-TR" dirty="0"/>
              <a:t> milyar USD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/>
              <a:t>2020:</a:t>
            </a:r>
            <a:r>
              <a:rPr lang="en-US"/>
              <a:t> </a:t>
            </a:r>
            <a:r>
              <a:rPr lang="tr-TR"/>
              <a:t>62,5</a:t>
            </a:r>
            <a:r>
              <a:rPr lang="en-US"/>
              <a:t> </a:t>
            </a:r>
            <a:r>
              <a:rPr lang="en-US" err="1"/>
              <a:t>milyar</a:t>
            </a:r>
            <a:r>
              <a:rPr lang="en-US"/>
              <a:t> USD</a:t>
            </a:r>
            <a:endParaRPr lang="tr-T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/>
              <a:t>2019/2020: </a:t>
            </a:r>
            <a:r>
              <a:rPr lang="tr-TR"/>
              <a:t>%0,3 (USD) </a:t>
            </a:r>
            <a:r>
              <a:rPr lang="tr-TR" b="1"/>
              <a:t>artış</a:t>
            </a:r>
          </a:p>
          <a:p>
            <a:r>
              <a:rPr lang="en-US"/>
              <a:t> </a:t>
            </a:r>
            <a:endParaRPr lang="tr-TR"/>
          </a:p>
          <a:p>
            <a:endParaRPr lang="tr-TR"/>
          </a:p>
          <a:p>
            <a:endParaRPr lang="tr-TR"/>
          </a:p>
          <a:p>
            <a:r>
              <a:rPr lang="tr-TR" sz="1100" b="1"/>
              <a:t>Kaynak: </a:t>
            </a:r>
            <a:r>
              <a:rPr lang="tr-TR" sz="1100"/>
              <a:t>ABS, 8755.0 Construction Work Done</a:t>
            </a:r>
            <a:endParaRPr lang="tr-TR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CEFC00D-195A-41A3-888D-DE83EE376B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4858332"/>
              </p:ext>
            </p:extLst>
          </p:nvPr>
        </p:nvGraphicFramePr>
        <p:xfrm>
          <a:off x="171447" y="1590089"/>
          <a:ext cx="7840039" cy="5173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7925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13983</TotalTime>
  <Words>2797</Words>
  <Application>Microsoft Office PowerPoint</Application>
  <PresentationFormat>Widescreen</PresentationFormat>
  <Paragraphs>906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Wingdings</vt:lpstr>
      <vt:lpstr>Symbol</vt:lpstr>
      <vt:lpstr>Times New Roman</vt:lpstr>
      <vt:lpstr>Arial</vt:lpstr>
      <vt:lpstr>Calibri</vt:lpstr>
      <vt:lpstr>Myriad Pro Semibold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Developer</dc:creator>
  <cp:lastModifiedBy>Selcuk Ankara</cp:lastModifiedBy>
  <cp:revision>1629</cp:revision>
  <cp:lastPrinted>2020-10-21T05:21:44Z</cp:lastPrinted>
  <dcterms:created xsi:type="dcterms:W3CDTF">2019-10-31T08:10:08Z</dcterms:created>
  <dcterms:modified xsi:type="dcterms:W3CDTF">2021-04-28T10:12:19Z</dcterms:modified>
</cp:coreProperties>
</file>