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tags/tag3.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399" r:id="rId2"/>
    <p:sldId id="498" r:id="rId3"/>
    <p:sldId id="499" r:id="rId4"/>
    <p:sldId id="500" r:id="rId5"/>
    <p:sldId id="534" r:id="rId6"/>
    <p:sldId id="508" r:id="rId7"/>
    <p:sldId id="501" r:id="rId8"/>
    <p:sldId id="540" r:id="rId9"/>
    <p:sldId id="541" r:id="rId10"/>
    <p:sldId id="502" r:id="rId11"/>
    <p:sldId id="522" r:id="rId12"/>
    <p:sldId id="535" r:id="rId13"/>
    <p:sldId id="536" r:id="rId14"/>
    <p:sldId id="509" r:id="rId15"/>
    <p:sldId id="528" r:id="rId16"/>
    <p:sldId id="529" r:id="rId17"/>
    <p:sldId id="539" r:id="rId18"/>
    <p:sldId id="537" r:id="rId19"/>
    <p:sldId id="526" r:id="rId20"/>
    <p:sldId id="538" r:id="rId21"/>
    <p:sldId id="512" r:id="rId22"/>
    <p:sldId id="506" r:id="rId23"/>
    <p:sldId id="514" r:id="rId24"/>
    <p:sldId id="531" r:id="rId25"/>
    <p:sldId id="532" r:id="rId26"/>
    <p:sldId id="525" r:id="rId27"/>
    <p:sldId id="507" r:id="rId28"/>
  </p:sldIdLst>
  <p:sldSz cx="9144000" cy="6858000" type="screen4x3"/>
  <p:notesSz cx="9774238" cy="6669088"/>
  <p:custDataLst>
    <p:tags r:id="rId31"/>
  </p:custDataLst>
  <p:defaultTextStyle>
    <a:defPPr>
      <a:defRPr lang="tr-T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196526"/>
    <a:srgbClr val="25973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0" autoAdjust="0"/>
    <p:restoredTop sz="94531" autoAdjust="0"/>
  </p:normalViewPr>
  <p:slideViewPr>
    <p:cSldViewPr>
      <p:cViewPr>
        <p:scale>
          <a:sx n="70" d="100"/>
          <a:sy n="70" d="100"/>
        </p:scale>
        <p:origin x="-1182" y="-96"/>
      </p:cViewPr>
      <p:guideLst>
        <p:guide orient="horz" pos="2160"/>
        <p:guide pos="2880"/>
      </p:guideLst>
    </p:cSldViewPr>
  </p:slideViewPr>
  <p:outlineViewPr>
    <p:cViewPr>
      <p:scale>
        <a:sx n="33" d="100"/>
        <a:sy n="33" d="100"/>
      </p:scale>
      <p:origin x="0" y="312"/>
    </p:cViewPr>
  </p:outlineViewPr>
  <p:notesTextViewPr>
    <p:cViewPr>
      <p:scale>
        <a:sx n="100" d="100"/>
        <a:sy n="100" d="100"/>
      </p:scale>
      <p:origin x="0" y="0"/>
    </p:cViewPr>
  </p:notesTextViewPr>
  <p:sorterViewPr>
    <p:cViewPr>
      <p:scale>
        <a:sx n="100" d="100"/>
        <a:sy n="100" d="100"/>
      </p:scale>
      <p:origin x="0" y="591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4235503" cy="333454"/>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5536474" y="0"/>
            <a:ext cx="4235503" cy="333454"/>
          </a:xfrm>
          <a:prstGeom prst="rect">
            <a:avLst/>
          </a:prstGeom>
        </p:spPr>
        <p:txBody>
          <a:bodyPr vert="horz" lIns="91440" tIns="45720" rIns="91440" bIns="45720" rtlCol="0"/>
          <a:lstStyle>
            <a:lvl1pPr algn="r">
              <a:defRPr sz="1200"/>
            </a:lvl1pPr>
          </a:lstStyle>
          <a:p>
            <a:fld id="{67841748-D9F8-4E6B-B623-236749753D3E}" type="datetimeFigureOut">
              <a:rPr lang="tr-TR" smtClean="0"/>
              <a:pPr/>
              <a:t>13.02.2016</a:t>
            </a:fld>
            <a:endParaRPr lang="tr-TR"/>
          </a:p>
        </p:txBody>
      </p:sp>
      <p:sp>
        <p:nvSpPr>
          <p:cNvPr id="4" name="3 Altbilgi Yer Tutucusu"/>
          <p:cNvSpPr>
            <a:spLocks noGrp="1"/>
          </p:cNvSpPr>
          <p:nvPr>
            <p:ph type="ftr" sz="quarter" idx="2"/>
          </p:nvPr>
        </p:nvSpPr>
        <p:spPr>
          <a:xfrm>
            <a:off x="0" y="6334477"/>
            <a:ext cx="4235503" cy="333454"/>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5536474" y="6334477"/>
            <a:ext cx="4235503" cy="333454"/>
          </a:xfrm>
          <a:prstGeom prst="rect">
            <a:avLst/>
          </a:prstGeom>
        </p:spPr>
        <p:txBody>
          <a:bodyPr vert="horz" lIns="91440" tIns="45720" rIns="91440" bIns="45720" rtlCol="0" anchor="b"/>
          <a:lstStyle>
            <a:lvl1pPr algn="r">
              <a:defRPr sz="1200"/>
            </a:lvl1pPr>
          </a:lstStyle>
          <a:p>
            <a:fld id="{B717D19D-6B85-4FF9-91B6-E53B90B55AC1}" type="slidenum">
              <a:rPr lang="tr-TR" smtClean="0"/>
              <a:pPr/>
              <a:t>‹#›</a:t>
            </a:fld>
            <a:endParaRPr lang="tr-TR"/>
          </a:p>
        </p:txBody>
      </p:sp>
    </p:spTree>
    <p:extLst>
      <p:ext uri="{BB962C8B-B14F-4D97-AF65-F5344CB8AC3E}">
        <p14:creationId xmlns:p14="http://schemas.microsoft.com/office/powerpoint/2010/main" xmlns="" val="2109476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4235503" cy="333454"/>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tr-TR"/>
          </a:p>
        </p:txBody>
      </p:sp>
      <p:sp>
        <p:nvSpPr>
          <p:cNvPr id="3" name="2 Veri Yer Tutucusu"/>
          <p:cNvSpPr>
            <a:spLocks noGrp="1"/>
          </p:cNvSpPr>
          <p:nvPr>
            <p:ph type="dt" idx="1"/>
          </p:nvPr>
        </p:nvSpPr>
        <p:spPr>
          <a:xfrm>
            <a:off x="5536474" y="0"/>
            <a:ext cx="4235503" cy="333454"/>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881F794E-5AA6-4232-82A1-4172B8D76AD6}" type="datetime1">
              <a:rPr lang="tr-TR"/>
              <a:pPr>
                <a:defRPr/>
              </a:pPr>
              <a:t>13.02.2016</a:t>
            </a:fld>
            <a:endParaRPr lang="tr-TR"/>
          </a:p>
        </p:txBody>
      </p:sp>
      <p:sp>
        <p:nvSpPr>
          <p:cNvPr id="4" name="3 Slayt Görüntüsü Yer Tutucusu"/>
          <p:cNvSpPr>
            <a:spLocks noGrp="1" noRot="1" noChangeAspect="1"/>
          </p:cNvSpPr>
          <p:nvPr>
            <p:ph type="sldImg" idx="2"/>
          </p:nvPr>
        </p:nvSpPr>
        <p:spPr>
          <a:xfrm>
            <a:off x="3219450" y="500063"/>
            <a:ext cx="3335338" cy="25019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977424" y="3167817"/>
            <a:ext cx="7819390" cy="3001090"/>
          </a:xfrm>
          <a:prstGeom prst="rect">
            <a:avLst/>
          </a:prstGeom>
        </p:spPr>
        <p:txBody>
          <a:bodyPr vert="horz" wrap="square" lIns="91440" tIns="45720" rIns="91440" bIns="45720" numCol="1" anchor="t" anchorCtr="0" compatLnSpc="1">
            <a:prstTxWarp prst="textNoShape">
              <a:avLst/>
            </a:prstTxWarp>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6334477"/>
            <a:ext cx="4235503" cy="333454"/>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tr-TR"/>
          </a:p>
        </p:txBody>
      </p:sp>
      <p:sp>
        <p:nvSpPr>
          <p:cNvPr id="7" name="6 Slayt Numarası Yer Tutucusu"/>
          <p:cNvSpPr>
            <a:spLocks noGrp="1"/>
          </p:cNvSpPr>
          <p:nvPr>
            <p:ph type="sldNum" sz="quarter" idx="5"/>
          </p:nvPr>
        </p:nvSpPr>
        <p:spPr>
          <a:xfrm>
            <a:off x="5536474" y="6334477"/>
            <a:ext cx="4235503" cy="333454"/>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2A927DB8-78A8-4A87-9858-06FC04843CD4}" type="slidenum">
              <a:rPr lang="tr-TR"/>
              <a:pPr>
                <a:defRPr/>
              </a:pPr>
              <a:t>‹#›</a:t>
            </a:fld>
            <a:endParaRPr lang="tr-TR"/>
          </a:p>
        </p:txBody>
      </p:sp>
    </p:spTree>
    <p:extLst>
      <p:ext uri="{BB962C8B-B14F-4D97-AF65-F5344CB8AC3E}">
        <p14:creationId xmlns:p14="http://schemas.microsoft.com/office/powerpoint/2010/main" xmlns="" val="2278822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280E0FE0-9234-4871-B81D-B59320497453}" type="slidenum">
              <a:rPr lang="en-US" smtClean="0">
                <a:latin typeface="Calibri" pitchFamily="34" charset="0"/>
                <a:cs typeface="Arial" pitchFamily="34" charset="0"/>
              </a:rPr>
              <a:pPr/>
              <a:t>1</a:t>
            </a:fld>
            <a:endParaRPr lang="en-US" smtClean="0">
              <a:latin typeface="Calibri" pitchFamily="34" charset="0"/>
              <a:cs typeface="Arial" pitchFamily="34" charset="0"/>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pPr eaLnBrk="1" hangingPunct="1"/>
            <a:endParaRPr lang="tr-TR" smtClean="0">
              <a:ea typeface="ＭＳ Ｐゴシック" pitchFamily="34" charset="-128"/>
            </a:endParaRPr>
          </a:p>
        </p:txBody>
      </p:sp>
      <p:sp>
        <p:nvSpPr>
          <p:cNvPr id="35845" name="4 Üstbilgi Yer Tutucusu"/>
          <p:cNvSpPr>
            <a:spLocks noGrp="1"/>
          </p:cNvSpPr>
          <p:nvPr>
            <p:ph type="hdr" sz="quarter"/>
          </p:nvPr>
        </p:nvSpPr>
        <p:spPr/>
        <p:txBody>
          <a:bodyPr/>
          <a:lstStyle/>
          <a:p>
            <a:pPr>
              <a:defRPr/>
            </a:pPr>
            <a:r>
              <a:rPr lang="en-US" smtClean="0"/>
              <a:t>Relations with Neighbours-South Caucasus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Es ist nicht leicht, den Effekt von</a:t>
            </a:r>
            <a:r>
              <a:rPr lang="de-DE" baseline="0" dirty="0" smtClean="0"/>
              <a:t> TTIP auf Entwicklungsländer abzuschätzen, denn es gibt zwei gegenläufige Effekte. Einerseits führen höhere Einkommen in EU und USA zu stärkerer Nachfrage nach Konsumgütern, Vorprodukten, Rohstoffen, und Dienstleistungen aus Entwicklungsländern. Andererseits kann das Abkommen die relative preisliche Wettbewerbsfähigkeit der Entwicklungsländer in EU und USA beeinträchtigen. Das ist bei jenen Gütern der Fall, bei denen heute zwischen EU und USA hohe Zölle existieren, die durch TTIP abgeschafft werden. Europäische Hersteller von Lederschuhen zum Beispiel können mit einem Schlag in den USA um 30% günstiger anbieten. Hohe Zölle existieren auch im Bekleidungssektor, oder bei bestimmten Früchten oder verarbeiteten Lebensmittel. Daraus resultiert begründet eine gewisse Gefahr von Marktanteilsverlusten.</a:t>
            </a:r>
            <a:endParaRPr lang="de-DE" dirty="0"/>
          </a:p>
        </p:txBody>
      </p:sp>
      <p:sp>
        <p:nvSpPr>
          <p:cNvPr id="4" name="Foliennummernplatzhalter 3"/>
          <p:cNvSpPr>
            <a:spLocks noGrp="1"/>
          </p:cNvSpPr>
          <p:nvPr>
            <p:ph type="sldNum" sz="quarter" idx="10"/>
          </p:nvPr>
        </p:nvSpPr>
        <p:spPr/>
        <p:txBody>
          <a:bodyPr/>
          <a:lstStyle/>
          <a:p>
            <a:pPr>
              <a:defRPr/>
            </a:pPr>
            <a:fld id="{D647F14B-274A-4103-97EF-A7C6C93E3918}" type="slidenum">
              <a:rPr lang="de-CH" smtClean="0"/>
              <a:pPr>
                <a:defRPr/>
              </a:pPr>
              <a:t>12</a:t>
            </a:fld>
            <a:endParaRPr lang="de-CH"/>
          </a:p>
        </p:txBody>
      </p:sp>
    </p:spTree>
    <p:extLst>
      <p:ext uri="{BB962C8B-B14F-4D97-AF65-F5344CB8AC3E}">
        <p14:creationId xmlns:p14="http://schemas.microsoft.com/office/powerpoint/2010/main" xmlns="" val="1617682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Einkommenseffekte sind keine</a:t>
            </a:r>
            <a:r>
              <a:rPr lang="de-DE" baseline="0" dirty="0" smtClean="0"/>
              <a:t> Annahme!</a:t>
            </a:r>
            <a:endParaRPr lang="de-DE" dirty="0" smtClean="0"/>
          </a:p>
          <a:p>
            <a:r>
              <a:rPr lang="de-DE" dirty="0" smtClean="0"/>
              <a:t>Keine </a:t>
            </a:r>
            <a:r>
              <a:rPr lang="de-DE" dirty="0" err="1" smtClean="0"/>
              <a:t>Viner</a:t>
            </a:r>
            <a:r>
              <a:rPr lang="de-DE" dirty="0" smtClean="0"/>
              <a:t> </a:t>
            </a:r>
            <a:r>
              <a:rPr lang="de-DE" dirty="0" err="1" smtClean="0"/>
              <a:t>Ambiguity</a:t>
            </a:r>
            <a:r>
              <a:rPr lang="de-DE" dirty="0" smtClean="0"/>
              <a:t>! Jacob Vine,</a:t>
            </a:r>
            <a:r>
              <a:rPr lang="de-DE" baseline="0" dirty="0" smtClean="0"/>
              <a:t> 1950, The </a:t>
            </a:r>
            <a:r>
              <a:rPr lang="de-DE" baseline="0" dirty="0" err="1" smtClean="0"/>
              <a:t>Customs</a:t>
            </a:r>
            <a:r>
              <a:rPr lang="de-DE" baseline="0" dirty="0" smtClean="0"/>
              <a:t> Union </a:t>
            </a:r>
            <a:r>
              <a:rPr lang="de-DE" baseline="0" dirty="0" err="1" smtClean="0"/>
              <a:t>Issue</a:t>
            </a:r>
            <a:r>
              <a:rPr lang="de-DE" baseline="0" dirty="0" smtClean="0"/>
              <a:t>: bei hohen Zöllen, starken Umlenkungseffekten und schwachen Handelsschaffungseffekten</a:t>
            </a:r>
          </a:p>
          <a:p>
            <a:r>
              <a:rPr lang="de-DE" dirty="0" smtClean="0"/>
              <a:t>Reduktion von realen Handelskosten ist wie Produktivitätsverbesserung</a:t>
            </a:r>
          </a:p>
          <a:p>
            <a:r>
              <a:rPr lang="de-DE" dirty="0" smtClean="0"/>
              <a:t>ALLE Studien – mittlerweile sicher ein Dutzend – finden in</a:t>
            </a:r>
            <a:r>
              <a:rPr lang="de-DE" baseline="0" dirty="0" smtClean="0"/>
              <a:t> der langen Frist positive Effekte</a:t>
            </a:r>
          </a:p>
          <a:p>
            <a:endParaRPr lang="de-DE" baseline="0" dirty="0" smtClean="0"/>
          </a:p>
          <a:p>
            <a:r>
              <a:rPr lang="de-DE" baseline="0" dirty="0" smtClean="0"/>
              <a:t>Produktivitätswachstum in einer Region schadet nicht der anderen! Wachstum in marktwirtschaftlichen Ökonomien erfolgt nicht auf Lasten anderer! Die globalisierte Wirtschaft ist kein Nullsummenspiel!</a:t>
            </a:r>
            <a:endParaRPr lang="de-DE" dirty="0"/>
          </a:p>
        </p:txBody>
      </p:sp>
      <p:sp>
        <p:nvSpPr>
          <p:cNvPr id="4" name="Foliennummernplatzhalter 3"/>
          <p:cNvSpPr>
            <a:spLocks noGrp="1"/>
          </p:cNvSpPr>
          <p:nvPr>
            <p:ph type="sldNum" sz="quarter" idx="10"/>
          </p:nvPr>
        </p:nvSpPr>
        <p:spPr/>
        <p:txBody>
          <a:bodyPr/>
          <a:lstStyle/>
          <a:p>
            <a:pPr>
              <a:defRPr/>
            </a:pPr>
            <a:fld id="{D647F14B-274A-4103-97EF-A7C6C93E3918}" type="slidenum">
              <a:rPr lang="de-CH" smtClean="0"/>
              <a:pPr>
                <a:defRPr/>
              </a:pPr>
              <a:t>13</a:t>
            </a:fld>
            <a:endParaRPr lang="de-CH"/>
          </a:p>
        </p:txBody>
      </p:sp>
    </p:spTree>
    <p:extLst>
      <p:ext uri="{BB962C8B-B14F-4D97-AF65-F5344CB8AC3E}">
        <p14:creationId xmlns:p14="http://schemas.microsoft.com/office/powerpoint/2010/main" xmlns="" val="1617682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52C91B5F-3845-4261-BEA3-BABB783A2155}"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30A75969-F2DF-4B12-B2ED-E81E256A5B6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05600" y="762000"/>
            <a:ext cx="2133600" cy="5791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762000"/>
            <a:ext cx="6248400" cy="5791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FC3C212C-5490-4D70-BC5F-1D64543D1910}"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762000"/>
            <a:ext cx="8534400" cy="8382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304800" y="1752600"/>
            <a:ext cx="8534400" cy="4800600"/>
          </a:xfrm>
        </p:spPr>
        <p:txBody>
          <a:bodyPr/>
          <a:lstStyle/>
          <a:p>
            <a:pPr lvl="0"/>
            <a:r>
              <a:rPr lang="tr-TR" noProof="0" smtClean="0"/>
              <a:t>Tablo eklemek için simgeyi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BBB88534-4C8C-4F1E-A8F1-1F3671AE5D1B}"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0804CDD2-CC69-474C-BE7D-E1B434C9ECC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
        <p:nvSpPr>
          <p:cNvPr id="5" name="Rectangle 6"/>
          <p:cNvSpPr>
            <a:spLocks noGrp="1" noChangeArrowheads="1"/>
          </p:cNvSpPr>
          <p:nvPr>
            <p:ph type="sldNum" sz="quarter" idx="11"/>
          </p:nvPr>
        </p:nvSpPr>
        <p:spPr>
          <a:ln/>
        </p:spPr>
        <p:txBody>
          <a:bodyPr/>
          <a:lstStyle>
            <a:lvl1pPr>
              <a:defRPr/>
            </a:lvl1pPr>
          </a:lstStyle>
          <a:p>
            <a:pPr>
              <a:defRPr/>
            </a:pPr>
            <a:fld id="{E25DB97A-7B58-4014-A2E5-137DE8B94442}"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048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
        <p:nvSpPr>
          <p:cNvPr id="6" name="Rectangle 6"/>
          <p:cNvSpPr>
            <a:spLocks noGrp="1" noChangeArrowheads="1"/>
          </p:cNvSpPr>
          <p:nvPr>
            <p:ph type="sldNum" sz="quarter" idx="11"/>
          </p:nvPr>
        </p:nvSpPr>
        <p:spPr>
          <a:ln/>
        </p:spPr>
        <p:txBody>
          <a:bodyPr/>
          <a:lstStyle>
            <a:lvl1pPr>
              <a:defRPr/>
            </a:lvl1pPr>
          </a:lstStyle>
          <a:p>
            <a:pPr>
              <a:defRPr/>
            </a:pPr>
            <a:fld id="{0BAB268B-5900-432D-B006-048DA3F36CF6}"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ftr" sz="quarter" idx="10"/>
          </p:nvPr>
        </p:nvSpPr>
        <p:spPr>
          <a:ln/>
        </p:spPr>
        <p:txBody>
          <a:bodyPr/>
          <a:lstStyle>
            <a:lvl1pPr>
              <a:defRPr/>
            </a:lvl1pPr>
          </a:lstStyle>
          <a:p>
            <a:pPr>
              <a:defRPr/>
            </a:pPr>
            <a:endParaRPr lang="tr-TR"/>
          </a:p>
        </p:txBody>
      </p:sp>
      <p:sp>
        <p:nvSpPr>
          <p:cNvPr id="8" name="Rectangle 6"/>
          <p:cNvSpPr>
            <a:spLocks noGrp="1" noChangeArrowheads="1"/>
          </p:cNvSpPr>
          <p:nvPr>
            <p:ph type="sldNum" sz="quarter" idx="11"/>
          </p:nvPr>
        </p:nvSpPr>
        <p:spPr>
          <a:ln/>
        </p:spPr>
        <p:txBody>
          <a:bodyPr/>
          <a:lstStyle>
            <a:lvl1pPr>
              <a:defRPr/>
            </a:lvl1pPr>
          </a:lstStyle>
          <a:p>
            <a:pPr>
              <a:defRPr/>
            </a:pPr>
            <a:fld id="{AD4E844B-1CCB-4E44-9B8B-26F3CEDA0952}"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5"/>
          <p:cNvSpPr>
            <a:spLocks noGrp="1" noChangeArrowheads="1"/>
          </p:cNvSpPr>
          <p:nvPr>
            <p:ph type="ftr" sz="quarter" idx="10"/>
          </p:nvPr>
        </p:nvSpPr>
        <p:spPr>
          <a:ln/>
        </p:spPr>
        <p:txBody>
          <a:bodyPr/>
          <a:lstStyle>
            <a:lvl1pPr>
              <a:defRPr/>
            </a:lvl1pPr>
          </a:lstStyle>
          <a:p>
            <a:pPr>
              <a:defRPr/>
            </a:pPr>
            <a:endParaRPr lang="tr-TR"/>
          </a:p>
        </p:txBody>
      </p:sp>
      <p:sp>
        <p:nvSpPr>
          <p:cNvPr id="4" name="Rectangle 6"/>
          <p:cNvSpPr>
            <a:spLocks noGrp="1" noChangeArrowheads="1"/>
          </p:cNvSpPr>
          <p:nvPr>
            <p:ph type="sldNum" sz="quarter" idx="11"/>
          </p:nvPr>
        </p:nvSpPr>
        <p:spPr>
          <a:ln/>
        </p:spPr>
        <p:txBody>
          <a:bodyPr/>
          <a:lstStyle>
            <a:lvl1pPr>
              <a:defRPr/>
            </a:lvl1pPr>
          </a:lstStyle>
          <a:p>
            <a:pPr>
              <a:defRPr/>
            </a:pPr>
            <a:fld id="{FE61D613-B953-432C-8B61-A885F78C508A}"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tr-TR"/>
          </a:p>
        </p:txBody>
      </p:sp>
      <p:sp>
        <p:nvSpPr>
          <p:cNvPr id="3" name="Rectangle 6"/>
          <p:cNvSpPr>
            <a:spLocks noGrp="1" noChangeArrowheads="1"/>
          </p:cNvSpPr>
          <p:nvPr>
            <p:ph type="sldNum" sz="quarter" idx="11"/>
          </p:nvPr>
        </p:nvSpPr>
        <p:spPr>
          <a:ln/>
        </p:spPr>
        <p:txBody>
          <a:bodyPr/>
          <a:lstStyle>
            <a:lvl1pPr>
              <a:defRPr/>
            </a:lvl1pPr>
          </a:lstStyle>
          <a:p>
            <a:pPr>
              <a:defRPr/>
            </a:pPr>
            <a:fld id="{EF93DB8F-CCEF-4ED7-B9B8-56BFE61AD223}"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
        <p:nvSpPr>
          <p:cNvPr id="6" name="Rectangle 6"/>
          <p:cNvSpPr>
            <a:spLocks noGrp="1" noChangeArrowheads="1"/>
          </p:cNvSpPr>
          <p:nvPr>
            <p:ph type="sldNum" sz="quarter" idx="11"/>
          </p:nvPr>
        </p:nvSpPr>
        <p:spPr>
          <a:ln/>
        </p:spPr>
        <p:txBody>
          <a:bodyPr/>
          <a:lstStyle>
            <a:lvl1pPr>
              <a:defRPr/>
            </a:lvl1pPr>
          </a:lstStyle>
          <a:p>
            <a:pPr>
              <a:defRPr/>
            </a:pPr>
            <a:fld id="{9E832CF9-696B-403C-AB4C-CD0DB3658EF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
        <p:nvSpPr>
          <p:cNvPr id="6" name="Rectangle 6"/>
          <p:cNvSpPr>
            <a:spLocks noGrp="1" noChangeArrowheads="1"/>
          </p:cNvSpPr>
          <p:nvPr>
            <p:ph type="sldNum" sz="quarter" idx="11"/>
          </p:nvPr>
        </p:nvSpPr>
        <p:spPr>
          <a:ln/>
        </p:spPr>
        <p:txBody>
          <a:bodyPr/>
          <a:lstStyle>
            <a:lvl1pPr>
              <a:defRPr/>
            </a:lvl1pPr>
          </a:lstStyle>
          <a:p>
            <a:pPr>
              <a:defRPr/>
            </a:pPr>
            <a:fld id="{5A1ED24A-EF11-404E-8F4D-F0F4BEED360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0" hidden="1"/>
          <p:cNvGraphicFramePr>
            <a:graphicFrameLocks noChangeAspect="1"/>
          </p:cNvGraphicFramePr>
          <p:nvPr/>
        </p:nvGraphicFramePr>
        <p:xfrm>
          <a:off x="1588" y="1588"/>
          <a:ext cx="1587" cy="1587"/>
        </p:xfrm>
        <a:graphic>
          <a:graphicData uri="http://schemas.openxmlformats.org/presentationml/2006/ole">
            <p:oleObj spid="_x0000_s1060" name="think-cell Slide" r:id="rId15" imgW="360" imgH="360" progId="">
              <p:embed/>
            </p:oleObj>
          </a:graphicData>
        </a:graphic>
      </p:graphicFrame>
      <p:sp>
        <p:nvSpPr>
          <p:cNvPr id="1031" name="Rectangle 7"/>
          <p:cNvSpPr>
            <a:spLocks noChangeArrowheads="1"/>
          </p:cNvSpPr>
          <p:nvPr/>
        </p:nvSpPr>
        <p:spPr bwMode="auto">
          <a:xfrm>
            <a:off x="0" y="0"/>
            <a:ext cx="9144000" cy="533400"/>
          </a:xfrm>
          <a:prstGeom prst="rect">
            <a:avLst/>
          </a:prstGeom>
          <a:solidFill>
            <a:srgbClr val="1F318D"/>
          </a:solidFill>
          <a:ln w="38100">
            <a:noFill/>
            <a:miter lim="800000"/>
            <a:headEnd/>
            <a:tailEnd/>
          </a:ln>
          <a:effectLst/>
        </p:spPr>
        <p:txBody>
          <a:bodyPr wrap="none" anchor="ctr"/>
          <a:lstStyle/>
          <a:p>
            <a:pPr>
              <a:defRPr/>
            </a:pPr>
            <a:endParaRPr lang="tr-TR">
              <a:latin typeface="Arial" charset="0"/>
              <a:cs typeface="Arial" charset="0"/>
            </a:endParaRPr>
          </a:p>
        </p:txBody>
      </p:sp>
      <p:pic>
        <p:nvPicPr>
          <p:cNvPr id="1029" name="Picture 9" descr="bar"/>
          <p:cNvPicPr>
            <a:picLocks noChangeAspect="1" noChangeArrowheads="1"/>
          </p:cNvPicPr>
          <p:nvPr/>
        </p:nvPicPr>
        <p:blipFill>
          <a:blip r:embed="rId16" cstate="print"/>
          <a:srcRect l="-209" t="59564"/>
          <a:stretch>
            <a:fillRect/>
          </a:stretch>
        </p:blipFill>
        <p:spPr bwMode="auto">
          <a:xfrm>
            <a:off x="-19050" y="538163"/>
            <a:ext cx="9163050" cy="147637"/>
          </a:xfrm>
          <a:prstGeom prst="rect">
            <a:avLst/>
          </a:prstGeom>
          <a:noFill/>
          <a:ln w="9525">
            <a:noFill/>
            <a:miter lim="800000"/>
            <a:headEnd/>
            <a:tailEnd/>
          </a:ln>
        </p:spPr>
      </p:pic>
      <p:sp>
        <p:nvSpPr>
          <p:cNvPr id="1030" name="Rectangle 2"/>
          <p:cNvSpPr>
            <a:spLocks noGrp="1" noChangeArrowheads="1"/>
          </p:cNvSpPr>
          <p:nvPr>
            <p:ph type="title"/>
          </p:nvPr>
        </p:nvSpPr>
        <p:spPr bwMode="auto">
          <a:xfrm>
            <a:off x="304800" y="762000"/>
            <a:ext cx="8534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endParaRPr lang="en-US" smtClean="0"/>
          </a:p>
        </p:txBody>
      </p:sp>
      <p:sp>
        <p:nvSpPr>
          <p:cNvPr id="3" name="Rectangle 3"/>
          <p:cNvSpPr>
            <a:spLocks noGrp="1" noChangeArrowheads="1"/>
          </p:cNvSpPr>
          <p:nvPr>
            <p:ph type="body" idx="1"/>
          </p:nvPr>
        </p:nvSpPr>
        <p:spPr bwMode="auto">
          <a:xfrm>
            <a:off x="304800" y="1752600"/>
            <a:ext cx="8534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2" name="Rectangle 5"/>
          <p:cNvSpPr>
            <a:spLocks noGrp="1" noChangeArrowheads="1"/>
          </p:cNvSpPr>
          <p:nvPr>
            <p:ph type="ftr" sz="quarter" idx="3"/>
          </p:nvPr>
        </p:nvSpPr>
        <p:spPr bwMode="auto">
          <a:xfrm>
            <a:off x="1905000" y="0"/>
            <a:ext cx="6324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400">
                <a:solidFill>
                  <a:srgbClr val="CBDDEB"/>
                </a:solidFill>
                <a:latin typeface="+mn-lt"/>
                <a:ea typeface="+mn-ea"/>
                <a:cs typeface="Arial" charset="0"/>
              </a:defRPr>
            </a:lvl1pPr>
          </a:lstStyle>
          <a:p>
            <a:pPr>
              <a:defRPr/>
            </a:pPr>
            <a:endParaRPr lang="tr-TR"/>
          </a:p>
        </p:txBody>
      </p:sp>
      <p:sp>
        <p:nvSpPr>
          <p:cNvPr id="4" name="Rectangle 6"/>
          <p:cNvSpPr>
            <a:spLocks noGrp="1" noChangeArrowheads="1"/>
          </p:cNvSpPr>
          <p:nvPr>
            <p:ph type="sldNum" sz="quarter" idx="4"/>
          </p:nvPr>
        </p:nvSpPr>
        <p:spPr bwMode="auto">
          <a:xfrm>
            <a:off x="8305800" y="0"/>
            <a:ext cx="838200" cy="5365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400">
                <a:solidFill>
                  <a:srgbClr val="CBDDEB"/>
                </a:solidFill>
                <a:latin typeface="Tahoma" charset="0"/>
                <a:cs typeface="Arial" charset="0"/>
              </a:defRPr>
            </a:lvl1pPr>
          </a:lstStyle>
          <a:p>
            <a:pPr>
              <a:defRPr/>
            </a:pPr>
            <a:fld id="{5A1181CE-1AB6-42B1-9B4B-8F60673718C8}" type="slidenum">
              <a:rPr lang="tr-TR"/>
              <a:pPr>
                <a:defRPr/>
              </a:pPr>
              <a:t>‹#›</a:t>
            </a:fld>
            <a:endParaRPr lang="tr-TR"/>
          </a:p>
        </p:txBody>
      </p:sp>
      <p:sp>
        <p:nvSpPr>
          <p:cNvPr id="1041" name="Line 17"/>
          <p:cNvSpPr>
            <a:spLocks noChangeShapeType="1"/>
          </p:cNvSpPr>
          <p:nvPr/>
        </p:nvSpPr>
        <p:spPr bwMode="auto">
          <a:xfrm>
            <a:off x="8267700" y="95250"/>
            <a:ext cx="0" cy="347663"/>
          </a:xfrm>
          <a:prstGeom prst="line">
            <a:avLst/>
          </a:prstGeom>
          <a:noFill/>
          <a:ln w="31750">
            <a:solidFill>
              <a:schemeClr val="bg1"/>
            </a:solidFill>
            <a:round/>
            <a:headEnd/>
            <a:tailEnd/>
          </a:ln>
          <a:effectLst/>
        </p:spPr>
        <p:txBody>
          <a:bodyPr/>
          <a:lstStyle/>
          <a:p>
            <a:pPr>
              <a:defRPr/>
            </a:pPr>
            <a:endParaRPr lang="tr-TR">
              <a:latin typeface="Arial" charset="0"/>
              <a:cs typeface="Arial" charset="0"/>
            </a:endParaRPr>
          </a:p>
        </p:txBody>
      </p:sp>
      <p:pic>
        <p:nvPicPr>
          <p:cNvPr id="1035" name="Picture 18" descr="Untitled-1"/>
          <p:cNvPicPr>
            <a:picLocks noChangeAspect="1" noChangeArrowheads="1"/>
          </p:cNvPicPr>
          <p:nvPr/>
        </p:nvPicPr>
        <p:blipFill>
          <a:blip r:embed="rId17" cstate="print"/>
          <a:srcRect/>
          <a:stretch>
            <a:fillRect/>
          </a:stretch>
        </p:blipFill>
        <p:spPr bwMode="auto">
          <a:xfrm>
            <a:off x="228600" y="66675"/>
            <a:ext cx="1219200" cy="431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0" fontAlgn="base" hangingPunct="0">
        <a:spcBef>
          <a:spcPct val="0"/>
        </a:spcBef>
        <a:spcAft>
          <a:spcPct val="0"/>
        </a:spcAft>
        <a:defRPr sz="4400">
          <a:solidFill>
            <a:srgbClr val="1F318D"/>
          </a:solidFill>
          <a:latin typeface="+mj-lt"/>
          <a:ea typeface="Arial" charset="0"/>
          <a:cs typeface="+mj-cs"/>
        </a:defRPr>
      </a:lvl1pPr>
      <a:lvl2pPr algn="l" rtl="0" eaLnBrk="0" fontAlgn="base" hangingPunct="0">
        <a:spcBef>
          <a:spcPct val="0"/>
        </a:spcBef>
        <a:spcAft>
          <a:spcPct val="0"/>
        </a:spcAft>
        <a:defRPr sz="4400">
          <a:solidFill>
            <a:srgbClr val="1F318D"/>
          </a:solidFill>
          <a:latin typeface="Tahoma" pitchFamily="34" charset="0"/>
          <a:ea typeface="Arial" charset="0"/>
          <a:cs typeface="Arial" charset="0"/>
        </a:defRPr>
      </a:lvl2pPr>
      <a:lvl3pPr algn="l" rtl="0" eaLnBrk="0" fontAlgn="base" hangingPunct="0">
        <a:spcBef>
          <a:spcPct val="0"/>
        </a:spcBef>
        <a:spcAft>
          <a:spcPct val="0"/>
        </a:spcAft>
        <a:defRPr sz="4400">
          <a:solidFill>
            <a:srgbClr val="1F318D"/>
          </a:solidFill>
          <a:latin typeface="Tahoma" pitchFamily="34" charset="0"/>
          <a:ea typeface="Arial" charset="0"/>
          <a:cs typeface="Arial" charset="0"/>
        </a:defRPr>
      </a:lvl3pPr>
      <a:lvl4pPr algn="l" rtl="0" eaLnBrk="0" fontAlgn="base" hangingPunct="0">
        <a:spcBef>
          <a:spcPct val="0"/>
        </a:spcBef>
        <a:spcAft>
          <a:spcPct val="0"/>
        </a:spcAft>
        <a:defRPr sz="4400">
          <a:solidFill>
            <a:srgbClr val="1F318D"/>
          </a:solidFill>
          <a:latin typeface="Tahoma" pitchFamily="34" charset="0"/>
          <a:ea typeface="Arial" charset="0"/>
          <a:cs typeface="Arial" charset="0"/>
        </a:defRPr>
      </a:lvl4pPr>
      <a:lvl5pPr algn="l" rtl="0" eaLnBrk="0" fontAlgn="base" hangingPunct="0">
        <a:spcBef>
          <a:spcPct val="0"/>
        </a:spcBef>
        <a:spcAft>
          <a:spcPct val="0"/>
        </a:spcAft>
        <a:defRPr sz="4400">
          <a:solidFill>
            <a:srgbClr val="1F318D"/>
          </a:solidFill>
          <a:latin typeface="Tahoma" pitchFamily="34" charset="0"/>
          <a:ea typeface="Arial" charset="0"/>
          <a:cs typeface="Arial" charset="0"/>
        </a:defRPr>
      </a:lvl5pPr>
      <a:lvl6pPr marL="457200" algn="l" rtl="0" eaLnBrk="1" fontAlgn="base" hangingPunct="1">
        <a:spcBef>
          <a:spcPct val="0"/>
        </a:spcBef>
        <a:spcAft>
          <a:spcPct val="0"/>
        </a:spcAft>
        <a:defRPr sz="4400">
          <a:solidFill>
            <a:srgbClr val="1F318D"/>
          </a:solidFill>
          <a:latin typeface="Tahoma" pitchFamily="34" charset="0"/>
          <a:cs typeface="Arial" charset="0"/>
        </a:defRPr>
      </a:lvl6pPr>
      <a:lvl7pPr marL="914400" algn="l" rtl="0" eaLnBrk="1" fontAlgn="base" hangingPunct="1">
        <a:spcBef>
          <a:spcPct val="0"/>
        </a:spcBef>
        <a:spcAft>
          <a:spcPct val="0"/>
        </a:spcAft>
        <a:defRPr sz="4400">
          <a:solidFill>
            <a:srgbClr val="1F318D"/>
          </a:solidFill>
          <a:latin typeface="Tahoma" pitchFamily="34" charset="0"/>
          <a:cs typeface="Arial" charset="0"/>
        </a:defRPr>
      </a:lvl7pPr>
      <a:lvl8pPr marL="1371600" algn="l" rtl="0" eaLnBrk="1" fontAlgn="base" hangingPunct="1">
        <a:spcBef>
          <a:spcPct val="0"/>
        </a:spcBef>
        <a:spcAft>
          <a:spcPct val="0"/>
        </a:spcAft>
        <a:defRPr sz="4400">
          <a:solidFill>
            <a:srgbClr val="1F318D"/>
          </a:solidFill>
          <a:latin typeface="Tahoma" pitchFamily="34" charset="0"/>
          <a:cs typeface="Arial" charset="0"/>
        </a:defRPr>
      </a:lvl8pPr>
      <a:lvl9pPr marL="1828800" algn="l" rtl="0" eaLnBrk="1" fontAlgn="base" hangingPunct="1">
        <a:spcBef>
          <a:spcPct val="0"/>
        </a:spcBef>
        <a:spcAft>
          <a:spcPct val="0"/>
        </a:spcAft>
        <a:defRPr sz="4400">
          <a:solidFill>
            <a:srgbClr val="1F318D"/>
          </a:solidFill>
          <a:latin typeface="Tahoma" pitchFamily="34" charset="0"/>
          <a:cs typeface="Arial" charset="0"/>
        </a:defRPr>
      </a:lvl9pPr>
    </p:titleStyle>
    <p:bodyStyle>
      <a:lvl1pPr marL="342900" indent="-342900" algn="l" rtl="0" eaLnBrk="0" fontAlgn="base" hangingPunct="0">
        <a:spcBef>
          <a:spcPct val="20000"/>
        </a:spcBef>
        <a:spcAft>
          <a:spcPct val="0"/>
        </a:spcAft>
        <a:buClr>
          <a:srgbClr val="E60000"/>
        </a:buClr>
        <a:buSzPct val="85000"/>
        <a:buFont typeface="Wingdings" pitchFamily="2" charset="2"/>
        <a:buChar char="n"/>
        <a:defRPr sz="3200">
          <a:solidFill>
            <a:schemeClr val="tx1"/>
          </a:solidFill>
          <a:latin typeface="+mn-lt"/>
          <a:ea typeface="Arial" charset="0"/>
          <a:cs typeface="+mn-cs"/>
        </a:defRPr>
      </a:lvl1pPr>
      <a:lvl2pPr marL="742950" indent="-285750" algn="l" rtl="0" eaLnBrk="0" fontAlgn="base" hangingPunct="0">
        <a:spcBef>
          <a:spcPct val="20000"/>
        </a:spcBef>
        <a:spcAft>
          <a:spcPct val="0"/>
        </a:spcAft>
        <a:buClr>
          <a:srgbClr val="1F318D"/>
        </a:buClr>
        <a:buSzPct val="90000"/>
        <a:buFont typeface="Wingdings" pitchFamily="2" charset="2"/>
        <a:buChar char="è"/>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4.xml.rels><?xml version="1.0" encoding="UTF-8" standalone="yes"?>
<Relationships xmlns="http://schemas.openxmlformats.org/package/2006/relationships"><Relationship Id="rId2" Type="http://schemas.openxmlformats.org/officeDocument/2006/relationships/hyperlink" Target="http://trade.ec.europa.eu/doclib/docs/2015/april/tradoc_153403.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sait.akman@tepav.org.t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9144000" cy="2057400"/>
          </a:xfrm>
          <a:prstGeom prst="rect">
            <a:avLst/>
          </a:prstGeom>
          <a:solidFill>
            <a:srgbClr val="131E55"/>
          </a:solidFill>
          <a:ln w="9525">
            <a:noFill/>
            <a:miter lim="800000"/>
            <a:headEnd/>
            <a:tailEnd/>
          </a:ln>
        </p:spPr>
        <p:txBody>
          <a:bodyPr wrap="none" anchor="ctr"/>
          <a:lstStyle/>
          <a:p>
            <a:endParaRPr lang="tr-TR" dirty="0"/>
          </a:p>
        </p:txBody>
      </p:sp>
      <p:sp>
        <p:nvSpPr>
          <p:cNvPr id="7171" name="Text Box 3"/>
          <p:cNvSpPr txBox="1">
            <a:spLocks noChangeArrowheads="1"/>
          </p:cNvSpPr>
          <p:nvPr/>
        </p:nvSpPr>
        <p:spPr bwMode="auto">
          <a:xfrm>
            <a:off x="2743200" y="-152400"/>
            <a:ext cx="3773016" cy="1616075"/>
          </a:xfrm>
          <a:prstGeom prst="rect">
            <a:avLst/>
          </a:prstGeom>
          <a:noFill/>
          <a:ln w="9525">
            <a:noFill/>
            <a:miter lim="800000"/>
            <a:headEnd/>
            <a:tailEnd/>
          </a:ln>
        </p:spPr>
        <p:txBody>
          <a:bodyPr wrap="square">
            <a:spAutoFit/>
          </a:bodyPr>
          <a:lstStyle/>
          <a:p>
            <a:pPr algn="ctr"/>
            <a:r>
              <a:rPr lang="tr-TR" sz="10000" dirty="0" err="1">
                <a:solidFill>
                  <a:schemeClr val="bg1"/>
                </a:solidFill>
              </a:rPr>
              <a:t>tepav</a:t>
            </a:r>
            <a:endParaRPr lang="tr-TR" sz="10000" dirty="0">
              <a:solidFill>
                <a:schemeClr val="bg1"/>
              </a:solidFill>
            </a:endParaRPr>
          </a:p>
        </p:txBody>
      </p:sp>
      <p:sp>
        <p:nvSpPr>
          <p:cNvPr id="7172" name="Text Box 4"/>
          <p:cNvSpPr txBox="1">
            <a:spLocks noChangeArrowheads="1"/>
          </p:cNvSpPr>
          <p:nvPr/>
        </p:nvSpPr>
        <p:spPr bwMode="auto">
          <a:xfrm>
            <a:off x="1979712" y="1524000"/>
            <a:ext cx="5832648" cy="381000"/>
          </a:xfrm>
          <a:prstGeom prst="rect">
            <a:avLst/>
          </a:prstGeom>
          <a:noFill/>
          <a:ln w="9525">
            <a:noFill/>
            <a:miter lim="800000"/>
            <a:headEnd/>
            <a:tailEnd/>
          </a:ln>
        </p:spPr>
        <p:txBody>
          <a:bodyPr wrap="square">
            <a:spAutoFit/>
          </a:bodyPr>
          <a:lstStyle/>
          <a:p>
            <a:pPr>
              <a:spcBef>
                <a:spcPct val="50000"/>
              </a:spcBef>
            </a:pPr>
            <a:r>
              <a:rPr lang="tr-TR" sz="1900" dirty="0" smtClean="0">
                <a:solidFill>
                  <a:schemeClr val="bg1"/>
                </a:solidFill>
              </a:rPr>
              <a:t>     Türkiye Ekonomi Politikaları Araştırma Vakfı</a:t>
            </a:r>
            <a:endParaRPr lang="tr-TR" sz="1900" dirty="0">
              <a:solidFill>
                <a:schemeClr val="bg1"/>
              </a:solidFill>
            </a:endParaRPr>
          </a:p>
        </p:txBody>
      </p:sp>
      <p:sp>
        <p:nvSpPr>
          <p:cNvPr id="7173" name="6 Başlık"/>
          <p:cNvSpPr>
            <a:spLocks noGrp="1"/>
          </p:cNvSpPr>
          <p:nvPr>
            <p:ph type="ctrTitle"/>
          </p:nvPr>
        </p:nvSpPr>
        <p:spPr>
          <a:xfrm>
            <a:off x="685800" y="2564904"/>
            <a:ext cx="7772400" cy="2016225"/>
          </a:xfrm>
        </p:spPr>
        <p:txBody>
          <a:bodyPr/>
          <a:lstStyle/>
          <a:p>
            <a:pPr algn="ct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tr-TR" sz="4000" b="1" dirty="0" smtClean="0"/>
              <a:t/>
            </a:r>
            <a:br>
              <a:rPr lang="tr-TR" sz="4000" b="1" dirty="0" smtClean="0"/>
            </a:br>
            <a:r>
              <a:rPr lang="tr-TR" sz="4000" b="1" dirty="0" smtClean="0"/>
              <a:t/>
            </a:r>
            <a:br>
              <a:rPr lang="tr-TR" sz="4000" b="1" dirty="0" smtClean="0"/>
            </a:br>
            <a:r>
              <a:rPr lang="tr-TR" sz="4000" b="1" dirty="0" smtClean="0"/>
              <a:t/>
            </a:r>
            <a:br>
              <a:rPr lang="tr-TR" sz="4000" b="1" dirty="0" smtClean="0"/>
            </a:br>
            <a:r>
              <a:rPr lang="tr-TR" sz="3200" b="1" dirty="0" smtClean="0"/>
              <a:t>TTIP in </a:t>
            </a:r>
            <a:r>
              <a:rPr lang="tr-TR" sz="3200" b="1" dirty="0" err="1" smtClean="0"/>
              <a:t>the</a:t>
            </a:r>
            <a:r>
              <a:rPr lang="tr-TR" sz="3200" b="1" dirty="0" smtClean="0"/>
              <a:t> </a:t>
            </a:r>
            <a:r>
              <a:rPr lang="tr-TR" sz="3200" b="1" dirty="0" err="1" smtClean="0"/>
              <a:t>Era</a:t>
            </a:r>
            <a:r>
              <a:rPr lang="tr-TR" sz="3200" b="1" dirty="0" smtClean="0"/>
              <a:t> of </a:t>
            </a:r>
            <a:br>
              <a:rPr lang="tr-TR" sz="3200" b="1" dirty="0" smtClean="0"/>
            </a:br>
            <a:r>
              <a:rPr lang="tr-TR" sz="3200" b="1" dirty="0" smtClean="0"/>
              <a:t>New </a:t>
            </a:r>
            <a:r>
              <a:rPr lang="tr-TR" sz="3200" b="1" dirty="0" err="1" smtClean="0"/>
              <a:t>Generation</a:t>
            </a:r>
            <a:r>
              <a:rPr lang="tr-TR" sz="3200" b="1" dirty="0" smtClean="0"/>
              <a:t> </a:t>
            </a:r>
            <a:r>
              <a:rPr lang="tr-TR" sz="3200" b="1" dirty="0" err="1" smtClean="0"/>
              <a:t>Trade</a:t>
            </a:r>
            <a:r>
              <a:rPr lang="tr-TR" sz="3200" b="1" dirty="0" smtClean="0"/>
              <a:t> </a:t>
            </a:r>
            <a:r>
              <a:rPr lang="tr-TR" sz="3200" b="1" dirty="0" err="1" smtClean="0"/>
              <a:t>Agreements</a:t>
            </a:r>
            <a:r>
              <a:rPr lang="tr-TR" sz="3200" b="1" dirty="0" smtClean="0"/>
              <a:t>:</a:t>
            </a:r>
            <a:br>
              <a:rPr lang="tr-TR" sz="3200" b="1" dirty="0" smtClean="0"/>
            </a:br>
            <a:r>
              <a:rPr lang="tr-TR" sz="1000" b="1" dirty="0" smtClean="0"/>
              <a:t/>
            </a:r>
            <a:br>
              <a:rPr lang="tr-TR" sz="1000" b="1" dirty="0" smtClean="0"/>
            </a:br>
            <a:r>
              <a:rPr lang="tr-TR" sz="2800" b="1" dirty="0" err="1" smtClean="0"/>
              <a:t>What</a:t>
            </a:r>
            <a:r>
              <a:rPr lang="tr-TR" sz="2800" b="1" dirty="0" smtClean="0"/>
              <a:t> </a:t>
            </a:r>
            <a:r>
              <a:rPr lang="tr-TR" sz="2800" b="1" dirty="0" err="1" smtClean="0"/>
              <a:t>Impact</a:t>
            </a:r>
            <a:r>
              <a:rPr lang="tr-TR" sz="2800" b="1" dirty="0" smtClean="0"/>
              <a:t> </a:t>
            </a:r>
            <a:r>
              <a:rPr lang="tr-TR" sz="2800" b="1" dirty="0" err="1" smtClean="0"/>
              <a:t>for</a:t>
            </a:r>
            <a:r>
              <a:rPr lang="tr-TR" sz="2800" b="1" dirty="0" smtClean="0"/>
              <a:t> </a:t>
            </a:r>
            <a:r>
              <a:rPr lang="tr-TR" sz="2800" b="1" dirty="0" err="1" smtClean="0"/>
              <a:t>RoW</a:t>
            </a:r>
            <a:r>
              <a:rPr lang="tr-TR" sz="2800" b="1" dirty="0" smtClean="0"/>
              <a:t> </a:t>
            </a:r>
            <a:r>
              <a:rPr lang="tr-TR" sz="2800" b="1" dirty="0" err="1" smtClean="0"/>
              <a:t>and</a:t>
            </a:r>
            <a:r>
              <a:rPr lang="tr-TR" sz="2800" b="1" dirty="0" smtClean="0"/>
              <a:t> </a:t>
            </a:r>
            <a:r>
              <a:rPr lang="tr-TR" sz="2800" b="1" dirty="0" err="1" smtClean="0"/>
              <a:t>Turkey</a:t>
            </a:r>
            <a:r>
              <a:rPr lang="tr-TR" sz="2800" b="1" dirty="0" smtClean="0"/>
              <a:t>?</a:t>
            </a:r>
            <a:r>
              <a:rPr lang="tr-TR" sz="4000" dirty="0" smtClean="0"/>
              <a:t/>
            </a:r>
            <a:br>
              <a:rPr lang="tr-TR" sz="4000" dirty="0" smtClean="0"/>
            </a:br>
            <a:r>
              <a:rPr lang="tr-TR" sz="4000" dirty="0" smtClean="0"/>
              <a:t/>
            </a:r>
            <a:br>
              <a:rPr lang="tr-TR" sz="4000" dirty="0" smtClean="0"/>
            </a:br>
            <a:r>
              <a:rPr lang="tr-TR" sz="2400" b="1" i="1" dirty="0" smtClean="0">
                <a:solidFill>
                  <a:srgbClr val="0070C0"/>
                </a:solidFill>
              </a:rPr>
              <a:t>Dr. M. Sait Akman </a:t>
            </a:r>
            <a:br>
              <a:rPr lang="tr-TR" sz="2400" b="1" i="1" dirty="0" smtClean="0">
                <a:solidFill>
                  <a:srgbClr val="0070C0"/>
                </a:solidFill>
              </a:rPr>
            </a:br>
            <a:r>
              <a:rPr lang="tr-TR" sz="2000" b="1" i="1" dirty="0" smtClean="0">
                <a:solidFill>
                  <a:srgbClr val="0070C0"/>
                </a:solidFill>
              </a:rPr>
              <a:t>TEPAV MUTS</a:t>
            </a:r>
            <a:br>
              <a:rPr lang="tr-TR" sz="2000" b="1" i="1" dirty="0" smtClean="0">
                <a:solidFill>
                  <a:srgbClr val="0070C0"/>
                </a:solidFill>
              </a:rPr>
            </a:br>
            <a:r>
              <a:rPr lang="tr-TR" sz="4000" dirty="0" smtClean="0"/>
              <a:t/>
            </a:r>
            <a:br>
              <a:rPr lang="tr-TR" sz="4000" dirty="0" smtClean="0"/>
            </a:br>
            <a:r>
              <a:rPr lang="tr-TR" sz="1600" b="1" i="1" dirty="0" smtClean="0"/>
              <a:t>13 </a:t>
            </a:r>
            <a:r>
              <a:rPr lang="tr-TR" sz="1600" b="1" i="1" dirty="0" err="1" smtClean="0"/>
              <a:t>February</a:t>
            </a:r>
            <a:r>
              <a:rPr lang="tr-TR" sz="1600" b="1" i="1" dirty="0" smtClean="0"/>
              <a:t> 2016</a:t>
            </a:r>
            <a:br>
              <a:rPr lang="tr-TR" sz="1600" b="1" i="1" dirty="0" smtClean="0"/>
            </a:br>
            <a:r>
              <a:rPr lang="tr-TR" sz="1600" b="1" i="1" dirty="0" err="1" smtClean="0"/>
              <a:t>Istanbul</a:t>
            </a:r>
            <a:r>
              <a:rPr lang="tr-TR" sz="1600" b="1" i="1" dirty="0" smtClean="0"/>
              <a:t> </a:t>
            </a:r>
            <a:r>
              <a:rPr lang="tr-TR" sz="1600" b="1" i="1" dirty="0" err="1" smtClean="0"/>
              <a:t>Chamber</a:t>
            </a:r>
            <a:r>
              <a:rPr lang="tr-TR" sz="1600" b="1" i="1" dirty="0" smtClean="0"/>
              <a:t> of </a:t>
            </a:r>
            <a:r>
              <a:rPr lang="tr-TR" sz="1600" b="1" i="1" dirty="0" err="1" smtClean="0"/>
              <a:t>Industry</a:t>
            </a:r>
            <a:r>
              <a:rPr lang="tr-TR" sz="1600" b="1" i="1" dirty="0" smtClean="0"/>
              <a:t>, </a:t>
            </a:r>
            <a:r>
              <a:rPr lang="tr-TR" sz="1600" b="1" i="1" dirty="0" err="1" smtClean="0"/>
              <a:t>Istanbul</a:t>
            </a:r>
            <a:r>
              <a:rPr lang="tr-TR" sz="2800" b="1" dirty="0" smtClean="0"/>
              <a:t/>
            </a:r>
            <a:br>
              <a:rPr lang="tr-TR" sz="2800" b="1" dirty="0" smtClean="0"/>
            </a:br>
            <a:r>
              <a:rPr lang="en-US" sz="4000" b="1" i="1" dirty="0" smtClean="0"/>
              <a:t/>
            </a:r>
            <a:br>
              <a:rPr lang="en-US" sz="4000" b="1" i="1" dirty="0" smtClean="0"/>
            </a:br>
            <a:r>
              <a:rPr lang="en-US" sz="4000" b="1" i="1" dirty="0" smtClean="0"/>
              <a:t/>
            </a:r>
            <a:br>
              <a:rPr lang="en-US" sz="4000" b="1" i="1" dirty="0" smtClean="0"/>
            </a:br>
            <a:r>
              <a:rPr lang="en-US" sz="4000" dirty="0" smtClean="0"/>
              <a:t/>
            </a:r>
            <a:br>
              <a:rPr lang="en-US" sz="4000" dirty="0" smtClean="0"/>
            </a:br>
            <a:endParaRPr lang="tr-T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836712"/>
            <a:ext cx="8496944" cy="720080"/>
          </a:xfrm>
        </p:spPr>
        <p:txBody>
          <a:bodyPr>
            <a:normAutofit fontScale="90000"/>
          </a:bodyPr>
          <a:lstStyle/>
          <a:p>
            <a:pPr algn="ctr"/>
            <a:r>
              <a:rPr lang="tr-TR" sz="3600" dirty="0" err="1" smtClean="0"/>
              <a:t>What</a:t>
            </a:r>
            <a:r>
              <a:rPr lang="tr-TR" sz="3600" dirty="0" smtClean="0"/>
              <a:t> </a:t>
            </a:r>
            <a:r>
              <a:rPr lang="tr-TR" sz="3600" dirty="0" err="1" smtClean="0"/>
              <a:t>motivates</a:t>
            </a:r>
            <a:r>
              <a:rPr lang="tr-TR" sz="3600" dirty="0" smtClean="0"/>
              <a:t> </a:t>
            </a:r>
            <a:r>
              <a:rPr lang="tr-TR" sz="3600" dirty="0" err="1" smtClean="0"/>
              <a:t>reaction</a:t>
            </a:r>
            <a:r>
              <a:rPr lang="tr-TR" sz="3600" dirty="0" smtClean="0"/>
              <a:t> in </a:t>
            </a:r>
            <a:r>
              <a:rPr lang="tr-TR" sz="3600" dirty="0" err="1" smtClean="0"/>
              <a:t>the</a:t>
            </a:r>
            <a:r>
              <a:rPr lang="tr-TR" sz="3600" dirty="0" smtClean="0"/>
              <a:t> </a:t>
            </a:r>
            <a:r>
              <a:rPr lang="tr-TR" sz="3600" dirty="0" err="1" smtClean="0"/>
              <a:t>RoW</a:t>
            </a:r>
            <a:r>
              <a:rPr lang="tr-TR" sz="3600" dirty="0" smtClean="0"/>
              <a:t> </a:t>
            </a:r>
            <a:r>
              <a:rPr lang="tr-TR" sz="3600" dirty="0" err="1" smtClean="0"/>
              <a:t>to</a:t>
            </a:r>
            <a:r>
              <a:rPr lang="tr-TR" sz="3600" dirty="0" smtClean="0"/>
              <a:t> TTIP?</a:t>
            </a:r>
            <a:endParaRPr lang="tr-TR" sz="3600" dirty="0"/>
          </a:p>
        </p:txBody>
      </p:sp>
      <p:sp>
        <p:nvSpPr>
          <p:cNvPr id="3" name="2 İçerik Yer Tutucusu"/>
          <p:cNvSpPr>
            <a:spLocks noGrp="1"/>
          </p:cNvSpPr>
          <p:nvPr>
            <p:ph idx="1"/>
          </p:nvPr>
        </p:nvSpPr>
        <p:spPr>
          <a:xfrm>
            <a:off x="467544" y="1844824"/>
            <a:ext cx="8208912" cy="4536504"/>
          </a:xfrm>
        </p:spPr>
        <p:txBody>
          <a:bodyPr>
            <a:normAutofit fontScale="85000" lnSpcReduction="20000"/>
          </a:bodyPr>
          <a:lstStyle/>
          <a:p>
            <a:r>
              <a:rPr lang="tr-TR" dirty="0" err="1" smtClean="0">
                <a:solidFill>
                  <a:srgbClr val="0070C0"/>
                </a:solidFill>
              </a:rPr>
              <a:t>The</a:t>
            </a:r>
            <a:r>
              <a:rPr lang="tr-TR" dirty="0" smtClean="0">
                <a:solidFill>
                  <a:srgbClr val="0070C0"/>
                </a:solidFill>
              </a:rPr>
              <a:t> </a:t>
            </a:r>
            <a:r>
              <a:rPr lang="tr-TR" dirty="0" err="1" smtClean="0">
                <a:solidFill>
                  <a:srgbClr val="0070C0"/>
                </a:solidFill>
              </a:rPr>
              <a:t>higher</a:t>
            </a:r>
            <a:r>
              <a:rPr lang="tr-TR" dirty="0" smtClean="0">
                <a:solidFill>
                  <a:srgbClr val="0070C0"/>
                </a:solidFill>
              </a:rPr>
              <a:t> </a:t>
            </a:r>
            <a:r>
              <a:rPr lang="tr-TR" dirty="0" err="1" smtClean="0">
                <a:solidFill>
                  <a:srgbClr val="0070C0"/>
                </a:solidFill>
              </a:rPr>
              <a:t>the</a:t>
            </a:r>
            <a:r>
              <a:rPr lang="tr-TR" dirty="0" smtClean="0">
                <a:solidFill>
                  <a:srgbClr val="0070C0"/>
                </a:solidFill>
              </a:rPr>
              <a:t> </a:t>
            </a:r>
            <a:r>
              <a:rPr lang="tr-TR" dirty="0" err="1" smtClean="0">
                <a:solidFill>
                  <a:srgbClr val="0070C0"/>
                </a:solidFill>
              </a:rPr>
              <a:t>risks</a:t>
            </a:r>
            <a:r>
              <a:rPr lang="tr-TR" dirty="0" smtClean="0">
                <a:solidFill>
                  <a:srgbClr val="0070C0"/>
                </a:solidFill>
              </a:rPr>
              <a:t> </a:t>
            </a:r>
            <a:r>
              <a:rPr lang="tr-TR" dirty="0" err="1" smtClean="0">
                <a:solidFill>
                  <a:srgbClr val="0070C0"/>
                </a:solidFill>
              </a:rPr>
              <a:t>and</a:t>
            </a:r>
            <a:r>
              <a:rPr lang="tr-TR" dirty="0" smtClean="0">
                <a:solidFill>
                  <a:srgbClr val="0070C0"/>
                </a:solidFill>
              </a:rPr>
              <a:t> </a:t>
            </a:r>
            <a:r>
              <a:rPr lang="tr-TR" dirty="0" err="1" smtClean="0">
                <a:solidFill>
                  <a:srgbClr val="0070C0"/>
                </a:solidFill>
              </a:rPr>
              <a:t>consequences</a:t>
            </a:r>
            <a:r>
              <a:rPr lang="tr-TR" dirty="0" smtClean="0">
                <a:solidFill>
                  <a:srgbClr val="0070C0"/>
                </a:solidFill>
              </a:rPr>
              <a:t> of </a:t>
            </a:r>
            <a:r>
              <a:rPr lang="tr-TR" dirty="0" err="1" smtClean="0">
                <a:solidFill>
                  <a:srgbClr val="0070C0"/>
                </a:solidFill>
              </a:rPr>
              <a:t>the</a:t>
            </a:r>
            <a:r>
              <a:rPr lang="tr-TR" dirty="0" smtClean="0">
                <a:solidFill>
                  <a:srgbClr val="0070C0"/>
                </a:solidFill>
              </a:rPr>
              <a:t> </a:t>
            </a:r>
            <a:r>
              <a:rPr lang="tr-TR" dirty="0" err="1" smtClean="0">
                <a:solidFill>
                  <a:srgbClr val="0070C0"/>
                </a:solidFill>
              </a:rPr>
              <a:t>perceived</a:t>
            </a:r>
            <a:r>
              <a:rPr lang="tr-TR" dirty="0" smtClean="0">
                <a:solidFill>
                  <a:srgbClr val="0070C0"/>
                </a:solidFill>
              </a:rPr>
              <a:t> </a:t>
            </a:r>
            <a:r>
              <a:rPr lang="tr-TR" b="1" dirty="0" err="1" smtClean="0">
                <a:solidFill>
                  <a:srgbClr val="0070C0"/>
                </a:solidFill>
              </a:rPr>
              <a:t>discriminatory</a:t>
            </a:r>
            <a:r>
              <a:rPr lang="tr-TR" b="1" dirty="0" smtClean="0">
                <a:solidFill>
                  <a:srgbClr val="0070C0"/>
                </a:solidFill>
              </a:rPr>
              <a:t> </a:t>
            </a:r>
            <a:r>
              <a:rPr lang="tr-TR" b="1" dirty="0" err="1" smtClean="0">
                <a:solidFill>
                  <a:srgbClr val="0070C0"/>
                </a:solidFill>
              </a:rPr>
              <a:t>impact</a:t>
            </a:r>
            <a:r>
              <a:rPr lang="tr-TR" dirty="0" smtClean="0">
                <a:solidFill>
                  <a:srgbClr val="0070C0"/>
                </a:solidFill>
              </a:rPr>
              <a:t>. </a:t>
            </a:r>
          </a:p>
          <a:p>
            <a:endParaRPr lang="tr-TR" dirty="0" smtClean="0">
              <a:solidFill>
                <a:srgbClr val="0070C0"/>
              </a:solidFill>
            </a:endParaRPr>
          </a:p>
          <a:p>
            <a:r>
              <a:rPr lang="tr-TR" dirty="0" smtClean="0">
                <a:solidFill>
                  <a:srgbClr val="0070C0"/>
                </a:solidFill>
              </a:rPr>
              <a:t>The </a:t>
            </a:r>
            <a:r>
              <a:rPr lang="tr-TR" dirty="0" err="1" smtClean="0">
                <a:solidFill>
                  <a:srgbClr val="0070C0"/>
                </a:solidFill>
              </a:rPr>
              <a:t>more</a:t>
            </a:r>
            <a:r>
              <a:rPr lang="tr-TR" dirty="0" smtClean="0">
                <a:solidFill>
                  <a:srgbClr val="0070C0"/>
                </a:solidFill>
              </a:rPr>
              <a:t> </a:t>
            </a:r>
            <a:r>
              <a:rPr lang="tr-TR" b="1" dirty="0" err="1" smtClean="0">
                <a:solidFill>
                  <a:srgbClr val="0070C0"/>
                </a:solidFill>
              </a:rPr>
              <a:t>restrictive</a:t>
            </a:r>
            <a:r>
              <a:rPr lang="tr-TR" b="1" dirty="0" smtClean="0">
                <a:solidFill>
                  <a:srgbClr val="0070C0"/>
                </a:solidFill>
              </a:rPr>
              <a:t>/</a:t>
            </a:r>
            <a:r>
              <a:rPr lang="tr-TR" b="1" dirty="0" err="1" smtClean="0">
                <a:solidFill>
                  <a:srgbClr val="0070C0"/>
                </a:solidFill>
              </a:rPr>
              <a:t>stringent</a:t>
            </a:r>
            <a:r>
              <a:rPr lang="tr-TR" dirty="0" smtClean="0">
                <a:solidFill>
                  <a:srgbClr val="0070C0"/>
                </a:solidFill>
              </a:rPr>
              <a:t> is </a:t>
            </a:r>
            <a:r>
              <a:rPr lang="tr-TR" dirty="0" err="1" smtClean="0">
                <a:solidFill>
                  <a:srgbClr val="0070C0"/>
                </a:solidFill>
              </a:rPr>
              <a:t>the</a:t>
            </a:r>
            <a:r>
              <a:rPr lang="tr-TR" dirty="0" smtClean="0">
                <a:solidFill>
                  <a:srgbClr val="0070C0"/>
                </a:solidFill>
              </a:rPr>
              <a:t> </a:t>
            </a:r>
            <a:r>
              <a:rPr lang="tr-TR" dirty="0" err="1" smtClean="0">
                <a:solidFill>
                  <a:srgbClr val="0070C0"/>
                </a:solidFill>
              </a:rPr>
              <a:t>impact</a:t>
            </a:r>
            <a:r>
              <a:rPr lang="tr-TR" dirty="0" smtClean="0">
                <a:solidFill>
                  <a:srgbClr val="0070C0"/>
                </a:solidFill>
              </a:rPr>
              <a:t> of </a:t>
            </a:r>
            <a:r>
              <a:rPr lang="tr-TR" dirty="0" err="1" smtClean="0">
                <a:solidFill>
                  <a:srgbClr val="0070C0"/>
                </a:solidFill>
              </a:rPr>
              <a:t>regulatory</a:t>
            </a:r>
            <a:r>
              <a:rPr lang="tr-TR" dirty="0" smtClean="0">
                <a:solidFill>
                  <a:srgbClr val="0070C0"/>
                </a:solidFill>
              </a:rPr>
              <a:t> </a:t>
            </a:r>
            <a:r>
              <a:rPr lang="tr-TR" dirty="0" err="1" smtClean="0">
                <a:solidFill>
                  <a:srgbClr val="0070C0"/>
                </a:solidFill>
              </a:rPr>
              <a:t>measures</a:t>
            </a:r>
            <a:r>
              <a:rPr lang="tr-TR" dirty="0" smtClean="0">
                <a:solidFill>
                  <a:srgbClr val="0070C0"/>
                </a:solidFill>
              </a:rPr>
              <a:t> on </a:t>
            </a:r>
            <a:r>
              <a:rPr lang="tr-TR" dirty="0" err="1" smtClean="0">
                <a:solidFill>
                  <a:srgbClr val="0070C0"/>
                </a:solidFill>
              </a:rPr>
              <a:t>extra</a:t>
            </a:r>
            <a:r>
              <a:rPr lang="tr-TR" dirty="0" smtClean="0">
                <a:solidFill>
                  <a:srgbClr val="0070C0"/>
                </a:solidFill>
              </a:rPr>
              <a:t>-TTIP </a:t>
            </a:r>
            <a:r>
              <a:rPr lang="tr-TR" dirty="0" err="1" smtClean="0">
                <a:solidFill>
                  <a:srgbClr val="0070C0"/>
                </a:solidFill>
              </a:rPr>
              <a:t>trade</a:t>
            </a:r>
            <a:r>
              <a:rPr lang="tr-TR" dirty="0" smtClean="0">
                <a:solidFill>
                  <a:srgbClr val="0070C0"/>
                </a:solidFill>
              </a:rPr>
              <a:t> (</a:t>
            </a:r>
            <a:r>
              <a:rPr lang="tr-TR" dirty="0" err="1" smtClean="0">
                <a:solidFill>
                  <a:srgbClr val="0070C0"/>
                </a:solidFill>
              </a:rPr>
              <a:t>between</a:t>
            </a:r>
            <a:r>
              <a:rPr lang="tr-TR" dirty="0" smtClean="0">
                <a:solidFill>
                  <a:srgbClr val="0070C0"/>
                </a:solidFill>
              </a:rPr>
              <a:t> </a:t>
            </a:r>
            <a:r>
              <a:rPr lang="tr-TR" dirty="0" err="1" smtClean="0">
                <a:solidFill>
                  <a:srgbClr val="0070C0"/>
                </a:solidFill>
              </a:rPr>
              <a:t>the</a:t>
            </a:r>
            <a:r>
              <a:rPr lang="tr-TR" dirty="0" smtClean="0">
                <a:solidFill>
                  <a:srgbClr val="0070C0"/>
                </a:solidFill>
              </a:rPr>
              <a:t> EU-Rest </a:t>
            </a:r>
            <a:r>
              <a:rPr lang="tr-TR" dirty="0" err="1" smtClean="0">
                <a:solidFill>
                  <a:srgbClr val="0070C0"/>
                </a:solidFill>
              </a:rPr>
              <a:t>or</a:t>
            </a:r>
            <a:r>
              <a:rPr lang="tr-TR" dirty="0" smtClean="0">
                <a:solidFill>
                  <a:srgbClr val="0070C0"/>
                </a:solidFill>
              </a:rPr>
              <a:t> US-Rest).</a:t>
            </a:r>
          </a:p>
          <a:p>
            <a:pPr>
              <a:buNone/>
            </a:pPr>
            <a:endParaRPr lang="tr-TR" dirty="0" smtClean="0">
              <a:solidFill>
                <a:srgbClr val="0070C0"/>
              </a:solidFill>
            </a:endParaRPr>
          </a:p>
          <a:p>
            <a:r>
              <a:rPr lang="tr-TR" dirty="0" smtClean="0">
                <a:solidFill>
                  <a:srgbClr val="0070C0"/>
                </a:solidFill>
              </a:rPr>
              <a:t>The </a:t>
            </a:r>
            <a:r>
              <a:rPr lang="tr-TR" dirty="0" err="1" smtClean="0">
                <a:solidFill>
                  <a:srgbClr val="0070C0"/>
                </a:solidFill>
              </a:rPr>
              <a:t>existing</a:t>
            </a:r>
            <a:r>
              <a:rPr lang="tr-TR" dirty="0" smtClean="0">
                <a:solidFill>
                  <a:srgbClr val="0070C0"/>
                </a:solidFill>
              </a:rPr>
              <a:t> </a:t>
            </a:r>
            <a:r>
              <a:rPr lang="tr-TR" dirty="0" err="1" smtClean="0">
                <a:solidFill>
                  <a:srgbClr val="0070C0"/>
                </a:solidFill>
              </a:rPr>
              <a:t>level</a:t>
            </a:r>
            <a:r>
              <a:rPr lang="tr-TR" dirty="0" smtClean="0">
                <a:solidFill>
                  <a:srgbClr val="0070C0"/>
                </a:solidFill>
              </a:rPr>
              <a:t> of </a:t>
            </a:r>
            <a:r>
              <a:rPr lang="tr-TR" b="1" dirty="0" err="1" smtClean="0">
                <a:solidFill>
                  <a:srgbClr val="0070C0"/>
                </a:solidFill>
              </a:rPr>
              <a:t>economic</a:t>
            </a:r>
            <a:r>
              <a:rPr lang="tr-TR" b="1" dirty="0" smtClean="0">
                <a:solidFill>
                  <a:srgbClr val="0070C0"/>
                </a:solidFill>
              </a:rPr>
              <a:t> </a:t>
            </a:r>
            <a:r>
              <a:rPr lang="tr-TR" b="1" dirty="0" err="1" smtClean="0">
                <a:solidFill>
                  <a:srgbClr val="0070C0"/>
                </a:solidFill>
              </a:rPr>
              <a:t>integration</a:t>
            </a:r>
            <a:r>
              <a:rPr lang="tr-TR" b="1" dirty="0" smtClean="0">
                <a:solidFill>
                  <a:srgbClr val="0070C0"/>
                </a:solidFill>
              </a:rPr>
              <a:t> </a:t>
            </a:r>
            <a:r>
              <a:rPr lang="tr-TR" dirty="0" err="1" smtClean="0">
                <a:solidFill>
                  <a:srgbClr val="0070C0"/>
                </a:solidFill>
              </a:rPr>
              <a:t>between</a:t>
            </a:r>
            <a:r>
              <a:rPr lang="tr-TR" dirty="0" smtClean="0">
                <a:solidFill>
                  <a:srgbClr val="0070C0"/>
                </a:solidFill>
              </a:rPr>
              <a:t> </a:t>
            </a:r>
            <a:r>
              <a:rPr lang="tr-TR" dirty="0" err="1" smtClean="0">
                <a:solidFill>
                  <a:srgbClr val="0070C0"/>
                </a:solidFill>
              </a:rPr>
              <a:t>the</a:t>
            </a:r>
            <a:r>
              <a:rPr lang="tr-TR" dirty="0" smtClean="0">
                <a:solidFill>
                  <a:srgbClr val="0070C0"/>
                </a:solidFill>
              </a:rPr>
              <a:t> EU / US - </a:t>
            </a:r>
            <a:r>
              <a:rPr lang="tr-TR" dirty="0" err="1" smtClean="0">
                <a:solidFill>
                  <a:srgbClr val="0070C0"/>
                </a:solidFill>
              </a:rPr>
              <a:t>third</a:t>
            </a:r>
            <a:r>
              <a:rPr lang="tr-TR" dirty="0" smtClean="0">
                <a:solidFill>
                  <a:srgbClr val="0070C0"/>
                </a:solidFill>
              </a:rPr>
              <a:t> </a:t>
            </a:r>
            <a:r>
              <a:rPr lang="tr-TR" dirty="0" err="1" smtClean="0">
                <a:solidFill>
                  <a:srgbClr val="0070C0"/>
                </a:solidFill>
              </a:rPr>
              <a:t>country</a:t>
            </a:r>
            <a:r>
              <a:rPr lang="tr-TR" dirty="0" smtClean="0">
                <a:solidFill>
                  <a:srgbClr val="0070C0"/>
                </a:solidFill>
              </a:rPr>
              <a:t>.</a:t>
            </a:r>
          </a:p>
          <a:p>
            <a:pPr>
              <a:buNone/>
            </a:pPr>
            <a:endParaRPr lang="tr-TR" dirty="0" smtClean="0">
              <a:solidFill>
                <a:srgbClr val="0070C0"/>
              </a:solidFill>
            </a:endParaRPr>
          </a:p>
          <a:p>
            <a:r>
              <a:rPr lang="tr-TR" dirty="0" smtClean="0">
                <a:solidFill>
                  <a:srgbClr val="0070C0"/>
                </a:solidFill>
              </a:rPr>
              <a:t>The </a:t>
            </a:r>
            <a:r>
              <a:rPr lang="tr-TR" dirty="0" err="1" smtClean="0">
                <a:solidFill>
                  <a:srgbClr val="0070C0"/>
                </a:solidFill>
              </a:rPr>
              <a:t>less</a:t>
            </a:r>
            <a:r>
              <a:rPr lang="tr-TR" dirty="0" smtClean="0">
                <a:solidFill>
                  <a:srgbClr val="0070C0"/>
                </a:solidFill>
              </a:rPr>
              <a:t> </a:t>
            </a:r>
            <a:r>
              <a:rPr lang="tr-TR" dirty="0" err="1" smtClean="0">
                <a:solidFill>
                  <a:srgbClr val="0070C0"/>
                </a:solidFill>
              </a:rPr>
              <a:t>remote</a:t>
            </a:r>
            <a:r>
              <a:rPr lang="tr-TR" dirty="0" smtClean="0">
                <a:solidFill>
                  <a:srgbClr val="0070C0"/>
                </a:solidFill>
              </a:rPr>
              <a:t> is </a:t>
            </a:r>
            <a:r>
              <a:rPr lang="tr-TR" dirty="0" err="1" smtClean="0">
                <a:solidFill>
                  <a:srgbClr val="0070C0"/>
                </a:solidFill>
              </a:rPr>
              <a:t>the</a:t>
            </a:r>
            <a:r>
              <a:rPr lang="tr-TR" dirty="0" smtClean="0">
                <a:solidFill>
                  <a:srgbClr val="0070C0"/>
                </a:solidFill>
              </a:rPr>
              <a:t> </a:t>
            </a:r>
            <a:r>
              <a:rPr lang="tr-TR" dirty="0" err="1" smtClean="0">
                <a:solidFill>
                  <a:srgbClr val="0070C0"/>
                </a:solidFill>
              </a:rPr>
              <a:t>possibility</a:t>
            </a:r>
            <a:r>
              <a:rPr lang="tr-TR" dirty="0" smtClean="0">
                <a:solidFill>
                  <a:srgbClr val="0070C0"/>
                </a:solidFill>
              </a:rPr>
              <a:t> of </a:t>
            </a:r>
            <a:r>
              <a:rPr lang="tr-TR" dirty="0" err="1" smtClean="0">
                <a:solidFill>
                  <a:srgbClr val="0070C0"/>
                </a:solidFill>
              </a:rPr>
              <a:t>finding</a:t>
            </a:r>
            <a:r>
              <a:rPr lang="tr-TR" dirty="0" smtClean="0">
                <a:solidFill>
                  <a:srgbClr val="0070C0"/>
                </a:solidFill>
              </a:rPr>
              <a:t> </a:t>
            </a:r>
            <a:r>
              <a:rPr lang="tr-TR" b="1" dirty="0" err="1" smtClean="0">
                <a:solidFill>
                  <a:srgbClr val="0070C0"/>
                </a:solidFill>
              </a:rPr>
              <a:t>acceptable</a:t>
            </a:r>
            <a:r>
              <a:rPr lang="tr-TR" b="1" dirty="0" smtClean="0">
                <a:solidFill>
                  <a:srgbClr val="0070C0"/>
                </a:solidFill>
              </a:rPr>
              <a:t> </a:t>
            </a:r>
            <a:r>
              <a:rPr lang="tr-TR" b="1" dirty="0" err="1" smtClean="0">
                <a:solidFill>
                  <a:srgbClr val="0070C0"/>
                </a:solidFill>
              </a:rPr>
              <a:t>solutions</a:t>
            </a:r>
            <a:r>
              <a:rPr lang="tr-TR" b="1" dirty="0" smtClean="0">
                <a:solidFill>
                  <a:srgbClr val="0070C0"/>
                </a:solidFill>
              </a:rPr>
              <a:t> </a:t>
            </a:r>
            <a:r>
              <a:rPr lang="tr-TR" dirty="0" err="1" smtClean="0">
                <a:solidFill>
                  <a:srgbClr val="0070C0"/>
                </a:solidFill>
              </a:rPr>
              <a:t>to</a:t>
            </a:r>
            <a:r>
              <a:rPr lang="tr-TR" dirty="0" smtClean="0">
                <a:solidFill>
                  <a:srgbClr val="0070C0"/>
                </a:solidFill>
              </a:rPr>
              <a:t> </a:t>
            </a:r>
            <a:r>
              <a:rPr lang="tr-TR" dirty="0" err="1" smtClean="0">
                <a:solidFill>
                  <a:srgbClr val="0070C0"/>
                </a:solidFill>
              </a:rPr>
              <a:t>challenges</a:t>
            </a:r>
            <a:r>
              <a:rPr lang="tr-TR" dirty="0" smtClean="0">
                <a:solidFill>
                  <a:srgbClr val="0070C0"/>
                </a:solidFill>
              </a:rPr>
              <a:t> </a:t>
            </a:r>
            <a:r>
              <a:rPr lang="tr-TR" dirty="0" err="1" smtClean="0">
                <a:solidFill>
                  <a:srgbClr val="0070C0"/>
                </a:solidFill>
              </a:rPr>
              <a:t>for</a:t>
            </a:r>
            <a:r>
              <a:rPr lang="tr-TR" dirty="0" smtClean="0">
                <a:solidFill>
                  <a:srgbClr val="0070C0"/>
                </a:solidFill>
              </a:rPr>
              <a:t> </a:t>
            </a:r>
            <a:r>
              <a:rPr lang="tr-TR" dirty="0" err="1" smtClean="0">
                <a:solidFill>
                  <a:srgbClr val="0070C0"/>
                </a:solidFill>
              </a:rPr>
              <a:t>the</a:t>
            </a:r>
            <a:r>
              <a:rPr lang="tr-TR" dirty="0" smtClean="0">
                <a:solidFill>
                  <a:srgbClr val="0070C0"/>
                </a:solidFill>
              </a:rPr>
              <a:t> </a:t>
            </a:r>
            <a:r>
              <a:rPr lang="tr-TR" dirty="0" err="1" smtClean="0">
                <a:solidFill>
                  <a:srgbClr val="0070C0"/>
                </a:solidFill>
              </a:rPr>
              <a:t>RoW</a:t>
            </a:r>
            <a:r>
              <a:rPr lang="tr-TR" dirty="0" smtClean="0">
                <a:solidFill>
                  <a:srgbClr val="0070C0"/>
                </a:solidFill>
              </a:rPr>
              <a:t>.</a:t>
            </a:r>
          </a:p>
          <a:p>
            <a:endParaRPr lang="tr-TR" dirty="0">
              <a:solidFill>
                <a:srgbClr val="FF0000"/>
              </a:solidFill>
            </a:endParaRPr>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10</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548680"/>
            <a:ext cx="8534400" cy="864096"/>
          </a:xfrm>
        </p:spPr>
        <p:txBody>
          <a:bodyPr/>
          <a:lstStyle/>
          <a:p>
            <a:pPr algn="ctr"/>
            <a:r>
              <a:rPr lang="tr-TR" sz="3200" dirty="0" smtClean="0"/>
              <a:t>Do </a:t>
            </a:r>
            <a:r>
              <a:rPr lang="tr-TR" sz="3200" dirty="0" err="1" smtClean="0"/>
              <a:t>all</a:t>
            </a:r>
            <a:r>
              <a:rPr lang="tr-TR" sz="3200" dirty="0" smtClean="0"/>
              <a:t> </a:t>
            </a:r>
            <a:r>
              <a:rPr lang="tr-TR" sz="3200" dirty="0" err="1" smtClean="0"/>
              <a:t>outsiders</a:t>
            </a:r>
            <a:r>
              <a:rPr lang="tr-TR" sz="3200" dirty="0" smtClean="0"/>
              <a:t> </a:t>
            </a:r>
            <a:r>
              <a:rPr lang="tr-TR" sz="3200" dirty="0" err="1" smtClean="0"/>
              <a:t>face</a:t>
            </a:r>
            <a:r>
              <a:rPr lang="tr-TR" sz="3200" dirty="0" smtClean="0"/>
              <a:t> </a:t>
            </a:r>
            <a:r>
              <a:rPr lang="tr-TR" sz="3200" dirty="0" err="1" smtClean="0"/>
              <a:t>same</a:t>
            </a:r>
            <a:r>
              <a:rPr lang="tr-TR" sz="3200" dirty="0" smtClean="0"/>
              <a:t> </a:t>
            </a:r>
            <a:r>
              <a:rPr lang="tr-TR" sz="3200" dirty="0" err="1" smtClean="0"/>
              <a:t>challenges</a:t>
            </a:r>
            <a:r>
              <a:rPr lang="tr-TR" sz="3200" dirty="0" smtClean="0"/>
              <a:t>?</a:t>
            </a:r>
            <a:endParaRPr lang="tr-TR" sz="32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0" y="1340768"/>
            <a:ext cx="9144000" cy="5229200"/>
          </a:xfrm>
          <a:prstGeom prst="rect">
            <a:avLst/>
          </a:prstGeom>
          <a:noFill/>
          <a:ln w="9525">
            <a:noFill/>
            <a:miter lim="800000"/>
            <a:headEnd/>
            <a:tailEnd/>
          </a:ln>
        </p:spPr>
      </p:pic>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11</a:t>
            </a:fld>
            <a:endParaRPr lang="tr-TR"/>
          </a:p>
        </p:txBody>
      </p:sp>
      <p:sp>
        <p:nvSpPr>
          <p:cNvPr id="5" name="4 Dikdörtgen"/>
          <p:cNvSpPr/>
          <p:nvPr/>
        </p:nvSpPr>
        <p:spPr>
          <a:xfrm>
            <a:off x="179513" y="6309320"/>
            <a:ext cx="6440548" cy="307777"/>
          </a:xfrm>
          <a:prstGeom prst="rect">
            <a:avLst/>
          </a:prstGeom>
        </p:spPr>
        <p:txBody>
          <a:bodyPr wrap="square">
            <a:spAutoFit/>
          </a:bodyPr>
          <a:lstStyle/>
          <a:p>
            <a:r>
              <a:rPr lang="tr-TR" sz="1400" dirty="0" err="1" smtClean="0"/>
              <a:t>Source</a:t>
            </a:r>
            <a:r>
              <a:rPr lang="tr-TR" sz="1400" dirty="0" smtClean="0"/>
              <a:t>: </a:t>
            </a:r>
            <a:r>
              <a:rPr lang="tr-TR" sz="1400" dirty="0" err="1" smtClean="0"/>
              <a:t>Achiele</a:t>
            </a:r>
            <a:r>
              <a:rPr lang="tr-TR" sz="1400" dirty="0" smtClean="0"/>
              <a:t> </a:t>
            </a:r>
            <a:r>
              <a:rPr lang="tr-TR" sz="1400" dirty="0" err="1" smtClean="0"/>
              <a:t>and</a:t>
            </a:r>
            <a:r>
              <a:rPr lang="tr-TR" sz="1400" dirty="0" smtClean="0"/>
              <a:t> </a:t>
            </a:r>
            <a:r>
              <a:rPr lang="tr-TR" sz="1400" dirty="0" err="1" smtClean="0"/>
              <a:t>Felbermayr</a:t>
            </a:r>
            <a:r>
              <a:rPr lang="tr-TR" sz="1400" dirty="0" smtClean="0"/>
              <a:t>, 2015</a:t>
            </a:r>
            <a:endParaRPr lang="tr-TR"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a:xfrm>
            <a:off x="107504" y="548676"/>
            <a:ext cx="8229600" cy="7208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3200" b="1" dirty="0" smtClean="0">
                <a:solidFill>
                  <a:srgbClr val="002060"/>
                </a:solidFill>
              </a:rPr>
              <a:t>TRADE DIVERSION: NEGATIVE</a:t>
            </a:r>
          </a:p>
        </p:txBody>
      </p:sp>
      <p:sp>
        <p:nvSpPr>
          <p:cNvPr id="11" name="Foliennummernplatzhalter 11"/>
          <p:cNvSpPr>
            <a:spLocks noGrp="1"/>
          </p:cNvSpPr>
          <p:nvPr>
            <p:ph type="sldNum" sz="quarter" idx="4294967295"/>
          </p:nvPr>
        </p:nvSpPr>
        <p:spPr>
          <a:xfrm>
            <a:off x="8100392" y="-52239"/>
            <a:ext cx="504056" cy="365125"/>
          </a:xfrm>
          <a:prstGeom prst="rect">
            <a:avLst/>
          </a:prstGeom>
        </p:spPr>
        <p:txBody>
          <a:bodyPr/>
          <a:lstStyle/>
          <a:p>
            <a:endParaRPr lang="de-DE" dirty="0">
              <a:solidFill>
                <a:schemeClr val="bg1"/>
              </a:solidFill>
            </a:endParaRPr>
          </a:p>
        </p:txBody>
      </p:sp>
      <p:sp>
        <p:nvSpPr>
          <p:cNvPr id="12" name="Gleichschenkliges Dreieck 11"/>
          <p:cNvSpPr/>
          <p:nvPr/>
        </p:nvSpPr>
        <p:spPr>
          <a:xfrm rot="5400000">
            <a:off x="1954559" y="2539751"/>
            <a:ext cx="2880321"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hteck 12"/>
          <p:cNvSpPr/>
          <p:nvPr/>
        </p:nvSpPr>
        <p:spPr>
          <a:xfrm>
            <a:off x="107505" y="1556788"/>
            <a:ext cx="2664295" cy="2880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000" b="1" dirty="0" err="1" smtClean="0">
                <a:solidFill>
                  <a:schemeClr val="tx1"/>
                </a:solidFill>
              </a:rPr>
              <a:t>Inherently</a:t>
            </a:r>
            <a:r>
              <a:rPr lang="de-DE" sz="3000" b="1" dirty="0" smtClean="0">
                <a:solidFill>
                  <a:schemeClr val="tx1"/>
                </a:solidFill>
              </a:rPr>
              <a:t> </a:t>
            </a:r>
            <a:r>
              <a:rPr lang="de-DE" sz="3000" b="1" dirty="0" err="1" smtClean="0">
                <a:solidFill>
                  <a:schemeClr val="tx1"/>
                </a:solidFill>
              </a:rPr>
              <a:t>discriminatory</a:t>
            </a:r>
            <a:r>
              <a:rPr lang="de-DE" sz="3000" b="1" dirty="0" smtClean="0">
                <a:solidFill>
                  <a:schemeClr val="tx1"/>
                </a:solidFill>
              </a:rPr>
              <a:t> </a:t>
            </a:r>
            <a:r>
              <a:rPr lang="de-DE" sz="3000" b="1" dirty="0" err="1" smtClean="0">
                <a:solidFill>
                  <a:schemeClr val="tx1"/>
                </a:solidFill>
              </a:rPr>
              <a:t>nature</a:t>
            </a:r>
            <a:r>
              <a:rPr lang="de-DE" sz="3000" b="1" dirty="0" smtClean="0">
                <a:solidFill>
                  <a:schemeClr val="tx1"/>
                </a:solidFill>
              </a:rPr>
              <a:t> </a:t>
            </a:r>
            <a:r>
              <a:rPr lang="de-DE" sz="3000" b="1" dirty="0" err="1" smtClean="0">
                <a:solidFill>
                  <a:schemeClr val="tx1"/>
                </a:solidFill>
              </a:rPr>
              <a:t>of</a:t>
            </a:r>
            <a:r>
              <a:rPr lang="de-DE" sz="3000" b="1" dirty="0" smtClean="0">
                <a:solidFill>
                  <a:schemeClr val="tx1"/>
                </a:solidFill>
              </a:rPr>
              <a:t> TTIP</a:t>
            </a:r>
            <a:endParaRPr lang="de-DE" sz="3000" dirty="0">
              <a:solidFill>
                <a:schemeClr val="tx1"/>
              </a:solidFill>
            </a:endParaRPr>
          </a:p>
        </p:txBody>
      </p:sp>
      <p:sp>
        <p:nvSpPr>
          <p:cNvPr id="14" name="Abgerundetes Rechteck 13"/>
          <p:cNvSpPr/>
          <p:nvPr/>
        </p:nvSpPr>
        <p:spPr>
          <a:xfrm>
            <a:off x="3995936" y="1556788"/>
            <a:ext cx="4824536" cy="2880324"/>
          </a:xfrm>
          <a:prstGeom prst="roundRect">
            <a:avLst>
              <a:gd name="adj" fmla="val 76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5000"/>
              </a:lnSpc>
            </a:pPr>
            <a:r>
              <a:rPr lang="de-DE" sz="3000" b="1" dirty="0" smtClean="0">
                <a:solidFill>
                  <a:schemeClr val="tx1"/>
                </a:solidFill>
              </a:rPr>
              <a:t>Loss </a:t>
            </a:r>
            <a:r>
              <a:rPr lang="de-DE" sz="3000" b="1" dirty="0" err="1" smtClean="0">
                <a:solidFill>
                  <a:schemeClr val="tx1"/>
                </a:solidFill>
              </a:rPr>
              <a:t>of</a:t>
            </a:r>
            <a:r>
              <a:rPr lang="de-DE" sz="3000" b="1" dirty="0" smtClean="0">
                <a:solidFill>
                  <a:schemeClr val="tx1"/>
                </a:solidFill>
              </a:rPr>
              <a:t> </a:t>
            </a:r>
            <a:r>
              <a:rPr lang="de-DE" sz="3000" b="1" dirty="0" err="1" smtClean="0">
                <a:solidFill>
                  <a:schemeClr val="tx1"/>
                </a:solidFill>
              </a:rPr>
              <a:t>market</a:t>
            </a:r>
            <a:r>
              <a:rPr lang="de-DE" sz="3000" b="1" dirty="0" smtClean="0">
                <a:solidFill>
                  <a:schemeClr val="tx1"/>
                </a:solidFill>
              </a:rPr>
              <a:t> </a:t>
            </a:r>
            <a:r>
              <a:rPr lang="de-DE" sz="3000" b="1" dirty="0" err="1" smtClean="0">
                <a:solidFill>
                  <a:schemeClr val="tx1"/>
                </a:solidFill>
              </a:rPr>
              <a:t>share</a:t>
            </a:r>
            <a:r>
              <a:rPr lang="de-DE" sz="3000" b="1" dirty="0" smtClean="0">
                <a:solidFill>
                  <a:schemeClr val="tx1"/>
                </a:solidFill>
              </a:rPr>
              <a:t> </a:t>
            </a:r>
          </a:p>
          <a:p>
            <a:pPr>
              <a:lnSpc>
                <a:spcPct val="125000"/>
              </a:lnSpc>
            </a:pPr>
            <a:r>
              <a:rPr lang="de-DE" sz="3000" b="1" dirty="0" err="1" smtClean="0">
                <a:solidFill>
                  <a:schemeClr val="tx1"/>
                </a:solidFill>
              </a:rPr>
              <a:t>of</a:t>
            </a:r>
            <a:r>
              <a:rPr lang="de-DE" sz="3000" b="1" dirty="0" smtClean="0">
                <a:solidFill>
                  <a:schemeClr val="tx1"/>
                </a:solidFill>
              </a:rPr>
              <a:t> </a:t>
            </a:r>
            <a:r>
              <a:rPr lang="de-DE" sz="3000" b="1" dirty="0" err="1" smtClean="0">
                <a:solidFill>
                  <a:schemeClr val="tx1"/>
                </a:solidFill>
              </a:rPr>
              <a:t>third</a:t>
            </a:r>
            <a:r>
              <a:rPr lang="de-DE" sz="3000" b="1" dirty="0" smtClean="0">
                <a:solidFill>
                  <a:schemeClr val="tx1"/>
                </a:solidFill>
              </a:rPr>
              <a:t> countries </a:t>
            </a:r>
            <a:r>
              <a:rPr lang="de-DE" sz="3000" b="1" dirty="0" err="1" smtClean="0">
                <a:solidFill>
                  <a:schemeClr val="tx1"/>
                </a:solidFill>
              </a:rPr>
              <a:t>firms</a:t>
            </a:r>
            <a:r>
              <a:rPr lang="de-DE" sz="3000" b="1" dirty="0" smtClean="0">
                <a:solidFill>
                  <a:schemeClr val="tx1"/>
                </a:solidFill>
              </a:rPr>
              <a:t> </a:t>
            </a:r>
          </a:p>
          <a:p>
            <a:pPr>
              <a:lnSpc>
                <a:spcPct val="125000"/>
              </a:lnSpc>
            </a:pPr>
            <a:r>
              <a:rPr lang="de-DE" sz="3000" b="1" dirty="0" smtClean="0">
                <a:solidFill>
                  <a:schemeClr val="tx1"/>
                </a:solidFill>
              </a:rPr>
              <a:t>in EU </a:t>
            </a:r>
            <a:r>
              <a:rPr lang="de-DE" sz="3000" b="1" dirty="0" err="1" smtClean="0">
                <a:solidFill>
                  <a:schemeClr val="tx1"/>
                </a:solidFill>
              </a:rPr>
              <a:t>and</a:t>
            </a:r>
            <a:r>
              <a:rPr lang="de-DE" sz="3000" b="1" dirty="0" smtClean="0">
                <a:solidFill>
                  <a:schemeClr val="tx1"/>
                </a:solidFill>
              </a:rPr>
              <a:t> US </a:t>
            </a:r>
            <a:r>
              <a:rPr lang="de-DE" sz="3000" b="1" dirty="0" err="1" smtClean="0">
                <a:solidFill>
                  <a:schemeClr val="tx1"/>
                </a:solidFill>
              </a:rPr>
              <a:t>markets</a:t>
            </a:r>
            <a:endParaRPr lang="de-DE" sz="3000" dirty="0">
              <a:solidFill>
                <a:schemeClr val="tx1"/>
              </a:solidFill>
            </a:endParaRPr>
          </a:p>
        </p:txBody>
      </p:sp>
      <p:sp>
        <p:nvSpPr>
          <p:cNvPr id="10" name="Textfeld 9"/>
          <p:cNvSpPr txBox="1"/>
          <p:nvPr/>
        </p:nvSpPr>
        <p:spPr>
          <a:xfrm>
            <a:off x="3648566" y="4442336"/>
            <a:ext cx="5531946" cy="1569660"/>
          </a:xfrm>
          <a:prstGeom prst="rect">
            <a:avLst/>
          </a:prstGeom>
          <a:noFill/>
        </p:spPr>
        <p:txBody>
          <a:bodyPr wrap="square" rtlCol="0">
            <a:spAutoFit/>
          </a:bodyPr>
          <a:lstStyle/>
          <a:p>
            <a:r>
              <a:rPr lang="tr-TR" sz="2400" dirty="0" smtClean="0"/>
              <a:t>    </a:t>
            </a:r>
            <a:r>
              <a:rPr lang="de-DE" sz="2400" dirty="0" err="1" smtClean="0"/>
              <a:t>Depends</a:t>
            </a:r>
            <a:r>
              <a:rPr lang="de-DE" sz="2400" dirty="0" smtClean="0"/>
              <a:t> on</a:t>
            </a:r>
            <a:r>
              <a:rPr lang="tr-TR" sz="2400" dirty="0" smtClean="0"/>
              <a:t>:</a:t>
            </a:r>
            <a:endParaRPr lang="de-DE" sz="2400" dirty="0" smtClean="0"/>
          </a:p>
          <a:p>
            <a:pPr marL="342900" indent="-342900">
              <a:buFont typeface="Arial" charset="0"/>
              <a:buChar char="•"/>
            </a:pPr>
            <a:r>
              <a:rPr lang="de-DE" sz="2400" dirty="0" smtClean="0"/>
              <a:t>relative </a:t>
            </a:r>
            <a:r>
              <a:rPr lang="de-DE" sz="2400" b="1" dirty="0" err="1" smtClean="0"/>
              <a:t>specialization</a:t>
            </a:r>
            <a:r>
              <a:rPr lang="de-DE" sz="2400" b="1" dirty="0" smtClean="0"/>
              <a:t> </a:t>
            </a:r>
            <a:r>
              <a:rPr lang="de-DE" sz="2400" b="1" dirty="0" err="1" smtClean="0"/>
              <a:t>structure</a:t>
            </a:r>
            <a:endParaRPr lang="de-DE" sz="2400" b="1" dirty="0" smtClean="0"/>
          </a:p>
          <a:p>
            <a:pPr marL="342900" indent="-342900">
              <a:buFont typeface="Arial" charset="0"/>
              <a:buChar char="•"/>
            </a:pPr>
            <a:r>
              <a:rPr lang="de-DE" sz="2400" dirty="0" err="1" smtClean="0"/>
              <a:t>height</a:t>
            </a:r>
            <a:r>
              <a:rPr lang="de-DE" sz="2400" dirty="0" smtClean="0"/>
              <a:t> </a:t>
            </a:r>
            <a:r>
              <a:rPr lang="de-DE" sz="2400" dirty="0" err="1" smtClean="0"/>
              <a:t>of</a:t>
            </a:r>
            <a:r>
              <a:rPr lang="de-DE" sz="2400" dirty="0" smtClean="0"/>
              <a:t> </a:t>
            </a:r>
            <a:r>
              <a:rPr lang="de-DE" sz="2400" dirty="0" err="1" smtClean="0"/>
              <a:t>tariffs</a:t>
            </a:r>
            <a:r>
              <a:rPr lang="de-DE" sz="2400" dirty="0" smtClean="0"/>
              <a:t> </a:t>
            </a:r>
            <a:r>
              <a:rPr lang="de-DE" sz="2400" dirty="0" err="1" smtClean="0"/>
              <a:t>and</a:t>
            </a:r>
            <a:r>
              <a:rPr lang="de-DE" sz="2400" dirty="0" smtClean="0"/>
              <a:t> non-</a:t>
            </a:r>
            <a:r>
              <a:rPr lang="de-DE" sz="2400" dirty="0" err="1" smtClean="0"/>
              <a:t>tariff</a:t>
            </a:r>
            <a:r>
              <a:rPr lang="de-DE" sz="2400" dirty="0" smtClean="0"/>
              <a:t> </a:t>
            </a:r>
            <a:r>
              <a:rPr lang="de-DE" sz="2400" dirty="0" err="1" smtClean="0"/>
              <a:t>barriers</a:t>
            </a:r>
            <a:r>
              <a:rPr lang="de-DE" sz="2400" dirty="0" smtClean="0"/>
              <a:t> </a:t>
            </a:r>
            <a:r>
              <a:rPr lang="de-DE" sz="2400" dirty="0" err="1" smtClean="0"/>
              <a:t>before</a:t>
            </a:r>
            <a:r>
              <a:rPr lang="de-DE" sz="2400" dirty="0" smtClean="0"/>
              <a:t> TTIP </a:t>
            </a:r>
            <a:r>
              <a:rPr lang="de-DE" sz="2400" dirty="0" err="1" smtClean="0"/>
              <a:t>between</a:t>
            </a:r>
            <a:r>
              <a:rPr lang="de-DE" sz="2400" dirty="0" smtClean="0"/>
              <a:t> EU und USA</a:t>
            </a:r>
          </a:p>
        </p:txBody>
      </p:sp>
      <p:sp>
        <p:nvSpPr>
          <p:cNvPr id="15" name="Textfeld 14"/>
          <p:cNvSpPr txBox="1"/>
          <p:nvPr/>
        </p:nvSpPr>
        <p:spPr>
          <a:xfrm>
            <a:off x="35496" y="4542219"/>
            <a:ext cx="3131841" cy="1938992"/>
          </a:xfrm>
          <a:prstGeom prst="rect">
            <a:avLst/>
          </a:prstGeom>
          <a:noFill/>
        </p:spPr>
        <p:txBody>
          <a:bodyPr wrap="square" rtlCol="0">
            <a:spAutoFit/>
          </a:bodyPr>
          <a:lstStyle/>
          <a:p>
            <a:pPr marL="342900" indent="-342900">
              <a:buFont typeface="Arial" panose="020B0604020202020204" pitchFamily="34" charset="0"/>
              <a:buChar char="•"/>
            </a:pPr>
            <a:r>
              <a:rPr lang="de-DE" sz="2400" dirty="0" err="1" smtClean="0"/>
              <a:t>Very</a:t>
            </a:r>
            <a:r>
              <a:rPr lang="de-DE" sz="2400" dirty="0" smtClean="0"/>
              <a:t> </a:t>
            </a:r>
            <a:r>
              <a:rPr lang="de-DE" sz="2400" b="1" dirty="0" err="1" smtClean="0"/>
              <a:t>likely</a:t>
            </a:r>
            <a:r>
              <a:rPr lang="de-DE" sz="2400" dirty="0" smtClean="0"/>
              <a:t>, not </a:t>
            </a:r>
            <a:r>
              <a:rPr lang="de-DE" sz="2400" dirty="0" err="1" smtClean="0"/>
              <a:t>only</a:t>
            </a:r>
            <a:r>
              <a:rPr lang="de-DE" sz="2400" dirty="0" smtClean="0"/>
              <a:t> </a:t>
            </a:r>
            <a:r>
              <a:rPr lang="de-DE" sz="2400" dirty="0" err="1" smtClean="0"/>
              <a:t>with</a:t>
            </a:r>
            <a:r>
              <a:rPr lang="de-DE" sz="2400" dirty="0" smtClean="0"/>
              <a:t> </a:t>
            </a:r>
            <a:r>
              <a:rPr lang="de-DE" sz="2400" dirty="0" err="1" smtClean="0"/>
              <a:t>tariffs</a:t>
            </a:r>
            <a:r>
              <a:rPr lang="de-DE" sz="2400" dirty="0" smtClean="0"/>
              <a:t>, but also in </a:t>
            </a:r>
            <a:r>
              <a:rPr lang="de-DE" sz="2400" dirty="0" err="1" smtClean="0"/>
              <a:t>regulatory</a:t>
            </a:r>
            <a:r>
              <a:rPr lang="de-DE" sz="2400" dirty="0" smtClean="0"/>
              <a:t> </a:t>
            </a:r>
            <a:r>
              <a:rPr lang="de-DE" sz="2400" dirty="0" err="1" smtClean="0"/>
              <a:t>coop</a:t>
            </a:r>
            <a:r>
              <a:rPr lang="tr-TR" sz="2400" dirty="0" err="1" smtClean="0"/>
              <a:t>eration</a:t>
            </a:r>
            <a:endParaRPr lang="de-DE" sz="2400" dirty="0" smtClean="0"/>
          </a:p>
          <a:p>
            <a:pPr marL="342900" indent="-342900">
              <a:buFont typeface="Arial" panose="020B0604020202020204" pitchFamily="34" charset="0"/>
              <a:buChar char="•"/>
            </a:pPr>
            <a:r>
              <a:rPr lang="de-DE" sz="2400" dirty="0" err="1" smtClean="0"/>
              <a:t>How</a:t>
            </a:r>
            <a:r>
              <a:rPr lang="de-DE" sz="2400" dirty="0" smtClean="0"/>
              <a:t> strong?</a:t>
            </a:r>
          </a:p>
        </p:txBody>
      </p:sp>
      <p:sp>
        <p:nvSpPr>
          <p:cNvPr id="17" name="Foliennummernplatzhalter 11"/>
          <p:cNvSpPr txBox="1">
            <a:spLocks/>
          </p:cNvSpPr>
          <p:nvPr/>
        </p:nvSpPr>
        <p:spPr>
          <a:xfrm>
            <a:off x="6948264" y="-32469"/>
            <a:ext cx="1872208"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BF451B3-7D63-434A-B362-0D4083263CA0}" type="slidenum">
              <a:rPr lang="de-DE" smtClean="0">
                <a:solidFill>
                  <a:schemeClr val="bg1"/>
                </a:solidFill>
              </a:rPr>
              <a:pPr/>
              <a:t>12</a:t>
            </a:fld>
            <a:endParaRPr lang="de-DE" dirty="0">
              <a:solidFill>
                <a:schemeClr val="bg1"/>
              </a:solidFill>
            </a:endParaRPr>
          </a:p>
        </p:txBody>
      </p:sp>
    </p:spTree>
    <p:custDataLst>
      <p:tags r:id="rId1"/>
    </p:custDataLst>
    <p:extLst>
      <p:ext uri="{BB962C8B-B14F-4D97-AF65-F5344CB8AC3E}">
        <p14:creationId xmlns:p14="http://schemas.microsoft.com/office/powerpoint/2010/main" xmlns="" val="4265855781"/>
      </p:ext>
    </p:extLst>
  </p:cSld>
  <p:clrMapOvr>
    <a:masterClrMapping/>
  </p:clrMapOvr>
  <mc:AlternateContent xmlns:mc="http://schemas.openxmlformats.org/markup-compatibility/2006">
    <mc:Choice xmlns:p14="http://schemas.microsoft.com/office/powerpoint/2010/main" xmlns="" Requires="p14">
      <p:transition spd="slow" p14:dur="2000" advTm="218891"/>
    </mc:Choice>
    <mc:Fallback>
      <p:transition spd="slow" advTm="2188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0" grpId="0" build="p"/>
      <p:bldP spid="1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a:xfrm>
            <a:off x="107504" y="331885"/>
            <a:ext cx="8229600" cy="13689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3200" b="1" dirty="0" smtClean="0">
                <a:solidFill>
                  <a:srgbClr val="002060"/>
                </a:solidFill>
              </a:rPr>
              <a:t>INCOME EFFECT: POSITIVE</a:t>
            </a:r>
          </a:p>
        </p:txBody>
      </p:sp>
      <p:sp>
        <p:nvSpPr>
          <p:cNvPr id="11" name="Foliennummernplatzhalter 11"/>
          <p:cNvSpPr>
            <a:spLocks noGrp="1"/>
          </p:cNvSpPr>
          <p:nvPr>
            <p:ph type="sldNum" sz="quarter" idx="4294967295"/>
          </p:nvPr>
        </p:nvSpPr>
        <p:spPr>
          <a:xfrm>
            <a:off x="7010400" y="-52239"/>
            <a:ext cx="2133600" cy="365125"/>
          </a:xfrm>
          <a:prstGeom prst="rect">
            <a:avLst/>
          </a:prstGeom>
        </p:spPr>
        <p:txBody>
          <a:bodyPr/>
          <a:lstStyle/>
          <a:p>
            <a:endParaRPr lang="de-DE" dirty="0">
              <a:solidFill>
                <a:schemeClr val="bg1"/>
              </a:solidFill>
            </a:endParaRPr>
          </a:p>
        </p:txBody>
      </p:sp>
      <p:sp>
        <p:nvSpPr>
          <p:cNvPr id="12" name="Gleichschenkliges Dreieck 11"/>
          <p:cNvSpPr/>
          <p:nvPr/>
        </p:nvSpPr>
        <p:spPr>
          <a:xfrm rot="5400000">
            <a:off x="1644824" y="2251723"/>
            <a:ext cx="2880321"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hteck 12"/>
          <p:cNvSpPr/>
          <p:nvPr/>
        </p:nvSpPr>
        <p:spPr>
          <a:xfrm>
            <a:off x="107504" y="1268760"/>
            <a:ext cx="2304256" cy="2880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000" b="1" dirty="0" smtClean="0">
                <a:solidFill>
                  <a:schemeClr val="tx1"/>
                </a:solidFill>
              </a:rPr>
              <a:t>Higher </a:t>
            </a:r>
            <a:r>
              <a:rPr lang="de-DE" sz="3000" b="1" dirty="0" err="1" smtClean="0">
                <a:solidFill>
                  <a:schemeClr val="tx1"/>
                </a:solidFill>
              </a:rPr>
              <a:t>incomes</a:t>
            </a:r>
            <a:r>
              <a:rPr lang="de-DE" sz="3000" b="1" dirty="0" smtClean="0">
                <a:solidFill>
                  <a:schemeClr val="tx1"/>
                </a:solidFill>
              </a:rPr>
              <a:t> </a:t>
            </a:r>
            <a:r>
              <a:rPr lang="de-DE" sz="3000" dirty="0" smtClean="0">
                <a:solidFill>
                  <a:schemeClr val="tx1"/>
                </a:solidFill>
              </a:rPr>
              <a:t>in EU </a:t>
            </a:r>
            <a:r>
              <a:rPr lang="de-DE" sz="3000" dirty="0" err="1" smtClean="0">
                <a:solidFill>
                  <a:schemeClr val="tx1"/>
                </a:solidFill>
              </a:rPr>
              <a:t>and</a:t>
            </a:r>
            <a:r>
              <a:rPr lang="de-DE" sz="3000" dirty="0" smtClean="0">
                <a:solidFill>
                  <a:schemeClr val="tx1"/>
                </a:solidFill>
              </a:rPr>
              <a:t> USA</a:t>
            </a:r>
            <a:endParaRPr lang="de-DE" sz="3000" dirty="0">
              <a:solidFill>
                <a:schemeClr val="tx1"/>
              </a:solidFill>
            </a:endParaRPr>
          </a:p>
        </p:txBody>
      </p:sp>
      <p:sp>
        <p:nvSpPr>
          <p:cNvPr id="14" name="Abgerundetes Rechteck 13"/>
          <p:cNvSpPr/>
          <p:nvPr/>
        </p:nvSpPr>
        <p:spPr>
          <a:xfrm>
            <a:off x="3707904" y="1268760"/>
            <a:ext cx="5184576" cy="2880324"/>
          </a:xfrm>
          <a:prstGeom prst="roundRect">
            <a:avLst>
              <a:gd name="adj" fmla="val 76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5000"/>
              </a:lnSpc>
            </a:pPr>
            <a:r>
              <a:rPr lang="de-DE" sz="3000" b="1" dirty="0" smtClean="0">
                <a:solidFill>
                  <a:schemeClr val="tx1"/>
                </a:solidFill>
              </a:rPr>
              <a:t>Higher </a:t>
            </a:r>
            <a:r>
              <a:rPr lang="de-DE" sz="3000" b="1" dirty="0" err="1" smtClean="0">
                <a:solidFill>
                  <a:schemeClr val="tx1"/>
                </a:solidFill>
              </a:rPr>
              <a:t>demand</a:t>
            </a:r>
            <a:r>
              <a:rPr lang="de-DE" sz="3000" b="1" dirty="0" smtClean="0">
                <a:solidFill>
                  <a:schemeClr val="tx1"/>
                </a:solidFill>
              </a:rPr>
              <a:t> </a:t>
            </a:r>
            <a:r>
              <a:rPr lang="de-DE" sz="3000" dirty="0" err="1" smtClean="0">
                <a:solidFill>
                  <a:schemeClr val="tx1"/>
                </a:solidFill>
              </a:rPr>
              <a:t>for</a:t>
            </a:r>
            <a:r>
              <a:rPr lang="de-DE" sz="3000" dirty="0" smtClean="0">
                <a:solidFill>
                  <a:schemeClr val="tx1"/>
                </a:solidFill>
              </a:rPr>
              <a:t> </a:t>
            </a:r>
            <a:r>
              <a:rPr lang="de-DE" sz="3000" dirty="0" err="1" smtClean="0">
                <a:solidFill>
                  <a:schemeClr val="tx1"/>
                </a:solidFill>
              </a:rPr>
              <a:t>consumption</a:t>
            </a:r>
            <a:r>
              <a:rPr lang="de-DE" sz="3000" dirty="0" smtClean="0">
                <a:solidFill>
                  <a:schemeClr val="tx1"/>
                </a:solidFill>
              </a:rPr>
              <a:t> </a:t>
            </a:r>
            <a:r>
              <a:rPr lang="de-DE" sz="3000" dirty="0" err="1" smtClean="0">
                <a:solidFill>
                  <a:schemeClr val="tx1"/>
                </a:solidFill>
              </a:rPr>
              <a:t>goods</a:t>
            </a:r>
            <a:r>
              <a:rPr lang="de-DE" sz="3000" dirty="0" smtClean="0">
                <a:solidFill>
                  <a:schemeClr val="tx1"/>
                </a:solidFill>
              </a:rPr>
              <a:t>, </a:t>
            </a:r>
            <a:r>
              <a:rPr lang="de-DE" sz="3000" dirty="0" err="1" smtClean="0">
                <a:solidFill>
                  <a:schemeClr val="tx1"/>
                </a:solidFill>
              </a:rPr>
              <a:t>intermediary</a:t>
            </a:r>
            <a:r>
              <a:rPr lang="de-DE" sz="3000" dirty="0" smtClean="0">
                <a:solidFill>
                  <a:schemeClr val="tx1"/>
                </a:solidFill>
              </a:rPr>
              <a:t> </a:t>
            </a:r>
            <a:r>
              <a:rPr lang="de-DE" sz="3000" dirty="0" err="1" smtClean="0">
                <a:solidFill>
                  <a:schemeClr val="tx1"/>
                </a:solidFill>
              </a:rPr>
              <a:t>inputs</a:t>
            </a:r>
            <a:r>
              <a:rPr lang="de-DE" sz="3000" dirty="0" smtClean="0">
                <a:solidFill>
                  <a:schemeClr val="tx1"/>
                </a:solidFill>
              </a:rPr>
              <a:t>, </a:t>
            </a:r>
            <a:r>
              <a:rPr lang="de-DE" sz="3000" dirty="0" err="1" smtClean="0">
                <a:solidFill>
                  <a:schemeClr val="tx1"/>
                </a:solidFill>
              </a:rPr>
              <a:t>raw</a:t>
            </a:r>
            <a:r>
              <a:rPr lang="de-DE" sz="3000" dirty="0" smtClean="0">
                <a:solidFill>
                  <a:schemeClr val="tx1"/>
                </a:solidFill>
              </a:rPr>
              <a:t> </a:t>
            </a:r>
            <a:r>
              <a:rPr lang="de-DE" sz="3000" dirty="0" err="1" smtClean="0">
                <a:solidFill>
                  <a:schemeClr val="tx1"/>
                </a:solidFill>
              </a:rPr>
              <a:t>materials</a:t>
            </a:r>
            <a:r>
              <a:rPr lang="de-DE" sz="3000" dirty="0" smtClean="0">
                <a:solidFill>
                  <a:schemeClr val="tx1"/>
                </a:solidFill>
              </a:rPr>
              <a:t>, </a:t>
            </a:r>
            <a:r>
              <a:rPr lang="de-DE" sz="3000" dirty="0" err="1" smtClean="0">
                <a:solidFill>
                  <a:schemeClr val="tx1"/>
                </a:solidFill>
              </a:rPr>
              <a:t>services</a:t>
            </a:r>
            <a:r>
              <a:rPr lang="de-DE" sz="3000" dirty="0" smtClean="0">
                <a:solidFill>
                  <a:schemeClr val="tx1"/>
                </a:solidFill>
              </a:rPr>
              <a:t>, …</a:t>
            </a:r>
            <a:r>
              <a:rPr lang="de-DE" sz="3000" b="1" i="1" dirty="0" smtClean="0">
                <a:solidFill>
                  <a:schemeClr val="tx1"/>
                </a:solidFill>
              </a:rPr>
              <a:t> also </a:t>
            </a:r>
            <a:r>
              <a:rPr lang="de-DE" sz="3000" b="1" i="1" dirty="0" err="1" smtClean="0">
                <a:solidFill>
                  <a:schemeClr val="tx1"/>
                </a:solidFill>
              </a:rPr>
              <a:t>from</a:t>
            </a:r>
            <a:r>
              <a:rPr lang="de-DE" sz="3000" b="1" i="1" dirty="0" smtClean="0">
                <a:solidFill>
                  <a:schemeClr val="tx1"/>
                </a:solidFill>
              </a:rPr>
              <a:t> </a:t>
            </a:r>
            <a:r>
              <a:rPr lang="de-DE" sz="3000" b="1" i="1" dirty="0" err="1" smtClean="0">
                <a:solidFill>
                  <a:schemeClr val="tx1"/>
                </a:solidFill>
              </a:rPr>
              <a:t>third</a:t>
            </a:r>
            <a:r>
              <a:rPr lang="de-DE" sz="3000" b="1" i="1" dirty="0" smtClean="0">
                <a:solidFill>
                  <a:schemeClr val="tx1"/>
                </a:solidFill>
              </a:rPr>
              <a:t> countries</a:t>
            </a:r>
            <a:endParaRPr lang="de-DE" sz="3000" b="1" i="1" dirty="0">
              <a:solidFill>
                <a:schemeClr val="tx1"/>
              </a:solidFill>
            </a:endParaRPr>
          </a:p>
        </p:txBody>
      </p:sp>
      <p:sp>
        <p:nvSpPr>
          <p:cNvPr id="16" name="Textfeld 15"/>
          <p:cNvSpPr txBox="1"/>
          <p:nvPr/>
        </p:nvSpPr>
        <p:spPr>
          <a:xfrm>
            <a:off x="3589040" y="4221088"/>
            <a:ext cx="5735488" cy="1569660"/>
          </a:xfrm>
          <a:prstGeom prst="rect">
            <a:avLst/>
          </a:prstGeom>
          <a:noFill/>
        </p:spPr>
        <p:txBody>
          <a:bodyPr wrap="square" rtlCol="0">
            <a:spAutoFit/>
          </a:bodyPr>
          <a:lstStyle/>
          <a:p>
            <a:r>
              <a:rPr lang="tr-TR" sz="2400" b="1" dirty="0" smtClean="0"/>
              <a:t>    </a:t>
            </a:r>
            <a:r>
              <a:rPr lang="de-DE" sz="2400" b="1" dirty="0" err="1" smtClean="0"/>
              <a:t>Empirical</a:t>
            </a:r>
            <a:r>
              <a:rPr lang="de-DE" sz="2400" b="1" dirty="0" smtClean="0"/>
              <a:t> </a:t>
            </a:r>
            <a:r>
              <a:rPr lang="de-DE" sz="2400" b="1" dirty="0" err="1" smtClean="0"/>
              <a:t>evidence</a:t>
            </a:r>
            <a:r>
              <a:rPr lang="de-DE" sz="2400" b="1" dirty="0" smtClean="0"/>
              <a:t>: </a:t>
            </a:r>
          </a:p>
          <a:p>
            <a:pPr marL="342900" indent="-342900">
              <a:buFont typeface="Arial" panose="020B0604020202020204" pitchFamily="34" charset="0"/>
              <a:buChar char="•"/>
            </a:pPr>
            <a:r>
              <a:rPr lang="de-DE" sz="2400" dirty="0" err="1" smtClean="0"/>
              <a:t>Productivity</a:t>
            </a:r>
            <a:r>
              <a:rPr lang="de-DE" sz="2400" dirty="0" smtClean="0"/>
              <a:t> </a:t>
            </a:r>
            <a:r>
              <a:rPr lang="de-DE" sz="2400" dirty="0" err="1" smtClean="0"/>
              <a:t>growth</a:t>
            </a:r>
            <a:r>
              <a:rPr lang="de-DE" sz="2400" dirty="0" smtClean="0"/>
              <a:t> in </a:t>
            </a:r>
            <a:r>
              <a:rPr lang="de-DE" sz="2400" dirty="0" err="1" smtClean="0"/>
              <a:t>one</a:t>
            </a:r>
            <a:r>
              <a:rPr lang="de-DE" sz="2400" dirty="0" smtClean="0"/>
              <a:t> </a:t>
            </a:r>
            <a:r>
              <a:rPr lang="de-DE" sz="2400" dirty="0" err="1" smtClean="0"/>
              <a:t>region</a:t>
            </a:r>
            <a:r>
              <a:rPr lang="de-DE" sz="2400" dirty="0" smtClean="0"/>
              <a:t> </a:t>
            </a:r>
            <a:r>
              <a:rPr lang="de-DE" sz="2400" dirty="0" err="1" smtClean="0"/>
              <a:t>may</a:t>
            </a:r>
            <a:r>
              <a:rPr lang="de-DE" sz="2400" dirty="0" smtClean="0"/>
              <a:t> </a:t>
            </a:r>
            <a:r>
              <a:rPr lang="de-DE" sz="2400" dirty="0" err="1" smtClean="0"/>
              <a:t>help</a:t>
            </a:r>
            <a:r>
              <a:rPr lang="de-DE" sz="2400" dirty="0" smtClean="0"/>
              <a:t> </a:t>
            </a:r>
            <a:r>
              <a:rPr lang="de-DE" sz="2400" dirty="0" err="1" smtClean="0"/>
              <a:t>other</a:t>
            </a:r>
            <a:r>
              <a:rPr lang="de-DE" sz="2400" dirty="0" smtClean="0"/>
              <a:t> </a:t>
            </a:r>
            <a:r>
              <a:rPr lang="de-DE" sz="2400" dirty="0" err="1" smtClean="0"/>
              <a:t>regions</a:t>
            </a:r>
            <a:r>
              <a:rPr lang="de-DE" sz="2400" dirty="0" smtClean="0"/>
              <a:t>!</a:t>
            </a:r>
          </a:p>
          <a:p>
            <a:pPr marL="342900" indent="-342900">
              <a:buFont typeface="Arial" panose="020B0604020202020204" pitchFamily="34" charset="0"/>
              <a:buChar char="•"/>
            </a:pPr>
            <a:r>
              <a:rPr lang="de-DE" sz="2400" dirty="0" err="1" smtClean="0"/>
              <a:t>Globalization</a:t>
            </a:r>
            <a:r>
              <a:rPr lang="de-DE" sz="2400" dirty="0" smtClean="0"/>
              <a:t> </a:t>
            </a:r>
            <a:r>
              <a:rPr lang="de-DE" sz="2400" dirty="0" err="1" smtClean="0"/>
              <a:t>is</a:t>
            </a:r>
            <a:r>
              <a:rPr lang="de-DE" sz="2400" dirty="0" smtClean="0"/>
              <a:t> not a zero-</a:t>
            </a:r>
            <a:r>
              <a:rPr lang="de-DE" sz="2400" dirty="0" err="1" smtClean="0"/>
              <a:t>sum</a:t>
            </a:r>
            <a:r>
              <a:rPr lang="de-DE" sz="2400" dirty="0" smtClean="0"/>
              <a:t> </a:t>
            </a:r>
            <a:r>
              <a:rPr lang="de-DE" sz="2400" dirty="0" err="1" smtClean="0"/>
              <a:t>game</a:t>
            </a:r>
            <a:r>
              <a:rPr lang="de-DE" sz="2400" dirty="0" smtClean="0"/>
              <a:t>!</a:t>
            </a:r>
            <a:endParaRPr lang="de-DE" sz="2400" dirty="0"/>
          </a:p>
        </p:txBody>
      </p:sp>
      <p:sp>
        <p:nvSpPr>
          <p:cNvPr id="17" name="Foliennummernplatzhalter 11"/>
          <p:cNvSpPr txBox="1">
            <a:spLocks/>
          </p:cNvSpPr>
          <p:nvPr/>
        </p:nvSpPr>
        <p:spPr>
          <a:xfrm>
            <a:off x="6948264" y="-32469"/>
            <a:ext cx="1800200"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BF451B3-7D63-434A-B362-0D4083263CA0}" type="slidenum">
              <a:rPr lang="de-DE" smtClean="0">
                <a:solidFill>
                  <a:schemeClr val="bg1"/>
                </a:solidFill>
              </a:rPr>
              <a:pPr/>
              <a:t>13</a:t>
            </a:fld>
            <a:endParaRPr lang="de-DE" dirty="0">
              <a:solidFill>
                <a:schemeClr val="bg1"/>
              </a:solidFill>
            </a:endParaRPr>
          </a:p>
        </p:txBody>
      </p:sp>
    </p:spTree>
    <p:custDataLst>
      <p:tags r:id="rId1"/>
    </p:custDataLst>
    <p:extLst>
      <p:ext uri="{BB962C8B-B14F-4D97-AF65-F5344CB8AC3E}">
        <p14:creationId xmlns:p14="http://schemas.microsoft.com/office/powerpoint/2010/main" xmlns="" val="4227044081"/>
      </p:ext>
    </p:extLst>
  </p:cSld>
  <p:clrMapOvr>
    <a:masterClrMapping/>
  </p:clrMapOvr>
  <mc:AlternateContent xmlns:mc="http://schemas.openxmlformats.org/markup-compatibility/2006">
    <mc:Choice xmlns:p14="http://schemas.microsoft.com/office/powerpoint/2010/main" xmlns="" Requires="p14">
      <p:transition spd="slow" p14:dur="2000" advTm="218891"/>
    </mc:Choice>
    <mc:Fallback>
      <p:transition spd="slow" advTm="2188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000" dirty="0" err="1" smtClean="0"/>
              <a:t>The</a:t>
            </a:r>
            <a:r>
              <a:rPr lang="tr-TR" sz="3000" dirty="0" smtClean="0"/>
              <a:t> </a:t>
            </a:r>
            <a:r>
              <a:rPr lang="tr-TR" sz="3000" dirty="0" err="1" smtClean="0"/>
              <a:t>current</a:t>
            </a:r>
            <a:r>
              <a:rPr lang="tr-TR" sz="3000" dirty="0" smtClean="0"/>
              <a:t> </a:t>
            </a:r>
            <a:r>
              <a:rPr lang="tr-TR" sz="3000" dirty="0" err="1" smtClean="0"/>
              <a:t>situation</a:t>
            </a:r>
            <a:r>
              <a:rPr lang="tr-TR" sz="3000" dirty="0" smtClean="0"/>
              <a:t> in </a:t>
            </a:r>
            <a:r>
              <a:rPr lang="tr-TR" sz="3000" dirty="0" err="1" smtClean="0"/>
              <a:t>regulatory</a:t>
            </a:r>
            <a:r>
              <a:rPr lang="tr-TR" sz="3000" dirty="0" smtClean="0"/>
              <a:t> </a:t>
            </a:r>
            <a:r>
              <a:rPr lang="tr-TR" sz="3000" dirty="0" err="1" smtClean="0"/>
              <a:t>convergence</a:t>
            </a:r>
            <a:endParaRPr lang="tr-TR" sz="3000" dirty="0"/>
          </a:p>
        </p:txBody>
      </p:sp>
      <p:sp>
        <p:nvSpPr>
          <p:cNvPr id="3" name="2 İçerik Yer Tutucusu"/>
          <p:cNvSpPr>
            <a:spLocks noGrp="1"/>
          </p:cNvSpPr>
          <p:nvPr>
            <p:ph idx="1"/>
          </p:nvPr>
        </p:nvSpPr>
        <p:spPr>
          <a:xfrm>
            <a:off x="251520" y="1752600"/>
            <a:ext cx="8712968" cy="4800600"/>
          </a:xfrm>
        </p:spPr>
        <p:txBody>
          <a:bodyPr/>
          <a:lstStyle/>
          <a:p>
            <a:r>
              <a:rPr lang="tr-TR" dirty="0" err="1" smtClean="0"/>
              <a:t>Texts</a:t>
            </a:r>
            <a:r>
              <a:rPr lang="tr-TR" dirty="0" smtClean="0"/>
              <a:t> </a:t>
            </a:r>
            <a:r>
              <a:rPr lang="tr-TR" dirty="0" err="1" smtClean="0"/>
              <a:t>proposed</a:t>
            </a:r>
            <a:r>
              <a:rPr lang="tr-TR" dirty="0" smtClean="0"/>
              <a:t> in </a:t>
            </a:r>
            <a:r>
              <a:rPr lang="tr-TR" dirty="0" err="1" smtClean="0"/>
              <a:t>areas</a:t>
            </a:r>
            <a:r>
              <a:rPr lang="tr-TR" dirty="0" smtClean="0"/>
              <a:t>:</a:t>
            </a:r>
          </a:p>
          <a:p>
            <a:pPr lvl="1"/>
            <a:endParaRPr lang="tr-TR" dirty="0" smtClean="0"/>
          </a:p>
          <a:p>
            <a:pPr lvl="1"/>
            <a:r>
              <a:rPr lang="tr-TR" dirty="0" err="1" smtClean="0"/>
              <a:t>Regulatory</a:t>
            </a:r>
            <a:r>
              <a:rPr lang="tr-TR" dirty="0" smtClean="0"/>
              <a:t> </a:t>
            </a:r>
            <a:r>
              <a:rPr lang="tr-TR" dirty="0" err="1" smtClean="0"/>
              <a:t>cooperation</a:t>
            </a:r>
            <a:r>
              <a:rPr lang="tr-TR" dirty="0" smtClean="0"/>
              <a:t> (EU </a:t>
            </a:r>
            <a:r>
              <a:rPr lang="tr-TR" dirty="0" err="1" smtClean="0"/>
              <a:t>proposal</a:t>
            </a:r>
            <a:r>
              <a:rPr lang="tr-TR" dirty="0" smtClean="0"/>
              <a:t>)</a:t>
            </a:r>
          </a:p>
          <a:p>
            <a:pPr lvl="2"/>
            <a:endParaRPr lang="tr-TR" sz="1500" b="1" dirty="0" smtClean="0">
              <a:hlinkClick r:id="rId2"/>
            </a:endParaRPr>
          </a:p>
          <a:p>
            <a:pPr lvl="2"/>
            <a:r>
              <a:rPr lang="tr-TR" sz="1500" b="1" dirty="0" smtClean="0">
                <a:hlinkClick r:id="rId2"/>
              </a:rPr>
              <a:t>http://trade.ec.europa.eu/doclib/docs/2015/april/tradoc_153403.pdf</a:t>
            </a:r>
            <a:r>
              <a:rPr lang="tr-TR" sz="1500" b="1" dirty="0" smtClean="0"/>
              <a:t> </a:t>
            </a:r>
          </a:p>
          <a:p>
            <a:pPr>
              <a:buNone/>
            </a:pPr>
            <a:endParaRPr lang="tr-TR" dirty="0" smtClean="0"/>
          </a:p>
          <a:p>
            <a:pPr>
              <a:buNone/>
            </a:pPr>
            <a:r>
              <a:rPr lang="tr-TR" sz="3600" dirty="0" smtClean="0"/>
              <a:t>	</a:t>
            </a:r>
            <a:r>
              <a:rPr lang="tr-TR" sz="2000" b="1" dirty="0" smtClean="0"/>
              <a:t> (BUSINESSEUROPE):</a:t>
            </a:r>
          </a:p>
          <a:p>
            <a:pPr>
              <a:buNone/>
            </a:pPr>
            <a:r>
              <a:rPr lang="tr-TR" sz="2000" b="1" dirty="0" smtClean="0"/>
              <a:t>	</a:t>
            </a:r>
            <a:r>
              <a:rPr lang="tr-TR" sz="2000" dirty="0" smtClean="0"/>
              <a:t>“</a:t>
            </a:r>
            <a:r>
              <a:rPr lang="en-US" sz="2000" dirty="0" smtClean="0"/>
              <a:t>A k</a:t>
            </a:r>
            <a:r>
              <a:rPr lang="tr-TR" sz="2000" dirty="0" smtClean="0"/>
              <a:t>e</a:t>
            </a:r>
            <a:r>
              <a:rPr lang="en-US" sz="2000" dirty="0" smtClean="0"/>
              <a:t>y deliverable from the Transatlantic Trade and Investment Partnership (TTIP) will be a chapter on horizontal </a:t>
            </a:r>
            <a:r>
              <a:rPr lang="en-US" sz="2000" dirty="0" smtClean="0">
                <a:solidFill>
                  <a:srgbClr val="FF0000"/>
                </a:solidFill>
              </a:rPr>
              <a:t>regulatory provisions</a:t>
            </a:r>
            <a:r>
              <a:rPr lang="tr-TR" sz="2000" dirty="0" smtClean="0"/>
              <a:t>…</a:t>
            </a:r>
          </a:p>
          <a:p>
            <a:pPr>
              <a:buNone/>
            </a:pPr>
            <a:r>
              <a:rPr lang="tr-TR" sz="2000" dirty="0" smtClean="0"/>
              <a:t>	</a:t>
            </a:r>
            <a:r>
              <a:rPr lang="en-US" sz="2000" dirty="0" smtClean="0"/>
              <a:t>To realize the economic potential of TTIP, meaningful EU-U.S. </a:t>
            </a:r>
            <a:r>
              <a:rPr lang="en-US" sz="2000" dirty="0" smtClean="0">
                <a:solidFill>
                  <a:srgbClr val="FF0000"/>
                </a:solidFill>
              </a:rPr>
              <a:t>regulatory cooperation </a:t>
            </a:r>
            <a:r>
              <a:rPr lang="en-US" sz="2000" dirty="0" smtClean="0"/>
              <a:t>is a priority</a:t>
            </a:r>
            <a:r>
              <a:rPr lang="tr-TR" sz="2000" dirty="0" smtClean="0"/>
              <a:t>.”</a:t>
            </a:r>
            <a:endParaRPr lang="tr-TR" sz="2000" b="1" dirty="0" smtClean="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762000"/>
            <a:ext cx="8964488" cy="578768"/>
          </a:xfrm>
        </p:spPr>
        <p:txBody>
          <a:bodyPr/>
          <a:lstStyle/>
          <a:p>
            <a:r>
              <a:rPr lang="tr-TR" sz="3200" dirty="0" err="1" smtClean="0"/>
              <a:t>Harmonisation</a:t>
            </a:r>
            <a:r>
              <a:rPr lang="tr-TR" sz="3200" dirty="0" smtClean="0"/>
              <a:t> </a:t>
            </a:r>
            <a:r>
              <a:rPr lang="tr-TR" sz="3200" dirty="0" err="1" smtClean="0"/>
              <a:t>and</a:t>
            </a:r>
            <a:r>
              <a:rPr lang="tr-TR" sz="3200" dirty="0" smtClean="0"/>
              <a:t> </a:t>
            </a:r>
            <a:r>
              <a:rPr lang="tr-TR" sz="3200" dirty="0" err="1" smtClean="0"/>
              <a:t>the</a:t>
            </a:r>
            <a:r>
              <a:rPr lang="tr-TR" sz="3200" dirty="0" smtClean="0"/>
              <a:t> </a:t>
            </a:r>
            <a:r>
              <a:rPr lang="tr-TR" sz="3200" dirty="0" err="1" smtClean="0"/>
              <a:t>RoW</a:t>
            </a:r>
            <a:r>
              <a:rPr lang="tr-TR" sz="3200" dirty="0" smtClean="0"/>
              <a:t>: </a:t>
            </a:r>
            <a:r>
              <a:rPr lang="tr-TR" sz="3200" dirty="0" err="1" smtClean="0"/>
              <a:t>empirical</a:t>
            </a:r>
            <a:r>
              <a:rPr lang="tr-TR" sz="3200" dirty="0" smtClean="0"/>
              <a:t> </a:t>
            </a:r>
            <a:r>
              <a:rPr lang="tr-TR" sz="3200" dirty="0" err="1" smtClean="0"/>
              <a:t>evidence</a:t>
            </a:r>
            <a:endParaRPr lang="tr-TR" sz="3200" dirty="0"/>
          </a:p>
        </p:txBody>
      </p:sp>
      <p:sp>
        <p:nvSpPr>
          <p:cNvPr id="3" name="2 İçerik Yer Tutucusu"/>
          <p:cNvSpPr>
            <a:spLocks noGrp="1"/>
          </p:cNvSpPr>
          <p:nvPr>
            <p:ph idx="1"/>
          </p:nvPr>
        </p:nvSpPr>
        <p:spPr>
          <a:xfrm>
            <a:off x="179512" y="1340768"/>
            <a:ext cx="8712968" cy="5212432"/>
          </a:xfrm>
        </p:spPr>
        <p:txBody>
          <a:bodyPr/>
          <a:lstStyle/>
          <a:p>
            <a:pPr lvl="1">
              <a:buNone/>
            </a:pPr>
            <a:endParaRPr lang="tr-TR" sz="1000" dirty="0" smtClean="0"/>
          </a:p>
          <a:p>
            <a:pPr lvl="1">
              <a:buNone/>
            </a:pPr>
            <a:r>
              <a:rPr lang="tr-TR" b="1" dirty="0" err="1" smtClean="0"/>
              <a:t>Regulatory</a:t>
            </a:r>
            <a:r>
              <a:rPr lang="tr-TR" b="1" dirty="0" smtClean="0"/>
              <a:t> </a:t>
            </a:r>
            <a:r>
              <a:rPr lang="tr-TR" b="1" dirty="0" err="1" smtClean="0"/>
              <a:t>divergence</a:t>
            </a:r>
            <a:r>
              <a:rPr lang="tr-TR" b="1" dirty="0" smtClean="0"/>
              <a:t>:</a:t>
            </a:r>
          </a:p>
          <a:p>
            <a:pPr lvl="1"/>
            <a:r>
              <a:rPr lang="tr-TR" b="1" dirty="0" smtClean="0"/>
              <a:t> </a:t>
            </a:r>
            <a:r>
              <a:rPr lang="tr-TR" sz="2000" dirty="0" smtClean="0"/>
              <a:t>An </a:t>
            </a:r>
            <a:r>
              <a:rPr lang="tr-TR" sz="2000" dirty="0" err="1" smtClean="0"/>
              <a:t>ambitious</a:t>
            </a:r>
            <a:r>
              <a:rPr lang="tr-TR" sz="2000" dirty="0" smtClean="0"/>
              <a:t> </a:t>
            </a:r>
            <a:r>
              <a:rPr lang="tr-TR" sz="2000" dirty="0" err="1" smtClean="0"/>
              <a:t>harmonisation</a:t>
            </a:r>
            <a:r>
              <a:rPr lang="tr-TR" sz="2000" dirty="0" smtClean="0"/>
              <a:t> program </a:t>
            </a:r>
            <a:r>
              <a:rPr lang="tr-TR" sz="2000" dirty="0" err="1" smtClean="0"/>
              <a:t>to</a:t>
            </a:r>
            <a:r>
              <a:rPr lang="tr-TR" sz="2000" dirty="0" smtClean="0"/>
              <a:t> set </a:t>
            </a:r>
            <a:r>
              <a:rPr lang="tr-TR" sz="2000" dirty="0" err="1" smtClean="0"/>
              <a:t>higher</a:t>
            </a:r>
            <a:r>
              <a:rPr lang="tr-TR" sz="2000" dirty="0" smtClean="0"/>
              <a:t> </a:t>
            </a:r>
            <a:r>
              <a:rPr lang="tr-TR" sz="2000" dirty="0" err="1" smtClean="0"/>
              <a:t>standards</a:t>
            </a:r>
            <a:r>
              <a:rPr lang="tr-TR" sz="2000" dirty="0" smtClean="0"/>
              <a:t>, </a:t>
            </a:r>
            <a:r>
              <a:rPr lang="tr-TR" sz="2000" dirty="0" err="1" smtClean="0"/>
              <a:t>tends</a:t>
            </a:r>
            <a:r>
              <a:rPr lang="tr-TR" sz="2000" dirty="0" smtClean="0"/>
              <a:t> </a:t>
            </a:r>
            <a:r>
              <a:rPr lang="tr-TR" sz="2000" dirty="0" err="1" smtClean="0"/>
              <a:t>to</a:t>
            </a:r>
            <a:r>
              <a:rPr lang="tr-TR" sz="2000" dirty="0" smtClean="0"/>
              <a:t> </a:t>
            </a:r>
            <a:r>
              <a:rPr lang="tr-TR" sz="2000" dirty="0" err="1" smtClean="0"/>
              <a:t>have</a:t>
            </a:r>
            <a:r>
              <a:rPr lang="tr-TR" sz="2000" dirty="0" smtClean="0"/>
              <a:t> </a:t>
            </a:r>
            <a:r>
              <a:rPr lang="tr-TR" sz="2000" dirty="0" err="1" smtClean="0"/>
              <a:t>negative</a:t>
            </a:r>
            <a:r>
              <a:rPr lang="tr-TR" sz="2000" dirty="0" smtClean="0"/>
              <a:t> </a:t>
            </a:r>
            <a:r>
              <a:rPr lang="tr-TR" sz="2000" dirty="0" err="1" smtClean="0"/>
              <a:t>impact</a:t>
            </a:r>
            <a:r>
              <a:rPr lang="tr-TR" sz="2000" dirty="0" smtClean="0"/>
              <a:t> on </a:t>
            </a:r>
            <a:r>
              <a:rPr lang="tr-TR" sz="2000" dirty="0" err="1" smtClean="0"/>
              <a:t>third</a:t>
            </a:r>
            <a:r>
              <a:rPr lang="tr-TR" sz="2000" dirty="0" smtClean="0"/>
              <a:t> </a:t>
            </a:r>
            <a:r>
              <a:rPr lang="tr-TR" sz="2000" dirty="0" err="1" smtClean="0"/>
              <a:t>countries</a:t>
            </a:r>
            <a:r>
              <a:rPr lang="tr-TR" sz="2000" dirty="0" smtClean="0"/>
              <a:t>.</a:t>
            </a:r>
          </a:p>
          <a:p>
            <a:pPr lvl="1">
              <a:buNone/>
            </a:pPr>
            <a:r>
              <a:rPr lang="tr-TR" sz="2000" dirty="0" smtClean="0"/>
              <a:t>		(i.e. </a:t>
            </a:r>
            <a:r>
              <a:rPr lang="tr-TR" sz="2000" dirty="0" err="1" smtClean="0"/>
              <a:t>EU’s</a:t>
            </a:r>
            <a:r>
              <a:rPr lang="tr-TR" sz="2000" dirty="0" smtClean="0"/>
              <a:t> New </a:t>
            </a:r>
            <a:r>
              <a:rPr lang="tr-TR" sz="2000" dirty="0" err="1" smtClean="0"/>
              <a:t>Approach</a:t>
            </a:r>
            <a:r>
              <a:rPr lang="tr-TR" sz="2000" dirty="0" smtClean="0"/>
              <a:t>) (</a:t>
            </a:r>
            <a:r>
              <a:rPr lang="tr-TR" sz="2000" dirty="0" err="1" smtClean="0"/>
              <a:t>Chen</a:t>
            </a:r>
            <a:r>
              <a:rPr lang="tr-TR" sz="2000" dirty="0" smtClean="0"/>
              <a:t> </a:t>
            </a:r>
            <a:r>
              <a:rPr lang="tr-TR" sz="2000" dirty="0" err="1" smtClean="0"/>
              <a:t>and</a:t>
            </a:r>
            <a:r>
              <a:rPr lang="tr-TR" sz="2000" dirty="0" smtClean="0"/>
              <a:t> Mattoo, 2008; </a:t>
            </a:r>
            <a:r>
              <a:rPr lang="tr-TR" sz="2000" dirty="0" err="1" smtClean="0"/>
              <a:t>Baller</a:t>
            </a:r>
            <a:r>
              <a:rPr lang="tr-TR" sz="2000" dirty="0" smtClean="0"/>
              <a:t>, 2007)</a:t>
            </a:r>
          </a:p>
          <a:p>
            <a:pPr lvl="1">
              <a:buNone/>
            </a:pPr>
            <a:endParaRPr lang="tr-TR" sz="2000" dirty="0" smtClean="0"/>
          </a:p>
          <a:p>
            <a:pPr lvl="1">
              <a:buNone/>
            </a:pPr>
            <a:r>
              <a:rPr lang="tr-TR" b="1" dirty="0" err="1" smtClean="0"/>
              <a:t>Direct</a:t>
            </a:r>
            <a:r>
              <a:rPr lang="tr-TR" b="1" dirty="0" smtClean="0"/>
              <a:t> </a:t>
            </a:r>
            <a:r>
              <a:rPr lang="tr-TR" b="1" dirty="0" err="1" smtClean="0"/>
              <a:t>spillovers</a:t>
            </a:r>
            <a:r>
              <a:rPr lang="tr-TR" b="1" dirty="0" smtClean="0"/>
              <a:t>: (</a:t>
            </a:r>
            <a:r>
              <a:rPr lang="tr-TR" b="1" dirty="0" err="1" smtClean="0"/>
              <a:t>automatic</a:t>
            </a:r>
            <a:r>
              <a:rPr lang="tr-TR" b="1" dirty="0" smtClean="0"/>
              <a:t>)</a:t>
            </a:r>
          </a:p>
          <a:p>
            <a:pPr lvl="1">
              <a:buFont typeface="Calibri" pitchFamily="34" charset="0"/>
              <a:buChar char="→"/>
            </a:pPr>
            <a:r>
              <a:rPr lang="tr-TR" sz="2000" dirty="0" err="1" smtClean="0"/>
              <a:t>Trade</a:t>
            </a:r>
            <a:r>
              <a:rPr lang="tr-TR" sz="2000" dirty="0" smtClean="0"/>
              <a:t> </a:t>
            </a:r>
            <a:r>
              <a:rPr lang="tr-TR" sz="2000" dirty="0" err="1" smtClean="0"/>
              <a:t>possibility</a:t>
            </a:r>
            <a:r>
              <a:rPr lang="tr-TR" sz="2000" dirty="0" smtClean="0"/>
              <a:t> </a:t>
            </a:r>
            <a:r>
              <a:rPr lang="tr-TR" sz="2000" dirty="0" err="1" smtClean="0"/>
              <a:t>for</a:t>
            </a:r>
            <a:r>
              <a:rPr lang="tr-TR" sz="2000" dirty="0" smtClean="0"/>
              <a:t> </a:t>
            </a:r>
            <a:r>
              <a:rPr lang="tr-TR" sz="2000" dirty="0" err="1" smtClean="0"/>
              <a:t>RoW</a:t>
            </a:r>
            <a:r>
              <a:rPr lang="tr-TR" sz="2000" dirty="0" smtClean="0"/>
              <a:t> </a:t>
            </a:r>
            <a:r>
              <a:rPr lang="tr-TR" sz="2000" dirty="0" err="1" smtClean="0"/>
              <a:t>without</a:t>
            </a:r>
            <a:r>
              <a:rPr lang="tr-TR" sz="2000" dirty="0" smtClean="0"/>
              <a:t> </a:t>
            </a:r>
            <a:r>
              <a:rPr lang="tr-TR" sz="2000" dirty="0" err="1" smtClean="0"/>
              <a:t>further</a:t>
            </a:r>
            <a:r>
              <a:rPr lang="tr-TR" sz="2000" dirty="0" smtClean="0"/>
              <a:t> </a:t>
            </a:r>
            <a:r>
              <a:rPr lang="tr-TR" sz="2000" dirty="0" err="1" smtClean="0"/>
              <a:t>action</a:t>
            </a:r>
            <a:r>
              <a:rPr lang="tr-TR" sz="2000" dirty="0" smtClean="0"/>
              <a:t> </a:t>
            </a:r>
            <a:r>
              <a:rPr lang="tr-TR" sz="2000" dirty="0" err="1" smtClean="0"/>
              <a:t>via</a:t>
            </a:r>
            <a:r>
              <a:rPr lang="tr-TR" sz="2000" dirty="0" smtClean="0"/>
              <a:t> MFN</a:t>
            </a:r>
          </a:p>
          <a:p>
            <a:pPr lvl="1">
              <a:buFont typeface="Calibri" pitchFamily="34" charset="0"/>
              <a:buChar char="→"/>
            </a:pPr>
            <a:endParaRPr lang="tr-TR" sz="2000" dirty="0" smtClean="0"/>
          </a:p>
          <a:p>
            <a:pPr lvl="1">
              <a:buNone/>
            </a:pPr>
            <a:r>
              <a:rPr lang="tr-TR" b="1" dirty="0" err="1" smtClean="0"/>
              <a:t>Indirect</a:t>
            </a:r>
            <a:r>
              <a:rPr lang="tr-TR" b="1" dirty="0" smtClean="0"/>
              <a:t> </a:t>
            </a:r>
            <a:r>
              <a:rPr lang="tr-TR" b="1" dirty="0" err="1" smtClean="0"/>
              <a:t>spillovers</a:t>
            </a:r>
            <a:r>
              <a:rPr lang="tr-TR" b="1" dirty="0" smtClean="0"/>
              <a:t>: (</a:t>
            </a:r>
            <a:r>
              <a:rPr lang="tr-TR" b="1" dirty="0" err="1" smtClean="0"/>
              <a:t>policy</a:t>
            </a:r>
            <a:r>
              <a:rPr lang="tr-TR" b="1" dirty="0" smtClean="0"/>
              <a:t>-</a:t>
            </a:r>
            <a:r>
              <a:rPr lang="tr-TR" b="1" dirty="0" err="1" smtClean="0"/>
              <a:t>induced</a:t>
            </a:r>
            <a:r>
              <a:rPr lang="tr-TR" b="1" dirty="0" smtClean="0"/>
              <a:t>)</a:t>
            </a:r>
          </a:p>
          <a:p>
            <a:pPr lvl="1"/>
            <a:r>
              <a:rPr lang="tr-TR" sz="2000" b="1" dirty="0" smtClean="0"/>
              <a:t>	</a:t>
            </a:r>
            <a:r>
              <a:rPr lang="tr-TR" sz="2000" dirty="0" err="1" smtClean="0"/>
              <a:t>If</a:t>
            </a:r>
            <a:r>
              <a:rPr lang="tr-TR" sz="2000" dirty="0" smtClean="0"/>
              <a:t> </a:t>
            </a:r>
            <a:r>
              <a:rPr lang="tr-TR" sz="2000" dirty="0" err="1" smtClean="0"/>
              <a:t>third</a:t>
            </a:r>
            <a:r>
              <a:rPr lang="tr-TR" sz="2000" dirty="0" smtClean="0"/>
              <a:t> </a:t>
            </a:r>
            <a:r>
              <a:rPr lang="tr-TR" sz="2000" dirty="0" err="1" smtClean="0"/>
              <a:t>countries</a:t>
            </a:r>
            <a:r>
              <a:rPr lang="tr-TR" sz="2000" dirty="0" smtClean="0"/>
              <a:t> can </a:t>
            </a:r>
            <a:r>
              <a:rPr lang="tr-TR" sz="2000" dirty="0" err="1" smtClean="0"/>
              <a:t>adopt</a:t>
            </a:r>
            <a:r>
              <a:rPr lang="tr-TR" sz="2000" dirty="0" smtClean="0"/>
              <a:t> TTIP </a:t>
            </a:r>
            <a:r>
              <a:rPr lang="tr-TR" sz="2000" dirty="0" err="1" smtClean="0"/>
              <a:t>standards</a:t>
            </a:r>
            <a:r>
              <a:rPr lang="tr-TR" sz="2000" dirty="0" smtClean="0"/>
              <a:t>, it </a:t>
            </a:r>
            <a:r>
              <a:rPr lang="tr-TR" sz="2000" dirty="0" err="1" smtClean="0"/>
              <a:t>will</a:t>
            </a:r>
            <a:r>
              <a:rPr lang="tr-TR" sz="2000" dirty="0" smtClean="0"/>
              <a:t> be a </a:t>
            </a:r>
            <a:r>
              <a:rPr lang="tr-TR" sz="2000" dirty="0" err="1" smtClean="0"/>
              <a:t>scope</a:t>
            </a:r>
            <a:r>
              <a:rPr lang="tr-TR" sz="2000" dirty="0" smtClean="0"/>
              <a:t> </a:t>
            </a:r>
            <a:r>
              <a:rPr lang="tr-TR" sz="2000" dirty="0" err="1" smtClean="0"/>
              <a:t>for</a:t>
            </a:r>
            <a:r>
              <a:rPr lang="tr-TR" sz="2000" dirty="0" smtClean="0"/>
              <a:t> </a:t>
            </a:r>
            <a:r>
              <a:rPr lang="tr-TR" sz="2000" dirty="0" err="1" smtClean="0"/>
              <a:t>reduction</a:t>
            </a:r>
            <a:r>
              <a:rPr lang="tr-TR" sz="2000" dirty="0" smtClean="0"/>
              <a:t> in </a:t>
            </a:r>
            <a:r>
              <a:rPr lang="tr-TR" sz="2000" dirty="0" err="1" smtClean="0"/>
              <a:t>multiplicity</a:t>
            </a:r>
            <a:r>
              <a:rPr lang="tr-TR" sz="2000" dirty="0" smtClean="0"/>
              <a:t> </a:t>
            </a:r>
            <a:r>
              <a:rPr lang="tr-TR" sz="2000" dirty="0" err="1" smtClean="0"/>
              <a:t>costs</a:t>
            </a:r>
            <a:r>
              <a:rPr lang="tr-TR" sz="2000" dirty="0" smtClean="0"/>
              <a:t> (</a:t>
            </a:r>
            <a:r>
              <a:rPr lang="tr-TR" sz="2000" dirty="0" err="1" smtClean="0"/>
              <a:t>Lejour</a:t>
            </a:r>
            <a:r>
              <a:rPr lang="tr-TR" sz="2000" dirty="0" smtClean="0"/>
              <a:t>, </a:t>
            </a:r>
            <a:r>
              <a:rPr lang="tr-TR" sz="2000" dirty="0" err="1" smtClean="0"/>
              <a:t>Pelkmans</a:t>
            </a:r>
            <a:r>
              <a:rPr lang="tr-TR" sz="2000" dirty="0" smtClean="0"/>
              <a:t> et.al.,2014)</a:t>
            </a:r>
          </a:p>
          <a:p>
            <a:pPr lvl="1">
              <a:buNone/>
            </a:pPr>
            <a:endParaRPr lang="tr-TR" sz="2000" b="1" dirty="0" smtClean="0"/>
          </a:p>
          <a:p>
            <a:pPr lvl="1"/>
            <a:r>
              <a:rPr lang="tr-TR" sz="2000" b="1" dirty="0" smtClean="0">
                <a:solidFill>
                  <a:srgbClr val="FF0000"/>
                </a:solidFill>
              </a:rPr>
              <a:t>But: </a:t>
            </a:r>
            <a:r>
              <a:rPr lang="tr-TR" sz="2000" dirty="0" smtClean="0">
                <a:solidFill>
                  <a:srgbClr val="FF0000"/>
                </a:solidFill>
              </a:rPr>
              <a:t>no </a:t>
            </a:r>
            <a:r>
              <a:rPr lang="tr-TR" sz="2000" dirty="0" err="1" smtClean="0">
                <a:solidFill>
                  <a:srgbClr val="FF0000"/>
                </a:solidFill>
              </a:rPr>
              <a:t>supportive</a:t>
            </a:r>
            <a:r>
              <a:rPr lang="tr-TR" sz="2000" dirty="0" smtClean="0">
                <a:solidFill>
                  <a:srgbClr val="FF0000"/>
                </a:solidFill>
              </a:rPr>
              <a:t> </a:t>
            </a:r>
            <a:r>
              <a:rPr lang="tr-TR" sz="2000" dirty="0" err="1" smtClean="0">
                <a:solidFill>
                  <a:srgbClr val="FF0000"/>
                </a:solidFill>
              </a:rPr>
              <a:t>evidence</a:t>
            </a:r>
            <a:r>
              <a:rPr lang="tr-TR" sz="2000" dirty="0" smtClean="0">
                <a:solidFill>
                  <a:srgbClr val="FF0000"/>
                </a:solidFill>
              </a:rPr>
              <a:t>  </a:t>
            </a:r>
            <a:r>
              <a:rPr lang="tr-TR" sz="2000" dirty="0" err="1" smtClean="0">
                <a:solidFill>
                  <a:srgbClr val="FF0000"/>
                </a:solidFill>
              </a:rPr>
              <a:t>and</a:t>
            </a:r>
            <a:r>
              <a:rPr lang="tr-TR" sz="2000" dirty="0" smtClean="0">
                <a:solidFill>
                  <a:srgbClr val="FF0000"/>
                </a:solidFill>
              </a:rPr>
              <a:t> </a:t>
            </a:r>
            <a:r>
              <a:rPr lang="tr-TR" sz="2000" dirty="0" err="1" smtClean="0">
                <a:solidFill>
                  <a:srgbClr val="FF0000"/>
                </a:solidFill>
              </a:rPr>
              <a:t>adaptation</a:t>
            </a:r>
            <a:r>
              <a:rPr lang="tr-TR" sz="2000" dirty="0" smtClean="0">
                <a:solidFill>
                  <a:srgbClr val="FF0000"/>
                </a:solidFill>
              </a:rPr>
              <a:t> </a:t>
            </a:r>
            <a:r>
              <a:rPr lang="tr-TR" sz="2000" dirty="0" err="1" smtClean="0">
                <a:solidFill>
                  <a:srgbClr val="FF0000"/>
                </a:solidFill>
              </a:rPr>
              <a:t>costs</a:t>
            </a:r>
            <a:r>
              <a:rPr lang="tr-TR" sz="2000" dirty="0" smtClean="0">
                <a:solidFill>
                  <a:srgbClr val="FF0000"/>
                </a:solidFill>
              </a:rPr>
              <a:t> </a:t>
            </a:r>
            <a:r>
              <a:rPr lang="tr-TR" sz="2000" dirty="0" err="1" smtClean="0">
                <a:solidFill>
                  <a:srgbClr val="FF0000"/>
                </a:solidFill>
              </a:rPr>
              <a:t>are</a:t>
            </a:r>
            <a:r>
              <a:rPr lang="tr-TR" sz="2000" dirty="0" smtClean="0">
                <a:solidFill>
                  <a:srgbClr val="FF0000"/>
                </a:solidFill>
              </a:rPr>
              <a:t> </a:t>
            </a:r>
            <a:r>
              <a:rPr lang="tr-TR" sz="2000" dirty="0" err="1" smtClean="0">
                <a:solidFill>
                  <a:srgbClr val="FF0000"/>
                </a:solidFill>
              </a:rPr>
              <a:t>high</a:t>
            </a:r>
            <a:r>
              <a:rPr lang="tr-TR" sz="2000" dirty="0" smtClean="0">
                <a:solidFill>
                  <a:srgbClr val="FF0000"/>
                </a:solidFill>
              </a:rPr>
              <a:t> </a:t>
            </a:r>
            <a:r>
              <a:rPr lang="tr-TR" sz="2000" dirty="0" err="1" smtClean="0">
                <a:solidFill>
                  <a:srgbClr val="FF0000"/>
                </a:solidFill>
              </a:rPr>
              <a:t>for</a:t>
            </a:r>
            <a:r>
              <a:rPr lang="tr-TR" sz="2000" dirty="0" smtClean="0">
                <a:solidFill>
                  <a:srgbClr val="FF0000"/>
                </a:solidFill>
              </a:rPr>
              <a:t> </a:t>
            </a:r>
            <a:r>
              <a:rPr lang="tr-TR" sz="2000" dirty="0" err="1" smtClean="0">
                <a:solidFill>
                  <a:srgbClr val="FF0000"/>
                </a:solidFill>
              </a:rPr>
              <a:t>RoW</a:t>
            </a:r>
            <a:r>
              <a:rPr lang="tr-TR" sz="2000" dirty="0" smtClean="0">
                <a:solidFill>
                  <a:srgbClr val="FF0000"/>
                </a:solidFill>
              </a:rPr>
              <a:t>.</a:t>
            </a:r>
            <a:endParaRPr lang="tr-TR" sz="2000" b="1" dirty="0" smtClean="0">
              <a:solidFill>
                <a:srgbClr val="FF0000"/>
              </a:solidFill>
            </a:endParaRPr>
          </a:p>
          <a:p>
            <a:pPr lvl="2">
              <a:buNone/>
            </a:pPr>
            <a:endParaRPr lang="tr-TR" sz="1800" dirty="0" smtClean="0"/>
          </a:p>
          <a:p>
            <a:pPr lvl="2">
              <a:buNone/>
            </a:pPr>
            <a:endParaRPr lang="tr-TR" dirty="0" smtClean="0"/>
          </a:p>
          <a:p>
            <a:pPr lvl="2">
              <a:buNone/>
            </a:pPr>
            <a:endParaRPr lang="tr-TR" dirty="0" smtClean="0"/>
          </a:p>
          <a:p>
            <a:pPr lvl="2">
              <a:buNone/>
            </a:pPr>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err="1" smtClean="0"/>
              <a:t>Mutual</a:t>
            </a:r>
            <a:r>
              <a:rPr lang="tr-TR" sz="3200" dirty="0" smtClean="0"/>
              <a:t> </a:t>
            </a:r>
            <a:r>
              <a:rPr lang="tr-TR" sz="3200" dirty="0" err="1" smtClean="0"/>
              <a:t>recognition</a:t>
            </a:r>
            <a:r>
              <a:rPr lang="tr-TR" sz="3200" dirty="0" smtClean="0"/>
              <a:t>/</a:t>
            </a:r>
            <a:r>
              <a:rPr lang="tr-TR" sz="3200" dirty="0" err="1" smtClean="0"/>
              <a:t>equivalence</a:t>
            </a:r>
            <a:r>
              <a:rPr lang="tr-TR" sz="3200" dirty="0" smtClean="0"/>
              <a:t> </a:t>
            </a:r>
            <a:r>
              <a:rPr lang="tr-TR" sz="3200" dirty="0" err="1" smtClean="0"/>
              <a:t>and</a:t>
            </a:r>
            <a:r>
              <a:rPr lang="tr-TR" sz="3200" dirty="0" smtClean="0"/>
              <a:t> </a:t>
            </a:r>
            <a:r>
              <a:rPr lang="tr-TR" sz="3200" dirty="0" err="1" smtClean="0"/>
              <a:t>the</a:t>
            </a:r>
            <a:r>
              <a:rPr lang="tr-TR" sz="3200" dirty="0" smtClean="0"/>
              <a:t> Rest:</a:t>
            </a:r>
            <a:br>
              <a:rPr lang="tr-TR" sz="3200" dirty="0" smtClean="0"/>
            </a:br>
            <a:r>
              <a:rPr lang="tr-TR" sz="3200" dirty="0" err="1" smtClean="0"/>
              <a:t>empirical</a:t>
            </a:r>
            <a:r>
              <a:rPr lang="tr-TR" sz="3200" dirty="0" smtClean="0"/>
              <a:t> </a:t>
            </a:r>
            <a:r>
              <a:rPr lang="tr-TR" sz="3200" dirty="0" err="1" smtClean="0"/>
              <a:t>evidence</a:t>
            </a:r>
            <a:endParaRPr lang="tr-TR" sz="3200" dirty="0"/>
          </a:p>
        </p:txBody>
      </p:sp>
      <p:sp>
        <p:nvSpPr>
          <p:cNvPr id="3" name="2 İçerik Yer Tutucusu"/>
          <p:cNvSpPr>
            <a:spLocks noGrp="1"/>
          </p:cNvSpPr>
          <p:nvPr>
            <p:ph idx="1"/>
          </p:nvPr>
        </p:nvSpPr>
        <p:spPr/>
        <p:txBody>
          <a:bodyPr/>
          <a:lstStyle/>
          <a:p>
            <a:endParaRPr lang="tr-TR" sz="2400" dirty="0" smtClean="0"/>
          </a:p>
          <a:p>
            <a:pPr lvl="1"/>
            <a:r>
              <a:rPr lang="tr-TR" sz="2400" dirty="0" smtClean="0"/>
              <a:t> </a:t>
            </a:r>
            <a:r>
              <a:rPr lang="tr-TR" sz="2400" dirty="0" err="1" smtClean="0"/>
              <a:t>Benefits</a:t>
            </a:r>
            <a:r>
              <a:rPr lang="tr-TR" sz="2400" dirty="0" smtClean="0"/>
              <a:t> </a:t>
            </a:r>
            <a:r>
              <a:rPr lang="tr-TR" sz="2400" dirty="0" err="1" smtClean="0"/>
              <a:t>for</a:t>
            </a:r>
            <a:r>
              <a:rPr lang="tr-TR" sz="2400" dirty="0" smtClean="0"/>
              <a:t> </a:t>
            </a:r>
            <a:r>
              <a:rPr lang="tr-TR" sz="2400" dirty="0" err="1" smtClean="0"/>
              <a:t>exporters</a:t>
            </a:r>
            <a:r>
              <a:rPr lang="tr-TR" sz="2400" dirty="0" smtClean="0"/>
              <a:t> </a:t>
            </a:r>
            <a:r>
              <a:rPr lang="tr-TR" sz="2400" dirty="0" err="1" smtClean="0"/>
              <a:t>under</a:t>
            </a:r>
            <a:r>
              <a:rPr lang="tr-TR" sz="2400" dirty="0" smtClean="0"/>
              <a:t> </a:t>
            </a:r>
            <a:r>
              <a:rPr lang="tr-TR" sz="2400" b="1" dirty="0" err="1" smtClean="0"/>
              <a:t>Mutual</a:t>
            </a:r>
            <a:r>
              <a:rPr lang="tr-TR" sz="2400" b="1" dirty="0" smtClean="0"/>
              <a:t> </a:t>
            </a:r>
            <a:r>
              <a:rPr lang="tr-TR" sz="2400" b="1" dirty="0" err="1" smtClean="0"/>
              <a:t>Recognition</a:t>
            </a:r>
            <a:r>
              <a:rPr lang="tr-TR" sz="2400" b="1" dirty="0" smtClean="0"/>
              <a:t> (MR)</a:t>
            </a:r>
            <a:r>
              <a:rPr lang="tr-TR" sz="2400" dirty="0" smtClean="0"/>
              <a:t> </a:t>
            </a:r>
            <a:r>
              <a:rPr lang="tr-TR" sz="2400" dirty="0" err="1" smtClean="0"/>
              <a:t>agreements</a:t>
            </a:r>
            <a:r>
              <a:rPr lang="tr-TR" sz="2400" dirty="0" smtClean="0"/>
              <a:t> </a:t>
            </a:r>
            <a:r>
              <a:rPr lang="tr-TR" sz="2400" b="1" dirty="0" err="1" smtClean="0"/>
              <a:t>with</a:t>
            </a:r>
            <a:r>
              <a:rPr lang="tr-TR" sz="2400" b="1" dirty="0" smtClean="0"/>
              <a:t> </a:t>
            </a:r>
            <a:r>
              <a:rPr lang="tr-TR" sz="2400" b="1" dirty="0" err="1" smtClean="0"/>
              <a:t>conformity</a:t>
            </a:r>
            <a:r>
              <a:rPr lang="tr-TR" sz="2400" b="1" dirty="0" smtClean="0"/>
              <a:t> </a:t>
            </a:r>
            <a:r>
              <a:rPr lang="tr-TR" sz="2400" b="1" dirty="0" err="1" smtClean="0"/>
              <a:t>assessment</a:t>
            </a:r>
            <a:r>
              <a:rPr lang="tr-TR" sz="2400" b="1" dirty="0" smtClean="0"/>
              <a:t> </a:t>
            </a:r>
            <a:r>
              <a:rPr lang="tr-TR" sz="2400" dirty="0" err="1" smtClean="0"/>
              <a:t>are</a:t>
            </a:r>
            <a:r>
              <a:rPr lang="tr-TR" sz="2400" dirty="0" smtClean="0"/>
              <a:t> </a:t>
            </a:r>
            <a:r>
              <a:rPr lang="tr-TR" sz="2400" dirty="0" err="1" smtClean="0"/>
              <a:t>stronger</a:t>
            </a:r>
            <a:r>
              <a:rPr lang="tr-TR" sz="2400" dirty="0" smtClean="0"/>
              <a:t> </a:t>
            </a:r>
            <a:r>
              <a:rPr lang="tr-TR" sz="2400" dirty="0" err="1" smtClean="0"/>
              <a:t>than</a:t>
            </a:r>
            <a:r>
              <a:rPr lang="tr-TR" sz="2400" dirty="0" smtClean="0"/>
              <a:t> </a:t>
            </a:r>
            <a:r>
              <a:rPr lang="tr-TR" sz="2400" dirty="0" err="1" smtClean="0"/>
              <a:t>harmonisation</a:t>
            </a:r>
            <a:r>
              <a:rPr lang="tr-TR" sz="2400" dirty="0" smtClean="0"/>
              <a:t> </a:t>
            </a:r>
            <a:r>
              <a:rPr lang="tr-TR" sz="2400" dirty="0" err="1" smtClean="0"/>
              <a:t>for</a:t>
            </a:r>
            <a:r>
              <a:rPr lang="tr-TR" sz="2400" dirty="0" smtClean="0"/>
              <a:t> </a:t>
            </a:r>
            <a:r>
              <a:rPr lang="tr-TR" sz="2400" dirty="0" err="1" smtClean="0"/>
              <a:t>developing</a:t>
            </a:r>
            <a:r>
              <a:rPr lang="tr-TR" sz="2400" dirty="0" smtClean="0"/>
              <a:t> </a:t>
            </a:r>
            <a:r>
              <a:rPr lang="tr-TR" sz="2400" dirty="0" err="1" smtClean="0"/>
              <a:t>countries</a:t>
            </a:r>
            <a:r>
              <a:rPr lang="tr-TR" sz="2400" dirty="0" smtClean="0"/>
              <a:t>…</a:t>
            </a:r>
          </a:p>
          <a:p>
            <a:pPr lvl="1">
              <a:buNone/>
            </a:pPr>
            <a:r>
              <a:rPr lang="tr-TR" sz="2600" dirty="0" smtClean="0"/>
              <a:t>	</a:t>
            </a:r>
            <a:r>
              <a:rPr lang="tr-TR" sz="2000" dirty="0" smtClean="0"/>
              <a:t>(</a:t>
            </a:r>
            <a:r>
              <a:rPr lang="tr-TR" sz="2000" dirty="0" err="1" smtClean="0"/>
              <a:t>Chen</a:t>
            </a:r>
            <a:r>
              <a:rPr lang="tr-TR" sz="2000" dirty="0" smtClean="0"/>
              <a:t> </a:t>
            </a:r>
            <a:r>
              <a:rPr lang="tr-TR" sz="2000" dirty="0" err="1" smtClean="0"/>
              <a:t>and</a:t>
            </a:r>
            <a:r>
              <a:rPr lang="tr-TR" sz="2000" dirty="0" smtClean="0"/>
              <a:t> </a:t>
            </a:r>
            <a:r>
              <a:rPr lang="tr-TR" sz="2000" dirty="0" err="1" smtClean="0"/>
              <a:t>Mattoo</a:t>
            </a:r>
            <a:r>
              <a:rPr lang="tr-TR" sz="2000" dirty="0" smtClean="0"/>
              <a:t>, 2008; </a:t>
            </a:r>
            <a:r>
              <a:rPr lang="tr-TR" sz="2000" dirty="0" err="1" smtClean="0"/>
              <a:t>Baller</a:t>
            </a:r>
            <a:r>
              <a:rPr lang="tr-TR" sz="2000" dirty="0" smtClean="0"/>
              <a:t>, 2007; </a:t>
            </a:r>
            <a:r>
              <a:rPr lang="tr-TR" sz="2000" dirty="0" err="1" smtClean="0"/>
              <a:t>Mascus</a:t>
            </a:r>
            <a:r>
              <a:rPr lang="tr-TR" sz="2000" dirty="0" smtClean="0"/>
              <a:t>, 2009)</a:t>
            </a:r>
          </a:p>
          <a:p>
            <a:pPr lvl="1">
              <a:buNone/>
            </a:pPr>
            <a:endParaRPr lang="tr-TR" sz="2000" dirty="0" smtClean="0"/>
          </a:p>
          <a:p>
            <a:pPr lvl="1"/>
            <a:r>
              <a:rPr lang="tr-TR" sz="2000" dirty="0" smtClean="0"/>
              <a:t> </a:t>
            </a:r>
            <a:r>
              <a:rPr lang="tr-TR" sz="2400" dirty="0" smtClean="0">
                <a:solidFill>
                  <a:srgbClr val="FF0000"/>
                </a:solidFill>
              </a:rPr>
              <a:t>But, </a:t>
            </a:r>
            <a:r>
              <a:rPr lang="tr-TR" sz="2400" dirty="0" err="1" smtClean="0">
                <a:solidFill>
                  <a:srgbClr val="FF0000"/>
                </a:solidFill>
              </a:rPr>
              <a:t>the</a:t>
            </a:r>
            <a:r>
              <a:rPr lang="tr-TR" sz="2400" dirty="0" smtClean="0">
                <a:solidFill>
                  <a:srgbClr val="FF0000"/>
                </a:solidFill>
              </a:rPr>
              <a:t> </a:t>
            </a:r>
            <a:r>
              <a:rPr lang="tr-TR" sz="2400" dirty="0" err="1" smtClean="0">
                <a:solidFill>
                  <a:srgbClr val="FF0000"/>
                </a:solidFill>
              </a:rPr>
              <a:t>positive</a:t>
            </a:r>
            <a:r>
              <a:rPr lang="tr-TR" sz="2400" dirty="0" smtClean="0">
                <a:solidFill>
                  <a:srgbClr val="FF0000"/>
                </a:solidFill>
              </a:rPr>
              <a:t> </a:t>
            </a:r>
            <a:r>
              <a:rPr lang="tr-TR" sz="2400" dirty="0" err="1" smtClean="0">
                <a:solidFill>
                  <a:srgbClr val="FF0000"/>
                </a:solidFill>
              </a:rPr>
              <a:t>impact</a:t>
            </a:r>
            <a:r>
              <a:rPr lang="tr-TR" sz="2400" dirty="0" smtClean="0">
                <a:solidFill>
                  <a:srgbClr val="FF0000"/>
                </a:solidFill>
              </a:rPr>
              <a:t> </a:t>
            </a:r>
            <a:r>
              <a:rPr lang="tr-TR" sz="2400" dirty="0" err="1" smtClean="0">
                <a:solidFill>
                  <a:srgbClr val="FF0000"/>
                </a:solidFill>
              </a:rPr>
              <a:t>depends</a:t>
            </a:r>
            <a:r>
              <a:rPr lang="tr-TR" sz="2400" dirty="0" smtClean="0">
                <a:solidFill>
                  <a:srgbClr val="FF0000"/>
                </a:solidFill>
              </a:rPr>
              <a:t> on:</a:t>
            </a:r>
            <a:endParaRPr lang="tr-TR" sz="1600" dirty="0" smtClean="0">
              <a:solidFill>
                <a:srgbClr val="FF0000"/>
              </a:solidFill>
            </a:endParaRPr>
          </a:p>
          <a:p>
            <a:pPr lvl="1"/>
            <a:endParaRPr lang="tr-TR" sz="2000" dirty="0" smtClean="0"/>
          </a:p>
          <a:p>
            <a:pPr lvl="1"/>
            <a:r>
              <a:rPr lang="tr-TR" sz="2000" dirty="0" err="1" smtClean="0"/>
              <a:t>If</a:t>
            </a:r>
            <a:r>
              <a:rPr lang="tr-TR" sz="2000" dirty="0" smtClean="0"/>
              <a:t> TTIP is </a:t>
            </a:r>
            <a:r>
              <a:rPr lang="tr-TR" sz="2000" dirty="0" err="1" smtClean="0"/>
              <a:t>willing</a:t>
            </a:r>
            <a:r>
              <a:rPr lang="tr-TR" sz="2000" dirty="0" smtClean="0"/>
              <a:t> </a:t>
            </a:r>
            <a:r>
              <a:rPr lang="tr-TR" sz="2000" dirty="0" err="1" smtClean="0"/>
              <a:t>to</a:t>
            </a:r>
            <a:r>
              <a:rPr lang="tr-TR" sz="2000" dirty="0" smtClean="0"/>
              <a:t> </a:t>
            </a:r>
            <a:r>
              <a:rPr lang="tr-TR" sz="2000" dirty="0" err="1" smtClean="0"/>
              <a:t>recognise</a:t>
            </a:r>
            <a:r>
              <a:rPr lang="tr-TR" sz="2000" dirty="0" smtClean="0"/>
              <a:t> </a:t>
            </a:r>
            <a:r>
              <a:rPr lang="tr-TR" sz="2000" dirty="0" err="1" smtClean="0"/>
              <a:t>the</a:t>
            </a:r>
            <a:r>
              <a:rPr lang="tr-TR" sz="2000" dirty="0" smtClean="0"/>
              <a:t> </a:t>
            </a:r>
            <a:r>
              <a:rPr lang="tr-TR" sz="2000" dirty="0" err="1" smtClean="0"/>
              <a:t>standards</a:t>
            </a:r>
            <a:r>
              <a:rPr lang="tr-TR" sz="2000" dirty="0" smtClean="0"/>
              <a:t> (</a:t>
            </a:r>
            <a:r>
              <a:rPr lang="tr-TR" sz="2000" dirty="0" err="1" smtClean="0"/>
              <a:t>or</a:t>
            </a:r>
            <a:r>
              <a:rPr lang="tr-TR" sz="2000" dirty="0" smtClean="0"/>
              <a:t> at </a:t>
            </a:r>
            <a:r>
              <a:rPr lang="tr-TR" sz="2000" dirty="0" err="1" smtClean="0"/>
              <a:t>least</a:t>
            </a:r>
            <a:r>
              <a:rPr lang="tr-TR" sz="2000" dirty="0" smtClean="0"/>
              <a:t> </a:t>
            </a:r>
            <a:r>
              <a:rPr lang="tr-TR" sz="2000" dirty="0" err="1" smtClean="0"/>
              <a:t>equivalence</a:t>
            </a:r>
            <a:r>
              <a:rPr lang="tr-TR" sz="2000" dirty="0" smtClean="0"/>
              <a:t>) / </a:t>
            </a:r>
            <a:r>
              <a:rPr lang="tr-TR" sz="2000" dirty="0" err="1" smtClean="0"/>
              <a:t>recognise</a:t>
            </a:r>
            <a:r>
              <a:rPr lang="tr-TR" sz="2000" dirty="0" smtClean="0"/>
              <a:t> </a:t>
            </a:r>
            <a:r>
              <a:rPr lang="tr-TR" sz="2000" dirty="0" err="1" smtClean="0"/>
              <a:t>conformity</a:t>
            </a:r>
            <a:r>
              <a:rPr lang="tr-TR" sz="2000" dirty="0" smtClean="0"/>
              <a:t> </a:t>
            </a:r>
            <a:r>
              <a:rPr lang="tr-TR" sz="2000" dirty="0" err="1" smtClean="0"/>
              <a:t>assessment</a:t>
            </a:r>
            <a:r>
              <a:rPr lang="tr-TR" sz="2000" dirty="0" smtClean="0"/>
              <a:t> of </a:t>
            </a:r>
            <a:r>
              <a:rPr lang="tr-TR" sz="2000" dirty="0" err="1" smtClean="0"/>
              <a:t>the</a:t>
            </a:r>
            <a:r>
              <a:rPr lang="tr-TR" sz="2000" dirty="0" smtClean="0"/>
              <a:t> </a:t>
            </a:r>
            <a:r>
              <a:rPr lang="tr-TR" sz="2000" dirty="0" err="1" smtClean="0"/>
              <a:t>RoW</a:t>
            </a:r>
            <a:r>
              <a:rPr lang="tr-TR" sz="2000" dirty="0" smtClean="0"/>
              <a:t>.</a:t>
            </a:r>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xmlns="" val="109739068"/>
              </p:ext>
            </p:extLst>
          </p:nvPr>
        </p:nvGraphicFramePr>
        <p:xfrm>
          <a:off x="323528" y="1340770"/>
          <a:ext cx="8496946" cy="5517229"/>
        </p:xfrm>
        <a:graphic>
          <a:graphicData uri="http://schemas.openxmlformats.org/drawingml/2006/table">
            <a:tbl>
              <a:tblPr firstRow="1" firstCol="1" bandRow="1">
                <a:tableStyleId>{5C22544A-7EE6-4342-B048-85BDC9FD1C3A}</a:tableStyleId>
              </a:tblPr>
              <a:tblGrid>
                <a:gridCol w="502189"/>
                <a:gridCol w="1421152"/>
                <a:gridCol w="971285"/>
                <a:gridCol w="1120464"/>
                <a:gridCol w="1120464"/>
                <a:gridCol w="1120464"/>
                <a:gridCol w="1120464"/>
                <a:gridCol w="1120464"/>
              </a:tblGrid>
              <a:tr h="558222">
                <a:tc>
                  <a:txBody>
                    <a:bodyPr/>
                    <a:lstStyle/>
                    <a:p>
                      <a:endParaRPr lang="de-DE" sz="2400" dirty="0">
                        <a:effectLst/>
                        <a:latin typeface="+mn-lt"/>
                      </a:endParaRPr>
                    </a:p>
                  </a:txBody>
                  <a:tcPr marL="24598" marR="24598" marT="0" marB="0" anchor="ctr">
                    <a:solidFill>
                      <a:schemeClr val="tx2">
                        <a:lumMod val="60000"/>
                        <a:lumOff val="40000"/>
                      </a:schemeClr>
                    </a:solidFill>
                  </a:tcPr>
                </a:tc>
                <a:tc>
                  <a:txBody>
                    <a:bodyPr/>
                    <a:lstStyle/>
                    <a:p>
                      <a:endParaRPr lang="de-DE" sz="2400" dirty="0">
                        <a:effectLst/>
                        <a:latin typeface="+mn-lt"/>
                      </a:endParaRPr>
                    </a:p>
                  </a:txBody>
                  <a:tcPr marL="24598" marR="24598" marT="0" marB="0" anchor="ctr">
                    <a:solidFill>
                      <a:schemeClr val="tx2">
                        <a:lumMod val="60000"/>
                        <a:lumOff val="40000"/>
                      </a:schemeClr>
                    </a:solidFill>
                  </a:tcPr>
                </a:tc>
                <a:tc gridSpan="2">
                  <a:txBody>
                    <a:bodyPr/>
                    <a:lstStyle/>
                    <a:p>
                      <a:pPr marL="0" indent="0" algn="ctr">
                        <a:lnSpc>
                          <a:spcPts val="1400"/>
                        </a:lnSpc>
                        <a:spcAft>
                          <a:spcPts val="0"/>
                        </a:spcAft>
                      </a:pPr>
                      <a:r>
                        <a:rPr lang="en-GB" sz="2400" dirty="0" err="1" smtClean="0">
                          <a:effectLst/>
                          <a:latin typeface="+mn-lt"/>
                        </a:rPr>
                        <a:t>Ifo</a:t>
                      </a:r>
                      <a:endParaRPr lang="de-DE" sz="2400" baseline="30000" dirty="0">
                        <a:effectLst/>
                        <a:latin typeface="+mn-lt"/>
                        <a:ea typeface="Times New Roman"/>
                      </a:endParaRPr>
                    </a:p>
                  </a:txBody>
                  <a:tcPr marL="24598" marR="24598" marT="0" marB="0" anchor="ctr">
                    <a:solidFill>
                      <a:schemeClr val="tx2">
                        <a:lumMod val="60000"/>
                        <a:lumOff val="40000"/>
                      </a:schemeClr>
                    </a:solidFill>
                  </a:tcPr>
                </a:tc>
                <a:tc hMerge="1">
                  <a:txBody>
                    <a:bodyPr/>
                    <a:lstStyle/>
                    <a:p>
                      <a:pPr marL="0" indent="0" algn="ctr">
                        <a:lnSpc>
                          <a:spcPts val="1400"/>
                        </a:lnSpc>
                        <a:spcAft>
                          <a:spcPts val="0"/>
                        </a:spcAft>
                      </a:pPr>
                      <a:endParaRPr lang="de-DE" sz="1200" dirty="0">
                        <a:effectLst/>
                        <a:latin typeface="+mn-lt"/>
                        <a:ea typeface="Times New Roman"/>
                      </a:endParaRPr>
                    </a:p>
                  </a:txBody>
                  <a:tcPr marL="24598" marR="24598" marT="0" marB="0" anchor="ctr"/>
                </a:tc>
                <a:tc gridSpan="2">
                  <a:txBody>
                    <a:bodyPr/>
                    <a:lstStyle/>
                    <a:p>
                      <a:pPr marL="0" indent="0" algn="ctr">
                        <a:lnSpc>
                          <a:spcPts val="1400"/>
                        </a:lnSpc>
                        <a:spcAft>
                          <a:spcPts val="0"/>
                        </a:spcAft>
                      </a:pPr>
                      <a:r>
                        <a:rPr lang="de-DE" sz="2400" dirty="0" smtClean="0">
                          <a:effectLst/>
                          <a:latin typeface="+mn-lt"/>
                          <a:ea typeface="Times New Roman"/>
                        </a:rPr>
                        <a:t>CEPR</a:t>
                      </a:r>
                      <a:endParaRPr lang="de-DE" sz="2400" baseline="30000" dirty="0">
                        <a:effectLst/>
                        <a:latin typeface="+mn-lt"/>
                        <a:ea typeface="Times New Roman"/>
                      </a:endParaRPr>
                    </a:p>
                  </a:txBody>
                  <a:tcPr marL="24598" marR="24598" marT="0" marB="0" anchor="ctr">
                    <a:solidFill>
                      <a:schemeClr val="tx2">
                        <a:lumMod val="60000"/>
                        <a:lumOff val="40000"/>
                      </a:schemeClr>
                    </a:solidFill>
                  </a:tcPr>
                </a:tc>
                <a:tc hMerge="1">
                  <a:txBody>
                    <a:bodyPr/>
                    <a:lstStyle/>
                    <a:p>
                      <a:pPr marL="0" indent="0" algn="ctr">
                        <a:lnSpc>
                          <a:spcPts val="1400"/>
                        </a:lnSpc>
                        <a:spcAft>
                          <a:spcPts val="0"/>
                        </a:spcAft>
                      </a:pPr>
                      <a:endParaRPr lang="de-DE" sz="1200" dirty="0">
                        <a:effectLst/>
                        <a:latin typeface="+mn-lt"/>
                        <a:ea typeface="Times New Roman"/>
                      </a:endParaRPr>
                    </a:p>
                  </a:txBody>
                  <a:tcPr marL="24598" marR="24598" marT="0" marB="0" anchor="ctr"/>
                </a:tc>
                <a:tc gridSpan="2">
                  <a:txBody>
                    <a:bodyPr/>
                    <a:lstStyle/>
                    <a:p>
                      <a:pPr marL="0" indent="0" algn="ctr">
                        <a:lnSpc>
                          <a:spcPts val="1400"/>
                        </a:lnSpc>
                        <a:spcAft>
                          <a:spcPts val="0"/>
                        </a:spcAft>
                      </a:pPr>
                      <a:r>
                        <a:rPr lang="de-DE" sz="2400" dirty="0" smtClean="0">
                          <a:effectLst/>
                          <a:latin typeface="+mn-lt"/>
                          <a:ea typeface="Times New Roman"/>
                        </a:rPr>
                        <a:t>Aichele</a:t>
                      </a:r>
                      <a:r>
                        <a:rPr lang="de-DE" sz="2400" baseline="0" dirty="0" smtClean="0">
                          <a:effectLst/>
                          <a:latin typeface="+mn-lt"/>
                          <a:ea typeface="Times New Roman"/>
                        </a:rPr>
                        <a:t> et al.</a:t>
                      </a:r>
                      <a:endParaRPr lang="de-DE" sz="2400" baseline="30000" dirty="0">
                        <a:effectLst/>
                        <a:latin typeface="+mn-lt"/>
                        <a:ea typeface="Times New Roman"/>
                      </a:endParaRPr>
                    </a:p>
                  </a:txBody>
                  <a:tcPr marL="24598" marR="24598" marT="0" marB="0" anchor="ctr">
                    <a:solidFill>
                      <a:schemeClr val="tx2">
                        <a:lumMod val="60000"/>
                        <a:lumOff val="40000"/>
                      </a:schemeClr>
                    </a:solidFill>
                  </a:tcPr>
                </a:tc>
                <a:tc hMerge="1">
                  <a:txBody>
                    <a:bodyPr/>
                    <a:lstStyle/>
                    <a:p>
                      <a:pPr marL="0" indent="0" algn="ctr">
                        <a:lnSpc>
                          <a:spcPts val="1400"/>
                        </a:lnSpc>
                        <a:spcAft>
                          <a:spcPts val="0"/>
                        </a:spcAft>
                      </a:pPr>
                      <a:endParaRPr lang="de-DE" sz="1200" dirty="0">
                        <a:effectLst/>
                        <a:latin typeface="+mn-lt"/>
                        <a:ea typeface="Times New Roman"/>
                      </a:endParaRPr>
                    </a:p>
                  </a:txBody>
                  <a:tcPr marL="24598" marR="24598" marT="0" marB="0" anchor="ctr"/>
                </a:tc>
              </a:tr>
              <a:tr h="702961">
                <a:tc gridSpan="2">
                  <a:txBody>
                    <a:bodyPr/>
                    <a:lstStyle/>
                    <a:p>
                      <a:r>
                        <a:rPr lang="de-DE" sz="2400" b="1" dirty="0" err="1" smtClean="0">
                          <a:effectLst/>
                          <a:latin typeface="+mn-lt"/>
                        </a:rPr>
                        <a:t>Spillovers</a:t>
                      </a:r>
                      <a:r>
                        <a:rPr lang="de-DE" sz="2400" b="1" dirty="0" smtClean="0">
                          <a:effectLst/>
                          <a:latin typeface="+mn-lt"/>
                        </a:rPr>
                        <a:t>:</a:t>
                      </a:r>
                      <a:endParaRPr lang="de-DE" sz="2400" b="1" dirty="0">
                        <a:effectLst/>
                        <a:latin typeface="+mn-lt"/>
                      </a:endParaRPr>
                    </a:p>
                  </a:txBody>
                  <a:tcPr marL="24598" marR="24598" marT="0" marB="0" anchor="ctr">
                    <a:solidFill>
                      <a:schemeClr val="tx2">
                        <a:lumMod val="60000"/>
                        <a:lumOff val="40000"/>
                      </a:schemeClr>
                    </a:solidFill>
                  </a:tcPr>
                </a:tc>
                <a:tc hMerge="1">
                  <a:txBody>
                    <a:bodyPr/>
                    <a:lstStyle/>
                    <a:p>
                      <a:endParaRPr lang="de-DE" sz="1200" dirty="0">
                        <a:effectLst/>
                        <a:latin typeface="+mn-lt"/>
                      </a:endParaRPr>
                    </a:p>
                  </a:txBody>
                  <a:tcPr marL="24598" marR="24598" marT="0" marB="0" anchor="b"/>
                </a:tc>
                <a:tc>
                  <a:txBody>
                    <a:bodyPr/>
                    <a:lstStyle/>
                    <a:p>
                      <a:pPr marL="180340" indent="97155" algn="ctr">
                        <a:lnSpc>
                          <a:spcPts val="1400"/>
                        </a:lnSpc>
                        <a:spcAft>
                          <a:spcPts val="0"/>
                        </a:spcAft>
                      </a:pPr>
                      <a:r>
                        <a:rPr lang="en-GB" sz="2400" b="1" dirty="0" smtClean="0">
                          <a:effectLst/>
                          <a:latin typeface="+mn-lt"/>
                        </a:rPr>
                        <a:t>NO</a:t>
                      </a:r>
                      <a:endParaRPr lang="de-DE" sz="2400" b="1" dirty="0">
                        <a:effectLst/>
                        <a:latin typeface="+mn-lt"/>
                        <a:ea typeface="Times New Roman"/>
                      </a:endParaRPr>
                    </a:p>
                  </a:txBody>
                  <a:tcPr marL="24598" marR="24598" marT="0" marB="0" anchor="ctr">
                    <a:solidFill>
                      <a:schemeClr val="tx2">
                        <a:lumMod val="60000"/>
                        <a:lumOff val="40000"/>
                      </a:schemeClr>
                    </a:solidFill>
                  </a:tcPr>
                </a:tc>
                <a:tc>
                  <a:txBody>
                    <a:bodyPr/>
                    <a:lstStyle/>
                    <a:p>
                      <a:pPr marL="180340" indent="97155" algn="ctr">
                        <a:lnSpc>
                          <a:spcPts val="1400"/>
                        </a:lnSpc>
                        <a:spcAft>
                          <a:spcPts val="0"/>
                        </a:spcAft>
                      </a:pPr>
                      <a:r>
                        <a:rPr lang="en-GB" sz="2400" b="1" dirty="0" smtClean="0">
                          <a:effectLst/>
                          <a:latin typeface="+mn-lt"/>
                        </a:rPr>
                        <a:t>YES</a:t>
                      </a:r>
                      <a:endParaRPr lang="de-DE" sz="2400" b="1" dirty="0">
                        <a:effectLst/>
                        <a:latin typeface="+mn-lt"/>
                        <a:ea typeface="Times New Roman"/>
                      </a:endParaRPr>
                    </a:p>
                  </a:txBody>
                  <a:tcPr marL="24598" marR="24598" marT="0" marB="0" anchor="ctr">
                    <a:solidFill>
                      <a:schemeClr val="tx2">
                        <a:lumMod val="60000"/>
                        <a:lumOff val="40000"/>
                      </a:schemeClr>
                    </a:solidFill>
                  </a:tcPr>
                </a:tc>
                <a:tc>
                  <a:txBody>
                    <a:bodyPr/>
                    <a:lstStyle/>
                    <a:p>
                      <a:pPr marL="180340" indent="97155" algn="ctr">
                        <a:lnSpc>
                          <a:spcPts val="1400"/>
                        </a:lnSpc>
                        <a:spcAft>
                          <a:spcPts val="0"/>
                        </a:spcAft>
                      </a:pPr>
                      <a:r>
                        <a:rPr lang="en-GB" sz="2400" b="1" dirty="0" smtClean="0">
                          <a:effectLst/>
                          <a:latin typeface="+mn-lt"/>
                        </a:rPr>
                        <a:t>NO</a:t>
                      </a:r>
                      <a:endParaRPr lang="de-DE" sz="2400" b="1" dirty="0">
                        <a:effectLst/>
                        <a:latin typeface="+mn-lt"/>
                        <a:ea typeface="Times New Roman"/>
                      </a:endParaRPr>
                    </a:p>
                  </a:txBody>
                  <a:tcPr marL="24598" marR="24598" marT="0" marB="0" anchor="ctr">
                    <a:solidFill>
                      <a:schemeClr val="tx2">
                        <a:lumMod val="60000"/>
                        <a:lumOff val="40000"/>
                      </a:schemeClr>
                    </a:solidFill>
                  </a:tcPr>
                </a:tc>
                <a:tc>
                  <a:txBody>
                    <a:bodyPr/>
                    <a:lstStyle/>
                    <a:p>
                      <a:pPr marL="180340" indent="97155" algn="ctr">
                        <a:lnSpc>
                          <a:spcPts val="1400"/>
                        </a:lnSpc>
                        <a:spcAft>
                          <a:spcPts val="0"/>
                        </a:spcAft>
                      </a:pPr>
                      <a:r>
                        <a:rPr lang="en-GB" sz="2400" b="1" dirty="0" smtClean="0">
                          <a:effectLst/>
                          <a:latin typeface="+mn-lt"/>
                        </a:rPr>
                        <a:t>YES</a:t>
                      </a:r>
                      <a:endParaRPr lang="de-DE" sz="2400" b="1" dirty="0">
                        <a:effectLst/>
                        <a:latin typeface="+mn-lt"/>
                        <a:ea typeface="Times New Roman"/>
                      </a:endParaRPr>
                    </a:p>
                  </a:txBody>
                  <a:tcPr marL="24598" marR="24598" marT="0" marB="0" anchor="ctr">
                    <a:solidFill>
                      <a:schemeClr val="tx2">
                        <a:lumMod val="60000"/>
                        <a:lumOff val="40000"/>
                      </a:schemeClr>
                    </a:solidFill>
                  </a:tcPr>
                </a:tc>
                <a:tc>
                  <a:txBody>
                    <a:bodyPr/>
                    <a:lstStyle/>
                    <a:p>
                      <a:pPr marL="180340" indent="97155" algn="ctr">
                        <a:lnSpc>
                          <a:spcPts val="1400"/>
                        </a:lnSpc>
                        <a:spcAft>
                          <a:spcPts val="0"/>
                        </a:spcAft>
                      </a:pPr>
                      <a:r>
                        <a:rPr lang="en-GB" sz="2400" b="1" dirty="0" smtClean="0">
                          <a:effectLst/>
                          <a:latin typeface="+mn-lt"/>
                        </a:rPr>
                        <a:t>NO</a:t>
                      </a:r>
                      <a:endParaRPr lang="de-DE" sz="2400" b="1" dirty="0">
                        <a:effectLst/>
                        <a:latin typeface="+mn-lt"/>
                        <a:ea typeface="Times New Roman"/>
                      </a:endParaRPr>
                    </a:p>
                  </a:txBody>
                  <a:tcPr marL="24598" marR="24598" marT="0" marB="0" anchor="ctr">
                    <a:solidFill>
                      <a:schemeClr val="tx2">
                        <a:lumMod val="60000"/>
                        <a:lumOff val="40000"/>
                      </a:schemeClr>
                    </a:solidFill>
                  </a:tcPr>
                </a:tc>
                <a:tc>
                  <a:txBody>
                    <a:bodyPr/>
                    <a:lstStyle/>
                    <a:p>
                      <a:pPr marL="180340" indent="97155" algn="ctr">
                        <a:lnSpc>
                          <a:spcPts val="1400"/>
                        </a:lnSpc>
                        <a:spcAft>
                          <a:spcPts val="0"/>
                        </a:spcAft>
                      </a:pPr>
                      <a:r>
                        <a:rPr lang="en-GB" sz="2400" b="1" dirty="0" smtClean="0">
                          <a:effectLst/>
                          <a:latin typeface="+mn-lt"/>
                        </a:rPr>
                        <a:t>YES</a:t>
                      </a:r>
                      <a:endParaRPr lang="de-DE" sz="2400" b="1" dirty="0">
                        <a:effectLst/>
                        <a:latin typeface="+mn-lt"/>
                        <a:ea typeface="Times New Roman"/>
                      </a:endParaRPr>
                    </a:p>
                  </a:txBody>
                  <a:tcPr marL="24598" marR="24598" marT="0" marB="0" anchor="ctr">
                    <a:solidFill>
                      <a:schemeClr val="tx2">
                        <a:lumMod val="60000"/>
                        <a:lumOff val="40000"/>
                      </a:schemeClr>
                    </a:solidFill>
                  </a:tcPr>
                </a:tc>
              </a:tr>
              <a:tr h="702961">
                <a:tc gridSpan="2">
                  <a:txBody>
                    <a:bodyPr/>
                    <a:lstStyle/>
                    <a:p>
                      <a:pPr marL="180340" indent="97155" algn="l">
                        <a:lnSpc>
                          <a:spcPts val="1400"/>
                        </a:lnSpc>
                        <a:spcAft>
                          <a:spcPts val="0"/>
                        </a:spcAft>
                      </a:pPr>
                      <a:r>
                        <a:rPr lang="en-GB" sz="2400" dirty="0">
                          <a:effectLst/>
                          <a:latin typeface="+mn-lt"/>
                        </a:rPr>
                        <a:t>EU average</a:t>
                      </a:r>
                      <a:endParaRPr lang="de-DE" sz="2400" dirty="0">
                        <a:effectLst/>
                        <a:latin typeface="+mn-lt"/>
                        <a:ea typeface="Times New Roman"/>
                      </a:endParaRPr>
                    </a:p>
                  </a:txBody>
                  <a:tcPr marL="24598" marR="24598" marT="0" marB="0" anchor="ctr">
                    <a:solidFill>
                      <a:schemeClr val="tx2">
                        <a:lumMod val="60000"/>
                        <a:lumOff val="40000"/>
                      </a:schemeClr>
                    </a:solidFill>
                  </a:tcPr>
                </a:tc>
                <a:tc hMerge="1">
                  <a:txBody>
                    <a:bodyPr/>
                    <a:lstStyle/>
                    <a:p>
                      <a:endParaRPr lang="de-DE"/>
                    </a:p>
                  </a:txBody>
                  <a:tcPr/>
                </a:tc>
                <a:tc>
                  <a:txBody>
                    <a:bodyPr/>
                    <a:lstStyle/>
                    <a:p>
                      <a:pPr marL="180340" indent="97155" algn="ctr">
                        <a:lnSpc>
                          <a:spcPts val="1400"/>
                        </a:lnSpc>
                        <a:spcAft>
                          <a:spcPts val="0"/>
                        </a:spcAft>
                      </a:pPr>
                      <a:r>
                        <a:rPr lang="en-GB" sz="2400" b="1" dirty="0" smtClean="0">
                          <a:effectLst/>
                          <a:latin typeface="+mn-lt"/>
                        </a:rPr>
                        <a:t>3.9</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en-GB" sz="2400" b="1" dirty="0" smtClean="0">
                          <a:effectLst/>
                          <a:latin typeface="+mn-lt"/>
                        </a:rPr>
                        <a:t>7.8</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2.3</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3.0</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2.1</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2.7</a:t>
                      </a:r>
                      <a:endParaRPr lang="de-DE" sz="2400" b="1" dirty="0">
                        <a:effectLst/>
                        <a:latin typeface="+mn-lt"/>
                        <a:ea typeface="Times New Roman"/>
                      </a:endParaRPr>
                    </a:p>
                  </a:txBody>
                  <a:tcPr marL="24598" marR="24598" marT="0" marB="0" anchor="ctr"/>
                </a:tc>
              </a:tr>
              <a:tr h="741241">
                <a:tc gridSpan="2">
                  <a:txBody>
                    <a:bodyPr/>
                    <a:lstStyle/>
                    <a:p>
                      <a:pPr marL="180340" indent="97155" algn="l">
                        <a:lnSpc>
                          <a:spcPts val="1400"/>
                        </a:lnSpc>
                        <a:spcAft>
                          <a:spcPts val="0"/>
                        </a:spcAft>
                      </a:pPr>
                      <a:endParaRPr lang="de-DE" sz="2400" dirty="0">
                        <a:effectLst/>
                        <a:latin typeface="+mn-lt"/>
                        <a:ea typeface="Times New Roman"/>
                      </a:endParaRPr>
                    </a:p>
                    <a:p>
                      <a:pPr marL="180340" indent="97155" algn="just">
                        <a:lnSpc>
                          <a:spcPts val="1400"/>
                        </a:lnSpc>
                        <a:spcAft>
                          <a:spcPts val="0"/>
                        </a:spcAft>
                      </a:pPr>
                      <a:r>
                        <a:rPr lang="en-GB" sz="2400" dirty="0" smtClean="0">
                          <a:effectLst/>
                          <a:latin typeface="+mn-lt"/>
                        </a:rPr>
                        <a:t>US</a:t>
                      </a:r>
                      <a:endParaRPr lang="de-DE" sz="2400" dirty="0">
                        <a:effectLst/>
                        <a:latin typeface="+mn-lt"/>
                        <a:ea typeface="Times New Roman"/>
                      </a:endParaRPr>
                    </a:p>
                  </a:txBody>
                  <a:tcPr marL="24598" marR="24598" marT="0" marB="0" anchor="ctr">
                    <a:solidFill>
                      <a:schemeClr val="tx2">
                        <a:lumMod val="60000"/>
                        <a:lumOff val="40000"/>
                      </a:schemeClr>
                    </a:solidFill>
                  </a:tcPr>
                </a:tc>
                <a:tc hMerge="1">
                  <a:txBody>
                    <a:bodyPr/>
                    <a:lstStyle/>
                    <a:p>
                      <a:pPr marL="180340" indent="97155" algn="just">
                        <a:lnSpc>
                          <a:spcPts val="1400"/>
                        </a:lnSpc>
                        <a:spcAft>
                          <a:spcPts val="0"/>
                        </a:spcAft>
                      </a:pPr>
                      <a:endParaRPr lang="de-DE" sz="1200" dirty="0">
                        <a:effectLst/>
                        <a:latin typeface="+mn-lt"/>
                        <a:ea typeface="Times New Roman"/>
                      </a:endParaRPr>
                    </a:p>
                  </a:txBody>
                  <a:tcPr marL="24598" marR="24598" marT="0" marB="0" anchor="b"/>
                </a:tc>
                <a:tc>
                  <a:txBody>
                    <a:bodyPr/>
                    <a:lstStyle/>
                    <a:p>
                      <a:pPr marL="180340" indent="97155" algn="ctr">
                        <a:lnSpc>
                          <a:spcPts val="1400"/>
                        </a:lnSpc>
                        <a:spcAft>
                          <a:spcPts val="0"/>
                        </a:spcAft>
                      </a:pPr>
                      <a:r>
                        <a:rPr lang="en-GB" sz="2400" b="1" dirty="0" smtClean="0">
                          <a:effectLst/>
                          <a:latin typeface="+mn-lt"/>
                        </a:rPr>
                        <a:t>4.9</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en-GB" sz="2400" b="1" dirty="0" smtClean="0">
                          <a:effectLst/>
                          <a:latin typeface="+mn-lt"/>
                        </a:rPr>
                        <a:t>7.1</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1.0</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1.1</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2.7</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3.4</a:t>
                      </a:r>
                      <a:endParaRPr lang="de-DE" sz="2400" b="1" dirty="0">
                        <a:effectLst/>
                        <a:latin typeface="+mn-lt"/>
                        <a:ea typeface="Times New Roman"/>
                      </a:endParaRPr>
                    </a:p>
                  </a:txBody>
                  <a:tcPr marL="24598" marR="24598" marT="0" marB="0" anchor="ctr"/>
                </a:tc>
              </a:tr>
              <a:tr h="702961">
                <a:tc gridSpan="2">
                  <a:txBody>
                    <a:bodyPr/>
                    <a:lstStyle/>
                    <a:p>
                      <a:pPr marL="180340" indent="97155" algn="just">
                        <a:lnSpc>
                          <a:spcPts val="1400"/>
                        </a:lnSpc>
                        <a:spcAft>
                          <a:spcPts val="0"/>
                        </a:spcAft>
                      </a:pPr>
                      <a:r>
                        <a:rPr lang="en-GB" sz="2400" b="1" kern="1200" dirty="0">
                          <a:solidFill>
                            <a:schemeClr val="lt1"/>
                          </a:solidFill>
                          <a:effectLst/>
                          <a:latin typeface="+mn-lt"/>
                          <a:ea typeface="Times New Roman"/>
                          <a:cs typeface="+mn-cs"/>
                        </a:rPr>
                        <a:t>Germany</a:t>
                      </a:r>
                      <a:endParaRPr lang="de-DE" sz="2400" b="1" kern="1200" dirty="0">
                        <a:solidFill>
                          <a:schemeClr val="lt1"/>
                        </a:solidFill>
                        <a:effectLst/>
                        <a:latin typeface="+mn-lt"/>
                        <a:ea typeface="Times New Roman"/>
                        <a:cs typeface="+mn-cs"/>
                      </a:endParaRPr>
                    </a:p>
                  </a:txBody>
                  <a:tcPr marL="44450" marR="44450" marT="0" marB="0" anchor="ctr">
                    <a:solidFill>
                      <a:schemeClr val="tx2">
                        <a:lumMod val="60000"/>
                        <a:lumOff val="40000"/>
                      </a:schemeClr>
                    </a:solidFill>
                  </a:tcPr>
                </a:tc>
                <a:tc hMerge="1">
                  <a:txBody>
                    <a:bodyPr/>
                    <a:lstStyle/>
                    <a:p>
                      <a:pPr marL="180340" indent="97155" algn="r">
                        <a:lnSpc>
                          <a:spcPts val="1400"/>
                        </a:lnSpc>
                        <a:spcAft>
                          <a:spcPts val="0"/>
                        </a:spcAft>
                      </a:pPr>
                      <a:endParaRPr lang="de-DE" sz="1000" dirty="0">
                        <a:effectLst/>
                        <a:latin typeface="Times New Roman"/>
                        <a:ea typeface="Times New Roman"/>
                      </a:endParaRPr>
                    </a:p>
                  </a:txBody>
                  <a:tcPr marL="44450" marR="44450" marT="0" marB="0" anchor="b"/>
                </a:tc>
                <a:tc>
                  <a:txBody>
                    <a:bodyPr/>
                    <a:lstStyle/>
                    <a:p>
                      <a:pPr marL="180340" indent="97155" algn="ctr">
                        <a:lnSpc>
                          <a:spcPts val="1400"/>
                        </a:lnSpc>
                        <a:spcAft>
                          <a:spcPts val="0"/>
                        </a:spcAft>
                      </a:pPr>
                      <a:r>
                        <a:rPr lang="en-GB" sz="2400" b="1" dirty="0" smtClean="0">
                          <a:solidFill>
                            <a:srgbClr val="000000"/>
                          </a:solidFill>
                          <a:effectLst/>
                          <a:latin typeface="+mn-lt"/>
                          <a:ea typeface="Times New Roman"/>
                        </a:rPr>
                        <a:t>3.5</a:t>
                      </a:r>
                      <a:endParaRPr lang="de-DE" sz="2400" b="1" dirty="0">
                        <a:effectLst/>
                        <a:latin typeface="+mn-lt"/>
                        <a:ea typeface="Times New Roman"/>
                      </a:endParaRPr>
                    </a:p>
                  </a:txBody>
                  <a:tcPr marL="44450" marR="44450" marT="0" marB="0" anchor="ctr"/>
                </a:tc>
                <a:tc>
                  <a:txBody>
                    <a:bodyPr/>
                    <a:lstStyle/>
                    <a:p>
                      <a:pPr marL="180340" indent="97155" algn="ctr">
                        <a:lnSpc>
                          <a:spcPts val="1400"/>
                        </a:lnSpc>
                        <a:spcAft>
                          <a:spcPts val="0"/>
                        </a:spcAft>
                      </a:pPr>
                      <a:r>
                        <a:rPr lang="en-GB" sz="2400" b="1" dirty="0" smtClean="0">
                          <a:solidFill>
                            <a:srgbClr val="000000"/>
                          </a:solidFill>
                          <a:effectLst/>
                          <a:latin typeface="+mn-lt"/>
                          <a:ea typeface="Times New Roman"/>
                        </a:rPr>
                        <a:t>7.1</a:t>
                      </a:r>
                      <a:endParaRPr lang="de-DE" sz="2400" b="1" dirty="0">
                        <a:effectLst/>
                        <a:latin typeface="+mn-lt"/>
                        <a:ea typeface="Times New Roman"/>
                      </a:endParaRPr>
                    </a:p>
                  </a:txBody>
                  <a:tcPr marL="44450" marR="44450" marT="0" marB="0" anchor="ctr"/>
                </a:tc>
                <a:tc>
                  <a:txBody>
                    <a:bodyPr/>
                    <a:lstStyle/>
                    <a:p>
                      <a:pPr marL="180340" indent="97155" algn="ctr">
                        <a:lnSpc>
                          <a:spcPts val="1400"/>
                        </a:lnSpc>
                        <a:spcAft>
                          <a:spcPts val="0"/>
                        </a:spcAft>
                      </a:pPr>
                      <a:r>
                        <a:rPr lang="de-DE" sz="2400" b="1" dirty="0" smtClean="0">
                          <a:effectLst/>
                          <a:latin typeface="+mn-lt"/>
                          <a:ea typeface="Times New Roman"/>
                        </a:rPr>
                        <a:t>1.4</a:t>
                      </a:r>
                      <a:endParaRPr lang="de-DE" sz="2400" b="1" dirty="0">
                        <a:effectLst/>
                        <a:latin typeface="+mn-lt"/>
                        <a:ea typeface="Times New Roman"/>
                      </a:endParaRPr>
                    </a:p>
                  </a:txBody>
                  <a:tcPr marL="44450" marR="44450" marT="0" marB="0" anchor="ctr"/>
                </a:tc>
                <a:tc>
                  <a:txBody>
                    <a:bodyPr/>
                    <a:lstStyle/>
                    <a:p>
                      <a:pPr marL="180340" indent="97155" algn="ctr">
                        <a:lnSpc>
                          <a:spcPts val="1400"/>
                        </a:lnSpc>
                        <a:spcAft>
                          <a:spcPts val="0"/>
                        </a:spcAft>
                      </a:pPr>
                      <a:r>
                        <a:rPr lang="de-DE" sz="2400" b="1" dirty="0" smtClean="0">
                          <a:effectLst/>
                          <a:latin typeface="+mn-lt"/>
                          <a:ea typeface="Times New Roman"/>
                        </a:rPr>
                        <a:t>2.3</a:t>
                      </a:r>
                      <a:endParaRPr lang="de-DE" sz="2400" b="1" dirty="0">
                        <a:effectLst/>
                        <a:latin typeface="+mn-lt"/>
                        <a:ea typeface="Times New Roman"/>
                      </a:endParaRPr>
                    </a:p>
                  </a:txBody>
                  <a:tcPr marL="44450" marR="44450" marT="0" marB="0" anchor="ctr"/>
                </a:tc>
                <a:tc>
                  <a:txBody>
                    <a:bodyPr/>
                    <a:lstStyle/>
                    <a:p>
                      <a:pPr marL="180340" indent="97155" algn="ctr">
                        <a:lnSpc>
                          <a:spcPts val="1400"/>
                        </a:lnSpc>
                        <a:spcAft>
                          <a:spcPts val="0"/>
                        </a:spcAft>
                      </a:pPr>
                      <a:r>
                        <a:rPr lang="de-DE" sz="2400" b="1" dirty="0" smtClean="0">
                          <a:effectLst/>
                          <a:latin typeface="+mn-lt"/>
                          <a:ea typeface="Times New Roman"/>
                        </a:rPr>
                        <a:t>2.6</a:t>
                      </a:r>
                      <a:endParaRPr lang="de-DE" sz="2400" b="1" dirty="0">
                        <a:effectLst/>
                        <a:latin typeface="+mn-lt"/>
                        <a:ea typeface="Times New Roman"/>
                      </a:endParaRPr>
                    </a:p>
                  </a:txBody>
                  <a:tcPr marL="44450" marR="44450" marT="0" marB="0" anchor="ctr"/>
                </a:tc>
                <a:tc>
                  <a:txBody>
                    <a:bodyPr/>
                    <a:lstStyle/>
                    <a:p>
                      <a:pPr marL="180340" indent="97155" algn="ctr">
                        <a:lnSpc>
                          <a:spcPts val="1400"/>
                        </a:lnSpc>
                        <a:spcAft>
                          <a:spcPts val="0"/>
                        </a:spcAft>
                      </a:pPr>
                      <a:r>
                        <a:rPr lang="de-DE" sz="2400" b="1" dirty="0" smtClean="0">
                          <a:effectLst/>
                          <a:latin typeface="+mn-lt"/>
                          <a:ea typeface="Times New Roman"/>
                        </a:rPr>
                        <a:t>3.1</a:t>
                      </a:r>
                      <a:endParaRPr lang="de-DE" sz="2400" b="1" dirty="0">
                        <a:effectLst/>
                        <a:latin typeface="+mn-lt"/>
                        <a:ea typeface="Times New Roman"/>
                      </a:endParaRPr>
                    </a:p>
                  </a:txBody>
                  <a:tcPr marL="44450" marR="44450" marT="0" marB="0" anchor="ctr"/>
                </a:tc>
              </a:tr>
              <a:tr h="702961">
                <a:tc gridSpan="2">
                  <a:txBody>
                    <a:bodyPr/>
                    <a:lstStyle/>
                    <a:p>
                      <a:pPr marL="180340" indent="97155" algn="just">
                        <a:lnSpc>
                          <a:spcPts val="1400"/>
                        </a:lnSpc>
                        <a:spcAft>
                          <a:spcPts val="0"/>
                        </a:spcAft>
                      </a:pPr>
                      <a:r>
                        <a:rPr lang="de-DE" sz="2400" dirty="0" smtClean="0">
                          <a:effectLst/>
                          <a:latin typeface="+mn-lt"/>
                          <a:ea typeface="Times New Roman"/>
                        </a:rPr>
                        <a:t>Turkey</a:t>
                      </a:r>
                      <a:endParaRPr lang="de-DE" sz="2400" dirty="0">
                        <a:effectLst/>
                        <a:latin typeface="+mn-lt"/>
                        <a:ea typeface="Times New Roman"/>
                      </a:endParaRPr>
                    </a:p>
                  </a:txBody>
                  <a:tcPr marL="24598" marR="24598" marT="0" marB="0" anchor="ctr">
                    <a:solidFill>
                      <a:schemeClr val="tx2">
                        <a:lumMod val="60000"/>
                        <a:lumOff val="40000"/>
                      </a:schemeClr>
                    </a:solidFill>
                  </a:tcPr>
                </a:tc>
                <a:tc hMerge="1">
                  <a:txBody>
                    <a:bodyPr/>
                    <a:lstStyle/>
                    <a:p>
                      <a:endParaRPr lang="de-DE"/>
                    </a:p>
                  </a:txBody>
                  <a:tcPr/>
                </a:tc>
                <a:tc>
                  <a:txBody>
                    <a:bodyPr/>
                    <a:lstStyle/>
                    <a:p>
                      <a:pPr marL="180340" indent="97155" algn="ctr">
                        <a:lnSpc>
                          <a:spcPts val="1400"/>
                        </a:lnSpc>
                        <a:spcAft>
                          <a:spcPts val="0"/>
                        </a:spcAft>
                      </a:pPr>
                      <a:r>
                        <a:rPr lang="de-DE" sz="2400" b="1" dirty="0" smtClean="0">
                          <a:solidFill>
                            <a:srgbClr val="FF0000"/>
                          </a:solidFill>
                          <a:effectLst/>
                          <a:latin typeface="+mn-lt"/>
                          <a:ea typeface="Times New Roman"/>
                        </a:rPr>
                        <a:t>-1.6</a:t>
                      </a: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chemeClr val="tx1"/>
                          </a:solidFill>
                          <a:effectLst/>
                          <a:latin typeface="+mn-lt"/>
                          <a:ea typeface="Times New Roman"/>
                        </a:rPr>
                        <a:t>0.1</a:t>
                      </a:r>
                      <a:endParaRPr lang="de-DE" sz="2400" b="1" dirty="0">
                        <a:solidFill>
                          <a:schemeClr val="tx1"/>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rgbClr val="FF0000"/>
                          </a:solidFill>
                          <a:effectLst/>
                          <a:latin typeface="+mn-lt"/>
                          <a:ea typeface="Times New Roman"/>
                        </a:rPr>
                        <a:t>-0.8</a:t>
                      </a: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chemeClr val="tx1"/>
                          </a:solidFill>
                          <a:effectLst/>
                          <a:latin typeface="+mn-lt"/>
                          <a:ea typeface="Times New Roman"/>
                        </a:rPr>
                        <a:t>1.8</a:t>
                      </a:r>
                      <a:endParaRPr lang="de-DE" sz="2400" b="1" dirty="0">
                        <a:solidFill>
                          <a:schemeClr val="tx1"/>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chemeClr val="tx1"/>
                          </a:solidFill>
                          <a:effectLst/>
                          <a:latin typeface="+mn-lt"/>
                          <a:ea typeface="Times New Roman"/>
                        </a:rPr>
                        <a:t>0.1</a:t>
                      </a:r>
                      <a:endParaRPr lang="de-DE" sz="2400" b="1" dirty="0">
                        <a:solidFill>
                          <a:schemeClr val="tx1"/>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chemeClr val="tx1"/>
                          </a:solidFill>
                          <a:effectLst/>
                          <a:latin typeface="+mn-lt"/>
                          <a:ea typeface="Times New Roman"/>
                        </a:rPr>
                        <a:t>1.2</a:t>
                      </a:r>
                      <a:endParaRPr lang="de-DE" sz="2400" b="1" dirty="0">
                        <a:solidFill>
                          <a:schemeClr val="tx1"/>
                        </a:solidFill>
                        <a:effectLst/>
                        <a:latin typeface="+mn-lt"/>
                        <a:ea typeface="Times New Roman"/>
                      </a:endParaRPr>
                    </a:p>
                  </a:txBody>
                  <a:tcPr marL="24598" marR="24598" marT="0" marB="0" anchor="ctr"/>
                </a:tc>
              </a:tr>
              <a:tr h="702961">
                <a:tc gridSpan="2">
                  <a:txBody>
                    <a:bodyPr/>
                    <a:lstStyle/>
                    <a:p>
                      <a:pPr marL="180340" indent="97155" algn="just">
                        <a:lnSpc>
                          <a:spcPts val="1400"/>
                        </a:lnSpc>
                        <a:spcAft>
                          <a:spcPts val="0"/>
                        </a:spcAft>
                      </a:pPr>
                      <a:r>
                        <a:rPr lang="en-GB" sz="2400" dirty="0">
                          <a:effectLst/>
                          <a:latin typeface="+mn-lt"/>
                        </a:rPr>
                        <a:t>Non-TTIP average</a:t>
                      </a:r>
                      <a:endParaRPr lang="de-DE" sz="2400" dirty="0">
                        <a:effectLst/>
                        <a:latin typeface="+mn-lt"/>
                        <a:ea typeface="Times New Roman"/>
                      </a:endParaRPr>
                    </a:p>
                  </a:txBody>
                  <a:tcPr marL="24598" marR="24598" marT="0" marB="0" anchor="ctr">
                    <a:solidFill>
                      <a:schemeClr val="tx2">
                        <a:lumMod val="60000"/>
                        <a:lumOff val="40000"/>
                      </a:schemeClr>
                    </a:solidFill>
                  </a:tcPr>
                </a:tc>
                <a:tc hMerge="1">
                  <a:txBody>
                    <a:bodyPr/>
                    <a:lstStyle/>
                    <a:p>
                      <a:endParaRPr lang="de-DE"/>
                    </a:p>
                  </a:txBody>
                  <a:tcPr/>
                </a:tc>
                <a:tc>
                  <a:txBody>
                    <a:bodyPr/>
                    <a:lstStyle/>
                    <a:p>
                      <a:pPr marL="180340" indent="97155" algn="ctr">
                        <a:lnSpc>
                          <a:spcPts val="1400"/>
                        </a:lnSpc>
                        <a:spcAft>
                          <a:spcPts val="0"/>
                        </a:spcAft>
                      </a:pPr>
                      <a:r>
                        <a:rPr lang="en-GB" sz="2400" b="1" dirty="0">
                          <a:solidFill>
                            <a:srgbClr val="FF0000"/>
                          </a:solidFill>
                          <a:effectLst/>
                          <a:latin typeface="+mn-lt"/>
                        </a:rPr>
                        <a:t>-</a:t>
                      </a:r>
                      <a:r>
                        <a:rPr lang="en-GB" sz="2400" b="1" dirty="0" smtClean="0">
                          <a:solidFill>
                            <a:srgbClr val="FF0000"/>
                          </a:solidFill>
                          <a:effectLst/>
                          <a:latin typeface="+mn-lt"/>
                        </a:rPr>
                        <a:t>0.9</a:t>
                      </a: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en-GB" sz="2400" b="1" dirty="0" smtClean="0">
                          <a:solidFill>
                            <a:schemeClr val="tx1"/>
                          </a:solidFill>
                          <a:effectLst/>
                          <a:latin typeface="+mn-lt"/>
                        </a:rPr>
                        <a:t>0.8</a:t>
                      </a:r>
                      <a:endParaRPr lang="de-DE" sz="2400" b="1" dirty="0">
                        <a:solidFill>
                          <a:schemeClr val="tx1"/>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rgbClr val="FF0000"/>
                          </a:solidFill>
                          <a:effectLst/>
                          <a:latin typeface="+mn-lt"/>
                          <a:ea typeface="Times New Roman"/>
                        </a:rPr>
                        <a:t>-0.1</a:t>
                      </a:r>
                      <a:endParaRPr lang="de-DE" sz="2400" b="1" dirty="0">
                        <a:solidFill>
                          <a:srgbClr val="FF0000"/>
                        </a:solidFill>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solidFill>
                            <a:schemeClr val="tx1"/>
                          </a:solidFill>
                          <a:effectLst/>
                          <a:latin typeface="+mn-lt"/>
                          <a:ea typeface="Times New Roman"/>
                        </a:rPr>
                        <a:t>1.2</a:t>
                      </a:r>
                      <a:endParaRPr lang="de-DE" sz="2400" b="1" dirty="0">
                        <a:solidFill>
                          <a:schemeClr val="tx1"/>
                        </a:solidFill>
                        <a:effectLst/>
                        <a:latin typeface="+mn-lt"/>
                        <a:ea typeface="Times New Roman"/>
                      </a:endParaRPr>
                    </a:p>
                  </a:txBody>
                  <a:tcPr marL="24598" marR="24598" marT="0" marB="0" anchor="ctr"/>
                </a:tc>
              </a:tr>
              <a:tr h="702961">
                <a:tc gridSpan="2">
                  <a:txBody>
                    <a:bodyPr/>
                    <a:lstStyle/>
                    <a:p>
                      <a:pPr marL="180340" indent="97155" algn="just">
                        <a:lnSpc>
                          <a:spcPts val="1400"/>
                        </a:lnSpc>
                        <a:spcAft>
                          <a:spcPts val="0"/>
                        </a:spcAft>
                      </a:pPr>
                      <a:r>
                        <a:rPr lang="en-GB" sz="2400" dirty="0">
                          <a:effectLst/>
                          <a:latin typeface="+mn-lt"/>
                        </a:rPr>
                        <a:t>World average</a:t>
                      </a:r>
                      <a:endParaRPr lang="de-DE" sz="2400" dirty="0">
                        <a:effectLst/>
                        <a:latin typeface="+mn-lt"/>
                        <a:ea typeface="Times New Roman"/>
                      </a:endParaRPr>
                    </a:p>
                  </a:txBody>
                  <a:tcPr marL="24598" marR="24598" marT="0" marB="0" anchor="ctr">
                    <a:solidFill>
                      <a:schemeClr val="tx2">
                        <a:lumMod val="60000"/>
                        <a:lumOff val="40000"/>
                      </a:schemeClr>
                    </a:solidFill>
                  </a:tcPr>
                </a:tc>
                <a:tc hMerge="1">
                  <a:txBody>
                    <a:bodyPr/>
                    <a:lstStyle/>
                    <a:p>
                      <a:endParaRPr lang="de-DE"/>
                    </a:p>
                  </a:txBody>
                  <a:tcPr/>
                </a:tc>
                <a:tc>
                  <a:txBody>
                    <a:bodyPr/>
                    <a:lstStyle/>
                    <a:p>
                      <a:pPr marL="180340" indent="97155" algn="ctr">
                        <a:lnSpc>
                          <a:spcPts val="1400"/>
                        </a:lnSpc>
                        <a:spcAft>
                          <a:spcPts val="0"/>
                        </a:spcAft>
                      </a:pPr>
                      <a:r>
                        <a:rPr lang="en-GB" sz="2400" b="1" dirty="0" smtClean="0">
                          <a:effectLst/>
                          <a:latin typeface="+mn-lt"/>
                        </a:rPr>
                        <a:t>1.6</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en-GB" sz="2400" b="1" dirty="0" smtClean="0">
                          <a:effectLst/>
                          <a:latin typeface="+mn-lt"/>
                        </a:rPr>
                        <a:t>3.9</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1.3</a:t>
                      </a:r>
                      <a:endParaRPr lang="de-DE" sz="2400" b="1" dirty="0">
                        <a:effectLst/>
                        <a:latin typeface="+mn-lt"/>
                        <a:ea typeface="Times New Roman"/>
                      </a:endParaRPr>
                    </a:p>
                  </a:txBody>
                  <a:tcPr marL="24598" marR="24598" marT="0" marB="0" anchor="ctr"/>
                </a:tc>
                <a:tc>
                  <a:txBody>
                    <a:bodyPr/>
                    <a:lstStyle/>
                    <a:p>
                      <a:pPr marL="180340" indent="97155" algn="ctr">
                        <a:lnSpc>
                          <a:spcPts val="1400"/>
                        </a:lnSpc>
                        <a:spcAft>
                          <a:spcPts val="0"/>
                        </a:spcAft>
                      </a:pPr>
                      <a:r>
                        <a:rPr lang="de-DE" sz="2400" b="1" dirty="0" smtClean="0">
                          <a:effectLst/>
                          <a:latin typeface="+mn-lt"/>
                          <a:ea typeface="Times New Roman"/>
                        </a:rPr>
                        <a:t>2.2</a:t>
                      </a:r>
                      <a:endParaRPr lang="de-DE" sz="2400" b="1" dirty="0">
                        <a:effectLst/>
                        <a:latin typeface="+mn-lt"/>
                        <a:ea typeface="Times New Roman"/>
                      </a:endParaRPr>
                    </a:p>
                  </a:txBody>
                  <a:tcPr marL="24598" marR="24598" marT="0" marB="0" anchor="ctr"/>
                </a:tc>
              </a:tr>
            </a:tbl>
          </a:graphicData>
        </a:graphic>
      </p:graphicFrame>
      <p:sp>
        <p:nvSpPr>
          <p:cNvPr id="5" name="Foliennummernplatzhalter 11"/>
          <p:cNvSpPr>
            <a:spLocks noGrp="1"/>
          </p:cNvSpPr>
          <p:nvPr>
            <p:ph type="sldNum" sz="quarter" idx="4294967295"/>
          </p:nvPr>
        </p:nvSpPr>
        <p:spPr>
          <a:xfrm>
            <a:off x="7010400" y="-52239"/>
            <a:ext cx="1594048" cy="365125"/>
          </a:xfrm>
          <a:prstGeom prst="rect">
            <a:avLst/>
          </a:prstGeom>
        </p:spPr>
        <p:txBody>
          <a:bodyPr/>
          <a:lstStyle/>
          <a:p>
            <a:endParaRPr lang="de-DE" dirty="0">
              <a:solidFill>
                <a:schemeClr val="bg1"/>
              </a:solidFill>
            </a:endParaRPr>
          </a:p>
        </p:txBody>
      </p:sp>
      <p:sp>
        <p:nvSpPr>
          <p:cNvPr id="7" name="Foliennummernplatzhalter 11"/>
          <p:cNvSpPr txBox="1">
            <a:spLocks/>
          </p:cNvSpPr>
          <p:nvPr/>
        </p:nvSpPr>
        <p:spPr>
          <a:xfrm>
            <a:off x="6948264" y="-32469"/>
            <a:ext cx="1728192"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BF451B3-7D63-434A-B362-0D4083263CA0}" type="slidenum">
              <a:rPr lang="de-DE" smtClean="0">
                <a:solidFill>
                  <a:schemeClr val="bg1"/>
                </a:solidFill>
              </a:rPr>
              <a:pPr/>
              <a:t>17</a:t>
            </a:fld>
            <a:endParaRPr lang="de-DE" dirty="0">
              <a:solidFill>
                <a:schemeClr val="bg1"/>
              </a:solidFill>
            </a:endParaRPr>
          </a:p>
        </p:txBody>
      </p:sp>
      <p:sp>
        <p:nvSpPr>
          <p:cNvPr id="9" name="Titel 1"/>
          <p:cNvSpPr txBox="1">
            <a:spLocks/>
          </p:cNvSpPr>
          <p:nvPr/>
        </p:nvSpPr>
        <p:spPr>
          <a:xfrm>
            <a:off x="187896" y="620689"/>
            <a:ext cx="8956104"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de-DE" sz="2400" b="1" dirty="0" smtClean="0">
                <a:solidFill>
                  <a:srgbClr val="002060"/>
                </a:solidFill>
              </a:rPr>
              <a:t>WELFARE EFFECTS OF TTIP</a:t>
            </a:r>
            <a:r>
              <a:rPr lang="tr-TR" sz="2400" b="1" dirty="0" smtClean="0">
                <a:solidFill>
                  <a:srgbClr val="002060"/>
                </a:solidFill>
              </a:rPr>
              <a:t> </a:t>
            </a:r>
            <a:endParaRPr lang="de-DE" sz="2400" b="1" dirty="0" smtClean="0">
              <a:solidFill>
                <a:srgbClr val="002060"/>
              </a:solidFill>
            </a:endParaRPr>
          </a:p>
        </p:txBody>
      </p:sp>
    </p:spTree>
    <p:extLst>
      <p:ext uri="{BB962C8B-B14F-4D97-AF65-F5344CB8AC3E}">
        <p14:creationId xmlns:p14="http://schemas.microsoft.com/office/powerpoint/2010/main" xmlns="" val="8118474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Economic</a:t>
            </a:r>
            <a:r>
              <a:rPr lang="tr-TR" dirty="0" smtClean="0"/>
              <a:t> </a:t>
            </a:r>
            <a:r>
              <a:rPr lang="tr-TR" dirty="0" err="1" smtClean="0"/>
              <a:t>integration</a:t>
            </a:r>
            <a:r>
              <a:rPr lang="tr-TR" dirty="0" smtClean="0"/>
              <a:t> </a:t>
            </a:r>
            <a:r>
              <a:rPr lang="tr-TR" dirty="0" err="1" smtClean="0"/>
              <a:t>level</a:t>
            </a:r>
            <a:endParaRPr lang="tr-TR" dirty="0"/>
          </a:p>
        </p:txBody>
      </p:sp>
      <p:sp>
        <p:nvSpPr>
          <p:cNvPr id="3" name="2 İçerik Yer Tutucusu"/>
          <p:cNvSpPr>
            <a:spLocks noGrp="1"/>
          </p:cNvSpPr>
          <p:nvPr>
            <p:ph idx="1"/>
          </p:nvPr>
        </p:nvSpPr>
        <p:spPr/>
        <p:txBody>
          <a:bodyPr/>
          <a:lstStyle/>
          <a:p>
            <a:endParaRPr lang="tr-TR" sz="1100" dirty="0" smtClean="0"/>
          </a:p>
          <a:p>
            <a:r>
              <a:rPr lang="tr-TR" dirty="0" err="1" smtClean="0"/>
              <a:t>If</a:t>
            </a:r>
            <a:r>
              <a:rPr lang="tr-TR" dirty="0" smtClean="0"/>
              <a:t> </a:t>
            </a:r>
            <a:r>
              <a:rPr lang="tr-TR" dirty="0" err="1" smtClean="0"/>
              <a:t>the</a:t>
            </a:r>
            <a:r>
              <a:rPr lang="tr-TR" dirty="0" smtClean="0"/>
              <a:t> </a:t>
            </a:r>
            <a:r>
              <a:rPr lang="tr-TR" dirty="0" err="1" smtClean="0"/>
              <a:t>third</a:t>
            </a:r>
            <a:r>
              <a:rPr lang="tr-TR" dirty="0" smtClean="0"/>
              <a:t> </a:t>
            </a:r>
            <a:r>
              <a:rPr lang="tr-TR" dirty="0" err="1" smtClean="0"/>
              <a:t>country</a:t>
            </a:r>
            <a:r>
              <a:rPr lang="tr-TR" dirty="0" smtClean="0"/>
              <a:t> has </a:t>
            </a:r>
            <a:r>
              <a:rPr lang="tr-TR" dirty="0" err="1" smtClean="0"/>
              <a:t>more</a:t>
            </a:r>
            <a:r>
              <a:rPr lang="tr-TR" dirty="0" smtClean="0"/>
              <a:t> </a:t>
            </a:r>
            <a:r>
              <a:rPr lang="tr-TR" dirty="0" err="1" smtClean="0"/>
              <a:t>incentives</a:t>
            </a:r>
            <a:r>
              <a:rPr lang="tr-TR" dirty="0" smtClean="0"/>
              <a:t> </a:t>
            </a:r>
            <a:r>
              <a:rPr lang="tr-TR" dirty="0" err="1" smtClean="0"/>
              <a:t>to</a:t>
            </a:r>
            <a:r>
              <a:rPr lang="tr-TR" dirty="0" smtClean="0"/>
              <a:t> </a:t>
            </a:r>
            <a:r>
              <a:rPr lang="tr-TR" dirty="0" err="1" smtClean="0"/>
              <a:t>adopt</a:t>
            </a:r>
            <a:r>
              <a:rPr lang="tr-TR" dirty="0" smtClean="0"/>
              <a:t> TTIP </a:t>
            </a:r>
            <a:r>
              <a:rPr lang="tr-TR" dirty="0" err="1" smtClean="0"/>
              <a:t>standards</a:t>
            </a:r>
            <a:r>
              <a:rPr lang="tr-TR" dirty="0" smtClean="0"/>
              <a:t>:</a:t>
            </a:r>
          </a:p>
          <a:p>
            <a:pPr lvl="1"/>
            <a:r>
              <a:rPr lang="tr-TR" sz="2000" dirty="0" smtClean="0"/>
              <a:t> </a:t>
            </a:r>
            <a:r>
              <a:rPr lang="tr-TR" sz="2000" dirty="0" err="1" smtClean="0"/>
              <a:t>domestic</a:t>
            </a:r>
            <a:r>
              <a:rPr lang="tr-TR" sz="2000" dirty="0" smtClean="0"/>
              <a:t> </a:t>
            </a:r>
            <a:r>
              <a:rPr lang="tr-TR" sz="2000" dirty="0" err="1" smtClean="0"/>
              <a:t>value</a:t>
            </a:r>
            <a:r>
              <a:rPr lang="tr-TR" sz="2000" dirty="0" smtClean="0"/>
              <a:t> </a:t>
            </a:r>
            <a:r>
              <a:rPr lang="tr-TR" sz="2000" dirty="0" err="1" smtClean="0"/>
              <a:t>added</a:t>
            </a:r>
            <a:r>
              <a:rPr lang="tr-TR" sz="2000" dirty="0" smtClean="0"/>
              <a:t> in final </a:t>
            </a:r>
            <a:r>
              <a:rPr lang="tr-TR" sz="2000" dirty="0" err="1" smtClean="0"/>
              <a:t>demand</a:t>
            </a:r>
            <a:r>
              <a:rPr lang="tr-TR" sz="2000" dirty="0" smtClean="0"/>
              <a:t> in EU/US is </a:t>
            </a:r>
            <a:r>
              <a:rPr lang="tr-TR" sz="2000" dirty="0" err="1" smtClean="0"/>
              <a:t>high</a:t>
            </a:r>
            <a:endParaRPr lang="tr-TR" sz="2000" dirty="0" smtClean="0"/>
          </a:p>
          <a:p>
            <a:pPr lvl="1"/>
            <a:r>
              <a:rPr lang="tr-TR" sz="2000" dirty="0" err="1" smtClean="0"/>
              <a:t>Trade</a:t>
            </a:r>
            <a:r>
              <a:rPr lang="tr-TR" sz="2000" dirty="0" smtClean="0"/>
              <a:t> </a:t>
            </a:r>
            <a:r>
              <a:rPr lang="tr-TR" sz="2000" dirty="0" err="1" smtClean="0"/>
              <a:t>openness</a:t>
            </a:r>
            <a:r>
              <a:rPr lang="tr-TR" sz="2000" dirty="0" smtClean="0"/>
              <a:t> is </a:t>
            </a:r>
            <a:r>
              <a:rPr lang="tr-TR" sz="2000" dirty="0" err="1" smtClean="0"/>
              <a:t>high</a:t>
            </a:r>
            <a:endParaRPr lang="tr-TR" sz="2000" dirty="0" smtClean="0"/>
          </a:p>
          <a:p>
            <a:pPr lvl="1">
              <a:buNone/>
            </a:pPr>
            <a:r>
              <a:rPr lang="tr-TR" sz="2000" i="1" dirty="0" smtClean="0"/>
              <a:t>(</a:t>
            </a:r>
            <a:r>
              <a:rPr lang="tr-TR" sz="2000" i="1" dirty="0" err="1" smtClean="0"/>
              <a:t>Lejour</a:t>
            </a:r>
            <a:r>
              <a:rPr lang="tr-TR" sz="2000" i="1" dirty="0" smtClean="0"/>
              <a:t>, </a:t>
            </a:r>
            <a:r>
              <a:rPr lang="tr-TR" sz="2000" i="1" dirty="0" err="1" smtClean="0"/>
              <a:t>Pelkmans</a:t>
            </a:r>
            <a:r>
              <a:rPr lang="tr-TR" sz="2000" i="1" dirty="0" smtClean="0"/>
              <a:t> et.al.,2014)</a:t>
            </a:r>
          </a:p>
          <a:p>
            <a:pPr lvl="1">
              <a:buNone/>
            </a:pPr>
            <a:endParaRPr lang="tr-TR" sz="2000" i="1" dirty="0" smtClean="0"/>
          </a:p>
          <a:p>
            <a:pPr lvl="1"/>
            <a:r>
              <a:rPr lang="tr-TR" sz="3200" dirty="0" err="1" smtClean="0"/>
              <a:t>More</a:t>
            </a:r>
            <a:r>
              <a:rPr lang="tr-TR" sz="3200" dirty="0" smtClean="0"/>
              <a:t> </a:t>
            </a:r>
            <a:r>
              <a:rPr lang="tr-TR" sz="3200" dirty="0" err="1" smtClean="0"/>
              <a:t>likely</a:t>
            </a:r>
            <a:r>
              <a:rPr lang="tr-TR" sz="3200" dirty="0" smtClean="0"/>
              <a:t> </a:t>
            </a:r>
            <a:r>
              <a:rPr lang="tr-TR" sz="3200" dirty="0" err="1" smtClean="0"/>
              <a:t>for</a:t>
            </a:r>
            <a:r>
              <a:rPr lang="tr-TR" sz="3200" dirty="0" smtClean="0"/>
              <a:t> </a:t>
            </a:r>
            <a:r>
              <a:rPr lang="tr-TR" sz="3200" dirty="0" err="1" smtClean="0"/>
              <a:t>closer</a:t>
            </a:r>
            <a:r>
              <a:rPr lang="tr-TR" sz="3200" dirty="0" smtClean="0"/>
              <a:t> </a:t>
            </a:r>
            <a:r>
              <a:rPr lang="tr-TR" sz="3200" dirty="0" err="1" smtClean="0"/>
              <a:t>neighbours</a:t>
            </a:r>
            <a:r>
              <a:rPr lang="tr-TR" sz="3200" dirty="0" smtClean="0"/>
              <a:t>: </a:t>
            </a:r>
            <a:r>
              <a:rPr lang="tr-TR" sz="3200" dirty="0" err="1" smtClean="0"/>
              <a:t>Canada</a:t>
            </a:r>
            <a:r>
              <a:rPr lang="tr-TR" sz="3200" dirty="0" smtClean="0"/>
              <a:t>, </a:t>
            </a:r>
            <a:r>
              <a:rPr lang="tr-TR" sz="3200" dirty="0" err="1" smtClean="0"/>
              <a:t>Mexico</a:t>
            </a:r>
            <a:r>
              <a:rPr lang="tr-TR" sz="3200" dirty="0" smtClean="0"/>
              <a:t>, EFTA, </a:t>
            </a:r>
            <a:r>
              <a:rPr lang="tr-TR" sz="3200" dirty="0" err="1" smtClean="0">
                <a:solidFill>
                  <a:srgbClr val="FF0000"/>
                </a:solidFill>
              </a:rPr>
              <a:t>Turkey</a:t>
            </a:r>
            <a:r>
              <a:rPr lang="tr-TR" sz="3200" dirty="0" smtClean="0"/>
              <a:t>… </a:t>
            </a:r>
            <a:r>
              <a:rPr lang="tr-TR" sz="3200" dirty="0" err="1" smtClean="0"/>
              <a:t>which</a:t>
            </a:r>
            <a:r>
              <a:rPr lang="tr-TR" sz="3200" dirty="0" smtClean="0"/>
              <a:t> </a:t>
            </a:r>
            <a:r>
              <a:rPr lang="tr-TR" sz="3200" dirty="0" err="1" smtClean="0"/>
              <a:t>have</a:t>
            </a:r>
            <a:r>
              <a:rPr lang="tr-TR" sz="3200" dirty="0" smtClean="0"/>
              <a:t> </a:t>
            </a:r>
            <a:r>
              <a:rPr lang="tr-TR" sz="3200" dirty="0" err="1" smtClean="0"/>
              <a:t>carried</a:t>
            </a:r>
            <a:r>
              <a:rPr lang="tr-TR" sz="3200" dirty="0" smtClean="0"/>
              <a:t> </a:t>
            </a:r>
            <a:r>
              <a:rPr lang="tr-TR" sz="3200" dirty="0" err="1" smtClean="0"/>
              <a:t>out</a:t>
            </a:r>
            <a:r>
              <a:rPr lang="tr-TR" sz="3200" dirty="0" smtClean="0"/>
              <a:t> </a:t>
            </a:r>
            <a:r>
              <a:rPr lang="tr-TR" sz="3200" dirty="0" err="1" smtClean="0"/>
              <a:t>significant</a:t>
            </a:r>
            <a:r>
              <a:rPr lang="tr-TR" sz="3200" dirty="0" smtClean="0"/>
              <a:t> </a:t>
            </a:r>
            <a:r>
              <a:rPr lang="tr-TR" sz="3200" dirty="0" err="1" smtClean="0"/>
              <a:t>harmonisation</a:t>
            </a:r>
            <a:r>
              <a:rPr lang="tr-TR" sz="3200" dirty="0" smtClean="0"/>
              <a:t>  </a:t>
            </a:r>
          </a:p>
          <a:p>
            <a:pPr lvl="1"/>
            <a:r>
              <a:rPr lang="tr-TR" sz="2000" dirty="0" err="1" smtClean="0"/>
              <a:t>Turkey</a:t>
            </a:r>
            <a:r>
              <a:rPr lang="tr-TR" sz="2000" dirty="0" smtClean="0"/>
              <a:t> </a:t>
            </a:r>
            <a:r>
              <a:rPr lang="tr-TR" sz="2000" dirty="0" err="1" smtClean="0"/>
              <a:t>adopting</a:t>
            </a:r>
            <a:r>
              <a:rPr lang="tr-TR" sz="2000" dirty="0" smtClean="0"/>
              <a:t> EU </a:t>
            </a:r>
            <a:r>
              <a:rPr lang="tr-TR" sz="2000" i="1" dirty="0" err="1" smtClean="0"/>
              <a:t>acquis</a:t>
            </a:r>
            <a:r>
              <a:rPr lang="tr-TR" sz="2000" dirty="0" smtClean="0"/>
              <a:t> </a:t>
            </a:r>
            <a:r>
              <a:rPr lang="tr-TR" sz="2000" dirty="0" err="1" smtClean="0"/>
              <a:t>under</a:t>
            </a:r>
            <a:r>
              <a:rPr lang="tr-TR" sz="2000" dirty="0" smtClean="0"/>
              <a:t> CU </a:t>
            </a:r>
            <a:r>
              <a:rPr lang="tr-TR" sz="2000" dirty="0" err="1" smtClean="0"/>
              <a:t>and</a:t>
            </a:r>
            <a:r>
              <a:rPr lang="tr-TR" sz="2000" dirty="0" smtClean="0"/>
              <a:t> </a:t>
            </a:r>
            <a:r>
              <a:rPr lang="tr-TR" sz="2000" dirty="0" err="1" smtClean="0"/>
              <a:t>accession</a:t>
            </a:r>
            <a:r>
              <a:rPr lang="tr-TR" sz="2000" dirty="0" smtClean="0"/>
              <a:t> </a:t>
            </a:r>
            <a:r>
              <a:rPr lang="tr-TR" sz="2000" dirty="0" err="1" smtClean="0"/>
              <a:t>process</a:t>
            </a:r>
            <a:r>
              <a:rPr lang="tr-TR" sz="2000" dirty="0" smtClean="0"/>
              <a:t>.</a:t>
            </a:r>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692696"/>
            <a:ext cx="9144000" cy="936104"/>
          </a:xfrm>
        </p:spPr>
        <p:txBody>
          <a:bodyPr/>
          <a:lstStyle/>
          <a:p>
            <a:r>
              <a:rPr lang="tr-TR" sz="3200" b="1" dirty="0" smtClean="0"/>
              <a:t>TTIP </a:t>
            </a:r>
            <a:r>
              <a:rPr lang="tr-TR" sz="3200" b="1" dirty="0" err="1" smtClean="0"/>
              <a:t>and</a:t>
            </a:r>
            <a:r>
              <a:rPr lang="tr-TR" sz="3200" b="1" dirty="0" smtClean="0"/>
              <a:t> </a:t>
            </a:r>
            <a:r>
              <a:rPr lang="tr-TR" sz="3200" b="1" dirty="0" err="1" smtClean="0"/>
              <a:t>the</a:t>
            </a:r>
            <a:r>
              <a:rPr lang="tr-TR" sz="3200" b="1" dirty="0" smtClean="0"/>
              <a:t> Rest: </a:t>
            </a:r>
            <a:br>
              <a:rPr lang="tr-TR" sz="3200" b="1" dirty="0" smtClean="0"/>
            </a:br>
            <a:r>
              <a:rPr lang="tr-TR" sz="3200" b="1" dirty="0" err="1" smtClean="0"/>
              <a:t>existing</a:t>
            </a:r>
            <a:r>
              <a:rPr lang="tr-TR" sz="3200" b="1" dirty="0" smtClean="0"/>
              <a:t> </a:t>
            </a:r>
            <a:r>
              <a:rPr lang="tr-TR" sz="3200" b="1" dirty="0" err="1" smtClean="0"/>
              <a:t>integration</a:t>
            </a:r>
            <a:r>
              <a:rPr lang="tr-TR" sz="3200" b="1" dirty="0" smtClean="0"/>
              <a:t> </a:t>
            </a:r>
            <a:r>
              <a:rPr lang="tr-TR" sz="3200" b="1" dirty="0" err="1" smtClean="0"/>
              <a:t>level</a:t>
            </a:r>
            <a:endParaRPr lang="tr-TR" sz="3200" b="1" dirty="0"/>
          </a:p>
        </p:txBody>
      </p:sp>
      <p:sp>
        <p:nvSpPr>
          <p:cNvPr id="3" name="2 İçerik Yer Tutucusu"/>
          <p:cNvSpPr>
            <a:spLocks noGrp="1"/>
          </p:cNvSpPr>
          <p:nvPr>
            <p:ph idx="1"/>
          </p:nvPr>
        </p:nvSpPr>
        <p:spPr/>
        <p:txBody>
          <a:bodyPr/>
          <a:lstStyle/>
          <a:p>
            <a:r>
              <a:rPr lang="tr-TR" dirty="0" err="1" smtClean="0"/>
              <a:t>Integration</a:t>
            </a:r>
            <a:r>
              <a:rPr lang="tr-TR" dirty="0" smtClean="0"/>
              <a:t> </a:t>
            </a:r>
            <a:r>
              <a:rPr lang="tr-TR" dirty="0" err="1" smtClean="0"/>
              <a:t>level</a:t>
            </a:r>
            <a:r>
              <a:rPr lang="tr-TR" dirty="0" smtClean="0"/>
              <a:t> (2004-2012)</a:t>
            </a:r>
          </a:p>
          <a:p>
            <a:pPr lvl="2"/>
            <a:r>
              <a:rPr lang="tr-TR" dirty="0" smtClean="0"/>
              <a:t>(</a:t>
            </a:r>
            <a:r>
              <a:rPr lang="tr-TR" dirty="0" err="1" smtClean="0"/>
              <a:t>König</a:t>
            </a:r>
            <a:r>
              <a:rPr lang="tr-TR" dirty="0" smtClean="0"/>
              <a:t> &amp; </a:t>
            </a:r>
            <a:r>
              <a:rPr lang="tr-TR" dirty="0" err="1" smtClean="0"/>
              <a:t>Ohr</a:t>
            </a:r>
            <a:r>
              <a:rPr lang="tr-TR" dirty="0" smtClean="0"/>
              <a:t>, 2013)</a:t>
            </a:r>
          </a:p>
          <a:p>
            <a:pPr lvl="1"/>
            <a:endParaRPr lang="tr-TR" sz="900" dirty="0" smtClean="0"/>
          </a:p>
          <a:p>
            <a:pPr lvl="1"/>
            <a:r>
              <a:rPr lang="tr-TR" dirty="0" err="1" smtClean="0"/>
              <a:t>Index</a:t>
            </a:r>
            <a:r>
              <a:rPr lang="tr-TR" dirty="0" smtClean="0"/>
              <a:t> </a:t>
            </a:r>
            <a:r>
              <a:rPr lang="tr-TR" dirty="0" err="1" smtClean="0"/>
              <a:t>for</a:t>
            </a:r>
            <a:r>
              <a:rPr lang="tr-TR" dirty="0" smtClean="0"/>
              <a:t> </a:t>
            </a:r>
            <a:r>
              <a:rPr lang="tr-TR" b="1" dirty="0" err="1" smtClean="0"/>
              <a:t>Single</a:t>
            </a:r>
            <a:r>
              <a:rPr lang="tr-TR" b="1" dirty="0" smtClean="0"/>
              <a:t> Market </a:t>
            </a:r>
            <a:r>
              <a:rPr lang="tr-TR" dirty="0" err="1" smtClean="0"/>
              <a:t>integration</a:t>
            </a:r>
            <a:endParaRPr lang="tr-TR" dirty="0" smtClean="0"/>
          </a:p>
          <a:p>
            <a:pPr lvl="2"/>
            <a:r>
              <a:rPr lang="tr-TR" b="1" dirty="0" smtClean="0"/>
              <a:t>US</a:t>
            </a:r>
            <a:r>
              <a:rPr lang="tr-TR" dirty="0" smtClean="0"/>
              <a:t> </a:t>
            </a:r>
            <a:r>
              <a:rPr lang="tr-TR" dirty="0" err="1" smtClean="0"/>
              <a:t>was</a:t>
            </a:r>
            <a:r>
              <a:rPr lang="tr-TR" dirty="0" smtClean="0"/>
              <a:t> </a:t>
            </a:r>
            <a:r>
              <a:rPr lang="tr-TR" dirty="0" err="1" smtClean="0"/>
              <a:t>least</a:t>
            </a:r>
            <a:r>
              <a:rPr lang="tr-TR" dirty="0" smtClean="0"/>
              <a:t> </a:t>
            </a:r>
            <a:r>
              <a:rPr lang="tr-TR" dirty="0" err="1" smtClean="0"/>
              <a:t>integrated</a:t>
            </a:r>
            <a:endParaRPr lang="tr-TR" dirty="0" smtClean="0"/>
          </a:p>
          <a:p>
            <a:pPr lvl="2"/>
            <a:r>
              <a:rPr lang="tr-TR" b="1" dirty="0" err="1" smtClean="0"/>
              <a:t>Norway</a:t>
            </a:r>
            <a:r>
              <a:rPr lang="tr-TR" dirty="0" smtClean="0"/>
              <a:t> is </a:t>
            </a:r>
            <a:r>
              <a:rPr lang="tr-TR" dirty="0" err="1" smtClean="0"/>
              <a:t>highly</a:t>
            </a:r>
            <a:r>
              <a:rPr lang="tr-TR" dirty="0" smtClean="0"/>
              <a:t> </a:t>
            </a:r>
            <a:r>
              <a:rPr lang="tr-TR" dirty="0" err="1" smtClean="0"/>
              <a:t>integrated</a:t>
            </a:r>
            <a:endParaRPr lang="tr-TR" dirty="0" smtClean="0"/>
          </a:p>
          <a:p>
            <a:pPr lvl="2"/>
            <a:r>
              <a:rPr lang="tr-TR" b="1" dirty="0" err="1" smtClean="0"/>
              <a:t>Switzerland</a:t>
            </a:r>
            <a:r>
              <a:rPr lang="tr-TR" dirty="0" smtClean="0"/>
              <a:t> is </a:t>
            </a:r>
            <a:r>
              <a:rPr lang="tr-TR" dirty="0" err="1" smtClean="0"/>
              <a:t>the</a:t>
            </a:r>
            <a:r>
              <a:rPr lang="tr-TR" dirty="0" smtClean="0"/>
              <a:t> </a:t>
            </a:r>
            <a:r>
              <a:rPr lang="tr-TR" dirty="0" err="1" smtClean="0"/>
              <a:t>highest</a:t>
            </a:r>
            <a:r>
              <a:rPr lang="tr-TR" dirty="0" smtClean="0"/>
              <a:t> </a:t>
            </a:r>
          </a:p>
          <a:p>
            <a:pPr lvl="2"/>
            <a:r>
              <a:rPr lang="tr-TR" b="1" dirty="0" err="1" smtClean="0"/>
              <a:t>Turkey</a:t>
            </a:r>
            <a:r>
              <a:rPr lang="tr-TR" dirty="0" smtClean="0"/>
              <a:t> </a:t>
            </a:r>
            <a:r>
              <a:rPr lang="tr-TR" dirty="0" err="1" smtClean="0"/>
              <a:t>relatively</a:t>
            </a:r>
            <a:r>
              <a:rPr lang="tr-TR" dirty="0" smtClean="0"/>
              <a:t> </a:t>
            </a:r>
            <a:r>
              <a:rPr lang="tr-TR" dirty="0" err="1" smtClean="0"/>
              <a:t>better</a:t>
            </a:r>
            <a:r>
              <a:rPr lang="tr-TR" dirty="0" smtClean="0"/>
              <a:t> </a:t>
            </a:r>
            <a:r>
              <a:rPr lang="tr-TR" dirty="0" err="1" smtClean="0"/>
              <a:t>than</a:t>
            </a:r>
            <a:r>
              <a:rPr lang="tr-TR" dirty="0" smtClean="0"/>
              <a:t> </a:t>
            </a:r>
            <a:r>
              <a:rPr lang="tr-TR" dirty="0" err="1" smtClean="0"/>
              <a:t>the</a:t>
            </a:r>
            <a:r>
              <a:rPr lang="tr-TR" dirty="0" smtClean="0"/>
              <a:t> US (but </a:t>
            </a:r>
            <a:r>
              <a:rPr lang="tr-TR" dirty="0" err="1" smtClean="0"/>
              <a:t>decreased</a:t>
            </a:r>
            <a:r>
              <a:rPr lang="tr-TR" dirty="0" smtClean="0"/>
              <a:t> </a:t>
            </a:r>
            <a:r>
              <a:rPr lang="tr-TR" dirty="0" err="1" smtClean="0"/>
              <a:t>slightly</a:t>
            </a:r>
            <a:r>
              <a:rPr lang="tr-TR" dirty="0" smtClean="0"/>
              <a:t>)</a:t>
            </a:r>
          </a:p>
          <a:p>
            <a:pPr lvl="1"/>
            <a:r>
              <a:rPr lang="tr-TR" dirty="0" smtClean="0"/>
              <a:t>TTIP can </a:t>
            </a:r>
            <a:r>
              <a:rPr lang="tr-TR" dirty="0" err="1" smtClean="0"/>
              <a:t>raise</a:t>
            </a:r>
            <a:r>
              <a:rPr lang="tr-TR" dirty="0" smtClean="0"/>
              <a:t> US </a:t>
            </a:r>
            <a:r>
              <a:rPr lang="tr-TR" dirty="0" err="1" smtClean="0"/>
              <a:t>integration</a:t>
            </a:r>
            <a:r>
              <a:rPr lang="tr-TR" dirty="0" smtClean="0"/>
              <a:t> </a:t>
            </a:r>
            <a:r>
              <a:rPr lang="tr-TR" dirty="0" err="1" smtClean="0"/>
              <a:t>index</a:t>
            </a:r>
            <a:r>
              <a:rPr lang="tr-TR" dirty="0" smtClean="0"/>
              <a:t> (</a:t>
            </a:r>
            <a:r>
              <a:rPr lang="tr-TR" dirty="0" err="1" smtClean="0"/>
              <a:t>what</a:t>
            </a:r>
            <a:r>
              <a:rPr lang="tr-TR" dirty="0" smtClean="0"/>
              <a:t> </a:t>
            </a:r>
            <a:r>
              <a:rPr lang="tr-TR" dirty="0" err="1" smtClean="0"/>
              <a:t>impact</a:t>
            </a:r>
            <a:r>
              <a:rPr lang="tr-TR" dirty="0" smtClean="0"/>
              <a:t> </a:t>
            </a:r>
            <a:r>
              <a:rPr lang="tr-TR" dirty="0" err="1" smtClean="0"/>
              <a:t>for</a:t>
            </a:r>
            <a:r>
              <a:rPr lang="tr-TR" dirty="0" smtClean="0"/>
              <a:t> </a:t>
            </a:r>
            <a:r>
              <a:rPr lang="tr-TR" b="1" dirty="0" err="1" smtClean="0"/>
              <a:t>Turkey</a:t>
            </a:r>
            <a:r>
              <a:rPr lang="tr-TR" dirty="0" smtClean="0"/>
              <a:t> </a:t>
            </a:r>
            <a:r>
              <a:rPr lang="tr-TR" dirty="0" err="1" smtClean="0"/>
              <a:t>and</a:t>
            </a:r>
            <a:r>
              <a:rPr lang="tr-TR" dirty="0" smtClean="0"/>
              <a:t> </a:t>
            </a:r>
            <a:r>
              <a:rPr lang="tr-TR" dirty="0" err="1" smtClean="0"/>
              <a:t>others</a:t>
            </a:r>
            <a:r>
              <a:rPr lang="tr-TR" dirty="0" smtClean="0"/>
              <a:t>?)</a:t>
            </a:r>
          </a:p>
          <a:p>
            <a:pPr lvl="2">
              <a:buNone/>
            </a:pPr>
            <a:endParaRPr lang="tr-TR" dirty="0" smtClean="0"/>
          </a:p>
          <a:p>
            <a:pPr lvl="2"/>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TTIP?</a:t>
            </a:r>
            <a:r>
              <a:rPr lang="tr-TR" dirty="0" smtClean="0"/>
              <a:t> </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err="1" smtClean="0">
                <a:solidFill>
                  <a:srgbClr val="FF0000"/>
                </a:solidFill>
              </a:rPr>
              <a:t>What</a:t>
            </a:r>
            <a:r>
              <a:rPr lang="tr-TR" b="1" dirty="0" smtClean="0">
                <a:solidFill>
                  <a:srgbClr val="FF0000"/>
                </a:solidFill>
              </a:rPr>
              <a:t> is it?</a:t>
            </a:r>
          </a:p>
          <a:p>
            <a:pPr>
              <a:buNone/>
            </a:pPr>
            <a:endParaRPr lang="tr-TR" sz="1900" b="1" dirty="0" smtClean="0">
              <a:solidFill>
                <a:srgbClr val="FF0000"/>
              </a:solidFill>
            </a:endParaRPr>
          </a:p>
          <a:p>
            <a:r>
              <a:rPr lang="tr-TR" b="1" dirty="0" err="1" smtClean="0">
                <a:solidFill>
                  <a:srgbClr val="FF0000"/>
                </a:solidFill>
              </a:rPr>
              <a:t>What</a:t>
            </a:r>
            <a:r>
              <a:rPr lang="tr-TR" b="1" dirty="0" smtClean="0">
                <a:solidFill>
                  <a:srgbClr val="FF0000"/>
                </a:solidFill>
              </a:rPr>
              <a:t> it is </a:t>
            </a:r>
            <a:r>
              <a:rPr lang="tr-TR" b="1" u="sng" dirty="0" smtClean="0">
                <a:solidFill>
                  <a:srgbClr val="FF0000"/>
                </a:solidFill>
              </a:rPr>
              <a:t>not</a:t>
            </a:r>
            <a:r>
              <a:rPr lang="tr-TR" b="1" dirty="0" smtClean="0">
                <a:solidFill>
                  <a:srgbClr val="FF0000"/>
                </a:solidFill>
              </a:rPr>
              <a:t>?</a:t>
            </a:r>
          </a:p>
          <a:p>
            <a:endParaRPr lang="tr-TR" b="1" dirty="0">
              <a:solidFill>
                <a:srgbClr val="FF0000"/>
              </a:solidFill>
            </a:endParaRPr>
          </a:p>
          <a:p>
            <a:pPr lvl="1"/>
            <a:r>
              <a:rPr lang="tr-TR" b="1" dirty="0" smtClean="0"/>
              <a:t>TTIP is a </a:t>
            </a:r>
            <a:r>
              <a:rPr lang="tr-TR" b="1" dirty="0" err="1" smtClean="0"/>
              <a:t>trade</a:t>
            </a:r>
            <a:r>
              <a:rPr lang="tr-TR" b="1" dirty="0" smtClean="0"/>
              <a:t> </a:t>
            </a:r>
            <a:r>
              <a:rPr lang="tr-TR" b="1" dirty="0" err="1" smtClean="0"/>
              <a:t>agreement</a:t>
            </a:r>
            <a:r>
              <a:rPr lang="tr-TR" b="1" dirty="0" smtClean="0"/>
              <a:t>, but not a </a:t>
            </a:r>
            <a:r>
              <a:rPr lang="tr-TR" b="1" dirty="0" err="1" smtClean="0"/>
              <a:t>typical</a:t>
            </a:r>
            <a:r>
              <a:rPr lang="tr-TR" b="1" dirty="0" smtClean="0"/>
              <a:t> FTA:     it is a ‘</a:t>
            </a:r>
            <a:r>
              <a:rPr lang="tr-TR" b="1" dirty="0" err="1" smtClean="0"/>
              <a:t>new</a:t>
            </a:r>
            <a:r>
              <a:rPr lang="tr-TR" b="1" dirty="0" smtClean="0"/>
              <a:t> </a:t>
            </a:r>
            <a:r>
              <a:rPr lang="tr-TR" b="1" dirty="0" err="1" smtClean="0"/>
              <a:t>generation</a:t>
            </a:r>
            <a:r>
              <a:rPr lang="tr-TR" b="1" dirty="0" smtClean="0"/>
              <a:t>’ </a:t>
            </a:r>
            <a:r>
              <a:rPr lang="tr-TR" b="1" dirty="0" err="1" smtClean="0"/>
              <a:t>trade</a:t>
            </a:r>
            <a:r>
              <a:rPr lang="tr-TR" b="1" dirty="0" smtClean="0"/>
              <a:t> </a:t>
            </a:r>
            <a:r>
              <a:rPr lang="tr-TR" b="1" dirty="0" err="1" smtClean="0"/>
              <a:t>deal</a:t>
            </a:r>
            <a:r>
              <a:rPr lang="tr-TR" b="1" dirty="0" smtClean="0"/>
              <a:t> </a:t>
            </a:r>
          </a:p>
          <a:p>
            <a:pPr lvl="1">
              <a:buNone/>
            </a:pPr>
            <a:endParaRPr lang="tr-TR" b="1" dirty="0" smtClean="0"/>
          </a:p>
          <a:p>
            <a:pPr lvl="1"/>
            <a:r>
              <a:rPr lang="tr-TR" b="1" dirty="0" smtClean="0"/>
              <a:t>A </a:t>
            </a:r>
            <a:r>
              <a:rPr lang="tr-TR" b="1" dirty="0" err="1" smtClean="0"/>
              <a:t>new</a:t>
            </a:r>
            <a:r>
              <a:rPr lang="tr-TR" b="1" dirty="0" smtClean="0"/>
              <a:t> </a:t>
            </a:r>
            <a:r>
              <a:rPr lang="tr-TR" b="1" dirty="0" err="1" smtClean="0"/>
              <a:t>generation</a:t>
            </a:r>
            <a:r>
              <a:rPr lang="tr-TR" b="1" dirty="0" smtClean="0"/>
              <a:t> </a:t>
            </a:r>
            <a:r>
              <a:rPr lang="tr-TR" b="1" dirty="0" err="1" smtClean="0"/>
              <a:t>deal</a:t>
            </a:r>
            <a:r>
              <a:rPr lang="tr-TR" b="1" dirty="0" smtClean="0"/>
              <a:t>, but not an </a:t>
            </a:r>
            <a:r>
              <a:rPr lang="tr-TR" b="1" dirty="0" err="1" smtClean="0"/>
              <a:t>ordinary</a:t>
            </a:r>
            <a:r>
              <a:rPr lang="tr-TR" b="1" dirty="0" smtClean="0"/>
              <a:t> </a:t>
            </a:r>
            <a:r>
              <a:rPr lang="tr-TR" b="1" dirty="0" err="1" smtClean="0"/>
              <a:t>one</a:t>
            </a:r>
            <a:r>
              <a:rPr lang="tr-TR" b="1" dirty="0" smtClean="0"/>
              <a:t>:</a:t>
            </a:r>
            <a:r>
              <a:rPr lang="tr-TR" b="1" dirty="0"/>
              <a:t> </a:t>
            </a:r>
            <a:r>
              <a:rPr lang="tr-TR" b="1" dirty="0" smtClean="0"/>
              <a:t>it is a </a:t>
            </a:r>
            <a:r>
              <a:rPr lang="tr-TR" b="1" i="1" dirty="0" smtClean="0"/>
              <a:t>mega </a:t>
            </a:r>
            <a:r>
              <a:rPr lang="tr-TR" b="1" i="1" dirty="0" err="1" smtClean="0"/>
              <a:t>deal</a:t>
            </a:r>
            <a:r>
              <a:rPr lang="tr-TR" b="1" i="1" dirty="0" smtClean="0"/>
              <a:t> </a:t>
            </a:r>
            <a:r>
              <a:rPr lang="tr-TR" sz="2600" b="1" dirty="0" smtClean="0"/>
              <a:t>(</a:t>
            </a:r>
            <a:r>
              <a:rPr lang="tr-TR" sz="2600" b="1" dirty="0" err="1" smtClean="0"/>
              <a:t>two</a:t>
            </a:r>
            <a:r>
              <a:rPr lang="tr-TR" sz="2600" b="1" dirty="0" smtClean="0"/>
              <a:t> </a:t>
            </a:r>
            <a:r>
              <a:rPr lang="tr-TR" sz="2600" b="1" dirty="0" err="1" smtClean="0"/>
              <a:t>largest</a:t>
            </a:r>
            <a:r>
              <a:rPr lang="tr-TR" sz="2600" b="1" dirty="0" smtClean="0"/>
              <a:t> </a:t>
            </a:r>
            <a:r>
              <a:rPr lang="tr-TR" sz="2600" b="1" dirty="0" err="1" smtClean="0"/>
              <a:t>economies</a:t>
            </a:r>
            <a:r>
              <a:rPr lang="tr-TR" sz="2600" b="1" dirty="0" smtClean="0"/>
              <a:t>)</a:t>
            </a:r>
          </a:p>
          <a:p>
            <a:pPr lvl="1"/>
            <a:endParaRPr lang="tr-TR" b="1" dirty="0" smtClean="0"/>
          </a:p>
          <a:p>
            <a:pPr lvl="1"/>
            <a:r>
              <a:rPr lang="tr-TR" b="1" dirty="0" smtClean="0"/>
              <a:t>A ‘mega </a:t>
            </a:r>
            <a:r>
              <a:rPr lang="tr-TR" b="1" dirty="0" err="1" smtClean="0"/>
              <a:t>deal</a:t>
            </a:r>
            <a:r>
              <a:rPr lang="tr-TR" b="1" dirty="0" smtClean="0"/>
              <a:t>’, but </a:t>
            </a:r>
            <a:r>
              <a:rPr lang="tr-TR" b="1" dirty="0" err="1" smtClean="0"/>
              <a:t>also</a:t>
            </a:r>
            <a:r>
              <a:rPr lang="tr-TR" b="1" dirty="0" smtClean="0"/>
              <a:t> a ‘</a:t>
            </a:r>
            <a:r>
              <a:rPr lang="tr-TR" b="1" dirty="0" err="1" smtClean="0"/>
              <a:t>game</a:t>
            </a:r>
            <a:r>
              <a:rPr lang="tr-TR" b="1" dirty="0" smtClean="0"/>
              <a:t> </a:t>
            </a:r>
            <a:r>
              <a:rPr lang="tr-TR" b="1" dirty="0" err="1" smtClean="0"/>
              <a:t>changer</a:t>
            </a:r>
            <a:r>
              <a:rPr lang="tr-TR" b="1" dirty="0" smtClean="0"/>
              <a:t>’! </a:t>
            </a:r>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More</a:t>
            </a:r>
            <a:r>
              <a:rPr lang="tr-TR" dirty="0" smtClean="0"/>
              <a:t> </a:t>
            </a:r>
            <a:r>
              <a:rPr lang="tr-TR" dirty="0" err="1" smtClean="0"/>
              <a:t>permissive</a:t>
            </a:r>
            <a:r>
              <a:rPr lang="tr-TR" dirty="0" smtClean="0"/>
              <a:t> TTIP </a:t>
            </a:r>
            <a:r>
              <a:rPr lang="tr-TR" dirty="0" err="1" smtClean="0"/>
              <a:t>for</a:t>
            </a:r>
            <a:r>
              <a:rPr lang="tr-TR" dirty="0" smtClean="0"/>
              <a:t> </a:t>
            </a:r>
            <a:r>
              <a:rPr lang="tr-TR" dirty="0" err="1" smtClean="0"/>
              <a:t>RoW</a:t>
            </a:r>
            <a:endParaRPr lang="tr-TR" dirty="0"/>
          </a:p>
        </p:txBody>
      </p:sp>
      <p:sp>
        <p:nvSpPr>
          <p:cNvPr id="3" name="2 İçerik Yer Tutucusu"/>
          <p:cNvSpPr>
            <a:spLocks noGrp="1"/>
          </p:cNvSpPr>
          <p:nvPr>
            <p:ph idx="1"/>
          </p:nvPr>
        </p:nvSpPr>
        <p:spPr/>
        <p:txBody>
          <a:bodyPr/>
          <a:lstStyle/>
          <a:p>
            <a:pPr lvl="0"/>
            <a:r>
              <a:rPr lang="tr-TR" b="1" dirty="0" err="1" smtClean="0">
                <a:solidFill>
                  <a:schemeClr val="accent4"/>
                </a:solidFill>
              </a:rPr>
              <a:t>Alleviating</a:t>
            </a:r>
            <a:r>
              <a:rPr lang="tr-TR" b="1" dirty="0" smtClean="0">
                <a:solidFill>
                  <a:schemeClr val="accent4"/>
                </a:solidFill>
              </a:rPr>
              <a:t> </a:t>
            </a:r>
            <a:r>
              <a:rPr lang="tr-TR" b="1" dirty="0" err="1" smtClean="0">
                <a:solidFill>
                  <a:schemeClr val="accent4"/>
                </a:solidFill>
              </a:rPr>
              <a:t>detrimental</a:t>
            </a:r>
            <a:r>
              <a:rPr lang="tr-TR" b="1" dirty="0" smtClean="0">
                <a:solidFill>
                  <a:schemeClr val="accent4"/>
                </a:solidFill>
              </a:rPr>
              <a:t> </a:t>
            </a:r>
            <a:r>
              <a:rPr lang="tr-TR" b="1" dirty="0" err="1" smtClean="0">
                <a:solidFill>
                  <a:schemeClr val="accent4"/>
                </a:solidFill>
              </a:rPr>
              <a:t>effects</a:t>
            </a:r>
            <a:r>
              <a:rPr lang="tr-TR" b="1" dirty="0" smtClean="0">
                <a:solidFill>
                  <a:schemeClr val="accent4"/>
                </a:solidFill>
              </a:rPr>
              <a:t>: </a:t>
            </a:r>
          </a:p>
          <a:p>
            <a:pPr lvl="0"/>
            <a:endParaRPr lang="tr-TR" b="1" dirty="0" smtClean="0">
              <a:solidFill>
                <a:schemeClr val="accent4"/>
              </a:solidFill>
            </a:endParaRPr>
          </a:p>
          <a:p>
            <a:pPr lvl="1"/>
            <a:r>
              <a:rPr lang="tr-TR" dirty="0" err="1" smtClean="0">
                <a:solidFill>
                  <a:schemeClr val="accent4"/>
                </a:solidFill>
              </a:rPr>
              <a:t>Accession</a:t>
            </a:r>
            <a:r>
              <a:rPr lang="tr-TR" dirty="0" smtClean="0">
                <a:solidFill>
                  <a:schemeClr val="accent4"/>
                </a:solidFill>
              </a:rPr>
              <a:t> </a:t>
            </a:r>
            <a:r>
              <a:rPr lang="tr-TR" dirty="0" err="1" smtClean="0">
                <a:solidFill>
                  <a:schemeClr val="accent4"/>
                </a:solidFill>
              </a:rPr>
              <a:t>for</a:t>
            </a:r>
            <a:r>
              <a:rPr lang="tr-TR" dirty="0" smtClean="0">
                <a:solidFill>
                  <a:schemeClr val="accent4"/>
                </a:solidFill>
              </a:rPr>
              <a:t> </a:t>
            </a:r>
            <a:r>
              <a:rPr lang="tr-TR" dirty="0" err="1" smtClean="0">
                <a:solidFill>
                  <a:schemeClr val="accent4"/>
                </a:solidFill>
              </a:rPr>
              <a:t>third</a:t>
            </a:r>
            <a:r>
              <a:rPr lang="tr-TR" dirty="0" smtClean="0">
                <a:solidFill>
                  <a:schemeClr val="accent4"/>
                </a:solidFill>
              </a:rPr>
              <a:t> </a:t>
            </a:r>
            <a:r>
              <a:rPr lang="tr-TR" dirty="0" err="1" smtClean="0">
                <a:solidFill>
                  <a:schemeClr val="accent4"/>
                </a:solidFill>
              </a:rPr>
              <a:t>countries</a:t>
            </a:r>
            <a:r>
              <a:rPr lang="tr-TR" dirty="0" smtClean="0">
                <a:solidFill>
                  <a:schemeClr val="accent4"/>
                </a:solidFill>
              </a:rPr>
              <a:t>, </a:t>
            </a:r>
          </a:p>
          <a:p>
            <a:pPr lvl="2"/>
            <a:r>
              <a:rPr lang="tr-TR" i="1" dirty="0" err="1" smtClean="0"/>
              <a:t>Docking</a:t>
            </a:r>
            <a:r>
              <a:rPr lang="tr-TR" dirty="0" smtClean="0"/>
              <a:t> </a:t>
            </a:r>
            <a:r>
              <a:rPr lang="tr-TR" dirty="0" err="1" smtClean="0"/>
              <a:t>only</a:t>
            </a:r>
            <a:r>
              <a:rPr lang="tr-TR" dirty="0" smtClean="0"/>
              <a:t> </a:t>
            </a:r>
            <a:r>
              <a:rPr lang="tr-TR" dirty="0" err="1" smtClean="0"/>
              <a:t>appeals</a:t>
            </a:r>
            <a:r>
              <a:rPr lang="tr-TR" dirty="0" smtClean="0"/>
              <a:t> </a:t>
            </a:r>
            <a:r>
              <a:rPr lang="tr-TR" dirty="0" err="1" smtClean="0"/>
              <a:t>to</a:t>
            </a:r>
            <a:r>
              <a:rPr lang="tr-TR" dirty="0" smtClean="0"/>
              <a:t> ‘</a:t>
            </a:r>
            <a:r>
              <a:rPr lang="tr-TR" dirty="0" err="1" smtClean="0"/>
              <a:t>inner</a:t>
            </a:r>
            <a:r>
              <a:rPr lang="tr-TR" dirty="0" smtClean="0"/>
              <a:t> </a:t>
            </a:r>
            <a:r>
              <a:rPr lang="tr-TR" dirty="0" err="1" smtClean="0"/>
              <a:t>circle</a:t>
            </a:r>
            <a:r>
              <a:rPr lang="tr-TR" dirty="0" smtClean="0"/>
              <a:t>’ </a:t>
            </a:r>
            <a:r>
              <a:rPr lang="tr-TR" dirty="0" err="1" smtClean="0"/>
              <a:t>having</a:t>
            </a:r>
            <a:r>
              <a:rPr lang="tr-TR" dirty="0" smtClean="0"/>
              <a:t> </a:t>
            </a:r>
            <a:r>
              <a:rPr lang="tr-TR" dirty="0" err="1" smtClean="0"/>
              <a:t>RTAs</a:t>
            </a:r>
            <a:r>
              <a:rPr lang="tr-TR" dirty="0" smtClean="0"/>
              <a:t> </a:t>
            </a:r>
            <a:r>
              <a:rPr lang="tr-TR" dirty="0" err="1" smtClean="0"/>
              <a:t>with</a:t>
            </a:r>
            <a:r>
              <a:rPr lang="tr-TR" dirty="0" smtClean="0"/>
              <a:t> TTIP </a:t>
            </a:r>
            <a:r>
              <a:rPr lang="tr-TR" dirty="0" err="1" smtClean="0"/>
              <a:t>parties</a:t>
            </a:r>
            <a:r>
              <a:rPr lang="tr-TR" dirty="0" smtClean="0"/>
              <a:t>.</a:t>
            </a:r>
            <a:endParaRPr lang="tr-TR" dirty="0" smtClean="0">
              <a:solidFill>
                <a:schemeClr val="accent4"/>
              </a:solidFill>
            </a:endParaRPr>
          </a:p>
          <a:p>
            <a:pPr lvl="1"/>
            <a:r>
              <a:rPr lang="tr-TR" dirty="0" err="1" smtClean="0">
                <a:solidFill>
                  <a:schemeClr val="accent4"/>
                </a:solidFill>
              </a:rPr>
              <a:t>More</a:t>
            </a:r>
            <a:r>
              <a:rPr lang="tr-TR" dirty="0" smtClean="0">
                <a:solidFill>
                  <a:schemeClr val="accent4"/>
                </a:solidFill>
              </a:rPr>
              <a:t> </a:t>
            </a:r>
            <a:r>
              <a:rPr lang="tr-TR" dirty="0" err="1" smtClean="0">
                <a:solidFill>
                  <a:schemeClr val="accent4"/>
                </a:solidFill>
              </a:rPr>
              <a:t>transparency</a:t>
            </a:r>
            <a:r>
              <a:rPr lang="tr-TR" dirty="0" smtClean="0">
                <a:solidFill>
                  <a:schemeClr val="accent4"/>
                </a:solidFill>
              </a:rPr>
              <a:t> </a:t>
            </a:r>
            <a:r>
              <a:rPr lang="tr-TR" dirty="0" err="1" smtClean="0">
                <a:solidFill>
                  <a:schemeClr val="accent4"/>
                </a:solidFill>
              </a:rPr>
              <a:t>and</a:t>
            </a:r>
            <a:r>
              <a:rPr lang="tr-TR" dirty="0" smtClean="0">
                <a:solidFill>
                  <a:schemeClr val="accent4"/>
                </a:solidFill>
              </a:rPr>
              <a:t> </a:t>
            </a:r>
            <a:r>
              <a:rPr lang="tr-TR" dirty="0" err="1" smtClean="0">
                <a:solidFill>
                  <a:schemeClr val="accent4"/>
                </a:solidFill>
              </a:rPr>
              <a:t>openness</a:t>
            </a:r>
            <a:r>
              <a:rPr lang="tr-TR" dirty="0" smtClean="0">
                <a:solidFill>
                  <a:schemeClr val="accent4"/>
                </a:solidFill>
              </a:rPr>
              <a:t>, </a:t>
            </a:r>
          </a:p>
          <a:p>
            <a:pPr lvl="1"/>
            <a:r>
              <a:rPr lang="tr-TR" dirty="0" err="1" smtClean="0">
                <a:solidFill>
                  <a:schemeClr val="accent4"/>
                </a:solidFill>
              </a:rPr>
              <a:t>less</a:t>
            </a:r>
            <a:r>
              <a:rPr lang="tr-TR" dirty="0" smtClean="0">
                <a:solidFill>
                  <a:schemeClr val="accent4"/>
                </a:solidFill>
              </a:rPr>
              <a:t> </a:t>
            </a:r>
            <a:r>
              <a:rPr lang="tr-TR" dirty="0" err="1" smtClean="0">
                <a:solidFill>
                  <a:schemeClr val="accent4"/>
                </a:solidFill>
              </a:rPr>
              <a:t>retrictive</a:t>
            </a:r>
            <a:r>
              <a:rPr lang="tr-TR" dirty="0" smtClean="0">
                <a:solidFill>
                  <a:schemeClr val="accent4"/>
                </a:solidFill>
              </a:rPr>
              <a:t> </a:t>
            </a:r>
            <a:r>
              <a:rPr lang="tr-TR" dirty="0" err="1" smtClean="0">
                <a:solidFill>
                  <a:schemeClr val="accent4"/>
                </a:solidFill>
              </a:rPr>
              <a:t>rules</a:t>
            </a:r>
            <a:r>
              <a:rPr lang="tr-TR" dirty="0" smtClean="0">
                <a:solidFill>
                  <a:schemeClr val="accent4"/>
                </a:solidFill>
              </a:rPr>
              <a:t> </a:t>
            </a:r>
            <a:r>
              <a:rPr lang="tr-TR" dirty="0" err="1" smtClean="0">
                <a:solidFill>
                  <a:schemeClr val="accent4"/>
                </a:solidFill>
              </a:rPr>
              <a:t>and</a:t>
            </a:r>
            <a:r>
              <a:rPr lang="tr-TR" dirty="0" smtClean="0">
                <a:solidFill>
                  <a:schemeClr val="accent4"/>
                </a:solidFill>
              </a:rPr>
              <a:t> </a:t>
            </a:r>
            <a:r>
              <a:rPr lang="tr-TR" dirty="0" err="1" smtClean="0">
                <a:solidFill>
                  <a:schemeClr val="accent4"/>
                </a:solidFill>
              </a:rPr>
              <a:t>standards</a:t>
            </a:r>
            <a:r>
              <a:rPr lang="tr-TR" dirty="0" smtClean="0">
                <a:solidFill>
                  <a:schemeClr val="accent4"/>
                </a:solidFill>
              </a:rPr>
              <a:t>, </a:t>
            </a:r>
          </a:p>
          <a:p>
            <a:pPr lvl="1"/>
            <a:r>
              <a:rPr lang="tr-TR" dirty="0" err="1" smtClean="0">
                <a:solidFill>
                  <a:schemeClr val="accent4"/>
                </a:solidFill>
              </a:rPr>
              <a:t>more</a:t>
            </a:r>
            <a:r>
              <a:rPr lang="tr-TR" dirty="0" smtClean="0">
                <a:solidFill>
                  <a:schemeClr val="accent4"/>
                </a:solidFill>
              </a:rPr>
              <a:t> </a:t>
            </a:r>
            <a:r>
              <a:rPr lang="tr-TR" dirty="0" err="1" smtClean="0">
                <a:solidFill>
                  <a:schemeClr val="accent4"/>
                </a:solidFill>
              </a:rPr>
              <a:t>permissive</a:t>
            </a:r>
            <a:r>
              <a:rPr lang="tr-TR" dirty="0" smtClean="0">
                <a:solidFill>
                  <a:schemeClr val="accent4"/>
                </a:solidFill>
              </a:rPr>
              <a:t> </a:t>
            </a:r>
            <a:r>
              <a:rPr lang="tr-TR" dirty="0" err="1" smtClean="0">
                <a:solidFill>
                  <a:schemeClr val="accent4"/>
                </a:solidFill>
              </a:rPr>
              <a:t>RoO</a:t>
            </a:r>
            <a:endParaRPr lang="tr-TR" dirty="0" smtClean="0">
              <a:solidFill>
                <a:schemeClr val="accent4"/>
              </a:solidFill>
            </a:endParaRPr>
          </a:p>
          <a:p>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762000"/>
            <a:ext cx="8534400" cy="578768"/>
          </a:xfrm>
        </p:spPr>
        <p:txBody>
          <a:bodyPr/>
          <a:lstStyle/>
          <a:p>
            <a:r>
              <a:rPr lang="tr-TR" dirty="0" err="1" smtClean="0"/>
              <a:t>Minimising</a:t>
            </a:r>
            <a:r>
              <a:rPr lang="tr-TR" dirty="0" smtClean="0"/>
              <a:t> </a:t>
            </a:r>
            <a:r>
              <a:rPr lang="tr-TR" dirty="0" err="1" smtClean="0"/>
              <a:t>the</a:t>
            </a:r>
            <a:r>
              <a:rPr lang="tr-TR" dirty="0" smtClean="0"/>
              <a:t> </a:t>
            </a:r>
            <a:r>
              <a:rPr lang="tr-TR" dirty="0" err="1" smtClean="0"/>
              <a:t>damage</a:t>
            </a:r>
            <a:r>
              <a:rPr lang="tr-TR" dirty="0" smtClean="0"/>
              <a:t> </a:t>
            </a:r>
            <a:r>
              <a:rPr lang="tr-TR" dirty="0" err="1" smtClean="0"/>
              <a:t>for</a:t>
            </a:r>
            <a:r>
              <a:rPr lang="tr-TR" dirty="0" smtClean="0"/>
              <a:t> </a:t>
            </a:r>
            <a:r>
              <a:rPr lang="tr-TR" dirty="0" err="1" smtClean="0"/>
              <a:t>RoW</a:t>
            </a:r>
            <a:endParaRPr lang="tr-TR" dirty="0"/>
          </a:p>
        </p:txBody>
      </p:sp>
      <p:sp>
        <p:nvSpPr>
          <p:cNvPr id="3" name="2 İçerik Yer Tutucusu"/>
          <p:cNvSpPr>
            <a:spLocks noGrp="1"/>
          </p:cNvSpPr>
          <p:nvPr>
            <p:ph idx="1"/>
          </p:nvPr>
        </p:nvSpPr>
        <p:spPr>
          <a:xfrm>
            <a:off x="251520" y="1484784"/>
            <a:ext cx="8712968" cy="5184576"/>
          </a:xfrm>
        </p:spPr>
        <p:txBody>
          <a:bodyPr/>
          <a:lstStyle/>
          <a:p>
            <a:r>
              <a:rPr lang="tr-TR" sz="2000" b="1" dirty="0" err="1" smtClean="0"/>
              <a:t>Accession</a:t>
            </a:r>
            <a:r>
              <a:rPr lang="tr-TR" sz="2000" b="1" dirty="0" smtClean="0"/>
              <a:t> </a:t>
            </a:r>
            <a:r>
              <a:rPr lang="tr-TR" sz="2000" b="1" dirty="0" err="1" smtClean="0"/>
              <a:t>clause</a:t>
            </a:r>
            <a:r>
              <a:rPr lang="tr-TR" sz="2000" b="1" dirty="0" smtClean="0"/>
              <a:t>: </a:t>
            </a:r>
          </a:p>
          <a:p>
            <a:pPr>
              <a:buNone/>
            </a:pPr>
            <a:r>
              <a:rPr lang="tr-TR" sz="2000" b="1" dirty="0" smtClean="0"/>
              <a:t>	</a:t>
            </a:r>
            <a:r>
              <a:rPr lang="tr-TR" sz="2000" dirty="0" smtClean="0"/>
              <a:t>TTIP </a:t>
            </a:r>
            <a:r>
              <a:rPr lang="tr-TR" sz="2000" dirty="0" err="1" smtClean="0"/>
              <a:t>reflects</a:t>
            </a:r>
            <a:r>
              <a:rPr lang="tr-TR" sz="2000" dirty="0" smtClean="0"/>
              <a:t> </a:t>
            </a:r>
            <a:r>
              <a:rPr lang="tr-TR" sz="2000" dirty="0" err="1" smtClean="0"/>
              <a:t>only</a:t>
            </a:r>
            <a:r>
              <a:rPr lang="tr-TR" sz="2000" dirty="0" smtClean="0"/>
              <a:t> EU-US </a:t>
            </a:r>
            <a:r>
              <a:rPr lang="tr-TR" sz="2000" dirty="0" err="1" smtClean="0"/>
              <a:t>trade</a:t>
            </a:r>
            <a:r>
              <a:rPr lang="tr-TR" sz="2000" dirty="0" smtClean="0"/>
              <a:t> &amp; </a:t>
            </a:r>
            <a:r>
              <a:rPr lang="tr-TR" sz="2000" dirty="0" err="1" smtClean="0"/>
              <a:t>investment</a:t>
            </a:r>
            <a:r>
              <a:rPr lang="tr-TR" sz="2000" dirty="0" smtClean="0"/>
              <a:t> </a:t>
            </a:r>
            <a:r>
              <a:rPr lang="tr-TR" sz="2000" dirty="0" err="1" smtClean="0"/>
              <a:t>and</a:t>
            </a:r>
            <a:r>
              <a:rPr lang="tr-TR" sz="2000" dirty="0" smtClean="0"/>
              <a:t> </a:t>
            </a:r>
            <a:r>
              <a:rPr lang="tr-TR" sz="2000" dirty="0" err="1" smtClean="0"/>
              <a:t>mutual</a:t>
            </a:r>
            <a:r>
              <a:rPr lang="tr-TR" sz="2000" dirty="0" smtClean="0"/>
              <a:t> </a:t>
            </a:r>
            <a:r>
              <a:rPr lang="tr-TR" sz="2000" dirty="0" err="1" smtClean="0"/>
              <a:t>trade</a:t>
            </a:r>
            <a:r>
              <a:rPr lang="tr-TR" sz="2000" dirty="0" smtClean="0"/>
              <a:t> </a:t>
            </a:r>
            <a:r>
              <a:rPr lang="tr-TR" sz="2000" dirty="0" err="1" smtClean="0"/>
              <a:t>agenda</a:t>
            </a:r>
            <a:r>
              <a:rPr lang="tr-TR" sz="2000" dirty="0" smtClean="0"/>
              <a:t>. </a:t>
            </a:r>
            <a:r>
              <a:rPr lang="tr-TR" sz="2000" dirty="0" err="1" smtClean="0"/>
              <a:t>Inclusion</a:t>
            </a:r>
            <a:r>
              <a:rPr lang="tr-TR" sz="2000" dirty="0" smtClean="0"/>
              <a:t> of </a:t>
            </a:r>
            <a:r>
              <a:rPr lang="tr-TR" sz="2000" dirty="0" err="1" smtClean="0"/>
              <a:t>third</a:t>
            </a:r>
            <a:r>
              <a:rPr lang="tr-TR" sz="2000" dirty="0" smtClean="0"/>
              <a:t> </a:t>
            </a:r>
            <a:r>
              <a:rPr lang="tr-TR" sz="2000" dirty="0" err="1" smtClean="0"/>
              <a:t>nations</a:t>
            </a:r>
            <a:r>
              <a:rPr lang="tr-TR" sz="2000" dirty="0" smtClean="0"/>
              <a:t> </a:t>
            </a:r>
            <a:r>
              <a:rPr lang="tr-TR" sz="2000" dirty="0" err="1" smtClean="0"/>
              <a:t>makes</a:t>
            </a:r>
            <a:r>
              <a:rPr lang="tr-TR" sz="2000" dirty="0" smtClean="0"/>
              <a:t> no sense </a:t>
            </a:r>
            <a:r>
              <a:rPr lang="tr-TR" sz="2000" dirty="0" err="1" smtClean="0"/>
              <a:t>for</a:t>
            </a:r>
            <a:r>
              <a:rPr lang="tr-TR" sz="2000" dirty="0" smtClean="0"/>
              <a:t> </a:t>
            </a:r>
            <a:r>
              <a:rPr lang="tr-TR" sz="2000" dirty="0" err="1" smtClean="0"/>
              <a:t>either</a:t>
            </a:r>
            <a:r>
              <a:rPr lang="tr-TR" sz="2000" dirty="0" smtClean="0"/>
              <a:t> </a:t>
            </a:r>
            <a:r>
              <a:rPr lang="tr-TR" sz="2000" dirty="0" err="1" smtClean="0"/>
              <a:t>side</a:t>
            </a:r>
            <a:r>
              <a:rPr lang="tr-TR" sz="2000" dirty="0" smtClean="0"/>
              <a:t>. </a:t>
            </a:r>
          </a:p>
          <a:p>
            <a:pPr>
              <a:buNone/>
            </a:pPr>
            <a:r>
              <a:rPr lang="tr-TR" sz="2000" dirty="0" smtClean="0"/>
              <a:t>	TTIP is not an IO </a:t>
            </a:r>
            <a:r>
              <a:rPr lang="tr-TR" sz="2000" dirty="0" err="1" smtClean="0"/>
              <a:t>with</a:t>
            </a:r>
            <a:r>
              <a:rPr lang="tr-TR" sz="2000" dirty="0" smtClean="0"/>
              <a:t> a </a:t>
            </a:r>
            <a:r>
              <a:rPr lang="tr-TR" sz="2000" dirty="0" err="1" smtClean="0"/>
              <a:t>proper</a:t>
            </a:r>
            <a:r>
              <a:rPr lang="tr-TR" sz="2000" dirty="0" smtClean="0"/>
              <a:t> </a:t>
            </a:r>
            <a:r>
              <a:rPr lang="tr-TR" sz="2000" dirty="0" err="1" smtClean="0"/>
              <a:t>accession</a:t>
            </a:r>
            <a:r>
              <a:rPr lang="tr-TR" sz="2000" dirty="0" smtClean="0"/>
              <a:t> </a:t>
            </a:r>
            <a:r>
              <a:rPr lang="tr-TR" sz="2000" dirty="0" err="1" smtClean="0"/>
              <a:t>procedure</a:t>
            </a:r>
            <a:r>
              <a:rPr lang="tr-TR" sz="2000" dirty="0" smtClean="0"/>
              <a:t>. </a:t>
            </a:r>
          </a:p>
          <a:p>
            <a:pPr>
              <a:buNone/>
            </a:pPr>
            <a:r>
              <a:rPr lang="tr-TR" sz="2000" dirty="0" smtClean="0"/>
              <a:t>	</a:t>
            </a:r>
            <a:r>
              <a:rPr lang="tr-TR" sz="2000" i="1" dirty="0" err="1" smtClean="0"/>
              <a:t>Docking</a:t>
            </a:r>
            <a:r>
              <a:rPr lang="tr-TR" sz="2000" dirty="0" smtClean="0"/>
              <a:t> </a:t>
            </a:r>
            <a:r>
              <a:rPr lang="tr-TR" sz="2000" dirty="0" err="1" smtClean="0"/>
              <a:t>only</a:t>
            </a:r>
            <a:r>
              <a:rPr lang="tr-TR" sz="2000" dirty="0" smtClean="0"/>
              <a:t> </a:t>
            </a:r>
            <a:r>
              <a:rPr lang="tr-TR" sz="2000" dirty="0" err="1" smtClean="0"/>
              <a:t>appeals</a:t>
            </a:r>
            <a:r>
              <a:rPr lang="tr-TR" sz="2000" dirty="0" smtClean="0"/>
              <a:t> </a:t>
            </a:r>
            <a:r>
              <a:rPr lang="tr-TR" sz="2000" dirty="0" err="1" smtClean="0"/>
              <a:t>to</a:t>
            </a:r>
            <a:r>
              <a:rPr lang="tr-TR" sz="2000" dirty="0" smtClean="0"/>
              <a:t> ‘</a:t>
            </a:r>
            <a:r>
              <a:rPr lang="tr-TR" sz="2000" dirty="0" err="1" smtClean="0"/>
              <a:t>inner</a:t>
            </a:r>
            <a:r>
              <a:rPr lang="tr-TR" sz="2000" dirty="0" smtClean="0"/>
              <a:t> </a:t>
            </a:r>
            <a:r>
              <a:rPr lang="tr-TR" sz="2000" dirty="0" err="1" smtClean="0"/>
              <a:t>circle</a:t>
            </a:r>
            <a:r>
              <a:rPr lang="tr-TR" sz="2000" dirty="0" smtClean="0"/>
              <a:t>’ </a:t>
            </a:r>
            <a:r>
              <a:rPr lang="tr-TR" sz="2000" dirty="0" err="1" smtClean="0"/>
              <a:t>having</a:t>
            </a:r>
            <a:r>
              <a:rPr lang="tr-TR" sz="2000" dirty="0" smtClean="0"/>
              <a:t> </a:t>
            </a:r>
            <a:r>
              <a:rPr lang="tr-TR" sz="2000" dirty="0" err="1" smtClean="0"/>
              <a:t>RTAs</a:t>
            </a:r>
            <a:r>
              <a:rPr lang="tr-TR" sz="2000" dirty="0" smtClean="0"/>
              <a:t> </a:t>
            </a:r>
            <a:r>
              <a:rPr lang="tr-TR" sz="2000" dirty="0" err="1" smtClean="0"/>
              <a:t>with</a:t>
            </a:r>
            <a:r>
              <a:rPr lang="tr-TR" sz="2000" dirty="0" smtClean="0"/>
              <a:t> TTIP </a:t>
            </a:r>
            <a:r>
              <a:rPr lang="tr-TR" sz="2000" dirty="0" err="1" smtClean="0"/>
              <a:t>parties</a:t>
            </a:r>
            <a:r>
              <a:rPr lang="tr-TR" sz="2000" dirty="0" smtClean="0"/>
              <a:t>.</a:t>
            </a:r>
          </a:p>
          <a:p>
            <a:endParaRPr lang="tr-TR" sz="1400" dirty="0" smtClean="0"/>
          </a:p>
          <a:p>
            <a:r>
              <a:rPr lang="tr-TR" sz="2000" b="1" dirty="0" err="1" smtClean="0"/>
              <a:t>Rules</a:t>
            </a:r>
            <a:r>
              <a:rPr lang="tr-TR" sz="2000" b="1" dirty="0" smtClean="0"/>
              <a:t> of </a:t>
            </a:r>
            <a:r>
              <a:rPr lang="tr-TR" sz="2000" b="1" dirty="0" err="1" smtClean="0"/>
              <a:t>Origin</a:t>
            </a:r>
            <a:r>
              <a:rPr lang="tr-TR" sz="2000" b="1" dirty="0" smtClean="0"/>
              <a:t> (</a:t>
            </a:r>
            <a:r>
              <a:rPr lang="tr-TR" sz="2000" b="1" dirty="0" err="1" smtClean="0"/>
              <a:t>RoO</a:t>
            </a:r>
            <a:r>
              <a:rPr lang="tr-TR" sz="2000" b="1" dirty="0" smtClean="0"/>
              <a:t>): </a:t>
            </a:r>
          </a:p>
          <a:p>
            <a:pPr>
              <a:buNone/>
            </a:pPr>
            <a:r>
              <a:rPr lang="tr-TR" sz="2000" dirty="0" smtClean="0"/>
              <a:t>	</a:t>
            </a:r>
            <a:r>
              <a:rPr lang="tr-TR" sz="2000" dirty="0" err="1" smtClean="0"/>
              <a:t>Less</a:t>
            </a:r>
            <a:r>
              <a:rPr lang="tr-TR" sz="2000" dirty="0" smtClean="0"/>
              <a:t> </a:t>
            </a:r>
            <a:r>
              <a:rPr lang="tr-TR" sz="2000" dirty="0" err="1" smtClean="0"/>
              <a:t>restrictive</a:t>
            </a:r>
            <a:r>
              <a:rPr lang="tr-TR" sz="2000" dirty="0" smtClean="0"/>
              <a:t> </a:t>
            </a:r>
            <a:r>
              <a:rPr lang="tr-TR" sz="2000" dirty="0" err="1" smtClean="0"/>
              <a:t>RoO</a:t>
            </a:r>
            <a:r>
              <a:rPr lang="tr-TR" sz="2000" dirty="0" smtClean="0"/>
              <a:t> </a:t>
            </a:r>
            <a:r>
              <a:rPr lang="tr-TR" sz="2000" dirty="0" err="1" smtClean="0"/>
              <a:t>with</a:t>
            </a:r>
            <a:r>
              <a:rPr lang="tr-TR" sz="2000" dirty="0" smtClean="0"/>
              <a:t> </a:t>
            </a:r>
            <a:r>
              <a:rPr lang="tr-TR" sz="2000" dirty="0" err="1" smtClean="0"/>
              <a:t>lower</a:t>
            </a:r>
            <a:r>
              <a:rPr lang="tr-TR" sz="2000" dirty="0" smtClean="0"/>
              <a:t> </a:t>
            </a:r>
            <a:r>
              <a:rPr lang="tr-TR" sz="2000" dirty="0" err="1" smtClean="0"/>
              <a:t>thersholds</a:t>
            </a:r>
            <a:r>
              <a:rPr lang="tr-TR" sz="2000" dirty="0" smtClean="0"/>
              <a:t> (i.e. “</a:t>
            </a:r>
            <a:r>
              <a:rPr lang="tr-TR" sz="2000" dirty="0" err="1" smtClean="0"/>
              <a:t>cumulation</a:t>
            </a:r>
            <a:r>
              <a:rPr lang="tr-TR" sz="2000" dirty="0" smtClean="0"/>
              <a:t> of </a:t>
            </a:r>
            <a:r>
              <a:rPr lang="tr-TR" sz="2000" dirty="0" err="1" smtClean="0"/>
              <a:t>origin</a:t>
            </a:r>
            <a:r>
              <a:rPr lang="tr-TR" sz="2000" dirty="0" smtClean="0"/>
              <a:t>”). </a:t>
            </a:r>
            <a:r>
              <a:rPr lang="tr-TR" sz="2000" dirty="0" err="1" smtClean="0"/>
              <a:t>This</a:t>
            </a:r>
            <a:r>
              <a:rPr lang="tr-TR" sz="2000" dirty="0" smtClean="0"/>
              <a:t> is </a:t>
            </a:r>
            <a:r>
              <a:rPr lang="tr-TR" sz="2000" dirty="0" err="1" smtClean="0"/>
              <a:t>essential</a:t>
            </a:r>
            <a:r>
              <a:rPr lang="tr-TR" sz="2000" dirty="0" smtClean="0"/>
              <a:t> </a:t>
            </a:r>
            <a:r>
              <a:rPr lang="tr-TR" sz="2000" dirty="0" err="1" smtClean="0"/>
              <a:t>also</a:t>
            </a:r>
            <a:r>
              <a:rPr lang="tr-TR" sz="2000" dirty="0" smtClean="0"/>
              <a:t> </a:t>
            </a:r>
            <a:r>
              <a:rPr lang="tr-TR" sz="2000" dirty="0" err="1" smtClean="0"/>
              <a:t>for</a:t>
            </a:r>
            <a:r>
              <a:rPr lang="tr-TR" sz="2000" dirty="0" smtClean="0"/>
              <a:t> </a:t>
            </a:r>
            <a:r>
              <a:rPr lang="tr-TR" sz="2000" dirty="0" err="1" smtClean="0"/>
              <a:t>Transatlantic</a:t>
            </a:r>
            <a:r>
              <a:rPr lang="tr-TR" sz="2000" dirty="0" smtClean="0"/>
              <a:t> </a:t>
            </a:r>
            <a:r>
              <a:rPr lang="tr-TR" sz="2000" dirty="0" err="1" smtClean="0"/>
              <a:t>firms</a:t>
            </a:r>
            <a:r>
              <a:rPr lang="tr-TR" sz="2000" dirty="0" smtClean="0"/>
              <a:t> </a:t>
            </a:r>
            <a:r>
              <a:rPr lang="tr-TR" sz="2000" dirty="0" err="1" smtClean="0"/>
              <a:t>to</a:t>
            </a:r>
            <a:r>
              <a:rPr lang="tr-TR" sz="2000" dirty="0" smtClean="0"/>
              <a:t> </a:t>
            </a:r>
            <a:r>
              <a:rPr lang="tr-TR" sz="2000" dirty="0" err="1" smtClean="0"/>
              <a:t>protect</a:t>
            </a:r>
            <a:r>
              <a:rPr lang="tr-TR" sz="2000" dirty="0" smtClean="0"/>
              <a:t> </a:t>
            </a:r>
            <a:r>
              <a:rPr lang="tr-TR" sz="2000" dirty="0" err="1" smtClean="0"/>
              <a:t>their</a:t>
            </a:r>
            <a:r>
              <a:rPr lang="tr-TR" sz="2000" dirty="0" smtClean="0"/>
              <a:t> </a:t>
            </a:r>
            <a:r>
              <a:rPr lang="tr-TR" sz="2000" dirty="0" err="1" smtClean="0"/>
              <a:t>production</a:t>
            </a:r>
            <a:r>
              <a:rPr lang="tr-TR" sz="2000" dirty="0" smtClean="0"/>
              <a:t> </a:t>
            </a:r>
            <a:r>
              <a:rPr lang="tr-TR" sz="2000" dirty="0" err="1" smtClean="0"/>
              <a:t>networks</a:t>
            </a:r>
            <a:r>
              <a:rPr lang="tr-TR" sz="2000" dirty="0" smtClean="0"/>
              <a:t>/</a:t>
            </a:r>
            <a:r>
              <a:rPr lang="tr-TR" sz="2000" dirty="0" err="1" smtClean="0"/>
              <a:t>supply</a:t>
            </a:r>
            <a:r>
              <a:rPr lang="tr-TR" sz="2000" dirty="0" smtClean="0"/>
              <a:t> </a:t>
            </a:r>
            <a:r>
              <a:rPr lang="tr-TR" sz="2000" dirty="0" err="1" smtClean="0"/>
              <a:t>chains</a:t>
            </a:r>
            <a:endParaRPr lang="tr-TR" sz="2000" dirty="0" smtClean="0"/>
          </a:p>
          <a:p>
            <a:endParaRPr lang="tr-TR" sz="1400" dirty="0" smtClean="0"/>
          </a:p>
          <a:p>
            <a:r>
              <a:rPr lang="tr-TR" sz="2000" b="1" dirty="0" err="1" smtClean="0"/>
              <a:t>Regulatory</a:t>
            </a:r>
            <a:r>
              <a:rPr lang="tr-TR" sz="2000" b="1" dirty="0" smtClean="0"/>
              <a:t> </a:t>
            </a:r>
            <a:r>
              <a:rPr lang="tr-TR" sz="2000" b="1" dirty="0" err="1" smtClean="0"/>
              <a:t>convergence</a:t>
            </a:r>
            <a:r>
              <a:rPr lang="tr-TR" sz="2000" b="1" dirty="0" smtClean="0"/>
              <a:t> </a:t>
            </a:r>
            <a:r>
              <a:rPr lang="tr-TR" sz="2000" b="1" dirty="0" err="1" smtClean="0"/>
              <a:t>and</a:t>
            </a:r>
            <a:r>
              <a:rPr lang="tr-TR" sz="2000" b="1" dirty="0" smtClean="0"/>
              <a:t> </a:t>
            </a:r>
            <a:r>
              <a:rPr lang="tr-TR" sz="2000" b="1" dirty="0" err="1" smtClean="0"/>
              <a:t>standards</a:t>
            </a:r>
            <a:r>
              <a:rPr lang="tr-TR" sz="2000" b="1" dirty="0" smtClean="0"/>
              <a:t>: </a:t>
            </a:r>
          </a:p>
          <a:p>
            <a:pPr>
              <a:buNone/>
            </a:pPr>
            <a:r>
              <a:rPr lang="tr-TR" sz="2000" b="1" dirty="0" smtClean="0"/>
              <a:t>	</a:t>
            </a:r>
            <a:r>
              <a:rPr lang="tr-TR" sz="2000" dirty="0" err="1" smtClean="0"/>
              <a:t>Regulatory</a:t>
            </a:r>
            <a:r>
              <a:rPr lang="tr-TR" sz="2000" dirty="0" smtClean="0"/>
              <a:t> </a:t>
            </a:r>
            <a:r>
              <a:rPr lang="tr-TR" sz="2000" dirty="0" err="1" smtClean="0"/>
              <a:t>cooperation</a:t>
            </a:r>
            <a:r>
              <a:rPr lang="tr-TR" sz="2000" dirty="0" smtClean="0"/>
              <a:t> </a:t>
            </a:r>
            <a:r>
              <a:rPr lang="tr-TR" sz="2000" dirty="0" err="1" smtClean="0"/>
              <a:t>should</a:t>
            </a:r>
            <a:r>
              <a:rPr lang="tr-TR" sz="2000" dirty="0" smtClean="0"/>
              <a:t> </a:t>
            </a:r>
            <a:r>
              <a:rPr lang="tr-TR" sz="2000" dirty="0" err="1" smtClean="0"/>
              <a:t>extend</a:t>
            </a:r>
            <a:r>
              <a:rPr lang="tr-TR" sz="2000" dirty="0" smtClean="0"/>
              <a:t> </a:t>
            </a:r>
            <a:r>
              <a:rPr lang="tr-TR" sz="2000" dirty="0" err="1" smtClean="0"/>
              <a:t>to</a:t>
            </a:r>
            <a:r>
              <a:rPr lang="tr-TR" sz="2000" dirty="0" smtClean="0"/>
              <a:t> </a:t>
            </a:r>
            <a:r>
              <a:rPr lang="tr-TR" sz="2000" dirty="0" err="1" smtClean="0"/>
              <a:t>third</a:t>
            </a:r>
            <a:r>
              <a:rPr lang="tr-TR" sz="2000" dirty="0" smtClean="0"/>
              <a:t> </a:t>
            </a:r>
            <a:r>
              <a:rPr lang="tr-TR" sz="2000" dirty="0" err="1" smtClean="0"/>
              <a:t>countries</a:t>
            </a:r>
            <a:r>
              <a:rPr lang="tr-TR" sz="2000" dirty="0" smtClean="0"/>
              <a:t>…</a:t>
            </a:r>
          </a:p>
          <a:p>
            <a:pPr>
              <a:buNone/>
            </a:pPr>
            <a:r>
              <a:rPr lang="tr-TR" sz="2000" b="1" dirty="0" smtClean="0"/>
              <a:t>	</a:t>
            </a:r>
            <a:r>
              <a:rPr lang="tr-TR" sz="2000" dirty="0" err="1" smtClean="0"/>
              <a:t>Harmonisation</a:t>
            </a:r>
            <a:r>
              <a:rPr lang="tr-TR" sz="2000" dirty="0" smtClean="0"/>
              <a:t> is a </a:t>
            </a:r>
            <a:r>
              <a:rPr lang="tr-TR" sz="2000" dirty="0" err="1" smtClean="0"/>
              <a:t>contested</a:t>
            </a:r>
            <a:r>
              <a:rPr lang="tr-TR" sz="2000" dirty="0" smtClean="0"/>
              <a:t> </a:t>
            </a:r>
            <a:r>
              <a:rPr lang="tr-TR" sz="2000" dirty="0" err="1" smtClean="0"/>
              <a:t>issue</a:t>
            </a:r>
            <a:r>
              <a:rPr lang="tr-TR" sz="2000" dirty="0" smtClean="0"/>
              <a:t> </a:t>
            </a:r>
            <a:r>
              <a:rPr lang="tr-TR" sz="2000" dirty="0" err="1" smtClean="0"/>
              <a:t>with</a:t>
            </a:r>
            <a:r>
              <a:rPr lang="tr-TR" sz="2000" dirty="0" smtClean="0"/>
              <a:t> </a:t>
            </a:r>
            <a:r>
              <a:rPr lang="tr-TR" sz="2000" dirty="0" err="1" smtClean="0"/>
              <a:t>cost</a:t>
            </a:r>
            <a:r>
              <a:rPr lang="tr-TR" sz="2000" dirty="0" smtClean="0"/>
              <a:t>-</a:t>
            </a:r>
            <a:r>
              <a:rPr lang="tr-TR" sz="2000" dirty="0" err="1" smtClean="0"/>
              <a:t>raising</a:t>
            </a:r>
            <a:r>
              <a:rPr lang="tr-TR" sz="2000" dirty="0" smtClean="0"/>
              <a:t> </a:t>
            </a:r>
            <a:r>
              <a:rPr lang="tr-TR" sz="2000" dirty="0" err="1" smtClean="0"/>
              <a:t>impact</a:t>
            </a:r>
            <a:r>
              <a:rPr lang="tr-TR" sz="2000" dirty="0" smtClean="0"/>
              <a:t> on </a:t>
            </a:r>
            <a:r>
              <a:rPr lang="tr-TR" sz="2000" dirty="0" err="1" smtClean="0"/>
              <a:t>the</a:t>
            </a:r>
            <a:r>
              <a:rPr lang="tr-TR" sz="2000" dirty="0" smtClean="0"/>
              <a:t> Rest.</a:t>
            </a:r>
          </a:p>
          <a:p>
            <a:pPr>
              <a:buNone/>
            </a:pPr>
            <a:r>
              <a:rPr lang="tr-TR" sz="2000" dirty="0" smtClean="0"/>
              <a:t>	</a:t>
            </a:r>
            <a:r>
              <a:rPr lang="tr-TR" sz="2000" dirty="0" err="1" smtClean="0"/>
              <a:t>Mutual</a:t>
            </a:r>
            <a:r>
              <a:rPr lang="tr-TR" sz="2000" dirty="0" smtClean="0"/>
              <a:t> </a:t>
            </a:r>
            <a:r>
              <a:rPr lang="tr-TR" sz="2000" dirty="0" err="1" smtClean="0"/>
              <a:t>recognition</a:t>
            </a:r>
            <a:r>
              <a:rPr lang="tr-TR" sz="2000" dirty="0" smtClean="0"/>
              <a:t> is </a:t>
            </a:r>
            <a:r>
              <a:rPr lang="tr-TR" sz="2000" dirty="0" err="1" smtClean="0"/>
              <a:t>offered</a:t>
            </a:r>
            <a:r>
              <a:rPr lang="tr-TR" sz="2000" dirty="0" smtClean="0"/>
              <a:t> </a:t>
            </a:r>
            <a:r>
              <a:rPr lang="tr-TR" sz="2000" dirty="0" err="1" smtClean="0"/>
              <a:t>to</a:t>
            </a:r>
            <a:r>
              <a:rPr lang="tr-TR" sz="2000" dirty="0" smtClean="0"/>
              <a:t> be an </a:t>
            </a:r>
            <a:r>
              <a:rPr lang="tr-TR" sz="2000" dirty="0" err="1" smtClean="0"/>
              <a:t>easier</a:t>
            </a:r>
            <a:r>
              <a:rPr lang="tr-TR" sz="2000" dirty="0" smtClean="0"/>
              <a:t> </a:t>
            </a:r>
            <a:r>
              <a:rPr lang="tr-TR" sz="2000" dirty="0" err="1" smtClean="0"/>
              <a:t>method</a:t>
            </a:r>
            <a:r>
              <a:rPr lang="tr-TR" sz="2000" dirty="0" smtClean="0"/>
              <a:t>.</a:t>
            </a:r>
          </a:p>
          <a:p>
            <a:endParaRPr lang="tr-TR" sz="2000" b="1" dirty="0" smtClean="0"/>
          </a:p>
          <a:p>
            <a:endParaRPr lang="tr-TR" sz="2000" b="1" dirty="0" smtClean="0"/>
          </a:p>
          <a:p>
            <a:endParaRPr lang="tr-TR" sz="2000" dirty="0" smtClean="0"/>
          </a:p>
          <a:p>
            <a:endParaRPr lang="tr-TR" sz="2000" dirty="0" smtClean="0"/>
          </a:p>
          <a:p>
            <a:endParaRPr lang="tr-TR" sz="2000" dirty="0" smtClean="0"/>
          </a:p>
          <a:p>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21</a:t>
            </a:fld>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TTIP </a:t>
            </a:r>
            <a:r>
              <a:rPr lang="tr-TR" dirty="0" err="1" smtClean="0"/>
              <a:t>and</a:t>
            </a:r>
            <a:r>
              <a:rPr lang="tr-TR" dirty="0" smtClean="0"/>
              <a:t> </a:t>
            </a:r>
            <a:r>
              <a:rPr lang="tr-TR" dirty="0" err="1" smtClean="0"/>
              <a:t>Turkey</a:t>
            </a:r>
            <a:endParaRPr lang="tr-TR" dirty="0">
              <a:solidFill>
                <a:srgbClr val="FF0000"/>
              </a:solidFill>
            </a:endParaRPr>
          </a:p>
        </p:txBody>
      </p:sp>
      <p:sp>
        <p:nvSpPr>
          <p:cNvPr id="3" name="2 İçerik Yer Tutucusu"/>
          <p:cNvSpPr>
            <a:spLocks noGrp="1"/>
          </p:cNvSpPr>
          <p:nvPr>
            <p:ph idx="1"/>
          </p:nvPr>
        </p:nvSpPr>
        <p:spPr/>
        <p:txBody>
          <a:bodyPr/>
          <a:lstStyle/>
          <a:p>
            <a:r>
              <a:rPr lang="tr-TR" sz="2400" dirty="0" smtClean="0"/>
              <a:t>TTIP </a:t>
            </a:r>
            <a:r>
              <a:rPr lang="tr-TR" sz="2400" dirty="0" err="1" smtClean="0"/>
              <a:t>with</a:t>
            </a:r>
            <a:r>
              <a:rPr lang="tr-TR" sz="2400" dirty="0" smtClean="0"/>
              <a:t>:</a:t>
            </a:r>
          </a:p>
          <a:p>
            <a:pPr lvl="1"/>
            <a:r>
              <a:rPr lang="tr-TR" sz="2000" dirty="0" smtClean="0"/>
              <a:t>liberal </a:t>
            </a:r>
            <a:r>
              <a:rPr lang="tr-TR" sz="2000" b="1" dirty="0" err="1" smtClean="0"/>
              <a:t>rules</a:t>
            </a:r>
            <a:r>
              <a:rPr lang="tr-TR" sz="2000" b="1" dirty="0" smtClean="0"/>
              <a:t> of </a:t>
            </a:r>
            <a:r>
              <a:rPr lang="tr-TR" sz="2000" b="1" dirty="0" err="1" smtClean="0"/>
              <a:t>origin</a:t>
            </a:r>
            <a:r>
              <a:rPr lang="tr-TR" sz="2000" b="1" dirty="0" smtClean="0"/>
              <a:t> </a:t>
            </a:r>
            <a:r>
              <a:rPr lang="tr-TR" sz="2000" dirty="0" err="1" smtClean="0"/>
              <a:t>and</a:t>
            </a:r>
            <a:r>
              <a:rPr lang="tr-TR" sz="2000" dirty="0" smtClean="0"/>
              <a:t>, </a:t>
            </a:r>
          </a:p>
          <a:p>
            <a:pPr lvl="1"/>
            <a:r>
              <a:rPr lang="tr-TR" sz="2000" dirty="0" smtClean="0"/>
              <a:t>a </a:t>
            </a:r>
            <a:r>
              <a:rPr lang="tr-TR" sz="2000" dirty="0" err="1" smtClean="0"/>
              <a:t>system</a:t>
            </a:r>
            <a:r>
              <a:rPr lang="tr-TR" sz="2000" dirty="0" smtClean="0"/>
              <a:t> of </a:t>
            </a:r>
            <a:r>
              <a:rPr lang="tr-TR" sz="2000" b="1" dirty="0" err="1" smtClean="0"/>
              <a:t>mutual</a:t>
            </a:r>
            <a:r>
              <a:rPr lang="tr-TR" sz="2000" b="1" dirty="0" smtClean="0"/>
              <a:t> </a:t>
            </a:r>
            <a:r>
              <a:rPr lang="tr-TR" sz="2000" b="1" dirty="0" err="1" smtClean="0"/>
              <a:t>recognition</a:t>
            </a:r>
            <a:r>
              <a:rPr lang="tr-TR" sz="2000" dirty="0" smtClean="0"/>
              <a:t> of </a:t>
            </a:r>
            <a:r>
              <a:rPr lang="tr-TR" sz="2000" dirty="0" err="1" smtClean="0"/>
              <a:t>quality</a:t>
            </a:r>
            <a:r>
              <a:rPr lang="tr-TR" sz="2000" dirty="0" smtClean="0"/>
              <a:t> </a:t>
            </a:r>
            <a:r>
              <a:rPr lang="tr-TR" sz="2000" dirty="0" err="1" smtClean="0"/>
              <a:t>standards</a:t>
            </a:r>
            <a:r>
              <a:rPr lang="tr-TR" sz="2000" dirty="0" smtClean="0"/>
              <a:t>, </a:t>
            </a:r>
          </a:p>
          <a:p>
            <a:pPr lvl="1">
              <a:buNone/>
            </a:pPr>
            <a:endParaRPr lang="tr-TR" sz="800" dirty="0" smtClean="0"/>
          </a:p>
          <a:p>
            <a:pPr lvl="1">
              <a:buNone/>
            </a:pPr>
            <a:r>
              <a:rPr lang="tr-TR" sz="2000" dirty="0" smtClean="0"/>
              <a:t>	</a:t>
            </a:r>
            <a:r>
              <a:rPr lang="tr-TR" sz="2000" dirty="0" err="1" smtClean="0"/>
              <a:t>Turkey</a:t>
            </a:r>
            <a:r>
              <a:rPr lang="tr-TR" sz="2000" dirty="0" smtClean="0"/>
              <a:t> </a:t>
            </a:r>
            <a:r>
              <a:rPr lang="tr-TR" sz="2000" dirty="0" err="1" smtClean="0"/>
              <a:t>through</a:t>
            </a:r>
            <a:r>
              <a:rPr lang="tr-TR" sz="2000" dirty="0" smtClean="0"/>
              <a:t> </a:t>
            </a:r>
            <a:r>
              <a:rPr lang="tr-TR" sz="2000" dirty="0" err="1" smtClean="0"/>
              <a:t>the</a:t>
            </a:r>
            <a:r>
              <a:rPr lang="tr-TR" sz="2000" dirty="0" smtClean="0"/>
              <a:t> CUSTOMS UNION </a:t>
            </a:r>
            <a:r>
              <a:rPr lang="tr-TR" sz="2000" dirty="0" err="1" smtClean="0"/>
              <a:t>with</a:t>
            </a:r>
            <a:r>
              <a:rPr lang="tr-TR" sz="2000" dirty="0" smtClean="0"/>
              <a:t> </a:t>
            </a:r>
            <a:r>
              <a:rPr lang="tr-TR" sz="2000" dirty="0" err="1" smtClean="0"/>
              <a:t>the</a:t>
            </a:r>
            <a:r>
              <a:rPr lang="tr-TR" sz="2000" dirty="0" smtClean="0"/>
              <a:t> EU </a:t>
            </a:r>
            <a:r>
              <a:rPr lang="tr-TR" sz="2000" dirty="0" err="1" smtClean="0"/>
              <a:t>could</a:t>
            </a:r>
            <a:r>
              <a:rPr lang="tr-TR" sz="2000" dirty="0" smtClean="0"/>
              <a:t> </a:t>
            </a:r>
            <a:r>
              <a:rPr lang="tr-TR" sz="2000" dirty="0" err="1" smtClean="0"/>
              <a:t>obtain</a:t>
            </a:r>
            <a:r>
              <a:rPr lang="tr-TR" sz="2000" dirty="0" smtClean="0"/>
              <a:t> </a:t>
            </a:r>
            <a:r>
              <a:rPr lang="tr-TR" sz="2000" dirty="0" err="1" smtClean="0"/>
              <a:t>significantly</a:t>
            </a:r>
            <a:r>
              <a:rPr lang="tr-TR" sz="2000" dirty="0" smtClean="0"/>
              <a:t> </a:t>
            </a:r>
            <a:r>
              <a:rPr lang="tr-TR" sz="2000" dirty="0" err="1" smtClean="0"/>
              <a:t>improved</a:t>
            </a:r>
            <a:r>
              <a:rPr lang="tr-TR" sz="2000" dirty="0" smtClean="0"/>
              <a:t> </a:t>
            </a:r>
            <a:r>
              <a:rPr lang="tr-TR" sz="2000" dirty="0" err="1" smtClean="0"/>
              <a:t>access</a:t>
            </a:r>
            <a:r>
              <a:rPr lang="tr-TR" sz="2000" dirty="0" smtClean="0"/>
              <a:t> </a:t>
            </a:r>
            <a:r>
              <a:rPr lang="tr-TR" sz="2000" dirty="0" err="1" smtClean="0"/>
              <a:t>to</a:t>
            </a:r>
            <a:r>
              <a:rPr lang="tr-TR" sz="2000" dirty="0" smtClean="0"/>
              <a:t> </a:t>
            </a:r>
            <a:r>
              <a:rPr lang="tr-TR" sz="2000" dirty="0" err="1" smtClean="0"/>
              <a:t>the</a:t>
            </a:r>
            <a:r>
              <a:rPr lang="tr-TR" sz="2000" dirty="0" smtClean="0"/>
              <a:t> US market, </a:t>
            </a:r>
            <a:r>
              <a:rPr lang="tr-TR" sz="2000" dirty="0" err="1" smtClean="0"/>
              <a:t>compensating</a:t>
            </a:r>
            <a:r>
              <a:rPr lang="tr-TR" sz="2000" dirty="0" smtClean="0"/>
              <a:t> </a:t>
            </a:r>
            <a:r>
              <a:rPr lang="tr-TR" sz="2000" dirty="0" err="1" smtClean="0"/>
              <a:t>for</a:t>
            </a:r>
            <a:r>
              <a:rPr lang="tr-TR" sz="2000" dirty="0" smtClean="0"/>
              <a:t> </a:t>
            </a:r>
            <a:r>
              <a:rPr lang="tr-TR" sz="2000" dirty="0" err="1" smtClean="0"/>
              <a:t>the</a:t>
            </a:r>
            <a:r>
              <a:rPr lang="tr-TR" sz="2000" dirty="0" smtClean="0"/>
              <a:t> </a:t>
            </a:r>
            <a:r>
              <a:rPr lang="tr-TR" sz="2000" dirty="0" err="1" smtClean="0"/>
              <a:t>losses</a:t>
            </a:r>
            <a:r>
              <a:rPr lang="tr-TR" sz="2000" dirty="0" smtClean="0"/>
              <a:t> </a:t>
            </a:r>
            <a:r>
              <a:rPr lang="tr-TR" sz="2000" dirty="0" err="1" smtClean="0"/>
              <a:t>from</a:t>
            </a:r>
            <a:r>
              <a:rPr lang="tr-TR" sz="2000" dirty="0" smtClean="0"/>
              <a:t> </a:t>
            </a:r>
            <a:r>
              <a:rPr lang="tr-TR" sz="2000" dirty="0" err="1" smtClean="0"/>
              <a:t>the</a:t>
            </a:r>
            <a:r>
              <a:rPr lang="tr-TR" sz="2000" dirty="0" smtClean="0"/>
              <a:t> </a:t>
            </a:r>
            <a:r>
              <a:rPr lang="tr-TR" sz="2000" dirty="0" err="1" smtClean="0"/>
              <a:t>preference</a:t>
            </a:r>
            <a:r>
              <a:rPr lang="tr-TR" sz="2000" dirty="0" smtClean="0"/>
              <a:t> </a:t>
            </a:r>
            <a:r>
              <a:rPr lang="tr-TR" sz="2000" dirty="0" err="1" smtClean="0"/>
              <a:t>erosion</a:t>
            </a:r>
            <a:r>
              <a:rPr lang="tr-TR" sz="2000" dirty="0" smtClean="0"/>
              <a:t>. </a:t>
            </a:r>
          </a:p>
          <a:p>
            <a:endParaRPr lang="tr-TR" sz="2400" dirty="0" smtClean="0"/>
          </a:p>
          <a:p>
            <a:pPr marL="342900" lvl="1" indent="-342900">
              <a:buClr>
                <a:srgbClr val="E60000"/>
              </a:buClr>
              <a:buSzPct val="85000"/>
              <a:buFont typeface="Wingdings" pitchFamily="2" charset="2"/>
              <a:buChar char="n"/>
            </a:pPr>
            <a:r>
              <a:rPr lang="tr-TR" sz="2400" dirty="0" smtClean="0"/>
              <a:t>TTIP </a:t>
            </a:r>
            <a:r>
              <a:rPr lang="tr-TR" sz="2400" dirty="0" err="1" smtClean="0"/>
              <a:t>with</a:t>
            </a:r>
            <a:r>
              <a:rPr lang="tr-TR" sz="2400" dirty="0" smtClean="0"/>
              <a:t>: </a:t>
            </a:r>
          </a:p>
          <a:p>
            <a:pPr marL="742950" lvl="2" indent="-342900">
              <a:buClr>
                <a:srgbClr val="E60000"/>
              </a:buClr>
              <a:buSzPct val="85000"/>
              <a:buFont typeface="Wingdings" pitchFamily="2" charset="2"/>
              <a:buChar char="n"/>
            </a:pPr>
            <a:r>
              <a:rPr lang="tr-TR" sz="2000" dirty="0" smtClean="0"/>
              <a:t>‘a </a:t>
            </a:r>
            <a:r>
              <a:rPr lang="tr-TR" sz="2000" b="1" dirty="0" err="1" smtClean="0"/>
              <a:t>regulatory</a:t>
            </a:r>
            <a:r>
              <a:rPr lang="tr-TR" sz="2000" b="1" dirty="0" smtClean="0"/>
              <a:t> </a:t>
            </a:r>
            <a:r>
              <a:rPr lang="tr-TR" sz="2000" b="1" dirty="0" err="1" smtClean="0"/>
              <a:t>harmonization</a:t>
            </a:r>
            <a:r>
              <a:rPr lang="tr-TR" sz="2000" dirty="0" smtClean="0"/>
              <a:t>, </a:t>
            </a:r>
            <a:r>
              <a:rPr lang="tr-TR" sz="2000" dirty="0" err="1" smtClean="0"/>
              <a:t>without</a:t>
            </a:r>
            <a:r>
              <a:rPr lang="tr-TR" sz="2000" dirty="0" smtClean="0"/>
              <a:t> </a:t>
            </a:r>
            <a:r>
              <a:rPr lang="tr-TR" sz="2000" dirty="0" err="1" smtClean="0"/>
              <a:t>recognising</a:t>
            </a:r>
            <a:r>
              <a:rPr lang="tr-TR" sz="2000" dirty="0" smtClean="0"/>
              <a:t> </a:t>
            </a:r>
            <a:r>
              <a:rPr lang="tr-TR" sz="2000" dirty="0" err="1" smtClean="0"/>
              <a:t>Turkish</a:t>
            </a:r>
            <a:r>
              <a:rPr lang="tr-TR" sz="2000" dirty="0" smtClean="0"/>
              <a:t> </a:t>
            </a:r>
            <a:r>
              <a:rPr lang="tr-TR" sz="2000" dirty="0" err="1" smtClean="0"/>
              <a:t>quality</a:t>
            </a:r>
            <a:r>
              <a:rPr lang="tr-TR" sz="2000" dirty="0" smtClean="0"/>
              <a:t> </a:t>
            </a:r>
            <a:r>
              <a:rPr lang="tr-TR" sz="2000" dirty="0" err="1" smtClean="0"/>
              <a:t>certificates</a:t>
            </a:r>
            <a:r>
              <a:rPr lang="tr-TR" sz="2000" dirty="0" smtClean="0"/>
              <a:t>’           </a:t>
            </a:r>
            <a:r>
              <a:rPr lang="tr-TR" sz="2000" dirty="0" err="1" smtClean="0"/>
              <a:t>Turkey’s</a:t>
            </a:r>
            <a:r>
              <a:rPr lang="tr-TR" sz="2000" dirty="0" smtClean="0"/>
              <a:t> </a:t>
            </a:r>
            <a:r>
              <a:rPr lang="tr-TR" sz="2000" dirty="0" err="1" smtClean="0"/>
              <a:t>losses</a:t>
            </a:r>
            <a:r>
              <a:rPr lang="tr-TR" sz="2000" dirty="0" smtClean="0"/>
              <a:t> </a:t>
            </a:r>
            <a:r>
              <a:rPr lang="tr-TR" sz="2000" dirty="0" err="1" smtClean="0"/>
              <a:t>would</a:t>
            </a:r>
            <a:r>
              <a:rPr lang="tr-TR" sz="2000" dirty="0" smtClean="0"/>
              <a:t> be far </a:t>
            </a:r>
            <a:r>
              <a:rPr lang="tr-TR" sz="2000" dirty="0" err="1" smtClean="0"/>
              <a:t>greater</a:t>
            </a:r>
            <a:r>
              <a:rPr lang="tr-TR" sz="2000" dirty="0" smtClean="0"/>
              <a:t>…</a:t>
            </a:r>
          </a:p>
          <a:p>
            <a:pPr marL="742950" lvl="2" indent="-342900">
              <a:buClr>
                <a:srgbClr val="E60000"/>
              </a:buClr>
              <a:buSzPct val="85000"/>
              <a:buNone/>
            </a:pPr>
            <a:r>
              <a:rPr lang="tr-TR" sz="2000" b="1" i="1" dirty="0" smtClean="0"/>
              <a:t>	(M. </a:t>
            </a:r>
            <a:r>
              <a:rPr lang="tr-TR" sz="2000" b="1" i="1" dirty="0" err="1" smtClean="0"/>
              <a:t>Raiser</a:t>
            </a:r>
            <a:r>
              <a:rPr lang="tr-TR" sz="2000" b="1" i="1" dirty="0" smtClean="0"/>
              <a:t>, </a:t>
            </a:r>
            <a:r>
              <a:rPr lang="tr-TR" sz="2000" b="1" i="1" dirty="0" err="1" smtClean="0"/>
              <a:t>World</a:t>
            </a:r>
            <a:r>
              <a:rPr lang="tr-TR" sz="2000" b="1" i="1" dirty="0" smtClean="0"/>
              <a:t> Bank)</a:t>
            </a:r>
          </a:p>
          <a:p>
            <a:pPr marL="742950" lvl="2" indent="-342900">
              <a:buClr>
                <a:srgbClr val="E60000"/>
              </a:buClr>
              <a:buSzPct val="85000"/>
              <a:buNone/>
            </a:pPr>
            <a:r>
              <a:rPr lang="tr-TR" sz="2000" dirty="0" err="1" smtClean="0"/>
              <a:t>If</a:t>
            </a:r>
            <a:r>
              <a:rPr lang="tr-TR" sz="2000" dirty="0" smtClean="0"/>
              <a:t> </a:t>
            </a:r>
            <a:r>
              <a:rPr lang="tr-TR" sz="2000" dirty="0" err="1" smtClean="0"/>
              <a:t>Turkey</a:t>
            </a:r>
            <a:r>
              <a:rPr lang="tr-TR" sz="2000" dirty="0" smtClean="0"/>
              <a:t> </a:t>
            </a:r>
            <a:r>
              <a:rPr lang="tr-TR" sz="2000" dirty="0" err="1" smtClean="0"/>
              <a:t>cannot</a:t>
            </a:r>
            <a:r>
              <a:rPr lang="tr-TR" sz="2000" dirty="0" smtClean="0"/>
              <a:t> </a:t>
            </a:r>
            <a:r>
              <a:rPr lang="tr-TR" sz="2000" dirty="0" err="1" smtClean="0"/>
              <a:t>adapt</a:t>
            </a:r>
            <a:r>
              <a:rPr lang="tr-TR" sz="2000" dirty="0" smtClean="0"/>
              <a:t> </a:t>
            </a:r>
            <a:r>
              <a:rPr lang="tr-TR" sz="2000" dirty="0" err="1" smtClean="0"/>
              <a:t>to</a:t>
            </a:r>
            <a:r>
              <a:rPr lang="tr-TR" sz="2000" dirty="0" smtClean="0"/>
              <a:t> TTIP </a:t>
            </a:r>
            <a:r>
              <a:rPr lang="tr-TR" sz="2000" dirty="0" err="1" smtClean="0"/>
              <a:t>regulations</a:t>
            </a:r>
            <a:r>
              <a:rPr lang="tr-TR" sz="2000" dirty="0" smtClean="0"/>
              <a:t>/</a:t>
            </a:r>
            <a:r>
              <a:rPr lang="tr-TR" sz="2000" dirty="0" err="1" smtClean="0"/>
              <a:t>standards</a:t>
            </a:r>
            <a:r>
              <a:rPr lang="tr-TR" sz="2000" dirty="0" smtClean="0"/>
              <a:t>…</a:t>
            </a:r>
          </a:p>
          <a:p>
            <a:endParaRPr lang="tr-TR" sz="2400" dirty="0" smtClean="0"/>
          </a:p>
          <a:p>
            <a:pPr lvl="1">
              <a:buNone/>
            </a:pPr>
            <a:endParaRPr lang="tr-TR" sz="2000" dirty="0" smtClean="0"/>
          </a:p>
          <a:p>
            <a:endParaRPr lang="tr-TR" sz="2400" i="1"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22</a:t>
            </a:fld>
            <a:endParaRPr lang="tr-TR"/>
          </a:p>
        </p:txBody>
      </p:sp>
      <p:sp>
        <p:nvSpPr>
          <p:cNvPr id="5" name="4 Sağ Ok"/>
          <p:cNvSpPr/>
          <p:nvPr/>
        </p:nvSpPr>
        <p:spPr bwMode="auto">
          <a:xfrm>
            <a:off x="2483768" y="5301208"/>
            <a:ext cx="576064" cy="2880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tr-TR" sz="4000" b="1" i="0" u="none" strike="noStrike" cap="none" normalizeH="0" baseline="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Domestic</a:t>
            </a:r>
            <a:r>
              <a:rPr lang="tr-TR" dirty="0" smtClean="0"/>
              <a:t> </a:t>
            </a:r>
            <a:r>
              <a:rPr lang="tr-TR" dirty="0" err="1" smtClean="0"/>
              <a:t>reforms</a:t>
            </a:r>
            <a:endParaRPr lang="tr-TR" dirty="0"/>
          </a:p>
        </p:txBody>
      </p:sp>
      <p:sp>
        <p:nvSpPr>
          <p:cNvPr id="3" name="2 İçerik Yer Tutucusu"/>
          <p:cNvSpPr>
            <a:spLocks noGrp="1"/>
          </p:cNvSpPr>
          <p:nvPr>
            <p:ph idx="1"/>
          </p:nvPr>
        </p:nvSpPr>
        <p:spPr/>
        <p:txBody>
          <a:bodyPr/>
          <a:lstStyle/>
          <a:p>
            <a:r>
              <a:rPr lang="tr-TR" i="1" dirty="0" smtClean="0"/>
              <a:t>TTIP </a:t>
            </a:r>
            <a:r>
              <a:rPr lang="tr-TR" i="1" dirty="0" err="1" smtClean="0"/>
              <a:t>may</a:t>
            </a:r>
            <a:r>
              <a:rPr lang="tr-TR" i="1" dirty="0" smtClean="0"/>
              <a:t> </a:t>
            </a:r>
            <a:r>
              <a:rPr lang="tr-TR" i="1" dirty="0" err="1" smtClean="0"/>
              <a:t>induce</a:t>
            </a:r>
            <a:r>
              <a:rPr lang="tr-TR" i="1" dirty="0" smtClean="0"/>
              <a:t> </a:t>
            </a:r>
            <a:r>
              <a:rPr lang="tr-TR" i="1" dirty="0" err="1" smtClean="0"/>
              <a:t>domestic</a:t>
            </a:r>
            <a:r>
              <a:rPr lang="tr-TR" i="1" dirty="0" smtClean="0"/>
              <a:t> </a:t>
            </a:r>
            <a:r>
              <a:rPr lang="tr-TR" i="1" dirty="0" err="1" smtClean="0"/>
              <a:t>reforms</a:t>
            </a:r>
            <a:r>
              <a:rPr lang="tr-TR" i="1" dirty="0" smtClean="0"/>
              <a:t>:</a:t>
            </a:r>
          </a:p>
          <a:p>
            <a:endParaRPr lang="tr-TR" sz="800" i="1" dirty="0" smtClean="0"/>
          </a:p>
          <a:p>
            <a:pPr marL="342900" lvl="1" indent="-342900">
              <a:buClr>
                <a:srgbClr val="E60000"/>
              </a:buClr>
              <a:buSzPct val="85000"/>
              <a:buNone/>
            </a:pPr>
            <a:r>
              <a:rPr lang="tr-TR" i="1" dirty="0" smtClean="0">
                <a:solidFill>
                  <a:srgbClr val="FF0000"/>
                </a:solidFill>
              </a:rPr>
              <a:t>	</a:t>
            </a:r>
            <a:r>
              <a:rPr lang="tr-TR" i="1" dirty="0" err="1" smtClean="0">
                <a:solidFill>
                  <a:srgbClr val="FF0000"/>
                </a:solidFill>
              </a:rPr>
              <a:t>Regulatory</a:t>
            </a:r>
            <a:r>
              <a:rPr lang="tr-TR" i="1" dirty="0" smtClean="0">
                <a:solidFill>
                  <a:srgbClr val="FF0000"/>
                </a:solidFill>
              </a:rPr>
              <a:t> </a:t>
            </a:r>
            <a:r>
              <a:rPr lang="tr-TR" i="1" dirty="0" err="1" smtClean="0">
                <a:solidFill>
                  <a:srgbClr val="FF0000"/>
                </a:solidFill>
              </a:rPr>
              <a:t>issue</a:t>
            </a:r>
            <a:r>
              <a:rPr lang="tr-TR" i="1" dirty="0" smtClean="0">
                <a:solidFill>
                  <a:srgbClr val="FF0000"/>
                </a:solidFill>
              </a:rPr>
              <a:t> is </a:t>
            </a:r>
            <a:r>
              <a:rPr lang="tr-TR" i="1" dirty="0" err="1" smtClean="0">
                <a:solidFill>
                  <a:srgbClr val="FF0000"/>
                </a:solidFill>
              </a:rPr>
              <a:t>the</a:t>
            </a:r>
            <a:r>
              <a:rPr lang="tr-TR" i="1" dirty="0" smtClean="0">
                <a:solidFill>
                  <a:srgbClr val="FF0000"/>
                </a:solidFill>
              </a:rPr>
              <a:t> </a:t>
            </a:r>
            <a:r>
              <a:rPr lang="tr-TR" i="1" dirty="0" err="1" smtClean="0">
                <a:solidFill>
                  <a:srgbClr val="FF0000"/>
                </a:solidFill>
              </a:rPr>
              <a:t>area</a:t>
            </a:r>
            <a:r>
              <a:rPr lang="tr-TR" i="1" dirty="0" smtClean="0">
                <a:solidFill>
                  <a:srgbClr val="FF0000"/>
                </a:solidFill>
              </a:rPr>
              <a:t> </a:t>
            </a:r>
            <a:r>
              <a:rPr lang="tr-TR" i="1" dirty="0" err="1" smtClean="0">
                <a:solidFill>
                  <a:srgbClr val="FF0000"/>
                </a:solidFill>
              </a:rPr>
              <a:t>where</a:t>
            </a:r>
            <a:r>
              <a:rPr lang="tr-TR" i="1" dirty="0" smtClean="0">
                <a:solidFill>
                  <a:srgbClr val="FF0000"/>
                </a:solidFill>
              </a:rPr>
              <a:t> </a:t>
            </a:r>
            <a:r>
              <a:rPr lang="tr-TR" i="1" dirty="0" err="1" smtClean="0">
                <a:solidFill>
                  <a:srgbClr val="FF0000"/>
                </a:solidFill>
              </a:rPr>
              <a:t>most</a:t>
            </a:r>
            <a:r>
              <a:rPr lang="tr-TR" i="1" dirty="0" smtClean="0">
                <a:solidFill>
                  <a:srgbClr val="FF0000"/>
                </a:solidFill>
              </a:rPr>
              <a:t> of </a:t>
            </a:r>
            <a:r>
              <a:rPr lang="tr-TR" i="1" dirty="0" err="1" smtClean="0">
                <a:solidFill>
                  <a:srgbClr val="FF0000"/>
                </a:solidFill>
              </a:rPr>
              <a:t>the</a:t>
            </a:r>
            <a:r>
              <a:rPr lang="tr-TR" i="1" dirty="0" smtClean="0">
                <a:solidFill>
                  <a:srgbClr val="FF0000"/>
                </a:solidFill>
              </a:rPr>
              <a:t> </a:t>
            </a:r>
            <a:r>
              <a:rPr lang="tr-TR" i="1" dirty="0" err="1" smtClean="0">
                <a:solidFill>
                  <a:srgbClr val="FF0000"/>
                </a:solidFill>
              </a:rPr>
              <a:t>gains</a:t>
            </a:r>
            <a:r>
              <a:rPr lang="tr-TR" i="1" dirty="0" smtClean="0">
                <a:solidFill>
                  <a:srgbClr val="FF0000"/>
                </a:solidFill>
              </a:rPr>
              <a:t> </a:t>
            </a:r>
            <a:r>
              <a:rPr lang="tr-TR" i="1" dirty="0" err="1" smtClean="0">
                <a:solidFill>
                  <a:srgbClr val="FF0000"/>
                </a:solidFill>
              </a:rPr>
              <a:t>accrue</a:t>
            </a:r>
            <a:r>
              <a:rPr lang="tr-TR" i="1" dirty="0" smtClean="0">
                <a:solidFill>
                  <a:srgbClr val="FF0000"/>
                </a:solidFill>
              </a:rPr>
              <a:t> </a:t>
            </a:r>
            <a:r>
              <a:rPr lang="tr-TR" i="1" dirty="0" err="1" smtClean="0">
                <a:solidFill>
                  <a:srgbClr val="FF0000"/>
                </a:solidFill>
              </a:rPr>
              <a:t>to</a:t>
            </a:r>
            <a:r>
              <a:rPr lang="tr-TR" i="1" dirty="0" smtClean="0">
                <a:solidFill>
                  <a:srgbClr val="FF0000"/>
                </a:solidFill>
              </a:rPr>
              <a:t> </a:t>
            </a:r>
            <a:r>
              <a:rPr lang="tr-TR" i="1" dirty="0" err="1" smtClean="0">
                <a:solidFill>
                  <a:srgbClr val="FF0000"/>
                </a:solidFill>
              </a:rPr>
              <a:t>Turkey</a:t>
            </a:r>
            <a:endParaRPr lang="tr-TR" i="1" dirty="0" smtClean="0">
              <a:solidFill>
                <a:srgbClr val="FF0000"/>
              </a:solidFill>
            </a:endParaRPr>
          </a:p>
          <a:p>
            <a:pPr>
              <a:buNone/>
            </a:pPr>
            <a:endParaRPr lang="tr-TR" sz="800" i="1" dirty="0" smtClean="0"/>
          </a:p>
          <a:p>
            <a:pPr lvl="1"/>
            <a:r>
              <a:rPr lang="tr-TR" i="1" dirty="0" err="1" smtClean="0"/>
              <a:t>Turkey</a:t>
            </a:r>
            <a:r>
              <a:rPr lang="tr-TR" i="1" dirty="0" smtClean="0"/>
              <a:t> </a:t>
            </a:r>
            <a:r>
              <a:rPr lang="tr-TR" i="1" dirty="0" err="1" smtClean="0"/>
              <a:t>should</a:t>
            </a:r>
            <a:r>
              <a:rPr lang="tr-TR" i="1" dirty="0" smtClean="0"/>
              <a:t> </a:t>
            </a:r>
            <a:r>
              <a:rPr lang="tr-TR" i="1" dirty="0" err="1" smtClean="0"/>
              <a:t>adapt</a:t>
            </a:r>
            <a:r>
              <a:rPr lang="tr-TR" i="1" dirty="0" smtClean="0"/>
              <a:t> </a:t>
            </a:r>
            <a:r>
              <a:rPr lang="tr-TR" i="1" dirty="0" err="1" smtClean="0"/>
              <a:t>to</a:t>
            </a:r>
            <a:r>
              <a:rPr lang="tr-TR" i="1" dirty="0" smtClean="0"/>
              <a:t> TTIP </a:t>
            </a:r>
            <a:r>
              <a:rPr lang="tr-TR" i="1" dirty="0" err="1" smtClean="0"/>
              <a:t>regulations</a:t>
            </a:r>
            <a:r>
              <a:rPr lang="tr-TR" i="1" dirty="0" smtClean="0"/>
              <a:t> as a </a:t>
            </a:r>
            <a:r>
              <a:rPr lang="tr-TR" i="1" dirty="0" err="1" smtClean="0"/>
              <a:t>stimulus</a:t>
            </a:r>
            <a:r>
              <a:rPr lang="tr-TR" i="1" dirty="0" smtClean="0"/>
              <a:t> </a:t>
            </a:r>
            <a:r>
              <a:rPr lang="tr-TR" i="1" dirty="0" err="1" smtClean="0"/>
              <a:t>to</a:t>
            </a:r>
            <a:r>
              <a:rPr lang="tr-TR" i="1" dirty="0" smtClean="0"/>
              <a:t> </a:t>
            </a:r>
            <a:r>
              <a:rPr lang="tr-TR" i="1" dirty="0" err="1" smtClean="0"/>
              <a:t>innovation</a:t>
            </a:r>
            <a:r>
              <a:rPr lang="tr-TR" i="1" dirty="0" smtClean="0"/>
              <a:t>, </a:t>
            </a:r>
            <a:r>
              <a:rPr lang="tr-TR" i="1" dirty="0" err="1" smtClean="0"/>
              <a:t>industrial</a:t>
            </a:r>
            <a:r>
              <a:rPr lang="tr-TR" i="1" dirty="0" smtClean="0"/>
              <a:t> </a:t>
            </a:r>
            <a:r>
              <a:rPr lang="tr-TR" i="1" dirty="0" err="1" smtClean="0"/>
              <a:t>upgrading</a:t>
            </a:r>
            <a:r>
              <a:rPr lang="tr-TR" i="1" dirty="0" smtClean="0"/>
              <a:t>, </a:t>
            </a:r>
            <a:r>
              <a:rPr lang="tr-TR" i="1" dirty="0" err="1" smtClean="0"/>
              <a:t>and</a:t>
            </a:r>
            <a:r>
              <a:rPr lang="tr-TR" i="1" dirty="0" smtClean="0"/>
              <a:t> </a:t>
            </a:r>
            <a:r>
              <a:rPr lang="tr-TR" i="1" dirty="0" err="1" smtClean="0"/>
              <a:t>economic</a:t>
            </a:r>
            <a:r>
              <a:rPr lang="tr-TR" i="1" dirty="0" smtClean="0"/>
              <a:t> </a:t>
            </a:r>
            <a:r>
              <a:rPr lang="tr-TR" i="1" dirty="0" err="1" smtClean="0"/>
              <a:t>transformation</a:t>
            </a:r>
            <a:r>
              <a:rPr lang="tr-TR" i="1" dirty="0" smtClean="0"/>
              <a:t>…</a:t>
            </a:r>
          </a:p>
          <a:p>
            <a:pPr lvl="1">
              <a:buNone/>
            </a:pPr>
            <a:endParaRPr lang="tr-TR" sz="800" i="1" dirty="0" smtClean="0"/>
          </a:p>
          <a:p>
            <a:pPr lvl="1"/>
            <a:r>
              <a:rPr lang="tr-TR" i="1" dirty="0" err="1" smtClean="0"/>
              <a:t>Reallocation</a:t>
            </a:r>
            <a:r>
              <a:rPr lang="tr-TR" i="1" dirty="0" smtClean="0"/>
              <a:t> of </a:t>
            </a:r>
            <a:r>
              <a:rPr lang="tr-TR" i="1" dirty="0" err="1" smtClean="0"/>
              <a:t>resources</a:t>
            </a:r>
            <a:r>
              <a:rPr lang="tr-TR" i="1" dirty="0" smtClean="0"/>
              <a:t> </a:t>
            </a:r>
            <a:r>
              <a:rPr lang="tr-TR" i="1" dirty="0" err="1" smtClean="0"/>
              <a:t>from</a:t>
            </a:r>
            <a:r>
              <a:rPr lang="tr-TR" i="1" dirty="0" smtClean="0"/>
              <a:t> </a:t>
            </a:r>
            <a:r>
              <a:rPr lang="tr-TR" i="1" dirty="0" err="1" smtClean="0"/>
              <a:t>inefficient</a:t>
            </a:r>
            <a:r>
              <a:rPr lang="tr-TR" i="1" dirty="0" smtClean="0"/>
              <a:t> </a:t>
            </a:r>
            <a:r>
              <a:rPr lang="tr-TR" i="1" dirty="0" err="1" smtClean="0"/>
              <a:t>to</a:t>
            </a:r>
            <a:r>
              <a:rPr lang="tr-TR" i="1" dirty="0" smtClean="0"/>
              <a:t> </a:t>
            </a:r>
            <a:r>
              <a:rPr lang="tr-TR" i="1" dirty="0" err="1" smtClean="0"/>
              <a:t>efficient</a:t>
            </a:r>
            <a:r>
              <a:rPr lang="tr-TR" i="1" dirty="0" smtClean="0"/>
              <a:t> </a:t>
            </a:r>
            <a:r>
              <a:rPr lang="tr-TR" i="1" dirty="0" err="1" smtClean="0"/>
              <a:t>firms</a:t>
            </a:r>
            <a:r>
              <a:rPr lang="tr-TR" i="1" dirty="0" smtClean="0"/>
              <a:t> (</a:t>
            </a:r>
            <a:r>
              <a:rPr lang="tr-TR" i="1" dirty="0" err="1" smtClean="0"/>
              <a:t>productivity</a:t>
            </a:r>
            <a:r>
              <a:rPr lang="tr-TR" i="1" dirty="0" smtClean="0"/>
              <a:t> </a:t>
            </a:r>
            <a:r>
              <a:rPr lang="tr-TR" i="1" dirty="0" err="1" smtClean="0"/>
              <a:t>gains</a:t>
            </a:r>
            <a:r>
              <a:rPr lang="tr-TR" i="1" dirty="0" smtClean="0"/>
              <a:t>)…</a:t>
            </a:r>
          </a:p>
          <a:p>
            <a:pPr>
              <a:buNone/>
            </a:pPr>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23</a:t>
            </a:fld>
            <a:endParaRPr lang="tr-T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507288" cy="994122"/>
          </a:xfrm>
        </p:spPr>
        <p:txBody>
          <a:bodyPr/>
          <a:lstStyle/>
          <a:p>
            <a:pPr algn="ctr"/>
            <a:r>
              <a:rPr lang="tr-TR" sz="2800" b="1" dirty="0" smtClean="0"/>
              <a:t/>
            </a:r>
            <a:br>
              <a:rPr lang="tr-TR" sz="2800" b="1" dirty="0" smtClean="0"/>
            </a:br>
            <a:r>
              <a:rPr lang="tr-TR" sz="2400" b="1" dirty="0" err="1" smtClean="0"/>
              <a:t>Benefit</a:t>
            </a:r>
            <a:r>
              <a:rPr lang="tr-TR" sz="2400" b="1" dirty="0" smtClean="0"/>
              <a:t> </a:t>
            </a:r>
            <a:r>
              <a:rPr lang="tr-TR" sz="2400" b="1" dirty="0" err="1" smtClean="0"/>
              <a:t>to</a:t>
            </a:r>
            <a:r>
              <a:rPr lang="tr-TR" sz="2400" b="1" dirty="0" smtClean="0"/>
              <a:t> </a:t>
            </a:r>
            <a:r>
              <a:rPr lang="tr-TR" sz="2400" b="1" dirty="0" err="1" smtClean="0"/>
              <a:t>industry</a:t>
            </a:r>
            <a:r>
              <a:rPr lang="tr-TR" sz="2400" b="1" dirty="0" smtClean="0"/>
              <a:t> </a:t>
            </a:r>
            <a:r>
              <a:rPr lang="tr-TR" sz="2400" b="1" dirty="0" err="1" smtClean="0"/>
              <a:t>via</a:t>
            </a:r>
            <a:r>
              <a:rPr lang="tr-TR" sz="2400" b="1" dirty="0" smtClean="0"/>
              <a:t> </a:t>
            </a:r>
            <a:r>
              <a:rPr lang="tr-TR" sz="2400" b="1" dirty="0" err="1" smtClean="0"/>
              <a:t>tariff</a:t>
            </a:r>
            <a:r>
              <a:rPr lang="tr-TR" sz="2400" b="1" dirty="0" smtClean="0"/>
              <a:t> </a:t>
            </a:r>
            <a:r>
              <a:rPr lang="tr-TR" sz="2400" b="1" dirty="0" err="1" smtClean="0"/>
              <a:t>and</a:t>
            </a:r>
            <a:r>
              <a:rPr lang="tr-TR" sz="2400" b="1" dirty="0" smtClean="0"/>
              <a:t> NTB </a:t>
            </a:r>
            <a:r>
              <a:rPr lang="tr-TR" sz="2400" b="1" dirty="0" err="1" smtClean="0"/>
              <a:t>elimination</a:t>
            </a:r>
            <a:endParaRPr lang="tr-TR" sz="2400" b="1" dirty="0"/>
          </a:p>
        </p:txBody>
      </p:sp>
      <p:sp>
        <p:nvSpPr>
          <p:cNvPr id="3" name="2 Metin Yer Tutucusu"/>
          <p:cNvSpPr>
            <a:spLocks noGrp="1"/>
          </p:cNvSpPr>
          <p:nvPr>
            <p:ph type="body" idx="1"/>
          </p:nvPr>
        </p:nvSpPr>
        <p:spPr>
          <a:xfrm>
            <a:off x="457200" y="980728"/>
            <a:ext cx="4040188" cy="1440160"/>
          </a:xfrm>
        </p:spPr>
        <p:txBody>
          <a:bodyPr/>
          <a:lstStyle/>
          <a:p>
            <a:pPr lvl="0"/>
            <a:endParaRPr lang="tr-TR" dirty="0" smtClean="0">
              <a:solidFill>
                <a:srgbClr val="FF0000"/>
              </a:solidFill>
              <a:latin typeface="Arial"/>
              <a:cs typeface="Arial" pitchFamily="34" charset="0"/>
            </a:endParaRPr>
          </a:p>
          <a:p>
            <a:pPr lvl="0"/>
            <a:endParaRPr lang="tr-TR" dirty="0" smtClean="0">
              <a:solidFill>
                <a:srgbClr val="FF0000"/>
              </a:solidFill>
              <a:latin typeface="Arial"/>
              <a:cs typeface="Arial" pitchFamily="34" charset="0"/>
            </a:endParaRPr>
          </a:p>
          <a:p>
            <a:pPr lvl="0"/>
            <a:endParaRPr lang="tr-TR" sz="1800" dirty="0" smtClean="0">
              <a:solidFill>
                <a:srgbClr val="FF0000"/>
              </a:solidFill>
              <a:latin typeface="Arial"/>
              <a:cs typeface="Arial" pitchFamily="34" charset="0"/>
            </a:endParaRPr>
          </a:p>
          <a:p>
            <a:pPr lvl="0"/>
            <a:endParaRPr lang="tr-TR" sz="1800" dirty="0" smtClean="0">
              <a:solidFill>
                <a:srgbClr val="FF0000"/>
              </a:solidFill>
              <a:latin typeface="Arial"/>
              <a:cs typeface="Arial" pitchFamily="34" charset="0"/>
            </a:endParaRPr>
          </a:p>
          <a:p>
            <a:pPr lvl="0"/>
            <a:r>
              <a:rPr lang="tr-TR" sz="1800" dirty="0" smtClean="0">
                <a:solidFill>
                  <a:srgbClr val="FF0000"/>
                </a:solidFill>
                <a:latin typeface="Arial"/>
                <a:cs typeface="Arial" pitchFamily="34" charset="0"/>
              </a:rPr>
              <a:t>							        </a:t>
            </a:r>
            <a:r>
              <a:rPr lang="en-US" sz="1800" dirty="0" smtClean="0">
                <a:solidFill>
                  <a:srgbClr val="FF0000"/>
                </a:solidFill>
                <a:latin typeface="Arial"/>
                <a:cs typeface="Arial" pitchFamily="34" charset="0"/>
              </a:rPr>
              <a:t>Direct impact through tariff elimination</a:t>
            </a:r>
          </a:p>
          <a:p>
            <a:endParaRPr lang="tr-TR" dirty="0">
              <a:solidFill>
                <a:srgbClr val="FF0000"/>
              </a:solidFill>
            </a:endParaRPr>
          </a:p>
        </p:txBody>
      </p:sp>
      <p:sp>
        <p:nvSpPr>
          <p:cNvPr id="4" name="3 İçerik Yer Tutucusu"/>
          <p:cNvSpPr>
            <a:spLocks noGrp="1"/>
          </p:cNvSpPr>
          <p:nvPr>
            <p:ph sz="half" idx="2"/>
          </p:nvPr>
        </p:nvSpPr>
        <p:spPr/>
        <p:txBody>
          <a:bodyPr/>
          <a:lstStyle/>
          <a:p>
            <a:pPr marL="111125" lvl="0" indent="-111125" defTabSz="966788">
              <a:lnSpc>
                <a:spcPct val="90000"/>
              </a:lnSpc>
              <a:spcBef>
                <a:spcPts val="900"/>
              </a:spcBef>
              <a:buClr>
                <a:srgbClr val="9B1717"/>
              </a:buClr>
              <a:buSzTx/>
              <a:buFontTx/>
              <a:buChar char="•"/>
              <a:defRPr/>
            </a:pPr>
            <a:r>
              <a:rPr lang="en-US" sz="1800" b="1" dirty="0" smtClean="0">
                <a:solidFill>
                  <a:srgbClr val="000000"/>
                </a:solidFill>
                <a:latin typeface="Arial"/>
                <a:cs typeface="Arial" charset="0"/>
              </a:rPr>
              <a:t>Textile &amp; Apparel</a:t>
            </a:r>
          </a:p>
          <a:p>
            <a:pPr marL="270934" lvl="0" indent="-157520" defTabSz="966788">
              <a:lnSpc>
                <a:spcPct val="90000"/>
              </a:lnSpc>
              <a:spcBef>
                <a:spcPts val="600"/>
              </a:spcBef>
              <a:spcAft>
                <a:spcPts val="0"/>
              </a:spcAft>
              <a:buClr>
                <a:srgbClr val="9B1717"/>
              </a:buClr>
              <a:buSzPct val="100000"/>
              <a:buFont typeface="Arial"/>
              <a:buChar char="–"/>
              <a:defRPr/>
            </a:pPr>
            <a:r>
              <a:rPr lang="en-US" sz="1800" dirty="0" smtClean="0">
                <a:solidFill>
                  <a:srgbClr val="000000"/>
                </a:solidFill>
                <a:latin typeface="Arial"/>
                <a:cs typeface="Arial" charset="0"/>
              </a:rPr>
              <a:t>Highest tariff rate: 9.4% </a:t>
            </a:r>
            <a:r>
              <a:rPr lang="tr-TR" sz="1800" dirty="0" smtClean="0">
                <a:solidFill>
                  <a:srgbClr val="000000"/>
                </a:solidFill>
                <a:latin typeface="Arial"/>
                <a:cs typeface="Arial" charset="0"/>
              </a:rPr>
              <a:t>in </a:t>
            </a:r>
            <a:r>
              <a:rPr lang="en-US" sz="1800" dirty="0" smtClean="0">
                <a:solidFill>
                  <a:srgbClr val="000000"/>
                </a:solidFill>
                <a:latin typeface="Arial"/>
                <a:cs typeface="Arial" charset="0"/>
              </a:rPr>
              <a:t>US</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imports</a:t>
            </a:r>
            <a:r>
              <a:rPr lang="tr-TR" sz="1800" dirty="0" smtClean="0">
                <a:solidFill>
                  <a:srgbClr val="000000"/>
                </a:solidFill>
                <a:latin typeface="Arial"/>
                <a:cs typeface="Arial" charset="0"/>
              </a:rPr>
              <a:t> </a:t>
            </a:r>
            <a:endParaRPr lang="en-US" sz="1800" dirty="0" smtClean="0">
              <a:solidFill>
                <a:srgbClr val="000000"/>
              </a:solidFill>
              <a:latin typeface="Arial"/>
              <a:cs typeface="Arial" charset="0"/>
            </a:endParaRPr>
          </a:p>
          <a:p>
            <a:pPr marL="270934" lvl="0" indent="-157520" defTabSz="966788">
              <a:lnSpc>
                <a:spcPct val="90000"/>
              </a:lnSpc>
              <a:spcBef>
                <a:spcPts val="600"/>
              </a:spcBef>
              <a:spcAft>
                <a:spcPts val="0"/>
              </a:spcAft>
              <a:buClr>
                <a:srgbClr val="9B1717"/>
              </a:buClr>
              <a:buSzPct val="100000"/>
              <a:buFont typeface="Arial"/>
              <a:buChar char="–"/>
              <a:defRPr/>
            </a:pPr>
            <a:endParaRPr lang="tr-TR" sz="1800" dirty="0" smtClean="0">
              <a:solidFill>
                <a:srgbClr val="000000"/>
              </a:solidFill>
              <a:latin typeface="Arial"/>
              <a:cs typeface="Arial" charset="0"/>
            </a:endParaRPr>
          </a:p>
          <a:p>
            <a:pPr marL="270934" lvl="0" indent="-157520" defTabSz="966788">
              <a:lnSpc>
                <a:spcPct val="90000"/>
              </a:lnSpc>
              <a:spcBef>
                <a:spcPts val="600"/>
              </a:spcBef>
              <a:spcAft>
                <a:spcPts val="0"/>
              </a:spcAft>
              <a:buClr>
                <a:srgbClr val="9B1717"/>
              </a:buClr>
              <a:buSzPct val="100000"/>
              <a:buFont typeface="Arial"/>
              <a:buChar char="–"/>
              <a:defRPr/>
            </a:pPr>
            <a:r>
              <a:rPr lang="en-US" sz="1800" dirty="0" smtClean="0">
                <a:solidFill>
                  <a:srgbClr val="000000"/>
                </a:solidFill>
                <a:latin typeface="Arial"/>
                <a:cs typeface="Arial" charset="0"/>
              </a:rPr>
              <a:t>elimination of high tariffs </a:t>
            </a:r>
            <a:r>
              <a:rPr lang="tr-TR" sz="1800" dirty="0" err="1" smtClean="0">
                <a:solidFill>
                  <a:srgbClr val="000000"/>
                </a:solidFill>
                <a:latin typeface="Arial"/>
                <a:cs typeface="Arial" charset="0"/>
              </a:rPr>
              <a:t>and</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tariff</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escalation</a:t>
            </a:r>
            <a:r>
              <a:rPr lang="tr-TR" sz="1800" dirty="0" smtClean="0">
                <a:solidFill>
                  <a:srgbClr val="000000"/>
                </a:solidFill>
                <a:latin typeface="Arial"/>
                <a:cs typeface="Arial" charset="0"/>
              </a:rPr>
              <a:t> </a:t>
            </a:r>
            <a:r>
              <a:rPr lang="en-US" sz="1800" dirty="0" smtClean="0">
                <a:solidFill>
                  <a:srgbClr val="000000"/>
                </a:solidFill>
                <a:latin typeface="Arial"/>
                <a:cs typeface="Arial" charset="0"/>
              </a:rPr>
              <a:t>will be key points</a:t>
            </a:r>
          </a:p>
          <a:p>
            <a:pPr marL="270934" lvl="0" indent="-157520" defTabSz="966788">
              <a:lnSpc>
                <a:spcPct val="90000"/>
              </a:lnSpc>
              <a:spcBef>
                <a:spcPts val="600"/>
              </a:spcBef>
              <a:spcAft>
                <a:spcPts val="0"/>
              </a:spcAft>
              <a:buClr>
                <a:srgbClr val="9B1717"/>
              </a:buClr>
              <a:buSzPct val="100000"/>
              <a:buFont typeface="Arial"/>
              <a:buChar char="–"/>
              <a:defRPr/>
            </a:pPr>
            <a:endParaRPr lang="tr-TR" sz="1800" dirty="0" smtClean="0">
              <a:solidFill>
                <a:srgbClr val="000000"/>
              </a:solidFill>
              <a:latin typeface="Arial"/>
              <a:cs typeface="Arial" charset="0"/>
            </a:endParaRPr>
          </a:p>
          <a:p>
            <a:pPr marL="270934" lvl="0" indent="-157520" defTabSz="966788">
              <a:lnSpc>
                <a:spcPct val="90000"/>
              </a:lnSpc>
              <a:spcBef>
                <a:spcPts val="600"/>
              </a:spcBef>
              <a:spcAft>
                <a:spcPts val="0"/>
              </a:spcAft>
              <a:buClr>
                <a:srgbClr val="9B1717"/>
              </a:buClr>
              <a:buSzPct val="100000"/>
              <a:buFont typeface="Arial"/>
              <a:buChar char="–"/>
              <a:defRPr/>
            </a:pPr>
            <a:r>
              <a:rPr lang="en-US" sz="1800" dirty="0" smtClean="0">
                <a:solidFill>
                  <a:srgbClr val="000000"/>
                </a:solidFill>
                <a:latin typeface="Arial"/>
                <a:cs typeface="Arial" charset="0"/>
              </a:rPr>
              <a:t>Textile &amp; Apparel survey respondents’ average expected export increase to US due to FTA</a:t>
            </a:r>
          </a:p>
          <a:p>
            <a:endParaRPr lang="tr-TR" sz="1800" dirty="0"/>
          </a:p>
        </p:txBody>
      </p:sp>
      <p:sp>
        <p:nvSpPr>
          <p:cNvPr id="5" name="4 Metin Yer Tutucusu"/>
          <p:cNvSpPr>
            <a:spLocks noGrp="1"/>
          </p:cNvSpPr>
          <p:nvPr>
            <p:ph type="body" sz="quarter" idx="3"/>
          </p:nvPr>
        </p:nvSpPr>
        <p:spPr>
          <a:xfrm>
            <a:off x="4645025" y="1340768"/>
            <a:ext cx="4041775" cy="936104"/>
          </a:xfrm>
        </p:spPr>
        <p:txBody>
          <a:bodyPr/>
          <a:lstStyle/>
          <a:p>
            <a:pPr lvl="0"/>
            <a:r>
              <a:rPr lang="en-US" sz="1800" dirty="0" smtClean="0">
                <a:solidFill>
                  <a:srgbClr val="FF0000"/>
                </a:solidFill>
                <a:latin typeface="Arial"/>
                <a:cs typeface="Arial" charset="0"/>
              </a:rPr>
              <a:t>Impact through non-tariff barrier reduction</a:t>
            </a:r>
          </a:p>
          <a:p>
            <a:endParaRPr lang="tr-TR" sz="1800" dirty="0">
              <a:solidFill>
                <a:srgbClr val="FF0000"/>
              </a:solidFill>
            </a:endParaRPr>
          </a:p>
        </p:txBody>
      </p:sp>
      <p:sp>
        <p:nvSpPr>
          <p:cNvPr id="6" name="5 İçerik Yer Tutucusu"/>
          <p:cNvSpPr>
            <a:spLocks noGrp="1"/>
          </p:cNvSpPr>
          <p:nvPr>
            <p:ph sz="quarter" idx="4"/>
          </p:nvPr>
        </p:nvSpPr>
        <p:spPr>
          <a:xfrm>
            <a:off x="4645025" y="2174874"/>
            <a:ext cx="4041775" cy="4206453"/>
          </a:xfrm>
        </p:spPr>
        <p:txBody>
          <a:bodyPr/>
          <a:lstStyle/>
          <a:p>
            <a:pPr marL="111125" lvl="0" indent="-111125" defTabSz="966788">
              <a:lnSpc>
                <a:spcPct val="90000"/>
              </a:lnSpc>
              <a:spcBef>
                <a:spcPts val="900"/>
              </a:spcBef>
              <a:buClr>
                <a:srgbClr val="9B1717"/>
              </a:buClr>
              <a:buSzTx/>
              <a:buFontTx/>
              <a:buChar char="•"/>
              <a:defRPr/>
            </a:pPr>
            <a:r>
              <a:rPr lang="en-US" sz="1800" b="1" dirty="0" smtClean="0">
                <a:solidFill>
                  <a:srgbClr val="000000"/>
                </a:solidFill>
                <a:latin typeface="Arial"/>
                <a:cs typeface="Arial" charset="0"/>
              </a:rPr>
              <a:t>Automotive: </a:t>
            </a:r>
            <a:r>
              <a:rPr lang="en-US" sz="1800" dirty="0" smtClean="0">
                <a:solidFill>
                  <a:srgbClr val="000000"/>
                </a:solidFill>
                <a:latin typeface="Arial"/>
                <a:cs typeface="Arial" charset="0"/>
              </a:rPr>
              <a:t>Different product standards between EU and US; </a:t>
            </a:r>
            <a:r>
              <a:rPr lang="tr-TR" sz="1800" dirty="0" err="1" smtClean="0">
                <a:solidFill>
                  <a:srgbClr val="000000"/>
                </a:solidFill>
                <a:latin typeface="Arial"/>
                <a:cs typeface="Arial" charset="0"/>
              </a:rPr>
              <a:t>with</a:t>
            </a:r>
            <a:r>
              <a:rPr lang="tr-TR" sz="1800" dirty="0" smtClean="0">
                <a:solidFill>
                  <a:srgbClr val="000000"/>
                </a:solidFill>
                <a:latin typeface="Arial"/>
                <a:cs typeface="Arial" charset="0"/>
              </a:rPr>
              <a:t> </a:t>
            </a:r>
            <a:r>
              <a:rPr lang="en-US" sz="1800" dirty="0" smtClean="0">
                <a:solidFill>
                  <a:srgbClr val="000000"/>
                </a:solidFill>
                <a:latin typeface="Arial"/>
                <a:cs typeface="Arial" charset="0"/>
              </a:rPr>
              <a:t>highest NTB impact </a:t>
            </a:r>
          </a:p>
          <a:p>
            <a:pPr marL="111125" lvl="0" indent="-111125" defTabSz="966788">
              <a:lnSpc>
                <a:spcPct val="90000"/>
              </a:lnSpc>
              <a:spcBef>
                <a:spcPts val="900"/>
              </a:spcBef>
              <a:buClr>
                <a:srgbClr val="9B1717"/>
              </a:buClr>
              <a:buSzTx/>
              <a:buFontTx/>
              <a:buChar char="•"/>
              <a:defRPr/>
            </a:pPr>
            <a:r>
              <a:rPr lang="en-US" sz="1800" b="1" dirty="0" smtClean="0">
                <a:solidFill>
                  <a:srgbClr val="000000"/>
                </a:solidFill>
                <a:latin typeface="Arial"/>
                <a:cs typeface="Arial" charset="0"/>
              </a:rPr>
              <a:t>Steel: </a:t>
            </a:r>
            <a:r>
              <a:rPr lang="en-US" sz="1800" dirty="0" smtClean="0">
                <a:solidFill>
                  <a:srgbClr val="000000"/>
                </a:solidFill>
                <a:latin typeface="Arial"/>
                <a:cs typeface="Arial" charset="0"/>
              </a:rPr>
              <a:t>Anti-dumping and CVD </a:t>
            </a:r>
            <a:r>
              <a:rPr lang="tr-TR" sz="1800" dirty="0" err="1" smtClean="0">
                <a:solidFill>
                  <a:srgbClr val="000000"/>
                </a:solidFill>
                <a:latin typeface="Arial"/>
                <a:cs typeface="Arial" charset="0"/>
              </a:rPr>
              <a:t>actions</a:t>
            </a:r>
            <a:r>
              <a:rPr lang="en-US" sz="1800" dirty="0" smtClean="0">
                <a:solidFill>
                  <a:srgbClr val="000000"/>
                </a:solidFill>
                <a:latin typeface="Arial"/>
                <a:cs typeface="Arial" charset="0"/>
              </a:rPr>
              <a:t> are the major concerns</a:t>
            </a:r>
          </a:p>
          <a:p>
            <a:pPr marL="111125" lvl="0" indent="-111125" defTabSz="966788">
              <a:lnSpc>
                <a:spcPct val="90000"/>
              </a:lnSpc>
              <a:spcBef>
                <a:spcPts val="900"/>
              </a:spcBef>
              <a:buClr>
                <a:srgbClr val="9B1717"/>
              </a:buClr>
              <a:buSzTx/>
              <a:buFontTx/>
              <a:buChar char="•"/>
              <a:defRPr/>
            </a:pPr>
            <a:r>
              <a:rPr lang="en-US" sz="1800" b="1" dirty="0" smtClean="0">
                <a:solidFill>
                  <a:srgbClr val="000000"/>
                </a:solidFill>
                <a:latin typeface="Arial"/>
                <a:cs typeface="Arial" charset="0"/>
              </a:rPr>
              <a:t>Machinery: </a:t>
            </a:r>
            <a:r>
              <a:rPr lang="en-US" sz="1800" dirty="0" smtClean="0">
                <a:solidFill>
                  <a:srgbClr val="000000"/>
                </a:solidFill>
                <a:latin typeface="Arial"/>
                <a:cs typeface="Arial" charset="0"/>
              </a:rPr>
              <a:t>NTB is the main issue in electrical and electronic equipment, in customs procedures and product standards</a:t>
            </a:r>
          </a:p>
          <a:p>
            <a:pPr marL="111125" lvl="0" indent="-111125" defTabSz="966788">
              <a:lnSpc>
                <a:spcPct val="90000"/>
              </a:lnSpc>
              <a:spcBef>
                <a:spcPts val="900"/>
              </a:spcBef>
              <a:buClr>
                <a:srgbClr val="9B1717"/>
              </a:buClr>
              <a:buSzTx/>
              <a:buFontTx/>
              <a:buChar char="•"/>
              <a:defRPr/>
            </a:pPr>
            <a:r>
              <a:rPr lang="en-US" sz="1800" b="1" dirty="0" smtClean="0">
                <a:solidFill>
                  <a:srgbClr val="000000"/>
                </a:solidFill>
                <a:latin typeface="Arial"/>
                <a:cs typeface="Arial" charset="0"/>
              </a:rPr>
              <a:t>Aerospace: </a:t>
            </a:r>
            <a:r>
              <a:rPr lang="en-US" sz="1800" dirty="0" smtClean="0">
                <a:solidFill>
                  <a:srgbClr val="000000"/>
                </a:solidFill>
                <a:latin typeface="Arial"/>
                <a:cs typeface="Arial" charset="0"/>
              </a:rPr>
              <a:t>As a strategic industry, protected by various regulations (ITAR, DFAR, FAR etc.)</a:t>
            </a:r>
            <a:endParaRPr lang="tr-TR" sz="1800" dirty="0" smtClean="0">
              <a:solidFill>
                <a:srgbClr val="000000"/>
              </a:solidFill>
              <a:latin typeface="Arial"/>
              <a:cs typeface="Arial" charset="0"/>
            </a:endParaRPr>
          </a:p>
          <a:p>
            <a:pPr marL="111125" lvl="0" indent="-111125" defTabSz="966788">
              <a:lnSpc>
                <a:spcPct val="90000"/>
              </a:lnSpc>
              <a:spcBef>
                <a:spcPts val="900"/>
              </a:spcBef>
              <a:buClr>
                <a:srgbClr val="9B1717"/>
              </a:buClr>
              <a:buSzTx/>
              <a:buFontTx/>
              <a:buChar char="•"/>
              <a:defRPr/>
            </a:pPr>
            <a:r>
              <a:rPr lang="tr-TR" sz="1800" b="1" dirty="0" err="1" smtClean="0">
                <a:solidFill>
                  <a:srgbClr val="000000"/>
                </a:solidFill>
                <a:latin typeface="Arial"/>
                <a:cs typeface="Arial" charset="0"/>
              </a:rPr>
              <a:t>Electronics</a:t>
            </a:r>
            <a:r>
              <a:rPr lang="tr-TR" sz="1800" b="1" dirty="0" smtClean="0">
                <a:solidFill>
                  <a:srgbClr val="000000"/>
                </a:solidFill>
                <a:latin typeface="Arial"/>
                <a:cs typeface="Arial" charset="0"/>
              </a:rPr>
              <a:t>:</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NTBs</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are</a:t>
            </a:r>
            <a:r>
              <a:rPr lang="tr-TR" sz="1800" dirty="0" smtClean="0">
                <a:solidFill>
                  <a:srgbClr val="000000"/>
                </a:solidFill>
                <a:latin typeface="Arial"/>
                <a:cs typeface="Arial" charset="0"/>
              </a:rPr>
              <a:t> </a:t>
            </a:r>
            <a:r>
              <a:rPr lang="tr-TR" sz="1800" dirty="0" err="1" smtClean="0">
                <a:solidFill>
                  <a:srgbClr val="000000"/>
                </a:solidFill>
                <a:latin typeface="Arial"/>
                <a:cs typeface="Arial" charset="0"/>
              </a:rPr>
              <a:t>common</a:t>
            </a:r>
            <a:endParaRPr lang="en-US" sz="1800" dirty="0" smtClean="0">
              <a:solidFill>
                <a:srgbClr val="000000"/>
              </a:solidFill>
              <a:latin typeface="Arial"/>
              <a:cs typeface="Arial" charset="0"/>
            </a:endParaRPr>
          </a:p>
        </p:txBody>
      </p:sp>
      <p:sp>
        <p:nvSpPr>
          <p:cNvPr id="7" name="6 Slayt Numarası Yer Tutucusu"/>
          <p:cNvSpPr>
            <a:spLocks noGrp="1"/>
          </p:cNvSpPr>
          <p:nvPr>
            <p:ph type="sldNum" sz="quarter" idx="11"/>
          </p:nvPr>
        </p:nvSpPr>
        <p:spPr/>
        <p:txBody>
          <a:bodyPr/>
          <a:lstStyle/>
          <a:p>
            <a:pPr>
              <a:defRPr/>
            </a:pPr>
            <a:fld id="{AD4E844B-1CCB-4E44-9B8B-26F3CEDA0952}" type="slidenum">
              <a:rPr lang="tr-TR" smtClean="0"/>
              <a:pPr>
                <a:defRPr/>
              </a:pPr>
              <a:t>24</a:t>
            </a:fld>
            <a:endParaRPr lang="tr-TR"/>
          </a:p>
        </p:txBody>
      </p:sp>
      <p:sp>
        <p:nvSpPr>
          <p:cNvPr id="11" name="10 Dikdörtgen"/>
          <p:cNvSpPr/>
          <p:nvPr/>
        </p:nvSpPr>
        <p:spPr>
          <a:xfrm>
            <a:off x="0" y="6453336"/>
            <a:ext cx="5311946" cy="307777"/>
          </a:xfrm>
          <a:prstGeom prst="rect">
            <a:avLst/>
          </a:prstGeom>
        </p:spPr>
        <p:txBody>
          <a:bodyPr wrap="square">
            <a:spAutoFit/>
          </a:bodyPr>
          <a:lstStyle/>
          <a:p>
            <a:r>
              <a:rPr lang="tr-TR" sz="1400" b="1" dirty="0" err="1" smtClean="0"/>
              <a:t>source</a:t>
            </a:r>
            <a:r>
              <a:rPr lang="tr-TR" sz="1400" b="1" dirty="0" smtClean="0"/>
              <a:t>: </a:t>
            </a:r>
            <a:r>
              <a:rPr lang="tr-TR" sz="1400" dirty="0" err="1" smtClean="0"/>
              <a:t>Turkish</a:t>
            </a:r>
            <a:r>
              <a:rPr lang="tr-TR" sz="1400" dirty="0" smtClean="0"/>
              <a:t> </a:t>
            </a:r>
            <a:r>
              <a:rPr lang="tr-TR" sz="1400" dirty="0" err="1" smtClean="0"/>
              <a:t>Exporters</a:t>
            </a:r>
            <a:r>
              <a:rPr lang="tr-TR" sz="1400" dirty="0" smtClean="0"/>
              <a:t> </a:t>
            </a:r>
            <a:r>
              <a:rPr lang="tr-TR" sz="1400" dirty="0" err="1" smtClean="0"/>
              <a:t>Assembly</a:t>
            </a:r>
            <a:endParaRPr lang="tr-TR"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200" b="1" dirty="0" err="1" smtClean="0"/>
              <a:t>Turkish</a:t>
            </a:r>
            <a:r>
              <a:rPr lang="tr-TR" sz="3200" b="1" dirty="0" smtClean="0"/>
              <a:t> </a:t>
            </a:r>
            <a:r>
              <a:rPr lang="tr-TR" sz="3200" b="1" dirty="0" err="1" smtClean="0"/>
              <a:t>exports</a:t>
            </a:r>
            <a:r>
              <a:rPr lang="tr-TR" sz="3200" b="1" dirty="0" smtClean="0"/>
              <a:t> in US market</a:t>
            </a:r>
            <a:endParaRPr lang="tr-TR" sz="3200" b="1" dirty="0"/>
          </a:p>
        </p:txBody>
      </p:sp>
      <p:graphicFrame>
        <p:nvGraphicFramePr>
          <p:cNvPr id="5" name="4 İçerik Yer Tutucusu"/>
          <p:cNvGraphicFramePr>
            <a:graphicFrameLocks noGrp="1"/>
          </p:cNvGraphicFramePr>
          <p:nvPr>
            <p:ph idx="1"/>
          </p:nvPr>
        </p:nvGraphicFramePr>
        <p:xfrm>
          <a:off x="0" y="1752600"/>
          <a:ext cx="9144000" cy="4628728"/>
        </p:xfrm>
        <a:graphic>
          <a:graphicData uri="http://schemas.openxmlformats.org/drawingml/2006/table">
            <a:tbl>
              <a:tblPr firstRow="1" bandRow="1">
                <a:tableStyleId>{5C22544A-7EE6-4342-B048-85BDC9FD1C3A}</a:tableStyleId>
              </a:tblPr>
              <a:tblGrid>
                <a:gridCol w="3569032"/>
                <a:gridCol w="5574968"/>
              </a:tblGrid>
              <a:tr h="1006245">
                <a:tc>
                  <a:txBody>
                    <a:bodyPr/>
                    <a:lstStyle/>
                    <a:p>
                      <a:r>
                        <a:rPr lang="tr-TR" dirty="0" smtClean="0">
                          <a:solidFill>
                            <a:schemeClr val="accent4"/>
                          </a:solidFill>
                        </a:rPr>
                        <a:t>US total      </a:t>
                      </a:r>
                      <a:r>
                        <a:rPr lang="tr-TR" dirty="0" err="1" smtClean="0">
                          <a:solidFill>
                            <a:schemeClr val="accent4"/>
                          </a:solidFill>
                        </a:rPr>
                        <a:t>Sectors</a:t>
                      </a:r>
                      <a:endParaRPr lang="tr-TR" dirty="0" smtClean="0">
                        <a:solidFill>
                          <a:schemeClr val="accent4"/>
                        </a:solidFill>
                      </a:endParaRPr>
                    </a:p>
                    <a:p>
                      <a:r>
                        <a:rPr lang="tr-TR" dirty="0" err="1" smtClean="0">
                          <a:solidFill>
                            <a:schemeClr val="accent4"/>
                          </a:solidFill>
                        </a:rPr>
                        <a:t>import</a:t>
                      </a:r>
                      <a:r>
                        <a:rPr lang="tr-TR" dirty="0" smtClean="0">
                          <a:solidFill>
                            <a:schemeClr val="accent4"/>
                          </a:solidFill>
                        </a:rPr>
                        <a:t> </a:t>
                      </a:r>
                    </a:p>
                    <a:p>
                      <a:r>
                        <a:rPr lang="tr-TR" dirty="0" smtClean="0">
                          <a:solidFill>
                            <a:schemeClr val="accent4"/>
                          </a:solidFill>
                        </a:rPr>
                        <a:t>($ </a:t>
                      </a:r>
                      <a:r>
                        <a:rPr lang="tr-TR" dirty="0" err="1" smtClean="0">
                          <a:solidFill>
                            <a:schemeClr val="accent4"/>
                          </a:solidFill>
                        </a:rPr>
                        <a:t>bn</a:t>
                      </a:r>
                      <a:r>
                        <a:rPr lang="tr-TR" dirty="0" smtClean="0">
                          <a:solidFill>
                            <a:schemeClr val="accent4"/>
                          </a:solidFill>
                        </a:rPr>
                        <a:t>)</a:t>
                      </a:r>
                      <a:endParaRPr lang="tr-TR" dirty="0">
                        <a:solidFill>
                          <a:schemeClr val="accent4"/>
                        </a:solidFill>
                      </a:endParaRPr>
                    </a:p>
                  </a:txBody>
                  <a:tcPr/>
                </a:tc>
                <a:tc>
                  <a:txBody>
                    <a:bodyPr/>
                    <a:lstStyle/>
                    <a:p>
                      <a:r>
                        <a:rPr lang="tr-TR" dirty="0" err="1" smtClean="0">
                          <a:solidFill>
                            <a:schemeClr val="accent4"/>
                          </a:solidFill>
                        </a:rPr>
                        <a:t>Turkey’s</a:t>
                      </a:r>
                      <a:r>
                        <a:rPr lang="tr-TR" dirty="0" smtClean="0">
                          <a:solidFill>
                            <a:schemeClr val="accent4"/>
                          </a:solidFill>
                        </a:rPr>
                        <a:t> </a:t>
                      </a:r>
                      <a:r>
                        <a:rPr lang="tr-TR" dirty="0" err="1" smtClean="0">
                          <a:solidFill>
                            <a:schemeClr val="accent4"/>
                          </a:solidFill>
                        </a:rPr>
                        <a:t>share</a:t>
                      </a:r>
                      <a:r>
                        <a:rPr lang="tr-TR" dirty="0" smtClean="0">
                          <a:solidFill>
                            <a:schemeClr val="accent4"/>
                          </a:solidFill>
                        </a:rPr>
                        <a:t> in</a:t>
                      </a:r>
                      <a:r>
                        <a:rPr lang="tr-TR" baseline="0" dirty="0" smtClean="0">
                          <a:solidFill>
                            <a:schemeClr val="accent4"/>
                          </a:solidFill>
                        </a:rPr>
                        <a:t> US </a:t>
                      </a:r>
                      <a:r>
                        <a:rPr lang="tr-TR" baseline="0" dirty="0" err="1" smtClean="0">
                          <a:solidFill>
                            <a:schemeClr val="accent4"/>
                          </a:solidFill>
                        </a:rPr>
                        <a:t>imports</a:t>
                      </a:r>
                      <a:r>
                        <a:rPr lang="tr-TR" baseline="0" dirty="0" smtClean="0">
                          <a:solidFill>
                            <a:schemeClr val="accent4"/>
                          </a:solidFill>
                        </a:rPr>
                        <a:t>-2012</a:t>
                      </a:r>
                      <a:endParaRPr lang="tr-TR" dirty="0">
                        <a:solidFill>
                          <a:schemeClr val="accent4"/>
                        </a:solidFill>
                      </a:endParaRPr>
                    </a:p>
                  </a:txBody>
                  <a:tcPr/>
                </a:tc>
              </a:tr>
              <a:tr h="1308119">
                <a:tc>
                  <a:txBody>
                    <a:bodyPr/>
                    <a:lstStyle/>
                    <a:p>
                      <a:r>
                        <a:rPr lang="tr-TR" b="1" dirty="0" smtClean="0">
                          <a:solidFill>
                            <a:srgbClr val="00B050"/>
                          </a:solidFill>
                        </a:rPr>
                        <a:t>701             </a:t>
                      </a:r>
                      <a:r>
                        <a:rPr lang="tr-TR" b="1" dirty="0" err="1" smtClean="0">
                          <a:solidFill>
                            <a:srgbClr val="00B050"/>
                          </a:solidFill>
                        </a:rPr>
                        <a:t>Chemicals</a:t>
                      </a:r>
                      <a:endParaRPr lang="tr-TR" b="1" dirty="0" smtClean="0">
                        <a:solidFill>
                          <a:srgbClr val="00B050"/>
                        </a:solidFill>
                      </a:endParaRPr>
                    </a:p>
                    <a:p>
                      <a:r>
                        <a:rPr lang="tr-TR" b="1" dirty="0" smtClean="0">
                          <a:solidFill>
                            <a:srgbClr val="00B050"/>
                          </a:solidFill>
                        </a:rPr>
                        <a:t>356             </a:t>
                      </a:r>
                      <a:r>
                        <a:rPr lang="tr-TR" b="1" dirty="0" err="1" smtClean="0">
                          <a:solidFill>
                            <a:srgbClr val="00B050"/>
                          </a:solidFill>
                        </a:rPr>
                        <a:t>Electronics</a:t>
                      </a:r>
                      <a:endParaRPr lang="tr-TR" b="1" dirty="0" smtClean="0">
                        <a:solidFill>
                          <a:srgbClr val="00B050"/>
                        </a:solidFill>
                      </a:endParaRPr>
                    </a:p>
                    <a:p>
                      <a:r>
                        <a:rPr lang="tr-TR" b="1" dirty="0" smtClean="0">
                          <a:solidFill>
                            <a:srgbClr val="00B050"/>
                          </a:solidFill>
                        </a:rPr>
                        <a:t>315             </a:t>
                      </a:r>
                      <a:r>
                        <a:rPr lang="tr-TR" b="1" dirty="0" err="1" smtClean="0">
                          <a:solidFill>
                            <a:srgbClr val="00B050"/>
                          </a:solidFill>
                        </a:rPr>
                        <a:t>Automotive</a:t>
                      </a:r>
                      <a:endParaRPr lang="tr-TR" b="1" dirty="0" smtClean="0">
                        <a:solidFill>
                          <a:srgbClr val="00B050"/>
                        </a:solidFill>
                      </a:endParaRPr>
                    </a:p>
                    <a:p>
                      <a:r>
                        <a:rPr lang="tr-TR" b="1" dirty="0" smtClean="0">
                          <a:solidFill>
                            <a:srgbClr val="00B050"/>
                          </a:solidFill>
                        </a:rPr>
                        <a:t>185             </a:t>
                      </a:r>
                      <a:r>
                        <a:rPr lang="tr-TR" b="1" dirty="0" err="1" smtClean="0">
                          <a:solidFill>
                            <a:srgbClr val="00B050"/>
                          </a:solidFill>
                        </a:rPr>
                        <a:t>Machinery</a:t>
                      </a:r>
                      <a:endParaRPr lang="tr-TR" b="1" dirty="0">
                        <a:solidFill>
                          <a:srgbClr val="00B050"/>
                        </a:solidFill>
                      </a:endParaRPr>
                    </a:p>
                  </a:txBody>
                  <a:tcPr/>
                </a:tc>
                <a:tc>
                  <a:txBody>
                    <a:bodyPr/>
                    <a:lstStyle/>
                    <a:p>
                      <a:r>
                        <a:rPr lang="tr-TR" b="1" dirty="0" smtClean="0">
                          <a:solidFill>
                            <a:srgbClr val="00B050"/>
                          </a:solidFill>
                        </a:rPr>
                        <a:t>0.1%</a:t>
                      </a:r>
                    </a:p>
                    <a:p>
                      <a:r>
                        <a:rPr lang="tr-TR" b="1" dirty="0" smtClean="0">
                          <a:solidFill>
                            <a:srgbClr val="00B050"/>
                          </a:solidFill>
                        </a:rPr>
                        <a:t>0.0%             </a:t>
                      </a:r>
                      <a:r>
                        <a:rPr lang="tr-TR" b="1" dirty="0" err="1" smtClean="0">
                          <a:solidFill>
                            <a:schemeClr val="tx1"/>
                          </a:solidFill>
                        </a:rPr>
                        <a:t>Turkey</a:t>
                      </a:r>
                      <a:r>
                        <a:rPr lang="tr-TR" b="1" dirty="0" smtClean="0">
                          <a:solidFill>
                            <a:schemeClr val="tx1"/>
                          </a:solidFill>
                        </a:rPr>
                        <a:t> has </a:t>
                      </a:r>
                      <a:r>
                        <a:rPr lang="tr-TR" b="1" dirty="0" err="1" smtClean="0">
                          <a:solidFill>
                            <a:schemeClr val="tx1"/>
                          </a:solidFill>
                        </a:rPr>
                        <a:t>very</a:t>
                      </a:r>
                      <a:r>
                        <a:rPr lang="tr-TR" b="1" dirty="0" smtClean="0">
                          <a:solidFill>
                            <a:schemeClr val="tx1"/>
                          </a:solidFill>
                        </a:rPr>
                        <a:t> </a:t>
                      </a:r>
                      <a:r>
                        <a:rPr lang="tr-TR" b="1" dirty="0" err="1" smtClean="0">
                          <a:solidFill>
                            <a:schemeClr val="tx1"/>
                          </a:solidFill>
                        </a:rPr>
                        <a:t>limited</a:t>
                      </a:r>
                      <a:r>
                        <a:rPr lang="tr-TR" b="1" dirty="0" smtClean="0">
                          <a:solidFill>
                            <a:schemeClr val="tx1"/>
                          </a:solidFill>
                        </a:rPr>
                        <a:t> </a:t>
                      </a:r>
                      <a:r>
                        <a:rPr lang="tr-TR" b="1" dirty="0" err="1" smtClean="0">
                          <a:solidFill>
                            <a:schemeClr val="tx1"/>
                          </a:solidFill>
                        </a:rPr>
                        <a:t>shares</a:t>
                      </a:r>
                      <a:endParaRPr lang="tr-TR" b="1" dirty="0" smtClean="0">
                        <a:solidFill>
                          <a:srgbClr val="00B050"/>
                        </a:solidFill>
                      </a:endParaRPr>
                    </a:p>
                    <a:p>
                      <a:r>
                        <a:rPr lang="tr-TR" b="1" dirty="0" smtClean="0">
                          <a:solidFill>
                            <a:srgbClr val="00B050"/>
                          </a:solidFill>
                        </a:rPr>
                        <a:t>0.3%             </a:t>
                      </a:r>
                      <a:r>
                        <a:rPr lang="tr-TR" b="1" dirty="0" smtClean="0">
                          <a:solidFill>
                            <a:schemeClr val="tx1"/>
                          </a:solidFill>
                        </a:rPr>
                        <a:t>in </a:t>
                      </a:r>
                      <a:r>
                        <a:rPr lang="tr-TR" b="1" dirty="0" err="1" smtClean="0">
                          <a:solidFill>
                            <a:schemeClr val="tx1"/>
                          </a:solidFill>
                        </a:rPr>
                        <a:t>leading</a:t>
                      </a:r>
                      <a:r>
                        <a:rPr lang="tr-TR" b="1" dirty="0" smtClean="0">
                          <a:solidFill>
                            <a:schemeClr val="tx1"/>
                          </a:solidFill>
                        </a:rPr>
                        <a:t> US </a:t>
                      </a:r>
                      <a:r>
                        <a:rPr lang="tr-TR" b="1" dirty="0" err="1" smtClean="0">
                          <a:solidFill>
                            <a:schemeClr val="tx1"/>
                          </a:solidFill>
                        </a:rPr>
                        <a:t>import</a:t>
                      </a:r>
                      <a:r>
                        <a:rPr lang="tr-TR" b="1" dirty="0" smtClean="0">
                          <a:solidFill>
                            <a:schemeClr val="tx1"/>
                          </a:solidFill>
                        </a:rPr>
                        <a:t> </a:t>
                      </a:r>
                      <a:r>
                        <a:rPr lang="tr-TR" b="1" dirty="0" err="1" smtClean="0">
                          <a:solidFill>
                            <a:schemeClr val="tx1"/>
                          </a:solidFill>
                        </a:rPr>
                        <a:t>indutries</a:t>
                      </a:r>
                      <a:endParaRPr lang="tr-TR" b="1" dirty="0" smtClean="0">
                        <a:solidFill>
                          <a:schemeClr val="tx1"/>
                        </a:solidFill>
                      </a:endParaRPr>
                    </a:p>
                    <a:p>
                      <a:r>
                        <a:rPr lang="tr-TR" b="1" dirty="0" smtClean="0">
                          <a:solidFill>
                            <a:srgbClr val="00B050"/>
                          </a:solidFill>
                        </a:rPr>
                        <a:t>0.2%</a:t>
                      </a:r>
                      <a:endParaRPr lang="tr-TR" b="1" dirty="0">
                        <a:solidFill>
                          <a:srgbClr val="00B050"/>
                        </a:solidFill>
                      </a:endParaRPr>
                    </a:p>
                  </a:txBody>
                  <a:tcPr/>
                </a:tc>
              </a:tr>
              <a:tr h="1308119">
                <a:tc>
                  <a:txBody>
                    <a:bodyPr/>
                    <a:lstStyle/>
                    <a:p>
                      <a:r>
                        <a:rPr lang="tr-TR" b="1" dirty="0" smtClean="0">
                          <a:solidFill>
                            <a:srgbClr val="FFC000"/>
                          </a:solidFill>
                        </a:rPr>
                        <a:t>98               </a:t>
                      </a:r>
                      <a:r>
                        <a:rPr lang="tr-TR" b="1" dirty="0" err="1" smtClean="0">
                          <a:solidFill>
                            <a:srgbClr val="FFC000"/>
                          </a:solidFill>
                        </a:rPr>
                        <a:t>Aero</a:t>
                      </a:r>
                      <a:r>
                        <a:rPr lang="tr-TR" b="1" dirty="0" smtClean="0">
                          <a:solidFill>
                            <a:srgbClr val="FFC000"/>
                          </a:solidFill>
                        </a:rPr>
                        <a:t>&amp;</a:t>
                      </a:r>
                      <a:r>
                        <a:rPr lang="tr-TR" b="1" dirty="0" err="1" smtClean="0">
                          <a:solidFill>
                            <a:srgbClr val="FFC000"/>
                          </a:solidFill>
                        </a:rPr>
                        <a:t>Defense</a:t>
                      </a:r>
                      <a:endParaRPr lang="tr-TR" b="1" dirty="0" smtClean="0">
                        <a:solidFill>
                          <a:srgbClr val="FFC000"/>
                        </a:solidFill>
                      </a:endParaRPr>
                    </a:p>
                    <a:p>
                      <a:r>
                        <a:rPr lang="tr-TR" b="1" dirty="0" smtClean="0">
                          <a:solidFill>
                            <a:srgbClr val="FFC000"/>
                          </a:solidFill>
                        </a:rPr>
                        <a:t>98               </a:t>
                      </a:r>
                      <a:r>
                        <a:rPr lang="tr-TR" b="1" dirty="0" err="1" smtClean="0">
                          <a:solidFill>
                            <a:srgbClr val="FFC000"/>
                          </a:solidFill>
                        </a:rPr>
                        <a:t>Apparel</a:t>
                      </a:r>
                      <a:endParaRPr lang="tr-TR" b="1" dirty="0" smtClean="0">
                        <a:solidFill>
                          <a:srgbClr val="FFC000"/>
                        </a:solidFill>
                      </a:endParaRPr>
                    </a:p>
                    <a:p>
                      <a:r>
                        <a:rPr lang="tr-TR" b="1" dirty="0" smtClean="0">
                          <a:solidFill>
                            <a:srgbClr val="FFC000"/>
                          </a:solidFill>
                        </a:rPr>
                        <a:t>57               </a:t>
                      </a:r>
                      <a:r>
                        <a:rPr lang="tr-TR" b="1" dirty="0" err="1" smtClean="0">
                          <a:solidFill>
                            <a:srgbClr val="FFC000"/>
                          </a:solidFill>
                        </a:rPr>
                        <a:t>Steel</a:t>
                      </a:r>
                      <a:endParaRPr lang="tr-TR" b="1" dirty="0" smtClean="0">
                        <a:solidFill>
                          <a:srgbClr val="FFC000"/>
                        </a:solidFill>
                      </a:endParaRPr>
                    </a:p>
                    <a:p>
                      <a:r>
                        <a:rPr lang="tr-TR" b="1" dirty="0" smtClean="0">
                          <a:solidFill>
                            <a:srgbClr val="FFC000"/>
                          </a:solidFill>
                        </a:rPr>
                        <a:t>19               </a:t>
                      </a:r>
                      <a:r>
                        <a:rPr lang="tr-TR" b="1" dirty="0" err="1" smtClean="0">
                          <a:solidFill>
                            <a:srgbClr val="FFC000"/>
                          </a:solidFill>
                        </a:rPr>
                        <a:t>Textile</a:t>
                      </a:r>
                      <a:endParaRPr lang="tr-TR" b="1" dirty="0">
                        <a:solidFill>
                          <a:srgbClr val="FFC000"/>
                        </a:solidFill>
                      </a:endParaRPr>
                    </a:p>
                  </a:txBody>
                  <a:tcPr/>
                </a:tc>
                <a:tc>
                  <a:txBody>
                    <a:bodyPr/>
                    <a:lstStyle/>
                    <a:p>
                      <a:r>
                        <a:rPr lang="tr-TR" b="1" dirty="0" smtClean="0">
                          <a:solidFill>
                            <a:srgbClr val="FFC000"/>
                          </a:solidFill>
                        </a:rPr>
                        <a:t>0.6%</a:t>
                      </a:r>
                    </a:p>
                    <a:p>
                      <a:r>
                        <a:rPr lang="tr-TR" b="1" dirty="0" smtClean="0">
                          <a:solidFill>
                            <a:srgbClr val="FFC000"/>
                          </a:solidFill>
                        </a:rPr>
                        <a:t>0.6%              </a:t>
                      </a:r>
                      <a:r>
                        <a:rPr lang="tr-TR" b="1" dirty="0" err="1" smtClean="0">
                          <a:solidFill>
                            <a:schemeClr val="tx1"/>
                          </a:solidFill>
                        </a:rPr>
                        <a:t>Turkey</a:t>
                      </a:r>
                      <a:r>
                        <a:rPr lang="tr-TR" b="1" dirty="0" smtClean="0">
                          <a:solidFill>
                            <a:schemeClr val="tx1"/>
                          </a:solidFill>
                        </a:rPr>
                        <a:t> has </a:t>
                      </a:r>
                      <a:r>
                        <a:rPr lang="tr-TR" b="1" dirty="0" err="1" smtClean="0">
                          <a:solidFill>
                            <a:schemeClr val="tx1"/>
                          </a:solidFill>
                        </a:rPr>
                        <a:t>sizeable</a:t>
                      </a:r>
                      <a:r>
                        <a:rPr lang="tr-TR" b="1" dirty="0" smtClean="0">
                          <a:solidFill>
                            <a:schemeClr val="tx1"/>
                          </a:solidFill>
                        </a:rPr>
                        <a:t> </a:t>
                      </a:r>
                      <a:r>
                        <a:rPr lang="tr-TR" b="1" dirty="0" err="1" smtClean="0">
                          <a:solidFill>
                            <a:schemeClr val="tx1"/>
                          </a:solidFill>
                        </a:rPr>
                        <a:t>shares</a:t>
                      </a:r>
                      <a:r>
                        <a:rPr lang="tr-TR" b="1" dirty="0" smtClean="0">
                          <a:solidFill>
                            <a:schemeClr val="tx1"/>
                          </a:solidFill>
                        </a:rPr>
                        <a:t> in</a:t>
                      </a:r>
                      <a:endParaRPr lang="tr-TR" b="1" dirty="0" smtClean="0">
                        <a:solidFill>
                          <a:srgbClr val="00B050"/>
                        </a:solidFill>
                      </a:endParaRPr>
                    </a:p>
                    <a:p>
                      <a:r>
                        <a:rPr lang="tr-TR" b="1" dirty="0" smtClean="0">
                          <a:solidFill>
                            <a:srgbClr val="FFC000"/>
                          </a:solidFill>
                        </a:rPr>
                        <a:t>1.8%             </a:t>
                      </a:r>
                      <a:r>
                        <a:rPr lang="tr-TR" b="1" dirty="0" smtClean="0">
                          <a:solidFill>
                            <a:srgbClr val="00B050"/>
                          </a:solidFill>
                        </a:rPr>
                        <a:t> </a:t>
                      </a:r>
                      <a:r>
                        <a:rPr lang="tr-TR" b="1" dirty="0" err="1" smtClean="0">
                          <a:solidFill>
                            <a:schemeClr val="tx1"/>
                          </a:solidFill>
                        </a:rPr>
                        <a:t>medium</a:t>
                      </a:r>
                      <a:r>
                        <a:rPr lang="tr-TR" b="1" dirty="0" smtClean="0">
                          <a:solidFill>
                            <a:schemeClr val="tx1"/>
                          </a:solidFill>
                        </a:rPr>
                        <a:t>-</a:t>
                      </a:r>
                      <a:r>
                        <a:rPr lang="tr-TR" b="1" dirty="0" err="1" smtClean="0">
                          <a:solidFill>
                            <a:schemeClr val="tx1"/>
                          </a:solidFill>
                        </a:rPr>
                        <a:t>sized</a:t>
                      </a:r>
                      <a:r>
                        <a:rPr lang="tr-TR" b="1" dirty="0" smtClean="0">
                          <a:solidFill>
                            <a:schemeClr val="tx1"/>
                          </a:solidFill>
                        </a:rPr>
                        <a:t> US </a:t>
                      </a:r>
                      <a:r>
                        <a:rPr lang="tr-TR" b="1" dirty="0" err="1" smtClean="0">
                          <a:solidFill>
                            <a:schemeClr val="tx1"/>
                          </a:solidFill>
                        </a:rPr>
                        <a:t>import</a:t>
                      </a:r>
                      <a:r>
                        <a:rPr lang="tr-TR" b="1" baseline="0" dirty="0" smtClean="0">
                          <a:solidFill>
                            <a:schemeClr val="tx1"/>
                          </a:solidFill>
                        </a:rPr>
                        <a:t> </a:t>
                      </a:r>
                      <a:r>
                        <a:rPr lang="tr-TR" b="1" baseline="0" dirty="0" err="1" smtClean="0">
                          <a:solidFill>
                            <a:schemeClr val="tx1"/>
                          </a:solidFill>
                        </a:rPr>
                        <a:t>ind</a:t>
                      </a:r>
                      <a:r>
                        <a:rPr lang="tr-TR" b="1" baseline="0" dirty="0" smtClean="0">
                          <a:solidFill>
                            <a:schemeClr val="tx1"/>
                          </a:solidFill>
                        </a:rPr>
                        <a:t>.</a:t>
                      </a:r>
                      <a:endParaRPr lang="tr-TR" b="1" dirty="0" smtClean="0">
                        <a:solidFill>
                          <a:srgbClr val="FFC000"/>
                        </a:solidFill>
                      </a:endParaRPr>
                    </a:p>
                    <a:p>
                      <a:r>
                        <a:rPr lang="tr-TR" b="1" dirty="0" smtClean="0">
                          <a:solidFill>
                            <a:srgbClr val="FFC000"/>
                          </a:solidFill>
                        </a:rPr>
                        <a:t>1.7%</a:t>
                      </a:r>
                      <a:endParaRPr lang="tr-TR" b="1" dirty="0">
                        <a:solidFill>
                          <a:srgbClr val="FFC000"/>
                        </a:solidFill>
                      </a:endParaRPr>
                    </a:p>
                  </a:txBody>
                  <a:tcPr/>
                </a:tc>
              </a:tr>
              <a:tr h="1006245">
                <a:tc>
                  <a:txBody>
                    <a:bodyPr/>
                    <a:lstStyle/>
                    <a:p>
                      <a:r>
                        <a:rPr lang="tr-TR" b="1" dirty="0" smtClean="0">
                          <a:solidFill>
                            <a:srgbClr val="FF0000"/>
                          </a:solidFill>
                        </a:rPr>
                        <a:t>2                 </a:t>
                      </a:r>
                      <a:r>
                        <a:rPr lang="tr-TR" b="1" dirty="0" err="1" smtClean="0">
                          <a:solidFill>
                            <a:srgbClr val="FF0000"/>
                          </a:solidFill>
                        </a:rPr>
                        <a:t>Carpet</a:t>
                      </a:r>
                      <a:endParaRPr lang="tr-TR" b="1" dirty="0" smtClean="0">
                        <a:solidFill>
                          <a:srgbClr val="FF0000"/>
                        </a:solidFill>
                      </a:endParaRPr>
                    </a:p>
                    <a:p>
                      <a:r>
                        <a:rPr lang="tr-TR" b="1" dirty="0" smtClean="0">
                          <a:solidFill>
                            <a:srgbClr val="FF0000"/>
                          </a:solidFill>
                        </a:rPr>
                        <a:t>2                 </a:t>
                      </a:r>
                      <a:r>
                        <a:rPr lang="tr-TR" b="1" dirty="0" err="1" smtClean="0">
                          <a:solidFill>
                            <a:srgbClr val="FF0000"/>
                          </a:solidFill>
                        </a:rPr>
                        <a:t>Tobacco</a:t>
                      </a:r>
                      <a:endParaRPr lang="tr-TR" b="1" dirty="0" smtClean="0">
                        <a:solidFill>
                          <a:srgbClr val="FF0000"/>
                        </a:solidFill>
                      </a:endParaRPr>
                    </a:p>
                    <a:p>
                      <a:r>
                        <a:rPr lang="tr-TR" b="1" dirty="0" smtClean="0">
                          <a:solidFill>
                            <a:srgbClr val="FF0000"/>
                          </a:solidFill>
                        </a:rPr>
                        <a:t>0.3              </a:t>
                      </a:r>
                      <a:r>
                        <a:rPr lang="tr-TR" b="1" dirty="0" err="1" smtClean="0">
                          <a:solidFill>
                            <a:srgbClr val="FF0000"/>
                          </a:solidFill>
                        </a:rPr>
                        <a:t>Hazelnut</a:t>
                      </a:r>
                      <a:endParaRPr lang="tr-TR" b="1" dirty="0">
                        <a:solidFill>
                          <a:srgbClr val="FF0000"/>
                        </a:solidFill>
                      </a:endParaRPr>
                    </a:p>
                  </a:txBody>
                  <a:tcPr/>
                </a:tc>
                <a:tc>
                  <a:txBody>
                    <a:bodyPr/>
                    <a:lstStyle/>
                    <a:p>
                      <a:r>
                        <a:rPr lang="tr-TR" b="1" dirty="0" smtClean="0">
                          <a:solidFill>
                            <a:srgbClr val="FF0000"/>
                          </a:solidFill>
                        </a:rPr>
                        <a:t>9.2%</a:t>
                      </a:r>
                    </a:p>
                    <a:p>
                      <a:r>
                        <a:rPr lang="tr-TR" b="1" dirty="0" smtClean="0">
                          <a:solidFill>
                            <a:srgbClr val="FF0000"/>
                          </a:solidFill>
                        </a:rPr>
                        <a:t>9.8%              </a:t>
                      </a:r>
                      <a:r>
                        <a:rPr lang="tr-TR" b="1" dirty="0" err="1" smtClean="0">
                          <a:solidFill>
                            <a:schemeClr val="tx1"/>
                          </a:solidFill>
                        </a:rPr>
                        <a:t>Turkey</a:t>
                      </a:r>
                      <a:r>
                        <a:rPr lang="tr-TR" b="1" dirty="0" smtClean="0">
                          <a:solidFill>
                            <a:schemeClr val="tx1"/>
                          </a:solidFill>
                        </a:rPr>
                        <a:t> is in</a:t>
                      </a:r>
                      <a:r>
                        <a:rPr lang="tr-TR" b="1" baseline="0" dirty="0" smtClean="0">
                          <a:solidFill>
                            <a:schemeClr val="tx1"/>
                          </a:solidFill>
                        </a:rPr>
                        <a:t> </a:t>
                      </a:r>
                      <a:r>
                        <a:rPr lang="tr-TR" b="1" baseline="0" dirty="0" err="1" smtClean="0">
                          <a:solidFill>
                            <a:schemeClr val="tx1"/>
                          </a:solidFill>
                        </a:rPr>
                        <a:t>leading</a:t>
                      </a:r>
                      <a:r>
                        <a:rPr lang="tr-TR" b="1" baseline="0" dirty="0" smtClean="0">
                          <a:solidFill>
                            <a:schemeClr val="tx1"/>
                          </a:solidFill>
                        </a:rPr>
                        <a:t> </a:t>
                      </a:r>
                      <a:r>
                        <a:rPr lang="tr-TR" b="1" baseline="0" dirty="0" err="1" smtClean="0">
                          <a:solidFill>
                            <a:schemeClr val="tx1"/>
                          </a:solidFill>
                        </a:rPr>
                        <a:t>position</a:t>
                      </a:r>
                      <a:r>
                        <a:rPr lang="tr-TR" b="1" baseline="0" dirty="0" smtClean="0">
                          <a:solidFill>
                            <a:srgbClr val="FF0000"/>
                          </a:solidFill>
                        </a:rPr>
                        <a:t> </a:t>
                      </a:r>
                      <a:endParaRPr lang="tr-TR" b="1" dirty="0" smtClean="0">
                        <a:solidFill>
                          <a:srgbClr val="FF0000"/>
                        </a:solidFill>
                      </a:endParaRPr>
                    </a:p>
                    <a:p>
                      <a:r>
                        <a:rPr lang="tr-TR" b="1" dirty="0" smtClean="0">
                          <a:solidFill>
                            <a:srgbClr val="FF0000"/>
                          </a:solidFill>
                        </a:rPr>
                        <a:t>83.4%            </a:t>
                      </a:r>
                      <a:r>
                        <a:rPr lang="tr-TR" b="1" dirty="0" smtClean="0">
                          <a:solidFill>
                            <a:schemeClr val="tx1"/>
                          </a:solidFill>
                        </a:rPr>
                        <a:t>in </a:t>
                      </a:r>
                      <a:r>
                        <a:rPr lang="tr-TR" b="1" dirty="0" err="1" smtClean="0">
                          <a:solidFill>
                            <a:schemeClr val="tx1"/>
                          </a:solidFill>
                        </a:rPr>
                        <a:t>some</a:t>
                      </a:r>
                      <a:r>
                        <a:rPr lang="tr-TR" b="1" dirty="0" smtClean="0">
                          <a:solidFill>
                            <a:schemeClr val="tx1"/>
                          </a:solidFill>
                        </a:rPr>
                        <a:t> </a:t>
                      </a:r>
                      <a:r>
                        <a:rPr lang="tr-TR" b="1" dirty="0" err="1" smtClean="0">
                          <a:solidFill>
                            <a:schemeClr val="tx1"/>
                          </a:solidFill>
                        </a:rPr>
                        <a:t>small</a:t>
                      </a:r>
                      <a:r>
                        <a:rPr lang="tr-TR" b="1" dirty="0" smtClean="0">
                          <a:solidFill>
                            <a:schemeClr val="tx1"/>
                          </a:solidFill>
                        </a:rPr>
                        <a:t>-</a:t>
                      </a:r>
                      <a:r>
                        <a:rPr lang="tr-TR" b="1" dirty="0" err="1" smtClean="0">
                          <a:solidFill>
                            <a:schemeClr val="tx1"/>
                          </a:solidFill>
                        </a:rPr>
                        <a:t>sized</a:t>
                      </a:r>
                      <a:r>
                        <a:rPr lang="tr-TR" b="1" baseline="0" dirty="0" smtClean="0">
                          <a:solidFill>
                            <a:schemeClr val="tx1"/>
                          </a:solidFill>
                        </a:rPr>
                        <a:t> US </a:t>
                      </a:r>
                      <a:r>
                        <a:rPr lang="tr-TR" b="1" baseline="0" dirty="0" err="1" smtClean="0">
                          <a:solidFill>
                            <a:schemeClr val="tx1"/>
                          </a:solidFill>
                        </a:rPr>
                        <a:t>imp</a:t>
                      </a:r>
                      <a:r>
                        <a:rPr lang="tr-TR" b="1" baseline="0" dirty="0" smtClean="0">
                          <a:solidFill>
                            <a:schemeClr val="tx1"/>
                          </a:solidFill>
                        </a:rPr>
                        <a:t>.</a:t>
                      </a:r>
                      <a:r>
                        <a:rPr lang="tr-TR" b="1" baseline="0" dirty="0" err="1" smtClean="0">
                          <a:solidFill>
                            <a:schemeClr val="tx1"/>
                          </a:solidFill>
                        </a:rPr>
                        <a:t>ind</a:t>
                      </a:r>
                      <a:r>
                        <a:rPr lang="tr-TR" b="1" baseline="0" dirty="0" smtClean="0">
                          <a:solidFill>
                            <a:schemeClr val="tx1"/>
                          </a:solidFill>
                        </a:rPr>
                        <a:t>.</a:t>
                      </a:r>
                      <a:endParaRPr lang="tr-TR" b="1" dirty="0">
                        <a:solidFill>
                          <a:schemeClr val="tx1"/>
                        </a:solidFill>
                      </a:endParaRPr>
                    </a:p>
                  </a:txBody>
                  <a:tcPr/>
                </a:tc>
              </a:tr>
            </a:tbl>
          </a:graphicData>
        </a:graphic>
      </p:graphicFrame>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25</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Conclusive</a:t>
            </a:r>
            <a:r>
              <a:rPr lang="tr-TR" dirty="0" smtClean="0"/>
              <a:t> </a:t>
            </a:r>
            <a:r>
              <a:rPr lang="tr-TR" dirty="0" err="1" smtClean="0"/>
              <a:t>remarks</a:t>
            </a:r>
            <a:endParaRPr lang="tr-TR" dirty="0"/>
          </a:p>
        </p:txBody>
      </p:sp>
      <p:sp>
        <p:nvSpPr>
          <p:cNvPr id="3" name="2 İçerik Yer Tutucusu"/>
          <p:cNvSpPr>
            <a:spLocks noGrp="1"/>
          </p:cNvSpPr>
          <p:nvPr>
            <p:ph idx="1"/>
          </p:nvPr>
        </p:nvSpPr>
        <p:spPr/>
        <p:txBody>
          <a:bodyPr/>
          <a:lstStyle/>
          <a:p>
            <a:r>
              <a:rPr lang="tr-TR" sz="2200" b="1" dirty="0" err="1" smtClean="0"/>
              <a:t>In</a:t>
            </a:r>
            <a:r>
              <a:rPr lang="tr-TR" sz="2200" b="1" dirty="0" smtClean="0"/>
              <a:t> </a:t>
            </a:r>
            <a:r>
              <a:rPr lang="tr-TR" sz="2200" b="1" dirty="0" err="1" smtClean="0"/>
              <a:t>the</a:t>
            </a:r>
            <a:r>
              <a:rPr lang="tr-TR" sz="2200" b="1" dirty="0" smtClean="0"/>
              <a:t> </a:t>
            </a:r>
            <a:r>
              <a:rPr lang="tr-TR" sz="2200" b="1" dirty="0" err="1" smtClean="0"/>
              <a:t>case</a:t>
            </a:r>
            <a:r>
              <a:rPr lang="tr-TR" sz="2200" b="1" dirty="0" smtClean="0"/>
              <a:t> of </a:t>
            </a:r>
            <a:r>
              <a:rPr lang="tr-TR" sz="2200" b="1" dirty="0" err="1" smtClean="0"/>
              <a:t>Turkey</a:t>
            </a:r>
            <a:r>
              <a:rPr lang="tr-TR" sz="2200" b="1" dirty="0" smtClean="0"/>
              <a:t>:</a:t>
            </a:r>
          </a:p>
          <a:p>
            <a:pPr lvl="1">
              <a:buNone/>
            </a:pPr>
            <a:endParaRPr lang="tr-TR" sz="2200" dirty="0" smtClean="0"/>
          </a:p>
          <a:p>
            <a:pPr lvl="1"/>
            <a:r>
              <a:rPr lang="tr-TR" sz="2200" dirty="0" smtClean="0"/>
              <a:t> </a:t>
            </a:r>
            <a:r>
              <a:rPr lang="tr-TR" sz="2200" b="1" dirty="0" err="1" smtClean="0"/>
              <a:t>antithetic</a:t>
            </a:r>
            <a:r>
              <a:rPr lang="tr-TR" sz="2200" b="1" dirty="0" smtClean="0"/>
              <a:t> </a:t>
            </a:r>
            <a:r>
              <a:rPr lang="tr-TR" sz="2200" b="1" dirty="0" err="1" smtClean="0"/>
              <a:t>initiatives</a:t>
            </a:r>
            <a:r>
              <a:rPr lang="tr-TR" sz="2200" b="1" dirty="0" smtClean="0"/>
              <a:t> </a:t>
            </a:r>
            <a:r>
              <a:rPr lang="tr-TR" sz="2200" dirty="0" smtClean="0"/>
              <a:t>(i.e. </a:t>
            </a:r>
            <a:r>
              <a:rPr lang="tr-TR" sz="2200" dirty="0" err="1" smtClean="0"/>
              <a:t>rival</a:t>
            </a:r>
            <a:r>
              <a:rPr lang="tr-TR" sz="2200" dirty="0" smtClean="0"/>
              <a:t> </a:t>
            </a:r>
            <a:r>
              <a:rPr lang="tr-TR" sz="2200" dirty="0" err="1" smtClean="0"/>
              <a:t>RTAs</a:t>
            </a:r>
            <a:r>
              <a:rPr lang="tr-TR" sz="2200" dirty="0" smtClean="0"/>
              <a:t>, </a:t>
            </a:r>
            <a:r>
              <a:rPr lang="tr-TR" sz="2200" dirty="0" err="1" smtClean="0"/>
              <a:t>refuting</a:t>
            </a:r>
            <a:r>
              <a:rPr lang="tr-TR" sz="2200" dirty="0" smtClean="0"/>
              <a:t> </a:t>
            </a:r>
            <a:r>
              <a:rPr lang="tr-TR" sz="2200" dirty="0" err="1" smtClean="0"/>
              <a:t>the</a:t>
            </a:r>
            <a:r>
              <a:rPr lang="tr-TR" sz="2200" dirty="0" smtClean="0"/>
              <a:t> CU) </a:t>
            </a:r>
            <a:r>
              <a:rPr lang="tr-TR" sz="2200" dirty="0" err="1" smtClean="0"/>
              <a:t>may</a:t>
            </a:r>
            <a:r>
              <a:rPr lang="tr-TR" sz="2200" dirty="0" smtClean="0"/>
              <a:t> </a:t>
            </a:r>
            <a:r>
              <a:rPr lang="tr-TR" sz="2200" b="1" u="sng" dirty="0" smtClean="0"/>
              <a:t>not</a:t>
            </a:r>
            <a:r>
              <a:rPr lang="tr-TR" sz="2200" b="1" dirty="0" smtClean="0"/>
              <a:t> </a:t>
            </a:r>
            <a:r>
              <a:rPr lang="tr-TR" sz="2200" b="1" dirty="0" err="1" smtClean="0"/>
              <a:t>work</a:t>
            </a:r>
            <a:r>
              <a:rPr lang="tr-TR" sz="2200" b="1" dirty="0" smtClean="0"/>
              <a:t>.</a:t>
            </a:r>
          </a:p>
          <a:p>
            <a:pPr lvl="1">
              <a:buNone/>
            </a:pPr>
            <a:endParaRPr lang="tr-TR" sz="2200" dirty="0" smtClean="0"/>
          </a:p>
          <a:p>
            <a:pPr lvl="1"/>
            <a:r>
              <a:rPr lang="tr-TR" sz="2200" b="1" dirty="0" smtClean="0"/>
              <a:t> </a:t>
            </a:r>
            <a:r>
              <a:rPr lang="tr-TR" sz="2200" b="1" dirty="0" err="1" smtClean="0"/>
              <a:t>Domestic</a:t>
            </a:r>
            <a:r>
              <a:rPr lang="tr-TR" sz="2200" b="1" dirty="0" smtClean="0"/>
              <a:t> </a:t>
            </a:r>
            <a:r>
              <a:rPr lang="tr-TR" sz="2200" b="1" dirty="0" err="1" smtClean="0"/>
              <a:t>reforms</a:t>
            </a:r>
            <a:r>
              <a:rPr lang="tr-TR" sz="2200" b="1" dirty="0" smtClean="0"/>
              <a:t> </a:t>
            </a:r>
            <a:r>
              <a:rPr lang="tr-TR" sz="2200" dirty="0" err="1" smtClean="0"/>
              <a:t>to</a:t>
            </a:r>
            <a:r>
              <a:rPr lang="tr-TR" sz="2200" dirty="0" smtClean="0"/>
              <a:t> </a:t>
            </a:r>
            <a:r>
              <a:rPr lang="tr-TR" sz="2200" dirty="0" err="1" smtClean="0"/>
              <a:t>provide</a:t>
            </a:r>
            <a:r>
              <a:rPr lang="tr-TR" sz="2200" dirty="0" smtClean="0"/>
              <a:t> </a:t>
            </a:r>
            <a:r>
              <a:rPr lang="tr-TR" sz="2200" dirty="0" err="1" smtClean="0"/>
              <a:t>regulatory</a:t>
            </a:r>
            <a:r>
              <a:rPr lang="tr-TR" sz="2200" dirty="0" smtClean="0"/>
              <a:t> </a:t>
            </a:r>
            <a:r>
              <a:rPr lang="tr-TR" sz="2200" dirty="0" err="1" smtClean="0"/>
              <a:t>convergence</a:t>
            </a:r>
            <a:r>
              <a:rPr lang="tr-TR" sz="2200" dirty="0" smtClean="0"/>
              <a:t> </a:t>
            </a:r>
            <a:r>
              <a:rPr lang="tr-TR" sz="2200" b="1" dirty="0" err="1" smtClean="0"/>
              <a:t>are</a:t>
            </a:r>
            <a:r>
              <a:rPr lang="tr-TR" sz="2200" b="1" dirty="0" smtClean="0"/>
              <a:t> </a:t>
            </a:r>
            <a:r>
              <a:rPr lang="tr-TR" sz="2200" b="1" dirty="0" err="1" smtClean="0"/>
              <a:t>important</a:t>
            </a:r>
            <a:r>
              <a:rPr lang="tr-TR" sz="2200" dirty="0" smtClean="0"/>
              <a:t> </a:t>
            </a:r>
            <a:r>
              <a:rPr lang="tr-TR" sz="2200" dirty="0" err="1" smtClean="0"/>
              <a:t>for</a:t>
            </a:r>
            <a:r>
              <a:rPr lang="tr-TR" sz="2200" dirty="0" smtClean="0"/>
              <a:t> </a:t>
            </a:r>
            <a:r>
              <a:rPr lang="tr-TR" sz="2200" dirty="0" err="1" smtClean="0"/>
              <a:t>their</a:t>
            </a:r>
            <a:r>
              <a:rPr lang="tr-TR" sz="2200" dirty="0" smtClean="0"/>
              <a:t> </a:t>
            </a:r>
            <a:r>
              <a:rPr lang="tr-TR" sz="2200" dirty="0" err="1" smtClean="0"/>
              <a:t>competitiveness</a:t>
            </a:r>
            <a:r>
              <a:rPr lang="tr-TR" sz="2200" dirty="0" smtClean="0"/>
              <a:t> </a:t>
            </a:r>
            <a:r>
              <a:rPr lang="tr-TR" sz="2200" dirty="0" err="1" smtClean="0"/>
              <a:t>and</a:t>
            </a:r>
            <a:r>
              <a:rPr lang="tr-TR" sz="2200" dirty="0" smtClean="0"/>
              <a:t> a </a:t>
            </a:r>
            <a:r>
              <a:rPr lang="tr-TR" sz="2200" dirty="0" err="1" smtClean="0"/>
              <a:t>welfare</a:t>
            </a:r>
            <a:r>
              <a:rPr lang="tr-TR" sz="2200" dirty="0" smtClean="0"/>
              <a:t> </a:t>
            </a:r>
            <a:r>
              <a:rPr lang="tr-TR" sz="2200" dirty="0" err="1" smtClean="0"/>
              <a:t>increase</a:t>
            </a:r>
            <a:r>
              <a:rPr lang="tr-TR" sz="2200" dirty="0" smtClean="0"/>
              <a:t>.</a:t>
            </a:r>
          </a:p>
          <a:p>
            <a:pPr lvl="1"/>
            <a:endParaRPr lang="tr-TR" sz="2200" dirty="0" smtClean="0"/>
          </a:p>
          <a:p>
            <a:pPr lvl="1"/>
            <a:r>
              <a:rPr lang="tr-TR" sz="2200" b="1" dirty="0" smtClean="0"/>
              <a:t> </a:t>
            </a:r>
            <a:r>
              <a:rPr lang="tr-TR" sz="2200" b="1" dirty="0" err="1" smtClean="0"/>
              <a:t>Business</a:t>
            </a:r>
            <a:r>
              <a:rPr lang="tr-TR" sz="2200" b="1" dirty="0" smtClean="0"/>
              <a:t> </a:t>
            </a:r>
            <a:r>
              <a:rPr lang="tr-TR" sz="2200" b="1" dirty="0" err="1" smtClean="0"/>
              <a:t>community</a:t>
            </a:r>
            <a:r>
              <a:rPr lang="tr-TR" sz="2200" b="1" dirty="0" smtClean="0"/>
              <a:t> </a:t>
            </a:r>
            <a:r>
              <a:rPr lang="tr-TR" sz="2200" dirty="0" smtClean="0"/>
              <a:t>can </a:t>
            </a:r>
            <a:r>
              <a:rPr lang="tr-TR" sz="2200" dirty="0" err="1" smtClean="0"/>
              <a:t>become</a:t>
            </a:r>
            <a:r>
              <a:rPr lang="tr-TR" sz="2200" dirty="0" smtClean="0"/>
              <a:t> </a:t>
            </a:r>
            <a:r>
              <a:rPr lang="tr-TR" sz="2200" dirty="0" err="1" smtClean="0"/>
              <a:t>the</a:t>
            </a:r>
            <a:r>
              <a:rPr lang="tr-TR" sz="2200" dirty="0" smtClean="0"/>
              <a:t> </a:t>
            </a:r>
            <a:r>
              <a:rPr lang="tr-TR" sz="2200" dirty="0" err="1" smtClean="0"/>
              <a:t>most</a:t>
            </a:r>
            <a:r>
              <a:rPr lang="tr-TR" sz="2200" dirty="0" smtClean="0"/>
              <a:t> </a:t>
            </a:r>
            <a:r>
              <a:rPr lang="tr-TR" sz="2200" dirty="0" err="1" smtClean="0"/>
              <a:t>important</a:t>
            </a:r>
            <a:r>
              <a:rPr lang="tr-TR" sz="2200" dirty="0" smtClean="0"/>
              <a:t> </a:t>
            </a:r>
            <a:r>
              <a:rPr lang="tr-TR" sz="2200" dirty="0" err="1" smtClean="0"/>
              <a:t>actor</a:t>
            </a:r>
            <a:r>
              <a:rPr lang="tr-TR" sz="2200" dirty="0" smtClean="0"/>
              <a:t> </a:t>
            </a:r>
            <a:r>
              <a:rPr lang="tr-TR" sz="2200" b="1" dirty="0" err="1" smtClean="0"/>
              <a:t>to</a:t>
            </a:r>
            <a:r>
              <a:rPr lang="tr-TR" sz="2200" b="1" dirty="0" smtClean="0"/>
              <a:t> </a:t>
            </a:r>
            <a:r>
              <a:rPr lang="tr-TR" sz="2200" b="1" dirty="0" err="1" smtClean="0"/>
              <a:t>support</a:t>
            </a:r>
            <a:r>
              <a:rPr lang="tr-TR" sz="2200" b="1" dirty="0" smtClean="0"/>
              <a:t> </a:t>
            </a:r>
            <a:r>
              <a:rPr lang="tr-TR" sz="2200" b="1" dirty="0" err="1" smtClean="0"/>
              <a:t>domestic</a:t>
            </a:r>
            <a:r>
              <a:rPr lang="tr-TR" sz="2200" b="1" dirty="0" smtClean="0"/>
              <a:t> </a:t>
            </a:r>
            <a:r>
              <a:rPr lang="tr-TR" sz="2200" b="1" dirty="0" err="1" smtClean="0"/>
              <a:t>reforms</a:t>
            </a:r>
            <a:r>
              <a:rPr lang="tr-TR" sz="2200" b="1" dirty="0" smtClean="0"/>
              <a:t> </a:t>
            </a:r>
            <a:r>
              <a:rPr lang="tr-TR" sz="2200" dirty="0" smtClean="0"/>
              <a:t>at </a:t>
            </a:r>
            <a:r>
              <a:rPr lang="tr-TR" sz="2200" dirty="0" err="1" smtClean="0"/>
              <a:t>home</a:t>
            </a:r>
            <a:r>
              <a:rPr lang="tr-TR" sz="2200" dirty="0" smtClean="0"/>
              <a:t>.</a:t>
            </a:r>
          </a:p>
          <a:p>
            <a:pPr lvl="1"/>
            <a:endParaRPr lang="tr-TR" sz="2200" dirty="0" smtClean="0"/>
          </a:p>
          <a:p>
            <a:pPr lvl="1"/>
            <a:r>
              <a:rPr lang="tr-TR" sz="2200" b="1" dirty="0" err="1" smtClean="0"/>
              <a:t>Upgrading</a:t>
            </a:r>
            <a:r>
              <a:rPr lang="tr-TR" sz="2200" b="1" dirty="0" smtClean="0"/>
              <a:t> </a:t>
            </a:r>
            <a:r>
              <a:rPr lang="tr-TR" sz="2200" b="1" dirty="0" err="1" smtClean="0"/>
              <a:t>the</a:t>
            </a:r>
            <a:r>
              <a:rPr lang="tr-TR" sz="2200" b="1" dirty="0" smtClean="0"/>
              <a:t> </a:t>
            </a:r>
            <a:r>
              <a:rPr lang="tr-TR" sz="2200" b="1" dirty="0" err="1" smtClean="0"/>
              <a:t>Customs</a:t>
            </a:r>
            <a:r>
              <a:rPr lang="tr-TR" sz="2200" b="1" dirty="0" smtClean="0"/>
              <a:t> </a:t>
            </a:r>
            <a:r>
              <a:rPr lang="tr-TR" sz="2200" b="1" dirty="0" err="1" smtClean="0"/>
              <a:t>Union</a:t>
            </a:r>
            <a:r>
              <a:rPr lang="tr-TR" sz="2200" b="1" dirty="0" smtClean="0"/>
              <a:t> </a:t>
            </a:r>
            <a:r>
              <a:rPr lang="tr-TR" sz="2200" dirty="0" smtClean="0"/>
              <a:t>is </a:t>
            </a:r>
            <a:r>
              <a:rPr lang="tr-TR" sz="2200" dirty="0" err="1" smtClean="0"/>
              <a:t>essential</a:t>
            </a:r>
            <a:r>
              <a:rPr lang="tr-TR" sz="2200" dirty="0" smtClean="0"/>
              <a:t>.</a:t>
            </a:r>
          </a:p>
          <a:p>
            <a:pPr lvl="1"/>
            <a:endParaRPr lang="tr-TR" sz="2200" dirty="0" smtClean="0"/>
          </a:p>
          <a:p>
            <a:pPr lvl="1"/>
            <a:endParaRPr lang="tr-TR" sz="2200"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26</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20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2000"/>
                                        <p:tgtEl>
                                          <p:spTgt spid="3">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fade">
                                      <p:cBhvr>
                                        <p:cTn id="16" dur="2000"/>
                                        <p:tgtEl>
                                          <p:spTgt spid="3">
                                            <p:txEl>
                                              <p:pRg st="6" end="6"/>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762000"/>
            <a:ext cx="8534400" cy="3891136"/>
          </a:xfrm>
        </p:spPr>
        <p:txBody>
          <a:bodyPr/>
          <a:lstStyle/>
          <a:p>
            <a:pPr algn="ctr"/>
            <a:r>
              <a:rPr lang="tr-TR" sz="3600" i="1" dirty="0" err="1" smtClean="0"/>
              <a:t>Thank</a:t>
            </a:r>
            <a:r>
              <a:rPr lang="tr-TR" sz="3600" i="1" dirty="0" smtClean="0"/>
              <a:t> </a:t>
            </a:r>
            <a:r>
              <a:rPr lang="tr-TR" sz="3600" i="1" dirty="0" err="1" smtClean="0"/>
              <a:t>you</a:t>
            </a:r>
            <a:r>
              <a:rPr lang="tr-TR" sz="3600" i="1" dirty="0" smtClean="0"/>
              <a:t>,</a:t>
            </a:r>
            <a:r>
              <a:rPr lang="tr-TR" i="1" dirty="0" smtClean="0"/>
              <a:t> </a:t>
            </a:r>
            <a:endParaRPr lang="tr-TR" i="1" dirty="0"/>
          </a:p>
        </p:txBody>
      </p:sp>
      <p:sp>
        <p:nvSpPr>
          <p:cNvPr id="3" name="2 İçerik Yer Tutucusu"/>
          <p:cNvSpPr>
            <a:spLocks noGrp="1"/>
          </p:cNvSpPr>
          <p:nvPr>
            <p:ph idx="1"/>
          </p:nvPr>
        </p:nvSpPr>
        <p:spPr>
          <a:xfrm>
            <a:off x="304800" y="1484784"/>
            <a:ext cx="8534400" cy="4752528"/>
          </a:xfrm>
        </p:spPr>
        <p:txBody>
          <a:bodyPr/>
          <a:lstStyle/>
          <a:p>
            <a:pPr algn="ctr">
              <a:buNone/>
            </a:pPr>
            <a:endParaRPr lang="tr-TR" dirty="0" smtClean="0"/>
          </a:p>
          <a:p>
            <a:pPr algn="ctr">
              <a:buNone/>
            </a:pPr>
            <a:endParaRPr lang="tr-TR" i="1" dirty="0" smtClean="0"/>
          </a:p>
          <a:p>
            <a:pPr algn="ctr">
              <a:buNone/>
            </a:pPr>
            <a:endParaRPr lang="tr-TR" i="1" dirty="0" smtClean="0"/>
          </a:p>
          <a:p>
            <a:pPr algn="ctr">
              <a:buNone/>
            </a:pPr>
            <a:endParaRPr lang="tr-TR" dirty="0" smtClean="0">
              <a:hlinkClick r:id="rId2"/>
            </a:endParaRPr>
          </a:p>
          <a:p>
            <a:pPr algn="ctr">
              <a:buNone/>
            </a:pPr>
            <a:r>
              <a:rPr lang="tr-TR" sz="2600" b="1" i="1" dirty="0" err="1" smtClean="0">
                <a:hlinkClick r:id="rId2"/>
              </a:rPr>
              <a:t>sait</a:t>
            </a:r>
            <a:r>
              <a:rPr lang="tr-TR" sz="2600" b="1" i="1" dirty="0" smtClean="0">
                <a:hlinkClick r:id="rId2"/>
              </a:rPr>
              <a:t>.akman@</a:t>
            </a:r>
            <a:r>
              <a:rPr lang="tr-TR" sz="2600" b="1" i="1" dirty="0" err="1" smtClean="0">
                <a:hlinkClick r:id="rId2"/>
              </a:rPr>
              <a:t>tepav</a:t>
            </a:r>
            <a:r>
              <a:rPr lang="tr-TR" sz="2600" b="1" i="1" dirty="0" smtClean="0">
                <a:hlinkClick r:id="rId2"/>
              </a:rPr>
              <a:t>.</a:t>
            </a:r>
            <a:r>
              <a:rPr lang="tr-TR" sz="2600" b="1" i="1" dirty="0" err="1" smtClean="0">
                <a:hlinkClick r:id="rId2"/>
              </a:rPr>
              <a:t>org.tr</a:t>
            </a:r>
            <a:endParaRPr lang="tr-TR" sz="2600" b="1" i="1" dirty="0" smtClean="0"/>
          </a:p>
          <a:p>
            <a:pPr algn="ctr">
              <a:buNone/>
            </a:pPr>
            <a:endParaRPr lang="tr-TR" dirty="0" smtClean="0"/>
          </a:p>
          <a:p>
            <a:pPr algn="ctr">
              <a:buNone/>
            </a:pPr>
            <a:endParaRPr lang="tr-TR" dirty="0" smtClean="0"/>
          </a:p>
          <a:p>
            <a:pPr>
              <a:buNone/>
            </a:pPr>
            <a:endParaRPr lang="tr-TR" dirty="0" smtClean="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27</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9"/>
          <p:cNvSpPr>
            <a:spLocks noGrp="1"/>
          </p:cNvSpPr>
          <p:nvPr>
            <p:ph type="title"/>
          </p:nvPr>
        </p:nvSpPr>
        <p:spPr>
          <a:xfrm>
            <a:off x="304800" y="1124744"/>
            <a:ext cx="8534400" cy="475456"/>
          </a:xfrm>
        </p:spPr>
        <p:txBody>
          <a:bodyPr/>
          <a:lstStyle/>
          <a:p>
            <a:pPr algn="ctr"/>
            <a:r>
              <a:rPr lang="en-US" b="1" dirty="0" smtClean="0"/>
              <a:t>TTIP: What’s </a:t>
            </a:r>
            <a:r>
              <a:rPr lang="tr-TR" b="1" dirty="0" smtClean="0"/>
              <a:t>it </a:t>
            </a:r>
            <a:r>
              <a:rPr lang="tr-TR" b="1" dirty="0" err="1" smtClean="0"/>
              <a:t>for</a:t>
            </a:r>
            <a:r>
              <a:rPr lang="en-US" b="1" dirty="0" smtClean="0"/>
              <a:t>?</a:t>
            </a:r>
            <a:br>
              <a:rPr lang="en-US" b="1" dirty="0" smtClean="0"/>
            </a:br>
            <a:endParaRPr lang="en-US" dirty="0" smtClean="0"/>
          </a:p>
        </p:txBody>
      </p:sp>
      <p:sp>
        <p:nvSpPr>
          <p:cNvPr id="18" name="TextBox 17"/>
          <p:cNvSpPr txBox="1"/>
          <p:nvPr/>
        </p:nvSpPr>
        <p:spPr>
          <a:xfrm>
            <a:off x="4211960" y="1916832"/>
            <a:ext cx="4709790" cy="4339650"/>
          </a:xfrm>
          <a:prstGeom prst="rect">
            <a:avLst/>
          </a:prstGeom>
          <a:noFill/>
        </p:spPr>
        <p:txBody>
          <a:bodyPr wrap="square">
            <a:spAutoFit/>
          </a:bodyPr>
          <a:lstStyle/>
          <a:p>
            <a:pPr algn="ctr" fontAlgn="auto">
              <a:spcBef>
                <a:spcPts val="0"/>
              </a:spcBef>
              <a:spcAft>
                <a:spcPts val="0"/>
              </a:spcAft>
              <a:defRPr/>
            </a:pPr>
            <a:r>
              <a:rPr lang="tr-TR" sz="2400" b="1" dirty="0" smtClean="0">
                <a:solidFill>
                  <a:srgbClr val="0070C0"/>
                </a:solidFill>
                <a:latin typeface="Garamond" panose="02020404030301010803" pitchFamily="18" charset="0"/>
                <a:cs typeface="Times New Roman" panose="02020603050405020304" pitchFamily="18" charset="0"/>
              </a:rPr>
              <a:t> </a:t>
            </a:r>
            <a:r>
              <a:rPr lang="en-US" sz="2400" b="1" dirty="0" smtClean="0">
                <a:solidFill>
                  <a:srgbClr val="C00000"/>
                </a:solidFill>
                <a:latin typeface="Garamond" panose="02020404030301010803" pitchFamily="18" charset="0"/>
                <a:cs typeface="Times New Roman" panose="02020603050405020304" pitchFamily="18" charset="0"/>
              </a:rPr>
              <a:t>Moving </a:t>
            </a:r>
            <a:r>
              <a:rPr lang="en-US" sz="2400" b="1" dirty="0">
                <a:solidFill>
                  <a:srgbClr val="C00000"/>
                </a:solidFill>
                <a:latin typeface="Garamond" panose="02020404030301010803" pitchFamily="18" charset="0"/>
                <a:cs typeface="Times New Roman" panose="02020603050405020304" pitchFamily="18" charset="0"/>
              </a:rPr>
              <a:t>beyond the financial </a:t>
            </a:r>
            <a:r>
              <a:rPr lang="en-US" sz="2400" b="1" dirty="0" smtClean="0">
                <a:solidFill>
                  <a:srgbClr val="C00000"/>
                </a:solidFill>
                <a:latin typeface="Garamond" panose="02020404030301010803" pitchFamily="18" charset="0"/>
                <a:cs typeface="Times New Roman" panose="02020603050405020304" pitchFamily="18" charset="0"/>
              </a:rPr>
              <a:t>crisis</a:t>
            </a:r>
            <a:endParaRPr lang="en-US" sz="2400" b="1" dirty="0">
              <a:solidFill>
                <a:srgbClr val="0070C0"/>
              </a:solidFill>
              <a:latin typeface="Garamond" panose="02020404030301010803" pitchFamily="18" charset="0"/>
              <a:cs typeface="Times New Roman" panose="02020603050405020304" pitchFamily="18" charset="0"/>
            </a:endParaRPr>
          </a:p>
          <a:p>
            <a:pPr algn="ctr" fontAlgn="auto">
              <a:spcBef>
                <a:spcPts val="0"/>
              </a:spcBef>
              <a:spcAft>
                <a:spcPts val="0"/>
              </a:spcAft>
              <a:defRPr/>
            </a:pPr>
            <a:r>
              <a:rPr lang="en-US" sz="2400" b="1" dirty="0">
                <a:solidFill>
                  <a:srgbClr val="0070C0"/>
                </a:solidFill>
                <a:latin typeface="Garamond" panose="02020404030301010803" pitchFamily="18" charset="0"/>
                <a:cs typeface="Times New Roman" panose="02020603050405020304" pitchFamily="18" charset="0"/>
              </a:rPr>
              <a:t>Setting global norms </a:t>
            </a:r>
            <a:r>
              <a:rPr lang="tr-TR" sz="2400" b="1" dirty="0" smtClean="0">
                <a:solidFill>
                  <a:srgbClr val="0070C0"/>
                </a:solidFill>
                <a:latin typeface="Garamond" panose="02020404030301010803" pitchFamily="18" charset="0"/>
                <a:cs typeface="Times New Roman" panose="02020603050405020304" pitchFamily="18" charset="0"/>
              </a:rPr>
              <a:t>&amp;</a:t>
            </a:r>
            <a:r>
              <a:rPr lang="en-US" sz="2400" b="1" dirty="0" smtClean="0">
                <a:solidFill>
                  <a:srgbClr val="0070C0"/>
                </a:solidFill>
                <a:latin typeface="Garamond" panose="02020404030301010803" pitchFamily="18" charset="0"/>
                <a:cs typeface="Times New Roman" panose="02020603050405020304" pitchFamily="18" charset="0"/>
              </a:rPr>
              <a:t> standards</a:t>
            </a:r>
            <a:endParaRPr lang="en-US" sz="2400" b="1" dirty="0">
              <a:solidFill>
                <a:srgbClr val="0070C0"/>
              </a:solidFill>
              <a:latin typeface="Garamond" panose="02020404030301010803" pitchFamily="18" charset="0"/>
              <a:cs typeface="Times New Roman" panose="02020603050405020304" pitchFamily="18" charset="0"/>
            </a:endParaRPr>
          </a:p>
          <a:p>
            <a:pPr algn="ctr" fontAlgn="auto">
              <a:spcBef>
                <a:spcPts val="0"/>
              </a:spcBef>
              <a:spcAft>
                <a:spcPts val="0"/>
              </a:spcAft>
              <a:defRPr/>
            </a:pPr>
            <a:r>
              <a:rPr lang="en-US" sz="2400" b="1" dirty="0">
                <a:solidFill>
                  <a:srgbClr val="00B050"/>
                </a:solidFill>
                <a:latin typeface="Garamond" panose="02020404030301010803" pitchFamily="18" charset="0"/>
                <a:cs typeface="Times New Roman" panose="02020603050405020304" pitchFamily="18" charset="0"/>
              </a:rPr>
              <a:t>Addressing global </a:t>
            </a:r>
            <a:r>
              <a:rPr lang="en-US" sz="2400" b="1" dirty="0" smtClean="0">
                <a:solidFill>
                  <a:srgbClr val="00B050"/>
                </a:solidFill>
                <a:latin typeface="Garamond" panose="02020404030301010803" pitchFamily="18" charset="0"/>
                <a:cs typeface="Times New Roman" panose="02020603050405020304" pitchFamily="18" charset="0"/>
              </a:rPr>
              <a:t>challenges</a:t>
            </a:r>
            <a:endParaRPr lang="tr-TR" sz="2400" b="1" dirty="0" smtClean="0">
              <a:solidFill>
                <a:srgbClr val="00B050"/>
              </a:solidFill>
              <a:latin typeface="Garamond" panose="02020404030301010803" pitchFamily="18" charset="0"/>
              <a:cs typeface="Times New Roman" panose="02020603050405020304" pitchFamily="18" charset="0"/>
            </a:endParaRPr>
          </a:p>
          <a:p>
            <a:pPr algn="ctr" fontAlgn="auto">
              <a:spcBef>
                <a:spcPts val="0"/>
              </a:spcBef>
              <a:spcAft>
                <a:spcPts val="0"/>
              </a:spcAft>
              <a:defRPr/>
            </a:pPr>
            <a:endParaRPr lang="tr-TR" sz="2400" b="1" dirty="0" smtClean="0">
              <a:solidFill>
                <a:srgbClr val="00B050"/>
              </a:solidFill>
              <a:latin typeface="Garamond" panose="02020404030301010803" pitchFamily="18" charset="0"/>
              <a:cs typeface="Times New Roman" panose="02020603050405020304" pitchFamily="18" charset="0"/>
            </a:endParaRPr>
          </a:p>
          <a:p>
            <a:pPr algn="ctr" fontAlgn="auto">
              <a:spcBef>
                <a:spcPts val="0"/>
              </a:spcBef>
              <a:spcAft>
                <a:spcPts val="0"/>
              </a:spcAft>
              <a:defRPr/>
            </a:pPr>
            <a:r>
              <a:rPr lang="tr-TR" sz="2400" b="1" i="1" dirty="0" err="1" smtClean="0">
                <a:solidFill>
                  <a:schemeClr val="accent4"/>
                </a:solidFill>
                <a:latin typeface="Garamond" panose="02020404030301010803" pitchFamily="18" charset="0"/>
                <a:cs typeface="Times New Roman" panose="02020603050405020304" pitchFamily="18" charset="0"/>
              </a:rPr>
              <a:t>via</a:t>
            </a:r>
            <a:endParaRPr lang="tr-TR" sz="2400" b="1" i="1" dirty="0" smtClean="0">
              <a:solidFill>
                <a:schemeClr val="accent4"/>
              </a:solidFill>
              <a:latin typeface="Garamond" panose="02020404030301010803" pitchFamily="18" charset="0"/>
              <a:cs typeface="Times New Roman" panose="02020603050405020304" pitchFamily="18" charset="0"/>
            </a:endParaRPr>
          </a:p>
          <a:p>
            <a:pPr algn="ctr" fontAlgn="auto">
              <a:spcBef>
                <a:spcPts val="0"/>
              </a:spcBef>
              <a:spcAft>
                <a:spcPts val="0"/>
              </a:spcAft>
              <a:defRPr/>
            </a:pPr>
            <a:endParaRPr lang="tr-TR" sz="2400" b="1" dirty="0" smtClean="0">
              <a:solidFill>
                <a:schemeClr val="accent4"/>
              </a:solidFill>
              <a:latin typeface="Garamond" panose="02020404030301010803" pitchFamily="18" charset="0"/>
              <a:cs typeface="Times New Roman" panose="02020603050405020304" pitchFamily="18" charset="0"/>
            </a:endParaRPr>
          </a:p>
          <a:p>
            <a:pPr algn="ctr" fontAlgn="auto">
              <a:spcBef>
                <a:spcPts val="0"/>
              </a:spcBef>
              <a:spcAft>
                <a:spcPts val="0"/>
              </a:spcAft>
              <a:buFont typeface="Arial" pitchFamily="34" charset="0"/>
              <a:buChar char="•"/>
              <a:defRPr/>
            </a:pPr>
            <a:r>
              <a:rPr lang="tr-TR" sz="2800" b="1" dirty="0" smtClean="0">
                <a:solidFill>
                  <a:schemeClr val="accent4"/>
                </a:solidFill>
                <a:latin typeface="Garamond" panose="02020404030301010803" pitchFamily="18" charset="0"/>
                <a:cs typeface="Times New Roman" panose="02020603050405020304" pitchFamily="18" charset="0"/>
              </a:rPr>
              <a:t> Market </a:t>
            </a:r>
            <a:r>
              <a:rPr lang="tr-TR" sz="2800" b="1" dirty="0" err="1" smtClean="0">
                <a:solidFill>
                  <a:schemeClr val="accent4"/>
                </a:solidFill>
                <a:latin typeface="Garamond" panose="02020404030301010803" pitchFamily="18" charset="0"/>
                <a:cs typeface="Times New Roman" panose="02020603050405020304" pitchFamily="18" charset="0"/>
              </a:rPr>
              <a:t>access</a:t>
            </a:r>
            <a:endParaRPr lang="tr-TR" sz="2800" b="1" dirty="0" smtClean="0">
              <a:solidFill>
                <a:schemeClr val="accent4"/>
              </a:solidFill>
              <a:latin typeface="Garamond" panose="02020404030301010803" pitchFamily="18" charset="0"/>
              <a:cs typeface="Times New Roman" panose="02020603050405020304" pitchFamily="18" charset="0"/>
            </a:endParaRPr>
          </a:p>
          <a:p>
            <a:pPr algn="ctr" fontAlgn="auto">
              <a:spcBef>
                <a:spcPts val="0"/>
              </a:spcBef>
              <a:spcAft>
                <a:spcPts val="0"/>
              </a:spcAft>
              <a:buFont typeface="Arial" pitchFamily="34" charset="0"/>
              <a:buChar char="•"/>
              <a:defRPr/>
            </a:pPr>
            <a:r>
              <a:rPr lang="tr-TR" sz="2800" b="1" dirty="0" smtClean="0">
                <a:solidFill>
                  <a:schemeClr val="accent4"/>
                </a:solidFill>
                <a:latin typeface="Garamond" panose="02020404030301010803" pitchFamily="18" charset="0"/>
                <a:cs typeface="Times New Roman" panose="02020603050405020304" pitchFamily="18" charset="0"/>
              </a:rPr>
              <a:t> </a:t>
            </a:r>
            <a:r>
              <a:rPr lang="tr-TR" sz="2800" b="1" dirty="0" err="1" smtClean="0">
                <a:solidFill>
                  <a:schemeClr val="accent4"/>
                </a:solidFill>
                <a:latin typeface="Garamond" panose="02020404030301010803" pitchFamily="18" charset="0"/>
                <a:cs typeface="Times New Roman" panose="02020603050405020304" pitchFamily="18" charset="0"/>
              </a:rPr>
              <a:t>Regulatory</a:t>
            </a:r>
            <a:r>
              <a:rPr lang="tr-TR" sz="2800" b="1" dirty="0" smtClean="0">
                <a:solidFill>
                  <a:schemeClr val="accent4"/>
                </a:solidFill>
                <a:latin typeface="Garamond" panose="02020404030301010803" pitchFamily="18" charset="0"/>
                <a:cs typeface="Times New Roman" panose="02020603050405020304" pitchFamily="18" charset="0"/>
              </a:rPr>
              <a:t> </a:t>
            </a:r>
            <a:r>
              <a:rPr lang="tr-TR" sz="2800" b="1" dirty="0" err="1" smtClean="0">
                <a:solidFill>
                  <a:schemeClr val="accent4"/>
                </a:solidFill>
                <a:latin typeface="Garamond" panose="02020404030301010803" pitchFamily="18" charset="0"/>
                <a:cs typeface="Times New Roman" panose="02020603050405020304" pitchFamily="18" charset="0"/>
              </a:rPr>
              <a:t>coherence</a:t>
            </a:r>
            <a:endParaRPr lang="tr-TR" sz="2800" b="1" dirty="0" smtClean="0">
              <a:solidFill>
                <a:schemeClr val="accent4"/>
              </a:solidFill>
              <a:latin typeface="Garamond" panose="02020404030301010803" pitchFamily="18" charset="0"/>
              <a:cs typeface="Times New Roman" panose="02020603050405020304" pitchFamily="18" charset="0"/>
            </a:endParaRPr>
          </a:p>
          <a:p>
            <a:pPr algn="ctr" fontAlgn="auto">
              <a:spcBef>
                <a:spcPts val="0"/>
              </a:spcBef>
              <a:spcAft>
                <a:spcPts val="0"/>
              </a:spcAft>
              <a:buFont typeface="Arial" pitchFamily="34" charset="0"/>
              <a:buChar char="•"/>
              <a:defRPr/>
            </a:pPr>
            <a:r>
              <a:rPr lang="tr-TR" sz="2800" b="1" dirty="0" smtClean="0">
                <a:solidFill>
                  <a:schemeClr val="accent4"/>
                </a:solidFill>
                <a:latin typeface="Garamond" panose="02020404030301010803" pitchFamily="18" charset="0"/>
                <a:cs typeface="Times New Roman" panose="02020603050405020304" pitchFamily="18" charset="0"/>
              </a:rPr>
              <a:t> </a:t>
            </a:r>
            <a:r>
              <a:rPr lang="tr-TR" sz="2800" b="1" dirty="0" err="1" smtClean="0">
                <a:solidFill>
                  <a:schemeClr val="accent4"/>
                </a:solidFill>
                <a:latin typeface="Garamond" panose="02020404030301010803" pitchFamily="18" charset="0"/>
                <a:cs typeface="Times New Roman" panose="02020603050405020304" pitchFamily="18" charset="0"/>
              </a:rPr>
              <a:t>Rules</a:t>
            </a:r>
            <a:r>
              <a:rPr lang="tr-TR" sz="2800" b="1" dirty="0" smtClean="0">
                <a:solidFill>
                  <a:schemeClr val="accent4"/>
                </a:solidFill>
                <a:latin typeface="Garamond" panose="02020404030301010803" pitchFamily="18" charset="0"/>
                <a:cs typeface="Times New Roman" panose="02020603050405020304" pitchFamily="18" charset="0"/>
              </a:rPr>
              <a:t> </a:t>
            </a:r>
            <a:endParaRPr lang="en-US" sz="2800" b="1" dirty="0">
              <a:solidFill>
                <a:schemeClr val="accent4"/>
              </a:solidFill>
              <a:latin typeface="Garamond" panose="02020404030301010803" pitchFamily="18" charset="0"/>
              <a:cs typeface="Times New Roman" panose="02020603050405020304" pitchFamily="18" charset="0"/>
            </a:endParaRPr>
          </a:p>
          <a:p>
            <a:pPr fontAlgn="auto">
              <a:spcBef>
                <a:spcPts val="0"/>
              </a:spcBef>
              <a:spcAft>
                <a:spcPts val="0"/>
              </a:spcAft>
              <a:defRPr/>
            </a:pPr>
            <a:endParaRPr lang="en-US" sz="1600" dirty="0">
              <a:latin typeface="+mj-lt"/>
              <a:cs typeface="Times New Roman" panose="02020603050405020304" pitchFamily="18" charset="0"/>
            </a:endParaRPr>
          </a:p>
          <a:p>
            <a:pPr fontAlgn="auto">
              <a:spcBef>
                <a:spcPts val="0"/>
              </a:spcBef>
              <a:spcAft>
                <a:spcPts val="0"/>
              </a:spcAft>
              <a:defRPr/>
            </a:pPr>
            <a:endParaRPr lang="en-US" sz="1600" b="1" dirty="0">
              <a:latin typeface="+mj-lt"/>
              <a:cs typeface="Times New Roman" panose="02020603050405020304" pitchFamily="18" charset="0"/>
            </a:endParaRPr>
          </a:p>
          <a:p>
            <a:pPr fontAlgn="auto">
              <a:spcBef>
                <a:spcPts val="0"/>
              </a:spcBef>
              <a:spcAft>
                <a:spcPts val="0"/>
              </a:spcAft>
              <a:defRPr/>
            </a:pPr>
            <a:endParaRPr lang="en-US" sz="1600" dirty="0">
              <a:latin typeface="+mj-lt"/>
              <a:cs typeface="Times New Roman" panose="02020603050405020304" pitchFamily="18" charset="0"/>
            </a:endParaRPr>
          </a:p>
        </p:txBody>
      </p:sp>
      <p:pic>
        <p:nvPicPr>
          <p:cNvPr id="6150" name="Content Placeholder 2"/>
          <p:cNvPicPr>
            <a:picLocks noGrp="1" noChangeAspect="1"/>
          </p:cNvPicPr>
          <p:nvPr>
            <p:ph sz="half" idx="2"/>
          </p:nvPr>
        </p:nvPicPr>
        <p:blipFill>
          <a:blip r:embed="rId2" cstate="print"/>
          <a:srcRect/>
          <a:stretch>
            <a:fillRect/>
          </a:stretch>
        </p:blipFill>
        <p:spPr>
          <a:xfrm>
            <a:off x="0" y="2060848"/>
            <a:ext cx="4283968" cy="3481313"/>
          </a:xfrm>
        </p:spPr>
      </p:pic>
      <p:sp>
        <p:nvSpPr>
          <p:cNvPr id="7" name="6 Slayt Numarası Yer Tutucusu"/>
          <p:cNvSpPr>
            <a:spLocks noGrp="1"/>
          </p:cNvSpPr>
          <p:nvPr>
            <p:ph type="sldNum" sz="quarter" idx="11"/>
          </p:nvPr>
        </p:nvSpPr>
        <p:spPr/>
        <p:txBody>
          <a:bodyPr/>
          <a:lstStyle/>
          <a:p>
            <a:pPr>
              <a:defRPr/>
            </a:pPr>
            <a:fld id="{0BAB268B-5900-432D-B006-048DA3F36CF6}" type="slidenum">
              <a:rPr lang="tr-TR" smtClean="0"/>
              <a:pPr>
                <a:defRPr/>
              </a:pPr>
              <a:t>3</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24744"/>
            <a:ext cx="8229600" cy="432048"/>
          </a:xfrm>
        </p:spPr>
        <p:txBody>
          <a:bodyPr>
            <a:normAutofit fontScale="90000"/>
          </a:bodyPr>
          <a:lstStyle/>
          <a:p>
            <a:pPr algn="ctr"/>
            <a:r>
              <a:rPr lang="tr-TR" sz="2700" b="1" dirty="0" err="1" smtClean="0">
                <a:latin typeface="+mn-lt"/>
              </a:rPr>
              <a:t>What</a:t>
            </a:r>
            <a:r>
              <a:rPr lang="tr-TR" sz="2700" b="1" dirty="0" smtClean="0">
                <a:latin typeface="+mn-lt"/>
              </a:rPr>
              <a:t> is </a:t>
            </a:r>
            <a:r>
              <a:rPr lang="tr-TR" sz="2700" b="1" dirty="0" err="1" smtClean="0">
                <a:latin typeface="+mn-lt"/>
              </a:rPr>
              <a:t>likely</a:t>
            </a:r>
            <a:r>
              <a:rPr lang="tr-TR" sz="2700" b="1" dirty="0" smtClean="0">
                <a:latin typeface="+mn-lt"/>
              </a:rPr>
              <a:t>? </a:t>
            </a:r>
            <a:r>
              <a:rPr lang="en-US" sz="2700" b="1" dirty="0" smtClean="0">
                <a:latin typeface="+mn-lt"/>
              </a:rPr>
              <a:t>TTIP Stakeholder Survey:</a:t>
            </a:r>
            <a:r>
              <a:rPr lang="tr-TR" sz="2700" b="1" dirty="0" smtClean="0">
                <a:latin typeface="+mn-lt"/>
              </a:rPr>
              <a:t/>
            </a:r>
            <a:br>
              <a:rPr lang="tr-TR" sz="2700" b="1" dirty="0" smtClean="0">
                <a:latin typeface="+mn-lt"/>
              </a:rPr>
            </a:br>
            <a:r>
              <a:rPr lang="tr-TR" sz="2700" b="1" dirty="0" smtClean="0">
                <a:latin typeface="+mn-lt"/>
              </a:rPr>
              <a:t>(</a:t>
            </a:r>
            <a:r>
              <a:rPr lang="tr-TR" sz="2000" b="1" dirty="0" err="1" smtClean="0">
                <a:latin typeface="+mn-lt"/>
              </a:rPr>
              <a:t>Atlantic</a:t>
            </a:r>
            <a:r>
              <a:rPr lang="tr-TR" sz="2000" b="1" dirty="0" smtClean="0">
                <a:latin typeface="+mn-lt"/>
              </a:rPr>
              <a:t> </a:t>
            </a:r>
            <a:r>
              <a:rPr lang="tr-TR" sz="2000" b="1" dirty="0" err="1" smtClean="0">
                <a:latin typeface="+mn-lt"/>
              </a:rPr>
              <a:t>Council</a:t>
            </a:r>
            <a:r>
              <a:rPr lang="tr-TR" sz="2000" b="1" dirty="0" smtClean="0">
                <a:latin typeface="+mn-lt"/>
              </a:rPr>
              <a:t> </a:t>
            </a:r>
            <a:r>
              <a:rPr lang="tr-TR" sz="2000" b="1" dirty="0" err="1" smtClean="0">
                <a:latin typeface="+mn-lt"/>
              </a:rPr>
              <a:t>and</a:t>
            </a:r>
            <a:r>
              <a:rPr lang="tr-TR" sz="2000" b="1" dirty="0" smtClean="0">
                <a:latin typeface="+mn-lt"/>
              </a:rPr>
              <a:t> </a:t>
            </a:r>
            <a:r>
              <a:rPr lang="tr-TR" sz="2000" b="1" dirty="0" err="1" smtClean="0">
                <a:latin typeface="+mn-lt"/>
              </a:rPr>
              <a:t>Bertelsmann</a:t>
            </a:r>
            <a:r>
              <a:rPr lang="tr-TR" sz="2000" b="1" dirty="0" smtClean="0">
                <a:latin typeface="+mn-lt"/>
              </a:rPr>
              <a:t> </a:t>
            </a:r>
            <a:r>
              <a:rPr lang="tr-TR" sz="2000" b="1" dirty="0" err="1" smtClean="0">
                <a:latin typeface="+mn-lt"/>
              </a:rPr>
              <a:t>Foundation</a:t>
            </a:r>
            <a:r>
              <a:rPr lang="tr-TR" sz="2000" b="1" dirty="0" smtClean="0">
                <a:latin typeface="+mn-lt"/>
              </a:rPr>
              <a:t>, 2013</a:t>
            </a:r>
            <a:r>
              <a:rPr lang="tr-TR" sz="2700" b="1" dirty="0" smtClean="0">
                <a:latin typeface="+mn-lt"/>
              </a:rPr>
              <a:t>)</a:t>
            </a:r>
            <a:r>
              <a:rPr lang="en-US" b="1" dirty="0" smtClean="0">
                <a:latin typeface="Garamond" pitchFamily="18" charset="0"/>
              </a:rPr>
              <a:t/>
            </a:r>
            <a:br>
              <a:rPr lang="en-US" b="1" dirty="0" smtClean="0">
                <a:latin typeface="Garamond" pitchFamily="18" charset="0"/>
              </a:rPr>
            </a:br>
            <a:endParaRPr lang="tr-TR"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0" y="1412776"/>
            <a:ext cx="9144000" cy="5445224"/>
          </a:xfrm>
          <a:prstGeom prst="rect">
            <a:avLst/>
          </a:prstGeom>
          <a:noFill/>
          <a:ln w="9525">
            <a:noFill/>
            <a:miter lim="800000"/>
            <a:headEnd/>
            <a:tailEnd/>
          </a:ln>
        </p:spPr>
      </p:pic>
      <p:sp>
        <p:nvSpPr>
          <p:cNvPr id="5" name="4 Slayt Numarası Yer Tutucusu"/>
          <p:cNvSpPr>
            <a:spLocks noGrp="1"/>
          </p:cNvSpPr>
          <p:nvPr>
            <p:ph type="sldNum" sz="quarter" idx="11"/>
          </p:nvPr>
        </p:nvSpPr>
        <p:spPr/>
        <p:txBody>
          <a:bodyPr/>
          <a:lstStyle/>
          <a:p>
            <a:pPr>
              <a:defRPr/>
            </a:pPr>
            <a:fld id="{0804CDD2-CC69-474C-BE7D-E1B434C9ECCA}" type="slidenum">
              <a:rPr lang="tr-TR" smtClean="0"/>
              <a:pPr>
                <a:defRPr/>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762000"/>
            <a:ext cx="9144000" cy="650776"/>
          </a:xfrm>
        </p:spPr>
        <p:txBody>
          <a:bodyPr/>
          <a:lstStyle/>
          <a:p>
            <a:pPr algn="ctr"/>
            <a:r>
              <a:rPr lang="tr-TR" sz="2800" b="1" dirty="0" err="1" smtClean="0"/>
              <a:t>Regulatory</a:t>
            </a:r>
            <a:r>
              <a:rPr lang="tr-TR" sz="2800" b="1" dirty="0" smtClean="0"/>
              <a:t> </a:t>
            </a:r>
            <a:r>
              <a:rPr lang="tr-TR" sz="2800" b="1" dirty="0" err="1" smtClean="0"/>
              <a:t>issues</a:t>
            </a:r>
            <a:r>
              <a:rPr lang="tr-TR" sz="2800" b="1" dirty="0" smtClean="0"/>
              <a:t> as </a:t>
            </a:r>
            <a:r>
              <a:rPr lang="tr-TR" sz="2800" b="1" dirty="0" err="1" smtClean="0"/>
              <a:t>non</a:t>
            </a:r>
            <a:r>
              <a:rPr lang="tr-TR" sz="2800" b="1" dirty="0" smtClean="0"/>
              <a:t>-</a:t>
            </a:r>
            <a:r>
              <a:rPr lang="tr-TR" sz="2800" b="1" dirty="0" err="1" smtClean="0"/>
              <a:t>tariff</a:t>
            </a:r>
            <a:r>
              <a:rPr lang="tr-TR" sz="2800" b="1" dirty="0" smtClean="0"/>
              <a:t> </a:t>
            </a:r>
            <a:r>
              <a:rPr lang="tr-TR" sz="2800" b="1" dirty="0" err="1" smtClean="0"/>
              <a:t>barriers</a:t>
            </a:r>
            <a:endParaRPr lang="tr-TR" sz="2800" b="1" dirty="0"/>
          </a:p>
        </p:txBody>
      </p:sp>
      <p:sp>
        <p:nvSpPr>
          <p:cNvPr id="4" name="3 Slayt Numarası Yer Tutucusu"/>
          <p:cNvSpPr>
            <a:spLocks noGrp="1"/>
          </p:cNvSpPr>
          <p:nvPr>
            <p:ph type="sldNum" sz="quarter" idx="11"/>
          </p:nvPr>
        </p:nvSpPr>
        <p:spPr/>
        <p:txBody>
          <a:bodyPr/>
          <a:lstStyle/>
          <a:p>
            <a:fld id="{29251511-915C-4FEC-8463-580843953CF1}" type="slidenum">
              <a:rPr lang="tr-TR" smtClean="0"/>
              <a:pPr/>
              <a:t>5</a:t>
            </a:fld>
            <a:endParaRPr lang="tr-TR"/>
          </a:p>
        </p:txBody>
      </p:sp>
      <p:pic>
        <p:nvPicPr>
          <p:cNvPr id="5" name="Picture 4"/>
          <p:cNvPicPr>
            <a:picLocks noGrp="1" noChangeAspect="1" noChangeArrowheads="1"/>
          </p:cNvPicPr>
          <p:nvPr>
            <p:ph idx="1"/>
          </p:nvPr>
        </p:nvPicPr>
        <p:blipFill>
          <a:blip r:embed="rId2" cstate="print"/>
          <a:srcRect/>
          <a:stretch>
            <a:fillRect/>
          </a:stretch>
        </p:blipFill>
        <p:spPr>
          <a:xfrm>
            <a:off x="0" y="1484784"/>
            <a:ext cx="9144000" cy="5112568"/>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What</a:t>
            </a:r>
            <a:r>
              <a:rPr lang="tr-TR" dirty="0" smtClean="0"/>
              <a:t> TTIP </a:t>
            </a:r>
            <a:r>
              <a:rPr lang="tr-TR" dirty="0" err="1" smtClean="0"/>
              <a:t>means</a:t>
            </a:r>
            <a:r>
              <a:rPr lang="tr-TR" dirty="0" smtClean="0"/>
              <a:t> </a:t>
            </a:r>
            <a:r>
              <a:rPr lang="tr-TR" dirty="0" err="1" smtClean="0"/>
              <a:t>to</a:t>
            </a:r>
            <a:r>
              <a:rPr lang="tr-TR" dirty="0" smtClean="0"/>
              <a:t> </a:t>
            </a:r>
            <a:r>
              <a:rPr lang="tr-TR" dirty="0" err="1" smtClean="0"/>
              <a:t>protagonists</a:t>
            </a:r>
            <a:endParaRPr lang="tr-TR" dirty="0"/>
          </a:p>
        </p:txBody>
      </p:sp>
      <p:sp>
        <p:nvSpPr>
          <p:cNvPr id="3" name="2 İçerik Yer Tutucusu"/>
          <p:cNvSpPr>
            <a:spLocks noGrp="1"/>
          </p:cNvSpPr>
          <p:nvPr>
            <p:ph idx="1"/>
          </p:nvPr>
        </p:nvSpPr>
        <p:spPr>
          <a:xfrm>
            <a:off x="304800" y="1700808"/>
            <a:ext cx="8534400" cy="4852392"/>
          </a:xfrm>
        </p:spPr>
        <p:txBody>
          <a:bodyPr/>
          <a:lstStyle/>
          <a:p>
            <a:pPr>
              <a:buNone/>
            </a:pPr>
            <a:r>
              <a:rPr lang="tr-TR" sz="2000" dirty="0" smtClean="0"/>
              <a:t>	</a:t>
            </a:r>
            <a:r>
              <a:rPr lang="en-US" sz="2000" dirty="0" smtClean="0"/>
              <a:t>It is nearly impossible to overestimate the importance of the </a:t>
            </a:r>
            <a:r>
              <a:rPr lang="tr-TR" sz="2000" dirty="0" smtClean="0"/>
              <a:t>TTIP </a:t>
            </a:r>
            <a:r>
              <a:rPr lang="en-US" sz="2000" dirty="0" smtClean="0"/>
              <a:t>to the </a:t>
            </a:r>
            <a:r>
              <a:rPr lang="tr-TR" sz="2000" dirty="0" smtClean="0"/>
              <a:t>US </a:t>
            </a:r>
            <a:r>
              <a:rPr lang="tr-TR" sz="2000" dirty="0" err="1" smtClean="0"/>
              <a:t>and</a:t>
            </a:r>
            <a:r>
              <a:rPr lang="tr-TR" sz="2000" dirty="0" smtClean="0"/>
              <a:t> </a:t>
            </a:r>
            <a:r>
              <a:rPr lang="tr-TR" sz="2000" dirty="0" err="1" smtClean="0"/>
              <a:t>the</a:t>
            </a:r>
            <a:r>
              <a:rPr lang="tr-TR" sz="2000" dirty="0" smtClean="0"/>
              <a:t> EU</a:t>
            </a:r>
            <a:r>
              <a:rPr lang="en-US" sz="2000" dirty="0" smtClean="0"/>
              <a:t>. </a:t>
            </a:r>
            <a:endParaRPr lang="tr-TR" sz="2000" dirty="0" smtClean="0"/>
          </a:p>
          <a:p>
            <a:pPr>
              <a:buNone/>
            </a:pPr>
            <a:endParaRPr lang="tr-TR" sz="2000" dirty="0" smtClean="0"/>
          </a:p>
          <a:p>
            <a:pPr>
              <a:buNone/>
            </a:pPr>
            <a:r>
              <a:rPr lang="tr-TR" sz="2000" dirty="0" smtClean="0"/>
              <a:t>	A mega </a:t>
            </a:r>
            <a:r>
              <a:rPr lang="en-US" sz="2000" dirty="0" smtClean="0"/>
              <a:t>deal will generate </a:t>
            </a:r>
            <a:r>
              <a:rPr lang="en-US" sz="2000" u="sng" dirty="0" smtClean="0"/>
              <a:t>considerable economic benefits</a:t>
            </a:r>
            <a:r>
              <a:rPr lang="en-US" sz="2000" dirty="0" smtClean="0"/>
              <a:t>: </a:t>
            </a:r>
            <a:endParaRPr lang="tr-TR" sz="2000" dirty="0" smtClean="0"/>
          </a:p>
          <a:p>
            <a:pPr>
              <a:buNone/>
            </a:pPr>
            <a:r>
              <a:rPr lang="tr-TR" sz="2000" dirty="0" smtClean="0"/>
              <a:t>		</a:t>
            </a:r>
            <a:r>
              <a:rPr lang="tr-TR" sz="2000" i="1" dirty="0" smtClean="0"/>
              <a:t>CEPR (2013) </a:t>
            </a:r>
            <a:r>
              <a:rPr lang="tr-TR" sz="2000" i="1" dirty="0" err="1" smtClean="0"/>
              <a:t>argued</a:t>
            </a:r>
            <a:r>
              <a:rPr lang="en-US" sz="2000" i="1" dirty="0" smtClean="0"/>
              <a:t> that </a:t>
            </a:r>
            <a:r>
              <a:rPr lang="tr-TR" sz="2000" i="1" dirty="0" err="1" smtClean="0"/>
              <a:t>the</a:t>
            </a:r>
            <a:r>
              <a:rPr lang="tr-TR" sz="2000" i="1" dirty="0" smtClean="0"/>
              <a:t> ‘GDP </a:t>
            </a:r>
            <a:r>
              <a:rPr lang="tr-TR" sz="2000" i="1" dirty="0" err="1" smtClean="0"/>
              <a:t>effect</a:t>
            </a:r>
            <a:r>
              <a:rPr lang="tr-TR" sz="2000" i="1" dirty="0" smtClean="0"/>
              <a:t>’ of an </a:t>
            </a:r>
            <a:r>
              <a:rPr lang="tr-TR" sz="2000" i="1" dirty="0" err="1" smtClean="0"/>
              <a:t>ambitious</a:t>
            </a:r>
            <a:r>
              <a:rPr lang="tr-TR" sz="2000" i="1" dirty="0" smtClean="0"/>
              <a:t> </a:t>
            </a:r>
            <a:r>
              <a:rPr lang="tr-TR" sz="2000" i="1" dirty="0" err="1" smtClean="0"/>
              <a:t>deal</a:t>
            </a:r>
            <a:r>
              <a:rPr lang="en-US" sz="2000" i="1" dirty="0" smtClean="0"/>
              <a:t> to </a:t>
            </a:r>
            <a:r>
              <a:rPr lang="tr-TR" sz="2000" i="1" dirty="0" smtClean="0"/>
              <a:t>	</a:t>
            </a:r>
            <a:r>
              <a:rPr lang="en-US" sz="2000" i="1" dirty="0" smtClean="0"/>
              <a:t>the U</a:t>
            </a:r>
            <a:r>
              <a:rPr lang="tr-TR" sz="2000" i="1" dirty="0" smtClean="0"/>
              <a:t>S </a:t>
            </a:r>
            <a:r>
              <a:rPr lang="tr-TR" sz="2000" i="1" dirty="0" err="1" smtClean="0"/>
              <a:t>and</a:t>
            </a:r>
            <a:r>
              <a:rPr lang="tr-TR" sz="2000" i="1" dirty="0" smtClean="0"/>
              <a:t> </a:t>
            </a:r>
            <a:r>
              <a:rPr lang="tr-TR" sz="2000" i="1" dirty="0" err="1" smtClean="0"/>
              <a:t>the</a:t>
            </a:r>
            <a:r>
              <a:rPr lang="tr-TR" sz="2000" i="1" dirty="0" smtClean="0"/>
              <a:t> EU</a:t>
            </a:r>
            <a:r>
              <a:rPr lang="en-US" sz="2000" i="1" dirty="0" smtClean="0"/>
              <a:t> could be as high as </a:t>
            </a:r>
            <a:r>
              <a:rPr lang="tr-TR" sz="2000" i="1" dirty="0" smtClean="0"/>
              <a:t>95</a:t>
            </a:r>
            <a:r>
              <a:rPr lang="en-US" sz="2000" i="1" dirty="0" smtClean="0"/>
              <a:t> </a:t>
            </a:r>
            <a:r>
              <a:rPr lang="tr-TR" sz="2000" i="1" dirty="0" err="1" smtClean="0"/>
              <a:t>and</a:t>
            </a:r>
            <a:r>
              <a:rPr lang="tr-TR" sz="2000" i="1" dirty="0" smtClean="0"/>
              <a:t> 199 </a:t>
            </a:r>
            <a:r>
              <a:rPr lang="en-US" sz="2000" i="1" dirty="0" smtClean="0"/>
              <a:t>billion </a:t>
            </a:r>
            <a:r>
              <a:rPr lang="tr-TR" sz="2000" i="1" dirty="0" err="1" smtClean="0"/>
              <a:t>euros</a:t>
            </a:r>
            <a:r>
              <a:rPr lang="tr-TR" sz="2000" i="1" dirty="0" smtClean="0"/>
              <a:t> 	</a:t>
            </a:r>
            <a:r>
              <a:rPr lang="en-US" sz="2000" i="1" dirty="0" smtClean="0"/>
              <a:t>per year, and T</a:t>
            </a:r>
            <a:r>
              <a:rPr lang="tr-TR" sz="2000" i="1" dirty="0" smtClean="0"/>
              <a:t>TI</a:t>
            </a:r>
            <a:r>
              <a:rPr lang="en-US" sz="2000" i="1" dirty="0" smtClean="0"/>
              <a:t>P would generate </a:t>
            </a:r>
            <a:r>
              <a:rPr lang="tr-TR" sz="2000" i="1" dirty="0" smtClean="0"/>
              <a:t> 240 </a:t>
            </a:r>
            <a:r>
              <a:rPr lang="tr-TR" sz="2000" i="1" dirty="0" err="1" smtClean="0"/>
              <a:t>and</a:t>
            </a:r>
            <a:r>
              <a:rPr lang="tr-TR" sz="2000" i="1" dirty="0" smtClean="0"/>
              <a:t> 220 </a:t>
            </a:r>
            <a:r>
              <a:rPr lang="en-US" sz="2000" i="1" dirty="0" smtClean="0"/>
              <a:t>billion </a:t>
            </a:r>
            <a:r>
              <a:rPr lang="tr-TR" sz="2000" i="1" dirty="0" err="1" smtClean="0"/>
              <a:t>euros</a:t>
            </a:r>
            <a:r>
              <a:rPr lang="tr-TR" sz="2000" i="1" dirty="0" smtClean="0"/>
              <a:t> </a:t>
            </a:r>
            <a:r>
              <a:rPr lang="en-US" sz="2000" i="1" dirty="0" smtClean="0"/>
              <a:t>in </a:t>
            </a:r>
            <a:r>
              <a:rPr lang="tr-TR" sz="2000" i="1" dirty="0" smtClean="0"/>
              <a:t>	</a:t>
            </a:r>
            <a:r>
              <a:rPr lang="en-US" sz="2000" i="1" dirty="0" smtClean="0"/>
              <a:t>exports</a:t>
            </a:r>
            <a:r>
              <a:rPr lang="tr-TR" sz="2000" i="1" dirty="0" smtClean="0"/>
              <a:t>,</a:t>
            </a:r>
            <a:r>
              <a:rPr lang="en-US" sz="2000" i="1" dirty="0" smtClean="0"/>
              <a:t> </a:t>
            </a:r>
            <a:r>
              <a:rPr lang="tr-TR" sz="2000" i="1" dirty="0" err="1" smtClean="0"/>
              <a:t>respectively</a:t>
            </a:r>
            <a:r>
              <a:rPr lang="en-US" sz="2000" i="1" dirty="0" smtClean="0"/>
              <a:t>.</a:t>
            </a:r>
            <a:r>
              <a:rPr lang="tr-TR" sz="2000" i="1" dirty="0" smtClean="0"/>
              <a:t>                 </a:t>
            </a:r>
          </a:p>
          <a:p>
            <a:pPr>
              <a:buNone/>
            </a:pPr>
            <a:r>
              <a:rPr lang="en-US" sz="2000" dirty="0" smtClean="0"/>
              <a:t> </a:t>
            </a:r>
            <a:endParaRPr lang="tr-TR" sz="2000" dirty="0" smtClean="0"/>
          </a:p>
          <a:p>
            <a:pPr>
              <a:buNone/>
            </a:pPr>
            <a:r>
              <a:rPr lang="tr-TR" sz="2000" dirty="0" smtClean="0"/>
              <a:t>	</a:t>
            </a:r>
            <a:r>
              <a:rPr lang="en-US" sz="2000" dirty="0" smtClean="0"/>
              <a:t>But the real value of the T</a:t>
            </a:r>
            <a:r>
              <a:rPr lang="tr-TR" sz="2000" dirty="0" smtClean="0"/>
              <a:t>TI</a:t>
            </a:r>
            <a:r>
              <a:rPr lang="en-US" sz="2000" dirty="0" smtClean="0"/>
              <a:t>P </a:t>
            </a:r>
            <a:r>
              <a:rPr lang="tr-TR" sz="2000" dirty="0" err="1" smtClean="0"/>
              <a:t>should</a:t>
            </a:r>
            <a:r>
              <a:rPr lang="en-US" sz="2000" dirty="0" smtClean="0"/>
              <a:t> not </a:t>
            </a:r>
            <a:r>
              <a:rPr lang="tr-TR" sz="2000" dirty="0" smtClean="0"/>
              <a:t>be </a:t>
            </a:r>
            <a:r>
              <a:rPr lang="tr-TR" sz="2000" dirty="0" err="1" smtClean="0"/>
              <a:t>confined</a:t>
            </a:r>
            <a:r>
              <a:rPr lang="tr-TR" sz="2000" dirty="0" smtClean="0"/>
              <a:t> </a:t>
            </a:r>
            <a:r>
              <a:rPr lang="tr-TR" sz="2000" dirty="0" err="1" smtClean="0"/>
              <a:t>to</a:t>
            </a:r>
            <a:r>
              <a:rPr lang="tr-TR" sz="2000" dirty="0" smtClean="0"/>
              <a:t> </a:t>
            </a:r>
            <a:r>
              <a:rPr lang="en-US" sz="2000" dirty="0" smtClean="0"/>
              <a:t>economic</a:t>
            </a:r>
            <a:r>
              <a:rPr lang="tr-TR" sz="2000" dirty="0" smtClean="0"/>
              <a:t> / </a:t>
            </a:r>
            <a:r>
              <a:rPr lang="tr-TR" sz="2000" dirty="0" err="1" smtClean="0"/>
              <a:t>commercial</a:t>
            </a:r>
            <a:r>
              <a:rPr lang="tr-TR" sz="2000" dirty="0" smtClean="0"/>
              <a:t> </a:t>
            </a:r>
            <a:r>
              <a:rPr lang="tr-TR" sz="2000" dirty="0" err="1" smtClean="0"/>
              <a:t>gains</a:t>
            </a:r>
            <a:r>
              <a:rPr lang="tr-TR" sz="2000" dirty="0" smtClean="0"/>
              <a:t> </a:t>
            </a:r>
            <a:r>
              <a:rPr lang="tr-TR" sz="2000" dirty="0" err="1" smtClean="0"/>
              <a:t>only</a:t>
            </a:r>
            <a:r>
              <a:rPr lang="en-US" sz="2000" dirty="0" smtClean="0"/>
              <a:t>. </a:t>
            </a:r>
            <a:endParaRPr lang="tr-TR" sz="2000" dirty="0" smtClean="0"/>
          </a:p>
          <a:p>
            <a:pPr>
              <a:buNone/>
            </a:pPr>
            <a:endParaRPr lang="tr-TR" sz="2000" dirty="0" smtClean="0"/>
          </a:p>
          <a:p>
            <a:pPr>
              <a:buNone/>
            </a:pPr>
            <a:r>
              <a:rPr lang="tr-TR" sz="2000" dirty="0" smtClean="0"/>
              <a:t>	</a:t>
            </a:r>
            <a:r>
              <a:rPr lang="en-US" sz="2000" dirty="0" smtClean="0"/>
              <a:t>It is a strategic landmark</a:t>
            </a:r>
            <a:r>
              <a:rPr lang="tr-TR" sz="2000" dirty="0" smtClean="0"/>
              <a:t> </a:t>
            </a:r>
            <a:r>
              <a:rPr lang="tr-TR" sz="2000" dirty="0" err="1" smtClean="0"/>
              <a:t>to</a:t>
            </a:r>
            <a:r>
              <a:rPr lang="tr-TR" sz="2000" dirty="0" smtClean="0"/>
              <a:t> </a:t>
            </a:r>
            <a:r>
              <a:rPr lang="tr-TR" sz="2000" dirty="0" err="1" smtClean="0"/>
              <a:t>change</a:t>
            </a:r>
            <a:r>
              <a:rPr lang="tr-TR" sz="2000" dirty="0" smtClean="0"/>
              <a:t> </a:t>
            </a:r>
            <a:r>
              <a:rPr lang="tr-TR" sz="2000" dirty="0" err="1" smtClean="0"/>
              <a:t>the</a:t>
            </a:r>
            <a:r>
              <a:rPr lang="tr-TR" sz="2000" dirty="0" smtClean="0"/>
              <a:t> </a:t>
            </a:r>
            <a:r>
              <a:rPr lang="tr-TR" sz="2000" b="1" dirty="0" err="1" smtClean="0"/>
              <a:t>rules</a:t>
            </a:r>
            <a:r>
              <a:rPr lang="tr-TR" sz="2000" b="1" dirty="0" smtClean="0"/>
              <a:t> of </a:t>
            </a:r>
            <a:r>
              <a:rPr lang="tr-TR" sz="2000" b="1" dirty="0" err="1" smtClean="0"/>
              <a:t>the</a:t>
            </a:r>
            <a:r>
              <a:rPr lang="tr-TR" sz="2000" b="1" dirty="0" smtClean="0"/>
              <a:t> </a:t>
            </a:r>
            <a:r>
              <a:rPr lang="tr-TR" sz="2000" b="1" dirty="0" err="1" smtClean="0"/>
              <a:t>game</a:t>
            </a:r>
            <a:r>
              <a:rPr lang="tr-TR" sz="2000" dirty="0" smtClean="0"/>
              <a:t>.</a:t>
            </a:r>
          </a:p>
          <a:p>
            <a:pPr>
              <a:buNone/>
            </a:pPr>
            <a:r>
              <a:rPr lang="tr-TR" sz="2000" dirty="0" smtClean="0"/>
              <a:t>	i.e. </a:t>
            </a:r>
            <a:r>
              <a:rPr lang="tr-TR" sz="2000" dirty="0" err="1" smtClean="0"/>
              <a:t>new</a:t>
            </a:r>
            <a:r>
              <a:rPr lang="tr-TR" sz="2000" dirty="0" smtClean="0"/>
              <a:t> global </a:t>
            </a:r>
            <a:r>
              <a:rPr lang="tr-TR" sz="2000" dirty="0" err="1" smtClean="0"/>
              <a:t>rules</a:t>
            </a:r>
            <a:r>
              <a:rPr lang="tr-TR" sz="2000" dirty="0" smtClean="0"/>
              <a:t> </a:t>
            </a:r>
            <a:r>
              <a:rPr lang="tr-TR" sz="2000" dirty="0" err="1" smtClean="0"/>
              <a:t>and</a:t>
            </a:r>
            <a:r>
              <a:rPr lang="tr-TR" sz="2000" dirty="0" smtClean="0"/>
              <a:t> </a:t>
            </a:r>
            <a:r>
              <a:rPr lang="tr-TR" sz="2000" dirty="0" err="1" smtClean="0"/>
              <a:t>practices</a:t>
            </a:r>
            <a:r>
              <a:rPr lang="tr-TR" sz="2000" dirty="0" smtClean="0"/>
              <a:t> </a:t>
            </a:r>
            <a:r>
              <a:rPr lang="tr-TR" sz="2000" dirty="0" err="1" smtClean="0"/>
              <a:t>to</a:t>
            </a:r>
            <a:r>
              <a:rPr lang="tr-TR" sz="2000" dirty="0" smtClean="0"/>
              <a:t> </a:t>
            </a:r>
            <a:r>
              <a:rPr lang="tr-TR" sz="2000" dirty="0" err="1" smtClean="0"/>
              <a:t>guide</a:t>
            </a:r>
            <a:r>
              <a:rPr lang="tr-TR" sz="2000" dirty="0" smtClean="0"/>
              <a:t> </a:t>
            </a:r>
            <a:r>
              <a:rPr lang="tr-TR" sz="2000" dirty="0" err="1" smtClean="0"/>
              <a:t>the</a:t>
            </a:r>
            <a:r>
              <a:rPr lang="tr-TR" sz="2000" dirty="0" smtClean="0"/>
              <a:t> </a:t>
            </a:r>
            <a:r>
              <a:rPr lang="tr-TR" sz="2000" dirty="0" err="1" smtClean="0"/>
              <a:t>world</a:t>
            </a:r>
            <a:r>
              <a:rPr lang="tr-TR" sz="2000" dirty="0" smtClean="0"/>
              <a:t> </a:t>
            </a:r>
            <a:r>
              <a:rPr lang="tr-TR" sz="2000" dirty="0" err="1" smtClean="0"/>
              <a:t>trading</a:t>
            </a:r>
            <a:r>
              <a:rPr lang="tr-TR" sz="2000" dirty="0" smtClean="0"/>
              <a:t> </a:t>
            </a:r>
            <a:r>
              <a:rPr lang="tr-TR" sz="2000" dirty="0" err="1" smtClean="0"/>
              <a:t>system</a:t>
            </a:r>
            <a:r>
              <a:rPr lang="tr-TR" sz="2000" dirty="0" smtClean="0"/>
              <a:t>!</a:t>
            </a:r>
            <a:endParaRPr lang="tr-TR" sz="2000"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8229600" cy="576064"/>
          </a:xfrm>
        </p:spPr>
        <p:txBody>
          <a:bodyPr>
            <a:noAutofit/>
          </a:bodyPr>
          <a:lstStyle/>
          <a:p>
            <a:r>
              <a:rPr lang="tr-TR" sz="3200" dirty="0" smtClean="0"/>
              <a:t>Global </a:t>
            </a:r>
            <a:r>
              <a:rPr lang="tr-TR" sz="3200" dirty="0" err="1" smtClean="0"/>
              <a:t>impact</a:t>
            </a:r>
            <a:r>
              <a:rPr lang="tr-TR" sz="3200" dirty="0" smtClean="0"/>
              <a:t> - IFO </a:t>
            </a:r>
            <a:r>
              <a:rPr lang="tr-TR" sz="3200" dirty="0" err="1" smtClean="0"/>
              <a:t>study</a:t>
            </a:r>
            <a:r>
              <a:rPr lang="tr-TR" sz="3200" dirty="0" smtClean="0"/>
              <a:t> (2013) </a:t>
            </a:r>
            <a:r>
              <a:rPr lang="tr-TR" sz="3200" dirty="0" err="1" smtClean="0"/>
              <a:t>results</a:t>
            </a:r>
            <a:r>
              <a:rPr lang="tr-TR" sz="3200" dirty="0" smtClean="0"/>
              <a:t>!</a:t>
            </a:r>
            <a:endParaRPr lang="tr-TR" sz="3200"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0" y="1268760"/>
            <a:ext cx="9144000" cy="5589240"/>
          </a:xfrm>
          <a:prstGeom prst="rect">
            <a:avLst/>
          </a:prstGeom>
          <a:noFill/>
          <a:ln w="9525">
            <a:noFill/>
            <a:miter lim="800000"/>
            <a:headEnd/>
            <a:tailEnd/>
          </a:ln>
        </p:spPr>
      </p:pic>
      <p:sp>
        <p:nvSpPr>
          <p:cNvPr id="5" name="4 Slayt Numarası Yer Tutucusu"/>
          <p:cNvSpPr>
            <a:spLocks noGrp="1"/>
          </p:cNvSpPr>
          <p:nvPr>
            <p:ph type="sldNum" sz="quarter" idx="11"/>
          </p:nvPr>
        </p:nvSpPr>
        <p:spPr/>
        <p:txBody>
          <a:bodyPr/>
          <a:lstStyle/>
          <a:p>
            <a:pPr>
              <a:defRPr/>
            </a:pPr>
            <a:fld id="{0804CDD2-CC69-474C-BE7D-E1B434C9ECCA}" type="slidenum">
              <a:rPr lang="tr-TR" smtClean="0"/>
              <a:pPr>
                <a:defRPr/>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TTIP: </a:t>
            </a:r>
            <a:r>
              <a:rPr lang="tr-TR" dirty="0" err="1" smtClean="0"/>
              <a:t>What</a:t>
            </a:r>
            <a:r>
              <a:rPr lang="tr-TR" dirty="0" smtClean="0"/>
              <a:t> it </a:t>
            </a:r>
            <a:r>
              <a:rPr lang="tr-TR" dirty="0" err="1" smtClean="0"/>
              <a:t>means</a:t>
            </a:r>
            <a:r>
              <a:rPr lang="tr-TR" dirty="0" smtClean="0"/>
              <a:t> </a:t>
            </a:r>
            <a:r>
              <a:rPr lang="tr-TR" dirty="0" err="1" smtClean="0"/>
              <a:t>to</a:t>
            </a:r>
            <a:r>
              <a:rPr lang="tr-TR" dirty="0" smtClean="0"/>
              <a:t> </a:t>
            </a:r>
            <a:r>
              <a:rPr lang="tr-TR" dirty="0" err="1" smtClean="0"/>
              <a:t>Turkey</a:t>
            </a:r>
            <a:endParaRPr lang="tr-TR" dirty="0"/>
          </a:p>
        </p:txBody>
      </p:sp>
      <p:sp>
        <p:nvSpPr>
          <p:cNvPr id="3" name="2 İçerik Yer Tutucusu"/>
          <p:cNvSpPr>
            <a:spLocks noGrp="1"/>
          </p:cNvSpPr>
          <p:nvPr>
            <p:ph idx="1"/>
          </p:nvPr>
        </p:nvSpPr>
        <p:spPr/>
        <p:txBody>
          <a:bodyPr/>
          <a:lstStyle/>
          <a:p>
            <a:r>
              <a:rPr lang="tr-TR" dirty="0" err="1" smtClean="0"/>
              <a:t>Turkey</a:t>
            </a:r>
            <a:r>
              <a:rPr lang="tr-TR" dirty="0" smtClean="0"/>
              <a:t> is in ‘</a:t>
            </a:r>
            <a:r>
              <a:rPr lang="tr-TR" dirty="0" err="1" smtClean="0"/>
              <a:t>inner</a:t>
            </a:r>
            <a:r>
              <a:rPr lang="tr-TR" dirty="0" smtClean="0"/>
              <a:t> </a:t>
            </a:r>
            <a:r>
              <a:rPr lang="tr-TR" dirty="0" err="1" smtClean="0"/>
              <a:t>circle</a:t>
            </a:r>
            <a:r>
              <a:rPr lang="tr-TR" dirty="0" smtClean="0"/>
              <a:t>’:</a:t>
            </a:r>
          </a:p>
          <a:p>
            <a:pPr lvl="1"/>
            <a:r>
              <a:rPr lang="tr-TR" dirty="0" smtClean="0"/>
              <a:t>CU </a:t>
            </a:r>
            <a:r>
              <a:rPr lang="tr-TR" dirty="0" err="1" smtClean="0"/>
              <a:t>with</a:t>
            </a:r>
            <a:r>
              <a:rPr lang="tr-TR" dirty="0" smtClean="0"/>
              <a:t> </a:t>
            </a:r>
            <a:r>
              <a:rPr lang="tr-TR" dirty="0" err="1" smtClean="0"/>
              <a:t>the</a:t>
            </a:r>
            <a:r>
              <a:rPr lang="tr-TR" dirty="0" smtClean="0"/>
              <a:t> EU </a:t>
            </a:r>
            <a:r>
              <a:rPr lang="tr-TR" dirty="0" err="1" smtClean="0"/>
              <a:t>and</a:t>
            </a:r>
            <a:r>
              <a:rPr lang="tr-TR" dirty="0" smtClean="0"/>
              <a:t> in </a:t>
            </a:r>
            <a:r>
              <a:rPr lang="tr-TR" dirty="0" err="1" smtClean="0"/>
              <a:t>the</a:t>
            </a:r>
            <a:r>
              <a:rPr lang="tr-TR" dirty="0" smtClean="0"/>
              <a:t> </a:t>
            </a:r>
            <a:r>
              <a:rPr lang="tr-TR" dirty="0" err="1" smtClean="0"/>
              <a:t>accession</a:t>
            </a:r>
            <a:r>
              <a:rPr lang="tr-TR" dirty="0" smtClean="0"/>
              <a:t> </a:t>
            </a:r>
            <a:r>
              <a:rPr lang="tr-TR" dirty="0" err="1" smtClean="0"/>
              <a:t>process</a:t>
            </a:r>
            <a:r>
              <a:rPr lang="tr-TR" dirty="0" smtClean="0"/>
              <a:t>, but has no FTA </a:t>
            </a:r>
            <a:r>
              <a:rPr lang="tr-TR" dirty="0" err="1" smtClean="0"/>
              <a:t>with</a:t>
            </a:r>
            <a:r>
              <a:rPr lang="tr-TR" dirty="0" smtClean="0"/>
              <a:t> </a:t>
            </a:r>
            <a:r>
              <a:rPr lang="tr-TR" dirty="0" err="1" smtClean="0"/>
              <a:t>the</a:t>
            </a:r>
            <a:r>
              <a:rPr lang="tr-TR" dirty="0" smtClean="0"/>
              <a:t> US</a:t>
            </a:r>
          </a:p>
          <a:p>
            <a:pPr lvl="1"/>
            <a:endParaRPr lang="tr-TR" sz="1600" dirty="0" smtClean="0"/>
          </a:p>
          <a:p>
            <a:r>
              <a:rPr lang="tr-TR" dirty="0" smtClean="0"/>
              <a:t>TTIP </a:t>
            </a:r>
            <a:r>
              <a:rPr lang="tr-TR" dirty="0" err="1" smtClean="0"/>
              <a:t>impact</a:t>
            </a:r>
            <a:r>
              <a:rPr lang="tr-TR" dirty="0" smtClean="0"/>
              <a:t> on </a:t>
            </a:r>
            <a:r>
              <a:rPr lang="tr-TR" dirty="0" err="1" smtClean="0"/>
              <a:t>Turkey</a:t>
            </a:r>
            <a:r>
              <a:rPr lang="tr-TR" dirty="0" smtClean="0"/>
              <a:t>:</a:t>
            </a:r>
            <a:endParaRPr lang="tr-TR" sz="2400" dirty="0" smtClean="0"/>
          </a:p>
          <a:p>
            <a:pPr lvl="1"/>
            <a:r>
              <a:rPr lang="tr-TR" sz="2400" dirty="0" err="1" smtClean="0"/>
              <a:t>Trade</a:t>
            </a:r>
            <a:r>
              <a:rPr lang="tr-TR" sz="2400" dirty="0" smtClean="0"/>
              <a:t> </a:t>
            </a:r>
            <a:r>
              <a:rPr lang="tr-TR" sz="2400" dirty="0" err="1" smtClean="0"/>
              <a:t>diversion</a:t>
            </a:r>
            <a:r>
              <a:rPr lang="tr-TR" sz="2400" dirty="0" smtClean="0"/>
              <a:t> </a:t>
            </a:r>
            <a:r>
              <a:rPr lang="tr-TR" sz="2400" dirty="0" err="1" smtClean="0"/>
              <a:t>due</a:t>
            </a:r>
            <a:r>
              <a:rPr lang="tr-TR" sz="2400" dirty="0" smtClean="0"/>
              <a:t> </a:t>
            </a:r>
            <a:r>
              <a:rPr lang="tr-TR" sz="2400" dirty="0" err="1" smtClean="0"/>
              <a:t>to</a:t>
            </a:r>
            <a:r>
              <a:rPr lang="tr-TR" sz="2400" dirty="0" smtClean="0"/>
              <a:t> ‘</a:t>
            </a:r>
            <a:r>
              <a:rPr lang="tr-TR" sz="2400" dirty="0" err="1" smtClean="0"/>
              <a:t>preference</a:t>
            </a:r>
            <a:r>
              <a:rPr lang="tr-TR" sz="2400" dirty="0" smtClean="0"/>
              <a:t> </a:t>
            </a:r>
            <a:r>
              <a:rPr lang="tr-TR" sz="2400" dirty="0" err="1" smtClean="0"/>
              <a:t>erosion</a:t>
            </a:r>
            <a:r>
              <a:rPr lang="tr-TR" sz="2400" dirty="0" smtClean="0"/>
              <a:t>’ (</a:t>
            </a:r>
            <a:r>
              <a:rPr lang="tr-TR" sz="2400" dirty="0" err="1" smtClean="0"/>
              <a:t>shallow</a:t>
            </a:r>
            <a:r>
              <a:rPr lang="tr-TR" sz="2400" dirty="0" smtClean="0"/>
              <a:t> TTIP </a:t>
            </a:r>
            <a:r>
              <a:rPr lang="tr-TR" sz="2400" dirty="0" err="1" smtClean="0"/>
              <a:t>to</a:t>
            </a:r>
            <a:r>
              <a:rPr lang="tr-TR" sz="2400" dirty="0" smtClean="0"/>
              <a:t> </a:t>
            </a:r>
            <a:r>
              <a:rPr lang="tr-TR" sz="2400" dirty="0" err="1" smtClean="0"/>
              <a:t>cause</a:t>
            </a:r>
            <a:r>
              <a:rPr lang="tr-TR" sz="2400" dirty="0" smtClean="0"/>
              <a:t> $130 </a:t>
            </a:r>
            <a:r>
              <a:rPr lang="tr-TR" sz="2400" dirty="0" err="1" smtClean="0"/>
              <a:t>million</a:t>
            </a:r>
            <a:r>
              <a:rPr lang="tr-TR" sz="2400" dirty="0" smtClean="0"/>
              <a:t>)</a:t>
            </a:r>
          </a:p>
          <a:p>
            <a:pPr lvl="1"/>
            <a:r>
              <a:rPr lang="tr-TR" sz="2400" dirty="0" err="1" smtClean="0"/>
              <a:t>Unemployment</a:t>
            </a:r>
            <a:r>
              <a:rPr lang="tr-TR" sz="2400" dirty="0" smtClean="0"/>
              <a:t> </a:t>
            </a:r>
            <a:r>
              <a:rPr lang="tr-TR" sz="2400" dirty="0" err="1" smtClean="0"/>
              <a:t>would</a:t>
            </a:r>
            <a:r>
              <a:rPr lang="tr-TR" sz="2400" dirty="0" smtClean="0"/>
              <a:t> </a:t>
            </a:r>
            <a:r>
              <a:rPr lang="tr-TR" sz="2400" dirty="0" err="1" smtClean="0"/>
              <a:t>increase</a:t>
            </a:r>
            <a:r>
              <a:rPr lang="tr-TR" sz="2400" dirty="0" smtClean="0"/>
              <a:t> 0.42%</a:t>
            </a:r>
          </a:p>
          <a:p>
            <a:pPr lvl="1"/>
            <a:r>
              <a:rPr lang="tr-TR" sz="2400" dirty="0" smtClean="0"/>
              <a:t>Real </a:t>
            </a:r>
            <a:r>
              <a:rPr lang="tr-TR" sz="2400" dirty="0" err="1" smtClean="0"/>
              <a:t>wages</a:t>
            </a:r>
            <a:r>
              <a:rPr lang="tr-TR" sz="2400" dirty="0" smtClean="0"/>
              <a:t> </a:t>
            </a:r>
            <a:r>
              <a:rPr lang="tr-TR" sz="2400" dirty="0" err="1" smtClean="0"/>
              <a:t>drop</a:t>
            </a:r>
            <a:r>
              <a:rPr lang="tr-TR" sz="2400" dirty="0" smtClean="0"/>
              <a:t> </a:t>
            </a:r>
            <a:r>
              <a:rPr lang="tr-TR" sz="2400" dirty="0" err="1" smtClean="0"/>
              <a:t>by</a:t>
            </a:r>
            <a:r>
              <a:rPr lang="tr-TR" sz="2400" dirty="0" smtClean="0"/>
              <a:t> 1.94 %</a:t>
            </a:r>
            <a:r>
              <a:rPr lang="tr-TR" sz="2000" dirty="0" smtClean="0"/>
              <a:t> (</a:t>
            </a:r>
            <a:r>
              <a:rPr lang="tr-TR" sz="2000" dirty="0" err="1" smtClean="0"/>
              <a:t>Felbermayr</a:t>
            </a:r>
            <a:r>
              <a:rPr lang="tr-TR" sz="2000" dirty="0" smtClean="0"/>
              <a:t> </a:t>
            </a:r>
            <a:r>
              <a:rPr lang="tr-TR" sz="2000" i="1" dirty="0" smtClean="0"/>
              <a:t>et al</a:t>
            </a:r>
            <a:r>
              <a:rPr lang="tr-TR" sz="2000" dirty="0" smtClean="0"/>
              <a:t>. 2013)</a:t>
            </a:r>
          </a:p>
          <a:p>
            <a:pPr lvl="1"/>
            <a:r>
              <a:rPr lang="tr-TR" sz="2400" dirty="0" err="1" smtClean="0"/>
              <a:t>More</a:t>
            </a:r>
            <a:r>
              <a:rPr lang="tr-TR" sz="2400" dirty="0" smtClean="0"/>
              <a:t> </a:t>
            </a:r>
            <a:r>
              <a:rPr lang="tr-TR" sz="2400" dirty="0" err="1" smtClean="0"/>
              <a:t>trade</a:t>
            </a:r>
            <a:r>
              <a:rPr lang="tr-TR" sz="2400" dirty="0" smtClean="0"/>
              <a:t> </a:t>
            </a:r>
            <a:r>
              <a:rPr lang="tr-TR" sz="2400" dirty="0" err="1" smtClean="0"/>
              <a:t>deficit</a:t>
            </a:r>
            <a:r>
              <a:rPr lang="tr-TR" sz="2400" dirty="0" smtClean="0"/>
              <a:t> </a:t>
            </a:r>
            <a:r>
              <a:rPr lang="tr-TR" sz="2400" dirty="0" err="1" smtClean="0"/>
              <a:t>with</a:t>
            </a:r>
            <a:r>
              <a:rPr lang="tr-TR" sz="2400" dirty="0" smtClean="0"/>
              <a:t> </a:t>
            </a:r>
            <a:r>
              <a:rPr lang="tr-TR" sz="2400" dirty="0" err="1" smtClean="0"/>
              <a:t>the</a:t>
            </a:r>
            <a:r>
              <a:rPr lang="tr-TR" sz="2400" dirty="0" smtClean="0"/>
              <a:t> US </a:t>
            </a:r>
            <a:r>
              <a:rPr lang="tr-TR" sz="2400" dirty="0" err="1" smtClean="0"/>
              <a:t>due</a:t>
            </a:r>
            <a:r>
              <a:rPr lang="tr-TR" sz="2400" dirty="0" smtClean="0"/>
              <a:t> </a:t>
            </a:r>
            <a:r>
              <a:rPr lang="tr-TR" sz="2400" dirty="0" err="1" smtClean="0"/>
              <a:t>to</a:t>
            </a:r>
            <a:r>
              <a:rPr lang="tr-TR" sz="2400" dirty="0" smtClean="0"/>
              <a:t> </a:t>
            </a:r>
            <a:r>
              <a:rPr lang="tr-TR" sz="2400" dirty="0" err="1" smtClean="0"/>
              <a:t>asymmetry</a:t>
            </a:r>
            <a:r>
              <a:rPr lang="tr-TR" sz="2400" dirty="0" smtClean="0"/>
              <a:t> in CU.</a:t>
            </a:r>
          </a:p>
          <a:p>
            <a:pPr lvl="1"/>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TTIP: </a:t>
            </a:r>
            <a:r>
              <a:rPr lang="tr-TR" dirty="0" err="1" smtClean="0"/>
              <a:t>Initial</a:t>
            </a:r>
            <a:r>
              <a:rPr lang="tr-TR" dirty="0" smtClean="0"/>
              <a:t> </a:t>
            </a:r>
            <a:r>
              <a:rPr lang="tr-TR" dirty="0" err="1" smtClean="0"/>
              <a:t>reaction</a:t>
            </a:r>
            <a:r>
              <a:rPr lang="tr-TR" dirty="0" smtClean="0"/>
              <a:t> in </a:t>
            </a:r>
            <a:r>
              <a:rPr lang="tr-TR" dirty="0" err="1" smtClean="0"/>
              <a:t>Turkey</a:t>
            </a:r>
            <a:endParaRPr lang="tr-TR" dirty="0"/>
          </a:p>
        </p:txBody>
      </p:sp>
      <p:sp>
        <p:nvSpPr>
          <p:cNvPr id="3" name="2 İçerik Yer Tutucusu"/>
          <p:cNvSpPr>
            <a:spLocks noGrp="1"/>
          </p:cNvSpPr>
          <p:nvPr>
            <p:ph idx="1"/>
          </p:nvPr>
        </p:nvSpPr>
        <p:spPr/>
        <p:txBody>
          <a:bodyPr>
            <a:normAutofit fontScale="85000" lnSpcReduction="10000"/>
          </a:bodyPr>
          <a:lstStyle/>
          <a:p>
            <a:r>
              <a:rPr lang="en-US" dirty="0" smtClean="0"/>
              <a:t>The EU can “give away” access to Turkey’s large and growing market to the US without asking for a </a:t>
            </a:r>
            <a:r>
              <a:rPr lang="en-US" i="1" dirty="0" smtClean="0"/>
              <a:t>quid pro quo </a:t>
            </a:r>
            <a:r>
              <a:rPr lang="en-US" dirty="0" smtClean="0"/>
              <a:t>for Turkey, </a:t>
            </a:r>
            <a:r>
              <a:rPr lang="tr-TR" dirty="0" smtClean="0"/>
              <a:t>but </a:t>
            </a:r>
            <a:r>
              <a:rPr lang="en-US" dirty="0" smtClean="0"/>
              <a:t>only for itself. </a:t>
            </a:r>
            <a:endParaRPr lang="tr-TR" dirty="0" smtClean="0"/>
          </a:p>
          <a:p>
            <a:endParaRPr lang="tr-TR" dirty="0" smtClean="0"/>
          </a:p>
          <a:p>
            <a:r>
              <a:rPr lang="en-US" dirty="0" smtClean="0"/>
              <a:t>The US, on the other hand, can gain access to the Turkish market without reciprocating. </a:t>
            </a:r>
            <a:endParaRPr lang="tr-TR" dirty="0" smtClean="0"/>
          </a:p>
          <a:p>
            <a:endParaRPr lang="tr-TR" dirty="0" smtClean="0"/>
          </a:p>
          <a:p>
            <a:r>
              <a:rPr lang="tr-TR" dirty="0" smtClean="0"/>
              <a:t>“</a:t>
            </a:r>
            <a:r>
              <a:rPr lang="en-US" dirty="0" smtClean="0"/>
              <a:t>For the same reason, once a TTIP deal is struck, there is no incentive for the US to enter into an FTA with T</a:t>
            </a:r>
            <a:r>
              <a:rPr lang="tr-TR" dirty="0" smtClean="0"/>
              <a:t>UR</a:t>
            </a:r>
            <a:r>
              <a:rPr lang="en-US" dirty="0" smtClean="0"/>
              <a:t> unless Turkey’s concessions are</a:t>
            </a:r>
            <a:r>
              <a:rPr lang="tr-TR" dirty="0" smtClean="0"/>
              <a:t>  </a:t>
            </a:r>
            <a:r>
              <a:rPr lang="en-US" b="1" dirty="0" smtClean="0">
                <a:solidFill>
                  <a:srgbClr val="0070C0"/>
                </a:solidFill>
              </a:rPr>
              <a:t>TTIP+</a:t>
            </a:r>
            <a:r>
              <a:rPr lang="tr-TR" dirty="0" smtClean="0"/>
              <a:t>” (U. </a:t>
            </a:r>
            <a:r>
              <a:rPr lang="tr-TR" dirty="0" err="1" smtClean="0"/>
              <a:t>Dadush</a:t>
            </a:r>
            <a:r>
              <a:rPr lang="tr-TR" dirty="0" smtClean="0"/>
              <a:t>).</a:t>
            </a:r>
            <a:endParaRPr lang="tr-TR" dirty="0"/>
          </a:p>
        </p:txBody>
      </p:sp>
      <p:sp>
        <p:nvSpPr>
          <p:cNvPr id="4" name="3 Slayt Numarası Yer Tutucusu"/>
          <p:cNvSpPr>
            <a:spLocks noGrp="1"/>
          </p:cNvSpPr>
          <p:nvPr>
            <p:ph type="sldNum" sz="quarter" idx="11"/>
          </p:nvPr>
        </p:nvSpPr>
        <p:spPr/>
        <p:txBody>
          <a:bodyPr/>
          <a:lstStyle/>
          <a:p>
            <a:pPr>
              <a:defRPr/>
            </a:pPr>
            <a:fld id="{0804CDD2-CC69-474C-BE7D-E1B434C9ECCA}" type="slidenum">
              <a:rPr lang="tr-TR" smtClean="0"/>
              <a:pPr>
                <a:defRPr/>
              </a:pPr>
              <a:t>9</a:t>
            </a:fld>
            <a:endParaRPr lang="tr-T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2085&quot;/&gt;&lt;CPresentation id=&quot;1&quot;&gt;&lt;m_precDefaultNumber&gt;&lt;m_chMinusSymbol&gt;-&lt;/m_chMinusSymbol&gt;&lt;m_chDecimalSymbol17909&gt;,&lt;/m_chDecimalSymbol17909&gt;&lt;m_nGroupingDigits17909 val=&quot;3&quot;/&gt;&lt;m_chGroupingSymbol17909&gt;.&lt;/m_chGroupingSymbol17909&gt;&lt;/m_precDefaultNumber&gt;&lt;m_precDefaultPercent&gt;&lt;m_chMinusSymbol&gt;-&lt;/m_chMinusSymbol&gt;&lt;m_nDecimalDigits17909 val=&quot;2&quot;/&gt;&lt;m_chDecimalSymbol17909&gt;,&lt;/m_chDecimalSymbol17909&gt;&lt;m_nGroupingDigits17909 val=&quot;3&quot;/&gt;&lt;m_chGroupingSymbol17909&gt;.&lt;/m_chGroupingSymbol17909&gt;&lt;m_strSuffix17909&gt;%&lt;/m_strSuffix17909&gt;&lt;/m_precDefaultPercent&gt;&lt;m_precDefaultDate&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IMING" val="|5.3|21.1|132.1|20.9|31.3"/>
</p:tagLst>
</file>

<file path=ppt/tags/tag3.xml><?xml version="1.0" encoding="utf-8"?>
<p:tagLst xmlns:a="http://schemas.openxmlformats.org/drawingml/2006/main" xmlns:r="http://schemas.openxmlformats.org/officeDocument/2006/relationships" xmlns:p="http://schemas.openxmlformats.org/presentationml/2006/main">
  <p:tag name="TIMING" val="|5.3|21.1|132.1|20.9|31.3"/>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Tahoma"/>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AMCHAM SON</Template>
  <TotalTime>15348</TotalTime>
  <Words>1359</Words>
  <Application>Microsoft Office PowerPoint</Application>
  <PresentationFormat>Ekran Gösterisi (4:3)</PresentationFormat>
  <Paragraphs>325</Paragraphs>
  <Slides>27</Slides>
  <Notes>3</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27</vt:i4>
      </vt:variant>
    </vt:vector>
  </HeadingPairs>
  <TitlesOfParts>
    <vt:vector size="29" baseType="lpstr">
      <vt:lpstr>Default Design</vt:lpstr>
      <vt:lpstr>think-cell Slide</vt:lpstr>
      <vt:lpstr>       TTIP in the Era of  New Generation Trade Agreements:  What Impact for RoW and Turkey?  Dr. M. Sait Akman  TEPAV MUTS  13 February 2016 Istanbul Chamber of Industry, Istanbul    </vt:lpstr>
      <vt:lpstr>TTIP? </vt:lpstr>
      <vt:lpstr>TTIP: What’s it for? </vt:lpstr>
      <vt:lpstr>What is likely? TTIP Stakeholder Survey: (Atlantic Council and Bertelsmann Foundation, 2013) </vt:lpstr>
      <vt:lpstr>Regulatory issues as non-tariff barriers</vt:lpstr>
      <vt:lpstr>What TTIP means to protagonists</vt:lpstr>
      <vt:lpstr>Global impact - IFO study (2013) results!</vt:lpstr>
      <vt:lpstr>TTIP: What it means to Turkey</vt:lpstr>
      <vt:lpstr>TTIP: Initial reaction in Turkey</vt:lpstr>
      <vt:lpstr>What motivates reaction in the RoW to TTIP?</vt:lpstr>
      <vt:lpstr>Do all outsiders face same challenges?</vt:lpstr>
      <vt:lpstr>Slayt 12</vt:lpstr>
      <vt:lpstr>Slayt 13</vt:lpstr>
      <vt:lpstr>The current situation in regulatory convergence</vt:lpstr>
      <vt:lpstr>Harmonisation and the RoW: empirical evidence</vt:lpstr>
      <vt:lpstr>Mutual recognition/equivalence and the Rest: empirical evidence</vt:lpstr>
      <vt:lpstr>Slayt 17</vt:lpstr>
      <vt:lpstr>Economic integration level</vt:lpstr>
      <vt:lpstr>TTIP and the Rest:  existing integration level</vt:lpstr>
      <vt:lpstr>More permissive TTIP for RoW</vt:lpstr>
      <vt:lpstr>Minimising the damage for RoW</vt:lpstr>
      <vt:lpstr>TTIP and Turkey</vt:lpstr>
      <vt:lpstr>Domestic reforms</vt:lpstr>
      <vt:lpstr> Benefit to industry via tariff and NTB elimination</vt:lpstr>
      <vt:lpstr>Turkish exports in US market</vt:lpstr>
      <vt:lpstr>Conclusive remarks</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Ermenistan-Türkiye ilişkileri: Ne yapmalı?</dc:title>
  <dc:creator>gs</dc:creator>
  <cp:lastModifiedBy>Toshiba</cp:lastModifiedBy>
  <cp:revision>961</cp:revision>
  <cp:lastPrinted>2013-05-09T16:28:13Z</cp:lastPrinted>
  <dcterms:created xsi:type="dcterms:W3CDTF">2010-09-29T08:06:54Z</dcterms:created>
  <dcterms:modified xsi:type="dcterms:W3CDTF">2016-02-13T00:10:49Z</dcterms:modified>
</cp:coreProperties>
</file>