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1923" r:id="rId3"/>
    <p:sldId id="284" r:id="rId4"/>
    <p:sldId id="1919" r:id="rId5"/>
    <p:sldId id="1914" r:id="rId6"/>
    <p:sldId id="285" r:id="rId7"/>
    <p:sldId id="1918" r:id="rId8"/>
    <p:sldId id="1920" r:id="rId9"/>
    <p:sldId id="1061" r:id="rId10"/>
    <p:sldId id="1921" r:id="rId11"/>
    <p:sldId id="1922" r:id="rId12"/>
    <p:sldId id="311" r:id="rId13"/>
    <p:sldId id="275" r:id="rId14"/>
    <p:sldId id="1903" r:id="rId15"/>
    <p:sldId id="299" r:id="rId16"/>
    <p:sldId id="300" r:id="rId17"/>
    <p:sldId id="1909" r:id="rId18"/>
    <p:sldId id="1902" r:id="rId19"/>
    <p:sldId id="1900" r:id="rId20"/>
    <p:sldId id="1904" r:id="rId21"/>
    <p:sldId id="1905" r:id="rId22"/>
    <p:sldId id="1906" r:id="rId23"/>
    <p:sldId id="1907" r:id="rId24"/>
    <p:sldId id="324" r:id="rId25"/>
    <p:sldId id="1910" r:id="rId26"/>
    <p:sldId id="1897" r:id="rId27"/>
    <p:sldId id="1898" r:id="rId28"/>
    <p:sldId id="1879" r:id="rId29"/>
    <p:sldId id="1881" r:id="rId30"/>
    <p:sldId id="1885" r:id="rId31"/>
    <p:sldId id="1893" r:id="rId32"/>
    <p:sldId id="1895" r:id="rId33"/>
    <p:sldId id="1924" r:id="rId3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127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firstCol>
    <a:lastRow>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lastRow>
    <a:firstRow>
      <a:tcTxStyle b="on"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838383"/>
              </a:solidFill>
              <a:prstDash val="solid"/>
              <a:miter lim="400000"/>
            </a:ln>
          </a:left>
          <a:right>
            <a:ln w="3175" cap="flat">
              <a:solidFill>
                <a:srgbClr val="838383"/>
              </a:solidFill>
              <a:prstDash val="solid"/>
              <a:miter lim="400000"/>
            </a:ln>
          </a:right>
          <a:top>
            <a:ln w="3175" cap="flat">
              <a:solidFill>
                <a:srgbClr val="838383"/>
              </a:solidFill>
              <a:prstDash val="solid"/>
              <a:miter lim="400000"/>
            </a:ln>
          </a:top>
          <a:bottom>
            <a:ln w="3175" cap="flat">
              <a:solidFill>
                <a:srgbClr val="838383"/>
              </a:solidFill>
              <a:prstDash val="solid"/>
              <a:miter lim="400000"/>
            </a:ln>
          </a:bottom>
          <a:insideH>
            <a:ln w="3175" cap="flat">
              <a:solidFill>
                <a:srgbClr val="838383"/>
              </a:solidFill>
              <a:prstDash val="solid"/>
              <a:miter lim="400000"/>
            </a:ln>
          </a:insideH>
          <a:insideV>
            <a:ln w="3175"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808080"/>
              </a:solidFill>
              <a:prstDash val="solid"/>
              <a:miter lim="400000"/>
            </a:ln>
          </a:right>
          <a:top>
            <a:ln w="3175" cap="flat">
              <a:solidFill>
                <a:srgbClr val="808080"/>
              </a:solidFill>
              <a:prstDash val="solid"/>
              <a:miter lim="400000"/>
            </a:ln>
          </a:top>
          <a:bottom>
            <a:ln w="3175" cap="flat">
              <a:solidFill>
                <a:srgbClr val="808080"/>
              </a:solidFill>
              <a:prstDash val="solid"/>
              <a:miter lim="400000"/>
            </a:ln>
          </a:bottom>
          <a:insideH>
            <a:ln w="3175" cap="flat">
              <a:solidFill>
                <a:srgbClr val="808080"/>
              </a:solidFill>
              <a:prstDash val="solid"/>
              <a:miter lim="400000"/>
            </a:ln>
          </a:insideH>
          <a:insideV>
            <a:ln w="3175"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chemeClr val="accent3"/>
              </a:solidFill>
              <a:prstDash val="solid"/>
              <a:miter lim="400000"/>
            </a:ln>
          </a:top>
          <a:bottom>
            <a:ln w="3175" cap="flat">
              <a:solidFill>
                <a:srgbClr val="4D4D4D"/>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4D4D4D"/>
              </a:solidFill>
              <a:prstDash val="solid"/>
              <a:miter lim="400000"/>
            </a:ln>
          </a:right>
          <a:top>
            <a:ln w="3175" cap="flat">
              <a:solidFill>
                <a:srgbClr val="4D4D4D"/>
              </a:solidFill>
              <a:prstDash val="solid"/>
              <a:miter lim="400000"/>
            </a:ln>
          </a:top>
          <a:bottom>
            <a:ln w="3175" cap="flat">
              <a:solidFill>
                <a:srgbClr val="4D4D4D"/>
              </a:solidFill>
              <a:prstDash val="solid"/>
              <a:miter lim="400000"/>
            </a:ln>
          </a:bottom>
          <a:insideH>
            <a:ln w="3175" cap="flat">
              <a:solidFill>
                <a:srgbClr val="4D4D4D"/>
              </a:solidFill>
              <a:prstDash val="solid"/>
              <a:miter lim="400000"/>
            </a:ln>
          </a:insideH>
          <a:insideV>
            <a:ln w="3175"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12700" cap="flat">
              <a:solidFill>
                <a:srgbClr val="F8BA00"/>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464646"/>
              </a:solidFill>
              <a:prstDash val="solid"/>
              <a:miter lim="400000"/>
            </a:ln>
          </a:left>
          <a:right>
            <a:ln w="3175" cap="flat">
              <a:solidFill>
                <a:srgbClr val="464646"/>
              </a:solidFill>
              <a:prstDash val="solid"/>
              <a:miter lim="400000"/>
            </a:ln>
          </a:right>
          <a:top>
            <a:ln w="3175" cap="flat">
              <a:solidFill>
                <a:srgbClr val="464646"/>
              </a:solidFill>
              <a:prstDash val="solid"/>
              <a:miter lim="400000"/>
            </a:ln>
          </a:top>
          <a:bottom>
            <a:ln w="3175" cap="flat">
              <a:solidFill>
                <a:srgbClr val="464646"/>
              </a:solidFill>
              <a:prstDash val="solid"/>
              <a:miter lim="400000"/>
            </a:ln>
          </a:bottom>
          <a:insideH>
            <a:ln w="3175" cap="flat">
              <a:solidFill>
                <a:srgbClr val="464646"/>
              </a:solidFill>
              <a:prstDash val="solid"/>
              <a:miter lim="400000"/>
            </a:ln>
          </a:insideH>
          <a:insideV>
            <a:ln w="3175"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3175" cap="flat">
              <a:solidFill>
                <a:srgbClr val="5E5E5E"/>
              </a:solidFill>
              <a:prstDash val="solid"/>
              <a:miter lim="400000"/>
            </a:ln>
          </a:left>
          <a:right>
            <a:ln w="3175" cap="flat">
              <a:solidFill>
                <a:srgbClr val="A6AAA9"/>
              </a:solidFill>
              <a:prstDash val="solid"/>
              <a:miter lim="400000"/>
            </a:ln>
          </a:right>
          <a:top>
            <a:ln w="3175" cap="flat">
              <a:solidFill>
                <a:srgbClr val="C3C3C3"/>
              </a:solidFill>
              <a:prstDash val="solid"/>
              <a:miter lim="400000"/>
            </a:ln>
          </a:top>
          <a:bottom>
            <a:ln w="3175" cap="flat">
              <a:solidFill>
                <a:srgbClr val="C3C3C3"/>
              </a:solidFill>
              <a:prstDash val="solid"/>
              <a:miter lim="400000"/>
            </a:ln>
          </a:bottom>
          <a:insideH>
            <a:ln w="3175" cap="flat">
              <a:solidFill>
                <a:srgbClr val="C3C3C3"/>
              </a:solidFill>
              <a:prstDash val="solid"/>
              <a:miter lim="400000"/>
            </a:ln>
          </a:insideH>
          <a:insideV>
            <a:ln w="3175"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3175" cap="flat">
              <a:solidFill>
                <a:srgbClr val="5E5E5E"/>
              </a:solidFill>
              <a:prstDash val="solid"/>
              <a:miter lim="400000"/>
            </a:ln>
          </a:left>
          <a:right>
            <a:ln w="3175" cap="flat">
              <a:solidFill>
                <a:srgbClr val="5E5E5E"/>
              </a:solidFill>
              <a:prstDash val="solid"/>
              <a:miter lim="400000"/>
            </a:ln>
          </a:right>
          <a:top>
            <a:ln w="12700" cap="flat">
              <a:solidFill>
                <a:srgbClr val="CB297B"/>
              </a:solidFill>
              <a:prstDash val="solid"/>
              <a:miter lim="400000"/>
            </a:ln>
          </a:top>
          <a:bottom>
            <a:ln w="3175" cap="flat">
              <a:solidFill>
                <a:srgbClr val="5E5E5E"/>
              </a:solidFill>
              <a:prstDash val="solid"/>
              <a:miter lim="400000"/>
            </a:ln>
          </a:bottom>
          <a:insideH>
            <a:ln w="3175" cap="flat">
              <a:solidFill>
                <a:srgbClr val="5E5E5E"/>
              </a:solidFill>
              <a:prstDash val="solid"/>
              <a:miter lim="400000"/>
            </a:ln>
          </a:insideH>
          <a:insideV>
            <a:ln w="3175"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5E5E5E"/>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3175" cap="flat">
              <a:solidFill>
                <a:srgbClr val="6C6C6C"/>
              </a:solidFill>
              <a:prstDash val="solid"/>
              <a:miter lim="400000"/>
            </a:ln>
          </a:left>
          <a:right>
            <a:ln w="12700"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6C6C6C"/>
              </a:solidFill>
              <a:prstDash val="solid"/>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6C6C6C"/>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0"/>
    <p:restoredTop sz="94535" autoAdjust="0"/>
  </p:normalViewPr>
  <p:slideViewPr>
    <p:cSldViewPr snapToGrid="0" snapToObjects="1">
      <p:cViewPr varScale="1">
        <p:scale>
          <a:sx n="54" d="100"/>
          <a:sy n="54" d="100"/>
        </p:scale>
        <p:origin x="80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notesMaster" Target="notesMasters/notesMaster1.xml" /></Relationships>
</file>

<file path=ppt/diagrams/colors1.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93EF6-DF0A-4D2A-9AB6-9B4CC2BB90BA}" type="doc">
      <dgm:prSet loTypeId="urn:microsoft.com/office/officeart/2005/8/layout/lProcess2" loCatId="list" qsTypeId="urn:microsoft.com/office/officeart/2005/8/quickstyle/simple5" qsCatId="simple" csTypeId="urn:microsoft.com/office/officeart/2005/8/colors/accent1_2#9" csCatId="accent1" phldr="1"/>
      <dgm:spPr/>
      <dgm:t>
        <a:bodyPr/>
        <a:lstStyle/>
        <a:p>
          <a:endParaRPr lang="tr-TR"/>
        </a:p>
      </dgm:t>
    </dgm:pt>
    <dgm:pt modelId="{4130C0A1-F30E-43B6-AD6C-3F798D99B437}">
      <dgm:prSet phldrT="[Metin]" custT="1">
        <dgm:style>
          <a:lnRef idx="2">
            <a:schemeClr val="accent1">
              <a:shade val="50000"/>
            </a:schemeClr>
          </a:lnRef>
          <a:fillRef idx="1">
            <a:schemeClr val="accent1"/>
          </a:fillRef>
          <a:effectRef idx="0">
            <a:schemeClr val="accent1"/>
          </a:effectRef>
          <a:fontRef idx="minor">
            <a:schemeClr val="lt1"/>
          </a:fontRef>
        </dgm:style>
      </dgm:prSet>
      <dgm:spPr>
        <a:solidFill>
          <a:srgbClr val="203966"/>
        </a:solidFill>
        <a:ln>
          <a:solidFill>
            <a:srgbClr val="0E192C"/>
          </a:solidFill>
        </a:ln>
      </dgm:spPr>
      <dgm:t>
        <a:bodyPr/>
        <a:lstStyle/>
        <a:p>
          <a:r>
            <a:rPr lang="tr-TR" sz="2200" b="1" kern="1200" dirty="0">
              <a:solidFill>
                <a:schemeClr val="accent4">
                  <a:lumMod val="60000"/>
                  <a:lumOff val="40000"/>
                </a:schemeClr>
              </a:solidFill>
              <a:latin typeface="Arial" panose="020B0604020202020204" pitchFamily="34" charset="0"/>
              <a:ea typeface="+mn-ea"/>
              <a:cs typeface="Arial" panose="020B0604020202020204" pitchFamily="34" charset="0"/>
            </a:rPr>
            <a:t>Vergi-Fon Muafiyetleri</a:t>
          </a:r>
        </a:p>
      </dgm:t>
    </dgm:pt>
    <dgm:pt modelId="{2A314647-F5B9-4827-B5D7-8CF556F7C941}" type="parTrans" cxnId="{6267B042-EF5E-4388-A430-58FB177B01C7}">
      <dgm:prSet/>
      <dgm:spPr/>
      <dgm:t>
        <a:bodyPr/>
        <a:lstStyle/>
        <a:p>
          <a:endParaRPr lang="tr-TR" sz="1600">
            <a:latin typeface="Arial" panose="020B0604020202020204" pitchFamily="34" charset="0"/>
            <a:cs typeface="Arial" panose="020B0604020202020204" pitchFamily="34" charset="0"/>
          </a:endParaRPr>
        </a:p>
      </dgm:t>
    </dgm:pt>
    <dgm:pt modelId="{12AEF7D7-A4AF-4652-85BA-8380562D764F}" type="sibTrans" cxnId="{6267B042-EF5E-4388-A430-58FB177B01C7}">
      <dgm:prSet/>
      <dgm:spPr/>
      <dgm:t>
        <a:bodyPr/>
        <a:lstStyle/>
        <a:p>
          <a:endParaRPr lang="tr-TR" sz="1600">
            <a:latin typeface="Arial" panose="020B0604020202020204" pitchFamily="34" charset="0"/>
            <a:cs typeface="Arial" panose="020B0604020202020204" pitchFamily="34" charset="0"/>
          </a:endParaRPr>
        </a:p>
      </dgm:t>
    </dgm:pt>
    <dgm:pt modelId="{0C6AEC05-6DA6-4C39-839E-32AA4391DF9D}">
      <dgm:prSet phldrT="[Metin]" custT="1">
        <dgm:style>
          <a:lnRef idx="1">
            <a:schemeClr val="accent5"/>
          </a:lnRef>
          <a:fillRef idx="2">
            <a:schemeClr val="accent5"/>
          </a:fillRef>
          <a:effectRef idx="1">
            <a:schemeClr val="accent5"/>
          </a:effectRef>
          <a:fontRef idx="minor">
            <a:schemeClr val="dk1"/>
          </a:fontRef>
        </dgm:style>
      </dgm:prSet>
      <dgm:spPr>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spcFirstLastPara="0" vert="horz" wrap="square" lIns="25400" tIns="25400" rIns="25400" bIns="25400" numCol="1" spcCol="1270" anchor="ctr" anchorCtr="0"/>
        <a:lstStyle/>
        <a:p>
          <a:r>
            <a:rPr lang="tr-TR" sz="2200" b="1" dirty="0">
              <a:solidFill>
                <a:srgbClr val="002060"/>
              </a:solidFill>
              <a:latin typeface="Arial" panose="020B0604020202020204" pitchFamily="34" charset="0"/>
              <a:cs typeface="Arial" panose="020B0604020202020204" pitchFamily="34" charset="0"/>
            </a:rPr>
            <a:t> İthalatta Gümrük ve Eş Etkili Vergi Muafiyeti</a:t>
          </a:r>
          <a:endParaRPr lang="tr-TR" sz="2200" dirty="0">
            <a:solidFill>
              <a:srgbClr val="002060"/>
            </a:solidFill>
            <a:latin typeface="Arial" panose="020B0604020202020204" pitchFamily="34" charset="0"/>
            <a:cs typeface="Arial" panose="020B0604020202020204" pitchFamily="34" charset="0"/>
          </a:endParaRPr>
        </a:p>
      </dgm:t>
    </dgm:pt>
    <dgm:pt modelId="{F0E4561C-2A6A-4799-B5D9-9D8C8B25D868}" type="parTrans" cxnId="{76E59C17-5471-404D-A67C-281EF2104919}">
      <dgm:prSet/>
      <dgm:spPr/>
      <dgm:t>
        <a:bodyPr/>
        <a:lstStyle/>
        <a:p>
          <a:endParaRPr lang="tr-TR" sz="1600">
            <a:latin typeface="Arial" panose="020B0604020202020204" pitchFamily="34" charset="0"/>
            <a:cs typeface="Arial" panose="020B0604020202020204" pitchFamily="34" charset="0"/>
          </a:endParaRPr>
        </a:p>
      </dgm:t>
    </dgm:pt>
    <dgm:pt modelId="{AEC60A45-DDF2-4918-B0D2-6F5E12D28A4C}" type="sibTrans" cxnId="{76E59C17-5471-404D-A67C-281EF2104919}">
      <dgm:prSet/>
      <dgm:spPr/>
      <dgm:t>
        <a:bodyPr/>
        <a:lstStyle/>
        <a:p>
          <a:endParaRPr lang="tr-TR" sz="1600">
            <a:latin typeface="Arial" panose="020B0604020202020204" pitchFamily="34" charset="0"/>
            <a:cs typeface="Arial" panose="020B0604020202020204" pitchFamily="34" charset="0"/>
          </a:endParaRPr>
        </a:p>
      </dgm:t>
    </dgm:pt>
    <dgm:pt modelId="{F806DA3C-7B74-4D1E-901F-41F298D121FE}">
      <dgm:prSet phldrT="[Metin]" custT="1">
        <dgm:style>
          <a:lnRef idx="2">
            <a:schemeClr val="accent1">
              <a:shade val="50000"/>
            </a:schemeClr>
          </a:lnRef>
          <a:fillRef idx="1">
            <a:schemeClr val="accent1"/>
          </a:fillRef>
          <a:effectRef idx="0">
            <a:schemeClr val="accent1"/>
          </a:effectRef>
          <a:fontRef idx="minor">
            <a:schemeClr val="lt1"/>
          </a:fontRef>
        </dgm:style>
      </dgm:prSet>
      <dgm:spPr>
        <a:solidFill>
          <a:srgbClr val="203966"/>
        </a:solidFill>
        <a:ln/>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tr-TR" sz="2200" b="1" kern="1200" dirty="0">
              <a:solidFill>
                <a:srgbClr val="FFC000">
                  <a:lumMod val="60000"/>
                  <a:lumOff val="40000"/>
                </a:srgbClr>
              </a:solidFill>
              <a:latin typeface="Arial" panose="020B0604020202020204" pitchFamily="34" charset="0"/>
              <a:ea typeface="+mn-ea"/>
              <a:cs typeface="Arial" panose="020B0604020202020204" pitchFamily="34" charset="0"/>
            </a:rPr>
            <a:t>Yurt İçi Alım Avantajları</a:t>
          </a:r>
        </a:p>
      </dgm:t>
    </dgm:pt>
    <dgm:pt modelId="{98D16142-8A51-4EE0-A26B-E183D95CD990}" type="parTrans" cxnId="{AFF17987-B2AD-4DDD-B31C-0142D603A6B0}">
      <dgm:prSet/>
      <dgm:spPr/>
      <dgm:t>
        <a:bodyPr/>
        <a:lstStyle/>
        <a:p>
          <a:endParaRPr lang="tr-TR" sz="1600">
            <a:latin typeface="Arial" panose="020B0604020202020204" pitchFamily="34" charset="0"/>
            <a:cs typeface="Arial" panose="020B0604020202020204" pitchFamily="34" charset="0"/>
          </a:endParaRPr>
        </a:p>
      </dgm:t>
    </dgm:pt>
    <dgm:pt modelId="{1BE1A9C8-AD0E-4418-9AC5-1581F4DF9F03}" type="sibTrans" cxnId="{AFF17987-B2AD-4DDD-B31C-0142D603A6B0}">
      <dgm:prSet/>
      <dgm:spPr/>
      <dgm:t>
        <a:bodyPr/>
        <a:lstStyle/>
        <a:p>
          <a:endParaRPr lang="tr-TR" sz="1600">
            <a:latin typeface="Arial" panose="020B0604020202020204" pitchFamily="34" charset="0"/>
            <a:cs typeface="Arial" panose="020B0604020202020204" pitchFamily="34" charset="0"/>
          </a:endParaRPr>
        </a:p>
      </dgm:t>
    </dgm:pt>
    <dgm:pt modelId="{EC54E2C1-3748-4781-A5DB-69FA39CA4511}">
      <dgm:prSet phldrT="[Metin]" custT="1">
        <dgm:style>
          <a:lnRef idx="1">
            <a:schemeClr val="accent5"/>
          </a:lnRef>
          <a:fillRef idx="2">
            <a:schemeClr val="accent5"/>
          </a:fillRef>
          <a:effectRef idx="1">
            <a:schemeClr val="accent5"/>
          </a:effectRef>
          <a:fontRef idx="minor">
            <a:schemeClr val="dk1"/>
          </a:fontRef>
        </dgm:style>
      </dgm:prSet>
      <dgm:spPr>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spcFirstLastPara="0" vert="horz" wrap="square" lIns="25400" tIns="25400" rIns="25400" bIns="25400" numCol="1" spcCol="1270" anchor="ctr" anchorCtr="0"/>
        <a:lstStyle/>
        <a:p>
          <a:pPr marL="0" lvl="0" indent="0" algn="ctr" defTabSz="977900">
            <a:lnSpc>
              <a:spcPct val="90000"/>
            </a:lnSpc>
            <a:spcBef>
              <a:spcPct val="0"/>
            </a:spcBef>
            <a:spcAft>
              <a:spcPct val="35000"/>
            </a:spcAft>
            <a:buNone/>
          </a:pPr>
          <a:r>
            <a:rPr lang="tr-TR" sz="2200" b="1" kern="1200" dirty="0">
              <a:solidFill>
                <a:srgbClr val="002060"/>
              </a:solidFill>
              <a:latin typeface="Arial" panose="020B0604020202020204" pitchFamily="34" charset="0"/>
              <a:ea typeface="+mn-ea"/>
              <a:cs typeface="Arial" panose="020B0604020202020204" pitchFamily="34" charset="0"/>
            </a:rPr>
            <a:t>Yurt İçi Alımlarda KDV Tecil-Terkin Uygulaması</a:t>
          </a:r>
        </a:p>
      </dgm:t>
    </dgm:pt>
    <dgm:pt modelId="{CA921F27-DFD0-44C8-9E2F-805122EB183A}" type="parTrans" cxnId="{FF0014DB-3BF1-42F6-A73D-236FD6332638}">
      <dgm:prSet/>
      <dgm:spPr/>
      <dgm:t>
        <a:bodyPr/>
        <a:lstStyle/>
        <a:p>
          <a:endParaRPr lang="tr-TR" sz="1600">
            <a:latin typeface="Arial" panose="020B0604020202020204" pitchFamily="34" charset="0"/>
            <a:cs typeface="Arial" panose="020B0604020202020204" pitchFamily="34" charset="0"/>
          </a:endParaRPr>
        </a:p>
      </dgm:t>
    </dgm:pt>
    <dgm:pt modelId="{4E5E0027-A9EC-44BB-A99B-C345FF8EDE1A}" type="sibTrans" cxnId="{FF0014DB-3BF1-42F6-A73D-236FD6332638}">
      <dgm:prSet/>
      <dgm:spPr/>
      <dgm:t>
        <a:bodyPr/>
        <a:lstStyle/>
        <a:p>
          <a:endParaRPr lang="tr-TR" sz="1600">
            <a:latin typeface="Arial" panose="020B0604020202020204" pitchFamily="34" charset="0"/>
            <a:cs typeface="Arial" panose="020B0604020202020204" pitchFamily="34" charset="0"/>
          </a:endParaRPr>
        </a:p>
      </dgm:t>
    </dgm:pt>
    <dgm:pt modelId="{ABDC7C5C-BDAB-421A-8AA9-135F1C81C184}">
      <dgm:prSet phldrT="[Metin]" custT="1">
        <dgm:style>
          <a:lnRef idx="3">
            <a:schemeClr val="lt1"/>
          </a:lnRef>
          <a:fillRef idx="1">
            <a:schemeClr val="accent4"/>
          </a:fillRef>
          <a:effectRef idx="1">
            <a:schemeClr val="accent4"/>
          </a:effectRef>
          <a:fontRef idx="minor">
            <a:schemeClr val="lt1"/>
          </a:fontRef>
        </dgm:style>
      </dgm:prSet>
      <dgm:spPr>
        <a:solidFill>
          <a:srgbClr val="203966"/>
        </a:solidFill>
      </dgm:spPr>
      <dgm:t>
        <a:bodyPr/>
        <a:lstStyle/>
        <a:p>
          <a:r>
            <a:rPr lang="tr-TR" sz="2200" b="1" kern="1200" dirty="0">
              <a:solidFill>
                <a:srgbClr val="FFC000">
                  <a:lumMod val="60000"/>
                  <a:lumOff val="40000"/>
                </a:srgbClr>
              </a:solidFill>
              <a:latin typeface="Arial" panose="020B0604020202020204" pitchFamily="34" charset="0"/>
              <a:ea typeface="+mn-ea"/>
              <a:cs typeface="Arial" panose="020B0604020202020204" pitchFamily="34" charset="0"/>
            </a:rPr>
            <a:t>Diğer Özel Avantajlar</a:t>
          </a:r>
        </a:p>
      </dgm:t>
    </dgm:pt>
    <dgm:pt modelId="{5F1134FD-5088-423E-96FF-127D1F2587AA}" type="parTrans" cxnId="{D67BE625-20B2-4B75-BE90-499453DEA44D}">
      <dgm:prSet/>
      <dgm:spPr/>
      <dgm:t>
        <a:bodyPr/>
        <a:lstStyle/>
        <a:p>
          <a:endParaRPr lang="tr-TR" sz="1600">
            <a:latin typeface="Arial" panose="020B0604020202020204" pitchFamily="34" charset="0"/>
            <a:cs typeface="Arial" panose="020B0604020202020204" pitchFamily="34" charset="0"/>
          </a:endParaRPr>
        </a:p>
      </dgm:t>
    </dgm:pt>
    <dgm:pt modelId="{0B94E659-5717-4BAA-A6CB-CA1EC793B641}" type="sibTrans" cxnId="{D67BE625-20B2-4B75-BE90-499453DEA44D}">
      <dgm:prSet/>
      <dgm:spPr/>
      <dgm:t>
        <a:bodyPr/>
        <a:lstStyle/>
        <a:p>
          <a:endParaRPr lang="tr-TR" sz="1600">
            <a:latin typeface="Arial" panose="020B0604020202020204" pitchFamily="34" charset="0"/>
            <a:cs typeface="Arial" panose="020B0604020202020204" pitchFamily="34" charset="0"/>
          </a:endParaRPr>
        </a:p>
      </dgm:t>
    </dgm:pt>
    <dgm:pt modelId="{90C65845-54C1-4A2E-8DD4-C03F72E42687}">
      <dgm:prSet phldrT="[Metin]" custT="1">
        <dgm:style>
          <a:lnRef idx="1">
            <a:schemeClr val="accent5"/>
          </a:lnRef>
          <a:fillRef idx="2">
            <a:schemeClr val="accent5"/>
          </a:fillRef>
          <a:effectRef idx="1">
            <a:schemeClr val="accent5"/>
          </a:effectRef>
          <a:fontRef idx="minor">
            <a:schemeClr val="dk1"/>
          </a:fontRef>
        </dgm:style>
      </dgm:prSet>
      <dgm:spPr>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spcFirstLastPara="0" vert="horz" wrap="square" lIns="25400" tIns="25400" rIns="25400" bIns="25400" numCol="1" spcCol="1270" anchor="ctr" anchorCtr="0"/>
        <a:lstStyle/>
        <a:p>
          <a:pPr marL="0" algn="ctr" defTabSz="914400" rtl="0" eaLnBrk="1" latinLnBrk="0" hangingPunct="1">
            <a:buClrTx/>
            <a:buSzTx/>
            <a:buFontTx/>
            <a:buNone/>
          </a:pPr>
          <a:r>
            <a:rPr lang="tr-TR" sz="2200" b="1" kern="1200" dirty="0">
              <a:solidFill>
                <a:srgbClr val="002060"/>
              </a:solidFill>
              <a:latin typeface="Arial" panose="020B0604020202020204" pitchFamily="34" charset="0"/>
              <a:ea typeface="+mn-ea"/>
              <a:cs typeface="Arial" panose="020B0604020202020204" pitchFamily="34" charset="0"/>
            </a:rPr>
            <a:t>Ticaret Politikası Önlemlerine Tabi Olmama</a:t>
          </a:r>
        </a:p>
      </dgm:t>
    </dgm:pt>
    <dgm:pt modelId="{233A9BFE-B6C7-408A-BBBB-0244FC13FAFF}" type="parTrans" cxnId="{47D1FF83-1C4E-4984-93D0-FD2F9261FE6C}">
      <dgm:prSet/>
      <dgm:spPr/>
      <dgm:t>
        <a:bodyPr/>
        <a:lstStyle/>
        <a:p>
          <a:endParaRPr lang="tr-TR" sz="1600">
            <a:latin typeface="Arial" panose="020B0604020202020204" pitchFamily="34" charset="0"/>
            <a:cs typeface="Arial" panose="020B0604020202020204" pitchFamily="34" charset="0"/>
          </a:endParaRPr>
        </a:p>
      </dgm:t>
    </dgm:pt>
    <dgm:pt modelId="{80A81F26-BDB9-463D-9C22-435F525D1E03}" type="sibTrans" cxnId="{47D1FF83-1C4E-4984-93D0-FD2F9261FE6C}">
      <dgm:prSet/>
      <dgm:spPr/>
      <dgm:t>
        <a:bodyPr/>
        <a:lstStyle/>
        <a:p>
          <a:endParaRPr lang="tr-TR" sz="1600">
            <a:latin typeface="Arial" panose="020B0604020202020204" pitchFamily="34" charset="0"/>
            <a:cs typeface="Arial" panose="020B0604020202020204" pitchFamily="34" charset="0"/>
          </a:endParaRPr>
        </a:p>
      </dgm:t>
    </dgm:pt>
    <dgm:pt modelId="{6A0EC12B-10D8-4AC1-9A3C-19BFEA142642}">
      <dgm:prSet custT="1">
        <dgm:style>
          <a:lnRef idx="1">
            <a:schemeClr val="accent5"/>
          </a:lnRef>
          <a:fillRef idx="2">
            <a:schemeClr val="accent5"/>
          </a:fillRef>
          <a:effectRef idx="1">
            <a:schemeClr val="accent5"/>
          </a:effectRef>
          <a:fontRef idx="minor">
            <a:schemeClr val="dk1"/>
          </a:fontRef>
        </dgm:style>
      </dgm:prSet>
      <dgm:spPr>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spcFirstLastPara="0" vert="horz" wrap="square" lIns="25400" tIns="25400" rIns="25400" bIns="25400" numCol="1" spcCol="1270" anchor="ctr" anchorCtr="0"/>
        <a:lstStyle/>
        <a:p>
          <a:pPr marL="0" algn="ctr" defTabSz="914400" rtl="0" eaLnBrk="1" latinLnBrk="0" hangingPunct="1">
            <a:buClrTx/>
            <a:buSzTx/>
            <a:buFontTx/>
            <a:buNone/>
          </a:pPr>
          <a:r>
            <a:rPr kumimoji="0" lang="tr-TR" sz="2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lang="tr-TR" sz="2200" b="1" kern="1200" dirty="0">
              <a:solidFill>
                <a:srgbClr val="002060"/>
              </a:solidFill>
              <a:latin typeface="Arial" panose="020B0604020202020204" pitchFamily="34" charset="0"/>
              <a:ea typeface="+mn-ea"/>
              <a:cs typeface="Arial" panose="020B0604020202020204" pitchFamily="34" charset="0"/>
            </a:rPr>
            <a:t>Vergi, Resim ve Harç İstisnası</a:t>
          </a:r>
        </a:p>
        <a:p>
          <a:pPr marL="0" algn="ctr" defTabSz="914400" rtl="0" eaLnBrk="1" latinLnBrk="0" hangingPunct="1">
            <a:buClrTx/>
            <a:buSzTx/>
            <a:buFontTx/>
            <a:buNone/>
          </a:pPr>
          <a:r>
            <a:rPr lang="tr-TR" sz="2200" b="1" kern="1200" dirty="0">
              <a:solidFill>
                <a:srgbClr val="002060"/>
              </a:solidFill>
              <a:latin typeface="Arial" panose="020B0604020202020204" pitchFamily="34" charset="0"/>
              <a:ea typeface="+mn-ea"/>
              <a:cs typeface="Arial" panose="020B0604020202020204" pitchFamily="34" charset="0"/>
            </a:rPr>
            <a:t>(Damga Vergisi, Harçlar, BSMV)</a:t>
          </a:r>
        </a:p>
      </dgm:t>
    </dgm:pt>
    <dgm:pt modelId="{FED470BC-58DA-42F2-BA04-3EA7054C08E8}" type="parTrans" cxnId="{7C81D5FF-DB95-4C42-985B-30FCDB28C484}">
      <dgm:prSet/>
      <dgm:spPr/>
      <dgm:t>
        <a:bodyPr/>
        <a:lstStyle/>
        <a:p>
          <a:endParaRPr lang="tr-TR" sz="1600">
            <a:latin typeface="Arial" panose="020B0604020202020204" pitchFamily="34" charset="0"/>
            <a:cs typeface="Arial" panose="020B0604020202020204" pitchFamily="34" charset="0"/>
          </a:endParaRPr>
        </a:p>
      </dgm:t>
    </dgm:pt>
    <dgm:pt modelId="{98BF3E27-027C-417E-BF99-1E832F524C78}" type="sibTrans" cxnId="{7C81D5FF-DB95-4C42-985B-30FCDB28C484}">
      <dgm:prSet/>
      <dgm:spPr/>
      <dgm:t>
        <a:bodyPr/>
        <a:lstStyle/>
        <a:p>
          <a:endParaRPr lang="tr-TR" sz="1600">
            <a:latin typeface="Arial" panose="020B0604020202020204" pitchFamily="34" charset="0"/>
            <a:cs typeface="Arial" panose="020B0604020202020204" pitchFamily="34" charset="0"/>
          </a:endParaRPr>
        </a:p>
      </dgm:t>
    </dgm:pt>
    <dgm:pt modelId="{CFDDAA15-1368-4C01-B2C1-3B394C777731}">
      <dgm:prSet phldrT="[Metin]" custT="1">
        <dgm:style>
          <a:lnRef idx="1">
            <a:schemeClr val="accent5"/>
          </a:lnRef>
          <a:fillRef idx="2">
            <a:schemeClr val="accent5"/>
          </a:fillRef>
          <a:effectRef idx="1">
            <a:schemeClr val="accent5"/>
          </a:effectRef>
          <a:fontRef idx="minor">
            <a:schemeClr val="dk1"/>
          </a:fontRef>
        </dgm:style>
      </dgm:prSet>
      <dgm:spPr>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spcFirstLastPara="0" vert="horz" wrap="square" lIns="25400" tIns="25400" rIns="25400" bIns="25400" numCol="1" spcCol="1270" anchor="ctr" anchorCtr="0"/>
        <a:lstStyle/>
        <a:p>
          <a:r>
            <a:rPr lang="tr-TR" sz="2200" b="1" kern="1200" dirty="0">
              <a:solidFill>
                <a:srgbClr val="002060"/>
              </a:solidFill>
              <a:latin typeface="Arial" panose="020B0604020202020204" pitchFamily="34" charset="0"/>
              <a:cs typeface="Arial" panose="020B0604020202020204" pitchFamily="34" charset="0"/>
            </a:rPr>
            <a:t> KKDF </a:t>
          </a:r>
          <a:r>
            <a:rPr lang="tr-TR" sz="2200" b="1" kern="1200" dirty="0">
              <a:solidFill>
                <a:srgbClr val="002060"/>
              </a:solidFill>
              <a:latin typeface="Arial" panose="020B0604020202020204" pitchFamily="34" charset="0"/>
              <a:ea typeface="+mn-ea"/>
              <a:cs typeface="Arial" panose="020B0604020202020204" pitchFamily="34" charset="0"/>
            </a:rPr>
            <a:t>İstisnası</a:t>
          </a:r>
        </a:p>
      </dgm:t>
    </dgm:pt>
    <dgm:pt modelId="{ED629DDE-F902-463A-B729-E25746D35DB9}" type="parTrans" cxnId="{DF0DF792-7966-4334-8803-084C26453042}">
      <dgm:prSet/>
      <dgm:spPr/>
      <dgm:t>
        <a:bodyPr/>
        <a:lstStyle/>
        <a:p>
          <a:endParaRPr lang="tr-TR" sz="1600">
            <a:latin typeface="Arial" panose="020B0604020202020204" pitchFamily="34" charset="0"/>
            <a:cs typeface="Arial" panose="020B0604020202020204" pitchFamily="34" charset="0"/>
          </a:endParaRPr>
        </a:p>
      </dgm:t>
    </dgm:pt>
    <dgm:pt modelId="{666B95E1-71E8-40FD-B1A1-D5AF2AAAD873}" type="sibTrans" cxnId="{DF0DF792-7966-4334-8803-084C26453042}">
      <dgm:prSet/>
      <dgm:spPr/>
      <dgm:t>
        <a:bodyPr/>
        <a:lstStyle/>
        <a:p>
          <a:endParaRPr lang="tr-TR" sz="1600">
            <a:latin typeface="Arial" panose="020B0604020202020204" pitchFamily="34" charset="0"/>
            <a:cs typeface="Arial" panose="020B0604020202020204" pitchFamily="34" charset="0"/>
          </a:endParaRPr>
        </a:p>
      </dgm:t>
    </dgm:pt>
    <dgm:pt modelId="{151C7FD1-51D9-4619-99E9-667787815E35}">
      <dgm:prSet custT="1">
        <dgm:style>
          <a:lnRef idx="1">
            <a:schemeClr val="accent5"/>
          </a:lnRef>
          <a:fillRef idx="2">
            <a:schemeClr val="accent5"/>
          </a:fillRef>
          <a:effectRef idx="1">
            <a:schemeClr val="accent5"/>
          </a:effectRef>
          <a:fontRef idx="minor">
            <a:schemeClr val="dk1"/>
          </a:fontRef>
        </dgm:style>
      </dgm:prSet>
      <dgm:spPr>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spcFirstLastPara="0" vert="horz" wrap="square" lIns="25400" tIns="25400" rIns="25400" bIns="25400" numCol="1" spcCol="1270" anchor="ctr" anchorCtr="0"/>
        <a:lstStyle/>
        <a:p>
          <a:pPr marL="0" algn="ctr" defTabSz="914400" rtl="0" eaLnBrk="1" latinLnBrk="0" hangingPunct="1">
            <a:buClrTx/>
            <a:buSzTx/>
            <a:buFontTx/>
            <a:buNone/>
          </a:pPr>
          <a:r>
            <a:rPr lang="tr-TR" sz="2200" b="1" kern="1200" dirty="0">
              <a:solidFill>
                <a:srgbClr val="002060"/>
              </a:solidFill>
              <a:latin typeface="Arial" panose="020B0604020202020204" pitchFamily="34" charset="0"/>
              <a:ea typeface="+mn-ea"/>
              <a:cs typeface="Arial" panose="020B0604020202020204" pitchFamily="34" charset="0"/>
            </a:rPr>
            <a:t>Yurt İçinden Dünya Piyasa Fiyatlarından Tarımsal Hammadde Temini</a:t>
          </a:r>
        </a:p>
      </dgm:t>
    </dgm:pt>
    <dgm:pt modelId="{AF940E20-F62E-4C31-A5B2-D0675E60C29E}" type="parTrans" cxnId="{F10AEAFA-552F-4970-B593-74C6AD545183}">
      <dgm:prSet/>
      <dgm:spPr/>
      <dgm:t>
        <a:bodyPr/>
        <a:lstStyle/>
        <a:p>
          <a:endParaRPr lang="tr-TR" sz="1600">
            <a:latin typeface="Arial" panose="020B0604020202020204" pitchFamily="34" charset="0"/>
            <a:cs typeface="Arial" panose="020B0604020202020204" pitchFamily="34" charset="0"/>
          </a:endParaRPr>
        </a:p>
      </dgm:t>
    </dgm:pt>
    <dgm:pt modelId="{5146FC7A-F065-4721-88FA-186FF346DD38}" type="sibTrans" cxnId="{F10AEAFA-552F-4970-B593-74C6AD545183}">
      <dgm:prSet/>
      <dgm:spPr/>
      <dgm:t>
        <a:bodyPr/>
        <a:lstStyle/>
        <a:p>
          <a:endParaRPr lang="tr-TR" sz="1600">
            <a:latin typeface="Arial" panose="020B0604020202020204" pitchFamily="34" charset="0"/>
            <a:cs typeface="Arial" panose="020B0604020202020204" pitchFamily="34" charset="0"/>
          </a:endParaRPr>
        </a:p>
      </dgm:t>
    </dgm:pt>
    <dgm:pt modelId="{7B55BA19-6FDD-4573-ABA0-B9F498A9F985}" type="pres">
      <dgm:prSet presAssocID="{D1D93EF6-DF0A-4D2A-9AB6-9B4CC2BB90BA}" presName="theList" presStyleCnt="0">
        <dgm:presLayoutVars>
          <dgm:dir/>
          <dgm:animLvl val="lvl"/>
          <dgm:resizeHandles val="exact"/>
        </dgm:presLayoutVars>
      </dgm:prSet>
      <dgm:spPr/>
    </dgm:pt>
    <dgm:pt modelId="{F834B3D0-6979-4F79-BD44-214F0015017E}" type="pres">
      <dgm:prSet presAssocID="{4130C0A1-F30E-43B6-AD6C-3F798D99B437}" presName="compNode" presStyleCnt="0"/>
      <dgm:spPr/>
    </dgm:pt>
    <dgm:pt modelId="{45C849A5-ED51-46BD-9ADC-3F0306971C43}" type="pres">
      <dgm:prSet presAssocID="{4130C0A1-F30E-43B6-AD6C-3F798D99B437}" presName="aNode" presStyleLbl="bgShp" presStyleIdx="0" presStyleCnt="3" custLinFactNeighborX="-5120" custLinFactNeighborY="15414"/>
      <dgm:spPr/>
    </dgm:pt>
    <dgm:pt modelId="{E4898B7B-193D-4E57-B0ED-96B71D31D083}" type="pres">
      <dgm:prSet presAssocID="{4130C0A1-F30E-43B6-AD6C-3F798D99B437}" presName="textNode" presStyleLbl="bgShp" presStyleIdx="0" presStyleCnt="3"/>
      <dgm:spPr/>
    </dgm:pt>
    <dgm:pt modelId="{41CFBBAA-629D-4E82-9161-65FCCE16C2E6}" type="pres">
      <dgm:prSet presAssocID="{4130C0A1-F30E-43B6-AD6C-3F798D99B437}" presName="compChildNode" presStyleCnt="0"/>
      <dgm:spPr/>
    </dgm:pt>
    <dgm:pt modelId="{B3AFE2DF-96A1-472E-A9A1-132F203A5EB0}" type="pres">
      <dgm:prSet presAssocID="{4130C0A1-F30E-43B6-AD6C-3F798D99B437}" presName="theInnerList" presStyleCnt="0"/>
      <dgm:spPr/>
    </dgm:pt>
    <dgm:pt modelId="{8FE90B25-70C1-4015-97B7-0A12744E7BBC}" type="pres">
      <dgm:prSet presAssocID="{0C6AEC05-6DA6-4C39-839E-32AA4391DF9D}" presName="childNode" presStyleLbl="node1" presStyleIdx="0" presStyleCnt="6" custScaleY="51998" custLinFactY="-26178" custLinFactNeighborX="642" custLinFactNeighborY="-100000">
        <dgm:presLayoutVars>
          <dgm:bulletEnabled val="1"/>
        </dgm:presLayoutVars>
      </dgm:prSet>
      <dgm:spPr>
        <a:xfrm>
          <a:off x="311656" y="1625948"/>
          <a:ext cx="2483699" cy="1064476"/>
        </a:xfrm>
        <a:prstGeom prst="roundRect">
          <a:avLst>
            <a:gd name="adj" fmla="val 10000"/>
          </a:avLst>
        </a:prstGeom>
      </dgm:spPr>
    </dgm:pt>
    <dgm:pt modelId="{D785E3CC-A971-43E8-A756-A37ED28A41D0}" type="pres">
      <dgm:prSet presAssocID="{0C6AEC05-6DA6-4C39-839E-32AA4391DF9D}" presName="aSpace2" presStyleCnt="0"/>
      <dgm:spPr/>
    </dgm:pt>
    <dgm:pt modelId="{416F522E-B7E6-4164-8056-5970068F21F8}" type="pres">
      <dgm:prSet presAssocID="{CFDDAA15-1368-4C01-B2C1-3B394C777731}" presName="childNode" presStyleLbl="node1" presStyleIdx="1" presStyleCnt="6" custScaleY="46210" custLinFactY="-36369" custLinFactNeighborX="642" custLinFactNeighborY="-100000">
        <dgm:presLayoutVars>
          <dgm:bulletEnabled val="1"/>
        </dgm:presLayoutVars>
      </dgm:prSet>
      <dgm:spPr>
        <a:xfrm>
          <a:off x="311656" y="2854190"/>
          <a:ext cx="2483699" cy="1064476"/>
        </a:xfrm>
        <a:prstGeom prst="roundRect">
          <a:avLst>
            <a:gd name="adj" fmla="val 10000"/>
          </a:avLst>
        </a:prstGeom>
      </dgm:spPr>
    </dgm:pt>
    <dgm:pt modelId="{86E18999-E640-4CD5-AD2A-7F92D8204845}" type="pres">
      <dgm:prSet presAssocID="{CFDDAA15-1368-4C01-B2C1-3B394C777731}" presName="aSpace2" presStyleCnt="0"/>
      <dgm:spPr/>
    </dgm:pt>
    <dgm:pt modelId="{DB76823C-CDD8-4B06-93EF-8B021BDEA7B2}" type="pres">
      <dgm:prSet presAssocID="{6A0EC12B-10D8-4AC1-9A3C-19BFEA142642}" presName="childNode" presStyleLbl="node1" presStyleIdx="2" presStyleCnt="6" custScaleY="89011" custLinFactNeighborX="848" custLinFactNeighborY="3377">
        <dgm:presLayoutVars>
          <dgm:bulletEnabled val="1"/>
        </dgm:presLayoutVars>
      </dgm:prSet>
      <dgm:spPr>
        <a:xfrm>
          <a:off x="311656" y="4082431"/>
          <a:ext cx="2483699" cy="1064476"/>
        </a:xfrm>
        <a:prstGeom prst="roundRect">
          <a:avLst>
            <a:gd name="adj" fmla="val 10000"/>
          </a:avLst>
        </a:prstGeom>
      </dgm:spPr>
    </dgm:pt>
    <dgm:pt modelId="{B57E2862-2D39-4728-B81D-960B34528A45}" type="pres">
      <dgm:prSet presAssocID="{4130C0A1-F30E-43B6-AD6C-3F798D99B437}" presName="aSpace" presStyleCnt="0"/>
      <dgm:spPr/>
    </dgm:pt>
    <dgm:pt modelId="{790EA637-478C-4E36-A64C-999DA6822F2A}" type="pres">
      <dgm:prSet presAssocID="{F806DA3C-7B74-4D1E-901F-41F298D121FE}" presName="compNode" presStyleCnt="0"/>
      <dgm:spPr/>
    </dgm:pt>
    <dgm:pt modelId="{C1C7CD27-6012-4EFF-984A-41829BB8C91D}" type="pres">
      <dgm:prSet presAssocID="{F806DA3C-7B74-4D1E-901F-41F298D121FE}" presName="aNode" presStyleLbl="bgShp" presStyleIdx="1" presStyleCnt="3"/>
      <dgm:spPr/>
    </dgm:pt>
    <dgm:pt modelId="{A478CB19-A7CA-4A75-9CA3-1D15AE409C6C}" type="pres">
      <dgm:prSet presAssocID="{F806DA3C-7B74-4D1E-901F-41F298D121FE}" presName="textNode" presStyleLbl="bgShp" presStyleIdx="1" presStyleCnt="3"/>
      <dgm:spPr/>
    </dgm:pt>
    <dgm:pt modelId="{AF6750B4-D137-4C93-BC82-5DDD7C377385}" type="pres">
      <dgm:prSet presAssocID="{F806DA3C-7B74-4D1E-901F-41F298D121FE}" presName="compChildNode" presStyleCnt="0"/>
      <dgm:spPr/>
    </dgm:pt>
    <dgm:pt modelId="{F60BADC0-8F25-492C-81DB-566849698B29}" type="pres">
      <dgm:prSet presAssocID="{F806DA3C-7B74-4D1E-901F-41F298D121FE}" presName="theInnerList" presStyleCnt="0"/>
      <dgm:spPr/>
    </dgm:pt>
    <dgm:pt modelId="{6FC9D9C9-FB65-47C5-9480-9F403A290021}" type="pres">
      <dgm:prSet presAssocID="{EC54E2C1-3748-4781-A5DB-69FA39CA4511}" presName="childNode" presStyleLbl="node1" presStyleIdx="3" presStyleCnt="6">
        <dgm:presLayoutVars>
          <dgm:bulletEnabled val="1"/>
        </dgm:presLayoutVars>
      </dgm:prSet>
      <dgm:spPr>
        <a:xfrm>
          <a:off x="3649127" y="1627072"/>
          <a:ext cx="2483699" cy="1633687"/>
        </a:xfrm>
        <a:prstGeom prst="roundRect">
          <a:avLst>
            <a:gd name="adj" fmla="val 10000"/>
          </a:avLst>
        </a:prstGeom>
      </dgm:spPr>
    </dgm:pt>
    <dgm:pt modelId="{08FBB268-E3F8-402F-8B9C-5B4172DC16D0}" type="pres">
      <dgm:prSet presAssocID="{EC54E2C1-3748-4781-A5DB-69FA39CA4511}" presName="aSpace2" presStyleCnt="0"/>
      <dgm:spPr/>
    </dgm:pt>
    <dgm:pt modelId="{5D65076C-EE97-4A12-BDA3-5C32C394B218}" type="pres">
      <dgm:prSet presAssocID="{151C7FD1-51D9-4619-99E9-667787815E35}" presName="childNode" presStyleLbl="node1" presStyleIdx="4" presStyleCnt="6">
        <dgm:presLayoutVars>
          <dgm:bulletEnabled val="1"/>
        </dgm:presLayoutVars>
      </dgm:prSet>
      <dgm:spPr>
        <a:xfrm>
          <a:off x="3649127" y="3512096"/>
          <a:ext cx="2483699" cy="1633687"/>
        </a:xfrm>
        <a:prstGeom prst="roundRect">
          <a:avLst>
            <a:gd name="adj" fmla="val 10000"/>
          </a:avLst>
        </a:prstGeom>
      </dgm:spPr>
    </dgm:pt>
    <dgm:pt modelId="{95EB3089-8BDB-491A-937F-0CA42896D6D5}" type="pres">
      <dgm:prSet presAssocID="{F806DA3C-7B74-4D1E-901F-41F298D121FE}" presName="aSpace" presStyleCnt="0"/>
      <dgm:spPr/>
    </dgm:pt>
    <dgm:pt modelId="{4CD5150D-D266-401E-A838-84E33E8399A8}" type="pres">
      <dgm:prSet presAssocID="{ABDC7C5C-BDAB-421A-8AA9-135F1C81C184}" presName="compNode" presStyleCnt="0"/>
      <dgm:spPr/>
    </dgm:pt>
    <dgm:pt modelId="{FDE8B9DA-55B5-49E2-A207-CF148AE82AA9}" type="pres">
      <dgm:prSet presAssocID="{ABDC7C5C-BDAB-421A-8AA9-135F1C81C184}" presName="aNode" presStyleLbl="bgShp" presStyleIdx="2" presStyleCnt="3"/>
      <dgm:spPr/>
    </dgm:pt>
    <dgm:pt modelId="{EEF3F255-EC55-4E11-9320-546B845DE281}" type="pres">
      <dgm:prSet presAssocID="{ABDC7C5C-BDAB-421A-8AA9-135F1C81C184}" presName="textNode" presStyleLbl="bgShp" presStyleIdx="2" presStyleCnt="3"/>
      <dgm:spPr/>
    </dgm:pt>
    <dgm:pt modelId="{0D318AD4-561E-49EE-81C8-B86567FC316D}" type="pres">
      <dgm:prSet presAssocID="{ABDC7C5C-BDAB-421A-8AA9-135F1C81C184}" presName="compChildNode" presStyleCnt="0"/>
      <dgm:spPr/>
    </dgm:pt>
    <dgm:pt modelId="{FDC49879-C40D-4FE5-B5A7-F2978F76A2C5}" type="pres">
      <dgm:prSet presAssocID="{ABDC7C5C-BDAB-421A-8AA9-135F1C81C184}" presName="theInnerList" presStyleCnt="0"/>
      <dgm:spPr/>
    </dgm:pt>
    <dgm:pt modelId="{B5FE99BB-9F91-4E24-89C1-4877CD6E5EDC}" type="pres">
      <dgm:prSet presAssocID="{90C65845-54C1-4A2E-8DD4-C03F72E42687}" presName="childNode" presStyleLbl="node1" presStyleIdx="5" presStyleCnt="6">
        <dgm:presLayoutVars>
          <dgm:bulletEnabled val="1"/>
        </dgm:presLayoutVars>
      </dgm:prSet>
      <dgm:spPr>
        <a:xfrm>
          <a:off x="6986598" y="1625485"/>
          <a:ext cx="2483699" cy="3521885"/>
        </a:xfrm>
        <a:prstGeom prst="roundRect">
          <a:avLst>
            <a:gd name="adj" fmla="val 10000"/>
          </a:avLst>
        </a:prstGeom>
      </dgm:spPr>
    </dgm:pt>
  </dgm:ptLst>
  <dgm:cxnLst>
    <dgm:cxn modelId="{38B0980F-DD8C-438A-92DE-79825785B8D3}" type="presOf" srcId="{D1D93EF6-DF0A-4D2A-9AB6-9B4CC2BB90BA}" destId="{7B55BA19-6FDD-4573-ABA0-B9F498A9F985}" srcOrd="0" destOrd="0" presId="urn:microsoft.com/office/officeart/2005/8/layout/lProcess2"/>
    <dgm:cxn modelId="{76E59C17-5471-404D-A67C-281EF2104919}" srcId="{4130C0A1-F30E-43B6-AD6C-3F798D99B437}" destId="{0C6AEC05-6DA6-4C39-839E-32AA4391DF9D}" srcOrd="0" destOrd="0" parTransId="{F0E4561C-2A6A-4799-B5D9-9D8C8B25D868}" sibTransId="{AEC60A45-DDF2-4918-B0D2-6F5E12D28A4C}"/>
    <dgm:cxn modelId="{D67BE625-20B2-4B75-BE90-499453DEA44D}" srcId="{D1D93EF6-DF0A-4D2A-9AB6-9B4CC2BB90BA}" destId="{ABDC7C5C-BDAB-421A-8AA9-135F1C81C184}" srcOrd="2" destOrd="0" parTransId="{5F1134FD-5088-423E-96FF-127D1F2587AA}" sibTransId="{0B94E659-5717-4BAA-A6CB-CA1EC793B641}"/>
    <dgm:cxn modelId="{8FBFE52C-0765-4D53-B662-29AEA37D3693}" type="presOf" srcId="{EC54E2C1-3748-4781-A5DB-69FA39CA4511}" destId="{6FC9D9C9-FB65-47C5-9480-9F403A290021}" srcOrd="0" destOrd="0" presId="urn:microsoft.com/office/officeart/2005/8/layout/lProcess2"/>
    <dgm:cxn modelId="{3E1D823A-3C8F-4D12-9A78-BC33CE5DF772}" type="presOf" srcId="{ABDC7C5C-BDAB-421A-8AA9-135F1C81C184}" destId="{EEF3F255-EC55-4E11-9320-546B845DE281}" srcOrd="1" destOrd="0" presId="urn:microsoft.com/office/officeart/2005/8/layout/lProcess2"/>
    <dgm:cxn modelId="{30AC3760-F1F4-44A6-9AA1-E7B8906932B7}" type="presOf" srcId="{90C65845-54C1-4A2E-8DD4-C03F72E42687}" destId="{B5FE99BB-9F91-4E24-89C1-4877CD6E5EDC}" srcOrd="0" destOrd="0" presId="urn:microsoft.com/office/officeart/2005/8/layout/lProcess2"/>
    <dgm:cxn modelId="{6267B042-EF5E-4388-A430-58FB177B01C7}" srcId="{D1D93EF6-DF0A-4D2A-9AB6-9B4CC2BB90BA}" destId="{4130C0A1-F30E-43B6-AD6C-3F798D99B437}" srcOrd="0" destOrd="0" parTransId="{2A314647-F5B9-4827-B5D7-8CF556F7C941}" sibTransId="{12AEF7D7-A4AF-4652-85BA-8380562D764F}"/>
    <dgm:cxn modelId="{2CA7B74B-8B11-4093-A8BF-30646F435C3C}" type="presOf" srcId="{151C7FD1-51D9-4619-99E9-667787815E35}" destId="{5D65076C-EE97-4A12-BDA3-5C32C394B218}" srcOrd="0" destOrd="0" presId="urn:microsoft.com/office/officeart/2005/8/layout/lProcess2"/>
    <dgm:cxn modelId="{8205B250-F041-42C4-8748-C3F89DACEEDD}" type="presOf" srcId="{ABDC7C5C-BDAB-421A-8AA9-135F1C81C184}" destId="{FDE8B9DA-55B5-49E2-A207-CF148AE82AA9}" srcOrd="0" destOrd="0" presId="urn:microsoft.com/office/officeart/2005/8/layout/lProcess2"/>
    <dgm:cxn modelId="{16FE0C73-D51A-446A-9432-03F27B08C578}" type="presOf" srcId="{4130C0A1-F30E-43B6-AD6C-3F798D99B437}" destId="{45C849A5-ED51-46BD-9ADC-3F0306971C43}" srcOrd="0" destOrd="0" presId="urn:microsoft.com/office/officeart/2005/8/layout/lProcess2"/>
    <dgm:cxn modelId="{47D1FF83-1C4E-4984-93D0-FD2F9261FE6C}" srcId="{ABDC7C5C-BDAB-421A-8AA9-135F1C81C184}" destId="{90C65845-54C1-4A2E-8DD4-C03F72E42687}" srcOrd="0" destOrd="0" parTransId="{233A9BFE-B6C7-408A-BBBB-0244FC13FAFF}" sibTransId="{80A81F26-BDB9-463D-9C22-435F525D1E03}"/>
    <dgm:cxn modelId="{AFF17987-B2AD-4DDD-B31C-0142D603A6B0}" srcId="{D1D93EF6-DF0A-4D2A-9AB6-9B4CC2BB90BA}" destId="{F806DA3C-7B74-4D1E-901F-41F298D121FE}" srcOrd="1" destOrd="0" parTransId="{98D16142-8A51-4EE0-A26B-E183D95CD990}" sibTransId="{1BE1A9C8-AD0E-4418-9AC5-1581F4DF9F03}"/>
    <dgm:cxn modelId="{4027AA92-9EAD-4D7B-B691-2939CA96A703}" type="presOf" srcId="{0C6AEC05-6DA6-4C39-839E-32AA4391DF9D}" destId="{8FE90B25-70C1-4015-97B7-0A12744E7BBC}" srcOrd="0" destOrd="0" presId="urn:microsoft.com/office/officeart/2005/8/layout/lProcess2"/>
    <dgm:cxn modelId="{DF0DF792-7966-4334-8803-084C26453042}" srcId="{4130C0A1-F30E-43B6-AD6C-3F798D99B437}" destId="{CFDDAA15-1368-4C01-B2C1-3B394C777731}" srcOrd="1" destOrd="0" parTransId="{ED629DDE-F902-463A-B729-E25746D35DB9}" sibTransId="{666B95E1-71E8-40FD-B1A1-D5AF2AAAD873}"/>
    <dgm:cxn modelId="{DC277499-DAB7-40C9-B5CD-47A660D2095B}" type="presOf" srcId="{CFDDAA15-1368-4C01-B2C1-3B394C777731}" destId="{416F522E-B7E6-4164-8056-5970068F21F8}" srcOrd="0" destOrd="0" presId="urn:microsoft.com/office/officeart/2005/8/layout/lProcess2"/>
    <dgm:cxn modelId="{56CAEA9C-D103-4E48-9538-CD8CA2C02B10}" type="presOf" srcId="{F806DA3C-7B74-4D1E-901F-41F298D121FE}" destId="{C1C7CD27-6012-4EFF-984A-41829BB8C91D}" srcOrd="0" destOrd="0" presId="urn:microsoft.com/office/officeart/2005/8/layout/lProcess2"/>
    <dgm:cxn modelId="{ECDC41B3-03B5-4392-9ED0-68EF1F716529}" type="presOf" srcId="{6A0EC12B-10D8-4AC1-9A3C-19BFEA142642}" destId="{DB76823C-CDD8-4B06-93EF-8B021BDEA7B2}" srcOrd="0" destOrd="0" presId="urn:microsoft.com/office/officeart/2005/8/layout/lProcess2"/>
    <dgm:cxn modelId="{FF0014DB-3BF1-42F6-A73D-236FD6332638}" srcId="{F806DA3C-7B74-4D1E-901F-41F298D121FE}" destId="{EC54E2C1-3748-4781-A5DB-69FA39CA4511}" srcOrd="0" destOrd="0" parTransId="{CA921F27-DFD0-44C8-9E2F-805122EB183A}" sibTransId="{4E5E0027-A9EC-44BB-A99B-C345FF8EDE1A}"/>
    <dgm:cxn modelId="{1CB487DF-C5BD-4F42-A0D7-DA8F05CED3CF}" type="presOf" srcId="{F806DA3C-7B74-4D1E-901F-41F298D121FE}" destId="{A478CB19-A7CA-4A75-9CA3-1D15AE409C6C}" srcOrd="1" destOrd="0" presId="urn:microsoft.com/office/officeart/2005/8/layout/lProcess2"/>
    <dgm:cxn modelId="{FE90F4F1-D67D-4DE1-9504-5D3B4A69FA00}" type="presOf" srcId="{4130C0A1-F30E-43B6-AD6C-3F798D99B437}" destId="{E4898B7B-193D-4E57-B0ED-96B71D31D083}" srcOrd="1" destOrd="0" presId="urn:microsoft.com/office/officeart/2005/8/layout/lProcess2"/>
    <dgm:cxn modelId="{F10AEAFA-552F-4970-B593-74C6AD545183}" srcId="{F806DA3C-7B74-4D1E-901F-41F298D121FE}" destId="{151C7FD1-51D9-4619-99E9-667787815E35}" srcOrd="1" destOrd="0" parTransId="{AF940E20-F62E-4C31-A5B2-D0675E60C29E}" sibTransId="{5146FC7A-F065-4721-88FA-186FF346DD38}"/>
    <dgm:cxn modelId="{7C81D5FF-DB95-4C42-985B-30FCDB28C484}" srcId="{4130C0A1-F30E-43B6-AD6C-3F798D99B437}" destId="{6A0EC12B-10D8-4AC1-9A3C-19BFEA142642}" srcOrd="2" destOrd="0" parTransId="{FED470BC-58DA-42F2-BA04-3EA7054C08E8}" sibTransId="{98BF3E27-027C-417E-BF99-1E832F524C78}"/>
    <dgm:cxn modelId="{1A8CCA02-7AF5-4049-AEE8-DE92DFF59820}" type="presParOf" srcId="{7B55BA19-6FDD-4573-ABA0-B9F498A9F985}" destId="{F834B3D0-6979-4F79-BD44-214F0015017E}" srcOrd="0" destOrd="0" presId="urn:microsoft.com/office/officeart/2005/8/layout/lProcess2"/>
    <dgm:cxn modelId="{767A9F5A-A6A0-4164-AD4D-E68DFA94425E}" type="presParOf" srcId="{F834B3D0-6979-4F79-BD44-214F0015017E}" destId="{45C849A5-ED51-46BD-9ADC-3F0306971C43}" srcOrd="0" destOrd="0" presId="urn:microsoft.com/office/officeart/2005/8/layout/lProcess2"/>
    <dgm:cxn modelId="{2B43A72B-4A57-4404-B60F-35789214BFD3}" type="presParOf" srcId="{F834B3D0-6979-4F79-BD44-214F0015017E}" destId="{E4898B7B-193D-4E57-B0ED-96B71D31D083}" srcOrd="1" destOrd="0" presId="urn:microsoft.com/office/officeart/2005/8/layout/lProcess2"/>
    <dgm:cxn modelId="{63DF7EA7-7F25-4D28-8B86-FEEE610197AA}" type="presParOf" srcId="{F834B3D0-6979-4F79-BD44-214F0015017E}" destId="{41CFBBAA-629D-4E82-9161-65FCCE16C2E6}" srcOrd="2" destOrd="0" presId="urn:microsoft.com/office/officeart/2005/8/layout/lProcess2"/>
    <dgm:cxn modelId="{302A7285-A7C7-4BD8-AC27-7BE8F4ADEA3E}" type="presParOf" srcId="{41CFBBAA-629D-4E82-9161-65FCCE16C2E6}" destId="{B3AFE2DF-96A1-472E-A9A1-132F203A5EB0}" srcOrd="0" destOrd="0" presId="urn:microsoft.com/office/officeart/2005/8/layout/lProcess2"/>
    <dgm:cxn modelId="{15DCA669-9F0B-43A5-9DA0-3FE3E53473B9}" type="presParOf" srcId="{B3AFE2DF-96A1-472E-A9A1-132F203A5EB0}" destId="{8FE90B25-70C1-4015-97B7-0A12744E7BBC}" srcOrd="0" destOrd="0" presId="urn:microsoft.com/office/officeart/2005/8/layout/lProcess2"/>
    <dgm:cxn modelId="{BD7B9F5B-CA8E-4549-8A01-C73BAE6FE613}" type="presParOf" srcId="{B3AFE2DF-96A1-472E-A9A1-132F203A5EB0}" destId="{D785E3CC-A971-43E8-A756-A37ED28A41D0}" srcOrd="1" destOrd="0" presId="urn:microsoft.com/office/officeart/2005/8/layout/lProcess2"/>
    <dgm:cxn modelId="{FE1E9EA3-D104-4A87-A640-7CEEBC0DA39A}" type="presParOf" srcId="{B3AFE2DF-96A1-472E-A9A1-132F203A5EB0}" destId="{416F522E-B7E6-4164-8056-5970068F21F8}" srcOrd="2" destOrd="0" presId="urn:microsoft.com/office/officeart/2005/8/layout/lProcess2"/>
    <dgm:cxn modelId="{1BB69993-EC52-4113-9709-3D67DB4035F4}" type="presParOf" srcId="{B3AFE2DF-96A1-472E-A9A1-132F203A5EB0}" destId="{86E18999-E640-4CD5-AD2A-7F92D8204845}" srcOrd="3" destOrd="0" presId="urn:microsoft.com/office/officeart/2005/8/layout/lProcess2"/>
    <dgm:cxn modelId="{290BD4EB-0603-4EF2-9140-5AE83C26F9C6}" type="presParOf" srcId="{B3AFE2DF-96A1-472E-A9A1-132F203A5EB0}" destId="{DB76823C-CDD8-4B06-93EF-8B021BDEA7B2}" srcOrd="4" destOrd="0" presId="urn:microsoft.com/office/officeart/2005/8/layout/lProcess2"/>
    <dgm:cxn modelId="{C452BC5F-A38B-45CC-81A2-359A3ED5F175}" type="presParOf" srcId="{7B55BA19-6FDD-4573-ABA0-B9F498A9F985}" destId="{B57E2862-2D39-4728-B81D-960B34528A45}" srcOrd="1" destOrd="0" presId="urn:microsoft.com/office/officeart/2005/8/layout/lProcess2"/>
    <dgm:cxn modelId="{6DD42FFE-602A-4ECD-8241-4C6648B31419}" type="presParOf" srcId="{7B55BA19-6FDD-4573-ABA0-B9F498A9F985}" destId="{790EA637-478C-4E36-A64C-999DA6822F2A}" srcOrd="2" destOrd="0" presId="urn:microsoft.com/office/officeart/2005/8/layout/lProcess2"/>
    <dgm:cxn modelId="{485010BF-38C7-4D57-845E-5CE90526265A}" type="presParOf" srcId="{790EA637-478C-4E36-A64C-999DA6822F2A}" destId="{C1C7CD27-6012-4EFF-984A-41829BB8C91D}" srcOrd="0" destOrd="0" presId="urn:microsoft.com/office/officeart/2005/8/layout/lProcess2"/>
    <dgm:cxn modelId="{C21F888F-1801-4335-8CD4-32C6CD9044A9}" type="presParOf" srcId="{790EA637-478C-4E36-A64C-999DA6822F2A}" destId="{A478CB19-A7CA-4A75-9CA3-1D15AE409C6C}" srcOrd="1" destOrd="0" presId="urn:microsoft.com/office/officeart/2005/8/layout/lProcess2"/>
    <dgm:cxn modelId="{2778D349-F1C2-4EF2-B6D7-04E976E0527B}" type="presParOf" srcId="{790EA637-478C-4E36-A64C-999DA6822F2A}" destId="{AF6750B4-D137-4C93-BC82-5DDD7C377385}" srcOrd="2" destOrd="0" presId="urn:microsoft.com/office/officeart/2005/8/layout/lProcess2"/>
    <dgm:cxn modelId="{7AA83FA3-543E-413F-B1DC-E856B9DE0997}" type="presParOf" srcId="{AF6750B4-D137-4C93-BC82-5DDD7C377385}" destId="{F60BADC0-8F25-492C-81DB-566849698B29}" srcOrd="0" destOrd="0" presId="urn:microsoft.com/office/officeart/2005/8/layout/lProcess2"/>
    <dgm:cxn modelId="{E39CC487-0BF4-411F-9BF6-89FEA28D8FA4}" type="presParOf" srcId="{F60BADC0-8F25-492C-81DB-566849698B29}" destId="{6FC9D9C9-FB65-47C5-9480-9F403A290021}" srcOrd="0" destOrd="0" presId="urn:microsoft.com/office/officeart/2005/8/layout/lProcess2"/>
    <dgm:cxn modelId="{0F40D109-73C8-4684-B5B7-1362A692BCC1}" type="presParOf" srcId="{F60BADC0-8F25-492C-81DB-566849698B29}" destId="{08FBB268-E3F8-402F-8B9C-5B4172DC16D0}" srcOrd="1" destOrd="0" presId="urn:microsoft.com/office/officeart/2005/8/layout/lProcess2"/>
    <dgm:cxn modelId="{099284B7-8FCE-4F20-B0CD-42BBA812C6E1}" type="presParOf" srcId="{F60BADC0-8F25-492C-81DB-566849698B29}" destId="{5D65076C-EE97-4A12-BDA3-5C32C394B218}" srcOrd="2" destOrd="0" presId="urn:microsoft.com/office/officeart/2005/8/layout/lProcess2"/>
    <dgm:cxn modelId="{E93F260A-4F8E-4AC9-8A70-AE190D5C72A1}" type="presParOf" srcId="{7B55BA19-6FDD-4573-ABA0-B9F498A9F985}" destId="{95EB3089-8BDB-491A-937F-0CA42896D6D5}" srcOrd="3" destOrd="0" presId="urn:microsoft.com/office/officeart/2005/8/layout/lProcess2"/>
    <dgm:cxn modelId="{A1EBB892-7D7A-42DF-AF22-89B2775F8D78}" type="presParOf" srcId="{7B55BA19-6FDD-4573-ABA0-B9F498A9F985}" destId="{4CD5150D-D266-401E-A838-84E33E8399A8}" srcOrd="4" destOrd="0" presId="urn:microsoft.com/office/officeart/2005/8/layout/lProcess2"/>
    <dgm:cxn modelId="{3E47975C-16C0-46A8-AAF2-2C8B17FB4B4A}" type="presParOf" srcId="{4CD5150D-D266-401E-A838-84E33E8399A8}" destId="{FDE8B9DA-55B5-49E2-A207-CF148AE82AA9}" srcOrd="0" destOrd="0" presId="urn:microsoft.com/office/officeart/2005/8/layout/lProcess2"/>
    <dgm:cxn modelId="{2FB05B10-89FA-42BE-B042-9D59AD4C2929}" type="presParOf" srcId="{4CD5150D-D266-401E-A838-84E33E8399A8}" destId="{EEF3F255-EC55-4E11-9320-546B845DE281}" srcOrd="1" destOrd="0" presId="urn:microsoft.com/office/officeart/2005/8/layout/lProcess2"/>
    <dgm:cxn modelId="{38F61048-E78F-4A04-AB9C-79B80343D807}" type="presParOf" srcId="{4CD5150D-D266-401E-A838-84E33E8399A8}" destId="{0D318AD4-561E-49EE-81C8-B86567FC316D}" srcOrd="2" destOrd="0" presId="urn:microsoft.com/office/officeart/2005/8/layout/lProcess2"/>
    <dgm:cxn modelId="{5BD2866A-A29C-42A0-A542-A5B63A5C0BA0}" type="presParOf" srcId="{0D318AD4-561E-49EE-81C8-B86567FC316D}" destId="{FDC49879-C40D-4FE5-B5A7-F2978F76A2C5}" srcOrd="0" destOrd="0" presId="urn:microsoft.com/office/officeart/2005/8/layout/lProcess2"/>
    <dgm:cxn modelId="{CC19CF6B-880C-48E2-8270-428542BB0D3A}" type="presParOf" srcId="{FDC49879-C40D-4FE5-B5A7-F2978F76A2C5}" destId="{B5FE99BB-9F91-4E24-89C1-4877CD6E5ED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849A5-ED51-46BD-9ADC-3F0306971C43}">
      <dsp:nvSpPr>
        <dsp:cNvPr id="0" name=""/>
        <dsp:cNvSpPr/>
      </dsp:nvSpPr>
      <dsp:spPr>
        <a:xfrm>
          <a:off x="0" y="0"/>
          <a:ext cx="6532819" cy="8519206"/>
        </a:xfrm>
        <a:prstGeom prst="roundRect">
          <a:avLst>
            <a:gd name="adj" fmla="val 10000"/>
          </a:avLst>
        </a:prstGeom>
        <a:solidFill>
          <a:srgbClr val="203966"/>
        </a:solidFill>
        <a:ln w="25400" cap="flat" cmpd="sng" algn="ctr">
          <a:solidFill>
            <a:srgbClr val="0E192C"/>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b="1" kern="1200" dirty="0">
              <a:solidFill>
                <a:schemeClr val="accent4">
                  <a:lumMod val="60000"/>
                  <a:lumOff val="40000"/>
                </a:schemeClr>
              </a:solidFill>
              <a:latin typeface="Arial" panose="020B0604020202020204" pitchFamily="34" charset="0"/>
              <a:ea typeface="+mn-ea"/>
              <a:cs typeface="Arial" panose="020B0604020202020204" pitchFamily="34" charset="0"/>
            </a:rPr>
            <a:t>Vergi-Fon Muafiyetleri</a:t>
          </a:r>
        </a:p>
      </dsp:txBody>
      <dsp:txXfrm>
        <a:off x="0" y="0"/>
        <a:ext cx="6532819" cy="2555761"/>
      </dsp:txXfrm>
    </dsp:sp>
    <dsp:sp modelId="{8FE90B25-70C1-4015-97B7-0A12744E7BBC}">
      <dsp:nvSpPr>
        <dsp:cNvPr id="0" name=""/>
        <dsp:cNvSpPr/>
      </dsp:nvSpPr>
      <dsp:spPr>
        <a:xfrm>
          <a:off x="689347" y="1501996"/>
          <a:ext cx="5226255" cy="1320184"/>
        </a:xfrm>
        <a:prstGeom prst="roundRect">
          <a:avLst>
            <a:gd name="adj" fmla="val 1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5400" tIns="25400" rIns="25400" bIns="25400" numCol="1" spcCol="1270" anchor="ctr" anchorCtr="0">
          <a:noAutofit/>
        </a:bodyPr>
        <a:lstStyle/>
        <a:p>
          <a:pPr marL="0" lvl="0" indent="0" algn="ctr" defTabSz="977900">
            <a:lnSpc>
              <a:spcPct val="90000"/>
            </a:lnSpc>
            <a:spcBef>
              <a:spcPct val="0"/>
            </a:spcBef>
            <a:spcAft>
              <a:spcPct val="35000"/>
            </a:spcAft>
            <a:buNone/>
          </a:pPr>
          <a:r>
            <a:rPr lang="tr-TR" sz="2200" b="1" kern="1200" dirty="0">
              <a:solidFill>
                <a:srgbClr val="002060"/>
              </a:solidFill>
              <a:latin typeface="Arial" panose="020B0604020202020204" pitchFamily="34" charset="0"/>
              <a:cs typeface="Arial" panose="020B0604020202020204" pitchFamily="34" charset="0"/>
            </a:rPr>
            <a:t> İthalatta Gümrük ve Eş Etkili Vergi Muafiyeti</a:t>
          </a:r>
          <a:endParaRPr lang="tr-TR" sz="2200" kern="1200" dirty="0">
            <a:solidFill>
              <a:srgbClr val="002060"/>
            </a:solidFill>
            <a:latin typeface="Arial" panose="020B0604020202020204" pitchFamily="34" charset="0"/>
            <a:cs typeface="Arial" panose="020B0604020202020204" pitchFamily="34" charset="0"/>
          </a:endParaRPr>
        </a:p>
      </dsp:txBody>
      <dsp:txXfrm>
        <a:off x="728014" y="1540663"/>
        <a:ext cx="5148921" cy="1242850"/>
      </dsp:txXfrm>
    </dsp:sp>
    <dsp:sp modelId="{416F522E-B7E6-4164-8056-5970068F21F8}">
      <dsp:nvSpPr>
        <dsp:cNvPr id="0" name=""/>
        <dsp:cNvSpPr/>
      </dsp:nvSpPr>
      <dsp:spPr>
        <a:xfrm>
          <a:off x="689347" y="2954043"/>
          <a:ext cx="5226255" cy="1173232"/>
        </a:xfrm>
        <a:prstGeom prst="roundRect">
          <a:avLst>
            <a:gd name="adj" fmla="val 1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5400" tIns="25400" rIns="25400" bIns="25400" numCol="1" spcCol="1270" anchor="ctr" anchorCtr="0">
          <a:noAutofit/>
        </a:bodyPr>
        <a:lstStyle/>
        <a:p>
          <a:pPr marL="0" lvl="0" indent="0" algn="ctr" defTabSz="977900">
            <a:lnSpc>
              <a:spcPct val="90000"/>
            </a:lnSpc>
            <a:spcBef>
              <a:spcPct val="0"/>
            </a:spcBef>
            <a:spcAft>
              <a:spcPct val="35000"/>
            </a:spcAft>
            <a:buNone/>
          </a:pPr>
          <a:r>
            <a:rPr lang="tr-TR" sz="2200" b="1" kern="1200" dirty="0">
              <a:solidFill>
                <a:srgbClr val="002060"/>
              </a:solidFill>
              <a:latin typeface="Arial" panose="020B0604020202020204" pitchFamily="34" charset="0"/>
              <a:cs typeface="Arial" panose="020B0604020202020204" pitchFamily="34" charset="0"/>
            </a:rPr>
            <a:t> KKDF </a:t>
          </a:r>
          <a:r>
            <a:rPr lang="tr-TR" sz="2200" b="1" kern="1200" dirty="0">
              <a:solidFill>
                <a:srgbClr val="002060"/>
              </a:solidFill>
              <a:latin typeface="Arial" panose="020B0604020202020204" pitchFamily="34" charset="0"/>
              <a:ea typeface="+mn-ea"/>
              <a:cs typeface="Arial" panose="020B0604020202020204" pitchFamily="34" charset="0"/>
            </a:rPr>
            <a:t>İstisnası</a:t>
          </a:r>
        </a:p>
      </dsp:txBody>
      <dsp:txXfrm>
        <a:off x="723710" y="2988406"/>
        <a:ext cx="5157529" cy="1104506"/>
      </dsp:txXfrm>
    </dsp:sp>
    <dsp:sp modelId="{DB76823C-CDD8-4B06-93EF-8B021BDEA7B2}">
      <dsp:nvSpPr>
        <dsp:cNvPr id="0" name=""/>
        <dsp:cNvSpPr/>
      </dsp:nvSpPr>
      <dsp:spPr>
        <a:xfrm>
          <a:off x="700113" y="5845048"/>
          <a:ext cx="5226255" cy="2259913"/>
        </a:xfrm>
        <a:prstGeom prst="roundRect">
          <a:avLst>
            <a:gd name="adj" fmla="val 1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5400" tIns="25400" rIns="25400" bIns="25400" numCol="1" spcCol="1270" anchor="ctr" anchorCtr="0">
          <a:noAutofit/>
        </a:bodyPr>
        <a:lstStyle/>
        <a:p>
          <a:pPr marL="0" lvl="0" indent="0" algn="ctr" defTabSz="914400" rtl="0" eaLnBrk="1" latinLnBrk="0" hangingPunct="1">
            <a:lnSpc>
              <a:spcPct val="90000"/>
            </a:lnSpc>
            <a:spcBef>
              <a:spcPct val="0"/>
            </a:spcBef>
            <a:spcAft>
              <a:spcPct val="35000"/>
            </a:spcAft>
            <a:buClrTx/>
            <a:buSzTx/>
            <a:buFontTx/>
            <a:buNone/>
          </a:pPr>
          <a:r>
            <a:rPr kumimoji="0" lang="tr-TR" sz="2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lang="tr-TR" sz="2200" b="1" kern="1200" dirty="0">
              <a:solidFill>
                <a:srgbClr val="002060"/>
              </a:solidFill>
              <a:latin typeface="Arial" panose="020B0604020202020204" pitchFamily="34" charset="0"/>
              <a:ea typeface="+mn-ea"/>
              <a:cs typeface="Arial" panose="020B0604020202020204" pitchFamily="34" charset="0"/>
            </a:rPr>
            <a:t>Vergi, Resim ve Harç İstisnası</a:t>
          </a:r>
        </a:p>
        <a:p>
          <a:pPr marL="0" lvl="0" indent="0" algn="ctr" defTabSz="914400" rtl="0" eaLnBrk="1" latinLnBrk="0" hangingPunct="1">
            <a:lnSpc>
              <a:spcPct val="90000"/>
            </a:lnSpc>
            <a:spcBef>
              <a:spcPct val="0"/>
            </a:spcBef>
            <a:spcAft>
              <a:spcPct val="35000"/>
            </a:spcAft>
            <a:buClrTx/>
            <a:buSzTx/>
            <a:buFontTx/>
            <a:buNone/>
          </a:pPr>
          <a:r>
            <a:rPr lang="tr-TR" sz="2200" b="1" kern="1200" dirty="0">
              <a:solidFill>
                <a:srgbClr val="002060"/>
              </a:solidFill>
              <a:latin typeface="Arial" panose="020B0604020202020204" pitchFamily="34" charset="0"/>
              <a:ea typeface="+mn-ea"/>
              <a:cs typeface="Arial" panose="020B0604020202020204" pitchFamily="34" charset="0"/>
            </a:rPr>
            <a:t>(Damga Vergisi, Harçlar, BSMV)</a:t>
          </a:r>
        </a:p>
      </dsp:txBody>
      <dsp:txXfrm>
        <a:off x="766304" y="5911239"/>
        <a:ext cx="5093873" cy="2127531"/>
      </dsp:txXfrm>
    </dsp:sp>
    <dsp:sp modelId="{C1C7CD27-6012-4EFF-984A-41829BB8C91D}">
      <dsp:nvSpPr>
        <dsp:cNvPr id="0" name=""/>
        <dsp:cNvSpPr/>
      </dsp:nvSpPr>
      <dsp:spPr>
        <a:xfrm>
          <a:off x="7025293" y="0"/>
          <a:ext cx="6532819" cy="8519206"/>
        </a:xfrm>
        <a:prstGeom prst="roundRect">
          <a:avLst>
            <a:gd name="adj" fmla="val 10000"/>
          </a:avLst>
        </a:prstGeom>
        <a:solidFill>
          <a:srgbClr val="203966"/>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2200" b="1" kern="1200" dirty="0">
              <a:solidFill>
                <a:srgbClr val="FFC000">
                  <a:lumMod val="60000"/>
                  <a:lumOff val="40000"/>
                </a:srgbClr>
              </a:solidFill>
              <a:latin typeface="Arial" panose="020B0604020202020204" pitchFamily="34" charset="0"/>
              <a:ea typeface="+mn-ea"/>
              <a:cs typeface="Arial" panose="020B0604020202020204" pitchFamily="34" charset="0"/>
            </a:rPr>
            <a:t>Yurt İçi Alım Avantajları</a:t>
          </a:r>
        </a:p>
      </dsp:txBody>
      <dsp:txXfrm>
        <a:off x="7025293" y="0"/>
        <a:ext cx="6532819" cy="2555761"/>
      </dsp:txXfrm>
    </dsp:sp>
    <dsp:sp modelId="{6FC9D9C9-FB65-47C5-9480-9F403A290021}">
      <dsp:nvSpPr>
        <dsp:cNvPr id="0" name=""/>
        <dsp:cNvSpPr/>
      </dsp:nvSpPr>
      <dsp:spPr>
        <a:xfrm>
          <a:off x="7678575" y="2558257"/>
          <a:ext cx="5226255" cy="2568657"/>
        </a:xfrm>
        <a:prstGeom prst="roundRect">
          <a:avLst>
            <a:gd name="adj" fmla="val 1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5400" tIns="25400" rIns="25400" bIns="25400" numCol="1" spcCol="1270" anchor="ctr" anchorCtr="0">
          <a:noAutofit/>
        </a:bodyPr>
        <a:lstStyle/>
        <a:p>
          <a:pPr marL="0" lvl="0" indent="0" algn="ctr" defTabSz="977900">
            <a:lnSpc>
              <a:spcPct val="90000"/>
            </a:lnSpc>
            <a:spcBef>
              <a:spcPct val="0"/>
            </a:spcBef>
            <a:spcAft>
              <a:spcPct val="35000"/>
            </a:spcAft>
            <a:buNone/>
          </a:pPr>
          <a:r>
            <a:rPr lang="tr-TR" sz="2200" b="1" kern="1200" dirty="0">
              <a:solidFill>
                <a:srgbClr val="002060"/>
              </a:solidFill>
              <a:latin typeface="Arial" panose="020B0604020202020204" pitchFamily="34" charset="0"/>
              <a:ea typeface="+mn-ea"/>
              <a:cs typeface="Arial" panose="020B0604020202020204" pitchFamily="34" charset="0"/>
            </a:rPr>
            <a:t>Yurt İçi Alımlarda KDV Tecil-Terkin Uygulaması</a:t>
          </a:r>
        </a:p>
      </dsp:txBody>
      <dsp:txXfrm>
        <a:off x="7753808" y="2633490"/>
        <a:ext cx="5075789" cy="2418191"/>
      </dsp:txXfrm>
    </dsp:sp>
    <dsp:sp modelId="{5D65076C-EE97-4A12-BDA3-5C32C394B218}">
      <dsp:nvSpPr>
        <dsp:cNvPr id="0" name=""/>
        <dsp:cNvSpPr/>
      </dsp:nvSpPr>
      <dsp:spPr>
        <a:xfrm>
          <a:off x="7678575" y="5522092"/>
          <a:ext cx="5226255" cy="2568657"/>
        </a:xfrm>
        <a:prstGeom prst="roundRect">
          <a:avLst>
            <a:gd name="adj" fmla="val 1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5400" tIns="25400" rIns="25400" bIns="25400" numCol="1" spcCol="1270" anchor="ctr" anchorCtr="0">
          <a:noAutofit/>
        </a:bodyPr>
        <a:lstStyle/>
        <a:p>
          <a:pPr marL="0" lvl="0" indent="0" algn="ctr" defTabSz="914400" rtl="0" eaLnBrk="1" latinLnBrk="0" hangingPunct="1">
            <a:lnSpc>
              <a:spcPct val="90000"/>
            </a:lnSpc>
            <a:spcBef>
              <a:spcPct val="0"/>
            </a:spcBef>
            <a:spcAft>
              <a:spcPct val="35000"/>
            </a:spcAft>
            <a:buClrTx/>
            <a:buSzTx/>
            <a:buFontTx/>
            <a:buNone/>
          </a:pPr>
          <a:r>
            <a:rPr lang="tr-TR" sz="2200" b="1" kern="1200" dirty="0">
              <a:solidFill>
                <a:srgbClr val="002060"/>
              </a:solidFill>
              <a:latin typeface="Arial" panose="020B0604020202020204" pitchFamily="34" charset="0"/>
              <a:ea typeface="+mn-ea"/>
              <a:cs typeface="Arial" panose="020B0604020202020204" pitchFamily="34" charset="0"/>
            </a:rPr>
            <a:t>Yurt İçinden Dünya Piyasa Fiyatlarından Tarımsal Hammadde Temini</a:t>
          </a:r>
        </a:p>
      </dsp:txBody>
      <dsp:txXfrm>
        <a:off x="7753808" y="5597325"/>
        <a:ext cx="5075789" cy="2418191"/>
      </dsp:txXfrm>
    </dsp:sp>
    <dsp:sp modelId="{FDE8B9DA-55B5-49E2-A207-CF148AE82AA9}">
      <dsp:nvSpPr>
        <dsp:cNvPr id="0" name=""/>
        <dsp:cNvSpPr/>
      </dsp:nvSpPr>
      <dsp:spPr>
        <a:xfrm>
          <a:off x="14048074" y="0"/>
          <a:ext cx="6532819" cy="8519206"/>
        </a:xfrm>
        <a:prstGeom prst="roundRect">
          <a:avLst>
            <a:gd name="adj" fmla="val 10000"/>
          </a:avLst>
        </a:prstGeom>
        <a:solidFill>
          <a:srgbClr val="203966"/>
        </a:solidFill>
        <a:ln w="38100" cap="flat" cmpd="sng" algn="ctr">
          <a:solidFill>
            <a:schemeClr val="lt1"/>
          </a:solidFill>
          <a:prstDash val="solid"/>
        </a:ln>
        <a:effectLst/>
      </dsp:spPr>
      <dsp:style>
        <a:lnRef idx="3">
          <a:schemeClr val="lt1"/>
        </a:lnRef>
        <a:fillRef idx="1">
          <a:schemeClr val="accent4"/>
        </a:fillRef>
        <a:effectRef idx="1">
          <a:schemeClr val="accent4"/>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b="1" kern="1200" dirty="0">
              <a:solidFill>
                <a:srgbClr val="FFC000">
                  <a:lumMod val="60000"/>
                  <a:lumOff val="40000"/>
                </a:srgbClr>
              </a:solidFill>
              <a:latin typeface="Arial" panose="020B0604020202020204" pitchFamily="34" charset="0"/>
              <a:ea typeface="+mn-ea"/>
              <a:cs typeface="Arial" panose="020B0604020202020204" pitchFamily="34" charset="0"/>
            </a:rPr>
            <a:t>Diğer Özel Avantajlar</a:t>
          </a:r>
        </a:p>
      </dsp:txBody>
      <dsp:txXfrm>
        <a:off x="14048074" y="0"/>
        <a:ext cx="6532819" cy="2555761"/>
      </dsp:txXfrm>
    </dsp:sp>
    <dsp:sp modelId="{B5FE99BB-9F91-4E24-89C1-4877CD6E5EDC}">
      <dsp:nvSpPr>
        <dsp:cNvPr id="0" name=""/>
        <dsp:cNvSpPr/>
      </dsp:nvSpPr>
      <dsp:spPr>
        <a:xfrm>
          <a:off x="14701356" y="2555761"/>
          <a:ext cx="5226255" cy="5537483"/>
        </a:xfrm>
        <a:prstGeom prst="roundRect">
          <a:avLst>
            <a:gd name="adj" fmla="val 1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5400" tIns="25400" rIns="25400" bIns="25400" numCol="1" spcCol="1270" anchor="ctr" anchorCtr="0">
          <a:noAutofit/>
        </a:bodyPr>
        <a:lstStyle/>
        <a:p>
          <a:pPr marL="0" lvl="0" indent="0" algn="ctr" defTabSz="914400" rtl="0" eaLnBrk="1" latinLnBrk="0" hangingPunct="1">
            <a:lnSpc>
              <a:spcPct val="90000"/>
            </a:lnSpc>
            <a:spcBef>
              <a:spcPct val="0"/>
            </a:spcBef>
            <a:spcAft>
              <a:spcPct val="35000"/>
            </a:spcAft>
            <a:buClrTx/>
            <a:buSzTx/>
            <a:buFontTx/>
            <a:buNone/>
          </a:pPr>
          <a:r>
            <a:rPr lang="tr-TR" sz="2200" b="1" kern="1200" dirty="0">
              <a:solidFill>
                <a:srgbClr val="002060"/>
              </a:solidFill>
              <a:latin typeface="Arial" panose="020B0604020202020204" pitchFamily="34" charset="0"/>
              <a:ea typeface="+mn-ea"/>
              <a:cs typeface="Arial" panose="020B0604020202020204" pitchFamily="34" charset="0"/>
            </a:rPr>
            <a:t>Ticaret Politikası Önlemlerine Tabi Olmama</a:t>
          </a:r>
        </a:p>
      </dsp:txBody>
      <dsp:txXfrm>
        <a:off x="14854428" y="2708833"/>
        <a:ext cx="4920111" cy="523133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0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1143000" y="685800"/>
            <a:ext cx="4572000" cy="3429000"/>
          </a:xfrm>
          <a:prstGeom prst="rect">
            <a:avLst/>
          </a:prstGeom>
        </p:spPr>
        <p:txBody>
          <a:bodyPr/>
          <a:lstStyle/>
          <a:p>
            <a:endParaRPr/>
          </a:p>
        </p:txBody>
      </p:sp>
      <p:sp>
        <p:nvSpPr>
          <p:cNvPr id="27" name="Shape 2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79325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177800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463699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656126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824281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2075" y="746125"/>
            <a:ext cx="6621463" cy="3725863"/>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068034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170565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2075" y="746125"/>
            <a:ext cx="6621463" cy="3725863"/>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278569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2075" y="746125"/>
            <a:ext cx="6621463" cy="3725863"/>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647336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2075" y="746125"/>
            <a:ext cx="6621463" cy="3725863"/>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98263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2075" y="746125"/>
            <a:ext cx="6621463" cy="3725863"/>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939590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2075" y="746125"/>
            <a:ext cx="6621463" cy="3725863"/>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062457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cop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710032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210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7" Type="http://schemas.openxmlformats.org/officeDocument/2006/relationships/image" Target="../media/image1.png"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video" Target="../media/media1.mp4" /><Relationship Id="rId5" Type="http://schemas.microsoft.com/office/2007/relationships/media" Target="../media/media1.mp4" /><Relationship Id="rId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a-blue-frame-of-moving-dots-and-lines-2022-01-30-02-32-12-utc.mp4" descr="a-blue-frame-of-moving-dots-and-lines-2022-01-30-02-32-12-utc.mp4"/>
          <p:cNvPicPr>
            <a:picLocks/>
          </p:cNvPicPr>
          <p:nvPr>
            <a:videoFile r:link="rId6"/>
            <p:extLst>
              <p:ext uri="{DAA4B4D4-6D71-4841-9C94-3DE7FCFB9230}">
                <p14:media xmlns:p14="http://schemas.microsoft.com/office/powerpoint/2010/main" r:embed="rId5"/>
              </p:ext>
            </p:extLst>
          </p:nvPr>
        </p:nvPicPr>
        <p:blipFill>
          <a:blip r:embed="rId7"/>
          <a:stretch>
            <a:fillRect/>
          </a:stretch>
        </p:blipFill>
        <p:spPr>
          <a:xfrm>
            <a:off x="-89210" y="-50182"/>
            <a:ext cx="24562420" cy="13816364"/>
          </a:xfrm>
          <a:prstGeom prst="rect">
            <a:avLst/>
          </a:prstGeom>
          <a:ln w="12700">
            <a:miter lim="400000"/>
          </a:ln>
        </p:spPr>
      </p:pic>
      <p:sp>
        <p:nvSpPr>
          <p:cNvPr id="3" name="Presentation Title"/>
          <p:cNvSpPr txBox="1">
            <a:spLocks noGrp="1"/>
          </p:cNvSpPr>
          <p:nvPr>
            <p:ph type="title" hasCustomPrompt="1"/>
          </p:nvPr>
        </p:nvSpPr>
        <p:spPr>
          <a:xfrm>
            <a:off x="4597083" y="3896907"/>
            <a:ext cx="15189832" cy="321357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b">
            <a:normAutofit/>
          </a:bodyPr>
          <a:lstStyle/>
          <a:p>
            <a:r>
              <a:t>Presentation Title</a:t>
            </a:r>
          </a:p>
        </p:txBody>
      </p:sp>
      <p:sp>
        <p:nvSpPr>
          <p:cNvPr id="4" name="Body Level One…"/>
          <p:cNvSpPr txBox="1">
            <a:spLocks noGrp="1"/>
          </p:cNvSpPr>
          <p:nvPr>
            <p:ph type="body" idx="1" hasCustomPrompt="1"/>
          </p:nvPr>
        </p:nvSpPr>
        <p:spPr>
          <a:xfrm>
            <a:off x="4593520" y="7110477"/>
            <a:ext cx="15189828" cy="131703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ormAutofit/>
          </a:bodyPr>
          <a:lstStyle/>
          <a:p>
            <a:r>
              <a:t>Presentation Subtitle</a:t>
            </a:r>
          </a:p>
          <a:p>
            <a:pPr lvl="1"/>
            <a:endParaRPr/>
          </a:p>
          <a:p>
            <a:pPr lvl="2"/>
            <a:endParaRPr/>
          </a:p>
          <a:p>
            <a:pPr lvl="3"/>
            <a:endParaRPr/>
          </a:p>
          <a:p>
            <a:pPr lvl="4"/>
            <a:endParaRPr/>
          </a:p>
        </p:txBody>
      </p:sp>
      <p:sp>
        <p:nvSpPr>
          <p:cNvPr id="5" name="Slide Number"/>
          <p:cNvSpPr txBox="1">
            <a:spLocks noGrp="1"/>
          </p:cNvSpPr>
          <p:nvPr>
            <p:ph type="sldNum" sz="quarter" idx="2"/>
          </p:nvPr>
        </p:nvSpPr>
        <p:spPr>
          <a:xfrm>
            <a:off x="12033229" y="11126150"/>
            <a:ext cx="308902" cy="293153"/>
          </a:xfrm>
          <a:prstGeom prst="rect">
            <a:avLst/>
          </a:prstGeom>
          <a:ln w="3175">
            <a:miter lim="400000"/>
          </a:ln>
        </p:spPr>
        <p:txBody>
          <a:bodyPr wrap="none" lIns="35120" tIns="35120" rIns="35120" bIns="35120" anchor="b">
            <a:spAutoFit/>
          </a:bodyPr>
          <a:lstStyle>
            <a:lvl1pPr defTabSz="584200">
              <a:defRPr sz="16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Lst>
  <p:transition spd="med"/>
  <p:txStyles>
    <p:titleStyle>
      <a:lvl1pPr marL="0" marR="0" indent="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9pPr>
    </p:titleStyle>
    <p:bodyStyle>
      <a:lvl1pPr marL="0" marR="0" indent="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1pPr>
      <a:lvl2pPr marL="0" marR="0" indent="4572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xml" /><Relationship Id="rId1" Type="http://schemas.openxmlformats.org/officeDocument/2006/relationships/slideLayout" Target="../slideLayouts/slideLayout1.xml" /><Relationship Id="rId6" Type="http://schemas.openxmlformats.org/officeDocument/2006/relationships/image" Target="../media/image6.png" /><Relationship Id="rId5" Type="http://schemas.openxmlformats.org/officeDocument/2006/relationships/image" Target="../media/image5.png"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3" Type="http://schemas.openxmlformats.org/officeDocument/2006/relationships/hyperlink" Target="https://ticaret.gov.tr/data/6412c89b13b87628d4049302/Ticaret_Musavirliklerimiz_ve_Ataseliklerimiz.pdf" TargetMode="External" /><Relationship Id="rId2" Type="http://schemas.openxmlformats.org/officeDocument/2006/relationships/image" Target="../media/image7.png" /><Relationship Id="rId1" Type="http://schemas.openxmlformats.org/officeDocument/2006/relationships/slideLayout" Target="../slideLayouts/slideLayout3.xml" /><Relationship Id="rId6" Type="http://schemas.openxmlformats.org/officeDocument/2006/relationships/hyperlink" Target="https://ticaret.gov.tr/yurtdisi-teskilati" TargetMode="External" /><Relationship Id="rId5" Type="http://schemas.openxmlformats.org/officeDocument/2006/relationships/hyperlink" Target="https://musaviredanisin.ticaret.gov.tr/" TargetMode="External" /><Relationship Id="rId4" Type="http://schemas.openxmlformats.org/officeDocument/2006/relationships/image" Target="../media/image26.png" /></Relationships>
</file>

<file path=ppt/slides/_rels/slide1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3.xml" /><Relationship Id="rId1" Type="http://schemas.openxmlformats.org/officeDocument/2006/relationships/slideLayout" Target="../slideLayouts/slideLayout1.xml" /><Relationship Id="rId6" Type="http://schemas.openxmlformats.org/officeDocument/2006/relationships/image" Target="../media/image6.png" /><Relationship Id="rId5" Type="http://schemas.openxmlformats.org/officeDocument/2006/relationships/image" Target="../media/image5.png" /><Relationship Id="rId4" Type="http://schemas.openxmlformats.org/officeDocument/2006/relationships/image" Target="../media/image4.png" /></Relationships>
</file>

<file path=ppt/slides/_rels/slide13.xml.rels><?xml version="1.0" encoding="UTF-8" standalone="yes"?>
<Relationships xmlns="http://schemas.openxmlformats.org/package/2006/relationships"><Relationship Id="rId8" Type="http://schemas.openxmlformats.org/officeDocument/2006/relationships/image" Target="../media/image32.png" /><Relationship Id="rId3" Type="http://schemas.openxmlformats.org/officeDocument/2006/relationships/image" Target="../media/image27.png" /><Relationship Id="rId7" Type="http://schemas.openxmlformats.org/officeDocument/2006/relationships/image" Target="../media/image31.png" /><Relationship Id="rId2" Type="http://schemas.openxmlformats.org/officeDocument/2006/relationships/notesSlide" Target="../notesSlides/notesSlide4.xml" /><Relationship Id="rId1" Type="http://schemas.openxmlformats.org/officeDocument/2006/relationships/slideLayout" Target="../slideLayouts/slideLayout1.xml" /><Relationship Id="rId6" Type="http://schemas.openxmlformats.org/officeDocument/2006/relationships/image" Target="../media/image30.png" /><Relationship Id="rId11" Type="http://schemas.openxmlformats.org/officeDocument/2006/relationships/image" Target="../media/image5.png" /><Relationship Id="rId5" Type="http://schemas.openxmlformats.org/officeDocument/2006/relationships/image" Target="../media/image29.png" /><Relationship Id="rId10" Type="http://schemas.openxmlformats.org/officeDocument/2006/relationships/image" Target="../media/image15.png" /><Relationship Id="rId4" Type="http://schemas.openxmlformats.org/officeDocument/2006/relationships/image" Target="../media/image28.png" /><Relationship Id="rId9" Type="http://schemas.openxmlformats.org/officeDocument/2006/relationships/image" Target="../media/image13.png" /></Relationships>
</file>

<file path=ppt/slides/_rels/slide1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32.png" /><Relationship Id="rId1" Type="http://schemas.openxmlformats.org/officeDocument/2006/relationships/slideLayout" Target="../slideLayouts/slideLayout1.xml" /><Relationship Id="rId6" Type="http://schemas.openxmlformats.org/officeDocument/2006/relationships/image" Target="../media/image11.png" /><Relationship Id="rId5" Type="http://schemas.openxmlformats.org/officeDocument/2006/relationships/image" Target="../media/image7.png" /><Relationship Id="rId4" Type="http://schemas.openxmlformats.org/officeDocument/2006/relationships/image" Target="../media/image4.png" /></Relationships>
</file>

<file path=ppt/slides/_rels/slide15.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image" Target="../media/image32.png" /><Relationship Id="rId5" Type="http://schemas.openxmlformats.org/officeDocument/2006/relationships/image" Target="../media/image11.png" /><Relationship Id="rId4" Type="http://schemas.openxmlformats.org/officeDocument/2006/relationships/image" Target="../media/image7.png" /></Relationships>
</file>

<file path=ppt/slides/_rels/slide16.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1.xml" /><Relationship Id="rId5" Type="http://schemas.openxmlformats.org/officeDocument/2006/relationships/image" Target="../media/image32.png" /><Relationship Id="rId4" Type="http://schemas.openxmlformats.org/officeDocument/2006/relationships/image" Target="../media/image7.png" /></Relationships>
</file>

<file path=ppt/slides/_rels/slide17.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5.xml" /><Relationship Id="rId1" Type="http://schemas.openxmlformats.org/officeDocument/2006/relationships/slideLayout" Target="../slideLayouts/slideLayout1.xml" /><Relationship Id="rId5" Type="http://schemas.openxmlformats.org/officeDocument/2006/relationships/image" Target="../media/image4.png" /><Relationship Id="rId4" Type="http://schemas.openxmlformats.org/officeDocument/2006/relationships/image" Target="../media/image3.png" /></Relationships>
</file>

<file path=ppt/slides/_rels/slide18.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1.xml" /><Relationship Id="rId5" Type="http://schemas.openxmlformats.org/officeDocument/2006/relationships/image" Target="../media/image32.png" /><Relationship Id="rId4" Type="http://schemas.openxmlformats.org/officeDocument/2006/relationships/image" Target="../media/image7.png" /></Relationships>
</file>

<file path=ppt/slides/_rels/slide19.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image" Target="../media/image11.png" /><Relationship Id="rId5" Type="http://schemas.openxmlformats.org/officeDocument/2006/relationships/image" Target="../media/image32.png" /><Relationship Id="rId4" Type="http://schemas.openxmlformats.org/officeDocument/2006/relationships/image" Target="../media/image7.png" /></Relationships>
</file>

<file path=ppt/slides/_rels/slide2.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3" Type="http://schemas.openxmlformats.org/officeDocument/2006/relationships/image" Target="../media/image4.png" /><Relationship Id="rId7" Type="http://schemas.openxmlformats.org/officeDocument/2006/relationships/image" Target="../media/image33.png" /><Relationship Id="rId2"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image" Target="../media/image11.png" /><Relationship Id="rId5" Type="http://schemas.openxmlformats.org/officeDocument/2006/relationships/image" Target="../media/image32.png" /><Relationship Id="rId4" Type="http://schemas.openxmlformats.org/officeDocument/2006/relationships/image" Target="../media/image7.png" /></Relationships>
</file>

<file path=ppt/slides/_rels/slide21.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1.xml" /><Relationship Id="rId5" Type="http://schemas.openxmlformats.org/officeDocument/2006/relationships/image" Target="../media/image32.png" /><Relationship Id="rId4" Type="http://schemas.openxmlformats.org/officeDocument/2006/relationships/image" Target="../media/image7.png" /></Relationships>
</file>

<file path=ppt/slides/_rels/slide2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1.xml" /><Relationship Id="rId5" Type="http://schemas.openxmlformats.org/officeDocument/2006/relationships/image" Target="../media/image32.png" /><Relationship Id="rId4" Type="http://schemas.openxmlformats.org/officeDocument/2006/relationships/image" Target="../media/image7.png" /></Relationships>
</file>

<file path=ppt/slides/_rels/slide2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1.xml" /><Relationship Id="rId5" Type="http://schemas.openxmlformats.org/officeDocument/2006/relationships/image" Target="../media/image32.png" /><Relationship Id="rId4" Type="http://schemas.openxmlformats.org/officeDocument/2006/relationships/image" Target="../media/image7.png" /></Relationships>
</file>

<file path=ppt/slides/_rels/slide2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6.xml" /><Relationship Id="rId1" Type="http://schemas.openxmlformats.org/officeDocument/2006/relationships/slideLayout" Target="../slideLayouts/slideLayout1.xml" /><Relationship Id="rId6" Type="http://schemas.openxmlformats.org/officeDocument/2006/relationships/image" Target="../media/image7.png" /><Relationship Id="rId5" Type="http://schemas.openxmlformats.org/officeDocument/2006/relationships/image" Target="../media/image32.png" /><Relationship Id="rId4" Type="http://schemas.openxmlformats.org/officeDocument/2006/relationships/image" Target="../media/image4.png" /></Relationships>
</file>

<file path=ppt/slides/_rels/slide25.xml.rels><?xml version="1.0" encoding="UTF-8" standalone="yes"?>
<Relationships xmlns="http://schemas.openxmlformats.org/package/2006/relationships"><Relationship Id="rId8" Type="http://schemas.openxmlformats.org/officeDocument/2006/relationships/image" Target="../media/image11.png" /><Relationship Id="rId3" Type="http://schemas.openxmlformats.org/officeDocument/2006/relationships/image" Target="../media/image32.png" /><Relationship Id="rId7" Type="http://schemas.openxmlformats.org/officeDocument/2006/relationships/image" Target="../media/image33.png" /><Relationship Id="rId2" Type="http://schemas.openxmlformats.org/officeDocument/2006/relationships/notesSlide" Target="../notesSlides/notesSlide7.xml" /><Relationship Id="rId1" Type="http://schemas.openxmlformats.org/officeDocument/2006/relationships/slideLayout" Target="../slideLayouts/slideLayout1.xml" /><Relationship Id="rId6" Type="http://schemas.openxmlformats.org/officeDocument/2006/relationships/image" Target="../media/image7.png" /><Relationship Id="rId5" Type="http://schemas.openxmlformats.org/officeDocument/2006/relationships/image" Target="../media/image4.png" /><Relationship Id="rId4" Type="http://schemas.openxmlformats.org/officeDocument/2006/relationships/image" Target="../media/image3.png" /></Relationships>
</file>

<file path=ppt/slides/_rels/slide2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8.xml" /><Relationship Id="rId1" Type="http://schemas.openxmlformats.org/officeDocument/2006/relationships/slideLayout" Target="../slideLayouts/slideLayout1.xml" /><Relationship Id="rId6" Type="http://schemas.openxmlformats.org/officeDocument/2006/relationships/image" Target="../media/image7.png" /><Relationship Id="rId5" Type="http://schemas.openxmlformats.org/officeDocument/2006/relationships/image" Target="../media/image34.jpeg" /><Relationship Id="rId4" Type="http://schemas.openxmlformats.org/officeDocument/2006/relationships/image" Target="../media/image4.png" /></Relationships>
</file>

<file path=ppt/slides/_rels/slide27.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9.xml" /><Relationship Id="rId1" Type="http://schemas.openxmlformats.org/officeDocument/2006/relationships/slideLayout" Target="../slideLayouts/slideLayout1.xml" /><Relationship Id="rId5" Type="http://schemas.openxmlformats.org/officeDocument/2006/relationships/image" Target="../media/image7.png" /><Relationship Id="rId4" Type="http://schemas.openxmlformats.org/officeDocument/2006/relationships/image" Target="../media/image4.png" /></Relationships>
</file>

<file path=ppt/slides/_rels/slide28.xml.rels><?xml version="1.0" encoding="UTF-8" standalone="yes"?>
<Relationships xmlns="http://schemas.openxmlformats.org/package/2006/relationships"><Relationship Id="rId3" Type="http://schemas.openxmlformats.org/officeDocument/2006/relationships/image" Target="../media/image32.png" /><Relationship Id="rId7" Type="http://schemas.openxmlformats.org/officeDocument/2006/relationships/image" Target="../media/image11.png" /><Relationship Id="rId2" Type="http://schemas.openxmlformats.org/officeDocument/2006/relationships/notesSlide" Target="../notesSlides/notesSlide10.xml" /><Relationship Id="rId1" Type="http://schemas.openxmlformats.org/officeDocument/2006/relationships/slideLayout" Target="../slideLayouts/slideLayout1.xml" /><Relationship Id="rId6" Type="http://schemas.openxmlformats.org/officeDocument/2006/relationships/image" Target="../media/image4.png" /><Relationship Id="rId5" Type="http://schemas.openxmlformats.org/officeDocument/2006/relationships/image" Target="../media/image3.png" /><Relationship Id="rId4" Type="http://schemas.openxmlformats.org/officeDocument/2006/relationships/image" Target="../media/image7.png" /></Relationships>
</file>

<file path=ppt/slides/_rels/slide29.xml.rels><?xml version="1.0" encoding="UTF-8" standalone="yes"?>
<Relationships xmlns="http://schemas.openxmlformats.org/package/2006/relationships"><Relationship Id="rId3" Type="http://schemas.openxmlformats.org/officeDocument/2006/relationships/image" Target="../media/image32.png" /><Relationship Id="rId7" Type="http://schemas.openxmlformats.org/officeDocument/2006/relationships/image" Target="../media/image11.png" /><Relationship Id="rId2" Type="http://schemas.openxmlformats.org/officeDocument/2006/relationships/notesSlide" Target="../notesSlides/notesSlide11.xml" /><Relationship Id="rId1" Type="http://schemas.openxmlformats.org/officeDocument/2006/relationships/slideLayout" Target="../slideLayouts/slideLayout1.xml" /><Relationship Id="rId6" Type="http://schemas.openxmlformats.org/officeDocument/2006/relationships/image" Target="../media/image4.png" /><Relationship Id="rId5" Type="http://schemas.openxmlformats.org/officeDocument/2006/relationships/image" Target="../media/image3.png" /><Relationship Id="rId4" Type="http://schemas.openxmlformats.org/officeDocument/2006/relationships/image" Target="../media/image7.png" /></Relationships>
</file>

<file path=ppt/slides/_rels/slide3.xml.rels><?xml version="1.0" encoding="UTF-8" standalone="yes"?>
<Relationships xmlns="http://schemas.openxmlformats.org/package/2006/relationships"><Relationship Id="rId8" Type="http://schemas.openxmlformats.org/officeDocument/2006/relationships/image" Target="../media/image5.png" /><Relationship Id="rId3" Type="http://schemas.openxmlformats.org/officeDocument/2006/relationships/image" Target="../media/image9.png" /><Relationship Id="rId7" Type="http://schemas.openxmlformats.org/officeDocument/2006/relationships/image" Target="../media/image13.png" /><Relationship Id="rId2" Type="http://schemas.openxmlformats.org/officeDocument/2006/relationships/image" Target="../media/image8.png" /><Relationship Id="rId1" Type="http://schemas.openxmlformats.org/officeDocument/2006/relationships/slideLayout" Target="../slideLayouts/slideLayout2.xml" /><Relationship Id="rId6" Type="http://schemas.openxmlformats.org/officeDocument/2006/relationships/image" Target="../media/image12.png" /><Relationship Id="rId5" Type="http://schemas.openxmlformats.org/officeDocument/2006/relationships/image" Target="../media/image11.png" /><Relationship Id="rId10" Type="http://schemas.openxmlformats.org/officeDocument/2006/relationships/image" Target="../media/image15.png" /><Relationship Id="rId4" Type="http://schemas.openxmlformats.org/officeDocument/2006/relationships/image" Target="../media/image10.png" /><Relationship Id="rId9" Type="http://schemas.openxmlformats.org/officeDocument/2006/relationships/image" Target="../media/image14.png" /></Relationships>
</file>

<file path=ppt/slides/_rels/slide30.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2.xml" /><Relationship Id="rId1" Type="http://schemas.openxmlformats.org/officeDocument/2006/relationships/slideLayout" Target="../slideLayouts/slideLayout1.xml" /><Relationship Id="rId6" Type="http://schemas.openxmlformats.org/officeDocument/2006/relationships/image" Target="../media/image35.png" /><Relationship Id="rId5" Type="http://schemas.openxmlformats.org/officeDocument/2006/relationships/image" Target="../media/image4.png" /><Relationship Id="rId4" Type="http://schemas.openxmlformats.org/officeDocument/2006/relationships/image" Target="../media/image3.png" /></Relationships>
</file>

<file path=ppt/slides/_rels/slide3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32.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33.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3" Type="http://schemas.openxmlformats.org/officeDocument/2006/relationships/image" Target="../media/image16.png" /><Relationship Id="rId7" Type="http://schemas.openxmlformats.org/officeDocument/2006/relationships/image" Target="../media/image20.png" /><Relationship Id="rId2" Type="http://schemas.openxmlformats.org/officeDocument/2006/relationships/image" Target="../media/image7.png" /><Relationship Id="rId1" Type="http://schemas.openxmlformats.org/officeDocument/2006/relationships/slideLayout" Target="../slideLayouts/slideLayout3.xml" /><Relationship Id="rId6" Type="http://schemas.openxmlformats.org/officeDocument/2006/relationships/image" Target="../media/image19.png" /><Relationship Id="rId5" Type="http://schemas.openxmlformats.org/officeDocument/2006/relationships/image" Target="../media/image18.png" /><Relationship Id="rId4" Type="http://schemas.openxmlformats.org/officeDocument/2006/relationships/image" Target="../media/image17.png" /></Relationships>
</file>

<file path=ppt/slides/_rels/slide5.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2.xml" /><Relationship Id="rId1" Type="http://schemas.openxmlformats.org/officeDocument/2006/relationships/slideLayout" Target="../slideLayouts/slideLayout3.xml" /><Relationship Id="rId4" Type="http://schemas.openxmlformats.org/officeDocument/2006/relationships/image" Target="../media/image21.png" /></Relationships>
</file>

<file path=ppt/slides/_rels/slide6.xml.rels><?xml version="1.0" encoding="UTF-8" standalone="yes"?>
<Relationships xmlns="http://schemas.openxmlformats.org/package/2006/relationships"><Relationship Id="rId8" Type="http://schemas.openxmlformats.org/officeDocument/2006/relationships/image" Target="../media/image24.png" /><Relationship Id="rId3" Type="http://schemas.openxmlformats.org/officeDocument/2006/relationships/image" Target="../media/image16.png" /><Relationship Id="rId7" Type="http://schemas.openxmlformats.org/officeDocument/2006/relationships/image" Target="../media/image23.png" /><Relationship Id="rId12" Type="http://schemas.openxmlformats.org/officeDocument/2006/relationships/image" Target="../media/image15.png" /><Relationship Id="rId2" Type="http://schemas.openxmlformats.org/officeDocument/2006/relationships/image" Target="../media/image22.jpeg" /><Relationship Id="rId1" Type="http://schemas.openxmlformats.org/officeDocument/2006/relationships/slideLayout" Target="../slideLayouts/slideLayout2.xml" /><Relationship Id="rId6" Type="http://schemas.openxmlformats.org/officeDocument/2006/relationships/image" Target="../media/image19.png" /><Relationship Id="rId11" Type="http://schemas.openxmlformats.org/officeDocument/2006/relationships/image" Target="../media/image5.png" /><Relationship Id="rId5" Type="http://schemas.openxmlformats.org/officeDocument/2006/relationships/image" Target="../media/image18.png" /><Relationship Id="rId10" Type="http://schemas.openxmlformats.org/officeDocument/2006/relationships/image" Target="../media/image25.png" /><Relationship Id="rId4" Type="http://schemas.openxmlformats.org/officeDocument/2006/relationships/image" Target="../media/image17.png" /><Relationship Id="rId9" Type="http://schemas.openxmlformats.org/officeDocument/2006/relationships/image" Target="../media/image20.png" /></Relationships>
</file>

<file path=ppt/slides/_rels/slide7.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 /><Relationship Id="rId7" Type="http://schemas.openxmlformats.org/officeDocument/2006/relationships/image" Target="../media/image7.png" /><Relationship Id="rId2" Type="http://schemas.openxmlformats.org/officeDocument/2006/relationships/diagramData" Target="../diagrams/data1.xml" /><Relationship Id="rId1" Type="http://schemas.openxmlformats.org/officeDocument/2006/relationships/slideLayout" Target="../slideLayouts/slideLayout3.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4" y="994225"/>
            <a:ext cx="5957725"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1" y="4798353"/>
            <a:ext cx="9864610" cy="3626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9" name="Shape Shape" descr="Shape Shape"/>
          <p:cNvPicPr>
            <a:picLocks/>
          </p:cNvPicPr>
          <p:nvPr/>
        </p:nvPicPr>
        <p:blipFill>
          <a:blip r:embed="rId6"/>
          <a:stretch>
            <a:fillRect/>
          </a:stretch>
        </p:blipFill>
        <p:spPr>
          <a:xfrm>
            <a:off x="7297910" y="4756142"/>
            <a:ext cx="10093978" cy="4022098"/>
          </a:xfrm>
          <a:prstGeom prst="rect">
            <a:avLst/>
          </a:prstGeom>
        </p:spPr>
      </p:pic>
      <p:sp>
        <p:nvSpPr>
          <p:cNvPr id="41" name="YENİ NESİL İHRACAT DESTEKLERİ  VE…"/>
          <p:cNvSpPr txBox="1"/>
          <p:nvPr/>
        </p:nvSpPr>
        <p:spPr>
          <a:xfrm>
            <a:off x="7708689" y="4937594"/>
            <a:ext cx="9348730" cy="334761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endParaRPr lang="tr-TR" sz="4400" b="1" dirty="0">
              <a:solidFill>
                <a:srgbClr val="D8AD65"/>
              </a:solidFill>
              <a:latin typeface="Myriad Pro Cond"/>
            </a:endParaRPr>
          </a:p>
          <a:p>
            <a:pPr>
              <a:defRPr sz="4400" b="1">
                <a:solidFill>
                  <a:srgbClr val="D8AD65"/>
                </a:solidFill>
                <a:latin typeface="Myriad Pro Cond"/>
                <a:ea typeface="Myriad Pro Cond"/>
                <a:cs typeface="Myriad Pro Cond"/>
                <a:sym typeface="Myriad Pro Condensed"/>
              </a:defRPr>
            </a:pPr>
            <a:r>
              <a:rPr lang="tr-TR" sz="4400" b="1" dirty="0">
                <a:solidFill>
                  <a:srgbClr val="D8AD65"/>
                </a:solidFill>
                <a:latin typeface="Myriad Pro Cond"/>
              </a:rPr>
              <a:t>TÜRKİYE İHRACATI VE İHRACATA YÖNELİK DEVLET DESTEKLERİ</a:t>
            </a:r>
          </a:p>
          <a:p>
            <a:pPr>
              <a:defRPr sz="4400" b="1">
                <a:solidFill>
                  <a:srgbClr val="D8AD65"/>
                </a:solidFill>
                <a:latin typeface="Myriad Pro Cond"/>
                <a:ea typeface="Myriad Pro Cond"/>
                <a:cs typeface="Myriad Pro Cond"/>
                <a:sym typeface="Myriad Pro Condensed"/>
              </a:defRPr>
            </a:pPr>
            <a:endParaRPr lang="tr-TR" sz="4400" b="1" dirty="0">
              <a:solidFill>
                <a:srgbClr val="D8AD65"/>
              </a:solidFill>
              <a:latin typeface="Myriad Pro Cond"/>
            </a:endParaRPr>
          </a:p>
          <a:p>
            <a:pPr>
              <a:defRPr sz="4400" b="1">
                <a:solidFill>
                  <a:srgbClr val="D8AD65"/>
                </a:solidFill>
                <a:latin typeface="Myriad Pro Cond"/>
                <a:ea typeface="Myriad Pro Cond"/>
                <a:cs typeface="Myriad Pro Cond"/>
                <a:sym typeface="Myriad Pro Condensed"/>
              </a:defRPr>
            </a:pPr>
            <a:r>
              <a:rPr lang="tr-TR" sz="4400" b="1" dirty="0">
                <a:solidFill>
                  <a:srgbClr val="D8AD65"/>
                </a:solidFill>
                <a:latin typeface="Myriad Pro Cond"/>
              </a:rPr>
              <a:t>Aralık 2023</a:t>
            </a:r>
          </a:p>
        </p:txBody>
      </p:sp>
      <p:sp>
        <p:nvSpPr>
          <p:cNvPr id="42" name="26.09.2022"/>
          <p:cNvSpPr txBox="1"/>
          <p:nvPr/>
        </p:nvSpPr>
        <p:spPr>
          <a:xfrm>
            <a:off x="10989673" y="8099818"/>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3416837" y="0"/>
            <a:ext cx="17550326" cy="207067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3618618" y="-66198"/>
            <a:ext cx="17793582" cy="193899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TİCARET BAKANLIĞI’NIN İHRACATÇILAR İÇİN ÖNEM TAŞIYAN FAALİYETLERİ- TİCARET MÜŞAVİRLERİ</a:t>
            </a:r>
          </a:p>
        </p:txBody>
      </p:sp>
      <p:sp>
        <p:nvSpPr>
          <p:cNvPr id="14" name="Metin kutusu 13">
            <a:extLst>
              <a:ext uri="{FF2B5EF4-FFF2-40B4-BE49-F238E27FC236}">
                <a16:creationId xmlns:a16="http://schemas.microsoft.com/office/drawing/2014/main" id="{C2E82E39-4ADF-40C7-ADF5-287643F72E64}"/>
              </a:ext>
            </a:extLst>
          </p:cNvPr>
          <p:cNvSpPr txBox="1"/>
          <p:nvPr/>
        </p:nvSpPr>
        <p:spPr>
          <a:xfrm>
            <a:off x="566648" y="3343561"/>
            <a:ext cx="23580969" cy="499535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algn="just"/>
            <a:r>
              <a:rPr lang="tr-TR" sz="4000" dirty="0">
                <a:solidFill>
                  <a:srgbClr val="D8AE63"/>
                </a:solidFill>
                <a:effectLst>
                  <a:outerShdw blurRad="38100" dist="38100" dir="2700000" algn="tl">
                    <a:srgbClr val="000000">
                      <a:alpha val="43137"/>
                    </a:srgbClr>
                  </a:outerShdw>
                </a:effectLst>
                <a:latin typeface="Myriad Pro Cond"/>
              </a:rPr>
              <a:t>İhracatçılarımıza yurtdışı pazarlarda destek vermek üzere görevli Ticaret Müşavirlerimize birçok farklı kanaldan ulaşabilirsiniz.</a:t>
            </a:r>
          </a:p>
          <a:p>
            <a:pPr algn="just"/>
            <a:endParaRPr lang="tr-TR" sz="4000" dirty="0">
              <a:solidFill>
                <a:srgbClr val="D8AE63"/>
              </a:solidFill>
              <a:effectLst>
                <a:outerShdw blurRad="38100" dist="38100" dir="2700000" algn="tl">
                  <a:srgbClr val="000000">
                    <a:alpha val="43137"/>
                  </a:srgbClr>
                </a:outerShdw>
              </a:effectLst>
              <a:latin typeface="Myriad Pro Cond"/>
            </a:endParaRPr>
          </a:p>
          <a:p>
            <a:pPr algn="just"/>
            <a:endParaRPr lang="tr-TR" sz="4000" dirty="0">
              <a:solidFill>
                <a:srgbClr val="D8AE63"/>
              </a:solidFill>
              <a:effectLst>
                <a:outerShdw blurRad="38100" dist="38100" dir="2700000" algn="tl">
                  <a:srgbClr val="000000">
                    <a:alpha val="43137"/>
                  </a:srgbClr>
                </a:outerShdw>
              </a:effectLst>
              <a:latin typeface="Myriad Pro Cond"/>
            </a:endParaRPr>
          </a:p>
          <a:p>
            <a:pPr algn="just"/>
            <a:endParaRPr lang="tr-TR" sz="4000" dirty="0">
              <a:solidFill>
                <a:srgbClr val="D8AE63"/>
              </a:solidFill>
              <a:effectLst>
                <a:outerShdw blurRad="38100" dist="38100" dir="2700000" algn="tl">
                  <a:srgbClr val="000000">
                    <a:alpha val="43137"/>
                  </a:srgbClr>
                </a:outerShdw>
              </a:effectLst>
              <a:latin typeface="Myriad Pro Cond"/>
            </a:endParaRPr>
          </a:p>
          <a:p>
            <a:pPr algn="just"/>
            <a:endParaRPr lang="tr-TR" sz="4000" dirty="0">
              <a:solidFill>
                <a:srgbClr val="D8AE63"/>
              </a:solidFill>
              <a:effectLst>
                <a:outerShdw blurRad="38100" dist="38100" dir="2700000" algn="tl">
                  <a:srgbClr val="000000">
                    <a:alpha val="43137"/>
                  </a:srgbClr>
                </a:outerShdw>
              </a:effectLst>
              <a:latin typeface="Myriad Pro Cond"/>
            </a:endParaRPr>
          </a:p>
          <a:p>
            <a:pPr algn="just"/>
            <a:endParaRPr lang="tr-TR" sz="4000" dirty="0">
              <a:solidFill>
                <a:srgbClr val="D8AE63"/>
              </a:solidFill>
              <a:effectLst>
                <a:outerShdw blurRad="38100" dist="38100" dir="2700000" algn="tl">
                  <a:srgbClr val="000000">
                    <a:alpha val="43137"/>
                  </a:srgbClr>
                </a:outerShdw>
              </a:effectLst>
              <a:latin typeface="Myriad Pro Cond"/>
            </a:endParaRPr>
          </a:p>
          <a:p>
            <a:pPr algn="just"/>
            <a:r>
              <a:rPr lang="tr-TR" sz="4000" dirty="0">
                <a:solidFill>
                  <a:srgbClr val="D8AE63"/>
                </a:solidFill>
                <a:effectLst>
                  <a:outerShdw blurRad="38100" dist="38100" dir="2700000" algn="tl">
                    <a:srgbClr val="000000">
                      <a:alpha val="43137"/>
                    </a:srgbClr>
                  </a:outerShdw>
                </a:effectLst>
                <a:latin typeface="Myriad Pro Cond"/>
                <a:hlinkClick r:id="rId3"/>
              </a:rPr>
              <a:t>https://ticaret.gov.tr/data/6412c89b13b87628d4049302/Ticaret_Musavirliklerimiz_ve_Ataseliklerimiz.pdf</a:t>
            </a:r>
            <a:r>
              <a:rPr lang="tr-TR" sz="4000" dirty="0">
                <a:solidFill>
                  <a:srgbClr val="D8AE63"/>
                </a:solidFill>
                <a:effectLst>
                  <a:outerShdw blurRad="38100" dist="38100" dir="2700000" algn="tl">
                    <a:srgbClr val="000000">
                      <a:alpha val="43137"/>
                    </a:srgbClr>
                  </a:outerShdw>
                </a:effectLst>
                <a:latin typeface="Myriad Pro Cond"/>
              </a:rPr>
              <a:t> </a:t>
            </a:r>
          </a:p>
        </p:txBody>
      </p:sp>
      <p:pic>
        <p:nvPicPr>
          <p:cNvPr id="2" name="Resim 1">
            <a:extLst>
              <a:ext uri="{FF2B5EF4-FFF2-40B4-BE49-F238E27FC236}">
                <a16:creationId xmlns:a16="http://schemas.microsoft.com/office/drawing/2014/main" id="{39CB5CFB-7535-4663-8B1A-B729BD8A6600}"/>
              </a:ext>
            </a:extLst>
          </p:cNvPr>
          <p:cNvPicPr>
            <a:picLocks noChangeAspect="1"/>
          </p:cNvPicPr>
          <p:nvPr/>
        </p:nvPicPr>
        <p:blipFill>
          <a:blip r:embed="rId4"/>
          <a:stretch>
            <a:fillRect/>
          </a:stretch>
        </p:blipFill>
        <p:spPr>
          <a:xfrm>
            <a:off x="566649" y="4973800"/>
            <a:ext cx="22896924" cy="2391508"/>
          </a:xfrm>
          <a:prstGeom prst="rect">
            <a:avLst/>
          </a:prstGeom>
        </p:spPr>
      </p:pic>
      <p:sp>
        <p:nvSpPr>
          <p:cNvPr id="3" name="Dikdörtgen 2">
            <a:extLst>
              <a:ext uri="{FF2B5EF4-FFF2-40B4-BE49-F238E27FC236}">
                <a16:creationId xmlns:a16="http://schemas.microsoft.com/office/drawing/2014/main" id="{53AC63EE-655F-4706-A880-156F938A3996}"/>
              </a:ext>
            </a:extLst>
          </p:cNvPr>
          <p:cNvSpPr/>
          <p:nvPr/>
        </p:nvSpPr>
        <p:spPr>
          <a:xfrm>
            <a:off x="566648" y="9216189"/>
            <a:ext cx="22418857" cy="3785652"/>
          </a:xfrm>
          <a:prstGeom prst="rect">
            <a:avLst/>
          </a:prstGeom>
        </p:spPr>
        <p:txBody>
          <a:bodyPr wrap="square">
            <a:spAutoFit/>
          </a:bodyPr>
          <a:lstStyle/>
          <a:p>
            <a:pPr algn="just"/>
            <a:r>
              <a:rPr lang="tr-TR" sz="4000" b="1" dirty="0">
                <a:solidFill>
                  <a:srgbClr val="D8AE63"/>
                </a:solidFill>
                <a:effectLst>
                  <a:outerShdw blurRad="38100" dist="38100" dir="2700000" algn="tl">
                    <a:srgbClr val="000000">
                      <a:alpha val="43137"/>
                    </a:srgbClr>
                  </a:outerShdw>
                </a:effectLst>
                <a:latin typeface="Myriad Pro Cond"/>
              </a:rPr>
              <a:t>Müşavire danışın uygulaması iş dünyamızın Ticaret Müşavir ve Ataşelerimiz ile</a:t>
            </a:r>
            <a:br>
              <a:rPr lang="tr-TR" sz="4000" b="1" dirty="0">
                <a:solidFill>
                  <a:srgbClr val="D8AE63"/>
                </a:solidFill>
                <a:effectLst>
                  <a:outerShdw blurRad="38100" dist="38100" dir="2700000" algn="tl">
                    <a:srgbClr val="000000">
                      <a:alpha val="43137"/>
                    </a:srgbClr>
                  </a:outerShdw>
                </a:effectLst>
                <a:latin typeface="Myriad Pro Cond"/>
              </a:rPr>
            </a:br>
            <a:r>
              <a:rPr lang="tr-TR" sz="4000" b="1" dirty="0">
                <a:solidFill>
                  <a:srgbClr val="D8AE63"/>
                </a:solidFill>
                <a:effectLst>
                  <a:outerShdw blurRad="38100" dist="38100" dir="2700000" algn="tl">
                    <a:srgbClr val="000000">
                      <a:alpha val="43137"/>
                    </a:srgbClr>
                  </a:outerShdw>
                </a:effectLst>
                <a:latin typeface="Myriad Pro Cond"/>
              </a:rPr>
              <a:t>iletişimini kolaylaştırmak ve etkinleştirmek amacıyla oluşturulmuştur.</a:t>
            </a:r>
          </a:p>
          <a:p>
            <a:pPr algn="just"/>
            <a:endParaRPr lang="tr-TR" sz="4000" b="1" dirty="0">
              <a:solidFill>
                <a:srgbClr val="D8AE63"/>
              </a:solidFill>
              <a:effectLst>
                <a:outerShdw blurRad="38100" dist="38100" dir="2700000" algn="tl">
                  <a:srgbClr val="000000">
                    <a:alpha val="43137"/>
                  </a:srgbClr>
                </a:outerShdw>
              </a:effectLst>
              <a:latin typeface="Myriad Pro Cond"/>
            </a:endParaRPr>
          </a:p>
          <a:p>
            <a:pPr algn="just"/>
            <a:r>
              <a:rPr lang="tr-TR" sz="4000" dirty="0">
                <a:solidFill>
                  <a:srgbClr val="D8AE63"/>
                </a:solidFill>
                <a:effectLst>
                  <a:outerShdw blurRad="38100" dist="38100" dir="2700000" algn="tl">
                    <a:srgbClr val="000000">
                      <a:alpha val="43137"/>
                    </a:srgbClr>
                  </a:outerShdw>
                </a:effectLst>
                <a:latin typeface="Myriad Pro Cond"/>
                <a:hlinkClick r:id="rId5"/>
              </a:rPr>
              <a:t>https://musaviredanisin.ticaret.gov.tr/</a:t>
            </a:r>
            <a:endParaRPr lang="tr-TR" sz="4000" dirty="0">
              <a:solidFill>
                <a:srgbClr val="D8AE63"/>
              </a:solidFill>
              <a:effectLst>
                <a:outerShdw blurRad="38100" dist="38100" dir="2700000" algn="tl">
                  <a:srgbClr val="000000">
                    <a:alpha val="43137"/>
                  </a:srgbClr>
                </a:outerShdw>
              </a:effectLst>
              <a:latin typeface="Myriad Pro Cond"/>
            </a:endParaRPr>
          </a:p>
          <a:p>
            <a:pPr algn="just"/>
            <a:r>
              <a:rPr lang="tr-TR" sz="4000" dirty="0">
                <a:solidFill>
                  <a:srgbClr val="D8AE63"/>
                </a:solidFill>
                <a:effectLst>
                  <a:outerShdw blurRad="38100" dist="38100" dir="2700000" algn="tl">
                    <a:srgbClr val="000000">
                      <a:alpha val="43137"/>
                    </a:srgbClr>
                  </a:outerShdw>
                </a:effectLst>
                <a:latin typeface="Myriad Pro Cond"/>
                <a:hlinkClick r:id="rId6"/>
              </a:rPr>
              <a:t>https://ticaret.gov.tr/yurtdisi-teskilati</a:t>
            </a:r>
            <a:endParaRPr lang="tr-TR" sz="4000" dirty="0">
              <a:solidFill>
                <a:srgbClr val="D8AE63"/>
              </a:solidFill>
              <a:effectLst>
                <a:outerShdw blurRad="38100" dist="38100" dir="2700000" algn="tl">
                  <a:srgbClr val="000000">
                    <a:alpha val="43137"/>
                  </a:srgbClr>
                </a:outerShdw>
              </a:effectLst>
              <a:latin typeface="Myriad Pro Cond"/>
            </a:endParaRPr>
          </a:p>
          <a:p>
            <a:pPr algn="just"/>
            <a:endParaRPr lang="tr-TR" sz="4000" dirty="0">
              <a:solidFill>
                <a:srgbClr val="D8AE63"/>
              </a:solidFill>
              <a:effectLst>
                <a:outerShdw blurRad="38100" dist="38100" dir="2700000" algn="tl">
                  <a:srgbClr val="000000">
                    <a:alpha val="43137"/>
                  </a:srgbClr>
                </a:outerShdw>
              </a:effectLst>
              <a:latin typeface="Myriad Pro Cond"/>
            </a:endParaRPr>
          </a:p>
        </p:txBody>
      </p:sp>
    </p:spTree>
    <p:extLst>
      <p:ext uri="{BB962C8B-B14F-4D97-AF65-F5344CB8AC3E}">
        <p14:creationId xmlns:p14="http://schemas.microsoft.com/office/powerpoint/2010/main" val="1710368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3416837" y="0"/>
            <a:ext cx="17550326" cy="207067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3618618" y="-66198"/>
            <a:ext cx="17793582" cy="193899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İHRACATA YÖNELİK DEVLET DESTEKLERİNDEN FAYDALANARAK İHRACATINIZI BÜYÜTMEK</a:t>
            </a:r>
          </a:p>
        </p:txBody>
      </p:sp>
      <p:sp>
        <p:nvSpPr>
          <p:cNvPr id="14" name="Metin kutusu 13">
            <a:extLst>
              <a:ext uri="{FF2B5EF4-FFF2-40B4-BE49-F238E27FC236}">
                <a16:creationId xmlns:a16="http://schemas.microsoft.com/office/drawing/2014/main" id="{C2E82E39-4ADF-40C7-ADF5-287643F72E64}"/>
              </a:ext>
            </a:extLst>
          </p:cNvPr>
          <p:cNvSpPr txBox="1"/>
          <p:nvPr/>
        </p:nvSpPr>
        <p:spPr>
          <a:xfrm>
            <a:off x="401515" y="1862046"/>
            <a:ext cx="23580969" cy="1173565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algn="just">
              <a:spcAft>
                <a:spcPts val="1200"/>
              </a:spcAft>
            </a:pPr>
            <a:r>
              <a:rPr lang="tr-TR" sz="4400" dirty="0">
                <a:solidFill>
                  <a:srgbClr val="D8AE63"/>
                </a:solidFill>
                <a:effectLst>
                  <a:outerShdw blurRad="38100" dist="38100" dir="2700000" algn="tl">
                    <a:srgbClr val="000000">
                      <a:alpha val="43137"/>
                    </a:srgbClr>
                  </a:outerShdw>
                </a:effectLst>
                <a:latin typeface="Myriad Pro Cond"/>
              </a:rPr>
              <a:t>İş dünyamızın ihracatla büyümeleri, bu doğrultuda ülkemizin kalkınmasına büyük katkı verecekleri ve devletimizin zirvesi başta olmak üzere ilgili birimlerin ihracatımızın artırılması noktasında  iradeleri göz önüne alındığında iş dünyamızın hem ürün hem de hizmet ihracatıyla iştigalleri kritik önemdedir.</a:t>
            </a:r>
          </a:p>
          <a:p>
            <a:pPr algn="just"/>
            <a:r>
              <a:rPr lang="tr-TR" sz="4400" dirty="0">
                <a:solidFill>
                  <a:srgbClr val="D8AE63"/>
                </a:solidFill>
                <a:effectLst>
                  <a:outerShdw blurRad="38100" dist="38100" dir="2700000" algn="tl">
                    <a:srgbClr val="000000">
                      <a:alpha val="43137"/>
                    </a:srgbClr>
                  </a:outerShdw>
                </a:effectLst>
                <a:latin typeface="Myriad Pro Cond"/>
              </a:rPr>
              <a:t>Bu kapsamda klasik bir yol haritası olarak;</a:t>
            </a:r>
          </a:p>
          <a:p>
            <a:pPr algn="just"/>
            <a:r>
              <a:rPr lang="tr-TR" sz="4400" dirty="0">
                <a:solidFill>
                  <a:srgbClr val="D8AE63"/>
                </a:solidFill>
                <a:effectLst>
                  <a:outerShdw blurRad="38100" dist="38100" dir="2700000" algn="tl">
                    <a:srgbClr val="000000">
                      <a:alpha val="43137"/>
                    </a:srgbClr>
                  </a:outerShdw>
                </a:effectLst>
                <a:latin typeface="Myriad Pro Cond"/>
              </a:rPr>
              <a:t>1- Markanızı tescil etmek</a:t>
            </a:r>
          </a:p>
          <a:p>
            <a:pPr algn="just"/>
            <a:r>
              <a:rPr lang="tr-TR" sz="4400" dirty="0">
                <a:solidFill>
                  <a:srgbClr val="D8AE63"/>
                </a:solidFill>
                <a:effectLst>
                  <a:outerShdw blurRad="38100" dist="38100" dir="2700000" algn="tl">
                    <a:srgbClr val="000000">
                      <a:alpha val="43137"/>
                    </a:srgbClr>
                  </a:outerShdw>
                </a:effectLst>
                <a:latin typeface="Myriad Pro Cond"/>
              </a:rPr>
              <a:t>2- Milli katılım fuarlarına katılmak, </a:t>
            </a:r>
          </a:p>
          <a:p>
            <a:pPr algn="just"/>
            <a:r>
              <a:rPr lang="tr-TR" sz="4400" dirty="0">
                <a:solidFill>
                  <a:srgbClr val="D8AE63"/>
                </a:solidFill>
                <a:effectLst>
                  <a:outerShdw blurRad="38100" dist="38100" dir="2700000" algn="tl">
                    <a:srgbClr val="000000">
                      <a:alpha val="43137"/>
                    </a:srgbClr>
                  </a:outerShdw>
                </a:effectLst>
                <a:latin typeface="Myriad Pro Cond"/>
              </a:rPr>
              <a:t>3- Ticaret Heyetlerine katılmak</a:t>
            </a:r>
          </a:p>
          <a:p>
            <a:pPr algn="just"/>
            <a:r>
              <a:rPr lang="tr-TR" sz="4400" dirty="0">
                <a:solidFill>
                  <a:srgbClr val="D8AE63"/>
                </a:solidFill>
                <a:effectLst>
                  <a:outerShdw blurRad="38100" dist="38100" dir="2700000" algn="tl">
                    <a:srgbClr val="000000">
                      <a:alpha val="43137"/>
                    </a:srgbClr>
                  </a:outerShdw>
                </a:effectLst>
                <a:latin typeface="Myriad Pro Cond"/>
              </a:rPr>
              <a:t>4- Yurtdışı Pazar araştırması yapmak,</a:t>
            </a:r>
          </a:p>
          <a:p>
            <a:pPr algn="just"/>
            <a:r>
              <a:rPr lang="tr-TR" sz="4400" dirty="0">
                <a:solidFill>
                  <a:srgbClr val="D8AE63"/>
                </a:solidFill>
                <a:effectLst>
                  <a:outerShdw blurRad="38100" dist="38100" dir="2700000" algn="tl">
                    <a:srgbClr val="000000">
                      <a:alpha val="43137"/>
                    </a:srgbClr>
                  </a:outerShdw>
                </a:effectLst>
                <a:latin typeface="Myriad Pro Cond"/>
              </a:rPr>
              <a:t>5- İşbirliği kuruşlarımızca devlet destekli UR-GE projelerine katılmak</a:t>
            </a:r>
          </a:p>
          <a:p>
            <a:pPr algn="just"/>
            <a:r>
              <a:rPr lang="tr-TR" sz="4400" dirty="0">
                <a:solidFill>
                  <a:srgbClr val="D8AE63"/>
                </a:solidFill>
                <a:effectLst>
                  <a:outerShdw blurRad="38100" dist="38100" dir="2700000" algn="tl">
                    <a:srgbClr val="000000">
                      <a:alpha val="43137"/>
                    </a:srgbClr>
                  </a:outerShdw>
                </a:effectLst>
                <a:latin typeface="Myriad Pro Cond"/>
              </a:rPr>
              <a:t>6- Dahilde İşleme rejimi kullanarak dünya fiyatlarından hammadde almak,</a:t>
            </a:r>
          </a:p>
          <a:p>
            <a:pPr algn="just"/>
            <a:r>
              <a:rPr lang="tr-TR" sz="4400" dirty="0">
                <a:solidFill>
                  <a:srgbClr val="D8AE63"/>
                </a:solidFill>
                <a:effectLst>
                  <a:outerShdw blurRad="38100" dist="38100" dir="2700000" algn="tl">
                    <a:srgbClr val="000000">
                      <a:alpha val="43137"/>
                    </a:srgbClr>
                  </a:outerShdw>
                </a:effectLst>
                <a:latin typeface="Myriad Pro Cond"/>
              </a:rPr>
              <a:t>7- Eximbank kredilerine başvurmak (</a:t>
            </a:r>
            <a:r>
              <a:rPr lang="tr-TR" sz="4400" i="1" dirty="0">
                <a:solidFill>
                  <a:srgbClr val="D8AE63"/>
                </a:solidFill>
                <a:effectLst>
                  <a:outerShdw blurRad="38100" dist="38100" dir="2700000" algn="tl">
                    <a:srgbClr val="000000">
                      <a:alpha val="43137"/>
                    </a:srgbClr>
                  </a:outerShdw>
                </a:effectLst>
                <a:latin typeface="Myriad Pro Cond"/>
              </a:rPr>
              <a:t>İGE imkanlarını da dikkate alarak</a:t>
            </a:r>
            <a:r>
              <a:rPr lang="tr-TR" sz="4400" dirty="0">
                <a:solidFill>
                  <a:srgbClr val="D8AE63"/>
                </a:solidFill>
                <a:effectLst>
                  <a:outerShdw blurRad="38100" dist="38100" dir="2700000" algn="tl">
                    <a:srgbClr val="000000">
                      <a:alpha val="43137"/>
                    </a:srgbClr>
                  </a:outerShdw>
                </a:effectLst>
                <a:latin typeface="Myriad Pro Cond"/>
              </a:rPr>
              <a:t>)</a:t>
            </a:r>
          </a:p>
          <a:p>
            <a:pPr algn="just"/>
            <a:r>
              <a:rPr lang="tr-TR" sz="4400" dirty="0">
                <a:solidFill>
                  <a:srgbClr val="D8AE63"/>
                </a:solidFill>
                <a:effectLst>
                  <a:outerShdw blurRad="38100" dist="38100" dir="2700000" algn="tl">
                    <a:srgbClr val="000000">
                      <a:alpha val="43137"/>
                    </a:srgbClr>
                  </a:outerShdw>
                </a:effectLst>
                <a:latin typeface="Myriad Pro Cond"/>
              </a:rPr>
              <a:t>8- Yeşil pasaport edinmek</a:t>
            </a:r>
          </a:p>
          <a:p>
            <a:pPr algn="just"/>
            <a:r>
              <a:rPr lang="tr-TR" sz="4400" dirty="0">
                <a:solidFill>
                  <a:srgbClr val="D8AE63"/>
                </a:solidFill>
                <a:effectLst>
                  <a:outerShdw blurRad="38100" dist="38100" dir="2700000" algn="tl">
                    <a:srgbClr val="000000">
                      <a:alpha val="43137"/>
                    </a:srgbClr>
                  </a:outerShdw>
                </a:effectLst>
                <a:latin typeface="Myriad Pro Cond"/>
              </a:rPr>
              <a:t>9- Yurtdışında ofis, mağaza, depo açmak</a:t>
            </a:r>
          </a:p>
          <a:p>
            <a:pPr algn="just"/>
            <a:r>
              <a:rPr lang="tr-TR" sz="4400" dirty="0">
                <a:solidFill>
                  <a:srgbClr val="D8AE63"/>
                </a:solidFill>
                <a:effectLst>
                  <a:outerShdw blurRad="38100" dist="38100" dir="2700000" algn="tl">
                    <a:srgbClr val="000000">
                      <a:alpha val="43137"/>
                    </a:srgbClr>
                  </a:outerShdw>
                </a:effectLst>
                <a:latin typeface="Myriad Pro Cond"/>
              </a:rPr>
              <a:t>10- Ticaret Müşavirlerimiz ve Ticaret Ataşelerimizden pazar bazlı detaylı bilgi ve destek almak</a:t>
            </a:r>
          </a:p>
          <a:p>
            <a:pPr algn="just"/>
            <a:r>
              <a:rPr lang="tr-TR" sz="4400" dirty="0">
                <a:solidFill>
                  <a:srgbClr val="D8AE63"/>
                </a:solidFill>
                <a:effectLst>
                  <a:outerShdw blurRad="38100" dist="38100" dir="2700000" algn="tl">
                    <a:srgbClr val="000000">
                      <a:alpha val="43137"/>
                    </a:srgbClr>
                  </a:outerShdw>
                </a:effectLst>
                <a:latin typeface="Myriad Pro Cond"/>
              </a:rPr>
              <a:t>11- Markalaşmak ve </a:t>
            </a:r>
            <a:r>
              <a:rPr lang="tr-TR" sz="4400" dirty="0" err="1">
                <a:solidFill>
                  <a:srgbClr val="D8AE63"/>
                </a:solidFill>
                <a:effectLst>
                  <a:outerShdw blurRad="38100" dist="38100" dir="2700000" algn="tl">
                    <a:srgbClr val="000000">
                      <a:alpha val="43137"/>
                    </a:srgbClr>
                  </a:outerShdw>
                </a:effectLst>
                <a:latin typeface="Myriad Pro Cond"/>
              </a:rPr>
              <a:t>Turquality</a:t>
            </a:r>
            <a:r>
              <a:rPr lang="tr-TR" sz="4400" dirty="0">
                <a:solidFill>
                  <a:srgbClr val="D8AE63"/>
                </a:solidFill>
                <a:effectLst>
                  <a:outerShdw blurRad="38100" dist="38100" dir="2700000" algn="tl">
                    <a:srgbClr val="000000">
                      <a:alpha val="43137"/>
                    </a:srgbClr>
                  </a:outerShdw>
                </a:effectLst>
                <a:latin typeface="Myriad Pro Cond"/>
              </a:rPr>
              <a:t> başta olmak üzere bu yöndeki destekleri kullanmak.</a:t>
            </a:r>
          </a:p>
          <a:p>
            <a:pPr algn="just"/>
            <a:r>
              <a:rPr lang="tr-TR" sz="4400" dirty="0">
                <a:solidFill>
                  <a:srgbClr val="D8AE63"/>
                </a:solidFill>
                <a:effectLst>
                  <a:outerShdw blurRad="38100" dist="38100" dir="2700000" algn="tl">
                    <a:srgbClr val="000000">
                      <a:alpha val="43137"/>
                    </a:srgbClr>
                  </a:outerShdw>
                </a:effectLst>
                <a:latin typeface="Myriad Pro Cond"/>
              </a:rPr>
              <a:t>adımlarını kullanarak ihracat adımlarını atarak bu alanda derinleşme imkanınız mevcuttur. </a:t>
            </a:r>
          </a:p>
        </p:txBody>
      </p:sp>
    </p:spTree>
    <p:extLst>
      <p:ext uri="{BB962C8B-B14F-4D97-AF65-F5344CB8AC3E}">
        <p14:creationId xmlns:p14="http://schemas.microsoft.com/office/powerpoint/2010/main" val="2401609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4" y="994225"/>
            <a:ext cx="5957725"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1" y="4798353"/>
            <a:ext cx="9864610" cy="3626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9" name="Shape Shape" descr="Shape Shape"/>
          <p:cNvPicPr>
            <a:picLocks/>
          </p:cNvPicPr>
          <p:nvPr/>
        </p:nvPicPr>
        <p:blipFill>
          <a:blip r:embed="rId6"/>
          <a:stretch>
            <a:fillRect/>
          </a:stretch>
        </p:blipFill>
        <p:spPr>
          <a:xfrm>
            <a:off x="7297910" y="4756142"/>
            <a:ext cx="10093978" cy="4022098"/>
          </a:xfrm>
          <a:prstGeom prst="rect">
            <a:avLst/>
          </a:prstGeom>
        </p:spPr>
      </p:pic>
      <p:sp>
        <p:nvSpPr>
          <p:cNvPr id="41" name="YENİ NESİL İHRACAT DESTEKLERİ  VE…"/>
          <p:cNvSpPr txBox="1"/>
          <p:nvPr/>
        </p:nvSpPr>
        <p:spPr>
          <a:xfrm>
            <a:off x="7646651" y="4799979"/>
            <a:ext cx="9348730" cy="334761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r>
              <a:rPr lang="tr-TR" dirty="0"/>
              <a:t>İHRACATA YÖNELİK DEVLET DESTEĞİ KALEMLERİ HAKKINDA GENEL BİLGİLER</a:t>
            </a:r>
          </a:p>
        </p:txBody>
      </p:sp>
      <p:sp>
        <p:nvSpPr>
          <p:cNvPr id="42" name="26.09.2022"/>
          <p:cNvSpPr txBox="1"/>
          <p:nvPr/>
        </p:nvSpPr>
        <p:spPr>
          <a:xfrm>
            <a:off x="10989673" y="8099818"/>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Tree>
    <p:extLst>
      <p:ext uri="{BB962C8B-B14F-4D97-AF65-F5344CB8AC3E}">
        <p14:creationId xmlns:p14="http://schemas.microsoft.com/office/powerpoint/2010/main" val="224065998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Esnek Esnek" descr="Esnek Esnek"/>
          <p:cNvPicPr>
            <a:picLocks/>
          </p:cNvPicPr>
          <p:nvPr/>
        </p:nvPicPr>
        <p:blipFill>
          <a:blip r:embed="rId3"/>
          <a:stretch>
            <a:fillRect/>
          </a:stretch>
        </p:blipFill>
        <p:spPr>
          <a:xfrm>
            <a:off x="9003477" y="7189879"/>
            <a:ext cx="3147310" cy="3163813"/>
          </a:xfrm>
          <a:prstGeom prst="rect">
            <a:avLst/>
          </a:prstGeom>
          <a:effectLst>
            <a:outerShdw blurRad="114300" dist="12700" dir="5400000" rotWithShape="0">
              <a:srgbClr val="000000">
                <a:alpha val="65982"/>
              </a:srgbClr>
            </a:outerShdw>
          </a:effectLst>
        </p:spPr>
      </p:pic>
      <p:pic>
        <p:nvPicPr>
          <p:cNvPr id="26" name="İşlevsel İşlevsel" descr="İşlevsel İşlevsel"/>
          <p:cNvPicPr>
            <a:picLocks/>
          </p:cNvPicPr>
          <p:nvPr/>
        </p:nvPicPr>
        <p:blipFill>
          <a:blip r:embed="rId4"/>
          <a:stretch>
            <a:fillRect/>
          </a:stretch>
        </p:blipFill>
        <p:spPr>
          <a:xfrm>
            <a:off x="7816577" y="9970014"/>
            <a:ext cx="3147311" cy="3163813"/>
          </a:xfrm>
          <a:prstGeom prst="rect">
            <a:avLst/>
          </a:prstGeom>
          <a:effectLst>
            <a:outerShdw blurRad="114300" dist="12700" dir="5400000" rotWithShape="0">
              <a:srgbClr val="000000">
                <a:alpha val="65982"/>
              </a:srgbClr>
            </a:outerShdw>
          </a:effectLst>
        </p:spPr>
      </p:pic>
      <p:pic>
        <p:nvPicPr>
          <p:cNvPr id="27" name="Yenilikçi Yenilikçi" descr="Yenilikçi Yenilikçi"/>
          <p:cNvPicPr>
            <a:picLocks/>
          </p:cNvPicPr>
          <p:nvPr/>
        </p:nvPicPr>
        <p:blipFill>
          <a:blip r:embed="rId5"/>
          <a:stretch>
            <a:fillRect/>
          </a:stretch>
        </p:blipFill>
        <p:spPr>
          <a:xfrm>
            <a:off x="5927108" y="6821490"/>
            <a:ext cx="3031455" cy="3427405"/>
          </a:xfrm>
          <a:prstGeom prst="rect">
            <a:avLst/>
          </a:prstGeom>
          <a:effectLst>
            <a:outerShdw blurRad="114300" dist="12700" dir="5400000" rotWithShape="0">
              <a:srgbClr val="000000">
                <a:alpha val="65982"/>
              </a:srgbClr>
            </a:outerShdw>
          </a:effectLst>
        </p:spPr>
      </p:pic>
      <p:pic>
        <p:nvPicPr>
          <p:cNvPr id="28" name="Yalın Yalın" descr="Yalın Yalın"/>
          <p:cNvPicPr>
            <a:picLocks/>
          </p:cNvPicPr>
          <p:nvPr/>
        </p:nvPicPr>
        <p:blipFill>
          <a:blip r:embed="rId6"/>
          <a:stretch>
            <a:fillRect/>
          </a:stretch>
        </p:blipFill>
        <p:spPr>
          <a:xfrm>
            <a:off x="8006455" y="4409744"/>
            <a:ext cx="3031455" cy="2952736"/>
          </a:xfrm>
          <a:prstGeom prst="rect">
            <a:avLst/>
          </a:prstGeom>
          <a:effectLst>
            <a:outerShdw blurRad="114300" dist="12700" dir="5400000" rotWithShape="0">
              <a:srgbClr val="000000">
                <a:alpha val="65982"/>
              </a:srgbClr>
            </a:outerShdw>
          </a:effectLst>
        </p:spPr>
      </p:pic>
      <p:pic>
        <p:nvPicPr>
          <p:cNvPr id="40" name="Anlaşılır Anlaşılır" descr="Anlaşılır Anlaşılır"/>
          <p:cNvPicPr>
            <a:picLocks/>
          </p:cNvPicPr>
          <p:nvPr/>
        </p:nvPicPr>
        <p:blipFill>
          <a:blip r:embed="rId7"/>
          <a:stretch>
            <a:fillRect/>
          </a:stretch>
        </p:blipFill>
        <p:spPr>
          <a:xfrm>
            <a:off x="5320491" y="3694188"/>
            <a:ext cx="3147311" cy="3163812"/>
          </a:xfrm>
          <a:prstGeom prst="rect">
            <a:avLst/>
          </a:prstGeom>
          <a:effectLst>
            <a:outerShdw blurRad="114300" dist="12700" dir="5400000" rotWithShape="0">
              <a:srgbClr val="000000">
                <a:alpha val="65982"/>
              </a:srgbClr>
            </a:outerShdw>
          </a:effectLst>
        </p:spPr>
      </p:pic>
      <p:sp>
        <p:nvSpPr>
          <p:cNvPr id="48" name="14 farklı mevzuat  (yaklaşık 200 sayfa) ile düzenlenen tüm destekler Çerçeve Üst bir Kararda toplandı.…"/>
          <p:cNvSpPr txBox="1"/>
          <p:nvPr/>
        </p:nvSpPr>
        <p:spPr>
          <a:xfrm>
            <a:off x="12930490" y="3334489"/>
            <a:ext cx="11218928" cy="704702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marL="342900" indent="-342900" algn="l">
              <a:spcBef>
                <a:spcPts val="1200"/>
              </a:spcBef>
              <a:buSzPct val="123000"/>
              <a:buChar char="•"/>
              <a:defRPr sz="3600">
                <a:solidFill>
                  <a:srgbClr val="FFFFFF"/>
                </a:solidFill>
                <a:latin typeface="Myriad Pro Cond"/>
                <a:ea typeface="Myriad Pro Cond"/>
                <a:cs typeface="Myriad Pro Cond"/>
                <a:sym typeface="Myriad Pro Condensed"/>
              </a:defRPr>
            </a:pPr>
            <a:r>
              <a:rPr sz="3400" dirty="0"/>
              <a:t>14 </a:t>
            </a:r>
            <a:r>
              <a:rPr sz="3400" dirty="0" err="1"/>
              <a:t>farklı</a:t>
            </a:r>
            <a:r>
              <a:rPr sz="3400" dirty="0"/>
              <a:t> </a:t>
            </a:r>
            <a:r>
              <a:rPr sz="3400" dirty="0" err="1"/>
              <a:t>mevzuat</a:t>
            </a:r>
            <a:r>
              <a:rPr sz="3400" dirty="0"/>
              <a:t>  (</a:t>
            </a:r>
            <a:r>
              <a:rPr sz="3400" dirty="0" err="1"/>
              <a:t>yaklaşık</a:t>
            </a:r>
            <a:r>
              <a:rPr sz="3400" dirty="0"/>
              <a:t> 200 </a:t>
            </a:r>
            <a:r>
              <a:rPr sz="3400" dirty="0" err="1"/>
              <a:t>sayfa</a:t>
            </a:r>
            <a:r>
              <a:rPr sz="3400" dirty="0"/>
              <a:t>) </a:t>
            </a:r>
            <a:r>
              <a:rPr sz="3400" dirty="0" err="1"/>
              <a:t>ile</a:t>
            </a:r>
            <a:r>
              <a:rPr sz="3400" dirty="0"/>
              <a:t> </a:t>
            </a:r>
            <a:r>
              <a:rPr sz="3400" dirty="0" err="1"/>
              <a:t>düzenlenen</a:t>
            </a:r>
            <a:r>
              <a:rPr sz="3400" dirty="0"/>
              <a:t> </a:t>
            </a:r>
            <a:r>
              <a:rPr sz="3400" dirty="0" err="1"/>
              <a:t>tüm</a:t>
            </a:r>
            <a:r>
              <a:rPr sz="3400" dirty="0"/>
              <a:t> </a:t>
            </a:r>
            <a:r>
              <a:rPr sz="3400" dirty="0" err="1"/>
              <a:t>destekler</a:t>
            </a:r>
            <a:r>
              <a:rPr sz="3400" dirty="0"/>
              <a:t> </a:t>
            </a:r>
            <a:r>
              <a:rPr sz="3400" b="1" dirty="0" err="1">
                <a:solidFill>
                  <a:srgbClr val="D8AD65"/>
                </a:solidFill>
              </a:rPr>
              <a:t>Çerçeve</a:t>
            </a:r>
            <a:r>
              <a:rPr sz="3400" b="1" dirty="0">
                <a:solidFill>
                  <a:srgbClr val="D8AD65"/>
                </a:solidFill>
              </a:rPr>
              <a:t> </a:t>
            </a:r>
            <a:r>
              <a:rPr sz="3400" b="1" dirty="0" err="1">
                <a:solidFill>
                  <a:srgbClr val="D8AD65"/>
                </a:solidFill>
              </a:rPr>
              <a:t>Üst</a:t>
            </a:r>
            <a:r>
              <a:rPr sz="3400" b="1" dirty="0">
                <a:solidFill>
                  <a:srgbClr val="D8AD65"/>
                </a:solidFill>
              </a:rPr>
              <a:t> </a:t>
            </a:r>
            <a:r>
              <a:rPr sz="3400" b="1" dirty="0" err="1">
                <a:solidFill>
                  <a:srgbClr val="D8AD65"/>
                </a:solidFill>
              </a:rPr>
              <a:t>bir</a:t>
            </a:r>
            <a:r>
              <a:rPr sz="3400" b="1" dirty="0">
                <a:solidFill>
                  <a:srgbClr val="D8AD65"/>
                </a:solidFill>
              </a:rPr>
              <a:t> </a:t>
            </a:r>
            <a:r>
              <a:rPr sz="3400" b="1" dirty="0" err="1">
                <a:solidFill>
                  <a:srgbClr val="D8AD65"/>
                </a:solidFill>
              </a:rPr>
              <a:t>Kararda</a:t>
            </a:r>
            <a:r>
              <a:rPr sz="3400" dirty="0"/>
              <a:t> </a:t>
            </a:r>
            <a:r>
              <a:rPr sz="3400" dirty="0" err="1"/>
              <a:t>toplandı</a:t>
            </a:r>
            <a:r>
              <a:rPr sz="3400" dirty="0"/>
              <a:t>.</a:t>
            </a:r>
          </a:p>
          <a:p>
            <a:pPr marL="342900" indent="-342900" algn="l">
              <a:spcBef>
                <a:spcPts val="1200"/>
              </a:spcBef>
              <a:buSzPct val="123000"/>
              <a:buChar char="•"/>
              <a:defRPr sz="3600">
                <a:solidFill>
                  <a:srgbClr val="FFFFFF"/>
                </a:solidFill>
                <a:latin typeface="Myriad Pro Cond"/>
                <a:ea typeface="Myriad Pro Cond"/>
                <a:cs typeface="Myriad Pro Cond"/>
                <a:sym typeface="Myriad Pro Condensed"/>
              </a:defRPr>
            </a:pPr>
            <a:r>
              <a:rPr sz="3400" dirty="0" err="1"/>
              <a:t>Uygulamaya</a:t>
            </a:r>
            <a:r>
              <a:rPr sz="3400" dirty="0"/>
              <a:t> </a:t>
            </a:r>
            <a:r>
              <a:rPr sz="3400" dirty="0" err="1"/>
              <a:t>yönelik</a:t>
            </a:r>
            <a:r>
              <a:rPr sz="3400" dirty="0"/>
              <a:t> </a:t>
            </a:r>
            <a:r>
              <a:rPr sz="3400" dirty="0" err="1"/>
              <a:t>hususlar</a:t>
            </a:r>
            <a:r>
              <a:rPr sz="3400" dirty="0"/>
              <a:t> </a:t>
            </a:r>
            <a:r>
              <a:rPr sz="3400" dirty="0" err="1"/>
              <a:t>Genelgeler</a:t>
            </a:r>
            <a:r>
              <a:rPr sz="3400" dirty="0"/>
              <a:t> </a:t>
            </a:r>
            <a:r>
              <a:rPr sz="3400" dirty="0" err="1"/>
              <a:t>ile</a:t>
            </a:r>
            <a:r>
              <a:rPr sz="3400" dirty="0"/>
              <a:t> </a:t>
            </a:r>
            <a:r>
              <a:rPr sz="3400" dirty="0" err="1"/>
              <a:t>düzenlenerek</a:t>
            </a:r>
            <a:r>
              <a:rPr sz="3400" dirty="0"/>
              <a:t> </a:t>
            </a:r>
            <a:r>
              <a:rPr sz="3400" b="1" dirty="0" err="1">
                <a:solidFill>
                  <a:srgbClr val="D8AD65"/>
                </a:solidFill>
              </a:rPr>
              <a:t>güncel</a:t>
            </a:r>
            <a:r>
              <a:rPr sz="3400" b="1" dirty="0">
                <a:solidFill>
                  <a:srgbClr val="D8AD65"/>
                </a:solidFill>
              </a:rPr>
              <a:t> </a:t>
            </a:r>
            <a:r>
              <a:rPr sz="3400" b="1" dirty="0" err="1">
                <a:solidFill>
                  <a:srgbClr val="D8AD65"/>
                </a:solidFill>
              </a:rPr>
              <a:t>dinamiklerin</a:t>
            </a:r>
            <a:r>
              <a:rPr sz="3400" b="1" dirty="0">
                <a:solidFill>
                  <a:srgbClr val="D8AD65"/>
                </a:solidFill>
              </a:rPr>
              <a:t> </a:t>
            </a:r>
            <a:r>
              <a:rPr sz="3400" b="1" dirty="0" err="1">
                <a:solidFill>
                  <a:srgbClr val="D8AD65"/>
                </a:solidFill>
              </a:rPr>
              <a:t>hızlı</a:t>
            </a:r>
            <a:r>
              <a:rPr sz="3400" b="1" dirty="0">
                <a:solidFill>
                  <a:srgbClr val="D8AD65"/>
                </a:solidFill>
              </a:rPr>
              <a:t> </a:t>
            </a:r>
            <a:r>
              <a:rPr sz="3400" b="1" dirty="0" err="1">
                <a:solidFill>
                  <a:srgbClr val="D8AD65"/>
                </a:solidFill>
              </a:rPr>
              <a:t>bir</a:t>
            </a:r>
            <a:r>
              <a:rPr sz="3400" b="1" dirty="0">
                <a:solidFill>
                  <a:srgbClr val="D8AD65"/>
                </a:solidFill>
              </a:rPr>
              <a:t> </a:t>
            </a:r>
            <a:r>
              <a:rPr sz="3400" b="1" dirty="0" err="1">
                <a:solidFill>
                  <a:srgbClr val="D8AD65"/>
                </a:solidFill>
              </a:rPr>
              <a:t>şekilde</a:t>
            </a:r>
            <a:r>
              <a:rPr sz="3400" b="1" dirty="0">
                <a:solidFill>
                  <a:srgbClr val="D8AD65"/>
                </a:solidFill>
              </a:rPr>
              <a:t> </a:t>
            </a:r>
            <a:r>
              <a:rPr sz="3400" b="1" dirty="0" err="1">
                <a:solidFill>
                  <a:srgbClr val="D8AD65"/>
                </a:solidFill>
              </a:rPr>
              <a:t>mevzuata</a:t>
            </a:r>
            <a:r>
              <a:rPr sz="3400" b="1" dirty="0">
                <a:solidFill>
                  <a:srgbClr val="D8AD65"/>
                </a:solidFill>
              </a:rPr>
              <a:t> </a:t>
            </a:r>
            <a:r>
              <a:rPr sz="3400" b="1" dirty="0" err="1">
                <a:solidFill>
                  <a:srgbClr val="D8AD65"/>
                </a:solidFill>
              </a:rPr>
              <a:t>yansıtılması</a:t>
            </a:r>
            <a:r>
              <a:rPr sz="3400" b="1" dirty="0">
                <a:solidFill>
                  <a:srgbClr val="D8AD65"/>
                </a:solidFill>
              </a:rPr>
              <a:t> </a:t>
            </a:r>
            <a:r>
              <a:rPr sz="3400" b="1" dirty="0" err="1">
                <a:solidFill>
                  <a:srgbClr val="D8AD65"/>
                </a:solidFill>
              </a:rPr>
              <a:t>amaçlandı</a:t>
            </a:r>
            <a:r>
              <a:rPr sz="3400" b="1" dirty="0">
                <a:solidFill>
                  <a:srgbClr val="D8AD65"/>
                </a:solidFill>
              </a:rPr>
              <a:t>.</a:t>
            </a:r>
          </a:p>
          <a:p>
            <a:pPr marL="342900" indent="-342900" algn="l">
              <a:spcBef>
                <a:spcPts val="1200"/>
              </a:spcBef>
              <a:buSzPct val="123000"/>
              <a:buChar char="•"/>
              <a:defRPr sz="3600">
                <a:solidFill>
                  <a:srgbClr val="FFFFFF"/>
                </a:solidFill>
                <a:latin typeface="Myriad Pro Cond"/>
                <a:ea typeface="Myriad Pro Cond"/>
                <a:cs typeface="Myriad Pro Cond"/>
                <a:sym typeface="Myriad Pro Condensed"/>
              </a:defRPr>
            </a:pPr>
            <a:r>
              <a:rPr lang="tr-TR" sz="3400" b="1" dirty="0">
                <a:solidFill>
                  <a:srgbClr val="D8AD65"/>
                </a:solidFill>
                <a:latin typeface="Myriad Pro Cond"/>
              </a:rPr>
              <a:t>Hedef ülke hedef sektör uygulaması güçlendirildi</a:t>
            </a:r>
            <a:endParaRPr sz="3400" b="1" dirty="0">
              <a:solidFill>
                <a:srgbClr val="D8AD65"/>
              </a:solidFill>
              <a:latin typeface="Myriad Pro Cond"/>
            </a:endParaRPr>
          </a:p>
          <a:p>
            <a:pPr marL="342900" indent="-342900" algn="l">
              <a:spcBef>
                <a:spcPts val="1200"/>
              </a:spcBef>
              <a:buSzPct val="123000"/>
              <a:buChar char="•"/>
              <a:defRPr sz="3600">
                <a:solidFill>
                  <a:srgbClr val="FFFFFF"/>
                </a:solidFill>
                <a:latin typeface="Myriad Pro Cond"/>
                <a:ea typeface="Myriad Pro Cond"/>
                <a:cs typeface="Myriad Pro Cond"/>
                <a:sym typeface="Myriad Pro Condensed"/>
              </a:defRPr>
            </a:pPr>
            <a:r>
              <a:rPr sz="3400" dirty="0" err="1"/>
              <a:t>İhracatçı</a:t>
            </a:r>
            <a:r>
              <a:rPr sz="3400" dirty="0"/>
              <a:t> </a:t>
            </a:r>
            <a:r>
              <a:rPr sz="3400" dirty="0" err="1"/>
              <a:t>sayımızın</a:t>
            </a:r>
            <a:r>
              <a:rPr sz="3400" dirty="0"/>
              <a:t> </a:t>
            </a:r>
            <a:r>
              <a:rPr sz="3400" dirty="0" err="1"/>
              <a:t>artırılması</a:t>
            </a:r>
            <a:r>
              <a:rPr sz="3400" dirty="0"/>
              <a:t>, e-</a:t>
            </a:r>
            <a:r>
              <a:rPr sz="3400" dirty="0" err="1"/>
              <a:t>ihracatın</a:t>
            </a:r>
            <a:r>
              <a:rPr sz="3400" dirty="0"/>
              <a:t> </a:t>
            </a:r>
            <a:r>
              <a:rPr sz="3400" dirty="0" err="1"/>
              <a:t>yaygınlaştırılması</a:t>
            </a:r>
            <a:r>
              <a:rPr sz="3400" dirty="0"/>
              <a:t> </a:t>
            </a:r>
            <a:r>
              <a:rPr sz="3400" dirty="0" err="1"/>
              <a:t>amacıyla</a:t>
            </a:r>
            <a:r>
              <a:rPr sz="3400" dirty="0"/>
              <a:t> </a:t>
            </a:r>
            <a:r>
              <a:rPr sz="3400" b="1" dirty="0" err="1">
                <a:solidFill>
                  <a:srgbClr val="D8AD65"/>
                </a:solidFill>
              </a:rPr>
              <a:t>Yeni</a:t>
            </a:r>
            <a:r>
              <a:rPr sz="3400" b="1" dirty="0">
                <a:solidFill>
                  <a:srgbClr val="D8AD65"/>
                </a:solidFill>
              </a:rPr>
              <a:t> </a:t>
            </a:r>
            <a:r>
              <a:rPr sz="3400" b="1" dirty="0" err="1">
                <a:solidFill>
                  <a:srgbClr val="D8AD65"/>
                </a:solidFill>
              </a:rPr>
              <a:t>Nesil</a:t>
            </a:r>
            <a:r>
              <a:rPr sz="3400" b="1" dirty="0">
                <a:solidFill>
                  <a:srgbClr val="D8AD65"/>
                </a:solidFill>
              </a:rPr>
              <a:t> </a:t>
            </a:r>
            <a:r>
              <a:rPr sz="3400" b="1" dirty="0" err="1">
                <a:solidFill>
                  <a:srgbClr val="D8AD65"/>
                </a:solidFill>
              </a:rPr>
              <a:t>Destekler</a:t>
            </a:r>
            <a:r>
              <a:rPr sz="3400" b="1" dirty="0">
                <a:solidFill>
                  <a:srgbClr val="D8AD65"/>
                </a:solidFill>
              </a:rPr>
              <a:t> </a:t>
            </a:r>
            <a:r>
              <a:rPr sz="3400" dirty="0" err="1"/>
              <a:t>tasarlandı</a:t>
            </a:r>
            <a:r>
              <a:rPr lang="tr-TR" sz="3400" dirty="0"/>
              <a:t>, mevcut desteklerde değişiklikler yapıldı</a:t>
            </a:r>
            <a:endParaRPr sz="3400" dirty="0"/>
          </a:p>
        </p:txBody>
      </p:sp>
      <p:grpSp>
        <p:nvGrpSpPr>
          <p:cNvPr id="49" name="Group"/>
          <p:cNvGrpSpPr/>
          <p:nvPr/>
        </p:nvGrpSpPr>
        <p:grpSpPr>
          <a:xfrm>
            <a:off x="958771" y="9407091"/>
            <a:ext cx="2682402" cy="2738569"/>
            <a:chOff x="-12700" y="0"/>
            <a:chExt cx="11052295" cy="2738568"/>
          </a:xfrm>
        </p:grpSpPr>
        <p:grpSp>
          <p:nvGrpSpPr>
            <p:cNvPr id="50" name="Rectangle"/>
            <p:cNvGrpSpPr/>
            <p:nvPr/>
          </p:nvGrpSpPr>
          <p:grpSpPr>
            <a:xfrm>
              <a:off x="-12701" y="384465"/>
              <a:ext cx="11052297" cy="1969639"/>
              <a:chOff x="0" y="0"/>
              <a:chExt cx="11052295" cy="1969638"/>
            </a:xfrm>
          </p:grpSpPr>
          <p:sp>
            <p:nvSpPr>
              <p:cNvPr id="52" name="Rectangle"/>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2000"/>
              </a:p>
            </p:txBody>
          </p:sp>
          <p:pic>
            <p:nvPicPr>
              <p:cNvPr id="53" name="Rectangle Rectangle" descr="Rectangle Rectangle"/>
              <p:cNvPicPr>
                <a:picLocks/>
              </p:cNvPicPr>
              <p:nvPr/>
            </p:nvPicPr>
            <p:blipFill>
              <a:blip r:embed="rId8"/>
              <a:stretch>
                <a:fillRect/>
              </a:stretch>
            </p:blipFill>
            <p:spPr>
              <a:xfrm>
                <a:off x="0" y="-1"/>
                <a:ext cx="11052296" cy="1969640"/>
              </a:xfrm>
              <a:prstGeom prst="rect">
                <a:avLst/>
              </a:prstGeom>
              <a:effectLst/>
            </p:spPr>
          </p:pic>
        </p:grpSp>
        <p:sp>
          <p:nvSpPr>
            <p:cNvPr id="51" name="İhracata yönelik mevcut ve yeni destek programları bütüncül olarak tek çatı altında"/>
            <p:cNvSpPr txBox="1"/>
            <p:nvPr/>
          </p:nvSpPr>
          <p:spPr>
            <a:xfrm>
              <a:off x="261601" y="-1"/>
              <a:ext cx="10503693" cy="2738570"/>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numCol="1" anchor="ctr">
              <a:noAutofit/>
            </a:bodyPr>
            <a:lstStyle>
              <a:lvl1pPr>
                <a:defRPr sz="4000" b="1" i="1">
                  <a:solidFill>
                    <a:srgbClr val="D8AD65"/>
                  </a:solidFill>
                  <a:latin typeface="Myriad Pro Cond"/>
                  <a:ea typeface="Myriad Pro Cond"/>
                  <a:cs typeface="Myriad Pro Cond"/>
                  <a:sym typeface="Myriad Pro Condensed"/>
                </a:defRPr>
              </a:lvl1pPr>
            </a:lstStyle>
            <a:p>
              <a:r>
                <a:rPr sz="2000"/>
                <a:t>İhracata yönelik mevcut ve yeni destek programları bütüncül olarak tek çatı altında</a:t>
              </a:r>
            </a:p>
          </p:txBody>
        </p:sp>
      </p:grpSp>
      <p:sp>
        <p:nvSpPr>
          <p:cNvPr id="2" name="Oval Belirtme Çizgisi 48">
            <a:extLst>
              <a:ext uri="{FF2B5EF4-FFF2-40B4-BE49-F238E27FC236}">
                <a16:creationId xmlns:a16="http://schemas.microsoft.com/office/drawing/2014/main" id="{0A7D14C4-C3FC-19EA-04B9-6E999726AA15}"/>
              </a:ext>
            </a:extLst>
          </p:cNvPr>
          <p:cNvSpPr/>
          <p:nvPr/>
        </p:nvSpPr>
        <p:spPr>
          <a:xfrm>
            <a:off x="953386" y="6228678"/>
            <a:ext cx="3449027" cy="1951182"/>
          </a:xfrm>
          <a:prstGeom prst="wedgeEllipseCallout">
            <a:avLst/>
          </a:prstGeom>
          <a:noFill/>
          <a:ln>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35120" tIns="35120" rIns="35120" bIns="3512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tr-TR"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Metin kutusu 2">
            <a:extLst>
              <a:ext uri="{FF2B5EF4-FFF2-40B4-BE49-F238E27FC236}">
                <a16:creationId xmlns:a16="http://schemas.microsoft.com/office/drawing/2014/main" id="{E5C86DE0-DBD0-9266-7754-B24E667795EE}"/>
              </a:ext>
            </a:extLst>
          </p:cNvPr>
          <p:cNvSpPr txBox="1"/>
          <p:nvPr/>
        </p:nvSpPr>
        <p:spPr>
          <a:xfrm>
            <a:off x="1252943" y="6354197"/>
            <a:ext cx="2927195" cy="167136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r>
              <a:rPr lang="tr-TR" sz="2600" b="1" dirty="0">
                <a:solidFill>
                  <a:schemeClr val="bg1"/>
                </a:solidFill>
                <a:latin typeface="Calibri" panose="020F0502020204030204" pitchFamily="34" charset="0"/>
                <a:ea typeface="Times New Roman" panose="02020603050405020304" pitchFamily="18" charset="0"/>
              </a:rPr>
              <a:t>18 Ağustos 2022 tarihli 5973 Sayılı İhracat Destekleri Hakkında Karar</a:t>
            </a:r>
            <a:endParaRPr kumimoji="0" lang="tr-TR" sz="2600" b="1" i="0" u="none" strike="noStrike" cap="none" spc="0" normalizeH="0" baseline="0" dirty="0">
              <a:ln>
                <a:noFill/>
              </a:ln>
              <a:solidFill>
                <a:schemeClr val="bg1"/>
              </a:solidFill>
              <a:effectLst/>
              <a:uFillTx/>
              <a:sym typeface="Helvetica Neue"/>
            </a:endParaRPr>
          </a:p>
        </p:txBody>
      </p:sp>
      <p:grpSp>
        <p:nvGrpSpPr>
          <p:cNvPr id="37" name="Group"/>
          <p:cNvGrpSpPr/>
          <p:nvPr/>
        </p:nvGrpSpPr>
        <p:grpSpPr>
          <a:xfrm>
            <a:off x="5361213" y="454333"/>
            <a:ext cx="13953488" cy="1730213"/>
            <a:chOff x="-38100" y="-38100"/>
            <a:chExt cx="13953486" cy="1730212"/>
          </a:xfrm>
        </p:grpSpPr>
        <p:pic>
          <p:nvPicPr>
            <p:cNvPr id="38" name="YENİ NESİL İHRACAT DESTEKLERİ YENİ NESİL İHRACAT DESTEKLERİ" descr="YENİ NESİL İHRACAT DESTEKLERİ YENİ NESİL İHRACAT DESTEKLERİ"/>
            <p:cNvPicPr>
              <a:picLocks/>
            </p:cNvPicPr>
            <p:nvPr/>
          </p:nvPicPr>
          <p:blipFill>
            <a:blip r:embed="rId9"/>
            <a:stretch>
              <a:fillRect/>
            </a:stretch>
          </p:blipFill>
          <p:spPr>
            <a:xfrm>
              <a:off x="-38100" y="-38100"/>
              <a:ext cx="13953487" cy="1730213"/>
            </a:xfrm>
            <a:prstGeom prst="rect">
              <a:avLst/>
            </a:prstGeom>
            <a:effectLst>
              <a:outerShdw blurRad="190500" dir="5400000" rotWithShape="0">
                <a:srgbClr val="000000"/>
              </a:outerShdw>
            </a:effectLst>
          </p:spPr>
        </p:pic>
        <p:sp>
          <p:nvSpPr>
            <p:cNvPr id="39" name="Line"/>
            <p:cNvSpPr/>
            <p:nvPr/>
          </p:nvSpPr>
          <p:spPr>
            <a:xfrm>
              <a:off x="2293161" y="1327982"/>
              <a:ext cx="9432852" cy="1"/>
            </a:xfrm>
            <a:prstGeom prst="line">
              <a:avLst/>
            </a:prstGeom>
            <a:noFill/>
            <a:ln w="25400" cap="flat">
              <a:solidFill>
                <a:srgbClr val="D8AD65"/>
              </a:solidFill>
              <a:prstDash val="solid"/>
              <a:miter lim="400000"/>
            </a:ln>
            <a:effectLst/>
          </p:spPr>
          <p:txBody>
            <a:bodyPr wrap="square" lIns="55315" tIns="55315" rIns="55315" bIns="55315" numCol="1" anchor="ctr">
              <a:noAutofit/>
            </a:bodyPr>
            <a:lstStyle/>
            <a:p>
              <a:pPr defTabSz="2655080">
                <a:defRPr sz="2600">
                  <a:solidFill>
                    <a:srgbClr val="5E5E5E"/>
                  </a:solidFill>
                </a:defRPr>
              </a:pPr>
              <a:endParaRPr/>
            </a:p>
          </p:txBody>
        </p:sp>
      </p:grpSp>
      <p:pic>
        <p:nvPicPr>
          <p:cNvPr id="54" name="Picture 5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flipH="1">
            <a:off x="18994460" y="354117"/>
            <a:ext cx="5389540" cy="2151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 name="Ticaret Bakanlığı Logo Altın Ortalı Kullanım TR.png" descr="Ticaret Bakanlığı Logo Altın Ortalı Kullanım TR.png"/>
          <p:cNvPicPr>
            <a:picLocks noChangeAspect="1"/>
          </p:cNvPicPr>
          <p:nvPr/>
        </p:nvPicPr>
        <p:blipFill>
          <a:blip r:embed="rId11"/>
          <a:stretch>
            <a:fillRect/>
          </a:stretch>
        </p:blipFill>
        <p:spPr>
          <a:xfrm>
            <a:off x="20193973" y="367391"/>
            <a:ext cx="3312694" cy="1849094"/>
          </a:xfrm>
          <a:prstGeom prst="rect">
            <a:avLst/>
          </a:prstGeom>
          <a:ln w="12700">
            <a:miter lim="400000"/>
          </a:ln>
          <a:effectLst>
            <a:outerShdw blurRad="190500" dist="63500" dir="5400000" rotWithShape="0">
              <a:srgbClr val="000000"/>
            </a:outerShdw>
          </a:effectLst>
        </p:spPr>
      </p:pic>
      <p:pic>
        <p:nvPicPr>
          <p:cNvPr id="56" name="Ticaret Bakanlığı Logo Altın Ortalı Kullanım TR.png" descr="Ticaret Bakanlığı Logo Altın Ortalı Kullanım TR.png"/>
          <p:cNvPicPr>
            <a:picLocks noChangeAspect="1"/>
          </p:cNvPicPr>
          <p:nvPr/>
        </p:nvPicPr>
        <p:blipFill>
          <a:blip r:embed="rId11"/>
          <a:stretch>
            <a:fillRect/>
          </a:stretch>
        </p:blipFill>
        <p:spPr>
          <a:xfrm>
            <a:off x="853230" y="338530"/>
            <a:ext cx="3312694" cy="1849094"/>
          </a:xfrm>
          <a:prstGeom prst="rect">
            <a:avLst/>
          </a:prstGeom>
          <a:ln w="12700">
            <a:miter lim="400000"/>
          </a:ln>
          <a:effectLst>
            <a:outerShdw blurRad="190500" dist="63500" dir="5400000" rotWithShape="0">
              <a:srgbClr val="000000"/>
            </a:outerShdw>
          </a:effectLst>
        </p:spPr>
      </p:pic>
      <p:pic>
        <p:nvPicPr>
          <p:cNvPr id="57" name="Shape Shape" descr="Shape Shape"/>
          <p:cNvPicPr>
            <a:picLocks/>
          </p:cNvPicPr>
          <p:nvPr/>
        </p:nvPicPr>
        <p:blipFill>
          <a:blip r:embed="rId10"/>
          <a:stretch>
            <a:fillRect/>
          </a:stretch>
        </p:blipFill>
        <p:spPr>
          <a:xfrm>
            <a:off x="63010" y="346254"/>
            <a:ext cx="5618443" cy="2164873"/>
          </a:xfrm>
          <a:prstGeom prst="rect">
            <a:avLst/>
          </a:prstGeom>
          <a:effectLst/>
        </p:spPr>
      </p:pic>
    </p:spTree>
    <p:extLst>
      <p:ext uri="{BB962C8B-B14F-4D97-AF65-F5344CB8AC3E}">
        <p14:creationId xmlns:p14="http://schemas.microsoft.com/office/powerpoint/2010/main" val="120112525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Rectangle Rectangle" descr="Rectangle Rectangle">
            <a:extLst>
              <a:ext uri="{FF2B5EF4-FFF2-40B4-BE49-F238E27FC236}">
                <a16:creationId xmlns:a16="http://schemas.microsoft.com/office/drawing/2014/main" id="{088D167C-D813-4FE2-BFB1-FCD6FC46338B}"/>
              </a:ext>
            </a:extLst>
          </p:cNvPr>
          <p:cNvPicPr>
            <a:picLocks/>
          </p:cNvPicPr>
          <p:nvPr/>
        </p:nvPicPr>
        <p:blipFill>
          <a:blip r:embed="rId2"/>
          <a:stretch>
            <a:fillRect/>
          </a:stretch>
        </p:blipFill>
        <p:spPr>
          <a:xfrm>
            <a:off x="4348974" y="2657818"/>
            <a:ext cx="16245443" cy="4215095"/>
          </a:xfrm>
          <a:prstGeom prst="rect">
            <a:avLst/>
          </a:prstGeom>
          <a:effectLst/>
        </p:spPr>
      </p:pic>
      <p:grpSp>
        <p:nvGrpSpPr>
          <p:cNvPr id="2" name="Shape">
            <a:extLst>
              <a:ext uri="{FF2B5EF4-FFF2-40B4-BE49-F238E27FC236}">
                <a16:creationId xmlns:a16="http://schemas.microsoft.com/office/drawing/2014/main" id="{157BFAB0-947C-4ABC-90EE-7757093EEA6A}"/>
              </a:ext>
            </a:extLst>
          </p:cNvPr>
          <p:cNvGrpSpPr/>
          <p:nvPr/>
        </p:nvGrpSpPr>
        <p:grpSpPr>
          <a:xfrm>
            <a:off x="260770" y="-47558"/>
            <a:ext cx="2743813" cy="9523468"/>
            <a:chOff x="0" y="0"/>
            <a:chExt cx="2438012" cy="9523467"/>
          </a:xfrm>
        </p:grpSpPr>
        <p:sp>
          <p:nvSpPr>
            <p:cNvPr id="3" name="Shape">
              <a:extLst>
                <a:ext uri="{FF2B5EF4-FFF2-40B4-BE49-F238E27FC236}">
                  <a16:creationId xmlns:a16="http://schemas.microsoft.com/office/drawing/2014/main" id="{50AB4209-62CC-44DE-AF62-C6592A61C382}"/>
                </a:ext>
              </a:extLst>
            </p:cNvPr>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4" name="Shape Shape" descr="Shape Shape">
              <a:extLst>
                <a:ext uri="{FF2B5EF4-FFF2-40B4-BE49-F238E27FC236}">
                  <a16:creationId xmlns:a16="http://schemas.microsoft.com/office/drawing/2014/main" id="{2673E3B3-C901-4F58-9013-9610C2046667}"/>
                </a:ext>
              </a:extLst>
            </p:cNvPr>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5" name="Ticaret Bakanlığı Logo Altın Arma TR.png" descr="Ticaret Bakanlığı Logo Altın Arma TR.png">
            <a:extLst>
              <a:ext uri="{FF2B5EF4-FFF2-40B4-BE49-F238E27FC236}">
                <a16:creationId xmlns:a16="http://schemas.microsoft.com/office/drawing/2014/main" id="{365FCEC2-6075-4389-8760-CE7257E512D9}"/>
              </a:ext>
            </a:extLst>
          </p:cNvPr>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6" name="Shape">
            <a:extLst>
              <a:ext uri="{FF2B5EF4-FFF2-40B4-BE49-F238E27FC236}">
                <a16:creationId xmlns:a16="http://schemas.microsoft.com/office/drawing/2014/main" id="{E7C0931F-7F76-4A60-B4E2-23CEB33E82F9}"/>
              </a:ext>
            </a:extLst>
          </p:cNvPr>
          <p:cNvGrpSpPr/>
          <p:nvPr/>
        </p:nvGrpSpPr>
        <p:grpSpPr>
          <a:xfrm>
            <a:off x="21101362" y="-39495"/>
            <a:ext cx="3021866" cy="9523469"/>
            <a:chOff x="0" y="0"/>
            <a:chExt cx="2438012" cy="9523467"/>
          </a:xfrm>
        </p:grpSpPr>
        <p:sp>
          <p:nvSpPr>
            <p:cNvPr id="7" name="Shape">
              <a:extLst>
                <a:ext uri="{FF2B5EF4-FFF2-40B4-BE49-F238E27FC236}">
                  <a16:creationId xmlns:a16="http://schemas.microsoft.com/office/drawing/2014/main" id="{711CE826-7008-45EE-8130-758BF952FD08}"/>
                </a:ext>
              </a:extLst>
            </p:cNvPr>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8" name="Shape Shape" descr="Shape Shape">
              <a:extLst>
                <a:ext uri="{FF2B5EF4-FFF2-40B4-BE49-F238E27FC236}">
                  <a16:creationId xmlns:a16="http://schemas.microsoft.com/office/drawing/2014/main" id="{D29D4CFD-4191-4BC7-8E13-059B3C4DEB24}"/>
                </a:ext>
              </a:extLst>
            </p:cNvPr>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9" name="Ticaret Bakanlığı Logo Altın Arma TR.png" descr="Ticaret Bakanlığı Logo Altın Arma TR.png">
            <a:extLst>
              <a:ext uri="{FF2B5EF4-FFF2-40B4-BE49-F238E27FC236}">
                <a16:creationId xmlns:a16="http://schemas.microsoft.com/office/drawing/2014/main" id="{E5B52199-F71A-4264-9D0B-D86217900BBF}"/>
              </a:ext>
            </a:extLst>
          </p:cNvPr>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10" name="YENİ NESİL İHRACAT DESTEKLERİ…">
            <a:extLst>
              <a:ext uri="{FF2B5EF4-FFF2-40B4-BE49-F238E27FC236}">
                <a16:creationId xmlns:a16="http://schemas.microsoft.com/office/drawing/2014/main" id="{C17C3FA9-D8AD-46FD-867B-09D4D037FA13}"/>
              </a:ext>
            </a:extLst>
          </p:cNvPr>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1" name="YENİ NESİL İHRACAT DESTEKLERİ…">
            <a:extLst>
              <a:ext uri="{FF2B5EF4-FFF2-40B4-BE49-F238E27FC236}">
                <a16:creationId xmlns:a16="http://schemas.microsoft.com/office/drawing/2014/main" id="{3ED20A81-F8F9-48C5-819D-5CAB20ED12D5}"/>
              </a:ext>
            </a:extLst>
          </p:cNvPr>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grpSp>
        <p:nvGrpSpPr>
          <p:cNvPr id="12" name="Group">
            <a:extLst>
              <a:ext uri="{FF2B5EF4-FFF2-40B4-BE49-F238E27FC236}">
                <a16:creationId xmlns:a16="http://schemas.microsoft.com/office/drawing/2014/main" id="{B3A37A78-78DF-45D5-B59B-16BFB7B2FDF4}"/>
              </a:ext>
            </a:extLst>
          </p:cNvPr>
          <p:cNvGrpSpPr/>
          <p:nvPr/>
        </p:nvGrpSpPr>
        <p:grpSpPr>
          <a:xfrm>
            <a:off x="4965453" y="953881"/>
            <a:ext cx="15556672" cy="1394492"/>
            <a:chOff x="-12700" y="-12699"/>
            <a:chExt cx="12192954" cy="1394491"/>
          </a:xfrm>
        </p:grpSpPr>
        <p:grpSp>
          <p:nvGrpSpPr>
            <p:cNvPr id="13" name="Rectangle">
              <a:extLst>
                <a:ext uri="{FF2B5EF4-FFF2-40B4-BE49-F238E27FC236}">
                  <a16:creationId xmlns:a16="http://schemas.microsoft.com/office/drawing/2014/main" id="{9F4FEFD9-B5E6-4C1A-928B-A448B2062134}"/>
                </a:ext>
              </a:extLst>
            </p:cNvPr>
            <p:cNvGrpSpPr/>
            <p:nvPr/>
          </p:nvGrpSpPr>
          <p:grpSpPr>
            <a:xfrm>
              <a:off x="-12700" y="-12700"/>
              <a:ext cx="12192955" cy="1394492"/>
              <a:chOff x="0" y="0"/>
              <a:chExt cx="12192954" cy="1394491"/>
            </a:xfrm>
          </p:grpSpPr>
          <p:sp>
            <p:nvSpPr>
              <p:cNvPr id="15" name="Rectangle">
                <a:extLst>
                  <a:ext uri="{FF2B5EF4-FFF2-40B4-BE49-F238E27FC236}">
                    <a16:creationId xmlns:a16="http://schemas.microsoft.com/office/drawing/2014/main" id="{0D240AA8-E79D-4A64-9A26-4E9BCF57D1C1}"/>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16" name="Rectangle Rectangle" descr="Rectangle Rectangle">
                <a:extLst>
                  <a:ext uri="{FF2B5EF4-FFF2-40B4-BE49-F238E27FC236}">
                    <a16:creationId xmlns:a16="http://schemas.microsoft.com/office/drawing/2014/main" id="{BB6034F9-EA28-472B-BC12-C9E026EA2F65}"/>
                  </a:ext>
                </a:extLst>
              </p:cNvPr>
              <p:cNvPicPr>
                <a:picLocks/>
              </p:cNvPicPr>
              <p:nvPr/>
            </p:nvPicPr>
            <p:blipFill>
              <a:blip r:embed="rId5"/>
              <a:stretch>
                <a:fillRect/>
              </a:stretch>
            </p:blipFill>
            <p:spPr>
              <a:xfrm>
                <a:off x="0" y="-1"/>
                <a:ext cx="12192955" cy="1394493"/>
              </a:xfrm>
              <a:prstGeom prst="rect">
                <a:avLst/>
              </a:prstGeom>
              <a:effectLst/>
            </p:spPr>
          </p:pic>
        </p:grpSp>
        <p:sp>
          <p:nvSpPr>
            <p:cNvPr id="14" name="Line">
              <a:extLst>
                <a:ext uri="{FF2B5EF4-FFF2-40B4-BE49-F238E27FC236}">
                  <a16:creationId xmlns:a16="http://schemas.microsoft.com/office/drawing/2014/main" id="{D418E6FA-F2EE-441C-9105-41BEDAB71F65}"/>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sp>
        <p:nvSpPr>
          <p:cNvPr id="17" name="YENİ NESİL İHRACAT DESTEKLERİ">
            <a:extLst>
              <a:ext uri="{FF2B5EF4-FFF2-40B4-BE49-F238E27FC236}">
                <a16:creationId xmlns:a16="http://schemas.microsoft.com/office/drawing/2014/main" id="{CDF20DE0-3F35-4AC8-BDF4-7D39E8A7C35A}"/>
              </a:ext>
            </a:extLst>
          </p:cNvPr>
          <p:cNvSpPr txBox="1"/>
          <p:nvPr/>
        </p:nvSpPr>
        <p:spPr>
          <a:xfrm>
            <a:off x="5242545" y="1052178"/>
            <a:ext cx="14820887" cy="99425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r>
              <a:rPr lang="tr-TR" sz="6000" dirty="0">
                <a:latin typeface="Calibri" panose="020F0502020204030204" pitchFamily="34" charset="0"/>
                <a:cs typeface="Calibri" panose="020F0502020204030204" pitchFamily="34" charset="0"/>
              </a:rPr>
              <a:t>PAZARA GİRİŞ BELGESİ DESTEĞİ</a:t>
            </a:r>
            <a:endParaRPr sz="6000" dirty="0">
              <a:latin typeface="Calibri" panose="020F0502020204030204" pitchFamily="34" charset="0"/>
              <a:cs typeface="Calibri" panose="020F0502020204030204" pitchFamily="34" charset="0"/>
            </a:endParaRPr>
          </a:p>
        </p:txBody>
      </p:sp>
      <p:sp>
        <p:nvSpPr>
          <p:cNvPr id="27" name="Yuvarlatılmış Dikdörtgen 13">
            <a:extLst>
              <a:ext uri="{FF2B5EF4-FFF2-40B4-BE49-F238E27FC236}">
                <a16:creationId xmlns:a16="http://schemas.microsoft.com/office/drawing/2014/main" id="{4B876FE5-BBA9-4C68-9B22-A403DC75935F}"/>
              </a:ext>
            </a:extLst>
          </p:cNvPr>
          <p:cNvSpPr/>
          <p:nvPr/>
        </p:nvSpPr>
        <p:spPr>
          <a:xfrm>
            <a:off x="6959994" y="7127276"/>
            <a:ext cx="11460221" cy="33382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Metin kutusu 28">
            <a:extLst>
              <a:ext uri="{FF2B5EF4-FFF2-40B4-BE49-F238E27FC236}">
                <a16:creationId xmlns:a16="http://schemas.microsoft.com/office/drawing/2014/main" id="{E951479E-7F68-492D-8AEA-E99DC418BE1C}"/>
              </a:ext>
            </a:extLst>
          </p:cNvPr>
          <p:cNvSpPr txBox="1"/>
          <p:nvPr/>
        </p:nvSpPr>
        <p:spPr>
          <a:xfrm>
            <a:off x="6959994" y="7240245"/>
            <a:ext cx="11085960" cy="3016210"/>
          </a:xfrm>
          <a:prstGeom prst="rect">
            <a:avLst/>
          </a:prstGeom>
          <a:noFill/>
        </p:spPr>
        <p:txBody>
          <a:bodyPr wrap="square" rtlCol="0">
            <a:spAutoFit/>
          </a:bodyPr>
          <a:lstStyle/>
          <a:p>
            <a:pPr algn="ctr">
              <a:tabLst>
                <a:tab pos="1431925" algn="l"/>
              </a:tabLst>
            </a:pPr>
            <a:endParaRPr lang="tr-TR" sz="2400" b="1" dirty="0">
              <a:solidFill>
                <a:srgbClr val="D8AD65"/>
              </a:solidFill>
              <a:latin typeface="Arial" panose="020B0604020202020204" pitchFamily="34" charset="0"/>
              <a:cs typeface="Arial" panose="020B0604020202020204" pitchFamily="34" charset="0"/>
            </a:endParaRPr>
          </a:p>
          <a:p>
            <a:pPr marL="571500" indent="-571500" algn="ctr">
              <a:buFont typeface="Arial" panose="020B0604020202020204" pitchFamily="34" charset="0"/>
              <a:buChar char="•"/>
              <a:tabLst>
                <a:tab pos="1431925" algn="l"/>
              </a:tabLst>
            </a:pPr>
            <a:r>
              <a:rPr lang="tr-TR" sz="3600" b="1" dirty="0">
                <a:solidFill>
                  <a:srgbClr val="D8AD65"/>
                </a:solidFill>
                <a:latin typeface="Myriad Pro Cond"/>
                <a:cs typeface="Arial" panose="020B0604020202020204" pitchFamily="34" charset="0"/>
              </a:rPr>
              <a:t>Pazara Giriş Belgeleri </a:t>
            </a:r>
          </a:p>
          <a:p>
            <a:pPr marL="571500" indent="-571500" algn="ctr">
              <a:buFont typeface="Arial" panose="020B0604020202020204" pitchFamily="34" charset="0"/>
              <a:buChar char="•"/>
              <a:tabLst>
                <a:tab pos="1431925" algn="l"/>
              </a:tabLst>
            </a:pPr>
            <a:r>
              <a:rPr lang="tr-TR" sz="3600" b="1" dirty="0">
                <a:solidFill>
                  <a:srgbClr val="D8AD65"/>
                </a:solidFill>
                <a:latin typeface="Myriad Pro Cond"/>
                <a:cs typeface="Arial" panose="020B0604020202020204" pitchFamily="34" charset="0"/>
              </a:rPr>
              <a:t>Ruhsatlandırma ve Kayıt İşlemleri Giderleri </a:t>
            </a:r>
          </a:p>
          <a:p>
            <a:pPr algn="ctr"/>
            <a:endParaRPr lang="tr-TR" dirty="0">
              <a:latin typeface="Myriad Pro Cond"/>
            </a:endParaRPr>
          </a:p>
          <a:p>
            <a:pPr lvl="0" algn="ctr">
              <a:buClr>
                <a:srgbClr val="990000"/>
              </a:buClr>
              <a:defRPr/>
            </a:pPr>
            <a:r>
              <a:rPr lang="tr-TR" sz="3600" b="1" dirty="0">
                <a:solidFill>
                  <a:schemeClr val="bg1"/>
                </a:solidFill>
                <a:latin typeface="Myriad Pro Cond"/>
              </a:rPr>
              <a:t>Destek Oranı : </a:t>
            </a:r>
            <a:r>
              <a:rPr lang="tr-TR" sz="3600" b="1" dirty="0">
                <a:solidFill>
                  <a:srgbClr val="ED3338"/>
                </a:solidFill>
                <a:latin typeface="Myriad Pro Cond"/>
              </a:rPr>
              <a:t>% 50 </a:t>
            </a:r>
          </a:p>
          <a:p>
            <a:pPr lvl="0" algn="ctr">
              <a:buClr>
                <a:srgbClr val="990000"/>
              </a:buClr>
              <a:defRPr/>
            </a:pPr>
            <a:r>
              <a:rPr lang="tr-TR" sz="3600" b="1" dirty="0">
                <a:solidFill>
                  <a:schemeClr val="bg1"/>
                </a:solidFill>
                <a:latin typeface="Myriad Pro Cond"/>
              </a:rPr>
              <a:t>Yıllık Limit </a:t>
            </a:r>
            <a:r>
              <a:rPr lang="tr-TR" sz="3600" b="1" dirty="0">
                <a:solidFill>
                  <a:srgbClr val="ED3338"/>
                </a:solidFill>
                <a:latin typeface="Myriad Pro Cond"/>
              </a:rPr>
              <a:t>7.239.000 TL / Yıl</a:t>
            </a:r>
          </a:p>
        </p:txBody>
      </p:sp>
      <p:pic>
        <p:nvPicPr>
          <p:cNvPr id="31" name="Image" descr="Image">
            <a:extLst>
              <a:ext uri="{FF2B5EF4-FFF2-40B4-BE49-F238E27FC236}">
                <a16:creationId xmlns:a16="http://schemas.microsoft.com/office/drawing/2014/main" id="{D7038607-FEFE-42FA-A039-E0A009A4B18E}"/>
              </a:ext>
            </a:extLst>
          </p:cNvPr>
          <p:cNvPicPr>
            <a:picLocks noChangeAspect="1"/>
          </p:cNvPicPr>
          <p:nvPr/>
        </p:nvPicPr>
        <p:blipFill>
          <a:blip r:embed="rId6"/>
          <a:stretch>
            <a:fillRect/>
          </a:stretch>
        </p:blipFill>
        <p:spPr>
          <a:xfrm>
            <a:off x="3346985" y="10717769"/>
            <a:ext cx="2432937" cy="2433029"/>
          </a:xfrm>
          <a:prstGeom prst="rect">
            <a:avLst/>
          </a:prstGeom>
          <a:ln w="3175" cap="flat">
            <a:noFill/>
            <a:miter lim="400000"/>
          </a:ln>
          <a:effectLst/>
        </p:spPr>
      </p:pic>
      <p:sp>
        <p:nvSpPr>
          <p:cNvPr id="32" name="Dikdörtgen 31">
            <a:extLst>
              <a:ext uri="{FF2B5EF4-FFF2-40B4-BE49-F238E27FC236}">
                <a16:creationId xmlns:a16="http://schemas.microsoft.com/office/drawing/2014/main" id="{FC69788E-3F68-4464-9C51-ADCCF6EE77B9}"/>
              </a:ext>
            </a:extLst>
          </p:cNvPr>
          <p:cNvSpPr/>
          <p:nvPr/>
        </p:nvSpPr>
        <p:spPr>
          <a:xfrm>
            <a:off x="3791832" y="11641895"/>
            <a:ext cx="1358685" cy="584775"/>
          </a:xfrm>
          <a:prstGeom prst="rect">
            <a:avLst/>
          </a:prstGeom>
        </p:spPr>
        <p:txBody>
          <a:bodyPr wrap="square">
            <a:spAutoFit/>
          </a:bodyPr>
          <a:lstStyle/>
          <a:p>
            <a:r>
              <a:rPr lang="tr-TR" sz="3200" b="1" dirty="0">
                <a:solidFill>
                  <a:srgbClr val="FFFFFF"/>
                </a:solidFill>
                <a:latin typeface="Myriad Pro Cond"/>
                <a:sym typeface="Myriad Pro Condensed"/>
              </a:rPr>
              <a:t>YENİ</a:t>
            </a:r>
          </a:p>
        </p:txBody>
      </p:sp>
      <p:sp>
        <p:nvSpPr>
          <p:cNvPr id="23" name="Metin kutusu 22">
            <a:extLst>
              <a:ext uri="{FF2B5EF4-FFF2-40B4-BE49-F238E27FC236}">
                <a16:creationId xmlns:a16="http://schemas.microsoft.com/office/drawing/2014/main" id="{6F8EC534-085A-40E0-BE1A-442A89884BA3}"/>
              </a:ext>
            </a:extLst>
          </p:cNvPr>
          <p:cNvSpPr txBox="1"/>
          <p:nvPr/>
        </p:nvSpPr>
        <p:spPr>
          <a:xfrm>
            <a:off x="4871284" y="2602737"/>
            <a:ext cx="15263379" cy="428746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lvl="2" indent="0">
              <a:buClr>
                <a:srgbClr val="990000"/>
              </a:buClr>
            </a:pPr>
            <a:r>
              <a:rPr lang="tr-TR" sz="3600" b="1" dirty="0">
                <a:solidFill>
                  <a:srgbClr val="D8AD65"/>
                </a:solidFill>
              </a:rPr>
              <a:t>Akredite edilmiş kurum ve/veya kuruluşlardan alınacak;</a:t>
            </a:r>
          </a:p>
          <a:p>
            <a:pPr lvl="2" indent="0">
              <a:buClr>
                <a:srgbClr val="990000"/>
              </a:buClr>
            </a:pPr>
            <a:endParaRPr lang="tr-TR" sz="3600" b="1" dirty="0">
              <a:solidFill>
                <a:srgbClr val="D8AD65"/>
              </a:solidFill>
            </a:endParaRPr>
          </a:p>
          <a:p>
            <a:pPr lvl="2" indent="0">
              <a:buClr>
                <a:srgbClr val="990000"/>
              </a:buClr>
            </a:pPr>
            <a:r>
              <a:rPr lang="tr-TR" sz="3600" b="1" dirty="0"/>
              <a:t> </a:t>
            </a:r>
            <a:r>
              <a:rPr lang="tr-TR" sz="3600" b="1" dirty="0">
                <a:solidFill>
                  <a:schemeClr val="bg1"/>
                </a:solidFill>
                <a:latin typeface="Myriad Pro Cond"/>
              </a:rPr>
              <a:t>Belge/Sertifikalar,</a:t>
            </a:r>
          </a:p>
          <a:p>
            <a:pPr lvl="2" indent="0">
              <a:buClr>
                <a:srgbClr val="990000"/>
              </a:buClr>
            </a:pPr>
            <a:r>
              <a:rPr lang="tr-TR" sz="3600" b="1" dirty="0">
                <a:solidFill>
                  <a:schemeClr val="bg1"/>
                </a:solidFill>
                <a:latin typeface="Myriad Pro Cond"/>
              </a:rPr>
              <a:t>Test/analiz raporu giderleri,</a:t>
            </a:r>
          </a:p>
          <a:p>
            <a:pPr lvl="2" indent="0">
              <a:buClr>
                <a:srgbClr val="990000"/>
              </a:buClr>
            </a:pPr>
            <a:r>
              <a:rPr lang="tr-TR" sz="3600" b="1" dirty="0">
                <a:solidFill>
                  <a:schemeClr val="bg1"/>
                </a:solidFill>
                <a:latin typeface="Myriad Pro Cond"/>
              </a:rPr>
              <a:t>Tarım ürünlerine ilişkin laboratuvar analizleri ve belgelendirme giderleri,</a:t>
            </a:r>
          </a:p>
          <a:p>
            <a:pPr lvl="2" indent="0">
              <a:buClr>
                <a:srgbClr val="990000"/>
              </a:buClr>
            </a:pPr>
            <a:r>
              <a:rPr lang="tr-TR" sz="3600" b="1" dirty="0">
                <a:solidFill>
                  <a:schemeClr val="bg1"/>
                </a:solidFill>
                <a:latin typeface="Myriad Pro Cond"/>
              </a:rPr>
              <a:t>İlaç ruhsatlandırma ve tıbbi cihaz kayıt giderleri desteklenir.</a:t>
            </a:r>
          </a:p>
          <a:p>
            <a:pPr marL="0" marR="0" indent="0" algn="ctr" defTabSz="2438338" rtl="0" fontAlgn="auto" latinLnBrk="0" hangingPunct="0">
              <a:lnSpc>
                <a:spcPct val="100000"/>
              </a:lnSpc>
              <a:spcBef>
                <a:spcPts val="0"/>
              </a:spcBef>
              <a:spcAft>
                <a:spcPts val="0"/>
              </a:spcAft>
              <a:buClrTx/>
              <a:buSzTx/>
              <a:buFontTx/>
              <a:buNone/>
              <a:tabLst/>
            </a:pPr>
            <a:endParaRPr kumimoji="0" lang="tr-TR" sz="2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24" name="Metin kutusu 23">
            <a:extLst>
              <a:ext uri="{FF2B5EF4-FFF2-40B4-BE49-F238E27FC236}">
                <a16:creationId xmlns:a16="http://schemas.microsoft.com/office/drawing/2014/main" id="{531ACA90-CCD4-4A76-925E-C80C1983150C}"/>
              </a:ext>
            </a:extLst>
          </p:cNvPr>
          <p:cNvSpPr txBox="1"/>
          <p:nvPr/>
        </p:nvSpPr>
        <p:spPr>
          <a:xfrm>
            <a:off x="5779922" y="11004994"/>
            <a:ext cx="17919716" cy="224075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marL="0" marR="0" indent="0" algn="l" defTabSz="2438338" rtl="0" fontAlgn="auto" latinLnBrk="0" hangingPunct="0">
              <a:lnSpc>
                <a:spcPct val="150000"/>
              </a:lnSpc>
              <a:spcBef>
                <a:spcPts val="0"/>
              </a:spcBef>
              <a:spcAft>
                <a:spcPts val="0"/>
              </a:spcAft>
              <a:buClrTx/>
              <a:buSzTx/>
              <a:buFontTx/>
              <a:buNone/>
              <a:tabLst/>
            </a:pPr>
            <a:r>
              <a:rPr kumimoji="0" lang="tr-TR" sz="2400" b="1" i="0" u="sng" strike="noStrike" cap="none" spc="0" normalizeH="0" baseline="0" dirty="0">
                <a:ln>
                  <a:noFill/>
                </a:ln>
                <a:solidFill>
                  <a:srgbClr val="E43033"/>
                </a:solidFill>
                <a:effectLst/>
                <a:uFillTx/>
                <a:latin typeface="Myriad Pro Cond"/>
                <a:sym typeface="Helvetica Neue"/>
              </a:rPr>
              <a:t>*</a:t>
            </a:r>
            <a:r>
              <a:rPr kumimoji="0" lang="tr-TR" sz="2400" b="1" i="0" u="sng" strike="noStrike" cap="none" spc="0" normalizeH="0" baseline="0" dirty="0">
                <a:ln>
                  <a:noFill/>
                </a:ln>
                <a:solidFill>
                  <a:srgbClr val="FF0000"/>
                </a:solidFill>
                <a:effectLst/>
                <a:uFillTx/>
                <a:latin typeface="Myriad Pro Cond"/>
                <a:sym typeface="Helvetica Neue"/>
              </a:rPr>
              <a:t>RUHSATLANDIRMA VE KAYIT GİDERLERİ DESTEK KAPSAMINA ALINDI.</a:t>
            </a:r>
          </a:p>
          <a:p>
            <a:pPr marL="0" marR="0" indent="0" algn="l" defTabSz="2438338" rtl="0" fontAlgn="auto" latinLnBrk="0" hangingPunct="0">
              <a:lnSpc>
                <a:spcPct val="150000"/>
              </a:lnSpc>
              <a:spcBef>
                <a:spcPts val="0"/>
              </a:spcBef>
              <a:spcAft>
                <a:spcPts val="0"/>
              </a:spcAft>
              <a:buClrTx/>
              <a:buSzTx/>
              <a:buFontTx/>
              <a:buNone/>
              <a:tabLst/>
            </a:pPr>
            <a:r>
              <a:rPr lang="tr-TR" sz="2400" b="1" u="sng" dirty="0">
                <a:solidFill>
                  <a:srgbClr val="FF0000"/>
                </a:solidFill>
                <a:latin typeface="Myriad Pro Cond"/>
              </a:rPr>
              <a:t>*ÜRÜN BELGELERİNİN YANI SIRA SİSTEM BELGELERİNE İLİŞKİN YENİLEME GİDERLERİ DESTEK KAPSAMINDA ALINDI.</a:t>
            </a:r>
          </a:p>
          <a:p>
            <a:pPr algn="l">
              <a:lnSpc>
                <a:spcPct val="150000"/>
              </a:lnSpc>
            </a:pPr>
            <a:r>
              <a:rPr kumimoji="0" lang="tr-TR" sz="2400" b="1" i="0" u="sng" strike="noStrike" cap="none" spc="0" normalizeH="0" baseline="0" dirty="0">
                <a:ln>
                  <a:noFill/>
                </a:ln>
                <a:solidFill>
                  <a:srgbClr val="FF0000"/>
                </a:solidFill>
                <a:effectLst/>
                <a:uFillTx/>
                <a:latin typeface="Myriad Pro Cond"/>
                <a:sym typeface="Helvetica Neue"/>
              </a:rPr>
              <a:t>*</a:t>
            </a:r>
            <a:r>
              <a:rPr lang="tr-TR" sz="2400" b="1" u="sng" dirty="0">
                <a:solidFill>
                  <a:srgbClr val="FF0000"/>
                </a:solidFill>
                <a:latin typeface="Myriad Pro Cond"/>
              </a:rPr>
              <a:t>SONUCUNDA BELGE/SERTİFİKA DÜZENLENMEKSİZİN TÜM TEST/ANALİZ RAPORLARI DESTEK KAPSAMINA ALINDI.</a:t>
            </a:r>
          </a:p>
          <a:p>
            <a:pPr marL="0" marR="0" indent="0" algn="l" defTabSz="2438338" rtl="0" fontAlgn="auto" latinLnBrk="0" hangingPunct="0">
              <a:lnSpc>
                <a:spcPct val="150000"/>
              </a:lnSpc>
              <a:spcBef>
                <a:spcPts val="0"/>
              </a:spcBef>
              <a:spcAft>
                <a:spcPts val="0"/>
              </a:spcAft>
              <a:buClrTx/>
              <a:buSzTx/>
              <a:buFontTx/>
              <a:buNone/>
              <a:tabLst/>
            </a:pPr>
            <a:endParaRPr kumimoji="0" lang="tr-TR" sz="2200" b="1" i="0" u="sng" strike="noStrike" cap="none" spc="0" normalizeH="0" baseline="0" dirty="0">
              <a:ln>
                <a:noFill/>
              </a:ln>
              <a:solidFill>
                <a:srgbClr val="E43033"/>
              </a:solidFill>
              <a:effectLst/>
              <a:uFillTx/>
              <a:latin typeface="+mn-lt"/>
              <a:ea typeface="+mn-ea"/>
              <a:cs typeface="+mn-cs"/>
              <a:sym typeface="Helvetica Neue"/>
            </a:endParaRPr>
          </a:p>
        </p:txBody>
      </p:sp>
    </p:spTree>
    <p:extLst>
      <p:ext uri="{BB962C8B-B14F-4D97-AF65-F5344CB8AC3E}">
        <p14:creationId xmlns:p14="http://schemas.microsoft.com/office/powerpoint/2010/main" val="315808110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hape">
            <a:extLst>
              <a:ext uri="{FF2B5EF4-FFF2-40B4-BE49-F238E27FC236}">
                <a16:creationId xmlns:a16="http://schemas.microsoft.com/office/drawing/2014/main" id="{267BE20D-B67D-4323-9C59-D7A1657D58AA}"/>
              </a:ext>
            </a:extLst>
          </p:cNvPr>
          <p:cNvGrpSpPr/>
          <p:nvPr/>
        </p:nvGrpSpPr>
        <p:grpSpPr>
          <a:xfrm>
            <a:off x="260770" y="-47558"/>
            <a:ext cx="2743813" cy="9523468"/>
            <a:chOff x="0" y="0"/>
            <a:chExt cx="2438012" cy="9523467"/>
          </a:xfrm>
        </p:grpSpPr>
        <p:sp>
          <p:nvSpPr>
            <p:cNvPr id="6" name="Shape">
              <a:extLst>
                <a:ext uri="{FF2B5EF4-FFF2-40B4-BE49-F238E27FC236}">
                  <a16:creationId xmlns:a16="http://schemas.microsoft.com/office/drawing/2014/main" id="{B8201F0B-F5D4-48E8-9450-92036B9C6970}"/>
                </a:ext>
              </a:extLst>
            </p:cNvPr>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7" name="Shape Shape" descr="Shape Shape">
              <a:extLst>
                <a:ext uri="{FF2B5EF4-FFF2-40B4-BE49-F238E27FC236}">
                  <a16:creationId xmlns:a16="http://schemas.microsoft.com/office/drawing/2014/main" id="{1C5E3019-7D74-4E5E-91C0-1049FE340716}"/>
                </a:ext>
              </a:extLst>
            </p:cNvPr>
            <p:cNvPicPr>
              <a:picLocks/>
            </p:cNvPicPr>
            <p:nvPr/>
          </p:nvPicPr>
          <p:blipFill>
            <a:blip r:embed="rId2">
              <a:alphaModFix amt="38981"/>
            </a:blip>
            <a:stretch>
              <a:fillRect/>
            </a:stretch>
          </p:blipFill>
          <p:spPr>
            <a:xfrm>
              <a:off x="0" y="0"/>
              <a:ext cx="2438013" cy="9523468"/>
            </a:xfrm>
            <a:prstGeom prst="rect">
              <a:avLst/>
            </a:prstGeom>
            <a:effectLst/>
          </p:spPr>
        </p:pic>
      </p:grpSp>
      <p:pic>
        <p:nvPicPr>
          <p:cNvPr id="8" name="Ticaret Bakanlığı Logo Altın Arma TR.png" descr="Ticaret Bakanlığı Logo Altın Arma TR.png">
            <a:extLst>
              <a:ext uri="{FF2B5EF4-FFF2-40B4-BE49-F238E27FC236}">
                <a16:creationId xmlns:a16="http://schemas.microsoft.com/office/drawing/2014/main" id="{397A6E8D-0F9A-4DD0-8894-3F17C7B41C46}"/>
              </a:ext>
            </a:extLst>
          </p:cNvPr>
          <p:cNvPicPr>
            <a:picLocks noChangeAspect="1"/>
          </p:cNvPicPr>
          <p:nvPr/>
        </p:nvPicPr>
        <p:blipFill>
          <a:blip r:embed="rId3"/>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9" name="Shape">
            <a:extLst>
              <a:ext uri="{FF2B5EF4-FFF2-40B4-BE49-F238E27FC236}">
                <a16:creationId xmlns:a16="http://schemas.microsoft.com/office/drawing/2014/main" id="{718F1562-AB8E-4CF5-A1CB-FCB4863E703B}"/>
              </a:ext>
            </a:extLst>
          </p:cNvPr>
          <p:cNvGrpSpPr/>
          <p:nvPr/>
        </p:nvGrpSpPr>
        <p:grpSpPr>
          <a:xfrm>
            <a:off x="21101362" y="-39495"/>
            <a:ext cx="3021866" cy="9523469"/>
            <a:chOff x="0" y="0"/>
            <a:chExt cx="2438012" cy="9523467"/>
          </a:xfrm>
        </p:grpSpPr>
        <p:sp>
          <p:nvSpPr>
            <p:cNvPr id="10" name="Shape">
              <a:extLst>
                <a:ext uri="{FF2B5EF4-FFF2-40B4-BE49-F238E27FC236}">
                  <a16:creationId xmlns:a16="http://schemas.microsoft.com/office/drawing/2014/main" id="{0767D6EC-87A2-4533-B212-94FB265B45C8}"/>
                </a:ext>
              </a:extLst>
            </p:cNvPr>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11" name="Shape Shape" descr="Shape Shape">
              <a:extLst>
                <a:ext uri="{FF2B5EF4-FFF2-40B4-BE49-F238E27FC236}">
                  <a16:creationId xmlns:a16="http://schemas.microsoft.com/office/drawing/2014/main" id="{E5F6E5C0-E1F1-4E14-9F8A-BD0B539F6927}"/>
                </a:ext>
              </a:extLst>
            </p:cNvPr>
            <p:cNvPicPr>
              <a:picLocks/>
            </p:cNvPicPr>
            <p:nvPr/>
          </p:nvPicPr>
          <p:blipFill>
            <a:blip r:embed="rId2">
              <a:alphaModFix amt="38981"/>
            </a:blip>
            <a:stretch>
              <a:fillRect/>
            </a:stretch>
          </p:blipFill>
          <p:spPr>
            <a:xfrm>
              <a:off x="0" y="0"/>
              <a:ext cx="2438013" cy="9523468"/>
            </a:xfrm>
            <a:prstGeom prst="rect">
              <a:avLst/>
            </a:prstGeom>
            <a:effectLst/>
          </p:spPr>
        </p:pic>
      </p:grpSp>
      <p:pic>
        <p:nvPicPr>
          <p:cNvPr id="12" name="Ticaret Bakanlığı Logo Altın Arma TR.png" descr="Ticaret Bakanlığı Logo Altın Arma TR.png">
            <a:extLst>
              <a:ext uri="{FF2B5EF4-FFF2-40B4-BE49-F238E27FC236}">
                <a16:creationId xmlns:a16="http://schemas.microsoft.com/office/drawing/2014/main" id="{88A7325F-BF8B-47AD-B7FD-8BD9443A5AE3}"/>
              </a:ext>
            </a:extLst>
          </p:cNvPr>
          <p:cNvPicPr>
            <a:picLocks noChangeAspect="1"/>
          </p:cNvPicPr>
          <p:nvPr/>
        </p:nvPicPr>
        <p:blipFill>
          <a:blip r:embed="rId3"/>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13" name="YENİ NESİL İHRACAT DESTEKLERİ…">
            <a:extLst>
              <a:ext uri="{FF2B5EF4-FFF2-40B4-BE49-F238E27FC236}">
                <a16:creationId xmlns:a16="http://schemas.microsoft.com/office/drawing/2014/main" id="{AD9CB86E-5F34-4381-B780-B18EAB4F1941}"/>
              </a:ext>
            </a:extLst>
          </p:cNvPr>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4" name="YENİ NESİL İHRACAT DESTEKLERİ…">
            <a:extLst>
              <a:ext uri="{FF2B5EF4-FFF2-40B4-BE49-F238E27FC236}">
                <a16:creationId xmlns:a16="http://schemas.microsoft.com/office/drawing/2014/main" id="{170AD9E0-0D83-497C-9886-1FB1FC80BE58}"/>
              </a:ext>
            </a:extLst>
          </p:cNvPr>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grpSp>
        <p:nvGrpSpPr>
          <p:cNvPr id="15" name="Group">
            <a:extLst>
              <a:ext uri="{FF2B5EF4-FFF2-40B4-BE49-F238E27FC236}">
                <a16:creationId xmlns:a16="http://schemas.microsoft.com/office/drawing/2014/main" id="{CD4378B5-8D71-46CD-A355-1404D66734D5}"/>
              </a:ext>
            </a:extLst>
          </p:cNvPr>
          <p:cNvGrpSpPr/>
          <p:nvPr/>
        </p:nvGrpSpPr>
        <p:grpSpPr>
          <a:xfrm>
            <a:off x="4965453" y="855363"/>
            <a:ext cx="15556672" cy="1394492"/>
            <a:chOff x="-12700" y="-12699"/>
            <a:chExt cx="12192954" cy="1394491"/>
          </a:xfrm>
        </p:grpSpPr>
        <p:grpSp>
          <p:nvGrpSpPr>
            <p:cNvPr id="16" name="Rectangle">
              <a:extLst>
                <a:ext uri="{FF2B5EF4-FFF2-40B4-BE49-F238E27FC236}">
                  <a16:creationId xmlns:a16="http://schemas.microsoft.com/office/drawing/2014/main" id="{2B68D375-FD86-45AA-B2F4-1FD04FE15050}"/>
                </a:ext>
              </a:extLst>
            </p:cNvPr>
            <p:cNvGrpSpPr/>
            <p:nvPr/>
          </p:nvGrpSpPr>
          <p:grpSpPr>
            <a:xfrm>
              <a:off x="-12700" y="-12700"/>
              <a:ext cx="12192955" cy="1394492"/>
              <a:chOff x="0" y="0"/>
              <a:chExt cx="12192954" cy="1394491"/>
            </a:xfrm>
          </p:grpSpPr>
          <p:sp>
            <p:nvSpPr>
              <p:cNvPr id="18" name="Rectangle">
                <a:extLst>
                  <a:ext uri="{FF2B5EF4-FFF2-40B4-BE49-F238E27FC236}">
                    <a16:creationId xmlns:a16="http://schemas.microsoft.com/office/drawing/2014/main" id="{849BAF26-D219-4B80-8470-19EF118A3159}"/>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19" name="Rectangle Rectangle" descr="Rectangle Rectangle">
                <a:extLst>
                  <a:ext uri="{FF2B5EF4-FFF2-40B4-BE49-F238E27FC236}">
                    <a16:creationId xmlns:a16="http://schemas.microsoft.com/office/drawing/2014/main" id="{A861E019-95BF-4D18-91FC-12E63480EACE}"/>
                  </a:ext>
                </a:extLst>
              </p:cNvPr>
              <p:cNvPicPr>
                <a:picLocks/>
              </p:cNvPicPr>
              <p:nvPr/>
            </p:nvPicPr>
            <p:blipFill>
              <a:blip r:embed="rId4"/>
              <a:stretch>
                <a:fillRect/>
              </a:stretch>
            </p:blipFill>
            <p:spPr>
              <a:xfrm>
                <a:off x="0" y="-1"/>
                <a:ext cx="12192955" cy="1394493"/>
              </a:xfrm>
              <a:prstGeom prst="rect">
                <a:avLst/>
              </a:prstGeom>
              <a:effectLst/>
            </p:spPr>
          </p:pic>
        </p:grpSp>
        <p:sp>
          <p:nvSpPr>
            <p:cNvPr id="17" name="Line">
              <a:extLst>
                <a:ext uri="{FF2B5EF4-FFF2-40B4-BE49-F238E27FC236}">
                  <a16:creationId xmlns:a16="http://schemas.microsoft.com/office/drawing/2014/main" id="{A5516CD1-979C-4D53-A504-2AE183312C5E}"/>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sp>
        <p:nvSpPr>
          <p:cNvPr id="20" name="YENİ NESİL İHRACAT DESTEKLERİ">
            <a:extLst>
              <a:ext uri="{FF2B5EF4-FFF2-40B4-BE49-F238E27FC236}">
                <a16:creationId xmlns:a16="http://schemas.microsoft.com/office/drawing/2014/main" id="{040F4C2D-8911-4266-B35E-CF5443BB9FF2}"/>
              </a:ext>
            </a:extLst>
          </p:cNvPr>
          <p:cNvSpPr txBox="1"/>
          <p:nvPr/>
        </p:nvSpPr>
        <p:spPr>
          <a:xfrm>
            <a:off x="5428650" y="696581"/>
            <a:ext cx="15109218" cy="130203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r>
              <a:rPr lang="tr-TR" sz="4000" dirty="0">
                <a:latin typeface="Calibri" panose="020F0502020204030204" pitchFamily="34" charset="0"/>
              </a:rPr>
              <a:t>ULUSLARARASI REKABETÇİLİĞİN GELİŞTİRİLMESİ PROJESİ </a:t>
            </a:r>
          </a:p>
          <a:p>
            <a:r>
              <a:rPr lang="tr-TR" sz="4000" dirty="0">
                <a:latin typeface="Calibri" panose="020F0502020204030204" pitchFamily="34" charset="0"/>
              </a:rPr>
              <a:t>(UR-GE) DESTEĞİ</a:t>
            </a:r>
            <a:endParaRPr sz="4000" dirty="0">
              <a:latin typeface="Calibri" panose="020F0502020204030204" pitchFamily="34" charset="0"/>
            </a:endParaRPr>
          </a:p>
        </p:txBody>
      </p:sp>
      <p:pic>
        <p:nvPicPr>
          <p:cNvPr id="25" name="Image" descr="Image">
            <a:extLst>
              <a:ext uri="{FF2B5EF4-FFF2-40B4-BE49-F238E27FC236}">
                <a16:creationId xmlns:a16="http://schemas.microsoft.com/office/drawing/2014/main" id="{2DB52D1A-5635-44E3-944A-1A0A7DFD094D}"/>
              </a:ext>
            </a:extLst>
          </p:cNvPr>
          <p:cNvPicPr>
            <a:picLocks noChangeAspect="1"/>
          </p:cNvPicPr>
          <p:nvPr/>
        </p:nvPicPr>
        <p:blipFill>
          <a:blip r:embed="rId5"/>
          <a:stretch>
            <a:fillRect/>
          </a:stretch>
        </p:blipFill>
        <p:spPr>
          <a:xfrm>
            <a:off x="3228629" y="11154980"/>
            <a:ext cx="2432937" cy="2433029"/>
          </a:xfrm>
          <a:prstGeom prst="rect">
            <a:avLst/>
          </a:prstGeom>
          <a:ln w="3175" cap="flat">
            <a:noFill/>
            <a:miter lim="400000"/>
          </a:ln>
          <a:effectLst/>
        </p:spPr>
      </p:pic>
      <p:sp>
        <p:nvSpPr>
          <p:cNvPr id="26" name="Metin kutusu 25">
            <a:extLst>
              <a:ext uri="{FF2B5EF4-FFF2-40B4-BE49-F238E27FC236}">
                <a16:creationId xmlns:a16="http://schemas.microsoft.com/office/drawing/2014/main" id="{04EE0B99-EB0D-4179-A7E7-5A72F123E8C4}"/>
              </a:ext>
            </a:extLst>
          </p:cNvPr>
          <p:cNvSpPr txBox="1"/>
          <p:nvPr/>
        </p:nvSpPr>
        <p:spPr>
          <a:xfrm>
            <a:off x="3597307" y="12028895"/>
            <a:ext cx="1516566" cy="62492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chemeClr val="bg1"/>
                </a:solidFill>
                <a:effectLst/>
                <a:uFillTx/>
                <a:latin typeface="Myriad Pro Cond"/>
                <a:sym typeface="Helvetica Neue"/>
              </a:rPr>
              <a:t>YENİ</a:t>
            </a:r>
          </a:p>
        </p:txBody>
      </p:sp>
      <p:grpSp>
        <p:nvGrpSpPr>
          <p:cNvPr id="28" name="Rectangle">
            <a:extLst>
              <a:ext uri="{FF2B5EF4-FFF2-40B4-BE49-F238E27FC236}">
                <a16:creationId xmlns:a16="http://schemas.microsoft.com/office/drawing/2014/main" id="{263DC2DE-9E4E-4779-B519-FA2A241ECA46}"/>
              </a:ext>
            </a:extLst>
          </p:cNvPr>
          <p:cNvGrpSpPr/>
          <p:nvPr/>
        </p:nvGrpSpPr>
        <p:grpSpPr>
          <a:xfrm>
            <a:off x="7134159" y="6302803"/>
            <a:ext cx="11052298" cy="1317423"/>
            <a:chOff x="0" y="0"/>
            <a:chExt cx="11052295" cy="1969638"/>
          </a:xfrm>
        </p:grpSpPr>
        <p:sp>
          <p:nvSpPr>
            <p:cNvPr id="29" name="Rectangle">
              <a:extLst>
                <a:ext uri="{FF2B5EF4-FFF2-40B4-BE49-F238E27FC236}">
                  <a16:creationId xmlns:a16="http://schemas.microsoft.com/office/drawing/2014/main" id="{CA0345EB-6E58-4CC0-B0CD-C7BD889AE59B}"/>
                </a:ext>
              </a:extLst>
            </p:cNvPr>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0" name="Rectangle Rectangle" descr="Rectangle Rectangle">
              <a:extLst>
                <a:ext uri="{FF2B5EF4-FFF2-40B4-BE49-F238E27FC236}">
                  <a16:creationId xmlns:a16="http://schemas.microsoft.com/office/drawing/2014/main" id="{B00ECE62-70B1-43C1-9C5C-024600464F6F}"/>
                </a:ext>
              </a:extLst>
            </p:cNvPr>
            <p:cNvPicPr>
              <a:picLocks/>
            </p:cNvPicPr>
            <p:nvPr/>
          </p:nvPicPr>
          <p:blipFill>
            <a:blip r:embed="rId6"/>
            <a:stretch>
              <a:fillRect/>
            </a:stretch>
          </p:blipFill>
          <p:spPr>
            <a:xfrm>
              <a:off x="0" y="-1"/>
              <a:ext cx="11052296" cy="1969640"/>
            </a:xfrm>
            <a:prstGeom prst="rect">
              <a:avLst/>
            </a:prstGeom>
            <a:effectLst/>
          </p:spPr>
        </p:pic>
      </p:grpSp>
      <p:grpSp>
        <p:nvGrpSpPr>
          <p:cNvPr id="31" name="Rectangle">
            <a:extLst>
              <a:ext uri="{FF2B5EF4-FFF2-40B4-BE49-F238E27FC236}">
                <a16:creationId xmlns:a16="http://schemas.microsoft.com/office/drawing/2014/main" id="{59816640-B763-4C4A-9122-7FC4A8950850}"/>
              </a:ext>
            </a:extLst>
          </p:cNvPr>
          <p:cNvGrpSpPr/>
          <p:nvPr/>
        </p:nvGrpSpPr>
        <p:grpSpPr>
          <a:xfrm>
            <a:off x="7190283" y="8079688"/>
            <a:ext cx="11052298" cy="1317423"/>
            <a:chOff x="0" y="0"/>
            <a:chExt cx="11052295" cy="1969638"/>
          </a:xfrm>
        </p:grpSpPr>
        <p:sp>
          <p:nvSpPr>
            <p:cNvPr id="32" name="Rectangle">
              <a:extLst>
                <a:ext uri="{FF2B5EF4-FFF2-40B4-BE49-F238E27FC236}">
                  <a16:creationId xmlns:a16="http://schemas.microsoft.com/office/drawing/2014/main" id="{C27C5A33-AAD9-4415-BAA7-F23A448A60E9}"/>
                </a:ext>
              </a:extLst>
            </p:cNvPr>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Rectangle Rectangle" descr="Rectangle Rectangle">
              <a:extLst>
                <a:ext uri="{FF2B5EF4-FFF2-40B4-BE49-F238E27FC236}">
                  <a16:creationId xmlns:a16="http://schemas.microsoft.com/office/drawing/2014/main" id="{C7D48F44-CB04-4218-8847-C1C221A9DBC4}"/>
                </a:ext>
              </a:extLst>
            </p:cNvPr>
            <p:cNvPicPr>
              <a:picLocks/>
            </p:cNvPicPr>
            <p:nvPr/>
          </p:nvPicPr>
          <p:blipFill>
            <a:blip r:embed="rId6"/>
            <a:stretch>
              <a:fillRect/>
            </a:stretch>
          </p:blipFill>
          <p:spPr>
            <a:xfrm>
              <a:off x="0" y="-1"/>
              <a:ext cx="11052296" cy="1969640"/>
            </a:xfrm>
            <a:prstGeom prst="rect">
              <a:avLst/>
            </a:prstGeom>
            <a:effectLst/>
          </p:spPr>
        </p:pic>
      </p:grpSp>
      <p:grpSp>
        <p:nvGrpSpPr>
          <p:cNvPr id="34" name="Rectangle">
            <a:extLst>
              <a:ext uri="{FF2B5EF4-FFF2-40B4-BE49-F238E27FC236}">
                <a16:creationId xmlns:a16="http://schemas.microsoft.com/office/drawing/2014/main" id="{43607037-23CC-4C3B-A602-D3AD009746B6}"/>
              </a:ext>
            </a:extLst>
          </p:cNvPr>
          <p:cNvGrpSpPr/>
          <p:nvPr/>
        </p:nvGrpSpPr>
        <p:grpSpPr>
          <a:xfrm>
            <a:off x="7069057" y="9718848"/>
            <a:ext cx="11052298" cy="1317423"/>
            <a:chOff x="0" y="0"/>
            <a:chExt cx="11052295" cy="1969638"/>
          </a:xfrm>
        </p:grpSpPr>
        <p:sp>
          <p:nvSpPr>
            <p:cNvPr id="35" name="Rectangle">
              <a:extLst>
                <a:ext uri="{FF2B5EF4-FFF2-40B4-BE49-F238E27FC236}">
                  <a16:creationId xmlns:a16="http://schemas.microsoft.com/office/drawing/2014/main" id="{A076B131-3484-428F-8C95-195F08A63DB4}"/>
                </a:ext>
              </a:extLst>
            </p:cNvPr>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6" name="Rectangle Rectangle" descr="Rectangle Rectangle">
              <a:extLst>
                <a:ext uri="{FF2B5EF4-FFF2-40B4-BE49-F238E27FC236}">
                  <a16:creationId xmlns:a16="http://schemas.microsoft.com/office/drawing/2014/main" id="{630ACD8F-9363-4B70-9287-05A4458E80DF}"/>
                </a:ext>
              </a:extLst>
            </p:cNvPr>
            <p:cNvPicPr>
              <a:picLocks/>
            </p:cNvPicPr>
            <p:nvPr/>
          </p:nvPicPr>
          <p:blipFill>
            <a:blip r:embed="rId6"/>
            <a:stretch>
              <a:fillRect/>
            </a:stretch>
          </p:blipFill>
          <p:spPr>
            <a:xfrm>
              <a:off x="0" y="-1"/>
              <a:ext cx="11052296" cy="1969640"/>
            </a:xfrm>
            <a:prstGeom prst="rect">
              <a:avLst/>
            </a:prstGeom>
            <a:effectLst/>
          </p:spPr>
        </p:pic>
      </p:grpSp>
      <p:sp>
        <p:nvSpPr>
          <p:cNvPr id="38" name="Metin kutusu 37">
            <a:extLst>
              <a:ext uri="{FF2B5EF4-FFF2-40B4-BE49-F238E27FC236}">
                <a16:creationId xmlns:a16="http://schemas.microsoft.com/office/drawing/2014/main" id="{E91E8878-5BF9-4F6F-9362-A9CC8355AA52}"/>
              </a:ext>
            </a:extLst>
          </p:cNvPr>
          <p:cNvSpPr txBox="1"/>
          <p:nvPr/>
        </p:nvSpPr>
        <p:spPr>
          <a:xfrm>
            <a:off x="7444891" y="6555178"/>
            <a:ext cx="10437541" cy="68647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r>
              <a:rPr lang="tr-TR" sz="4000" dirty="0">
                <a:solidFill>
                  <a:schemeClr val="bg1"/>
                </a:solidFill>
                <a:latin typeface="Myriad Pro Cond"/>
              </a:rPr>
              <a:t>İHTİYAÇ ANALİZİ VE İSTİHDAM</a:t>
            </a:r>
          </a:p>
        </p:txBody>
      </p:sp>
      <p:sp>
        <p:nvSpPr>
          <p:cNvPr id="39" name="Metin kutusu 38">
            <a:extLst>
              <a:ext uri="{FF2B5EF4-FFF2-40B4-BE49-F238E27FC236}">
                <a16:creationId xmlns:a16="http://schemas.microsoft.com/office/drawing/2014/main" id="{9EA7D7B7-382F-4979-82A2-C2FFFD1A02CF}"/>
              </a:ext>
            </a:extLst>
          </p:cNvPr>
          <p:cNvSpPr txBox="1"/>
          <p:nvPr/>
        </p:nvSpPr>
        <p:spPr>
          <a:xfrm>
            <a:off x="7742620" y="8368325"/>
            <a:ext cx="9835376" cy="68647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r>
              <a:rPr lang="tr-TR" sz="4000" dirty="0">
                <a:solidFill>
                  <a:schemeClr val="bg1"/>
                </a:solidFill>
                <a:latin typeface="Myriad Pro Cond"/>
              </a:rPr>
              <a:t>EĞİTİM/DANIŞMANLIK/KÜME TANITIM</a:t>
            </a:r>
          </a:p>
        </p:txBody>
      </p:sp>
      <p:sp>
        <p:nvSpPr>
          <p:cNvPr id="44" name="Metin kutusu 43">
            <a:extLst>
              <a:ext uri="{FF2B5EF4-FFF2-40B4-BE49-F238E27FC236}">
                <a16:creationId xmlns:a16="http://schemas.microsoft.com/office/drawing/2014/main" id="{661BFEC6-8089-45BC-A76F-15B4B42ECDC9}"/>
              </a:ext>
            </a:extLst>
          </p:cNvPr>
          <p:cNvSpPr txBox="1"/>
          <p:nvPr/>
        </p:nvSpPr>
        <p:spPr>
          <a:xfrm>
            <a:off x="7690217" y="9820338"/>
            <a:ext cx="10192215" cy="191758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r>
              <a:rPr lang="tr-TR" sz="4000" dirty="0">
                <a:solidFill>
                  <a:schemeClr val="bg1"/>
                </a:solidFill>
                <a:latin typeface="Myriad Pro Cond"/>
              </a:rPr>
              <a:t>YURT DIŞI PAZARLAMA</a:t>
            </a:r>
          </a:p>
          <a:p>
            <a:r>
              <a:rPr lang="tr-TR" sz="4000" dirty="0">
                <a:solidFill>
                  <a:schemeClr val="bg1"/>
                </a:solidFill>
                <a:latin typeface="Myriad Pro Cond"/>
              </a:rPr>
              <a:t>SANAL YPF; ALIM HEYETİ</a:t>
            </a:r>
          </a:p>
          <a:p>
            <a:endParaRPr lang="tr-TR" sz="4000" dirty="0">
              <a:solidFill>
                <a:schemeClr val="bg1"/>
              </a:solidFill>
              <a:latin typeface="Myriad Pro Cond"/>
            </a:endParaRPr>
          </a:p>
        </p:txBody>
      </p:sp>
      <p:sp>
        <p:nvSpPr>
          <p:cNvPr id="21" name="Dikdörtgen 20"/>
          <p:cNvSpPr/>
          <p:nvPr/>
        </p:nvSpPr>
        <p:spPr>
          <a:xfrm>
            <a:off x="4239197" y="11650447"/>
            <a:ext cx="16177660" cy="1569660"/>
          </a:xfrm>
          <a:prstGeom prst="rect">
            <a:avLst/>
          </a:prstGeom>
        </p:spPr>
        <p:txBody>
          <a:bodyPr wrap="square">
            <a:spAutoFit/>
          </a:bodyPr>
          <a:lstStyle/>
          <a:p>
            <a:pPr marL="685800" lvl="2" indent="0" defTabSz="685800" hangingPunct="1">
              <a:defRPr/>
            </a:pPr>
            <a:r>
              <a:rPr lang="tr-TR" sz="3200" b="1" dirty="0">
                <a:solidFill>
                  <a:srgbClr val="E43033"/>
                </a:solidFill>
                <a:latin typeface="Myriad Pro Cond"/>
              </a:rPr>
              <a:t>İYİ UYGULAMA ÖRNEKLERİNİN YERİNDE İNCELENMESİNE YÖNELİK </a:t>
            </a:r>
          </a:p>
          <a:p>
            <a:pPr marL="685800" lvl="2" indent="0" defTabSz="685800" hangingPunct="1">
              <a:defRPr/>
            </a:pPr>
            <a:r>
              <a:rPr lang="tr-TR" sz="3200" b="1" dirty="0">
                <a:solidFill>
                  <a:srgbClr val="E43033"/>
                </a:solidFill>
                <a:latin typeface="Myriad Pro Cond"/>
              </a:rPr>
              <a:t>1 DEFA YURT DIŞI PAZARLAMA FAALİYETİ</a:t>
            </a:r>
          </a:p>
          <a:p>
            <a:pPr marL="685800" lvl="2" indent="0" defTabSz="685800" hangingPunct="1">
              <a:defRPr/>
            </a:pPr>
            <a:r>
              <a:rPr lang="tr-TR" sz="3200" b="1" dirty="0">
                <a:solidFill>
                  <a:srgbClr val="E43033"/>
                </a:solidFill>
                <a:latin typeface="Myriad Pro Cond"/>
              </a:rPr>
              <a:t>1 ŞİRKET EN FAZLA 3 UR-GE PROJESİNDE KATILIMCI OLABİLİR.</a:t>
            </a:r>
          </a:p>
        </p:txBody>
      </p:sp>
      <p:sp>
        <p:nvSpPr>
          <p:cNvPr id="22" name="Dikdörtgen 21">
            <a:extLst>
              <a:ext uri="{FF2B5EF4-FFF2-40B4-BE49-F238E27FC236}">
                <a16:creationId xmlns:a16="http://schemas.microsoft.com/office/drawing/2014/main" id="{D7FC2DC1-AC73-4951-A519-43288F1A9A3A}"/>
              </a:ext>
            </a:extLst>
          </p:cNvPr>
          <p:cNvSpPr/>
          <p:nvPr/>
        </p:nvSpPr>
        <p:spPr>
          <a:xfrm>
            <a:off x="3168509" y="2216226"/>
            <a:ext cx="18532445" cy="3159839"/>
          </a:xfrm>
          <a:prstGeom prst="rect">
            <a:avLst/>
          </a:prstGeom>
        </p:spPr>
        <p:txBody>
          <a:bodyPr wrap="square">
            <a:spAutoFit/>
          </a:bodyPr>
          <a:lstStyle/>
          <a:p>
            <a:pPr marL="158750" marR="465455" algn="just">
              <a:spcBef>
                <a:spcPts val="200"/>
              </a:spcBef>
            </a:pPr>
            <a:r>
              <a:rPr lang="tr-TR" sz="2800" b="1" dirty="0">
                <a:solidFill>
                  <a:schemeClr val="bg1"/>
                </a:solidFill>
                <a:latin typeface="Myriad Pro Cond"/>
              </a:rPr>
              <a:t>AMAÇ: Kümelenme yaklaşımını esas alarak şirketlerin uluslararası rekabet güçlerinin geliştirilmesine yönelik yerel dinamiklerin harekete geçirilmesine olanak sağlayarak, İş birliği kuruluşlarının koordinasyonunda ihracat odaklı çalışma yürütmektir.</a:t>
            </a:r>
          </a:p>
          <a:p>
            <a:pPr marL="158750" marR="465455" algn="just">
              <a:spcBef>
                <a:spcPts val="200"/>
              </a:spcBef>
            </a:pPr>
            <a:endParaRPr lang="tr-TR" sz="2800" b="1" dirty="0">
              <a:solidFill>
                <a:schemeClr val="bg1"/>
              </a:solidFill>
              <a:latin typeface="Myriad Pro Cond"/>
            </a:endParaRPr>
          </a:p>
          <a:p>
            <a:pPr marL="158750" marR="465455" algn="just">
              <a:spcBef>
                <a:spcPts val="200"/>
              </a:spcBef>
            </a:pPr>
            <a:r>
              <a:rPr lang="tr-TR" sz="2800" b="1" dirty="0">
                <a:solidFill>
                  <a:schemeClr val="bg1"/>
                </a:solidFill>
                <a:latin typeface="Myriad Pro Cond"/>
              </a:rPr>
              <a:t>UR-GE projelerinde ortak ihtiyaç analizi ile başlayan süreç; rekabet güçlerini artıracak ortak eğitim ve danışmanlık faaliyetleri ile ihracatın önündeki engellerin kaldırılmasının sonrasında ortak pazarlama faaliyetleri ile somut ihracat başarısı ile taçlanmaktadır. </a:t>
            </a:r>
          </a:p>
        </p:txBody>
      </p:sp>
    </p:spTree>
    <p:extLst>
      <p:ext uri="{BB962C8B-B14F-4D97-AF65-F5344CB8AC3E}">
        <p14:creationId xmlns:p14="http://schemas.microsoft.com/office/powerpoint/2010/main" val="426541903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Shape">
            <a:extLst>
              <a:ext uri="{FF2B5EF4-FFF2-40B4-BE49-F238E27FC236}">
                <a16:creationId xmlns:a16="http://schemas.microsoft.com/office/drawing/2014/main" id="{E5B66F99-9FD6-4B48-8DF1-E7ACF2D1E185}"/>
              </a:ext>
            </a:extLst>
          </p:cNvPr>
          <p:cNvGrpSpPr/>
          <p:nvPr/>
        </p:nvGrpSpPr>
        <p:grpSpPr>
          <a:xfrm>
            <a:off x="260770" y="-47558"/>
            <a:ext cx="2743813" cy="9523468"/>
            <a:chOff x="0" y="0"/>
            <a:chExt cx="2438012" cy="9523467"/>
          </a:xfrm>
        </p:grpSpPr>
        <p:sp>
          <p:nvSpPr>
            <p:cNvPr id="4" name="Shape">
              <a:extLst>
                <a:ext uri="{FF2B5EF4-FFF2-40B4-BE49-F238E27FC236}">
                  <a16:creationId xmlns:a16="http://schemas.microsoft.com/office/drawing/2014/main" id="{9E4187BA-33D6-4FF3-8427-3A74E4E23B43}"/>
                </a:ext>
              </a:extLst>
            </p:cNvPr>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5" name="Shape Shape" descr="Shape Shape">
              <a:extLst>
                <a:ext uri="{FF2B5EF4-FFF2-40B4-BE49-F238E27FC236}">
                  <a16:creationId xmlns:a16="http://schemas.microsoft.com/office/drawing/2014/main" id="{CF7DB771-B88F-4056-90C4-E09EB2F80A31}"/>
                </a:ext>
              </a:extLst>
            </p:cNvPr>
            <p:cNvPicPr>
              <a:picLocks/>
            </p:cNvPicPr>
            <p:nvPr/>
          </p:nvPicPr>
          <p:blipFill>
            <a:blip r:embed="rId2">
              <a:alphaModFix amt="38981"/>
            </a:blip>
            <a:stretch>
              <a:fillRect/>
            </a:stretch>
          </p:blipFill>
          <p:spPr>
            <a:xfrm>
              <a:off x="0" y="0"/>
              <a:ext cx="2438013" cy="9523468"/>
            </a:xfrm>
            <a:prstGeom prst="rect">
              <a:avLst/>
            </a:prstGeom>
            <a:effectLst/>
          </p:spPr>
        </p:pic>
      </p:grpSp>
      <p:pic>
        <p:nvPicPr>
          <p:cNvPr id="6" name="Ticaret Bakanlığı Logo Altın Arma TR.png" descr="Ticaret Bakanlığı Logo Altın Arma TR.png">
            <a:extLst>
              <a:ext uri="{FF2B5EF4-FFF2-40B4-BE49-F238E27FC236}">
                <a16:creationId xmlns:a16="http://schemas.microsoft.com/office/drawing/2014/main" id="{D05138D8-0153-4419-BEE3-1BD72CBF6896}"/>
              </a:ext>
            </a:extLst>
          </p:cNvPr>
          <p:cNvPicPr>
            <a:picLocks noChangeAspect="1"/>
          </p:cNvPicPr>
          <p:nvPr/>
        </p:nvPicPr>
        <p:blipFill>
          <a:blip r:embed="rId3"/>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7" name="Shape">
            <a:extLst>
              <a:ext uri="{FF2B5EF4-FFF2-40B4-BE49-F238E27FC236}">
                <a16:creationId xmlns:a16="http://schemas.microsoft.com/office/drawing/2014/main" id="{6F7DF6E0-9E67-4931-B5D6-3F585B8B077E}"/>
              </a:ext>
            </a:extLst>
          </p:cNvPr>
          <p:cNvGrpSpPr/>
          <p:nvPr/>
        </p:nvGrpSpPr>
        <p:grpSpPr>
          <a:xfrm>
            <a:off x="21101362" y="-39495"/>
            <a:ext cx="3021866" cy="9523469"/>
            <a:chOff x="0" y="0"/>
            <a:chExt cx="2438012" cy="9523467"/>
          </a:xfrm>
        </p:grpSpPr>
        <p:sp>
          <p:nvSpPr>
            <p:cNvPr id="8" name="Shape">
              <a:extLst>
                <a:ext uri="{FF2B5EF4-FFF2-40B4-BE49-F238E27FC236}">
                  <a16:creationId xmlns:a16="http://schemas.microsoft.com/office/drawing/2014/main" id="{3139405D-129F-4F00-AD03-30D4FBCA7BB8}"/>
                </a:ext>
              </a:extLst>
            </p:cNvPr>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9" name="Shape Shape" descr="Shape Shape">
              <a:extLst>
                <a:ext uri="{FF2B5EF4-FFF2-40B4-BE49-F238E27FC236}">
                  <a16:creationId xmlns:a16="http://schemas.microsoft.com/office/drawing/2014/main" id="{AA68571F-A7FC-4AB2-8FA0-11BB50FF7585}"/>
                </a:ext>
              </a:extLst>
            </p:cNvPr>
            <p:cNvPicPr>
              <a:picLocks/>
            </p:cNvPicPr>
            <p:nvPr/>
          </p:nvPicPr>
          <p:blipFill>
            <a:blip r:embed="rId2">
              <a:alphaModFix amt="38981"/>
            </a:blip>
            <a:stretch>
              <a:fillRect/>
            </a:stretch>
          </p:blipFill>
          <p:spPr>
            <a:xfrm>
              <a:off x="0" y="0"/>
              <a:ext cx="2438013" cy="9523468"/>
            </a:xfrm>
            <a:prstGeom prst="rect">
              <a:avLst/>
            </a:prstGeom>
            <a:effectLst/>
          </p:spPr>
        </p:pic>
      </p:grpSp>
      <p:pic>
        <p:nvPicPr>
          <p:cNvPr id="10" name="Ticaret Bakanlığı Logo Altın Arma TR.png" descr="Ticaret Bakanlığı Logo Altın Arma TR.png">
            <a:extLst>
              <a:ext uri="{FF2B5EF4-FFF2-40B4-BE49-F238E27FC236}">
                <a16:creationId xmlns:a16="http://schemas.microsoft.com/office/drawing/2014/main" id="{FBC9D698-86DE-4313-A1E5-5E6162F0939A}"/>
              </a:ext>
            </a:extLst>
          </p:cNvPr>
          <p:cNvPicPr>
            <a:picLocks noChangeAspect="1"/>
          </p:cNvPicPr>
          <p:nvPr/>
        </p:nvPicPr>
        <p:blipFill>
          <a:blip r:embed="rId3"/>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11" name="YENİ NESİL İHRACAT DESTEKLERİ…">
            <a:extLst>
              <a:ext uri="{FF2B5EF4-FFF2-40B4-BE49-F238E27FC236}">
                <a16:creationId xmlns:a16="http://schemas.microsoft.com/office/drawing/2014/main" id="{562C0C12-1CAC-4283-A83F-BB8C32B7059C}"/>
              </a:ext>
            </a:extLst>
          </p:cNvPr>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2" name="YENİ NESİL İHRACAT DESTEKLERİ…">
            <a:extLst>
              <a:ext uri="{FF2B5EF4-FFF2-40B4-BE49-F238E27FC236}">
                <a16:creationId xmlns:a16="http://schemas.microsoft.com/office/drawing/2014/main" id="{54FAA6FF-6466-4246-AACF-C57D885B216C}"/>
              </a:ext>
            </a:extLst>
          </p:cNvPr>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grpSp>
        <p:nvGrpSpPr>
          <p:cNvPr id="13" name="Group">
            <a:extLst>
              <a:ext uri="{FF2B5EF4-FFF2-40B4-BE49-F238E27FC236}">
                <a16:creationId xmlns:a16="http://schemas.microsoft.com/office/drawing/2014/main" id="{607E0F53-8656-498C-A8B5-C027D50E7912}"/>
              </a:ext>
            </a:extLst>
          </p:cNvPr>
          <p:cNvGrpSpPr/>
          <p:nvPr/>
        </p:nvGrpSpPr>
        <p:grpSpPr>
          <a:xfrm>
            <a:off x="4743935" y="953882"/>
            <a:ext cx="15556672" cy="1394492"/>
            <a:chOff x="-12700" y="-12699"/>
            <a:chExt cx="12192954" cy="1394491"/>
          </a:xfrm>
        </p:grpSpPr>
        <p:grpSp>
          <p:nvGrpSpPr>
            <p:cNvPr id="14" name="Rectangle">
              <a:extLst>
                <a:ext uri="{FF2B5EF4-FFF2-40B4-BE49-F238E27FC236}">
                  <a16:creationId xmlns:a16="http://schemas.microsoft.com/office/drawing/2014/main" id="{B13F92F8-EFB5-42D2-9AB8-70409D8DC955}"/>
                </a:ext>
              </a:extLst>
            </p:cNvPr>
            <p:cNvGrpSpPr/>
            <p:nvPr/>
          </p:nvGrpSpPr>
          <p:grpSpPr>
            <a:xfrm>
              <a:off x="-12700" y="-12700"/>
              <a:ext cx="12192955" cy="1394492"/>
              <a:chOff x="0" y="0"/>
              <a:chExt cx="12192954" cy="1394491"/>
            </a:xfrm>
          </p:grpSpPr>
          <p:sp>
            <p:nvSpPr>
              <p:cNvPr id="16" name="Rectangle">
                <a:extLst>
                  <a:ext uri="{FF2B5EF4-FFF2-40B4-BE49-F238E27FC236}">
                    <a16:creationId xmlns:a16="http://schemas.microsoft.com/office/drawing/2014/main" id="{11518C2F-05E2-4753-9F6E-116D1123D22E}"/>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17" name="Rectangle Rectangle" descr="Rectangle Rectangle">
                <a:extLst>
                  <a:ext uri="{FF2B5EF4-FFF2-40B4-BE49-F238E27FC236}">
                    <a16:creationId xmlns:a16="http://schemas.microsoft.com/office/drawing/2014/main" id="{3838F09B-6064-4DB0-B680-EC8C87CAA43E}"/>
                  </a:ext>
                </a:extLst>
              </p:cNvPr>
              <p:cNvPicPr>
                <a:picLocks/>
              </p:cNvPicPr>
              <p:nvPr/>
            </p:nvPicPr>
            <p:blipFill>
              <a:blip r:embed="rId4"/>
              <a:stretch>
                <a:fillRect/>
              </a:stretch>
            </p:blipFill>
            <p:spPr>
              <a:xfrm>
                <a:off x="0" y="-1"/>
                <a:ext cx="12192955" cy="1394493"/>
              </a:xfrm>
              <a:prstGeom prst="rect">
                <a:avLst/>
              </a:prstGeom>
              <a:effectLst/>
            </p:spPr>
          </p:pic>
        </p:grpSp>
        <p:sp>
          <p:nvSpPr>
            <p:cNvPr id="15" name="Line">
              <a:extLst>
                <a:ext uri="{FF2B5EF4-FFF2-40B4-BE49-F238E27FC236}">
                  <a16:creationId xmlns:a16="http://schemas.microsoft.com/office/drawing/2014/main" id="{D3A499CC-D615-456A-AE08-54D5633AD641}"/>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sp>
        <p:nvSpPr>
          <p:cNvPr id="18" name="YENİ NESİL İHRACAT DESTEKLERİ">
            <a:extLst>
              <a:ext uri="{FF2B5EF4-FFF2-40B4-BE49-F238E27FC236}">
                <a16:creationId xmlns:a16="http://schemas.microsoft.com/office/drawing/2014/main" id="{7398AD26-79BE-4527-A8ED-731A18F8360D}"/>
              </a:ext>
            </a:extLst>
          </p:cNvPr>
          <p:cNvSpPr txBox="1"/>
          <p:nvPr/>
        </p:nvSpPr>
        <p:spPr>
          <a:xfrm>
            <a:off x="5479720" y="1040753"/>
            <a:ext cx="14820887" cy="99425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r>
              <a:rPr lang="tr-TR" sz="6000" dirty="0">
                <a:latin typeface="Calibri" panose="020F0502020204030204" pitchFamily="34" charset="0"/>
                <a:cs typeface="Calibri" panose="020F0502020204030204" pitchFamily="34" charset="0"/>
              </a:rPr>
              <a:t>UR-GE PROJE DESTEĞİ</a:t>
            </a:r>
            <a:endParaRPr sz="6000" dirty="0">
              <a:latin typeface="Calibri" panose="020F0502020204030204" pitchFamily="34" charset="0"/>
              <a:cs typeface="Calibri" panose="020F0502020204030204" pitchFamily="34" charset="0"/>
            </a:endParaRPr>
          </a:p>
        </p:txBody>
      </p:sp>
      <p:pic>
        <p:nvPicPr>
          <p:cNvPr id="21" name="Rectangle Rectangle" descr="Rectangle Rectangle">
            <a:extLst>
              <a:ext uri="{FF2B5EF4-FFF2-40B4-BE49-F238E27FC236}">
                <a16:creationId xmlns:a16="http://schemas.microsoft.com/office/drawing/2014/main" id="{B2AB49CF-0683-443E-BC4B-4C05820C2966}"/>
              </a:ext>
            </a:extLst>
          </p:cNvPr>
          <p:cNvPicPr>
            <a:picLocks/>
          </p:cNvPicPr>
          <p:nvPr/>
        </p:nvPicPr>
        <p:blipFill>
          <a:blip r:embed="rId5"/>
          <a:stretch>
            <a:fillRect/>
          </a:stretch>
        </p:blipFill>
        <p:spPr>
          <a:xfrm>
            <a:off x="3838290" y="2919281"/>
            <a:ext cx="4797636" cy="3397470"/>
          </a:xfrm>
          <a:prstGeom prst="rect">
            <a:avLst/>
          </a:prstGeom>
          <a:effectLst/>
        </p:spPr>
      </p:pic>
      <p:pic>
        <p:nvPicPr>
          <p:cNvPr id="26" name="Rectangle Rectangle" descr="Rectangle Rectangle">
            <a:extLst>
              <a:ext uri="{FF2B5EF4-FFF2-40B4-BE49-F238E27FC236}">
                <a16:creationId xmlns:a16="http://schemas.microsoft.com/office/drawing/2014/main" id="{FFA14704-1F8C-4916-B355-3119B2ADBC99}"/>
              </a:ext>
            </a:extLst>
          </p:cNvPr>
          <p:cNvPicPr>
            <a:picLocks/>
          </p:cNvPicPr>
          <p:nvPr/>
        </p:nvPicPr>
        <p:blipFill>
          <a:blip r:embed="rId5"/>
          <a:stretch>
            <a:fillRect/>
          </a:stretch>
        </p:blipFill>
        <p:spPr>
          <a:xfrm>
            <a:off x="9793182" y="2919281"/>
            <a:ext cx="5335274" cy="3397470"/>
          </a:xfrm>
          <a:prstGeom prst="rect">
            <a:avLst/>
          </a:prstGeom>
          <a:effectLst/>
        </p:spPr>
      </p:pic>
      <p:pic>
        <p:nvPicPr>
          <p:cNvPr id="27" name="Rectangle Rectangle" descr="Rectangle Rectangle">
            <a:extLst>
              <a:ext uri="{FF2B5EF4-FFF2-40B4-BE49-F238E27FC236}">
                <a16:creationId xmlns:a16="http://schemas.microsoft.com/office/drawing/2014/main" id="{45F5ADB8-6D14-4280-8900-CBD23AA8D653}"/>
              </a:ext>
            </a:extLst>
          </p:cNvPr>
          <p:cNvPicPr>
            <a:picLocks/>
          </p:cNvPicPr>
          <p:nvPr/>
        </p:nvPicPr>
        <p:blipFill>
          <a:blip r:embed="rId5"/>
          <a:stretch>
            <a:fillRect/>
          </a:stretch>
        </p:blipFill>
        <p:spPr>
          <a:xfrm>
            <a:off x="15623307" y="2919280"/>
            <a:ext cx="4797636" cy="4853119"/>
          </a:xfrm>
          <a:prstGeom prst="rect">
            <a:avLst/>
          </a:prstGeom>
          <a:effectLst/>
        </p:spPr>
      </p:pic>
      <p:pic>
        <p:nvPicPr>
          <p:cNvPr id="28" name="Rectangle Rectangle" descr="Rectangle Rectangle">
            <a:extLst>
              <a:ext uri="{FF2B5EF4-FFF2-40B4-BE49-F238E27FC236}">
                <a16:creationId xmlns:a16="http://schemas.microsoft.com/office/drawing/2014/main" id="{9DB1C130-6189-4186-82EB-0856A9595365}"/>
              </a:ext>
            </a:extLst>
          </p:cNvPr>
          <p:cNvPicPr>
            <a:picLocks/>
          </p:cNvPicPr>
          <p:nvPr/>
        </p:nvPicPr>
        <p:blipFill>
          <a:blip r:embed="rId5"/>
          <a:stretch>
            <a:fillRect/>
          </a:stretch>
        </p:blipFill>
        <p:spPr>
          <a:xfrm>
            <a:off x="3327859" y="6920324"/>
            <a:ext cx="5978981" cy="4674257"/>
          </a:xfrm>
          <a:prstGeom prst="rect">
            <a:avLst/>
          </a:prstGeom>
          <a:effectLst/>
        </p:spPr>
      </p:pic>
      <p:pic>
        <p:nvPicPr>
          <p:cNvPr id="29" name="Rectangle Rectangle" descr="Rectangle Rectangle">
            <a:extLst>
              <a:ext uri="{FF2B5EF4-FFF2-40B4-BE49-F238E27FC236}">
                <a16:creationId xmlns:a16="http://schemas.microsoft.com/office/drawing/2014/main" id="{D692A2B6-498A-4E7C-B503-1ED5B1A2A15C}"/>
              </a:ext>
            </a:extLst>
          </p:cNvPr>
          <p:cNvPicPr>
            <a:picLocks/>
          </p:cNvPicPr>
          <p:nvPr/>
        </p:nvPicPr>
        <p:blipFill>
          <a:blip r:embed="rId5"/>
          <a:stretch>
            <a:fillRect/>
          </a:stretch>
        </p:blipFill>
        <p:spPr>
          <a:xfrm>
            <a:off x="9793182" y="6553947"/>
            <a:ext cx="5319532" cy="3606547"/>
          </a:xfrm>
          <a:prstGeom prst="rect">
            <a:avLst/>
          </a:prstGeom>
          <a:effectLst/>
        </p:spPr>
      </p:pic>
      <p:pic>
        <p:nvPicPr>
          <p:cNvPr id="30" name="Rectangle Rectangle" descr="Rectangle Rectangle">
            <a:extLst>
              <a:ext uri="{FF2B5EF4-FFF2-40B4-BE49-F238E27FC236}">
                <a16:creationId xmlns:a16="http://schemas.microsoft.com/office/drawing/2014/main" id="{CA83DDEB-C214-4C6B-9999-5916483E8767}"/>
              </a:ext>
            </a:extLst>
          </p:cNvPr>
          <p:cNvPicPr>
            <a:picLocks/>
          </p:cNvPicPr>
          <p:nvPr/>
        </p:nvPicPr>
        <p:blipFill>
          <a:blip r:embed="rId5"/>
          <a:stretch>
            <a:fillRect/>
          </a:stretch>
        </p:blipFill>
        <p:spPr>
          <a:xfrm>
            <a:off x="15538394" y="8806130"/>
            <a:ext cx="4797636" cy="3397470"/>
          </a:xfrm>
          <a:prstGeom prst="rect">
            <a:avLst/>
          </a:prstGeom>
          <a:effectLst/>
        </p:spPr>
      </p:pic>
      <p:pic>
        <p:nvPicPr>
          <p:cNvPr id="31" name="Rectangle Rectangle" descr="Rectangle Rectangle">
            <a:extLst>
              <a:ext uri="{FF2B5EF4-FFF2-40B4-BE49-F238E27FC236}">
                <a16:creationId xmlns:a16="http://schemas.microsoft.com/office/drawing/2014/main" id="{9FDC6DE7-0E72-44BB-96D3-69F5F95303F9}"/>
              </a:ext>
            </a:extLst>
          </p:cNvPr>
          <p:cNvPicPr>
            <a:picLocks/>
          </p:cNvPicPr>
          <p:nvPr/>
        </p:nvPicPr>
        <p:blipFill>
          <a:blip r:embed="rId5"/>
          <a:stretch>
            <a:fillRect/>
          </a:stretch>
        </p:blipFill>
        <p:spPr>
          <a:xfrm>
            <a:off x="9793181" y="10284011"/>
            <a:ext cx="5331123" cy="3397470"/>
          </a:xfrm>
          <a:prstGeom prst="rect">
            <a:avLst/>
          </a:prstGeom>
          <a:effectLst/>
        </p:spPr>
      </p:pic>
      <p:sp>
        <p:nvSpPr>
          <p:cNvPr id="32" name="Metin kutusu 31">
            <a:extLst>
              <a:ext uri="{FF2B5EF4-FFF2-40B4-BE49-F238E27FC236}">
                <a16:creationId xmlns:a16="http://schemas.microsoft.com/office/drawing/2014/main" id="{AC59B895-4E62-4086-895A-92222FF826D9}"/>
              </a:ext>
            </a:extLst>
          </p:cNvPr>
          <p:cNvSpPr txBox="1"/>
          <p:nvPr/>
        </p:nvSpPr>
        <p:spPr>
          <a:xfrm>
            <a:off x="3907515" y="3826039"/>
            <a:ext cx="4695458" cy="154825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D8AD65"/>
                </a:solidFill>
                <a:effectLst/>
                <a:uFillTx/>
                <a:latin typeface="Myriad Pro Cond"/>
                <a:sym typeface="Helvetica Neue"/>
              </a:rPr>
              <a:t>İSTİHDAM</a:t>
            </a:r>
          </a:p>
          <a:p>
            <a:pPr marL="0" marR="0" indent="0" algn="ctr" defTabSz="2438338" rtl="0" fontAlgn="auto" latinLnBrk="0" hangingPunct="0">
              <a:lnSpc>
                <a:spcPct val="100000"/>
              </a:lnSpc>
              <a:spcBef>
                <a:spcPts val="0"/>
              </a:spcBef>
              <a:spcAft>
                <a:spcPts val="0"/>
              </a:spcAft>
              <a:buClrTx/>
              <a:buSzTx/>
              <a:buFontTx/>
              <a:buNone/>
              <a:tabLst/>
            </a:pPr>
            <a:endParaRPr kumimoji="0" lang="tr-TR" sz="3200" b="1" i="0" u="none" strike="noStrike" cap="none" spc="0" normalizeH="0" baseline="0" dirty="0">
              <a:ln>
                <a:noFill/>
              </a:ln>
              <a:solidFill>
                <a:srgbClr val="D8AD65"/>
              </a:solidFill>
              <a:effectLst/>
              <a:uFillTx/>
              <a:latin typeface="Myriad Pro Cond"/>
              <a:sym typeface="Helvetica Neue"/>
            </a:endParaRPr>
          </a:p>
          <a:p>
            <a:pPr marL="0" marR="0" indent="0" algn="ctr" defTabSz="2438338" rtl="0" fontAlgn="auto" latinLnBrk="0" hangingPunct="0">
              <a:lnSpc>
                <a:spcPct val="100000"/>
              </a:lnSpc>
              <a:spcBef>
                <a:spcPts val="0"/>
              </a:spcBef>
              <a:spcAft>
                <a:spcPts val="0"/>
              </a:spcAft>
              <a:buClrTx/>
              <a:buSzTx/>
              <a:buFontTx/>
              <a:buNone/>
              <a:tabLst/>
            </a:pPr>
            <a:r>
              <a:rPr lang="tr-TR" sz="3200" b="1" dirty="0">
                <a:solidFill>
                  <a:schemeClr val="bg1"/>
                </a:solidFill>
                <a:latin typeface="Myriad Pro Cond"/>
              </a:rPr>
              <a:t>2 kişi</a:t>
            </a:r>
          </a:p>
        </p:txBody>
      </p:sp>
      <p:sp>
        <p:nvSpPr>
          <p:cNvPr id="33" name="Metin kutusu 32">
            <a:extLst>
              <a:ext uri="{FF2B5EF4-FFF2-40B4-BE49-F238E27FC236}">
                <a16:creationId xmlns:a16="http://schemas.microsoft.com/office/drawing/2014/main" id="{DA6A8E68-B3A5-440E-9E43-0BE762199E55}"/>
              </a:ext>
            </a:extLst>
          </p:cNvPr>
          <p:cNvSpPr txBox="1"/>
          <p:nvPr/>
        </p:nvSpPr>
        <p:spPr>
          <a:xfrm>
            <a:off x="9828813" y="3094548"/>
            <a:ext cx="4797636" cy="314869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D8AD65"/>
                </a:solidFill>
                <a:effectLst/>
                <a:uFillTx/>
                <a:latin typeface="Myriad Pro Cond"/>
                <a:sym typeface="Helvetica Neue"/>
              </a:rPr>
              <a:t>İHTİYAÇ ANALİZİ</a:t>
            </a:r>
          </a:p>
          <a:p>
            <a:pPr marL="0" marR="0" indent="0" algn="ctr" defTabSz="2438338" rtl="0" fontAlgn="auto" latinLnBrk="0" hangingPunct="0">
              <a:lnSpc>
                <a:spcPct val="100000"/>
              </a:lnSpc>
              <a:spcBef>
                <a:spcPts val="0"/>
              </a:spcBef>
              <a:spcAft>
                <a:spcPts val="0"/>
              </a:spcAft>
              <a:buClrTx/>
              <a:buSzTx/>
              <a:buFontTx/>
              <a:buNone/>
              <a:tabLst/>
            </a:pPr>
            <a:endParaRPr kumimoji="0" lang="tr-TR" sz="800" b="1" i="0" u="none" strike="noStrike" cap="none" spc="0" normalizeH="0" baseline="0" dirty="0">
              <a:ln>
                <a:noFill/>
              </a:ln>
              <a:solidFill>
                <a:srgbClr val="D8AD65"/>
              </a:solidFill>
              <a:effectLst/>
              <a:uFillTx/>
              <a:latin typeface="Myriad Pro Cond"/>
              <a:sym typeface="Helvetica Neue"/>
            </a:endParaRPr>
          </a:p>
          <a:p>
            <a:pPr marL="0" marR="0" indent="0" algn="ctr" defTabSz="2438338" rtl="0"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chemeClr val="bg1"/>
                </a:solidFill>
                <a:effectLst/>
                <a:uFillTx/>
                <a:latin typeface="Myriad Pro Cond"/>
                <a:sym typeface="Helvetica Neue"/>
              </a:rPr>
              <a:t>Hazırlık </a:t>
            </a:r>
          </a:p>
          <a:p>
            <a:pPr marL="0" marR="0" indent="0" algn="ctr" defTabSz="2438338" rtl="0" fontAlgn="auto" latinLnBrk="0" hangingPunct="0">
              <a:lnSpc>
                <a:spcPct val="100000"/>
              </a:lnSpc>
              <a:spcBef>
                <a:spcPts val="0"/>
              </a:spcBef>
              <a:spcAft>
                <a:spcPts val="0"/>
              </a:spcAft>
              <a:buClrTx/>
              <a:buSzTx/>
              <a:buFontTx/>
              <a:buNone/>
              <a:tabLst/>
            </a:pPr>
            <a:r>
              <a:rPr lang="tr-TR" sz="3200" b="1" dirty="0">
                <a:solidFill>
                  <a:schemeClr val="bg1"/>
                </a:solidFill>
                <a:latin typeface="Myriad Pro Cond"/>
              </a:rPr>
              <a:t>Ortak vizyon</a:t>
            </a:r>
          </a:p>
          <a:p>
            <a:pPr marL="0" marR="0" indent="0" algn="ctr" defTabSz="2438338" rtl="0"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chemeClr val="bg1"/>
                </a:solidFill>
                <a:effectLst/>
                <a:uFillTx/>
                <a:latin typeface="Myriad Pro Cond"/>
                <a:sym typeface="Helvetica Neue"/>
              </a:rPr>
              <a:t>Trendler</a:t>
            </a:r>
          </a:p>
          <a:p>
            <a:pPr marL="0" marR="0" indent="0" algn="ctr" defTabSz="2438338" rtl="0" fontAlgn="auto" latinLnBrk="0" hangingPunct="0">
              <a:lnSpc>
                <a:spcPct val="100000"/>
              </a:lnSpc>
              <a:spcBef>
                <a:spcPts val="0"/>
              </a:spcBef>
              <a:spcAft>
                <a:spcPts val="0"/>
              </a:spcAft>
              <a:buClrTx/>
              <a:buSzTx/>
              <a:buFontTx/>
              <a:buNone/>
              <a:tabLst/>
            </a:pPr>
            <a:r>
              <a:rPr lang="tr-TR" sz="3200" b="1" dirty="0">
                <a:solidFill>
                  <a:schemeClr val="bg1"/>
                </a:solidFill>
                <a:latin typeface="Myriad Pro Cond"/>
              </a:rPr>
              <a:t>Firma analizi</a:t>
            </a:r>
          </a:p>
          <a:p>
            <a:pPr marL="0" marR="0" indent="0" algn="ctr" defTabSz="2438338" rtl="0"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chemeClr val="bg1"/>
                </a:solidFill>
                <a:effectLst/>
                <a:uFillTx/>
                <a:latin typeface="Myriad Pro Cond"/>
                <a:sym typeface="Helvetica Neue"/>
              </a:rPr>
              <a:t>Yol haritası</a:t>
            </a:r>
          </a:p>
        </p:txBody>
      </p:sp>
      <p:sp>
        <p:nvSpPr>
          <p:cNvPr id="34" name="Metin kutusu 33">
            <a:extLst>
              <a:ext uri="{FF2B5EF4-FFF2-40B4-BE49-F238E27FC236}">
                <a16:creationId xmlns:a16="http://schemas.microsoft.com/office/drawing/2014/main" id="{84E9EAD9-1B4B-4338-8069-52D4202C8C16}"/>
              </a:ext>
            </a:extLst>
          </p:cNvPr>
          <p:cNvSpPr txBox="1"/>
          <p:nvPr/>
        </p:nvSpPr>
        <p:spPr>
          <a:xfrm>
            <a:off x="15511925" y="3369059"/>
            <a:ext cx="4848745" cy="401046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D8AD65"/>
                </a:solidFill>
                <a:effectLst/>
                <a:uFillTx/>
                <a:latin typeface="Myriad Pro Cond"/>
                <a:sym typeface="Helvetica Neue"/>
              </a:rPr>
              <a:t>EĞİTİM/DANIŞMANLIK</a:t>
            </a:r>
          </a:p>
          <a:p>
            <a:pPr marL="0" marR="0" indent="0" algn="ctr" defTabSz="2438338" rtl="0" fontAlgn="auto" latinLnBrk="0" hangingPunct="0">
              <a:lnSpc>
                <a:spcPct val="100000"/>
              </a:lnSpc>
              <a:spcBef>
                <a:spcPts val="0"/>
              </a:spcBef>
              <a:spcAft>
                <a:spcPts val="0"/>
              </a:spcAft>
              <a:buClrTx/>
              <a:buSzTx/>
              <a:buFontTx/>
              <a:buNone/>
              <a:tabLst/>
            </a:pPr>
            <a:endParaRPr lang="tr-TR" sz="3200" b="1" dirty="0">
              <a:solidFill>
                <a:schemeClr val="bg1"/>
              </a:solidFill>
              <a:latin typeface="Myriad Pro Cond"/>
            </a:endParaRPr>
          </a:p>
          <a:p>
            <a:pPr marL="0" marR="0" indent="0" algn="ctr" defTabSz="2438338" rtl="0" fontAlgn="auto" latinLnBrk="0" hangingPunct="0">
              <a:lnSpc>
                <a:spcPct val="100000"/>
              </a:lnSpc>
              <a:spcBef>
                <a:spcPts val="0"/>
              </a:spcBef>
              <a:spcAft>
                <a:spcPts val="0"/>
              </a:spcAft>
              <a:buClrTx/>
              <a:buSzTx/>
              <a:buFontTx/>
              <a:buNone/>
              <a:tabLst/>
            </a:pPr>
            <a:r>
              <a:rPr lang="tr-TR" sz="3200" b="1" dirty="0">
                <a:solidFill>
                  <a:schemeClr val="bg1"/>
                </a:solidFill>
                <a:latin typeface="Myriad Pro Cond"/>
              </a:rPr>
              <a:t>Dış ticaret yönetimi</a:t>
            </a:r>
          </a:p>
          <a:p>
            <a:pPr marL="0" marR="0" indent="0" algn="ctr" defTabSz="2438338" rtl="0"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chemeClr val="bg1"/>
                </a:solidFill>
                <a:effectLst/>
                <a:uFillTx/>
                <a:latin typeface="Myriad Pro Cond"/>
                <a:sym typeface="Helvetica Neue"/>
              </a:rPr>
              <a:t>Pazarlama</a:t>
            </a:r>
          </a:p>
          <a:p>
            <a:pPr marL="0" marR="0" indent="0" algn="ctr" defTabSz="2438338" rtl="0"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chemeClr val="bg1"/>
                </a:solidFill>
                <a:effectLst/>
                <a:uFillTx/>
                <a:latin typeface="Myriad Pro Cond"/>
                <a:sym typeface="Helvetica Neue"/>
              </a:rPr>
              <a:t>İnsan Kaynakları</a:t>
            </a:r>
          </a:p>
          <a:p>
            <a:pPr marL="0" marR="0" indent="0" algn="ctr" defTabSz="2438338" rtl="0" fontAlgn="auto" latinLnBrk="0" hangingPunct="0">
              <a:lnSpc>
                <a:spcPct val="100000"/>
              </a:lnSpc>
              <a:spcBef>
                <a:spcPts val="0"/>
              </a:spcBef>
              <a:spcAft>
                <a:spcPts val="0"/>
              </a:spcAft>
              <a:buClrTx/>
              <a:buSzTx/>
              <a:buFontTx/>
              <a:buNone/>
              <a:tabLst/>
            </a:pPr>
            <a:r>
              <a:rPr lang="tr-TR" sz="3200" b="1" dirty="0">
                <a:solidFill>
                  <a:schemeClr val="bg1"/>
                </a:solidFill>
                <a:latin typeface="Myriad Pro Cond"/>
              </a:rPr>
              <a:t>Risk Yönetimi</a:t>
            </a:r>
          </a:p>
          <a:p>
            <a:pPr marL="0" marR="0" indent="0" algn="ctr" defTabSz="2438338" rtl="0"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chemeClr val="bg1"/>
                </a:solidFill>
                <a:effectLst/>
                <a:uFillTx/>
                <a:latin typeface="Myriad Pro Cond"/>
                <a:sym typeface="Helvetica Neue"/>
              </a:rPr>
              <a:t>Bakanlıkça uygun görülen sektöre yönelik</a:t>
            </a:r>
          </a:p>
        </p:txBody>
      </p:sp>
      <p:sp>
        <p:nvSpPr>
          <p:cNvPr id="35" name="Metin kutusu 34">
            <a:extLst>
              <a:ext uri="{FF2B5EF4-FFF2-40B4-BE49-F238E27FC236}">
                <a16:creationId xmlns:a16="http://schemas.microsoft.com/office/drawing/2014/main" id="{45DFA0E8-4230-48CB-BECA-7EFA1700933E}"/>
              </a:ext>
            </a:extLst>
          </p:cNvPr>
          <p:cNvSpPr txBox="1"/>
          <p:nvPr/>
        </p:nvSpPr>
        <p:spPr>
          <a:xfrm>
            <a:off x="4193205" y="7276964"/>
            <a:ext cx="4142502" cy="450290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D8AD65"/>
                </a:solidFill>
                <a:effectLst/>
                <a:uFillTx/>
                <a:latin typeface="Myriad Pro Cond"/>
                <a:sym typeface="Helvetica Neue"/>
              </a:rPr>
              <a:t>KÜME TANITIMI</a:t>
            </a:r>
          </a:p>
          <a:p>
            <a:pPr marL="0" marR="0" indent="0" algn="ctr" defTabSz="2438338" rtl="0" fontAlgn="auto" latinLnBrk="0" hangingPunct="0">
              <a:lnSpc>
                <a:spcPct val="100000"/>
              </a:lnSpc>
              <a:spcBef>
                <a:spcPts val="0"/>
              </a:spcBef>
              <a:spcAft>
                <a:spcPts val="0"/>
              </a:spcAft>
              <a:buClrTx/>
              <a:buSzTx/>
              <a:buFontTx/>
              <a:buNone/>
              <a:tabLst/>
            </a:pPr>
            <a:endParaRPr kumimoji="0" lang="tr-TR" sz="3200" b="1" i="0" u="none" strike="noStrike" cap="none" spc="0" normalizeH="0" baseline="0" dirty="0">
              <a:ln>
                <a:noFill/>
              </a:ln>
              <a:solidFill>
                <a:srgbClr val="D8AD65"/>
              </a:solidFill>
              <a:effectLst/>
              <a:uFillTx/>
              <a:latin typeface="Myriad Pro Cond"/>
              <a:sym typeface="Helvetica Neue"/>
            </a:endParaRPr>
          </a:p>
          <a:p>
            <a:pPr marL="0" marR="0" indent="0" algn="ctr" defTabSz="2438338" rtl="0" fontAlgn="auto" latinLnBrk="0" hangingPunct="0">
              <a:lnSpc>
                <a:spcPct val="100000"/>
              </a:lnSpc>
              <a:spcBef>
                <a:spcPts val="0"/>
              </a:spcBef>
              <a:spcAft>
                <a:spcPts val="0"/>
              </a:spcAft>
              <a:buClrTx/>
              <a:buSzTx/>
              <a:buFontTx/>
              <a:buNone/>
              <a:tabLst/>
            </a:pPr>
            <a:r>
              <a:rPr lang="tr-TR" sz="3200" b="1" dirty="0">
                <a:solidFill>
                  <a:schemeClr val="bg1"/>
                </a:solidFill>
                <a:latin typeface="Myriad Pro Cond"/>
              </a:rPr>
              <a:t>İnternet Sitesi</a:t>
            </a:r>
          </a:p>
          <a:p>
            <a:pPr marL="0" marR="0" indent="0" algn="ctr" defTabSz="2438338" rtl="0" fontAlgn="auto" latinLnBrk="0" hangingPunct="0">
              <a:lnSpc>
                <a:spcPct val="100000"/>
              </a:lnSpc>
              <a:spcBef>
                <a:spcPts val="0"/>
              </a:spcBef>
              <a:spcAft>
                <a:spcPts val="0"/>
              </a:spcAft>
              <a:buClrTx/>
              <a:buSzTx/>
              <a:buFontTx/>
              <a:buNone/>
              <a:tabLst/>
            </a:pPr>
            <a:r>
              <a:rPr lang="tr-TR" sz="3200" b="1" dirty="0">
                <a:solidFill>
                  <a:schemeClr val="bg1"/>
                </a:solidFill>
                <a:latin typeface="Myriad Pro Cond"/>
              </a:rPr>
              <a:t>Broşür</a:t>
            </a:r>
          </a:p>
          <a:p>
            <a:pPr marL="0" marR="0" indent="0" algn="ctr" defTabSz="2438338" rtl="0" fontAlgn="auto" latinLnBrk="0" hangingPunct="0">
              <a:lnSpc>
                <a:spcPct val="100000"/>
              </a:lnSpc>
              <a:spcBef>
                <a:spcPts val="0"/>
              </a:spcBef>
              <a:spcAft>
                <a:spcPts val="0"/>
              </a:spcAft>
              <a:buClrTx/>
              <a:buSzTx/>
              <a:buFontTx/>
              <a:buNone/>
              <a:tabLst/>
            </a:pPr>
            <a:r>
              <a:rPr lang="tr-TR" sz="3200" b="1" dirty="0">
                <a:solidFill>
                  <a:schemeClr val="bg1"/>
                </a:solidFill>
                <a:latin typeface="Myriad Pro Cond"/>
              </a:rPr>
              <a:t>Logo</a:t>
            </a:r>
          </a:p>
          <a:p>
            <a:pPr marL="0" marR="0" indent="0" algn="ctr" defTabSz="2438338" rtl="0" fontAlgn="auto" latinLnBrk="0" hangingPunct="0">
              <a:lnSpc>
                <a:spcPct val="100000"/>
              </a:lnSpc>
              <a:spcBef>
                <a:spcPts val="0"/>
              </a:spcBef>
              <a:spcAft>
                <a:spcPts val="0"/>
              </a:spcAft>
              <a:buClrTx/>
              <a:buSzTx/>
              <a:buFontTx/>
              <a:buNone/>
              <a:tabLst/>
            </a:pPr>
            <a:r>
              <a:rPr lang="tr-TR" sz="3200" b="1" dirty="0">
                <a:solidFill>
                  <a:schemeClr val="bg1"/>
                </a:solidFill>
                <a:latin typeface="Myriad Pro Cond"/>
              </a:rPr>
              <a:t>Tanıtım filmi</a:t>
            </a:r>
          </a:p>
          <a:p>
            <a:pPr marL="0" marR="0" indent="0" algn="ctr" defTabSz="2438338" rtl="0" fontAlgn="auto" latinLnBrk="0" hangingPunct="0">
              <a:lnSpc>
                <a:spcPct val="100000"/>
              </a:lnSpc>
              <a:spcBef>
                <a:spcPts val="0"/>
              </a:spcBef>
              <a:spcAft>
                <a:spcPts val="0"/>
              </a:spcAft>
              <a:buClrTx/>
              <a:buSzTx/>
              <a:buFontTx/>
              <a:buNone/>
              <a:tabLst/>
            </a:pPr>
            <a:r>
              <a:rPr lang="tr-TR" sz="3200" b="1" dirty="0">
                <a:solidFill>
                  <a:schemeClr val="bg1"/>
                </a:solidFill>
                <a:latin typeface="Myriad Pro Cond"/>
              </a:rPr>
              <a:t>Sosyal medya tanıtım</a:t>
            </a:r>
          </a:p>
          <a:p>
            <a:pPr marL="0" marR="0" indent="0" algn="ctr" defTabSz="2438338" rtl="0" fontAlgn="auto" latinLnBrk="0" hangingPunct="0">
              <a:lnSpc>
                <a:spcPct val="100000"/>
              </a:lnSpc>
              <a:spcBef>
                <a:spcPts val="0"/>
              </a:spcBef>
              <a:spcAft>
                <a:spcPts val="0"/>
              </a:spcAft>
              <a:buClrTx/>
              <a:buSzTx/>
              <a:buFontTx/>
              <a:buNone/>
              <a:tabLst/>
            </a:pPr>
            <a:endParaRPr kumimoji="0" lang="tr-TR" sz="3200" b="1" i="0" u="none" strike="noStrike" cap="none" spc="0" normalizeH="0" baseline="0" dirty="0">
              <a:ln>
                <a:noFill/>
              </a:ln>
              <a:solidFill>
                <a:srgbClr val="D8AD65"/>
              </a:solidFill>
              <a:effectLst/>
              <a:uFillTx/>
              <a:latin typeface="+mn-lt"/>
              <a:ea typeface="+mn-ea"/>
              <a:cs typeface="+mn-cs"/>
              <a:sym typeface="Helvetica Neue"/>
            </a:endParaRPr>
          </a:p>
        </p:txBody>
      </p:sp>
      <p:sp>
        <p:nvSpPr>
          <p:cNvPr id="36" name="Metin kutusu 35">
            <a:extLst>
              <a:ext uri="{FF2B5EF4-FFF2-40B4-BE49-F238E27FC236}">
                <a16:creationId xmlns:a16="http://schemas.microsoft.com/office/drawing/2014/main" id="{C1DE057F-69A1-48BA-ACB5-C68391D96D8A}"/>
              </a:ext>
            </a:extLst>
          </p:cNvPr>
          <p:cNvSpPr txBox="1"/>
          <p:nvPr/>
        </p:nvSpPr>
        <p:spPr>
          <a:xfrm>
            <a:off x="9717875" y="6664480"/>
            <a:ext cx="5225013" cy="32718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D8AD65"/>
                </a:solidFill>
                <a:effectLst/>
                <a:uFillTx/>
                <a:latin typeface="+mn-lt"/>
                <a:ea typeface="+mn-ea"/>
                <a:cs typeface="+mn-cs"/>
                <a:sym typeface="Helvetica Neue"/>
              </a:rPr>
              <a:t>YURT DIŞI PAZARLAMA FAALİYETİ</a:t>
            </a:r>
          </a:p>
          <a:p>
            <a:pPr marL="0" marR="0" indent="0" algn="ctr" defTabSz="2438338" rtl="0" fontAlgn="auto" latinLnBrk="0" hangingPunct="0">
              <a:lnSpc>
                <a:spcPct val="100000"/>
              </a:lnSpc>
              <a:spcBef>
                <a:spcPts val="0"/>
              </a:spcBef>
              <a:spcAft>
                <a:spcPts val="0"/>
              </a:spcAft>
              <a:buClrTx/>
              <a:buSzTx/>
              <a:buFontTx/>
              <a:buNone/>
              <a:tabLst/>
            </a:pPr>
            <a:endParaRPr lang="tr-TR" sz="3200" b="1" dirty="0">
              <a:solidFill>
                <a:srgbClr val="D8AD65"/>
              </a:solidFill>
            </a:endParaRPr>
          </a:p>
          <a:p>
            <a:r>
              <a:rPr lang="tr-TR" sz="2800" b="1" dirty="0">
                <a:solidFill>
                  <a:schemeClr val="bg1"/>
                </a:solidFill>
                <a:latin typeface="Myriad Pro Cond"/>
              </a:rPr>
              <a:t>Ulaşım</a:t>
            </a:r>
          </a:p>
          <a:p>
            <a:r>
              <a:rPr lang="tr-TR" sz="2800" b="1" dirty="0">
                <a:solidFill>
                  <a:schemeClr val="bg1"/>
                </a:solidFill>
                <a:latin typeface="Myriad Pro Cond"/>
              </a:rPr>
              <a:t>Konaklama</a:t>
            </a:r>
          </a:p>
          <a:p>
            <a:r>
              <a:rPr lang="tr-TR" sz="2800" b="1" dirty="0">
                <a:solidFill>
                  <a:schemeClr val="bg1"/>
                </a:solidFill>
                <a:latin typeface="Myriad Pro Cond"/>
              </a:rPr>
              <a:t>Tanıtım-Organizasyon</a:t>
            </a:r>
          </a:p>
          <a:p>
            <a:r>
              <a:rPr lang="tr-TR" sz="2800" b="1" dirty="0">
                <a:solidFill>
                  <a:schemeClr val="bg1"/>
                </a:solidFill>
                <a:latin typeface="Myriad Pro Cond"/>
              </a:rPr>
              <a:t>10 Program</a:t>
            </a:r>
          </a:p>
        </p:txBody>
      </p:sp>
      <p:sp>
        <p:nvSpPr>
          <p:cNvPr id="37" name="Metin kutusu 36">
            <a:extLst>
              <a:ext uri="{FF2B5EF4-FFF2-40B4-BE49-F238E27FC236}">
                <a16:creationId xmlns:a16="http://schemas.microsoft.com/office/drawing/2014/main" id="{729EA21A-4006-42A9-BBE4-2821A3EB0A8F}"/>
              </a:ext>
            </a:extLst>
          </p:cNvPr>
          <p:cNvSpPr txBox="1"/>
          <p:nvPr/>
        </p:nvSpPr>
        <p:spPr>
          <a:xfrm>
            <a:off x="15538394" y="9004343"/>
            <a:ext cx="4422758" cy="336413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r>
              <a:rPr lang="tr-TR" sz="3200" b="1" dirty="0">
                <a:solidFill>
                  <a:srgbClr val="D8AD65"/>
                </a:solidFill>
                <a:latin typeface="Myriad Pro Cond"/>
              </a:rPr>
              <a:t>ALIM HEYETİ</a:t>
            </a:r>
          </a:p>
          <a:p>
            <a:endParaRPr lang="tr-TR" sz="3200" b="1" dirty="0">
              <a:solidFill>
                <a:srgbClr val="D8AD65"/>
              </a:solidFill>
              <a:latin typeface="Myriad Pro Cond"/>
            </a:endParaRPr>
          </a:p>
          <a:p>
            <a:r>
              <a:rPr lang="tr-TR" sz="3200" b="1" dirty="0">
                <a:solidFill>
                  <a:schemeClr val="bg1"/>
                </a:solidFill>
                <a:latin typeface="Myriad Pro Cond"/>
              </a:rPr>
              <a:t>Ulaşım</a:t>
            </a:r>
          </a:p>
          <a:p>
            <a:r>
              <a:rPr lang="tr-TR" sz="3200" b="1" dirty="0">
                <a:solidFill>
                  <a:schemeClr val="bg1"/>
                </a:solidFill>
                <a:latin typeface="Myriad Pro Cond"/>
              </a:rPr>
              <a:t>Konaklama</a:t>
            </a:r>
          </a:p>
          <a:p>
            <a:r>
              <a:rPr lang="tr-TR" sz="3200" b="1" dirty="0">
                <a:solidFill>
                  <a:schemeClr val="bg1"/>
                </a:solidFill>
                <a:latin typeface="Myriad Pro Cond"/>
              </a:rPr>
              <a:t>Tanıtım-Organizasyon</a:t>
            </a:r>
          </a:p>
          <a:p>
            <a:r>
              <a:rPr lang="tr-TR" sz="3200" b="1" dirty="0">
                <a:solidFill>
                  <a:schemeClr val="bg1"/>
                </a:solidFill>
                <a:latin typeface="Myriad Pro Cond"/>
              </a:rPr>
              <a:t>10 Program</a:t>
            </a:r>
          </a:p>
          <a:p>
            <a:pPr marL="0" marR="0" indent="0" algn="ctr" defTabSz="2438338" rtl="0" fontAlgn="auto" latinLnBrk="0" hangingPunct="0">
              <a:lnSpc>
                <a:spcPct val="100000"/>
              </a:lnSpc>
              <a:spcBef>
                <a:spcPts val="0"/>
              </a:spcBef>
              <a:spcAft>
                <a:spcPts val="0"/>
              </a:spcAft>
              <a:buClrTx/>
              <a:buSzTx/>
              <a:buFontTx/>
              <a:buNone/>
              <a:tabLst/>
            </a:pPr>
            <a:endParaRPr kumimoji="0" lang="tr-TR" sz="2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38" name="Metin kutusu 37">
            <a:extLst>
              <a:ext uri="{FF2B5EF4-FFF2-40B4-BE49-F238E27FC236}">
                <a16:creationId xmlns:a16="http://schemas.microsoft.com/office/drawing/2014/main" id="{0CBADB80-2407-43D4-B70E-70D5EFB45E13}"/>
              </a:ext>
            </a:extLst>
          </p:cNvPr>
          <p:cNvSpPr txBox="1"/>
          <p:nvPr/>
        </p:nvSpPr>
        <p:spPr>
          <a:xfrm>
            <a:off x="9581594" y="10582356"/>
            <a:ext cx="5597586" cy="348724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r>
              <a:rPr lang="tr-TR" sz="3200" b="1" dirty="0">
                <a:solidFill>
                  <a:srgbClr val="D8AD65"/>
                </a:solidFill>
                <a:latin typeface="Myriad Pro Cond"/>
              </a:rPr>
              <a:t>SANAL YURT DIŞI PAZARLAMA FAALİYETİ</a:t>
            </a:r>
          </a:p>
          <a:p>
            <a:endParaRPr lang="tr-TR" sz="800" b="1" dirty="0">
              <a:solidFill>
                <a:srgbClr val="D8AD65"/>
              </a:solidFill>
              <a:latin typeface="Myriad Pro Cond"/>
            </a:endParaRPr>
          </a:p>
          <a:p>
            <a:r>
              <a:rPr lang="tr-TR" sz="3200" b="1" dirty="0">
                <a:solidFill>
                  <a:schemeClr val="bg1"/>
                </a:solidFill>
                <a:latin typeface="Myriad Pro Cond"/>
              </a:rPr>
              <a:t>Platform</a:t>
            </a:r>
          </a:p>
          <a:p>
            <a:r>
              <a:rPr lang="tr-TR" sz="3200" b="1" dirty="0">
                <a:solidFill>
                  <a:schemeClr val="bg1"/>
                </a:solidFill>
                <a:latin typeface="Myriad Pro Cond"/>
              </a:rPr>
              <a:t>Tanıtım</a:t>
            </a:r>
          </a:p>
          <a:p>
            <a:r>
              <a:rPr lang="tr-TR" sz="3200" b="1" dirty="0">
                <a:solidFill>
                  <a:schemeClr val="bg1"/>
                </a:solidFill>
                <a:latin typeface="Myriad Pro Cond"/>
              </a:rPr>
              <a:t>Eşleştirme,B2B</a:t>
            </a:r>
          </a:p>
          <a:p>
            <a:r>
              <a:rPr lang="tr-TR" sz="3200" b="1" dirty="0">
                <a:solidFill>
                  <a:schemeClr val="bg1"/>
                </a:solidFill>
                <a:latin typeface="Myriad Pro Cond"/>
              </a:rPr>
              <a:t>10 Program</a:t>
            </a:r>
          </a:p>
          <a:p>
            <a:pPr marL="0" marR="0" indent="0" algn="ctr" defTabSz="2438338" rtl="0" fontAlgn="auto" latinLnBrk="0" hangingPunct="0">
              <a:lnSpc>
                <a:spcPct val="100000"/>
              </a:lnSpc>
              <a:spcBef>
                <a:spcPts val="0"/>
              </a:spcBef>
              <a:spcAft>
                <a:spcPts val="0"/>
              </a:spcAft>
              <a:buClrTx/>
              <a:buSzTx/>
              <a:buFontTx/>
              <a:buNone/>
              <a:tabLst/>
            </a:pPr>
            <a:endParaRPr kumimoji="0" lang="tr-TR" sz="22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364402759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p:cNvGrpSpPr/>
          <p:nvPr/>
        </p:nvGrpSpPr>
        <p:grpSpPr>
          <a:xfrm>
            <a:off x="4443735" y="970115"/>
            <a:ext cx="15556672" cy="1394492"/>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4" name="Rectangle Rectangle" descr="Rectangle Rectangle"/>
              <p:cNvPicPr>
                <a:picLocks/>
              </p:cNvPicPr>
              <p:nvPr/>
            </p:nvPicPr>
            <p:blipFill>
              <a:blip r:embed="rId3"/>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5"/>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5"/>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9" name="YENİ NESİL İHRACAT DESTEKLERİ"/>
          <p:cNvSpPr txBox="1"/>
          <p:nvPr/>
        </p:nvSpPr>
        <p:spPr>
          <a:xfrm>
            <a:off x="4958002" y="1077290"/>
            <a:ext cx="14820887" cy="99425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r>
              <a:rPr lang="tr-TR" sz="6000" dirty="0">
                <a:latin typeface="Calibri" panose="020F0502020204030204" pitchFamily="34" charset="0"/>
                <a:cs typeface="Calibri" panose="020F0502020204030204" pitchFamily="34" charset="0"/>
              </a:rPr>
              <a:t>UR-GE PROJE DESTEĞİ</a:t>
            </a:r>
            <a:endParaRPr sz="6000" dirty="0">
              <a:latin typeface="Calibri" panose="020F0502020204030204" pitchFamily="34" charset="0"/>
              <a:cs typeface="Calibri" panose="020F0502020204030204" pitchFamily="34" charset="0"/>
            </a:endParaRPr>
          </a:p>
        </p:txBody>
      </p:sp>
      <p:sp>
        <p:nvSpPr>
          <p:cNvPr id="44" name="İhracat desteklerimizi yeni bir bakış açısıyla kurguladık"/>
          <p:cNvSpPr txBox="1"/>
          <p:nvPr/>
        </p:nvSpPr>
        <p:spPr>
          <a:xfrm>
            <a:off x="11853188" y="2891065"/>
            <a:ext cx="9103365" cy="62492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48" name="14 farklı mevzuat  (yaklaşık 200 sayfa) ile düzenlenen tüm destekler Çerçeve Üst bir Kararda toplandı.…"/>
          <p:cNvSpPr txBox="1"/>
          <p:nvPr/>
        </p:nvSpPr>
        <p:spPr>
          <a:xfrm>
            <a:off x="11740340" y="4714176"/>
            <a:ext cx="8915801" cy="516145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lstStyle/>
          <a:p>
            <a:pPr marL="342900" indent="-342900" algn="l">
              <a:spcBef>
                <a:spcPts val="1200"/>
              </a:spcBef>
              <a:buSzPct val="123000"/>
              <a:buChar char="•"/>
              <a:defRPr sz="3600">
                <a:solidFill>
                  <a:srgbClr val="FFFFFF"/>
                </a:solidFill>
                <a:latin typeface="Myriad Pro Cond"/>
                <a:ea typeface="Myriad Pro Cond"/>
                <a:cs typeface="Myriad Pro Cond"/>
                <a:sym typeface="Myriad Pro Condensed"/>
              </a:defRPr>
            </a:pPr>
            <a:endParaRPr sz="3400" dirty="0"/>
          </a:p>
        </p:txBody>
      </p:sp>
      <p:graphicFrame>
        <p:nvGraphicFramePr>
          <p:cNvPr id="40" name="Tablo 39">
            <a:extLst>
              <a:ext uri="{FF2B5EF4-FFF2-40B4-BE49-F238E27FC236}">
                <a16:creationId xmlns:a16="http://schemas.microsoft.com/office/drawing/2014/main" id="{FEAD63AF-C3B6-4014-BF70-EF67C401C196}"/>
              </a:ext>
            </a:extLst>
          </p:cNvPr>
          <p:cNvGraphicFramePr>
            <a:graphicFrameLocks noGrp="1"/>
          </p:cNvGraphicFramePr>
          <p:nvPr/>
        </p:nvGraphicFramePr>
        <p:xfrm>
          <a:off x="3251571" y="3148761"/>
          <a:ext cx="17367507" cy="8206794"/>
        </p:xfrm>
        <a:graphic>
          <a:graphicData uri="http://schemas.openxmlformats.org/drawingml/2006/table">
            <a:tbl>
              <a:tblPr>
                <a:effectLst>
                  <a:outerShdw blurRad="50800" dist="50800" dir="5400000" algn="ctr" rotWithShape="0">
                    <a:schemeClr val="bg1"/>
                  </a:outerShdw>
                </a:effectLst>
                <a:tableStyleId>{3B4B98B0-60AC-42C2-AFA5-B58CD77FA1E5}</a:tableStyleId>
              </a:tblPr>
              <a:tblGrid>
                <a:gridCol w="4533810">
                  <a:extLst>
                    <a:ext uri="{9D8B030D-6E8A-4147-A177-3AD203B41FA5}">
                      <a16:colId xmlns:a16="http://schemas.microsoft.com/office/drawing/2014/main" val="20000"/>
                    </a:ext>
                  </a:extLst>
                </a:gridCol>
                <a:gridCol w="1679121">
                  <a:extLst>
                    <a:ext uri="{9D8B030D-6E8A-4147-A177-3AD203B41FA5}">
                      <a16:colId xmlns:a16="http://schemas.microsoft.com/office/drawing/2014/main" val="20001"/>
                    </a:ext>
                  </a:extLst>
                </a:gridCol>
                <a:gridCol w="3455703">
                  <a:extLst>
                    <a:ext uri="{9D8B030D-6E8A-4147-A177-3AD203B41FA5}">
                      <a16:colId xmlns:a16="http://schemas.microsoft.com/office/drawing/2014/main" val="20002"/>
                    </a:ext>
                  </a:extLst>
                </a:gridCol>
                <a:gridCol w="4617660">
                  <a:extLst>
                    <a:ext uri="{9D8B030D-6E8A-4147-A177-3AD203B41FA5}">
                      <a16:colId xmlns:a16="http://schemas.microsoft.com/office/drawing/2014/main" val="20003"/>
                    </a:ext>
                  </a:extLst>
                </a:gridCol>
                <a:gridCol w="3081213">
                  <a:extLst>
                    <a:ext uri="{9D8B030D-6E8A-4147-A177-3AD203B41FA5}">
                      <a16:colId xmlns:a16="http://schemas.microsoft.com/office/drawing/2014/main" val="20004"/>
                    </a:ext>
                  </a:extLst>
                </a:gridCol>
              </a:tblGrid>
              <a:tr h="1578766">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Destek </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Kalemi</a:t>
                      </a:r>
                    </a:p>
                  </a:txBody>
                  <a:tcPr marL="7573" marR="7573" marT="7573" marB="0" anchor="ctr">
                    <a:lnL>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Destek Oranı </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 </a:t>
                      </a:r>
                    </a:p>
                  </a:txBody>
                  <a:tcPr marL="7573" marR="7573" marT="75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Destek </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Limiti</a:t>
                      </a:r>
                    </a:p>
                  </a:txBody>
                  <a:tcPr marL="7573" marR="7573" marT="75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Süre/Adet</a:t>
                      </a:r>
                    </a:p>
                  </a:txBody>
                  <a:tcPr marL="7573" marR="7573" marT="75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Faydalanıcı</a:t>
                      </a:r>
                    </a:p>
                  </a:txBody>
                  <a:tcPr marL="7573" marR="7573" marT="7573" marB="0" anchor="ctr">
                    <a:lnL w="12700" cap="flat" cmpd="sng" algn="ctr">
                      <a:noFill/>
                      <a:prstDash val="solid"/>
                      <a:round/>
                      <a:headEnd type="none" w="med" len="med"/>
                      <a:tailEnd type="none" w="med" len="med"/>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17754">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800" u="none" strike="noStrike" cap="none" normalizeH="0" baseline="0" dirty="0">
                          <a:ln>
                            <a:noFill/>
                          </a:ln>
                          <a:solidFill>
                            <a:schemeClr val="bg1"/>
                          </a:solidFill>
                          <a:effectLst/>
                        </a:rPr>
                        <a:t>İHTİYAÇ ANALİZİ, EĞİTİM,</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800" u="none" strike="noStrike" cap="none" normalizeH="0" baseline="0" dirty="0">
                          <a:ln>
                            <a:noFill/>
                          </a:ln>
                          <a:solidFill>
                            <a:schemeClr val="bg1"/>
                          </a:solidFill>
                          <a:effectLst/>
                        </a:rPr>
                        <a:t>DANIŞMANLIK, TANITIM</a:t>
                      </a:r>
                      <a:endParaRPr kumimoji="0" lang="tr-TR" altLang="tr-TR" sz="2800" b="1" i="0" u="none" strike="noStrike" cap="none" normalizeH="0" baseline="0" dirty="0">
                        <a:ln>
                          <a:noFill/>
                        </a:ln>
                        <a:solidFill>
                          <a:schemeClr val="bg1"/>
                        </a:solidFill>
                        <a:effectLst/>
                        <a:latin typeface="Myriad Pro Cond"/>
                        <a:ea typeface="Calibri" pitchFamily="34" charset="0"/>
                        <a:cs typeface="Times New Roman" pitchFamily="18" charset="0"/>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ctr" rtl="0" fontAlgn="ctr"/>
                      <a:r>
                        <a:rPr lang="tr-TR" sz="2800" u="none" strike="noStrike" dirty="0">
                          <a:solidFill>
                            <a:schemeClr val="bg1"/>
                          </a:solidFill>
                          <a:effectLst/>
                        </a:rPr>
                        <a:t>75%</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lang="tr-TR" sz="2800" u="none" strike="noStrike" dirty="0">
                          <a:solidFill>
                            <a:schemeClr val="bg1"/>
                          </a:solidFill>
                          <a:effectLst/>
                        </a:rPr>
                        <a:t>10.859.000 </a:t>
                      </a:r>
                      <a:r>
                        <a:rPr lang="tr-TR" sz="2800" u="none" strike="noStrike" kern="1200" dirty="0">
                          <a:solidFill>
                            <a:schemeClr val="bg1"/>
                          </a:solidFill>
                          <a:effectLst/>
                        </a:rPr>
                        <a:t>TL / Proje</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tr-TR" sz="2800" u="none" strike="noStrike" dirty="0">
                          <a:solidFill>
                            <a:schemeClr val="bg1"/>
                          </a:solidFill>
                          <a:effectLst/>
                        </a:rPr>
                        <a:t>Proje süresince (36 Ay)</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ctr" rtl="0" fontAlgn="ctr"/>
                      <a:r>
                        <a:rPr lang="tr-TR" sz="2800" u="none" strike="noStrike" dirty="0">
                          <a:solidFill>
                            <a:schemeClr val="bg1"/>
                          </a:solidFill>
                          <a:effectLst/>
                        </a:rPr>
                        <a:t>İş Birliği </a:t>
                      </a:r>
                    </a:p>
                    <a:p>
                      <a:pPr algn="ctr" rtl="0" fontAlgn="ctr"/>
                      <a:r>
                        <a:rPr lang="tr-TR" sz="2800" u="none" strike="noStrike" dirty="0">
                          <a:solidFill>
                            <a:schemeClr val="bg1"/>
                          </a:solidFill>
                          <a:effectLst/>
                        </a:rPr>
                        <a:t>Kuruluşu</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6940124"/>
                  </a:ext>
                </a:extLst>
              </a:tr>
              <a:tr h="605340">
                <a:tc vMerge="1">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3000" b="1" i="0" u="none" strike="noStrike" cap="none" normalizeH="0" baseline="0" dirty="0">
                          <a:ln>
                            <a:noFill/>
                          </a:ln>
                          <a:solidFill>
                            <a:schemeClr val="bg1"/>
                          </a:solidFill>
                          <a:effectLst/>
                          <a:latin typeface="Myriad Pro Cond"/>
                          <a:ea typeface="Calibri" pitchFamily="34" charset="0"/>
                          <a:cs typeface="Times New Roman" pitchFamily="18" charset="0"/>
                        </a:rPr>
                        <a:t>YURT DIŞI PAZARLAMA </a:t>
                      </a:r>
                    </a:p>
                  </a:txBody>
                  <a:tcPr marL="7573" marR="7573" marT="7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r>
                        <a:rPr lang="tr-TR" sz="2800" u="none" strike="noStrike" dirty="0">
                          <a:solidFill>
                            <a:schemeClr val="bg1"/>
                          </a:solidFill>
                          <a:effectLst/>
                        </a:rPr>
                        <a:t>4.524.000 </a:t>
                      </a:r>
                      <a:r>
                        <a:rPr lang="tr-TR" sz="2800" u="none" strike="noStrike" kern="1200" dirty="0">
                          <a:solidFill>
                            <a:schemeClr val="bg1"/>
                          </a:solidFill>
                          <a:effectLst/>
                        </a:rPr>
                        <a:t>TL / Program</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r>
                        <a:rPr lang="tr-TR" sz="2800" u="none" strike="noStrike" dirty="0">
                          <a:solidFill>
                            <a:schemeClr val="bg1"/>
                          </a:solidFill>
                          <a:effectLst/>
                        </a:rPr>
                        <a:t>10 Program</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117593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800" u="none" strike="noStrike" cap="none" normalizeH="0" baseline="0" dirty="0">
                          <a:ln>
                            <a:noFill/>
                          </a:ln>
                          <a:solidFill>
                            <a:schemeClr val="bg1"/>
                          </a:solidFill>
                          <a:effectLst/>
                        </a:rPr>
                        <a:t>YURT DIŞI PAZARLAMA </a:t>
                      </a:r>
                      <a:endParaRPr kumimoji="0" lang="tr-TR" altLang="tr-TR" sz="2800" b="1" i="0" u="none" strike="noStrike" cap="none" normalizeH="0" baseline="0" dirty="0">
                        <a:ln>
                          <a:noFill/>
                        </a:ln>
                        <a:solidFill>
                          <a:schemeClr val="bg1"/>
                        </a:solidFill>
                        <a:effectLst/>
                        <a:latin typeface="Myriad Pro Cond"/>
                        <a:ea typeface="Calibri" pitchFamily="34" charset="0"/>
                        <a:cs typeface="Times New Roman" pitchFamily="18" charset="0"/>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19090372"/>
                  </a:ext>
                </a:extLst>
              </a:tr>
              <a:tr h="1336552">
                <a:tc rowSpan="2">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altLang="tr-TR" sz="2800" u="none" strike="noStrike" cap="none" normalizeH="0" baseline="0" dirty="0">
                          <a:ln>
                            <a:noFill/>
                          </a:ln>
                          <a:solidFill>
                            <a:schemeClr val="bg1"/>
                          </a:solidFill>
                          <a:effectLst/>
                        </a:rPr>
                        <a:t>SANAL YURT DIŞI PAZARLAMA</a:t>
                      </a:r>
                      <a:endParaRPr lang="tr-TR" sz="2800" dirty="0">
                        <a:solidFill>
                          <a:schemeClr val="bg1"/>
                        </a:solidFill>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r>
                        <a:rPr lang="tr-TR" sz="2800" u="none" strike="noStrike" dirty="0">
                          <a:solidFill>
                            <a:schemeClr val="bg1"/>
                          </a:solidFill>
                          <a:effectLst/>
                        </a:rPr>
                        <a:t>1.447.000 </a:t>
                      </a:r>
                      <a:r>
                        <a:rPr lang="tr-TR" sz="2800" u="none" strike="noStrike" kern="1200" dirty="0">
                          <a:solidFill>
                            <a:schemeClr val="bg1"/>
                          </a:solidFill>
                          <a:effectLst/>
                        </a:rPr>
                        <a:t>TL / Program</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tr-TR" sz="2800" u="none" strike="noStrike" dirty="0">
                          <a:solidFill>
                            <a:schemeClr val="bg1"/>
                          </a:solidFill>
                          <a:effectLst/>
                        </a:rPr>
                        <a:t>10 Program</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96538804"/>
                  </a:ext>
                </a:extLst>
              </a:tr>
              <a:tr h="125171">
                <a:tc vMerge="1">
                  <a:txBody>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tr-TR" sz="2000" b="1" i="0" u="none" strike="noStrike" kern="1200" cap="none" spc="0" normalizeH="0" baseline="0" dirty="0" err="1">
                          <a:ln>
                            <a:noFill/>
                          </a:ln>
                          <a:solidFill>
                            <a:srgbClr val="002060"/>
                          </a:solidFill>
                          <a:effectLst/>
                          <a:uFillTx/>
                          <a:latin typeface="Myriad Pro Cond"/>
                          <a:ea typeface="+mn-ea"/>
                          <a:cs typeface="+mn-cs"/>
                          <a:sym typeface="Helvetica Neue"/>
                        </a:rPr>
                        <a:t>Franchise</a:t>
                      </a:r>
                      <a:endParaRPr kumimoji="0" lang="tr-TR" sz="2000" b="1" i="0" u="none" strike="noStrike" kern="1200" cap="none" spc="0" normalizeH="0" baseline="0" dirty="0">
                        <a:ln>
                          <a:noFill/>
                        </a:ln>
                        <a:solidFill>
                          <a:srgbClr val="002060"/>
                        </a:solidFill>
                        <a:effectLst/>
                        <a:uFillTx/>
                        <a:latin typeface="Myriad Pro Cond"/>
                        <a:ea typeface="+mn-ea"/>
                        <a:cs typeface="+mn-cs"/>
                        <a:sym typeface="Helvetica Neue"/>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CEA4"/>
                    </a:solidFill>
                  </a:tcPr>
                </a:tc>
                <a:tc vMerge="1">
                  <a:txBody>
                    <a:bodyPr/>
                    <a:lstStyle/>
                    <a:p>
                      <a:endParaRPr lang="tr-TR"/>
                    </a:p>
                  </a:txBody>
                  <a:tcPr>
                    <a:lnL w="190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a:txBody>
                    <a:bodyPr/>
                    <a:lstStyle/>
                    <a:p>
                      <a:pPr algn="ctr" rtl="0" fontAlgn="ctr"/>
                      <a:r>
                        <a:rPr lang="tr-TR" sz="2800" u="none" strike="noStrike" dirty="0">
                          <a:solidFill>
                            <a:schemeClr val="bg1"/>
                          </a:solidFill>
                          <a:effectLst/>
                        </a:rPr>
                        <a:t>2.714.000 </a:t>
                      </a:r>
                      <a:r>
                        <a:rPr lang="tr-TR" sz="2800" u="none" strike="noStrike" kern="1200" dirty="0">
                          <a:solidFill>
                            <a:schemeClr val="bg1"/>
                          </a:solidFill>
                          <a:effectLst/>
                        </a:rPr>
                        <a:t>TL / Program</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tr-TR" sz="2800" u="none" strike="noStrike" dirty="0">
                          <a:solidFill>
                            <a:schemeClr val="bg1"/>
                          </a:solidFill>
                          <a:effectLst/>
                        </a:rPr>
                        <a:t>10 Program</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35378375"/>
                  </a:ext>
                </a:extLst>
              </a:tr>
              <a:tr h="966347">
                <a:tc>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800" u="none" strike="noStrike" kern="1200" cap="none" spc="0" normalizeH="0" baseline="0" dirty="0">
                          <a:ln>
                            <a:noFill/>
                          </a:ln>
                          <a:solidFill>
                            <a:schemeClr val="bg1"/>
                          </a:solidFill>
                          <a:effectLst/>
                          <a:uFillTx/>
                          <a:sym typeface="Helvetica Neue"/>
                        </a:rPr>
                        <a:t>ALIM HEYETİ</a:t>
                      </a:r>
                      <a:endParaRPr kumimoji="0" lang="tr-TR" sz="2800" b="1" i="0" u="none" strike="noStrike" cap="none" spc="0" normalizeH="0" baseline="0" dirty="0">
                        <a:ln>
                          <a:noFill/>
                        </a:ln>
                        <a:solidFill>
                          <a:schemeClr val="bg1"/>
                        </a:solidFill>
                        <a:effectLst/>
                        <a:uFillTx/>
                        <a:latin typeface="Myriad Pro Cond"/>
                        <a:ea typeface="+mn-ea"/>
                        <a:cs typeface="+mn-cs"/>
                        <a:sym typeface="Helvetica Neue"/>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tc>
                <a:tc vMerge="1">
                  <a:txBody>
                    <a:bodyPr/>
                    <a:lstStyle/>
                    <a:p>
                      <a:pPr algn="ctr" rtl="0" fontAlgn="ctr"/>
                      <a:endParaRPr lang="tr-TR" sz="3000" b="1" i="0" u="none" strike="noStrike" dirty="0">
                        <a:solidFill>
                          <a:schemeClr val="bg1"/>
                        </a:solidFill>
                        <a:effectLst/>
                        <a:latin typeface="Myriad Pro Cond"/>
                      </a:endParaRPr>
                    </a:p>
                  </a:txBody>
                  <a:tcPr marL="7573" marR="7573" marT="7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tr-TR" sz="3000" b="1" i="0" u="none" strike="noStrike" dirty="0">
                        <a:solidFill>
                          <a:schemeClr val="bg1"/>
                        </a:solidFill>
                        <a:effectLst/>
                        <a:latin typeface="Myriad Pro Cond"/>
                      </a:endParaRPr>
                    </a:p>
                  </a:txBody>
                  <a:tcPr marL="7573" marR="7573" marT="7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tc>
                <a:extLst>
                  <a:ext uri="{0D108BD9-81ED-4DB2-BD59-A6C34878D82A}">
                    <a16:rowId xmlns:a16="http://schemas.microsoft.com/office/drawing/2014/main" val="3629030001"/>
                  </a:ext>
                </a:extLst>
              </a:tr>
              <a:tr h="1300931">
                <a:tc>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800" u="none" strike="noStrike" kern="1200" cap="none" spc="0" normalizeH="0" baseline="0" dirty="0">
                          <a:ln>
                            <a:noFill/>
                          </a:ln>
                          <a:solidFill>
                            <a:schemeClr val="bg1"/>
                          </a:solidFill>
                          <a:effectLst/>
                          <a:uFillTx/>
                          <a:sym typeface="Helvetica Neue"/>
                        </a:rPr>
                        <a:t>İSTİHDAM</a:t>
                      </a:r>
                      <a:endParaRPr kumimoji="0" lang="tr-TR" sz="2800" b="1" i="0" u="none" strike="noStrike" cap="none" spc="0" normalizeH="0" baseline="0" dirty="0">
                        <a:ln>
                          <a:noFill/>
                        </a:ln>
                        <a:solidFill>
                          <a:schemeClr val="bg1"/>
                        </a:solidFill>
                        <a:effectLst/>
                        <a:uFillTx/>
                        <a:latin typeface="Myriad Pro Cond"/>
                        <a:ea typeface="+mn-ea"/>
                        <a:cs typeface="+mn-cs"/>
                        <a:sym typeface="Helvetica Neue"/>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tc>
                <a:tc>
                  <a:txBody>
                    <a:bodyPr/>
                    <a:lstStyle/>
                    <a:p>
                      <a:pPr algn="ctr" rtl="0" fontAlgn="ctr"/>
                      <a:r>
                        <a:rPr lang="tr-TR" sz="2800" u="none" strike="noStrike" dirty="0">
                          <a:solidFill>
                            <a:schemeClr val="bg1"/>
                          </a:solidFill>
                          <a:effectLst/>
                        </a:rPr>
                        <a:t>Emsal Brüt Ücret</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tr-TR" sz="2800" u="none" strike="noStrike" cap="none" spc="0" baseline="0" dirty="0">
                          <a:solidFill>
                            <a:schemeClr val="bg1"/>
                          </a:solidFill>
                          <a:effectLst/>
                          <a:uFillTx/>
                          <a:sym typeface="Helvetica Neue"/>
                        </a:rPr>
                        <a:t>2 kişi; proje süresince</a:t>
                      </a:r>
                      <a:endParaRPr lang="tr-TR" sz="2800" dirty="0">
                        <a:solidFill>
                          <a:schemeClr val="bg1"/>
                        </a:solidFill>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tc>
                <a:extLst>
                  <a:ext uri="{0D108BD9-81ED-4DB2-BD59-A6C34878D82A}">
                    <a16:rowId xmlns:a16="http://schemas.microsoft.com/office/drawing/2014/main" val="666135293"/>
                  </a:ext>
                </a:extLst>
              </a:tr>
            </a:tbl>
          </a:graphicData>
        </a:graphic>
      </p:graphicFrame>
    </p:spTree>
    <p:extLst>
      <p:ext uri="{BB962C8B-B14F-4D97-AF65-F5344CB8AC3E}">
        <p14:creationId xmlns:p14="http://schemas.microsoft.com/office/powerpoint/2010/main" val="15953123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hape">
            <a:extLst>
              <a:ext uri="{FF2B5EF4-FFF2-40B4-BE49-F238E27FC236}">
                <a16:creationId xmlns:a16="http://schemas.microsoft.com/office/drawing/2014/main" id="{57E3E653-932E-40B9-A422-77EE51EA69CC}"/>
              </a:ext>
            </a:extLst>
          </p:cNvPr>
          <p:cNvGrpSpPr/>
          <p:nvPr/>
        </p:nvGrpSpPr>
        <p:grpSpPr>
          <a:xfrm>
            <a:off x="260770" y="-47558"/>
            <a:ext cx="2743813" cy="9523468"/>
            <a:chOff x="0" y="0"/>
            <a:chExt cx="2438012" cy="9523467"/>
          </a:xfrm>
        </p:grpSpPr>
        <p:sp>
          <p:nvSpPr>
            <p:cNvPr id="6" name="Shape">
              <a:extLst>
                <a:ext uri="{FF2B5EF4-FFF2-40B4-BE49-F238E27FC236}">
                  <a16:creationId xmlns:a16="http://schemas.microsoft.com/office/drawing/2014/main" id="{3C721647-825C-4D88-872A-6BE4D09E0A1F}"/>
                </a:ext>
              </a:extLst>
            </p:cNvPr>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7" name="Shape Shape" descr="Shape Shape">
              <a:extLst>
                <a:ext uri="{FF2B5EF4-FFF2-40B4-BE49-F238E27FC236}">
                  <a16:creationId xmlns:a16="http://schemas.microsoft.com/office/drawing/2014/main" id="{2DF6DB7D-E2E0-4E38-B06A-91275EF8B47A}"/>
                </a:ext>
              </a:extLst>
            </p:cNvPr>
            <p:cNvPicPr>
              <a:picLocks/>
            </p:cNvPicPr>
            <p:nvPr/>
          </p:nvPicPr>
          <p:blipFill>
            <a:blip r:embed="rId2">
              <a:alphaModFix amt="38981"/>
            </a:blip>
            <a:stretch>
              <a:fillRect/>
            </a:stretch>
          </p:blipFill>
          <p:spPr>
            <a:xfrm>
              <a:off x="0" y="0"/>
              <a:ext cx="2438013" cy="9523468"/>
            </a:xfrm>
            <a:prstGeom prst="rect">
              <a:avLst/>
            </a:prstGeom>
            <a:effectLst/>
          </p:spPr>
        </p:pic>
      </p:grpSp>
      <p:pic>
        <p:nvPicPr>
          <p:cNvPr id="8" name="Ticaret Bakanlığı Logo Altın Arma TR.png" descr="Ticaret Bakanlığı Logo Altın Arma TR.png">
            <a:extLst>
              <a:ext uri="{FF2B5EF4-FFF2-40B4-BE49-F238E27FC236}">
                <a16:creationId xmlns:a16="http://schemas.microsoft.com/office/drawing/2014/main" id="{7347E41B-F73E-4507-B626-DFB0E2993BAE}"/>
              </a:ext>
            </a:extLst>
          </p:cNvPr>
          <p:cNvPicPr>
            <a:picLocks noChangeAspect="1"/>
          </p:cNvPicPr>
          <p:nvPr/>
        </p:nvPicPr>
        <p:blipFill>
          <a:blip r:embed="rId3"/>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9" name="Shape">
            <a:extLst>
              <a:ext uri="{FF2B5EF4-FFF2-40B4-BE49-F238E27FC236}">
                <a16:creationId xmlns:a16="http://schemas.microsoft.com/office/drawing/2014/main" id="{92D07F97-AD84-450B-90B4-6AF5CDB5304F}"/>
              </a:ext>
            </a:extLst>
          </p:cNvPr>
          <p:cNvGrpSpPr/>
          <p:nvPr/>
        </p:nvGrpSpPr>
        <p:grpSpPr>
          <a:xfrm>
            <a:off x="21101362" y="-39495"/>
            <a:ext cx="3021866" cy="9523469"/>
            <a:chOff x="0" y="0"/>
            <a:chExt cx="2438012" cy="9523467"/>
          </a:xfrm>
        </p:grpSpPr>
        <p:sp>
          <p:nvSpPr>
            <p:cNvPr id="10" name="Shape">
              <a:extLst>
                <a:ext uri="{FF2B5EF4-FFF2-40B4-BE49-F238E27FC236}">
                  <a16:creationId xmlns:a16="http://schemas.microsoft.com/office/drawing/2014/main" id="{4332C0FD-EC74-4975-9A50-5289609856C6}"/>
                </a:ext>
              </a:extLst>
            </p:cNvPr>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11" name="Shape Shape" descr="Shape Shape">
              <a:extLst>
                <a:ext uri="{FF2B5EF4-FFF2-40B4-BE49-F238E27FC236}">
                  <a16:creationId xmlns:a16="http://schemas.microsoft.com/office/drawing/2014/main" id="{32843A15-1C5C-4DD0-9175-5C3190AC34B5}"/>
                </a:ext>
              </a:extLst>
            </p:cNvPr>
            <p:cNvPicPr>
              <a:picLocks/>
            </p:cNvPicPr>
            <p:nvPr/>
          </p:nvPicPr>
          <p:blipFill>
            <a:blip r:embed="rId2">
              <a:alphaModFix amt="38981"/>
            </a:blip>
            <a:stretch>
              <a:fillRect/>
            </a:stretch>
          </p:blipFill>
          <p:spPr>
            <a:xfrm>
              <a:off x="0" y="0"/>
              <a:ext cx="2438013" cy="9523468"/>
            </a:xfrm>
            <a:prstGeom prst="rect">
              <a:avLst/>
            </a:prstGeom>
            <a:effectLst/>
          </p:spPr>
        </p:pic>
      </p:grpSp>
      <p:pic>
        <p:nvPicPr>
          <p:cNvPr id="12" name="Ticaret Bakanlığı Logo Altın Arma TR.png" descr="Ticaret Bakanlığı Logo Altın Arma TR.png">
            <a:extLst>
              <a:ext uri="{FF2B5EF4-FFF2-40B4-BE49-F238E27FC236}">
                <a16:creationId xmlns:a16="http://schemas.microsoft.com/office/drawing/2014/main" id="{C88CEF6D-6C61-47DB-A7A4-FE1473733F16}"/>
              </a:ext>
            </a:extLst>
          </p:cNvPr>
          <p:cNvPicPr>
            <a:picLocks noChangeAspect="1"/>
          </p:cNvPicPr>
          <p:nvPr/>
        </p:nvPicPr>
        <p:blipFill>
          <a:blip r:embed="rId3"/>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13" name="YENİ NESİL İHRACAT DESTEKLERİ…">
            <a:extLst>
              <a:ext uri="{FF2B5EF4-FFF2-40B4-BE49-F238E27FC236}">
                <a16:creationId xmlns:a16="http://schemas.microsoft.com/office/drawing/2014/main" id="{3F43DF32-188A-41B1-9097-9BDB978D101A}"/>
              </a:ext>
            </a:extLst>
          </p:cNvPr>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4" name="YENİ NESİL İHRACAT DESTEKLERİ…">
            <a:extLst>
              <a:ext uri="{FF2B5EF4-FFF2-40B4-BE49-F238E27FC236}">
                <a16:creationId xmlns:a16="http://schemas.microsoft.com/office/drawing/2014/main" id="{DE867669-2C00-4768-8630-5A7FA035B654}"/>
              </a:ext>
            </a:extLst>
          </p:cNvPr>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grpSp>
        <p:nvGrpSpPr>
          <p:cNvPr id="15" name="Group">
            <a:extLst>
              <a:ext uri="{FF2B5EF4-FFF2-40B4-BE49-F238E27FC236}">
                <a16:creationId xmlns:a16="http://schemas.microsoft.com/office/drawing/2014/main" id="{631FC3D8-3673-43F5-8F55-C9D62CE07FB5}"/>
              </a:ext>
            </a:extLst>
          </p:cNvPr>
          <p:cNvGrpSpPr/>
          <p:nvPr/>
        </p:nvGrpSpPr>
        <p:grpSpPr>
          <a:xfrm>
            <a:off x="4965453" y="953881"/>
            <a:ext cx="15556672" cy="1394492"/>
            <a:chOff x="-12700" y="-12699"/>
            <a:chExt cx="12192954" cy="1394491"/>
          </a:xfrm>
        </p:grpSpPr>
        <p:grpSp>
          <p:nvGrpSpPr>
            <p:cNvPr id="16" name="Rectangle">
              <a:extLst>
                <a:ext uri="{FF2B5EF4-FFF2-40B4-BE49-F238E27FC236}">
                  <a16:creationId xmlns:a16="http://schemas.microsoft.com/office/drawing/2014/main" id="{B1FCD7AA-BF74-472C-8056-67EFFF450BAE}"/>
                </a:ext>
              </a:extLst>
            </p:cNvPr>
            <p:cNvGrpSpPr/>
            <p:nvPr/>
          </p:nvGrpSpPr>
          <p:grpSpPr>
            <a:xfrm>
              <a:off x="-12700" y="-12700"/>
              <a:ext cx="12192955" cy="1394492"/>
              <a:chOff x="0" y="0"/>
              <a:chExt cx="12192954" cy="1394491"/>
            </a:xfrm>
          </p:grpSpPr>
          <p:sp>
            <p:nvSpPr>
              <p:cNvPr id="18" name="Rectangle">
                <a:extLst>
                  <a:ext uri="{FF2B5EF4-FFF2-40B4-BE49-F238E27FC236}">
                    <a16:creationId xmlns:a16="http://schemas.microsoft.com/office/drawing/2014/main" id="{D76A938E-DB36-49B9-940A-E4C1BC8CE29A}"/>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19" name="Rectangle Rectangle" descr="Rectangle Rectangle">
                <a:extLst>
                  <a:ext uri="{FF2B5EF4-FFF2-40B4-BE49-F238E27FC236}">
                    <a16:creationId xmlns:a16="http://schemas.microsoft.com/office/drawing/2014/main" id="{399F9FDB-6CF9-4BB8-A4A9-B40C4431577B}"/>
                  </a:ext>
                </a:extLst>
              </p:cNvPr>
              <p:cNvPicPr>
                <a:picLocks/>
              </p:cNvPicPr>
              <p:nvPr/>
            </p:nvPicPr>
            <p:blipFill>
              <a:blip r:embed="rId4"/>
              <a:stretch>
                <a:fillRect/>
              </a:stretch>
            </p:blipFill>
            <p:spPr>
              <a:xfrm>
                <a:off x="0" y="-1"/>
                <a:ext cx="12192955" cy="1394493"/>
              </a:xfrm>
              <a:prstGeom prst="rect">
                <a:avLst/>
              </a:prstGeom>
              <a:effectLst/>
            </p:spPr>
          </p:pic>
        </p:grpSp>
        <p:sp>
          <p:nvSpPr>
            <p:cNvPr id="17" name="Line">
              <a:extLst>
                <a:ext uri="{FF2B5EF4-FFF2-40B4-BE49-F238E27FC236}">
                  <a16:creationId xmlns:a16="http://schemas.microsoft.com/office/drawing/2014/main" id="{BF681BCD-99CE-4A33-8164-F73FB6598DC4}"/>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sp>
        <p:nvSpPr>
          <p:cNvPr id="20" name="YENİ NESİL İHRACAT DESTEKLERİ">
            <a:extLst>
              <a:ext uri="{FF2B5EF4-FFF2-40B4-BE49-F238E27FC236}">
                <a16:creationId xmlns:a16="http://schemas.microsoft.com/office/drawing/2014/main" id="{DA8CFB0C-2084-4A15-8F72-BA7C357F4042}"/>
              </a:ext>
            </a:extLst>
          </p:cNvPr>
          <p:cNvSpPr txBox="1"/>
          <p:nvPr/>
        </p:nvSpPr>
        <p:spPr>
          <a:xfrm>
            <a:off x="5479720" y="1040753"/>
            <a:ext cx="14820887" cy="99425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r>
              <a:rPr lang="tr-TR" sz="6000" dirty="0">
                <a:latin typeface="Calibri" panose="020F0502020204030204" pitchFamily="34" charset="0"/>
                <a:cs typeface="Calibri" panose="020F0502020204030204" pitchFamily="34" charset="0"/>
              </a:rPr>
              <a:t>YURT DIŞI MARKA TESCİL DESTEĞİ</a:t>
            </a:r>
            <a:endParaRPr sz="6000" dirty="0">
              <a:latin typeface="Calibri" panose="020F0502020204030204" pitchFamily="34" charset="0"/>
              <a:cs typeface="Calibri" panose="020F0502020204030204" pitchFamily="34" charset="0"/>
            </a:endParaRPr>
          </a:p>
        </p:txBody>
      </p:sp>
      <p:sp>
        <p:nvSpPr>
          <p:cNvPr id="22" name="Metin kutusu 21">
            <a:extLst>
              <a:ext uri="{FF2B5EF4-FFF2-40B4-BE49-F238E27FC236}">
                <a16:creationId xmlns:a16="http://schemas.microsoft.com/office/drawing/2014/main" id="{F65D8784-96C0-4394-B999-858230871042}"/>
              </a:ext>
            </a:extLst>
          </p:cNvPr>
          <p:cNvSpPr txBox="1"/>
          <p:nvPr/>
        </p:nvSpPr>
        <p:spPr>
          <a:xfrm>
            <a:off x="8679987" y="8686770"/>
            <a:ext cx="7489134" cy="4062651"/>
          </a:xfrm>
          <a:prstGeom prst="rect">
            <a:avLst/>
          </a:prstGeom>
          <a:noFill/>
          <a:ln>
            <a:solidFill>
              <a:srgbClr val="0070C0"/>
            </a:solidFill>
          </a:ln>
        </p:spPr>
        <p:txBody>
          <a:bodyPr wrap="square" rtlCol="0">
            <a:spAutoFit/>
          </a:bodyPr>
          <a:lstStyle/>
          <a:p>
            <a:pPr lvl="0" algn="ctr">
              <a:buClr>
                <a:srgbClr val="990000"/>
              </a:buClr>
              <a:defRPr/>
            </a:pPr>
            <a:endParaRPr lang="tr-TR" sz="2800" b="1" dirty="0">
              <a:solidFill>
                <a:schemeClr val="bg1"/>
              </a:solidFill>
            </a:endParaRPr>
          </a:p>
          <a:p>
            <a:pPr lvl="0" algn="ctr">
              <a:buClr>
                <a:srgbClr val="990000"/>
              </a:buClr>
              <a:defRPr/>
            </a:pPr>
            <a:r>
              <a:rPr lang="tr-TR" sz="3600" b="1" dirty="0">
                <a:solidFill>
                  <a:schemeClr val="bg1"/>
                </a:solidFill>
                <a:latin typeface="Myriad Pro Cond"/>
              </a:rPr>
              <a:t>Destek Oranı : </a:t>
            </a:r>
            <a:r>
              <a:rPr lang="tr-TR" sz="3600" b="1" dirty="0">
                <a:solidFill>
                  <a:srgbClr val="ED3338"/>
                </a:solidFill>
                <a:latin typeface="Myriad Pro Cond"/>
              </a:rPr>
              <a:t>% 50 </a:t>
            </a:r>
          </a:p>
          <a:p>
            <a:pPr lvl="0" algn="ctr">
              <a:buClr>
                <a:srgbClr val="990000"/>
              </a:buClr>
              <a:defRPr/>
            </a:pPr>
            <a:r>
              <a:rPr lang="tr-TR" sz="3600" b="1" dirty="0">
                <a:solidFill>
                  <a:schemeClr val="bg1"/>
                </a:solidFill>
                <a:latin typeface="Myriad Pro Cond"/>
              </a:rPr>
              <a:t>Yıllık Limit </a:t>
            </a:r>
            <a:r>
              <a:rPr lang="tr-TR" sz="3600" b="1" dirty="0">
                <a:solidFill>
                  <a:srgbClr val="ED3338"/>
                </a:solidFill>
                <a:latin typeface="Myriad Pro Cond"/>
              </a:rPr>
              <a:t>1.357.000 TL / Yıl</a:t>
            </a:r>
          </a:p>
          <a:p>
            <a:pPr lvl="0" algn="ctr">
              <a:buClr>
                <a:srgbClr val="990000"/>
              </a:buClr>
              <a:defRPr/>
            </a:pPr>
            <a:r>
              <a:rPr lang="tr-TR" sz="3600" b="1" dirty="0">
                <a:solidFill>
                  <a:srgbClr val="ED3338"/>
                </a:solidFill>
                <a:latin typeface="Myriad Pro Cond"/>
              </a:rPr>
              <a:t>4 yıl</a:t>
            </a:r>
          </a:p>
          <a:p>
            <a:pPr lvl="0">
              <a:buClr>
                <a:srgbClr val="990000"/>
              </a:buClr>
              <a:defRPr/>
            </a:pPr>
            <a:r>
              <a:rPr lang="tr-TR" sz="3600" b="1" dirty="0">
                <a:solidFill>
                  <a:schemeClr val="bg1"/>
                </a:solidFill>
                <a:latin typeface="Myriad Pro Cond"/>
              </a:rPr>
              <a:t>Hedef Ülkeler: </a:t>
            </a:r>
            <a:r>
              <a:rPr lang="tr-TR" sz="3600" b="1" dirty="0">
                <a:solidFill>
                  <a:srgbClr val="ED3338"/>
                </a:solidFill>
                <a:latin typeface="Myriad Pro Cond"/>
              </a:rPr>
              <a:t>%20</a:t>
            </a:r>
          </a:p>
          <a:p>
            <a:pPr lvl="0">
              <a:buClr>
                <a:srgbClr val="990000"/>
              </a:buClr>
              <a:defRPr/>
            </a:pPr>
            <a:r>
              <a:rPr lang="tr-TR" sz="3600" b="1" dirty="0">
                <a:solidFill>
                  <a:schemeClr val="bg1"/>
                </a:solidFill>
                <a:latin typeface="Myriad Pro Cond"/>
              </a:rPr>
              <a:t>Hedef Sektör: </a:t>
            </a:r>
            <a:r>
              <a:rPr lang="tr-TR" sz="3600" b="1" dirty="0">
                <a:solidFill>
                  <a:srgbClr val="ED3338"/>
                </a:solidFill>
                <a:latin typeface="Myriad Pro Cond"/>
              </a:rPr>
              <a:t>%5</a:t>
            </a:r>
          </a:p>
          <a:p>
            <a:pPr lvl="0" algn="ctr">
              <a:buClr>
                <a:srgbClr val="990000"/>
              </a:buClr>
              <a:defRPr/>
            </a:pPr>
            <a:endParaRPr lang="tr-TR" sz="2800" b="1" dirty="0">
              <a:solidFill>
                <a:schemeClr val="bg1"/>
              </a:solidFill>
            </a:endParaRPr>
          </a:p>
          <a:p>
            <a:pPr lvl="0" algn="ctr">
              <a:buClr>
                <a:srgbClr val="990000"/>
              </a:buClr>
              <a:defRPr/>
            </a:pPr>
            <a:endParaRPr lang="tr-TR" dirty="0">
              <a:solidFill>
                <a:schemeClr val="accent1">
                  <a:lumMod val="50000"/>
                </a:schemeClr>
              </a:solidFill>
            </a:endParaRPr>
          </a:p>
        </p:txBody>
      </p:sp>
      <p:pic>
        <p:nvPicPr>
          <p:cNvPr id="23" name="Rectangle Rectangle" descr="Rectangle Rectangle">
            <a:extLst>
              <a:ext uri="{FF2B5EF4-FFF2-40B4-BE49-F238E27FC236}">
                <a16:creationId xmlns:a16="http://schemas.microsoft.com/office/drawing/2014/main" id="{48D3CE35-D796-4417-B36A-BB60AD26FEE7}"/>
              </a:ext>
            </a:extLst>
          </p:cNvPr>
          <p:cNvPicPr>
            <a:picLocks/>
          </p:cNvPicPr>
          <p:nvPr/>
        </p:nvPicPr>
        <p:blipFill>
          <a:blip r:embed="rId5"/>
          <a:stretch>
            <a:fillRect/>
          </a:stretch>
        </p:blipFill>
        <p:spPr>
          <a:xfrm>
            <a:off x="4037365" y="2568833"/>
            <a:ext cx="16774379" cy="5562796"/>
          </a:xfrm>
          <a:prstGeom prst="rect">
            <a:avLst/>
          </a:prstGeom>
          <a:effectLst/>
        </p:spPr>
      </p:pic>
      <p:sp>
        <p:nvSpPr>
          <p:cNvPr id="24" name="Metin kutusu 23">
            <a:extLst>
              <a:ext uri="{FF2B5EF4-FFF2-40B4-BE49-F238E27FC236}">
                <a16:creationId xmlns:a16="http://schemas.microsoft.com/office/drawing/2014/main" id="{AFA1CF19-3343-4CFE-9A23-089CC8CBF424}"/>
              </a:ext>
            </a:extLst>
          </p:cNvPr>
          <p:cNvSpPr txBox="1"/>
          <p:nvPr/>
        </p:nvSpPr>
        <p:spPr>
          <a:xfrm>
            <a:off x="4759360" y="2821778"/>
            <a:ext cx="15746564" cy="505690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lvl="2" indent="0" defTabSz="914400" hangingPunct="1">
              <a:buClr>
                <a:srgbClr val="990000"/>
              </a:buClr>
              <a:defRPr/>
            </a:pPr>
            <a:r>
              <a:rPr lang="tr-TR" sz="3600" b="1" dirty="0">
                <a:solidFill>
                  <a:srgbClr val="D8AD65"/>
                </a:solidFill>
                <a:latin typeface="Myriad Pro Cond"/>
                <a:cs typeface="Arial" pitchFamily="34" charset="0"/>
              </a:rPr>
              <a:t>Yurt içi marka tescil belgesine sahip olunan markaların</a:t>
            </a:r>
          </a:p>
          <a:p>
            <a:pPr lvl="2" indent="0" defTabSz="914400" hangingPunct="1">
              <a:buClr>
                <a:srgbClr val="990000"/>
              </a:buClr>
              <a:defRPr/>
            </a:pPr>
            <a:endParaRPr lang="tr-TR" sz="3600" b="1" dirty="0">
              <a:solidFill>
                <a:schemeClr val="bg1"/>
              </a:solidFill>
              <a:latin typeface="Myriad Pro Cond"/>
              <a:cs typeface="Arial" pitchFamily="34" charset="0"/>
            </a:endParaRPr>
          </a:p>
          <a:p>
            <a:pPr marL="457200" lvl="2" indent="-457200" defTabSz="914400" hangingPunct="1">
              <a:buClr>
                <a:srgbClr val="990000"/>
              </a:buClr>
              <a:buFont typeface="Arial" panose="020B0604020202020204" pitchFamily="34" charset="0"/>
              <a:buChar char="•"/>
              <a:defRPr/>
            </a:pPr>
            <a:r>
              <a:rPr lang="tr-TR" sz="3600" b="1" dirty="0">
                <a:solidFill>
                  <a:srgbClr val="ED3338"/>
                </a:solidFill>
                <a:latin typeface="Myriad Pro Cond"/>
                <a:sym typeface="Myriad Pro Condensed"/>
              </a:rPr>
              <a:t>Yurt dışı tescili giderleri</a:t>
            </a:r>
          </a:p>
          <a:p>
            <a:pPr lvl="2" indent="0" defTabSz="914400" hangingPunct="1">
              <a:buClr>
                <a:srgbClr val="990000"/>
              </a:buClr>
              <a:defRPr/>
            </a:pPr>
            <a:r>
              <a:rPr lang="tr-TR" sz="3600" b="1" dirty="0">
                <a:solidFill>
                  <a:schemeClr val="bg1"/>
                </a:solidFill>
                <a:latin typeface="Myriad Pro Cond"/>
                <a:cs typeface="Arial" pitchFamily="34" charset="0"/>
              </a:rPr>
              <a:t>(</a:t>
            </a:r>
            <a:r>
              <a:rPr lang="tr-TR" sz="3600" dirty="0">
                <a:solidFill>
                  <a:schemeClr val="bg1"/>
                </a:solidFill>
                <a:latin typeface="Myriad Pro Cond"/>
              </a:rPr>
              <a:t>marka/patent bürosu hizmet, danışmanlık giderleri, markanın o ülkede başka bir şirket adına tescil ettirilip ettirilmediğine ilişkin olarak yapılacak araştırma, inceleme, avukatlık ile ilgili bütün zorunlu giderleri )</a:t>
            </a:r>
            <a:endParaRPr lang="tr-TR" sz="3600" b="1" dirty="0">
              <a:solidFill>
                <a:schemeClr val="bg1"/>
              </a:solidFill>
              <a:latin typeface="Myriad Pro Cond"/>
              <a:cs typeface="Arial" pitchFamily="34" charset="0"/>
            </a:endParaRPr>
          </a:p>
          <a:p>
            <a:pPr marL="457200" lvl="2" indent="-457200" defTabSz="914400" hangingPunct="1">
              <a:buClr>
                <a:srgbClr val="990000"/>
              </a:buClr>
              <a:buFont typeface="Arial" panose="020B0604020202020204" pitchFamily="34" charset="0"/>
              <a:buChar char="•"/>
              <a:defRPr/>
            </a:pPr>
            <a:r>
              <a:rPr lang="tr-TR" sz="3600" b="1" dirty="0">
                <a:solidFill>
                  <a:srgbClr val="ED3338"/>
                </a:solidFill>
                <a:latin typeface="Myriad Pro Cond"/>
              </a:rPr>
              <a:t>Yurt dışı tescilin korunması giderleri</a:t>
            </a:r>
          </a:p>
          <a:p>
            <a:pPr lvl="2" indent="0" defTabSz="914400" hangingPunct="1">
              <a:buClr>
                <a:srgbClr val="990000"/>
              </a:buClr>
              <a:defRPr/>
            </a:pPr>
            <a:r>
              <a:rPr lang="tr-TR" sz="3600" dirty="0">
                <a:solidFill>
                  <a:schemeClr val="bg1"/>
                </a:solidFill>
                <a:latin typeface="Myriad Pro Cond"/>
              </a:rPr>
              <a:t>(Yurt dışında tescil ettirilmiş markalarının korunmasına ilişkin avukatlık giderleri)</a:t>
            </a:r>
          </a:p>
        </p:txBody>
      </p:sp>
    </p:spTree>
    <p:extLst>
      <p:ext uri="{BB962C8B-B14F-4D97-AF65-F5344CB8AC3E}">
        <p14:creationId xmlns:p14="http://schemas.microsoft.com/office/powerpoint/2010/main" val="209896648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a:extLst>
              <a:ext uri="{FF2B5EF4-FFF2-40B4-BE49-F238E27FC236}">
                <a16:creationId xmlns:a16="http://schemas.microsoft.com/office/drawing/2014/main" id="{90D7ADF1-6C88-47C3-86CB-E417029DE1CB}"/>
              </a:ext>
            </a:extLst>
          </p:cNvPr>
          <p:cNvGrpSpPr/>
          <p:nvPr/>
        </p:nvGrpSpPr>
        <p:grpSpPr>
          <a:xfrm>
            <a:off x="260770" y="-47558"/>
            <a:ext cx="2743813" cy="9523468"/>
            <a:chOff x="0" y="0"/>
            <a:chExt cx="2438012" cy="9523467"/>
          </a:xfrm>
        </p:grpSpPr>
        <p:sp>
          <p:nvSpPr>
            <p:cNvPr id="3" name="Shape">
              <a:extLst>
                <a:ext uri="{FF2B5EF4-FFF2-40B4-BE49-F238E27FC236}">
                  <a16:creationId xmlns:a16="http://schemas.microsoft.com/office/drawing/2014/main" id="{0E76F7E7-014B-4381-8D88-BDF0EE07E378}"/>
                </a:ext>
              </a:extLst>
            </p:cNvPr>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4" name="Shape Shape" descr="Shape Shape">
              <a:extLst>
                <a:ext uri="{FF2B5EF4-FFF2-40B4-BE49-F238E27FC236}">
                  <a16:creationId xmlns:a16="http://schemas.microsoft.com/office/drawing/2014/main" id="{8E1F0575-F48B-4E55-AC5A-5C9F276F75BF}"/>
                </a:ext>
              </a:extLst>
            </p:cNvPr>
            <p:cNvPicPr>
              <a:picLocks/>
            </p:cNvPicPr>
            <p:nvPr/>
          </p:nvPicPr>
          <p:blipFill>
            <a:blip r:embed="rId2">
              <a:alphaModFix amt="38981"/>
            </a:blip>
            <a:stretch>
              <a:fillRect/>
            </a:stretch>
          </p:blipFill>
          <p:spPr>
            <a:xfrm>
              <a:off x="0" y="0"/>
              <a:ext cx="2438013" cy="9523468"/>
            </a:xfrm>
            <a:prstGeom prst="rect">
              <a:avLst/>
            </a:prstGeom>
            <a:effectLst/>
          </p:spPr>
        </p:pic>
      </p:grpSp>
      <p:pic>
        <p:nvPicPr>
          <p:cNvPr id="5" name="Ticaret Bakanlığı Logo Altın Arma TR.png" descr="Ticaret Bakanlığı Logo Altın Arma TR.png">
            <a:extLst>
              <a:ext uri="{FF2B5EF4-FFF2-40B4-BE49-F238E27FC236}">
                <a16:creationId xmlns:a16="http://schemas.microsoft.com/office/drawing/2014/main" id="{FDCD718A-BF7B-4BF7-BD85-A5D2FFF8B6DB}"/>
              </a:ext>
            </a:extLst>
          </p:cNvPr>
          <p:cNvPicPr>
            <a:picLocks noChangeAspect="1"/>
          </p:cNvPicPr>
          <p:nvPr/>
        </p:nvPicPr>
        <p:blipFill>
          <a:blip r:embed="rId3"/>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6" name="Shape">
            <a:extLst>
              <a:ext uri="{FF2B5EF4-FFF2-40B4-BE49-F238E27FC236}">
                <a16:creationId xmlns:a16="http://schemas.microsoft.com/office/drawing/2014/main" id="{98162D1D-764F-44B9-AF90-B9E3DBC02D1F}"/>
              </a:ext>
            </a:extLst>
          </p:cNvPr>
          <p:cNvGrpSpPr/>
          <p:nvPr/>
        </p:nvGrpSpPr>
        <p:grpSpPr>
          <a:xfrm>
            <a:off x="21118060" y="-34858"/>
            <a:ext cx="3021866" cy="9523469"/>
            <a:chOff x="0" y="0"/>
            <a:chExt cx="2438012" cy="9523467"/>
          </a:xfrm>
        </p:grpSpPr>
        <p:sp>
          <p:nvSpPr>
            <p:cNvPr id="7" name="Shape">
              <a:extLst>
                <a:ext uri="{FF2B5EF4-FFF2-40B4-BE49-F238E27FC236}">
                  <a16:creationId xmlns:a16="http://schemas.microsoft.com/office/drawing/2014/main" id="{00BD320F-289C-4E72-9AFF-1ECBC91E6718}"/>
                </a:ext>
              </a:extLst>
            </p:cNvPr>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8" name="Shape Shape" descr="Shape Shape">
              <a:extLst>
                <a:ext uri="{FF2B5EF4-FFF2-40B4-BE49-F238E27FC236}">
                  <a16:creationId xmlns:a16="http://schemas.microsoft.com/office/drawing/2014/main" id="{3BBB744F-0077-404E-9EF7-B6AF7D1DC721}"/>
                </a:ext>
              </a:extLst>
            </p:cNvPr>
            <p:cNvPicPr>
              <a:picLocks/>
            </p:cNvPicPr>
            <p:nvPr/>
          </p:nvPicPr>
          <p:blipFill>
            <a:blip r:embed="rId2">
              <a:alphaModFix amt="38981"/>
            </a:blip>
            <a:stretch>
              <a:fillRect/>
            </a:stretch>
          </p:blipFill>
          <p:spPr>
            <a:xfrm>
              <a:off x="0" y="0"/>
              <a:ext cx="2438013" cy="9523468"/>
            </a:xfrm>
            <a:prstGeom prst="rect">
              <a:avLst/>
            </a:prstGeom>
            <a:effectLst/>
          </p:spPr>
        </p:pic>
      </p:grpSp>
      <p:pic>
        <p:nvPicPr>
          <p:cNvPr id="9" name="Ticaret Bakanlığı Logo Altın Arma TR.png" descr="Ticaret Bakanlığı Logo Altın Arma TR.png">
            <a:extLst>
              <a:ext uri="{FF2B5EF4-FFF2-40B4-BE49-F238E27FC236}">
                <a16:creationId xmlns:a16="http://schemas.microsoft.com/office/drawing/2014/main" id="{6A0B195C-90DD-48F8-BD85-69F84D8CC2E9}"/>
              </a:ext>
            </a:extLst>
          </p:cNvPr>
          <p:cNvPicPr>
            <a:picLocks noChangeAspect="1"/>
          </p:cNvPicPr>
          <p:nvPr/>
        </p:nvPicPr>
        <p:blipFill>
          <a:blip r:embed="rId3"/>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10" name="YENİ NESİL İHRACAT DESTEKLERİ…">
            <a:extLst>
              <a:ext uri="{FF2B5EF4-FFF2-40B4-BE49-F238E27FC236}">
                <a16:creationId xmlns:a16="http://schemas.microsoft.com/office/drawing/2014/main" id="{FA9F6FBA-B7CD-48A2-946E-1A8011DBFF9B}"/>
              </a:ext>
            </a:extLst>
          </p:cNvPr>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1" name="YENİ NESİL İHRACAT DESTEKLERİ…">
            <a:extLst>
              <a:ext uri="{FF2B5EF4-FFF2-40B4-BE49-F238E27FC236}">
                <a16:creationId xmlns:a16="http://schemas.microsoft.com/office/drawing/2014/main" id="{88D66E8B-2558-4C63-A823-D93605FD46A6}"/>
              </a:ext>
            </a:extLst>
          </p:cNvPr>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grpSp>
        <p:nvGrpSpPr>
          <p:cNvPr id="12" name="Group">
            <a:extLst>
              <a:ext uri="{FF2B5EF4-FFF2-40B4-BE49-F238E27FC236}">
                <a16:creationId xmlns:a16="http://schemas.microsoft.com/office/drawing/2014/main" id="{DD11F01F-4A0D-4038-8DAB-C761BBA24734}"/>
              </a:ext>
            </a:extLst>
          </p:cNvPr>
          <p:cNvGrpSpPr/>
          <p:nvPr/>
        </p:nvGrpSpPr>
        <p:grpSpPr>
          <a:xfrm>
            <a:off x="4497769" y="737010"/>
            <a:ext cx="15556672" cy="1394492"/>
            <a:chOff x="-12700" y="-12699"/>
            <a:chExt cx="12192954" cy="1394491"/>
          </a:xfrm>
        </p:grpSpPr>
        <p:grpSp>
          <p:nvGrpSpPr>
            <p:cNvPr id="13" name="Rectangle">
              <a:extLst>
                <a:ext uri="{FF2B5EF4-FFF2-40B4-BE49-F238E27FC236}">
                  <a16:creationId xmlns:a16="http://schemas.microsoft.com/office/drawing/2014/main" id="{BA309F50-EA8B-4809-95A5-1B80807C1514}"/>
                </a:ext>
              </a:extLst>
            </p:cNvPr>
            <p:cNvGrpSpPr/>
            <p:nvPr/>
          </p:nvGrpSpPr>
          <p:grpSpPr>
            <a:xfrm>
              <a:off x="-12700" y="-12700"/>
              <a:ext cx="12192955" cy="1394492"/>
              <a:chOff x="0" y="0"/>
              <a:chExt cx="12192954" cy="1394491"/>
            </a:xfrm>
          </p:grpSpPr>
          <p:sp>
            <p:nvSpPr>
              <p:cNvPr id="15" name="Rectangle">
                <a:extLst>
                  <a:ext uri="{FF2B5EF4-FFF2-40B4-BE49-F238E27FC236}">
                    <a16:creationId xmlns:a16="http://schemas.microsoft.com/office/drawing/2014/main" id="{F04CFFD2-1165-4FD6-B172-366630E6FFF1}"/>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16" name="Rectangle Rectangle" descr="Rectangle Rectangle">
                <a:extLst>
                  <a:ext uri="{FF2B5EF4-FFF2-40B4-BE49-F238E27FC236}">
                    <a16:creationId xmlns:a16="http://schemas.microsoft.com/office/drawing/2014/main" id="{C5609B39-445C-473B-BF5A-019528FFDEE2}"/>
                  </a:ext>
                </a:extLst>
              </p:cNvPr>
              <p:cNvPicPr>
                <a:picLocks/>
              </p:cNvPicPr>
              <p:nvPr/>
            </p:nvPicPr>
            <p:blipFill>
              <a:blip r:embed="rId4"/>
              <a:stretch>
                <a:fillRect/>
              </a:stretch>
            </p:blipFill>
            <p:spPr>
              <a:xfrm>
                <a:off x="0" y="-1"/>
                <a:ext cx="12192955" cy="1394493"/>
              </a:xfrm>
              <a:prstGeom prst="rect">
                <a:avLst/>
              </a:prstGeom>
              <a:effectLst/>
            </p:spPr>
          </p:pic>
        </p:grpSp>
        <p:sp>
          <p:nvSpPr>
            <p:cNvPr id="14" name="Line">
              <a:extLst>
                <a:ext uri="{FF2B5EF4-FFF2-40B4-BE49-F238E27FC236}">
                  <a16:creationId xmlns:a16="http://schemas.microsoft.com/office/drawing/2014/main" id="{1124E578-AD64-483A-808D-67BF64BFE519}"/>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sp>
        <p:nvSpPr>
          <p:cNvPr id="17" name="YENİ NESİL İHRACAT DESTEKLERİ">
            <a:extLst>
              <a:ext uri="{FF2B5EF4-FFF2-40B4-BE49-F238E27FC236}">
                <a16:creationId xmlns:a16="http://schemas.microsoft.com/office/drawing/2014/main" id="{D8C81246-83F7-474C-B364-3F3BDE0CAB91}"/>
              </a:ext>
            </a:extLst>
          </p:cNvPr>
          <p:cNvSpPr txBox="1"/>
          <p:nvPr/>
        </p:nvSpPr>
        <p:spPr>
          <a:xfrm>
            <a:off x="4672901" y="885368"/>
            <a:ext cx="14820887" cy="99425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altLang="tr-TR" sz="6000" dirty="0">
                <a:latin typeface="Calibri" panose="020F0502020204030204" pitchFamily="34" charset="0"/>
                <a:cs typeface="Arial" panose="020B0604020202020204" pitchFamily="34" charset="0"/>
              </a:rPr>
              <a:t>PAZARA GİRİŞ PROJESİ HAZIRLAMA DESTEĞİ</a:t>
            </a:r>
            <a:endParaRPr lang="tr-TR" sz="6000" dirty="0"/>
          </a:p>
        </p:txBody>
      </p:sp>
      <p:grpSp>
        <p:nvGrpSpPr>
          <p:cNvPr id="18" name="Group">
            <a:extLst>
              <a:ext uri="{FF2B5EF4-FFF2-40B4-BE49-F238E27FC236}">
                <a16:creationId xmlns:a16="http://schemas.microsoft.com/office/drawing/2014/main" id="{977563DF-30E4-49C8-BF02-17F709F96117}"/>
              </a:ext>
            </a:extLst>
          </p:cNvPr>
          <p:cNvGrpSpPr/>
          <p:nvPr/>
        </p:nvGrpSpPr>
        <p:grpSpPr>
          <a:xfrm>
            <a:off x="3278322" y="2519529"/>
            <a:ext cx="17549301" cy="7139393"/>
            <a:chOff x="-215384" y="-284951"/>
            <a:chExt cx="11052298" cy="2659939"/>
          </a:xfrm>
        </p:grpSpPr>
        <p:grpSp>
          <p:nvGrpSpPr>
            <p:cNvPr id="19" name="Rectangle">
              <a:extLst>
                <a:ext uri="{FF2B5EF4-FFF2-40B4-BE49-F238E27FC236}">
                  <a16:creationId xmlns:a16="http://schemas.microsoft.com/office/drawing/2014/main" id="{BBB9C988-DEF9-4AC9-991C-39B89F269457}"/>
                </a:ext>
              </a:extLst>
            </p:cNvPr>
            <p:cNvGrpSpPr/>
            <p:nvPr/>
          </p:nvGrpSpPr>
          <p:grpSpPr>
            <a:xfrm>
              <a:off x="-215384" y="-284951"/>
              <a:ext cx="11052298" cy="2659939"/>
              <a:chOff x="-202683" y="-669416"/>
              <a:chExt cx="11052296" cy="2659938"/>
            </a:xfrm>
          </p:grpSpPr>
          <p:sp>
            <p:nvSpPr>
              <p:cNvPr id="21" name="Rectangle">
                <a:extLst>
                  <a:ext uri="{FF2B5EF4-FFF2-40B4-BE49-F238E27FC236}">
                    <a16:creationId xmlns:a16="http://schemas.microsoft.com/office/drawing/2014/main" id="{4A94B601-BDA0-467B-A8A0-735D7FF95950}"/>
                  </a:ext>
                </a:extLst>
              </p:cNvPr>
              <p:cNvSpPr/>
              <p:nvPr/>
            </p:nvSpPr>
            <p:spPr>
              <a:xfrm>
                <a:off x="-181870" y="-652364"/>
                <a:ext cx="11026896" cy="2642886"/>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2" name="Rectangle Rectangle" descr="Rectangle Rectangle">
                <a:extLst>
                  <a:ext uri="{FF2B5EF4-FFF2-40B4-BE49-F238E27FC236}">
                    <a16:creationId xmlns:a16="http://schemas.microsoft.com/office/drawing/2014/main" id="{088D167C-D813-4FE2-BFB1-FCD6FC46338B}"/>
                  </a:ext>
                </a:extLst>
              </p:cNvPr>
              <p:cNvPicPr>
                <a:picLocks/>
              </p:cNvPicPr>
              <p:nvPr/>
            </p:nvPicPr>
            <p:blipFill>
              <a:blip r:embed="rId5"/>
              <a:stretch>
                <a:fillRect/>
              </a:stretch>
            </p:blipFill>
            <p:spPr>
              <a:xfrm>
                <a:off x="-202683" y="-669416"/>
                <a:ext cx="11052296" cy="2615421"/>
              </a:xfrm>
              <a:prstGeom prst="rect">
                <a:avLst/>
              </a:prstGeom>
              <a:effectLst/>
            </p:spPr>
          </p:pic>
        </p:grpSp>
        <p:sp>
          <p:nvSpPr>
            <p:cNvPr id="20" name="İhracata yönelik mevcut ve yeni destek programları bütüncül olarak tek çatı altında">
              <a:extLst>
                <a:ext uri="{FF2B5EF4-FFF2-40B4-BE49-F238E27FC236}">
                  <a16:creationId xmlns:a16="http://schemas.microsoft.com/office/drawing/2014/main" id="{77E84642-6B6A-46DE-A75B-3B08A36CDBE0}"/>
                </a:ext>
              </a:extLst>
            </p:cNvPr>
            <p:cNvSpPr txBox="1"/>
            <p:nvPr/>
          </p:nvSpPr>
          <p:spPr>
            <a:xfrm>
              <a:off x="-38581" y="249822"/>
              <a:ext cx="10698691" cy="2011847"/>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numCol="1" anchor="ctr">
              <a:noAutofit/>
            </a:bodyPr>
            <a:lstStyle>
              <a:lvl1pPr>
                <a:defRPr sz="4000" b="1" i="1">
                  <a:solidFill>
                    <a:srgbClr val="D8AD65"/>
                  </a:solidFill>
                  <a:latin typeface="Myriad Pro Cond"/>
                  <a:ea typeface="Myriad Pro Cond"/>
                  <a:cs typeface="Myriad Pro Cond"/>
                  <a:sym typeface="Myriad Pro Condensed"/>
                </a:defRPr>
              </a:lvl1pPr>
            </a:lstStyle>
            <a:p>
              <a:pPr lvl="2" indent="0" algn="just">
                <a:buClr>
                  <a:srgbClr val="990000"/>
                </a:buClr>
              </a:pPr>
              <a:endParaRPr lang="tr-TR" sz="3600" b="1" i="1" dirty="0">
                <a:solidFill>
                  <a:schemeClr val="bg1"/>
                </a:solidFill>
                <a:latin typeface="Myriad Pro Cond"/>
                <a:sym typeface="Myriad Pro Condensed"/>
              </a:endParaRPr>
            </a:p>
            <a:p>
              <a:pPr lvl="2" indent="0" algn="just">
                <a:buClr>
                  <a:srgbClr val="990000"/>
                </a:buClr>
              </a:pPr>
              <a:r>
                <a:rPr lang="tr-TR" sz="3600" i="1" dirty="0">
                  <a:solidFill>
                    <a:schemeClr val="bg1"/>
                  </a:solidFill>
                  <a:latin typeface="Myriad Pro Cond"/>
                  <a:sym typeface="Myriad Pro Condensed"/>
                </a:rPr>
                <a:t>Şirketlerin sürdürülebilir ihracat artışını sağlama odaklı hedef pazar, yurt dışı pazarlara yönelik finansman ve fiyatlandırma stratejisi, pazarlama ve kanal stratejisi ve bunlara dair aksiyon planı ve bütçelerini içeren pazara giriş projesi hazırlık sürecine dair alacakları danışmanlık ve rapor giderlerini ifade eder.</a:t>
              </a:r>
            </a:p>
            <a:p>
              <a:pPr lvl="2" indent="0" algn="just">
                <a:buClr>
                  <a:srgbClr val="990000"/>
                </a:buClr>
              </a:pPr>
              <a:endParaRPr lang="tr-TR" sz="3600" i="1" dirty="0">
                <a:solidFill>
                  <a:schemeClr val="bg1"/>
                </a:solidFill>
                <a:latin typeface="Myriad Pro Cond"/>
                <a:sym typeface="Myriad Pro Condensed"/>
              </a:endParaRPr>
            </a:p>
            <a:p>
              <a:pPr marL="571500" lvl="2" indent="-571500" algn="just">
                <a:buClr>
                  <a:srgbClr val="990000"/>
                </a:buClr>
                <a:buFont typeface="Arial" panose="020B0604020202020204" pitchFamily="34" charset="0"/>
                <a:buChar char="•"/>
              </a:pPr>
              <a:r>
                <a:rPr lang="tr-TR" sz="3600" i="1" dirty="0">
                  <a:solidFill>
                    <a:schemeClr val="bg1"/>
                  </a:solidFill>
                  <a:latin typeface="Myriad Pro Cond"/>
                  <a:sym typeface="Myriad Pro Condensed"/>
                </a:rPr>
                <a:t>Şirketin mevcut durum / değer zinciri / rekabet analizi</a:t>
              </a:r>
            </a:p>
            <a:p>
              <a:pPr marL="571500" lvl="2" indent="-571500" algn="just">
                <a:buClr>
                  <a:srgbClr val="990000"/>
                </a:buClr>
                <a:buFont typeface="Arial" panose="020B0604020202020204" pitchFamily="34" charset="0"/>
                <a:buChar char="•"/>
              </a:pPr>
              <a:r>
                <a:rPr lang="tr-TR" sz="3600" i="1" dirty="0">
                  <a:solidFill>
                    <a:schemeClr val="bg1"/>
                  </a:solidFill>
                  <a:latin typeface="Myriad Pro Cond"/>
                  <a:sym typeface="Myriad Pro Condensed"/>
                </a:rPr>
                <a:t>Hedef Pazar Analizi</a:t>
              </a:r>
            </a:p>
            <a:p>
              <a:pPr marL="571500" lvl="2" indent="-571500" algn="just">
                <a:buClr>
                  <a:srgbClr val="990000"/>
                </a:buClr>
                <a:buFont typeface="Arial" panose="020B0604020202020204" pitchFamily="34" charset="0"/>
                <a:buChar char="•"/>
              </a:pPr>
              <a:r>
                <a:rPr lang="tr-TR" sz="3600" i="1" dirty="0">
                  <a:solidFill>
                    <a:schemeClr val="bg1"/>
                  </a:solidFill>
                  <a:latin typeface="Myriad Pro Cond"/>
                  <a:sym typeface="Myriad Pro Condensed"/>
                </a:rPr>
                <a:t>Her hedef Pazar için</a:t>
              </a:r>
            </a:p>
            <a:p>
              <a:pPr lvl="6" indent="0" algn="just">
                <a:buClr>
                  <a:srgbClr val="990000"/>
                </a:buClr>
              </a:pPr>
              <a:r>
                <a:rPr lang="tr-TR" sz="3600" i="1" dirty="0">
                  <a:solidFill>
                    <a:schemeClr val="bg1"/>
                  </a:solidFill>
                  <a:latin typeface="Myriad Pro Cond"/>
                  <a:sym typeface="Myriad Pro Condensed"/>
                </a:rPr>
                <a:t>	* Pazara Giriş Stratejisi</a:t>
              </a:r>
            </a:p>
            <a:p>
              <a:pPr lvl="6" indent="0" algn="just">
                <a:buClr>
                  <a:srgbClr val="990000"/>
                </a:buClr>
              </a:pPr>
              <a:r>
                <a:rPr lang="tr-TR" sz="3600" i="1" dirty="0">
                  <a:solidFill>
                    <a:schemeClr val="bg1"/>
                  </a:solidFill>
                  <a:latin typeface="Myriad Pro Cond"/>
                  <a:sym typeface="Myriad Pro Condensed"/>
                </a:rPr>
                <a:t>	* E-ihracat Stratejisi</a:t>
              </a:r>
            </a:p>
            <a:p>
              <a:pPr lvl="6" indent="0" algn="just">
                <a:buClr>
                  <a:srgbClr val="990000"/>
                </a:buClr>
              </a:pPr>
              <a:endParaRPr lang="tr-TR" sz="3600" i="1" dirty="0">
                <a:solidFill>
                  <a:schemeClr val="bg1"/>
                </a:solidFill>
                <a:latin typeface="Myriad Pro Cond"/>
                <a:sym typeface="Myriad Pro Condensed"/>
              </a:endParaRPr>
            </a:p>
            <a:p>
              <a:pPr marL="571500" lvl="2" indent="-571500" algn="just">
                <a:buClr>
                  <a:srgbClr val="990000"/>
                </a:buClr>
                <a:buFont typeface="Arial" panose="020B0604020202020204" pitchFamily="34" charset="0"/>
                <a:buChar char="•"/>
              </a:pPr>
              <a:r>
                <a:rPr lang="tr-TR" sz="3600" b="1" i="1" dirty="0">
                  <a:solidFill>
                    <a:srgbClr val="ED3338"/>
                  </a:solidFill>
                  <a:latin typeface="Myriad Pro Cond"/>
                  <a:sym typeface="Myriad Pro Condensed"/>
                </a:rPr>
                <a:t>İHRACAT PLANI : </a:t>
              </a:r>
              <a:r>
                <a:rPr lang="tr-TR" sz="3600" b="1" i="1" dirty="0" err="1">
                  <a:solidFill>
                    <a:srgbClr val="ED3338"/>
                  </a:solidFill>
                  <a:latin typeface="Myriad Pro Cond"/>
                  <a:sym typeface="Myriad Pro Condensed"/>
                </a:rPr>
                <a:t>Takvimlendirilmiş</a:t>
              </a:r>
              <a:r>
                <a:rPr lang="tr-TR" sz="3600" b="1" i="1" dirty="0">
                  <a:solidFill>
                    <a:srgbClr val="ED3338"/>
                  </a:solidFill>
                  <a:latin typeface="Myriad Pro Cond"/>
                  <a:sym typeface="Myriad Pro Condensed"/>
                </a:rPr>
                <a:t> faaliyetler, bütçe ve devlet yardımları</a:t>
              </a:r>
            </a:p>
            <a:p>
              <a:pPr lvl="2" indent="0" algn="just">
                <a:buClr>
                  <a:srgbClr val="990000"/>
                </a:buClr>
              </a:pPr>
              <a:endParaRPr lang="tr-TR" sz="3600" b="1" i="1" dirty="0">
                <a:solidFill>
                  <a:schemeClr val="bg1"/>
                </a:solidFill>
                <a:latin typeface="Myriad Pro Cond"/>
                <a:sym typeface="Myriad Pro Condensed"/>
              </a:endParaRPr>
            </a:p>
            <a:p>
              <a:pPr algn="just"/>
              <a:endParaRPr lang="tr-TR" sz="3600" dirty="0">
                <a:solidFill>
                  <a:schemeClr val="bg1"/>
                </a:solidFill>
              </a:endParaRPr>
            </a:p>
            <a:p>
              <a:pPr algn="just"/>
              <a:endParaRPr lang="tr-TR" sz="3600" dirty="0">
                <a:solidFill>
                  <a:schemeClr val="bg1"/>
                </a:solidFill>
              </a:endParaRPr>
            </a:p>
          </p:txBody>
        </p:sp>
      </p:grpSp>
      <p:sp>
        <p:nvSpPr>
          <p:cNvPr id="23" name="Yuvarlatılmış Dikdörtgen 13">
            <a:extLst>
              <a:ext uri="{FF2B5EF4-FFF2-40B4-BE49-F238E27FC236}">
                <a16:creationId xmlns:a16="http://schemas.microsoft.com/office/drawing/2014/main" id="{949D8028-9B20-4D7E-967C-F1D23E6EA4A6}"/>
              </a:ext>
            </a:extLst>
          </p:cNvPr>
          <p:cNvSpPr/>
          <p:nvPr/>
        </p:nvSpPr>
        <p:spPr>
          <a:xfrm>
            <a:off x="7792220" y="10024498"/>
            <a:ext cx="8003728" cy="36445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Metin kutusu 23">
            <a:extLst>
              <a:ext uri="{FF2B5EF4-FFF2-40B4-BE49-F238E27FC236}">
                <a16:creationId xmlns:a16="http://schemas.microsoft.com/office/drawing/2014/main" id="{F2BF4DF4-0661-4FF6-A165-4E17E2849146}"/>
              </a:ext>
            </a:extLst>
          </p:cNvPr>
          <p:cNvSpPr txBox="1"/>
          <p:nvPr/>
        </p:nvSpPr>
        <p:spPr>
          <a:xfrm>
            <a:off x="8205278" y="9780781"/>
            <a:ext cx="7358381" cy="4031873"/>
          </a:xfrm>
          <a:prstGeom prst="rect">
            <a:avLst/>
          </a:prstGeom>
          <a:noFill/>
        </p:spPr>
        <p:txBody>
          <a:bodyPr wrap="square" rtlCol="0">
            <a:spAutoFit/>
          </a:bodyPr>
          <a:lstStyle/>
          <a:p>
            <a:pPr algn="just"/>
            <a:endParaRPr lang="tr-TR" sz="2400" dirty="0"/>
          </a:p>
          <a:p>
            <a:r>
              <a:rPr lang="tr-TR" sz="3000" b="1" dirty="0">
                <a:solidFill>
                  <a:srgbClr val="D8AD65"/>
                </a:solidFill>
                <a:latin typeface="Myriad Pro Cond"/>
                <a:cs typeface="Arial" panose="020B0604020202020204" pitchFamily="34" charset="0"/>
              </a:rPr>
              <a:t>Pazara Giriş Projesi Hazırlama Desteği </a:t>
            </a:r>
          </a:p>
          <a:p>
            <a:pPr algn="ctr"/>
            <a:endParaRPr lang="tr-TR" sz="3000" dirty="0">
              <a:latin typeface="Myriad Pro Cond"/>
            </a:endParaRPr>
          </a:p>
          <a:p>
            <a:pPr lvl="0" algn="ctr">
              <a:buClr>
                <a:srgbClr val="990000"/>
              </a:buClr>
              <a:defRPr/>
            </a:pPr>
            <a:r>
              <a:rPr lang="tr-TR" sz="3000" b="1" dirty="0">
                <a:solidFill>
                  <a:schemeClr val="bg1"/>
                </a:solidFill>
                <a:latin typeface="Myriad Pro Cond"/>
              </a:rPr>
              <a:t>Destek Oranı : </a:t>
            </a:r>
            <a:r>
              <a:rPr lang="tr-TR" sz="3000" b="1" dirty="0">
                <a:solidFill>
                  <a:srgbClr val="ED3338"/>
                </a:solidFill>
                <a:latin typeface="Myriad Pro Cond"/>
              </a:rPr>
              <a:t>% 50 </a:t>
            </a:r>
          </a:p>
          <a:p>
            <a:pPr lvl="0" algn="ctr">
              <a:buClr>
                <a:srgbClr val="990000"/>
              </a:buClr>
              <a:defRPr/>
            </a:pPr>
            <a:r>
              <a:rPr lang="tr-TR" sz="3000" b="1" dirty="0">
                <a:solidFill>
                  <a:schemeClr val="bg1"/>
                </a:solidFill>
                <a:latin typeface="Myriad Pro Cond"/>
              </a:rPr>
              <a:t> </a:t>
            </a:r>
            <a:r>
              <a:rPr lang="tr-TR" sz="3000" b="1" dirty="0">
                <a:solidFill>
                  <a:srgbClr val="ED3338"/>
                </a:solidFill>
                <a:latin typeface="Myriad Pro Cond"/>
              </a:rPr>
              <a:t>361.000 TL / Proje başına</a:t>
            </a:r>
          </a:p>
          <a:p>
            <a:pPr lvl="0" algn="ctr">
              <a:buClr>
                <a:srgbClr val="990000"/>
              </a:buClr>
              <a:defRPr/>
            </a:pPr>
            <a:r>
              <a:rPr lang="tr-TR" sz="3000" b="1" dirty="0">
                <a:solidFill>
                  <a:srgbClr val="ED3338"/>
                </a:solidFill>
                <a:latin typeface="Myriad Pro Cond"/>
              </a:rPr>
              <a:t>Şirket Başına 2 Proje</a:t>
            </a:r>
          </a:p>
          <a:p>
            <a:pPr lvl="0" algn="ctr">
              <a:buClr>
                <a:srgbClr val="990000"/>
              </a:buClr>
              <a:defRPr/>
            </a:pPr>
            <a:endParaRPr lang="tr-TR" sz="3000" b="1" dirty="0">
              <a:solidFill>
                <a:schemeClr val="bg1"/>
              </a:solidFill>
              <a:latin typeface="Myriad Pro Cond"/>
            </a:endParaRPr>
          </a:p>
          <a:p>
            <a:pPr lvl="0" algn="ctr">
              <a:buClr>
                <a:srgbClr val="990000"/>
              </a:buClr>
              <a:defRPr/>
            </a:pPr>
            <a:r>
              <a:rPr lang="tr-TR" sz="3000" b="1" dirty="0">
                <a:solidFill>
                  <a:srgbClr val="D8AD65"/>
                </a:solidFill>
                <a:latin typeface="Myriad Pro Cond"/>
                <a:cs typeface="Arial" panose="020B0604020202020204" pitchFamily="34" charset="0"/>
              </a:rPr>
              <a:t>Ön Onaylı projeler desteklenir.</a:t>
            </a:r>
          </a:p>
          <a:p>
            <a:pPr lvl="0" algn="ctr">
              <a:buClr>
                <a:srgbClr val="990000"/>
              </a:buClr>
              <a:defRPr/>
            </a:pPr>
            <a:endParaRPr lang="tr-TR" dirty="0">
              <a:solidFill>
                <a:schemeClr val="accent1">
                  <a:lumMod val="50000"/>
                </a:schemeClr>
              </a:solidFill>
            </a:endParaRPr>
          </a:p>
        </p:txBody>
      </p:sp>
      <p:pic>
        <p:nvPicPr>
          <p:cNvPr id="25" name="Image" descr="Image">
            <a:extLst>
              <a:ext uri="{FF2B5EF4-FFF2-40B4-BE49-F238E27FC236}">
                <a16:creationId xmlns:a16="http://schemas.microsoft.com/office/drawing/2014/main" id="{9DAA4545-0863-4E68-BD52-457A5AF374A9}"/>
              </a:ext>
            </a:extLst>
          </p:cNvPr>
          <p:cNvPicPr>
            <a:picLocks noChangeAspect="1"/>
          </p:cNvPicPr>
          <p:nvPr/>
        </p:nvPicPr>
        <p:blipFill>
          <a:blip r:embed="rId6"/>
          <a:stretch>
            <a:fillRect/>
          </a:stretch>
        </p:blipFill>
        <p:spPr>
          <a:xfrm>
            <a:off x="6201693" y="10642394"/>
            <a:ext cx="2432937" cy="2433029"/>
          </a:xfrm>
          <a:prstGeom prst="rect">
            <a:avLst/>
          </a:prstGeom>
          <a:ln w="3175" cap="flat">
            <a:noFill/>
            <a:miter lim="400000"/>
          </a:ln>
          <a:effectLst/>
        </p:spPr>
      </p:pic>
      <p:sp>
        <p:nvSpPr>
          <p:cNvPr id="26" name="Dikdörtgen 25">
            <a:extLst>
              <a:ext uri="{FF2B5EF4-FFF2-40B4-BE49-F238E27FC236}">
                <a16:creationId xmlns:a16="http://schemas.microsoft.com/office/drawing/2014/main" id="{0790CAE8-4E35-4071-B53D-69E68B085B81}"/>
              </a:ext>
            </a:extLst>
          </p:cNvPr>
          <p:cNvSpPr/>
          <p:nvPr/>
        </p:nvSpPr>
        <p:spPr>
          <a:xfrm>
            <a:off x="6424282" y="11615949"/>
            <a:ext cx="2071401" cy="461665"/>
          </a:xfrm>
          <a:prstGeom prst="rect">
            <a:avLst/>
          </a:prstGeom>
        </p:spPr>
        <p:txBody>
          <a:bodyPr wrap="none">
            <a:spAutoFit/>
          </a:bodyPr>
          <a:lstStyle/>
          <a:p>
            <a:r>
              <a:rPr lang="tr-TR" sz="2400" b="1" dirty="0">
                <a:solidFill>
                  <a:srgbClr val="FFFFFF"/>
                </a:solidFill>
                <a:latin typeface="Myriad Pro Cond"/>
                <a:sym typeface="Myriad Pro Condensed"/>
              </a:rPr>
              <a:t>YENİ DESTEK</a:t>
            </a:r>
          </a:p>
        </p:txBody>
      </p:sp>
      <p:sp>
        <p:nvSpPr>
          <p:cNvPr id="28" name="Beşgen 27"/>
          <p:cNvSpPr/>
          <p:nvPr/>
        </p:nvSpPr>
        <p:spPr>
          <a:xfrm>
            <a:off x="17480769" y="11503541"/>
            <a:ext cx="6312876" cy="686479"/>
          </a:xfrm>
          <a:prstGeom prst="homePlate">
            <a:avLst/>
          </a:prstGeom>
          <a:solidFill>
            <a:schemeClr val="accent4"/>
          </a:solidFill>
          <a:ln/>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35120" tIns="35120" rIns="35120" bIns="3512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tr-TR" sz="4000" i="0" u="none" strike="noStrike" normalizeH="0" baseline="0" dirty="0">
                <a:ln w="0"/>
                <a:solidFill>
                  <a:schemeClr val="accent1"/>
                </a:solidFill>
                <a:effectLst>
                  <a:outerShdw blurRad="38100" dist="25400" dir="5400000" algn="ctr" rotWithShape="0">
                    <a:srgbClr val="6E747A">
                      <a:alpha val="43000"/>
                    </a:srgbClr>
                  </a:outerShdw>
                </a:effectLst>
                <a:uFillTx/>
                <a:latin typeface="Myriad Pro Cond"/>
                <a:ea typeface="Helvetica Neue Medium"/>
                <a:cs typeface="Helvetica Neue Medium"/>
                <a:sym typeface="Helvetica Neue Medium"/>
              </a:rPr>
              <a:t>PREFİNANSMAN</a:t>
            </a:r>
          </a:p>
        </p:txBody>
      </p:sp>
    </p:spTree>
    <p:extLst>
      <p:ext uri="{BB962C8B-B14F-4D97-AF65-F5344CB8AC3E}">
        <p14:creationId xmlns:p14="http://schemas.microsoft.com/office/powerpoint/2010/main" val="378801729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DBF651F-9617-409F-8AC8-71853222A162}"/>
              </a:ext>
            </a:extLst>
          </p:cNvPr>
          <p:cNvSpPr txBox="1"/>
          <p:nvPr/>
        </p:nvSpPr>
        <p:spPr>
          <a:xfrm>
            <a:off x="727950" y="1288307"/>
            <a:ext cx="22616144" cy="914096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endParaRPr lang="tr-TR" sz="2800" b="1" dirty="0">
              <a:solidFill>
                <a:srgbClr val="D8AD6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endParaRPr lang="tr-TR" sz="2800" b="1" dirty="0">
              <a:solidFill>
                <a:srgbClr val="D8AD6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r>
              <a:rPr lang="tr-TR" sz="2800" b="1" dirty="0">
                <a:solidFill>
                  <a:srgbClr val="D8AD6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TÜRKİYE İHRACATÇI BİR ÜLKEDİR.</a:t>
            </a:r>
          </a:p>
          <a:p>
            <a:pPr algn="just"/>
            <a:endParaRPr lang="tr-TR" sz="2800" b="1" dirty="0">
              <a:solidFill>
                <a:srgbClr val="D8AD65"/>
              </a:solidFill>
              <a:latin typeface="Calibri" panose="020F0502020204030204" pitchFamily="34" charset="0"/>
              <a:cs typeface="Calibri" panose="020F0502020204030204" pitchFamily="34" charset="0"/>
            </a:endParaRPr>
          </a:p>
          <a:p>
            <a:pPr algn="just"/>
            <a:r>
              <a:rPr lang="tr-TR" sz="2800" b="1" dirty="0">
                <a:solidFill>
                  <a:srgbClr val="D8AD65"/>
                </a:solidFill>
                <a:latin typeface="Calibri" panose="020F0502020204030204" pitchFamily="34" charset="0"/>
                <a:cs typeface="Calibri" panose="020F0502020204030204" pitchFamily="34" charset="0"/>
              </a:rPr>
              <a:t>Türkiye’nin küresel mal ihracatından aldığı pay 2022 yılında %1,02’ye ve 2023 yılının ilk iki çeyreğinde de %1,03’e yükselmiştir. 2028 yılı hedefi ise ülkemizin küresel ihracattaki payını %1,2’ye çıkarmaktır. (2002’de %0,5)</a:t>
            </a:r>
          </a:p>
          <a:p>
            <a:pPr algn="just"/>
            <a:endParaRPr lang="tr-TR" sz="2800" b="1" dirty="0">
              <a:solidFill>
                <a:srgbClr val="D8AD65"/>
              </a:solidFill>
              <a:latin typeface="Calibri" panose="020F0502020204030204" pitchFamily="34" charset="0"/>
              <a:cs typeface="Calibri" panose="020F0502020204030204" pitchFamily="34" charset="0"/>
            </a:endParaRPr>
          </a:p>
          <a:p>
            <a:pPr algn="just"/>
            <a:r>
              <a:rPr lang="tr-TR" sz="2800" b="1" dirty="0">
                <a:solidFill>
                  <a:srgbClr val="D8AD65"/>
                </a:solidFill>
                <a:latin typeface="Calibri" panose="020F0502020204030204" pitchFamily="34" charset="0"/>
                <a:cs typeface="Calibri" panose="020F0502020204030204" pitchFamily="34" charset="0"/>
              </a:rPr>
              <a:t>2022 yılında 114 bin 561 firmamız ihracat gerçekleştirmiştir. Sadece 2023 yılı Eylül ayında 60 bin 229 firma ihracat yapmıştır. </a:t>
            </a:r>
          </a:p>
          <a:p>
            <a:pPr algn="just"/>
            <a:endParaRPr lang="tr-TR" sz="2800" b="1" dirty="0">
              <a:solidFill>
                <a:srgbClr val="D8AD65"/>
              </a:solidFill>
              <a:latin typeface="Calibri" panose="020F0502020204030204" pitchFamily="34" charset="0"/>
              <a:cs typeface="Calibri" panose="020F0502020204030204" pitchFamily="34" charset="0"/>
            </a:endParaRPr>
          </a:p>
          <a:p>
            <a:pPr algn="just"/>
            <a:r>
              <a:rPr lang="tr-TR" sz="2800" b="1" dirty="0">
                <a:solidFill>
                  <a:srgbClr val="D8AD65"/>
                </a:solidFill>
                <a:latin typeface="Calibri" panose="020F0502020204030204" pitchFamily="34" charset="0"/>
                <a:cs typeface="Calibri" panose="020F0502020204030204" pitchFamily="34" charset="0"/>
              </a:rPr>
              <a:t>OVP kapsamında, ihracatımızın 2023 yılında 255 milyar dolara çıkmasını öngörmekteyiz. Program döneminin sonu olan 2026 yılında ise ihracatımızın 300 milyar doları aşmasını hedefliyoruz.</a:t>
            </a:r>
          </a:p>
          <a:p>
            <a:pPr algn="just"/>
            <a:endParaRPr lang="tr-TR" sz="2800" b="1" dirty="0">
              <a:solidFill>
                <a:srgbClr val="D8AD65"/>
              </a:solidFill>
              <a:latin typeface="Calibri" panose="020F0502020204030204" pitchFamily="34" charset="0"/>
              <a:cs typeface="Calibri" panose="020F0502020204030204" pitchFamily="34" charset="0"/>
            </a:endParaRPr>
          </a:p>
          <a:p>
            <a:pPr algn="just"/>
            <a:r>
              <a:rPr lang="tr-TR" sz="2800" b="1" dirty="0">
                <a:solidFill>
                  <a:srgbClr val="D8AD65"/>
                </a:solidFill>
                <a:latin typeface="Calibri" panose="020F0502020204030204" pitchFamily="34" charset="0"/>
                <a:cs typeface="Calibri" panose="020F0502020204030204" pitchFamily="34" charset="0"/>
              </a:rPr>
              <a:t>2- TÜRKİYE’NİN İHRACATTAKİ PAZARLARINI ÇEŞİTLENDİRMESİ ÖNEMLİDİR.</a:t>
            </a:r>
          </a:p>
          <a:p>
            <a:pPr algn="just"/>
            <a:endParaRPr lang="tr-TR" sz="2800" b="1" dirty="0">
              <a:solidFill>
                <a:srgbClr val="D8AD65"/>
              </a:solidFill>
              <a:latin typeface="Calibri" panose="020F0502020204030204" pitchFamily="34" charset="0"/>
              <a:cs typeface="Calibri" panose="020F0502020204030204" pitchFamily="34" charset="0"/>
            </a:endParaRPr>
          </a:p>
          <a:p>
            <a:pPr algn="just"/>
            <a:r>
              <a:rPr lang="tr-TR" sz="2800" b="1" dirty="0">
                <a:solidFill>
                  <a:srgbClr val="D8AD65"/>
                </a:solidFill>
                <a:latin typeface="Calibri" panose="020F0502020204030204" pitchFamily="34" charset="0"/>
                <a:cs typeface="Calibri" panose="020F0502020204030204" pitchFamily="34" charset="0"/>
              </a:rPr>
              <a:t>Bilindiği üzere Türkiye ihracatının çok önemli bir kısmını Avrupa’ya, Ortadoğu’ya özetle yakın ve çevre ülkelerine yapmaktadır. Küresel ticarette çok önemli payları olan ABD, Japonya, Çin başta olmak üzere ülkemize coğrafi olarak nispeten uzak ülkelere yönelik ihracatımızın artırılması için ilave destekler ve yoğun tanıtım çalışmaları başta olmak üzere somut eylemler içeren UZAK ÜLKELER </a:t>
            </a:r>
            <a:r>
              <a:rPr lang="tr-TR" sz="2800" b="1" dirty="0" err="1">
                <a:solidFill>
                  <a:srgbClr val="D8AD65"/>
                </a:solidFill>
                <a:latin typeface="Calibri" panose="020F0502020204030204" pitchFamily="34" charset="0"/>
                <a:cs typeface="Calibri" panose="020F0502020204030204" pitchFamily="34" charset="0"/>
              </a:rPr>
              <a:t>STRATEJİSİ’ni</a:t>
            </a:r>
            <a:r>
              <a:rPr lang="tr-TR" sz="2800" b="1" dirty="0">
                <a:solidFill>
                  <a:srgbClr val="D8AD65"/>
                </a:solidFill>
                <a:latin typeface="Calibri" panose="020F0502020204030204" pitchFamily="34" charset="0"/>
                <a:cs typeface="Calibri" panose="020F0502020204030204" pitchFamily="34" charset="0"/>
              </a:rPr>
              <a:t> hayata geçirdik. </a:t>
            </a:r>
          </a:p>
          <a:p>
            <a:pPr algn="just"/>
            <a:endParaRPr lang="tr-TR" sz="2800" b="1" dirty="0">
              <a:solidFill>
                <a:srgbClr val="D8AD65"/>
              </a:solidFill>
              <a:latin typeface="Calibri" panose="020F0502020204030204" pitchFamily="34" charset="0"/>
              <a:cs typeface="Calibri" panose="020F0502020204030204" pitchFamily="34" charset="0"/>
            </a:endParaRPr>
          </a:p>
          <a:p>
            <a:pPr algn="just"/>
            <a:r>
              <a:rPr lang="tr-TR" sz="2800" b="1" dirty="0">
                <a:solidFill>
                  <a:srgbClr val="D8AD6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TÜRKİYE İHRACATININ GELECEĞİ PARLAKTIR. </a:t>
            </a:r>
          </a:p>
          <a:p>
            <a:pPr algn="just"/>
            <a:endParaRPr lang="tr-TR" sz="2800" b="1" dirty="0">
              <a:solidFill>
                <a:srgbClr val="D8AD65"/>
              </a:solidFill>
              <a:latin typeface="Calibri" panose="020F0502020204030204" pitchFamily="34" charset="0"/>
              <a:cs typeface="Calibri" panose="020F0502020204030204" pitchFamily="34" charset="0"/>
            </a:endParaRPr>
          </a:p>
          <a:p>
            <a:pPr algn="just"/>
            <a:r>
              <a:rPr lang="tr-TR" sz="2800" b="1" dirty="0">
                <a:solidFill>
                  <a:srgbClr val="D8AD65"/>
                </a:solidFill>
                <a:latin typeface="Calibri" panose="020F0502020204030204" pitchFamily="34" charset="0"/>
                <a:cs typeface="Calibri" panose="020F0502020204030204" pitchFamily="34" charset="0"/>
              </a:rPr>
              <a:t>2022 yılında 254,2 milyar dolar olarak gerçekleşen ihracatımız, dinamik ve güçlü yapısını bir kez daha ortaya koymuştur</a:t>
            </a:r>
            <a:r>
              <a:rPr lang="tr-TR" sz="2800" b="1">
                <a:solidFill>
                  <a:srgbClr val="D8AD65"/>
                </a:solidFill>
                <a:latin typeface="Calibri" panose="020F0502020204030204" pitchFamily="34" charset="0"/>
                <a:cs typeface="Calibri" panose="020F0502020204030204" pitchFamily="34" charset="0"/>
              </a:rPr>
              <a:t>. </a:t>
            </a:r>
            <a:endParaRPr lang="tr-TR" sz="2800" b="1" dirty="0">
              <a:solidFill>
                <a:srgbClr val="D8AD65"/>
              </a:solidFill>
              <a:latin typeface="Calibri" panose="020F0502020204030204" pitchFamily="34" charset="0"/>
              <a:cs typeface="Calibri" panose="020F0502020204030204" pitchFamily="34" charset="0"/>
            </a:endParaRPr>
          </a:p>
        </p:txBody>
      </p:sp>
      <p:grpSp>
        <p:nvGrpSpPr>
          <p:cNvPr id="4" name="Group">
            <a:extLst>
              <a:ext uri="{FF2B5EF4-FFF2-40B4-BE49-F238E27FC236}">
                <a16:creationId xmlns:a16="http://schemas.microsoft.com/office/drawing/2014/main" id="{296D86AF-491A-497C-AC38-6474A14437D4}"/>
              </a:ext>
            </a:extLst>
          </p:cNvPr>
          <p:cNvGrpSpPr/>
          <p:nvPr/>
        </p:nvGrpSpPr>
        <p:grpSpPr>
          <a:xfrm>
            <a:off x="3416837" y="0"/>
            <a:ext cx="17550326" cy="2070672"/>
            <a:chOff x="-12700" y="-12699"/>
            <a:chExt cx="12192954" cy="1394491"/>
          </a:xfrm>
        </p:grpSpPr>
        <p:grpSp>
          <p:nvGrpSpPr>
            <p:cNvPr id="5" name="Rectangle">
              <a:extLst>
                <a:ext uri="{FF2B5EF4-FFF2-40B4-BE49-F238E27FC236}">
                  <a16:creationId xmlns:a16="http://schemas.microsoft.com/office/drawing/2014/main" id="{1D1129A0-F3C6-472A-B034-D73D7AE1DCD8}"/>
                </a:ext>
              </a:extLst>
            </p:cNvPr>
            <p:cNvGrpSpPr/>
            <p:nvPr/>
          </p:nvGrpSpPr>
          <p:grpSpPr>
            <a:xfrm>
              <a:off x="-12700" y="-12700"/>
              <a:ext cx="12192955" cy="1394492"/>
              <a:chOff x="0" y="0"/>
              <a:chExt cx="12192954" cy="1394491"/>
            </a:xfrm>
          </p:grpSpPr>
          <p:sp>
            <p:nvSpPr>
              <p:cNvPr id="7" name="Rectangle">
                <a:extLst>
                  <a:ext uri="{FF2B5EF4-FFF2-40B4-BE49-F238E27FC236}">
                    <a16:creationId xmlns:a16="http://schemas.microsoft.com/office/drawing/2014/main" id="{3E472831-B215-4A28-B717-962ECFD46263}"/>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8" name="Rectangle Rectangle" descr="Rectangle Rectangle">
                <a:extLst>
                  <a:ext uri="{FF2B5EF4-FFF2-40B4-BE49-F238E27FC236}">
                    <a16:creationId xmlns:a16="http://schemas.microsoft.com/office/drawing/2014/main" id="{032563F4-2460-4ED9-A1D4-F33E8179E59F}"/>
                  </a:ext>
                </a:extLst>
              </p:cNvPr>
              <p:cNvPicPr>
                <a:picLocks/>
              </p:cNvPicPr>
              <p:nvPr/>
            </p:nvPicPr>
            <p:blipFill>
              <a:blip r:embed="rId2"/>
              <a:stretch>
                <a:fillRect/>
              </a:stretch>
            </p:blipFill>
            <p:spPr>
              <a:xfrm>
                <a:off x="0" y="-1"/>
                <a:ext cx="12192955" cy="1394493"/>
              </a:xfrm>
              <a:prstGeom prst="rect">
                <a:avLst/>
              </a:prstGeom>
              <a:effectLst/>
            </p:spPr>
          </p:pic>
        </p:grpSp>
        <p:sp>
          <p:nvSpPr>
            <p:cNvPr id="6" name="Line">
              <a:extLst>
                <a:ext uri="{FF2B5EF4-FFF2-40B4-BE49-F238E27FC236}">
                  <a16:creationId xmlns:a16="http://schemas.microsoft.com/office/drawing/2014/main" id="{61B8E481-C7EE-4FAC-AA47-5E1376C6E369}"/>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9" name="Metin kutusu 8">
            <a:extLst>
              <a:ext uri="{FF2B5EF4-FFF2-40B4-BE49-F238E27FC236}">
                <a16:creationId xmlns:a16="http://schemas.microsoft.com/office/drawing/2014/main" id="{3E4CBF35-1E51-4E12-AFD8-5C327B91B987}"/>
              </a:ext>
            </a:extLst>
          </p:cNvPr>
          <p:cNvSpPr txBox="1"/>
          <p:nvPr/>
        </p:nvSpPr>
        <p:spPr>
          <a:xfrm>
            <a:off x="3618618" y="-66198"/>
            <a:ext cx="17793582" cy="193899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İHRACATIMIZIN GENEL GÖRÜNÜMÜ</a:t>
            </a:r>
          </a:p>
          <a:p>
            <a:pPr lvl="1"/>
            <a:r>
              <a:rPr lang="tr-TR" altLang="tr-TR" sz="6000" b="1" dirty="0">
                <a:solidFill>
                  <a:srgbClr val="D8AD65"/>
                </a:solidFill>
                <a:latin typeface="Calibri" panose="020F0502020204030204" pitchFamily="34" charset="0"/>
                <a:cs typeface="Calibri" panose="020F0502020204030204" pitchFamily="34" charset="0"/>
              </a:rPr>
              <a:t>VE ÖNEMLİ TESPİTLER</a:t>
            </a:r>
          </a:p>
        </p:txBody>
      </p:sp>
    </p:spTree>
    <p:extLst>
      <p:ext uri="{BB962C8B-B14F-4D97-AF65-F5344CB8AC3E}">
        <p14:creationId xmlns:p14="http://schemas.microsoft.com/office/powerpoint/2010/main" val="1515610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Shape">
            <a:extLst>
              <a:ext uri="{FF2B5EF4-FFF2-40B4-BE49-F238E27FC236}">
                <a16:creationId xmlns:a16="http://schemas.microsoft.com/office/drawing/2014/main" id="{D8AD84CB-EFA1-4990-9F03-DA6357993AAA}"/>
              </a:ext>
            </a:extLst>
          </p:cNvPr>
          <p:cNvGrpSpPr/>
          <p:nvPr/>
        </p:nvGrpSpPr>
        <p:grpSpPr>
          <a:xfrm>
            <a:off x="260770" y="-47558"/>
            <a:ext cx="2743813" cy="9523468"/>
            <a:chOff x="0" y="0"/>
            <a:chExt cx="2438012" cy="9523467"/>
          </a:xfrm>
        </p:grpSpPr>
        <p:sp>
          <p:nvSpPr>
            <p:cNvPr id="4" name="Shape">
              <a:extLst>
                <a:ext uri="{FF2B5EF4-FFF2-40B4-BE49-F238E27FC236}">
                  <a16:creationId xmlns:a16="http://schemas.microsoft.com/office/drawing/2014/main" id="{D0EF8AD6-1DDC-49F4-A88E-6E16E7D5043B}"/>
                </a:ext>
              </a:extLst>
            </p:cNvPr>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5" name="Shape Shape" descr="Shape Shape">
              <a:extLst>
                <a:ext uri="{FF2B5EF4-FFF2-40B4-BE49-F238E27FC236}">
                  <a16:creationId xmlns:a16="http://schemas.microsoft.com/office/drawing/2014/main" id="{B1540AC7-92E2-41A1-A7B6-2E4D6422BC14}"/>
                </a:ext>
              </a:extLst>
            </p:cNvPr>
            <p:cNvPicPr>
              <a:picLocks/>
            </p:cNvPicPr>
            <p:nvPr/>
          </p:nvPicPr>
          <p:blipFill>
            <a:blip r:embed="rId2">
              <a:alphaModFix amt="38981"/>
            </a:blip>
            <a:stretch>
              <a:fillRect/>
            </a:stretch>
          </p:blipFill>
          <p:spPr>
            <a:xfrm>
              <a:off x="0" y="0"/>
              <a:ext cx="2438013" cy="9523468"/>
            </a:xfrm>
            <a:prstGeom prst="rect">
              <a:avLst/>
            </a:prstGeom>
            <a:effectLst/>
          </p:spPr>
        </p:pic>
      </p:grpSp>
      <p:pic>
        <p:nvPicPr>
          <p:cNvPr id="6" name="Ticaret Bakanlığı Logo Altın Arma TR.png" descr="Ticaret Bakanlığı Logo Altın Arma TR.png">
            <a:extLst>
              <a:ext uri="{FF2B5EF4-FFF2-40B4-BE49-F238E27FC236}">
                <a16:creationId xmlns:a16="http://schemas.microsoft.com/office/drawing/2014/main" id="{5410A2FC-E089-441F-9117-E87F587F7A24}"/>
              </a:ext>
            </a:extLst>
          </p:cNvPr>
          <p:cNvPicPr>
            <a:picLocks noChangeAspect="1"/>
          </p:cNvPicPr>
          <p:nvPr/>
        </p:nvPicPr>
        <p:blipFill>
          <a:blip r:embed="rId3"/>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7" name="Shape">
            <a:extLst>
              <a:ext uri="{FF2B5EF4-FFF2-40B4-BE49-F238E27FC236}">
                <a16:creationId xmlns:a16="http://schemas.microsoft.com/office/drawing/2014/main" id="{843CEEF9-4F9E-4831-96C4-FA6AF5E315B1}"/>
              </a:ext>
            </a:extLst>
          </p:cNvPr>
          <p:cNvGrpSpPr/>
          <p:nvPr/>
        </p:nvGrpSpPr>
        <p:grpSpPr>
          <a:xfrm>
            <a:off x="21101362" y="-39495"/>
            <a:ext cx="3021866" cy="9523469"/>
            <a:chOff x="0" y="0"/>
            <a:chExt cx="2438012" cy="9523467"/>
          </a:xfrm>
        </p:grpSpPr>
        <p:sp>
          <p:nvSpPr>
            <p:cNvPr id="8" name="Shape">
              <a:extLst>
                <a:ext uri="{FF2B5EF4-FFF2-40B4-BE49-F238E27FC236}">
                  <a16:creationId xmlns:a16="http://schemas.microsoft.com/office/drawing/2014/main" id="{24430B2B-64BF-40A0-BFEA-E2ACECFFEEA4}"/>
                </a:ext>
              </a:extLst>
            </p:cNvPr>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9" name="Shape Shape" descr="Shape Shape">
              <a:extLst>
                <a:ext uri="{FF2B5EF4-FFF2-40B4-BE49-F238E27FC236}">
                  <a16:creationId xmlns:a16="http://schemas.microsoft.com/office/drawing/2014/main" id="{5D757C20-68BC-4922-91FE-CCC5CB267268}"/>
                </a:ext>
              </a:extLst>
            </p:cNvPr>
            <p:cNvPicPr>
              <a:picLocks/>
            </p:cNvPicPr>
            <p:nvPr/>
          </p:nvPicPr>
          <p:blipFill>
            <a:blip r:embed="rId2">
              <a:alphaModFix amt="38981"/>
            </a:blip>
            <a:stretch>
              <a:fillRect/>
            </a:stretch>
          </p:blipFill>
          <p:spPr>
            <a:xfrm>
              <a:off x="0" y="0"/>
              <a:ext cx="2438013" cy="9523468"/>
            </a:xfrm>
            <a:prstGeom prst="rect">
              <a:avLst/>
            </a:prstGeom>
            <a:effectLst/>
          </p:spPr>
        </p:pic>
      </p:grpSp>
      <p:pic>
        <p:nvPicPr>
          <p:cNvPr id="10" name="Ticaret Bakanlığı Logo Altın Arma TR.png" descr="Ticaret Bakanlığı Logo Altın Arma TR.png">
            <a:extLst>
              <a:ext uri="{FF2B5EF4-FFF2-40B4-BE49-F238E27FC236}">
                <a16:creationId xmlns:a16="http://schemas.microsoft.com/office/drawing/2014/main" id="{91C05391-1269-46F2-882D-B04EE14C42FF}"/>
              </a:ext>
            </a:extLst>
          </p:cNvPr>
          <p:cNvPicPr>
            <a:picLocks noChangeAspect="1"/>
          </p:cNvPicPr>
          <p:nvPr/>
        </p:nvPicPr>
        <p:blipFill>
          <a:blip r:embed="rId3"/>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11" name="YENİ NESİL İHRACAT DESTEKLERİ…">
            <a:extLst>
              <a:ext uri="{FF2B5EF4-FFF2-40B4-BE49-F238E27FC236}">
                <a16:creationId xmlns:a16="http://schemas.microsoft.com/office/drawing/2014/main" id="{3241E474-C30A-4144-875D-13CE7E3224F7}"/>
              </a:ext>
            </a:extLst>
          </p:cNvPr>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2" name="YENİ NESİL İHRACAT DESTEKLERİ…">
            <a:extLst>
              <a:ext uri="{FF2B5EF4-FFF2-40B4-BE49-F238E27FC236}">
                <a16:creationId xmlns:a16="http://schemas.microsoft.com/office/drawing/2014/main" id="{B69DE614-7DF4-4A62-B2F4-48C696CBB0EF}"/>
              </a:ext>
            </a:extLst>
          </p:cNvPr>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grpSp>
        <p:nvGrpSpPr>
          <p:cNvPr id="13" name="Group">
            <a:extLst>
              <a:ext uri="{FF2B5EF4-FFF2-40B4-BE49-F238E27FC236}">
                <a16:creationId xmlns:a16="http://schemas.microsoft.com/office/drawing/2014/main" id="{EBC37749-D83B-4F14-9AC5-3578A6E02B98}"/>
              </a:ext>
            </a:extLst>
          </p:cNvPr>
          <p:cNvGrpSpPr/>
          <p:nvPr/>
        </p:nvGrpSpPr>
        <p:grpSpPr>
          <a:xfrm>
            <a:off x="4965453" y="953881"/>
            <a:ext cx="15556672" cy="1394492"/>
            <a:chOff x="-12700" y="-12699"/>
            <a:chExt cx="12192954" cy="1394491"/>
          </a:xfrm>
        </p:grpSpPr>
        <p:grpSp>
          <p:nvGrpSpPr>
            <p:cNvPr id="14" name="Rectangle">
              <a:extLst>
                <a:ext uri="{FF2B5EF4-FFF2-40B4-BE49-F238E27FC236}">
                  <a16:creationId xmlns:a16="http://schemas.microsoft.com/office/drawing/2014/main" id="{93A11AD5-04C7-4429-AF57-403055A3E629}"/>
                </a:ext>
              </a:extLst>
            </p:cNvPr>
            <p:cNvGrpSpPr/>
            <p:nvPr/>
          </p:nvGrpSpPr>
          <p:grpSpPr>
            <a:xfrm>
              <a:off x="-12700" y="-12700"/>
              <a:ext cx="12192955" cy="1394492"/>
              <a:chOff x="0" y="0"/>
              <a:chExt cx="12192954" cy="1394491"/>
            </a:xfrm>
          </p:grpSpPr>
          <p:sp>
            <p:nvSpPr>
              <p:cNvPr id="16" name="Rectangle">
                <a:extLst>
                  <a:ext uri="{FF2B5EF4-FFF2-40B4-BE49-F238E27FC236}">
                    <a16:creationId xmlns:a16="http://schemas.microsoft.com/office/drawing/2014/main" id="{4F0B8C1B-246E-4AE3-9412-D095F848DD5D}"/>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17" name="Rectangle Rectangle" descr="Rectangle Rectangle">
                <a:extLst>
                  <a:ext uri="{FF2B5EF4-FFF2-40B4-BE49-F238E27FC236}">
                    <a16:creationId xmlns:a16="http://schemas.microsoft.com/office/drawing/2014/main" id="{6CFF7B32-37A4-42FE-9AD8-7DD809E6F400}"/>
                  </a:ext>
                </a:extLst>
              </p:cNvPr>
              <p:cNvPicPr>
                <a:picLocks/>
              </p:cNvPicPr>
              <p:nvPr/>
            </p:nvPicPr>
            <p:blipFill>
              <a:blip r:embed="rId4"/>
              <a:stretch>
                <a:fillRect/>
              </a:stretch>
            </p:blipFill>
            <p:spPr>
              <a:xfrm>
                <a:off x="0" y="-1"/>
                <a:ext cx="12192955" cy="1394493"/>
              </a:xfrm>
              <a:prstGeom prst="rect">
                <a:avLst/>
              </a:prstGeom>
              <a:effectLst/>
            </p:spPr>
          </p:pic>
        </p:grpSp>
        <p:sp>
          <p:nvSpPr>
            <p:cNvPr id="15" name="Line">
              <a:extLst>
                <a:ext uri="{FF2B5EF4-FFF2-40B4-BE49-F238E27FC236}">
                  <a16:creationId xmlns:a16="http://schemas.microsoft.com/office/drawing/2014/main" id="{C567E539-B29A-46D0-A152-0CE4CC40F586}"/>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sp>
        <p:nvSpPr>
          <p:cNvPr id="18" name="YENİ NESİL İHRACAT DESTEKLERİ">
            <a:extLst>
              <a:ext uri="{FF2B5EF4-FFF2-40B4-BE49-F238E27FC236}">
                <a16:creationId xmlns:a16="http://schemas.microsoft.com/office/drawing/2014/main" id="{02547AB2-68DF-45D7-A8D9-5294D9D60283}"/>
              </a:ext>
            </a:extLst>
          </p:cNvPr>
          <p:cNvSpPr txBox="1"/>
          <p:nvPr/>
        </p:nvSpPr>
        <p:spPr>
          <a:xfrm>
            <a:off x="5479720" y="1040753"/>
            <a:ext cx="14820887" cy="99425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altLang="tr-TR" sz="6000" dirty="0">
                <a:latin typeface="Calibri" panose="020F0502020204030204" pitchFamily="34" charset="0"/>
                <a:cs typeface="Arial" panose="020B0604020202020204" pitchFamily="34" charset="0"/>
              </a:rPr>
              <a:t>KÜRESEL TEDARİK ZİNCİRİ DESTEĞİ</a:t>
            </a:r>
            <a:endParaRPr lang="tr-TR" sz="6000" dirty="0"/>
          </a:p>
        </p:txBody>
      </p:sp>
      <p:sp>
        <p:nvSpPr>
          <p:cNvPr id="19" name="Yuvarlatılmış Dikdörtgen 13">
            <a:extLst>
              <a:ext uri="{FF2B5EF4-FFF2-40B4-BE49-F238E27FC236}">
                <a16:creationId xmlns:a16="http://schemas.microsoft.com/office/drawing/2014/main" id="{442670FD-64C3-4BA9-945B-AD98CEAD88DD}"/>
              </a:ext>
            </a:extLst>
          </p:cNvPr>
          <p:cNvSpPr/>
          <p:nvPr/>
        </p:nvSpPr>
        <p:spPr>
          <a:xfrm>
            <a:off x="4374700" y="9338877"/>
            <a:ext cx="15883841" cy="25925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Metin kutusu 19">
            <a:extLst>
              <a:ext uri="{FF2B5EF4-FFF2-40B4-BE49-F238E27FC236}">
                <a16:creationId xmlns:a16="http://schemas.microsoft.com/office/drawing/2014/main" id="{52D5C12F-0AF0-46DD-B9D6-800DCA85439A}"/>
              </a:ext>
            </a:extLst>
          </p:cNvPr>
          <p:cNvSpPr txBox="1"/>
          <p:nvPr/>
        </p:nvSpPr>
        <p:spPr>
          <a:xfrm>
            <a:off x="5479720" y="9684686"/>
            <a:ext cx="6713034" cy="2246769"/>
          </a:xfrm>
          <a:prstGeom prst="rect">
            <a:avLst/>
          </a:prstGeom>
          <a:noFill/>
        </p:spPr>
        <p:txBody>
          <a:bodyPr wrap="square" rtlCol="0">
            <a:spAutoFit/>
          </a:bodyPr>
          <a:lstStyle/>
          <a:p>
            <a:pPr algn="ctr">
              <a:tabLst>
                <a:tab pos="1431925" algn="l"/>
              </a:tabLst>
            </a:pPr>
            <a:r>
              <a:rPr lang="tr-TR" sz="2800" b="1" dirty="0">
                <a:solidFill>
                  <a:srgbClr val="D8AD65"/>
                </a:solidFill>
                <a:latin typeface="Myriad Pro Cond"/>
                <a:cs typeface="Arial" panose="020B0604020202020204" pitchFamily="34" charset="0"/>
              </a:rPr>
              <a:t>Küresel Tedarik Zinciri Projeleri</a:t>
            </a:r>
          </a:p>
          <a:p>
            <a:pPr algn="ctr"/>
            <a:endParaRPr lang="tr-TR" sz="2800" dirty="0">
              <a:latin typeface="Myriad Pro Cond"/>
            </a:endParaRPr>
          </a:p>
          <a:p>
            <a:pPr lvl="0" algn="ctr">
              <a:buClr>
                <a:srgbClr val="990000"/>
              </a:buClr>
              <a:defRPr/>
            </a:pPr>
            <a:r>
              <a:rPr lang="tr-TR" sz="2800" b="1" dirty="0">
                <a:solidFill>
                  <a:schemeClr val="bg1"/>
                </a:solidFill>
                <a:latin typeface="Myriad Pro Cond"/>
              </a:rPr>
              <a:t>Destek Oranı : % 50 </a:t>
            </a:r>
          </a:p>
          <a:p>
            <a:pPr lvl="0" algn="ctr">
              <a:buClr>
                <a:srgbClr val="990000"/>
              </a:buClr>
              <a:defRPr/>
            </a:pPr>
            <a:r>
              <a:rPr lang="tr-TR" sz="2800" b="1" dirty="0">
                <a:solidFill>
                  <a:schemeClr val="bg1"/>
                </a:solidFill>
                <a:latin typeface="Myriad Pro Cond"/>
              </a:rPr>
              <a:t>Destek Miktarı: 27.149.000 TL / Proje </a:t>
            </a:r>
          </a:p>
          <a:p>
            <a:pPr lvl="0" algn="ctr">
              <a:buClr>
                <a:srgbClr val="990000"/>
              </a:buClr>
              <a:defRPr/>
            </a:pPr>
            <a:endParaRPr lang="tr-TR" sz="2800" dirty="0">
              <a:solidFill>
                <a:schemeClr val="accent1">
                  <a:lumMod val="50000"/>
                </a:schemeClr>
              </a:solidFill>
            </a:endParaRPr>
          </a:p>
        </p:txBody>
      </p:sp>
      <p:pic>
        <p:nvPicPr>
          <p:cNvPr id="21" name="Rectangle Rectangle" descr="Rectangle Rectangle">
            <a:extLst>
              <a:ext uri="{FF2B5EF4-FFF2-40B4-BE49-F238E27FC236}">
                <a16:creationId xmlns:a16="http://schemas.microsoft.com/office/drawing/2014/main" id="{E7A3CF36-937F-4B5F-9C2F-E260568AC85A}"/>
              </a:ext>
            </a:extLst>
          </p:cNvPr>
          <p:cNvPicPr>
            <a:picLocks/>
          </p:cNvPicPr>
          <p:nvPr/>
        </p:nvPicPr>
        <p:blipFill>
          <a:blip r:embed="rId5"/>
          <a:stretch>
            <a:fillRect/>
          </a:stretch>
        </p:blipFill>
        <p:spPr>
          <a:xfrm>
            <a:off x="3162769" y="2748708"/>
            <a:ext cx="17841335" cy="5928305"/>
          </a:xfrm>
          <a:prstGeom prst="rect">
            <a:avLst/>
          </a:prstGeom>
          <a:effectLst/>
        </p:spPr>
      </p:pic>
      <p:sp>
        <p:nvSpPr>
          <p:cNvPr id="22" name="Metin kutusu 21">
            <a:extLst>
              <a:ext uri="{FF2B5EF4-FFF2-40B4-BE49-F238E27FC236}">
                <a16:creationId xmlns:a16="http://schemas.microsoft.com/office/drawing/2014/main" id="{E3A3B947-1ED2-4DE7-9389-D12580D1AD1E}"/>
              </a:ext>
            </a:extLst>
          </p:cNvPr>
          <p:cNvSpPr txBox="1"/>
          <p:nvPr/>
        </p:nvSpPr>
        <p:spPr>
          <a:xfrm>
            <a:off x="3624457" y="2719306"/>
            <a:ext cx="18157703" cy="62492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lvl="2" indent="0" defTabSz="914400" hangingPunct="1">
              <a:buClr>
                <a:srgbClr val="990000"/>
              </a:buClr>
              <a:defRPr/>
            </a:pPr>
            <a:r>
              <a:rPr lang="tr-TR" sz="3600" b="1" dirty="0">
                <a:solidFill>
                  <a:srgbClr val="D8AD65"/>
                </a:solidFill>
                <a:latin typeface="Myriad Pro Cond"/>
                <a:cs typeface="Arial" pitchFamily="34" charset="0"/>
              </a:rPr>
              <a:t>Üretici firmaların küresel firmaların tedarik zincirine girebilmesini </a:t>
            </a:r>
            <a:r>
              <a:rPr lang="tr-TR" sz="3600" b="1" dirty="0" err="1">
                <a:solidFill>
                  <a:srgbClr val="D8AD65"/>
                </a:solidFill>
                <a:latin typeface="Myriad Pro Cond"/>
                <a:cs typeface="Arial" pitchFamily="34" charset="0"/>
              </a:rPr>
              <a:t>teminen</a:t>
            </a:r>
            <a:r>
              <a:rPr lang="tr-TR" sz="3600" b="1" dirty="0">
                <a:solidFill>
                  <a:srgbClr val="D8AD65"/>
                </a:solidFill>
                <a:latin typeface="Myriad Pro Cond"/>
                <a:cs typeface="Arial" pitchFamily="34" charset="0"/>
              </a:rPr>
              <a:t>;</a:t>
            </a:r>
          </a:p>
        </p:txBody>
      </p:sp>
      <p:pic>
        <p:nvPicPr>
          <p:cNvPr id="25" name="Image" descr="Image">
            <a:extLst>
              <a:ext uri="{FF2B5EF4-FFF2-40B4-BE49-F238E27FC236}">
                <a16:creationId xmlns:a16="http://schemas.microsoft.com/office/drawing/2014/main" id="{B99F9678-23B7-4AF6-B7F9-B42CB8049BCD}"/>
              </a:ext>
            </a:extLst>
          </p:cNvPr>
          <p:cNvPicPr>
            <a:picLocks noChangeAspect="1"/>
          </p:cNvPicPr>
          <p:nvPr/>
        </p:nvPicPr>
        <p:blipFill>
          <a:blip r:embed="rId6"/>
          <a:stretch>
            <a:fillRect/>
          </a:stretch>
        </p:blipFill>
        <p:spPr>
          <a:xfrm>
            <a:off x="3101842" y="9193882"/>
            <a:ext cx="2432937" cy="2433029"/>
          </a:xfrm>
          <a:prstGeom prst="rect">
            <a:avLst/>
          </a:prstGeom>
          <a:ln w="3175" cap="flat">
            <a:noFill/>
            <a:miter lim="400000"/>
          </a:ln>
          <a:effectLst/>
        </p:spPr>
      </p:pic>
      <p:sp>
        <p:nvSpPr>
          <p:cNvPr id="26" name="Metin kutusu 25">
            <a:extLst>
              <a:ext uri="{FF2B5EF4-FFF2-40B4-BE49-F238E27FC236}">
                <a16:creationId xmlns:a16="http://schemas.microsoft.com/office/drawing/2014/main" id="{12FDFEBF-4A57-4AAD-B5A9-26515BA240D5}"/>
              </a:ext>
            </a:extLst>
          </p:cNvPr>
          <p:cNvSpPr txBox="1"/>
          <p:nvPr/>
        </p:nvSpPr>
        <p:spPr>
          <a:xfrm>
            <a:off x="3465091" y="10022549"/>
            <a:ext cx="1516566" cy="56336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chemeClr val="bg1"/>
                </a:solidFill>
                <a:effectLst/>
                <a:uFillTx/>
                <a:latin typeface="Myriad Pro Cond"/>
                <a:sym typeface="Helvetica Neue"/>
              </a:rPr>
              <a:t>YENİ</a:t>
            </a:r>
          </a:p>
        </p:txBody>
      </p:sp>
      <p:sp>
        <p:nvSpPr>
          <p:cNvPr id="27" name="Dikdörtgen 26">
            <a:extLst>
              <a:ext uri="{FF2B5EF4-FFF2-40B4-BE49-F238E27FC236}">
                <a16:creationId xmlns:a16="http://schemas.microsoft.com/office/drawing/2014/main" id="{606D13AA-7EF7-4CFA-BDF0-697A73F9DB5C}"/>
              </a:ext>
            </a:extLst>
          </p:cNvPr>
          <p:cNvSpPr/>
          <p:nvPr/>
        </p:nvSpPr>
        <p:spPr>
          <a:xfrm>
            <a:off x="3624457" y="12272346"/>
            <a:ext cx="12142477" cy="1661993"/>
          </a:xfrm>
          <a:prstGeom prst="rect">
            <a:avLst/>
          </a:prstGeom>
        </p:spPr>
        <p:txBody>
          <a:bodyPr wrap="square">
            <a:spAutoFit/>
          </a:bodyPr>
          <a:lstStyle/>
          <a:p>
            <a:pPr algn="l"/>
            <a:r>
              <a:rPr lang="tr-TR" sz="2800" b="1" u="sng" dirty="0">
                <a:solidFill>
                  <a:srgbClr val="FF0000"/>
                </a:solidFill>
                <a:latin typeface="Myriad Pro Cond"/>
              </a:rPr>
              <a:t>GRUP ŞİRKETLERİ KTZ PROJE DESTEĞİ LİMİTİ KALDIRILDI.</a:t>
            </a:r>
          </a:p>
          <a:p>
            <a:pPr algn="l"/>
            <a:r>
              <a:rPr lang="tr-TR" sz="2800" b="1" u="sng" dirty="0">
                <a:solidFill>
                  <a:srgbClr val="FF0000"/>
                </a:solidFill>
                <a:latin typeface="Myriad Pro Cond"/>
              </a:rPr>
              <a:t>YURT DIŞI DEPO KİRA GİDERLERİ DESTEK KAPSAMINA ALINDI.</a:t>
            </a:r>
          </a:p>
          <a:p>
            <a:pPr algn="l"/>
            <a:endParaRPr lang="tr-TR" sz="2400" b="1" u="sng" dirty="0">
              <a:solidFill>
                <a:srgbClr val="FF0000"/>
              </a:solidFill>
            </a:endParaRPr>
          </a:p>
          <a:p>
            <a:pPr algn="l"/>
            <a:endParaRPr lang="tr-TR" b="1" u="sng" dirty="0">
              <a:solidFill>
                <a:srgbClr val="E43033"/>
              </a:solidFill>
            </a:endParaRPr>
          </a:p>
        </p:txBody>
      </p:sp>
      <p:sp>
        <p:nvSpPr>
          <p:cNvPr id="28" name="Metin kutusu 27">
            <a:extLst>
              <a:ext uri="{FF2B5EF4-FFF2-40B4-BE49-F238E27FC236}">
                <a16:creationId xmlns:a16="http://schemas.microsoft.com/office/drawing/2014/main" id="{E3A3B947-1ED2-4DE7-9389-D12580D1AD1E}"/>
              </a:ext>
            </a:extLst>
          </p:cNvPr>
          <p:cNvSpPr txBox="1"/>
          <p:nvPr/>
        </p:nvSpPr>
        <p:spPr>
          <a:xfrm>
            <a:off x="4461039" y="3368544"/>
            <a:ext cx="8180360" cy="499535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lvl="2" indent="0" defTabSz="914400" hangingPunct="1">
              <a:buClr>
                <a:srgbClr val="990000"/>
              </a:buClr>
              <a:defRPr/>
            </a:pPr>
            <a:r>
              <a:rPr lang="tr-TR" sz="3200" b="1" dirty="0">
                <a:solidFill>
                  <a:schemeClr val="bg1"/>
                </a:solidFill>
                <a:latin typeface="Myriad Pro Cond"/>
                <a:cs typeface="Arial" pitchFamily="34" charset="0"/>
              </a:rPr>
              <a:t>Makine-Ekipman-Donanım Alımı,</a:t>
            </a:r>
          </a:p>
          <a:p>
            <a:pPr lvl="2" indent="0" defTabSz="914400" hangingPunct="1">
              <a:buClr>
                <a:srgbClr val="990000"/>
              </a:buClr>
              <a:defRPr/>
            </a:pPr>
            <a:r>
              <a:rPr lang="tr-TR" sz="3200" b="1" dirty="0">
                <a:solidFill>
                  <a:schemeClr val="bg1"/>
                </a:solidFill>
                <a:latin typeface="Myriad Pro Cond"/>
                <a:cs typeface="Arial" pitchFamily="34" charset="0"/>
              </a:rPr>
              <a:t>Yazılım Alımı,</a:t>
            </a:r>
          </a:p>
          <a:p>
            <a:pPr marL="457200" lvl="3" indent="0" defTabSz="914400" hangingPunct="1">
              <a:buClr>
                <a:srgbClr val="990000"/>
              </a:buClr>
              <a:defRPr/>
            </a:pPr>
            <a:r>
              <a:rPr lang="tr-TR" sz="3200" b="1" dirty="0">
                <a:solidFill>
                  <a:schemeClr val="bg1"/>
                </a:solidFill>
                <a:latin typeface="Myriad Pro Cond"/>
                <a:cs typeface="Arial" pitchFamily="34" charset="0"/>
              </a:rPr>
              <a:t>Eğitim, Danışmanlık, </a:t>
            </a:r>
          </a:p>
          <a:p>
            <a:pPr marL="457200" lvl="3" indent="0" defTabSz="914400" hangingPunct="1">
              <a:buClr>
                <a:srgbClr val="990000"/>
              </a:buClr>
              <a:defRPr/>
            </a:pPr>
            <a:r>
              <a:rPr lang="tr-TR" sz="3200" b="1" dirty="0">
                <a:solidFill>
                  <a:schemeClr val="bg1"/>
                </a:solidFill>
                <a:latin typeface="Myriad Pro Cond"/>
                <a:cs typeface="Arial" pitchFamily="34" charset="0"/>
              </a:rPr>
              <a:t>Sertifikasyon, Test-Analiz, ürün doğrulama giderleri,</a:t>
            </a:r>
          </a:p>
          <a:p>
            <a:pPr algn="just" defTabSz="342900"/>
            <a:endParaRPr lang="tr-TR" sz="3200" b="1" dirty="0">
              <a:latin typeface="Myriad Pro Cond"/>
              <a:cs typeface="Arial" pitchFamily="34" charset="0"/>
            </a:endParaRPr>
          </a:p>
          <a:p>
            <a:pPr defTabSz="342900"/>
            <a:r>
              <a:rPr lang="tr-TR" sz="3200" b="1" dirty="0">
                <a:solidFill>
                  <a:srgbClr val="D8AD65"/>
                </a:solidFill>
                <a:latin typeface="Myriad Pro Cond"/>
                <a:cs typeface="Arial" pitchFamily="34" charset="0"/>
              </a:rPr>
              <a:t>Şirketlerin azami 1 projesi destek kapsamındadır.</a:t>
            </a:r>
          </a:p>
          <a:p>
            <a:pPr defTabSz="342900"/>
            <a:r>
              <a:rPr lang="tr-TR" sz="3200" b="1" dirty="0">
                <a:solidFill>
                  <a:srgbClr val="D8AD65"/>
                </a:solidFill>
                <a:latin typeface="Myriad Pro Cond"/>
                <a:cs typeface="Arial" pitchFamily="34" charset="0"/>
              </a:rPr>
              <a:t>Şirketlerin üretici olması gerekmektedir.</a:t>
            </a:r>
          </a:p>
          <a:p>
            <a:pPr defTabSz="342900"/>
            <a:r>
              <a:rPr lang="tr-TR" sz="3200" b="1" dirty="0">
                <a:solidFill>
                  <a:srgbClr val="D8AD65"/>
                </a:solidFill>
                <a:latin typeface="Myriad Pro Cond"/>
                <a:cs typeface="Arial" pitchFamily="34" charset="0"/>
              </a:rPr>
              <a:t>Proje süresi 2 yıldır.</a:t>
            </a:r>
          </a:p>
        </p:txBody>
      </p:sp>
      <p:sp>
        <p:nvSpPr>
          <p:cNvPr id="2" name="Dikdörtgen 1"/>
          <p:cNvSpPr/>
          <p:nvPr/>
        </p:nvSpPr>
        <p:spPr>
          <a:xfrm>
            <a:off x="11896877" y="3953572"/>
            <a:ext cx="9686462" cy="3724096"/>
          </a:xfrm>
          <a:prstGeom prst="rect">
            <a:avLst/>
          </a:prstGeom>
        </p:spPr>
        <p:txBody>
          <a:bodyPr wrap="square">
            <a:spAutoFit/>
          </a:bodyPr>
          <a:lstStyle/>
          <a:p>
            <a:pPr marL="457200" lvl="3" indent="0" defTabSz="914400" hangingPunct="1">
              <a:buClr>
                <a:srgbClr val="990000"/>
              </a:buClr>
              <a:defRPr/>
            </a:pPr>
            <a:r>
              <a:rPr lang="tr-TR" sz="3200" b="1" dirty="0">
                <a:solidFill>
                  <a:schemeClr val="bg1"/>
                </a:solidFill>
                <a:latin typeface="Myriad Pro Cond"/>
                <a:cs typeface="Arial" pitchFamily="34" charset="0"/>
              </a:rPr>
              <a:t>Yurt dışı depo kira giderleri</a:t>
            </a:r>
          </a:p>
          <a:p>
            <a:pPr marL="457200" lvl="3" indent="0" defTabSz="914400" hangingPunct="1">
              <a:buClr>
                <a:srgbClr val="990000"/>
              </a:buClr>
              <a:defRPr/>
            </a:pPr>
            <a:r>
              <a:rPr lang="tr-TR" sz="3200" b="1" dirty="0">
                <a:solidFill>
                  <a:schemeClr val="bg1"/>
                </a:solidFill>
                <a:latin typeface="Myriad Pro Cond"/>
                <a:cs typeface="Arial" pitchFamily="34" charset="0"/>
              </a:rPr>
              <a:t>Depolama hizmet giderleri</a:t>
            </a:r>
          </a:p>
          <a:p>
            <a:pPr marL="457200" lvl="3" indent="0" defTabSz="914400" hangingPunct="1">
              <a:buClr>
                <a:srgbClr val="990000"/>
              </a:buClr>
              <a:defRPr/>
            </a:pPr>
            <a:r>
              <a:rPr lang="tr-TR" sz="3200" b="1" dirty="0">
                <a:solidFill>
                  <a:schemeClr val="bg1"/>
                </a:solidFill>
                <a:latin typeface="Myriad Pro Cond"/>
                <a:cs typeface="Arial" pitchFamily="34" charset="0"/>
              </a:rPr>
              <a:t>(Yükleme, boşaltma, </a:t>
            </a:r>
            <a:r>
              <a:rPr lang="tr-TR" sz="3200" b="1" dirty="0" err="1">
                <a:solidFill>
                  <a:schemeClr val="bg1"/>
                </a:solidFill>
                <a:latin typeface="Myriad Pro Cond"/>
                <a:cs typeface="Arial" pitchFamily="34" charset="0"/>
              </a:rPr>
              <a:t>elleçleme</a:t>
            </a:r>
            <a:r>
              <a:rPr lang="tr-TR" sz="3200" b="1" dirty="0">
                <a:solidFill>
                  <a:schemeClr val="bg1"/>
                </a:solidFill>
                <a:latin typeface="Myriad Pro Cond"/>
                <a:cs typeface="Arial" pitchFamily="34" charset="0"/>
              </a:rPr>
              <a:t>)</a:t>
            </a:r>
          </a:p>
          <a:p>
            <a:pPr algn="just" defTabSz="342900"/>
            <a:endParaRPr lang="tr-TR" sz="2800" b="1" dirty="0">
              <a:cs typeface="Arial" pitchFamily="34" charset="0"/>
            </a:endParaRPr>
          </a:p>
          <a:p>
            <a:pPr defTabSz="342900"/>
            <a:endParaRPr lang="tr-TR" sz="2800" b="1" dirty="0">
              <a:solidFill>
                <a:srgbClr val="D8AD65"/>
              </a:solidFill>
              <a:cs typeface="Arial" pitchFamily="34" charset="0"/>
            </a:endParaRPr>
          </a:p>
          <a:p>
            <a:pPr defTabSz="342900"/>
            <a:endParaRPr lang="tr-TR" sz="2800" b="1" dirty="0">
              <a:solidFill>
                <a:srgbClr val="D8AD65"/>
              </a:solidFill>
              <a:latin typeface="Myriad Pro Cond"/>
              <a:cs typeface="Arial" pitchFamily="34" charset="0"/>
            </a:endParaRPr>
          </a:p>
          <a:p>
            <a:pPr defTabSz="342900"/>
            <a:r>
              <a:rPr lang="tr-TR" sz="2800" b="1" dirty="0">
                <a:solidFill>
                  <a:srgbClr val="D8AD65"/>
                </a:solidFill>
                <a:latin typeface="Myriad Pro Cond"/>
                <a:cs typeface="Arial" pitchFamily="34" charset="0"/>
              </a:rPr>
              <a:t>Ülke başına 4 yıl</a:t>
            </a:r>
          </a:p>
          <a:p>
            <a:pPr defTabSz="342900"/>
            <a:r>
              <a:rPr lang="tr-TR" sz="2800" b="1" dirty="0">
                <a:solidFill>
                  <a:srgbClr val="D8AD65"/>
                </a:solidFill>
                <a:latin typeface="Myriad Pro Cond"/>
                <a:cs typeface="Arial" pitchFamily="34" charset="0"/>
              </a:rPr>
              <a:t>En fazla 25 birim</a:t>
            </a:r>
          </a:p>
        </p:txBody>
      </p:sp>
      <p:sp>
        <p:nvSpPr>
          <p:cNvPr id="30" name="Metin kutusu 29">
            <a:extLst>
              <a:ext uri="{FF2B5EF4-FFF2-40B4-BE49-F238E27FC236}">
                <a16:creationId xmlns:a16="http://schemas.microsoft.com/office/drawing/2014/main" id="{52D5C12F-0AF0-46DD-B9D6-800DCA85439A}"/>
              </a:ext>
            </a:extLst>
          </p:cNvPr>
          <p:cNvSpPr txBox="1"/>
          <p:nvPr/>
        </p:nvSpPr>
        <p:spPr>
          <a:xfrm>
            <a:off x="12890163" y="9193882"/>
            <a:ext cx="6713034" cy="3108543"/>
          </a:xfrm>
          <a:prstGeom prst="rect">
            <a:avLst/>
          </a:prstGeom>
          <a:noFill/>
        </p:spPr>
        <p:txBody>
          <a:bodyPr wrap="square" rtlCol="0">
            <a:spAutoFit/>
          </a:bodyPr>
          <a:lstStyle/>
          <a:p>
            <a:pPr lvl="0" algn="ctr">
              <a:buClr>
                <a:srgbClr val="990000"/>
              </a:buClr>
              <a:defRPr/>
            </a:pPr>
            <a:endParaRPr lang="tr-TR" sz="2800" dirty="0">
              <a:solidFill>
                <a:schemeClr val="accent1">
                  <a:lumMod val="50000"/>
                </a:schemeClr>
              </a:solidFill>
            </a:endParaRPr>
          </a:p>
          <a:p>
            <a:pPr lvl="0">
              <a:tabLst>
                <a:tab pos="1431925" algn="l"/>
              </a:tabLst>
              <a:defRPr/>
            </a:pPr>
            <a:r>
              <a:rPr lang="tr-TR" sz="2800" b="1" dirty="0">
                <a:solidFill>
                  <a:srgbClr val="D8AD65"/>
                </a:solidFill>
                <a:latin typeface="Myriad Pro Cond"/>
                <a:cs typeface="Arial" panose="020B0604020202020204" pitchFamily="34" charset="0"/>
              </a:rPr>
              <a:t>Küresel Tedarik Zinciri Depo Kira</a:t>
            </a:r>
          </a:p>
          <a:p>
            <a:pPr>
              <a:buClr>
                <a:srgbClr val="990000"/>
              </a:buClr>
              <a:defRPr/>
            </a:pPr>
            <a:r>
              <a:rPr lang="tr-TR" sz="2800" b="1" dirty="0">
                <a:solidFill>
                  <a:schemeClr val="bg1"/>
                </a:solidFill>
                <a:latin typeface="Myriad Pro Cond"/>
              </a:rPr>
              <a:t>Destek Oranı: %50</a:t>
            </a:r>
          </a:p>
          <a:p>
            <a:pPr>
              <a:buClr>
                <a:srgbClr val="990000"/>
              </a:buClr>
              <a:defRPr/>
            </a:pPr>
            <a:r>
              <a:rPr lang="tr-TR" sz="2800" b="1" dirty="0">
                <a:solidFill>
                  <a:schemeClr val="bg1"/>
                </a:solidFill>
                <a:latin typeface="Myriad Pro Cond"/>
              </a:rPr>
              <a:t>Destek Miktarı: 7.239.000 TL/Yıl</a:t>
            </a:r>
          </a:p>
          <a:p>
            <a:pPr lvl="0">
              <a:buClr>
                <a:srgbClr val="990000"/>
              </a:buClr>
              <a:defRPr/>
            </a:pPr>
            <a:r>
              <a:rPr lang="tr-TR" sz="2800" b="1" dirty="0">
                <a:solidFill>
                  <a:schemeClr val="bg1"/>
                </a:solidFill>
                <a:latin typeface="Myriad Pro Cond"/>
              </a:rPr>
              <a:t>Hedef Ülkeler: %20</a:t>
            </a:r>
          </a:p>
          <a:p>
            <a:pPr lvl="0">
              <a:buClr>
                <a:srgbClr val="990000"/>
              </a:buClr>
              <a:defRPr/>
            </a:pPr>
            <a:r>
              <a:rPr lang="tr-TR" sz="2800" b="1" dirty="0">
                <a:solidFill>
                  <a:schemeClr val="bg1"/>
                </a:solidFill>
                <a:latin typeface="Myriad Pro Cond"/>
              </a:rPr>
              <a:t>Hedef Sektör: %5</a:t>
            </a:r>
          </a:p>
          <a:p>
            <a:pPr>
              <a:buClr>
                <a:srgbClr val="990000"/>
              </a:buClr>
              <a:defRPr/>
            </a:pPr>
            <a:endParaRPr lang="tr-TR" sz="2800" b="1" dirty="0">
              <a:solidFill>
                <a:schemeClr val="bg1"/>
              </a:solidFill>
            </a:endParaRPr>
          </a:p>
        </p:txBody>
      </p:sp>
      <p:pic>
        <p:nvPicPr>
          <p:cNvPr id="23" name="Resim 22"/>
          <p:cNvPicPr>
            <a:picLocks noChangeAspect="1"/>
          </p:cNvPicPr>
          <p:nvPr/>
        </p:nvPicPr>
        <p:blipFill>
          <a:blip r:embed="rId7"/>
          <a:stretch>
            <a:fillRect/>
          </a:stretch>
        </p:blipFill>
        <p:spPr>
          <a:xfrm>
            <a:off x="16795599" y="12196723"/>
            <a:ext cx="6334293" cy="1127858"/>
          </a:xfrm>
          <a:prstGeom prst="rect">
            <a:avLst/>
          </a:prstGeom>
        </p:spPr>
      </p:pic>
    </p:spTree>
    <p:extLst>
      <p:ext uri="{BB962C8B-B14F-4D97-AF65-F5344CB8AC3E}">
        <p14:creationId xmlns:p14="http://schemas.microsoft.com/office/powerpoint/2010/main" val="174591297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hape">
            <a:extLst>
              <a:ext uri="{FF2B5EF4-FFF2-40B4-BE49-F238E27FC236}">
                <a16:creationId xmlns:a16="http://schemas.microsoft.com/office/drawing/2014/main" id="{57E3E653-932E-40B9-A422-77EE51EA69CC}"/>
              </a:ext>
            </a:extLst>
          </p:cNvPr>
          <p:cNvGrpSpPr/>
          <p:nvPr/>
        </p:nvGrpSpPr>
        <p:grpSpPr>
          <a:xfrm>
            <a:off x="260770" y="-47558"/>
            <a:ext cx="2743813" cy="9523468"/>
            <a:chOff x="0" y="0"/>
            <a:chExt cx="2438012" cy="9523467"/>
          </a:xfrm>
        </p:grpSpPr>
        <p:sp>
          <p:nvSpPr>
            <p:cNvPr id="6" name="Shape">
              <a:extLst>
                <a:ext uri="{FF2B5EF4-FFF2-40B4-BE49-F238E27FC236}">
                  <a16:creationId xmlns:a16="http://schemas.microsoft.com/office/drawing/2014/main" id="{3C721647-825C-4D88-872A-6BE4D09E0A1F}"/>
                </a:ext>
              </a:extLst>
            </p:cNvPr>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7" name="Shape Shape" descr="Shape Shape">
              <a:extLst>
                <a:ext uri="{FF2B5EF4-FFF2-40B4-BE49-F238E27FC236}">
                  <a16:creationId xmlns:a16="http://schemas.microsoft.com/office/drawing/2014/main" id="{2DF6DB7D-E2E0-4E38-B06A-91275EF8B47A}"/>
                </a:ext>
              </a:extLst>
            </p:cNvPr>
            <p:cNvPicPr>
              <a:picLocks/>
            </p:cNvPicPr>
            <p:nvPr/>
          </p:nvPicPr>
          <p:blipFill>
            <a:blip r:embed="rId2">
              <a:alphaModFix amt="38981"/>
            </a:blip>
            <a:stretch>
              <a:fillRect/>
            </a:stretch>
          </p:blipFill>
          <p:spPr>
            <a:xfrm>
              <a:off x="0" y="0"/>
              <a:ext cx="2438013" cy="9523468"/>
            </a:xfrm>
            <a:prstGeom prst="rect">
              <a:avLst/>
            </a:prstGeom>
            <a:effectLst/>
          </p:spPr>
        </p:pic>
      </p:grpSp>
      <p:pic>
        <p:nvPicPr>
          <p:cNvPr id="8" name="Ticaret Bakanlığı Logo Altın Arma TR.png" descr="Ticaret Bakanlığı Logo Altın Arma TR.png">
            <a:extLst>
              <a:ext uri="{FF2B5EF4-FFF2-40B4-BE49-F238E27FC236}">
                <a16:creationId xmlns:a16="http://schemas.microsoft.com/office/drawing/2014/main" id="{7347E41B-F73E-4507-B626-DFB0E2993BAE}"/>
              </a:ext>
            </a:extLst>
          </p:cNvPr>
          <p:cNvPicPr>
            <a:picLocks noChangeAspect="1"/>
          </p:cNvPicPr>
          <p:nvPr/>
        </p:nvPicPr>
        <p:blipFill>
          <a:blip r:embed="rId3"/>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9" name="Shape">
            <a:extLst>
              <a:ext uri="{FF2B5EF4-FFF2-40B4-BE49-F238E27FC236}">
                <a16:creationId xmlns:a16="http://schemas.microsoft.com/office/drawing/2014/main" id="{92D07F97-AD84-450B-90B4-6AF5CDB5304F}"/>
              </a:ext>
            </a:extLst>
          </p:cNvPr>
          <p:cNvGrpSpPr/>
          <p:nvPr/>
        </p:nvGrpSpPr>
        <p:grpSpPr>
          <a:xfrm>
            <a:off x="21101362" y="-39495"/>
            <a:ext cx="3021866" cy="9523469"/>
            <a:chOff x="0" y="0"/>
            <a:chExt cx="2438012" cy="9523467"/>
          </a:xfrm>
        </p:grpSpPr>
        <p:sp>
          <p:nvSpPr>
            <p:cNvPr id="10" name="Shape">
              <a:extLst>
                <a:ext uri="{FF2B5EF4-FFF2-40B4-BE49-F238E27FC236}">
                  <a16:creationId xmlns:a16="http://schemas.microsoft.com/office/drawing/2014/main" id="{4332C0FD-EC74-4975-9A50-5289609856C6}"/>
                </a:ext>
              </a:extLst>
            </p:cNvPr>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11" name="Shape Shape" descr="Shape Shape">
              <a:extLst>
                <a:ext uri="{FF2B5EF4-FFF2-40B4-BE49-F238E27FC236}">
                  <a16:creationId xmlns:a16="http://schemas.microsoft.com/office/drawing/2014/main" id="{32843A15-1C5C-4DD0-9175-5C3190AC34B5}"/>
                </a:ext>
              </a:extLst>
            </p:cNvPr>
            <p:cNvPicPr>
              <a:picLocks/>
            </p:cNvPicPr>
            <p:nvPr/>
          </p:nvPicPr>
          <p:blipFill>
            <a:blip r:embed="rId2">
              <a:alphaModFix amt="38981"/>
            </a:blip>
            <a:stretch>
              <a:fillRect/>
            </a:stretch>
          </p:blipFill>
          <p:spPr>
            <a:xfrm>
              <a:off x="0" y="0"/>
              <a:ext cx="2438013" cy="9523468"/>
            </a:xfrm>
            <a:prstGeom prst="rect">
              <a:avLst/>
            </a:prstGeom>
            <a:effectLst/>
          </p:spPr>
        </p:pic>
      </p:grpSp>
      <p:pic>
        <p:nvPicPr>
          <p:cNvPr id="12" name="Ticaret Bakanlığı Logo Altın Arma TR.png" descr="Ticaret Bakanlığı Logo Altın Arma TR.png">
            <a:extLst>
              <a:ext uri="{FF2B5EF4-FFF2-40B4-BE49-F238E27FC236}">
                <a16:creationId xmlns:a16="http://schemas.microsoft.com/office/drawing/2014/main" id="{C88CEF6D-6C61-47DB-A7A4-FE1473733F16}"/>
              </a:ext>
            </a:extLst>
          </p:cNvPr>
          <p:cNvPicPr>
            <a:picLocks noChangeAspect="1"/>
          </p:cNvPicPr>
          <p:nvPr/>
        </p:nvPicPr>
        <p:blipFill>
          <a:blip r:embed="rId3"/>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13" name="YENİ NESİL İHRACAT DESTEKLERİ…">
            <a:extLst>
              <a:ext uri="{FF2B5EF4-FFF2-40B4-BE49-F238E27FC236}">
                <a16:creationId xmlns:a16="http://schemas.microsoft.com/office/drawing/2014/main" id="{3F43DF32-188A-41B1-9097-9BDB978D101A}"/>
              </a:ext>
            </a:extLst>
          </p:cNvPr>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4" name="YENİ NESİL İHRACAT DESTEKLERİ…">
            <a:extLst>
              <a:ext uri="{FF2B5EF4-FFF2-40B4-BE49-F238E27FC236}">
                <a16:creationId xmlns:a16="http://schemas.microsoft.com/office/drawing/2014/main" id="{DE867669-2C00-4768-8630-5A7FA035B654}"/>
              </a:ext>
            </a:extLst>
          </p:cNvPr>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grpSp>
        <p:nvGrpSpPr>
          <p:cNvPr id="15" name="Group">
            <a:extLst>
              <a:ext uri="{FF2B5EF4-FFF2-40B4-BE49-F238E27FC236}">
                <a16:creationId xmlns:a16="http://schemas.microsoft.com/office/drawing/2014/main" id="{631FC3D8-3673-43F5-8F55-C9D62CE07FB5}"/>
              </a:ext>
            </a:extLst>
          </p:cNvPr>
          <p:cNvGrpSpPr/>
          <p:nvPr/>
        </p:nvGrpSpPr>
        <p:grpSpPr>
          <a:xfrm>
            <a:off x="4965453" y="953881"/>
            <a:ext cx="15556672" cy="1394492"/>
            <a:chOff x="-12700" y="-12699"/>
            <a:chExt cx="12192954" cy="1394491"/>
          </a:xfrm>
        </p:grpSpPr>
        <p:grpSp>
          <p:nvGrpSpPr>
            <p:cNvPr id="16" name="Rectangle">
              <a:extLst>
                <a:ext uri="{FF2B5EF4-FFF2-40B4-BE49-F238E27FC236}">
                  <a16:creationId xmlns:a16="http://schemas.microsoft.com/office/drawing/2014/main" id="{B1FCD7AA-BF74-472C-8056-67EFFF450BAE}"/>
                </a:ext>
              </a:extLst>
            </p:cNvPr>
            <p:cNvGrpSpPr/>
            <p:nvPr/>
          </p:nvGrpSpPr>
          <p:grpSpPr>
            <a:xfrm>
              <a:off x="-12700" y="-12700"/>
              <a:ext cx="12192955" cy="1394492"/>
              <a:chOff x="0" y="0"/>
              <a:chExt cx="12192954" cy="1394491"/>
            </a:xfrm>
          </p:grpSpPr>
          <p:sp>
            <p:nvSpPr>
              <p:cNvPr id="18" name="Rectangle">
                <a:extLst>
                  <a:ext uri="{FF2B5EF4-FFF2-40B4-BE49-F238E27FC236}">
                    <a16:creationId xmlns:a16="http://schemas.microsoft.com/office/drawing/2014/main" id="{D76A938E-DB36-49B9-940A-E4C1BC8CE29A}"/>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19" name="Rectangle Rectangle" descr="Rectangle Rectangle">
                <a:extLst>
                  <a:ext uri="{FF2B5EF4-FFF2-40B4-BE49-F238E27FC236}">
                    <a16:creationId xmlns:a16="http://schemas.microsoft.com/office/drawing/2014/main" id="{399F9FDB-6CF9-4BB8-A4A9-B40C4431577B}"/>
                  </a:ext>
                </a:extLst>
              </p:cNvPr>
              <p:cNvPicPr>
                <a:picLocks/>
              </p:cNvPicPr>
              <p:nvPr/>
            </p:nvPicPr>
            <p:blipFill>
              <a:blip r:embed="rId4"/>
              <a:stretch>
                <a:fillRect/>
              </a:stretch>
            </p:blipFill>
            <p:spPr>
              <a:xfrm>
                <a:off x="0" y="-1"/>
                <a:ext cx="12192955" cy="1394493"/>
              </a:xfrm>
              <a:prstGeom prst="rect">
                <a:avLst/>
              </a:prstGeom>
              <a:effectLst/>
            </p:spPr>
          </p:pic>
        </p:grpSp>
        <p:sp>
          <p:nvSpPr>
            <p:cNvPr id="17" name="Line">
              <a:extLst>
                <a:ext uri="{FF2B5EF4-FFF2-40B4-BE49-F238E27FC236}">
                  <a16:creationId xmlns:a16="http://schemas.microsoft.com/office/drawing/2014/main" id="{BF681BCD-99CE-4A33-8164-F73FB6598DC4}"/>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sp>
        <p:nvSpPr>
          <p:cNvPr id="20" name="YENİ NESİL İHRACAT DESTEKLERİ">
            <a:extLst>
              <a:ext uri="{FF2B5EF4-FFF2-40B4-BE49-F238E27FC236}">
                <a16:creationId xmlns:a16="http://schemas.microsoft.com/office/drawing/2014/main" id="{DA8CFB0C-2084-4A15-8F72-BA7C357F4042}"/>
              </a:ext>
            </a:extLst>
          </p:cNvPr>
          <p:cNvSpPr txBox="1"/>
          <p:nvPr/>
        </p:nvSpPr>
        <p:spPr>
          <a:xfrm>
            <a:off x="5479720" y="1040753"/>
            <a:ext cx="14820887" cy="99425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r>
              <a:rPr lang="tr-TR" sz="6000" dirty="0">
                <a:latin typeface="Calibri" panose="020F0502020204030204" pitchFamily="34" charset="0"/>
              </a:rPr>
              <a:t>PAZARA GİRİŞ RAPOR DESTEĞİ</a:t>
            </a:r>
            <a:endParaRPr sz="6000" dirty="0">
              <a:latin typeface="Calibri" panose="020F0502020204030204" pitchFamily="34" charset="0"/>
            </a:endParaRPr>
          </a:p>
        </p:txBody>
      </p:sp>
      <p:sp>
        <p:nvSpPr>
          <p:cNvPr id="21" name="Yuvarlatılmış Dikdörtgen 13">
            <a:extLst>
              <a:ext uri="{FF2B5EF4-FFF2-40B4-BE49-F238E27FC236}">
                <a16:creationId xmlns:a16="http://schemas.microsoft.com/office/drawing/2014/main" id="{14D8D248-03F3-4EC2-8935-9D8B14962DB3}"/>
              </a:ext>
            </a:extLst>
          </p:cNvPr>
          <p:cNvSpPr/>
          <p:nvPr/>
        </p:nvSpPr>
        <p:spPr>
          <a:xfrm>
            <a:off x="9521283" y="9222040"/>
            <a:ext cx="6713034" cy="33974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Metin kutusu 21">
            <a:extLst>
              <a:ext uri="{FF2B5EF4-FFF2-40B4-BE49-F238E27FC236}">
                <a16:creationId xmlns:a16="http://schemas.microsoft.com/office/drawing/2014/main" id="{F65D8784-96C0-4394-B999-858230871042}"/>
              </a:ext>
            </a:extLst>
          </p:cNvPr>
          <p:cNvSpPr txBox="1"/>
          <p:nvPr/>
        </p:nvSpPr>
        <p:spPr>
          <a:xfrm>
            <a:off x="9533646" y="9982055"/>
            <a:ext cx="6713034" cy="1877437"/>
          </a:xfrm>
          <a:prstGeom prst="rect">
            <a:avLst/>
          </a:prstGeom>
          <a:noFill/>
        </p:spPr>
        <p:txBody>
          <a:bodyPr wrap="square" rtlCol="0">
            <a:spAutoFit/>
          </a:bodyPr>
          <a:lstStyle/>
          <a:p>
            <a:pPr algn="ctr"/>
            <a:endParaRPr lang="tr-TR" dirty="0"/>
          </a:p>
          <a:p>
            <a:pPr lvl="0" algn="ctr">
              <a:buClr>
                <a:srgbClr val="990000"/>
              </a:buClr>
              <a:defRPr/>
            </a:pPr>
            <a:r>
              <a:rPr lang="tr-TR" sz="3600" b="1" dirty="0">
                <a:solidFill>
                  <a:schemeClr val="bg1"/>
                </a:solidFill>
                <a:latin typeface="Myriad Pro Cond"/>
              </a:rPr>
              <a:t>Destek Oranı : </a:t>
            </a:r>
            <a:r>
              <a:rPr lang="tr-TR" sz="3600" b="1" dirty="0">
                <a:solidFill>
                  <a:srgbClr val="E43033"/>
                </a:solidFill>
                <a:latin typeface="Myriad Pro Cond"/>
              </a:rPr>
              <a:t>% 50 </a:t>
            </a:r>
          </a:p>
          <a:p>
            <a:pPr lvl="0" algn="ctr">
              <a:buClr>
                <a:srgbClr val="990000"/>
              </a:buClr>
              <a:defRPr/>
            </a:pPr>
            <a:r>
              <a:rPr lang="tr-TR" sz="3600" b="1" dirty="0">
                <a:solidFill>
                  <a:schemeClr val="bg1"/>
                </a:solidFill>
                <a:latin typeface="Myriad Pro Cond"/>
              </a:rPr>
              <a:t>Yıllık Limit </a:t>
            </a:r>
            <a:r>
              <a:rPr lang="tr-TR" sz="3600" b="1" dirty="0">
                <a:solidFill>
                  <a:srgbClr val="E43033"/>
                </a:solidFill>
                <a:latin typeface="Myriad Pro Cond"/>
              </a:rPr>
              <a:t>5.429.000 TL / Yıl</a:t>
            </a:r>
          </a:p>
          <a:p>
            <a:pPr lvl="0" algn="ctr">
              <a:buClr>
                <a:srgbClr val="990000"/>
              </a:buClr>
              <a:defRPr/>
            </a:pPr>
            <a:endParaRPr lang="tr-TR" dirty="0">
              <a:solidFill>
                <a:schemeClr val="accent1">
                  <a:lumMod val="50000"/>
                </a:schemeClr>
              </a:solidFill>
            </a:endParaRPr>
          </a:p>
        </p:txBody>
      </p:sp>
      <p:pic>
        <p:nvPicPr>
          <p:cNvPr id="23" name="Rectangle Rectangle" descr="Rectangle Rectangle">
            <a:extLst>
              <a:ext uri="{FF2B5EF4-FFF2-40B4-BE49-F238E27FC236}">
                <a16:creationId xmlns:a16="http://schemas.microsoft.com/office/drawing/2014/main" id="{48D3CE35-D796-4417-B36A-BB60AD26FEE7}"/>
              </a:ext>
            </a:extLst>
          </p:cNvPr>
          <p:cNvPicPr>
            <a:picLocks/>
          </p:cNvPicPr>
          <p:nvPr/>
        </p:nvPicPr>
        <p:blipFill>
          <a:blip r:embed="rId5"/>
          <a:stretch>
            <a:fillRect/>
          </a:stretch>
        </p:blipFill>
        <p:spPr>
          <a:xfrm>
            <a:off x="5779922" y="3254861"/>
            <a:ext cx="13879678" cy="4768016"/>
          </a:xfrm>
          <a:prstGeom prst="rect">
            <a:avLst/>
          </a:prstGeom>
          <a:effectLst/>
        </p:spPr>
      </p:pic>
      <p:sp>
        <p:nvSpPr>
          <p:cNvPr id="24" name="Metin kutusu 23">
            <a:extLst>
              <a:ext uri="{FF2B5EF4-FFF2-40B4-BE49-F238E27FC236}">
                <a16:creationId xmlns:a16="http://schemas.microsoft.com/office/drawing/2014/main" id="{AFA1CF19-3343-4CFE-9A23-089CC8CBF424}"/>
              </a:ext>
            </a:extLst>
          </p:cNvPr>
          <p:cNvSpPr txBox="1"/>
          <p:nvPr/>
        </p:nvSpPr>
        <p:spPr>
          <a:xfrm>
            <a:off x="3730121" y="3751051"/>
            <a:ext cx="17473419" cy="339491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lvl="2" indent="0" defTabSz="914400" hangingPunct="1">
              <a:buClr>
                <a:srgbClr val="990000"/>
              </a:buClr>
              <a:defRPr/>
            </a:pPr>
            <a:r>
              <a:rPr lang="tr-TR" sz="3600" b="1" dirty="0">
                <a:solidFill>
                  <a:schemeClr val="bg1"/>
                </a:solidFill>
                <a:latin typeface="Myriad Pro Cond"/>
                <a:cs typeface="Arial" pitchFamily="34" charset="0"/>
              </a:rPr>
              <a:t>Sektör Raporları</a:t>
            </a:r>
          </a:p>
          <a:p>
            <a:pPr lvl="2" indent="0" defTabSz="914400" hangingPunct="1">
              <a:buClr>
                <a:srgbClr val="990000"/>
              </a:buClr>
              <a:defRPr/>
            </a:pPr>
            <a:r>
              <a:rPr lang="tr-TR" sz="3600" b="1" dirty="0">
                <a:solidFill>
                  <a:schemeClr val="bg1"/>
                </a:solidFill>
                <a:latin typeface="Myriad Pro Cond"/>
                <a:cs typeface="Arial" pitchFamily="34" charset="0"/>
              </a:rPr>
              <a:t>Ülke Raporları</a:t>
            </a:r>
          </a:p>
          <a:p>
            <a:pPr lvl="2" indent="0" defTabSz="914400" hangingPunct="1">
              <a:buClr>
                <a:srgbClr val="990000"/>
              </a:buClr>
              <a:defRPr/>
            </a:pPr>
            <a:r>
              <a:rPr lang="tr-TR" sz="3600" b="1" dirty="0">
                <a:solidFill>
                  <a:schemeClr val="bg1"/>
                </a:solidFill>
                <a:latin typeface="Myriad Pro Cond"/>
                <a:cs typeface="Arial" pitchFamily="34" charset="0"/>
              </a:rPr>
              <a:t>Yurt dışında yerleşik şirket veya marka odaklı raporlar</a:t>
            </a:r>
          </a:p>
          <a:p>
            <a:pPr algn="just" defTabSz="342900"/>
            <a:endParaRPr lang="tr-TR" sz="3600" b="1" dirty="0">
              <a:latin typeface="Myriad Pro Cond"/>
              <a:cs typeface="Arial" pitchFamily="34" charset="0"/>
            </a:endParaRPr>
          </a:p>
          <a:p>
            <a:pPr defTabSz="342900"/>
            <a:r>
              <a:rPr lang="tr-TR" sz="3600" b="1" dirty="0">
                <a:solidFill>
                  <a:srgbClr val="D8AD65"/>
                </a:solidFill>
                <a:latin typeface="Myriad Pro Cond"/>
                <a:cs typeface="Arial" pitchFamily="34" charset="0"/>
              </a:rPr>
              <a:t>Bakanlıktan ön onay alan</a:t>
            </a:r>
          </a:p>
          <a:p>
            <a:pPr defTabSz="342900"/>
            <a:r>
              <a:rPr lang="tr-TR" sz="3600" b="1" dirty="0">
                <a:solidFill>
                  <a:srgbClr val="D8AD65"/>
                </a:solidFill>
                <a:latin typeface="Myriad Pro Cond"/>
                <a:cs typeface="Arial" pitchFamily="34" charset="0"/>
              </a:rPr>
              <a:t>İş birliği kuruluşları</a:t>
            </a:r>
          </a:p>
        </p:txBody>
      </p:sp>
    </p:spTree>
    <p:extLst>
      <p:ext uri="{BB962C8B-B14F-4D97-AF65-F5344CB8AC3E}">
        <p14:creationId xmlns:p14="http://schemas.microsoft.com/office/powerpoint/2010/main" val="186356258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a:extLst>
              <a:ext uri="{FF2B5EF4-FFF2-40B4-BE49-F238E27FC236}">
                <a16:creationId xmlns:a16="http://schemas.microsoft.com/office/drawing/2014/main" id="{3A336C45-BF4D-4FAB-8D2D-6B42BD8919A6}"/>
              </a:ext>
            </a:extLst>
          </p:cNvPr>
          <p:cNvGrpSpPr/>
          <p:nvPr/>
        </p:nvGrpSpPr>
        <p:grpSpPr>
          <a:xfrm>
            <a:off x="260770" y="-47558"/>
            <a:ext cx="2743813" cy="9523468"/>
            <a:chOff x="0" y="0"/>
            <a:chExt cx="2438012" cy="9523467"/>
          </a:xfrm>
        </p:grpSpPr>
        <p:sp>
          <p:nvSpPr>
            <p:cNvPr id="3" name="Shape">
              <a:extLst>
                <a:ext uri="{FF2B5EF4-FFF2-40B4-BE49-F238E27FC236}">
                  <a16:creationId xmlns:a16="http://schemas.microsoft.com/office/drawing/2014/main" id="{CCB2602E-73ED-4D85-A4E1-B7C804BD11F0}"/>
                </a:ext>
              </a:extLst>
            </p:cNvPr>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4" name="Shape Shape" descr="Shape Shape">
              <a:extLst>
                <a:ext uri="{FF2B5EF4-FFF2-40B4-BE49-F238E27FC236}">
                  <a16:creationId xmlns:a16="http://schemas.microsoft.com/office/drawing/2014/main" id="{1D3B84E3-215C-4648-BB70-72EF20F3F855}"/>
                </a:ext>
              </a:extLst>
            </p:cNvPr>
            <p:cNvPicPr>
              <a:picLocks/>
            </p:cNvPicPr>
            <p:nvPr/>
          </p:nvPicPr>
          <p:blipFill>
            <a:blip r:embed="rId2">
              <a:alphaModFix amt="38981"/>
            </a:blip>
            <a:stretch>
              <a:fillRect/>
            </a:stretch>
          </p:blipFill>
          <p:spPr>
            <a:xfrm>
              <a:off x="0" y="0"/>
              <a:ext cx="2438013" cy="9523468"/>
            </a:xfrm>
            <a:prstGeom prst="rect">
              <a:avLst/>
            </a:prstGeom>
            <a:effectLst/>
          </p:spPr>
        </p:pic>
      </p:grpSp>
      <p:pic>
        <p:nvPicPr>
          <p:cNvPr id="5" name="Ticaret Bakanlığı Logo Altın Arma TR.png" descr="Ticaret Bakanlığı Logo Altın Arma TR.png">
            <a:extLst>
              <a:ext uri="{FF2B5EF4-FFF2-40B4-BE49-F238E27FC236}">
                <a16:creationId xmlns:a16="http://schemas.microsoft.com/office/drawing/2014/main" id="{E1E6093D-A912-4BB5-B323-C1ED8784A1F2}"/>
              </a:ext>
            </a:extLst>
          </p:cNvPr>
          <p:cNvPicPr>
            <a:picLocks noChangeAspect="1"/>
          </p:cNvPicPr>
          <p:nvPr/>
        </p:nvPicPr>
        <p:blipFill>
          <a:blip r:embed="rId3"/>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6" name="Shape">
            <a:extLst>
              <a:ext uri="{FF2B5EF4-FFF2-40B4-BE49-F238E27FC236}">
                <a16:creationId xmlns:a16="http://schemas.microsoft.com/office/drawing/2014/main" id="{61773576-077C-4537-862F-650AADD1832D}"/>
              </a:ext>
            </a:extLst>
          </p:cNvPr>
          <p:cNvGrpSpPr/>
          <p:nvPr/>
        </p:nvGrpSpPr>
        <p:grpSpPr>
          <a:xfrm>
            <a:off x="21101362" y="-39495"/>
            <a:ext cx="3021866" cy="9523469"/>
            <a:chOff x="0" y="0"/>
            <a:chExt cx="2438012" cy="9523467"/>
          </a:xfrm>
        </p:grpSpPr>
        <p:sp>
          <p:nvSpPr>
            <p:cNvPr id="7" name="Shape">
              <a:extLst>
                <a:ext uri="{FF2B5EF4-FFF2-40B4-BE49-F238E27FC236}">
                  <a16:creationId xmlns:a16="http://schemas.microsoft.com/office/drawing/2014/main" id="{F378876A-20CE-4EEF-BC5E-B19364987F0A}"/>
                </a:ext>
              </a:extLst>
            </p:cNvPr>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8" name="Shape Shape" descr="Shape Shape">
              <a:extLst>
                <a:ext uri="{FF2B5EF4-FFF2-40B4-BE49-F238E27FC236}">
                  <a16:creationId xmlns:a16="http://schemas.microsoft.com/office/drawing/2014/main" id="{1BD2E8E5-0D25-42A4-8EE6-CA2AA5930599}"/>
                </a:ext>
              </a:extLst>
            </p:cNvPr>
            <p:cNvPicPr>
              <a:picLocks/>
            </p:cNvPicPr>
            <p:nvPr/>
          </p:nvPicPr>
          <p:blipFill>
            <a:blip r:embed="rId2">
              <a:alphaModFix amt="38981"/>
            </a:blip>
            <a:stretch>
              <a:fillRect/>
            </a:stretch>
          </p:blipFill>
          <p:spPr>
            <a:xfrm>
              <a:off x="0" y="0"/>
              <a:ext cx="2438013" cy="9523468"/>
            </a:xfrm>
            <a:prstGeom prst="rect">
              <a:avLst/>
            </a:prstGeom>
            <a:effectLst/>
          </p:spPr>
        </p:pic>
      </p:grpSp>
      <p:pic>
        <p:nvPicPr>
          <p:cNvPr id="9" name="Ticaret Bakanlığı Logo Altın Arma TR.png" descr="Ticaret Bakanlığı Logo Altın Arma TR.png">
            <a:extLst>
              <a:ext uri="{FF2B5EF4-FFF2-40B4-BE49-F238E27FC236}">
                <a16:creationId xmlns:a16="http://schemas.microsoft.com/office/drawing/2014/main" id="{86223187-A0DC-4B93-9070-C350FB8FA6BD}"/>
              </a:ext>
            </a:extLst>
          </p:cNvPr>
          <p:cNvPicPr>
            <a:picLocks noChangeAspect="1"/>
          </p:cNvPicPr>
          <p:nvPr/>
        </p:nvPicPr>
        <p:blipFill>
          <a:blip r:embed="rId3"/>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10" name="YENİ NESİL İHRACAT DESTEKLERİ…">
            <a:extLst>
              <a:ext uri="{FF2B5EF4-FFF2-40B4-BE49-F238E27FC236}">
                <a16:creationId xmlns:a16="http://schemas.microsoft.com/office/drawing/2014/main" id="{8DE81AE2-66A0-4597-ACD0-011AC75364D9}"/>
              </a:ext>
            </a:extLst>
          </p:cNvPr>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1" name="YENİ NESİL İHRACAT DESTEKLERİ…">
            <a:extLst>
              <a:ext uri="{FF2B5EF4-FFF2-40B4-BE49-F238E27FC236}">
                <a16:creationId xmlns:a16="http://schemas.microsoft.com/office/drawing/2014/main" id="{1BCF0FBA-62BA-4604-9006-CE66300A3F5F}"/>
              </a:ext>
            </a:extLst>
          </p:cNvPr>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grpSp>
        <p:nvGrpSpPr>
          <p:cNvPr id="12" name="Group">
            <a:extLst>
              <a:ext uri="{FF2B5EF4-FFF2-40B4-BE49-F238E27FC236}">
                <a16:creationId xmlns:a16="http://schemas.microsoft.com/office/drawing/2014/main" id="{7A5F6470-6F7E-4EA2-9E72-53E6F35C3A35}"/>
              </a:ext>
            </a:extLst>
          </p:cNvPr>
          <p:cNvGrpSpPr/>
          <p:nvPr/>
        </p:nvGrpSpPr>
        <p:grpSpPr>
          <a:xfrm>
            <a:off x="3715699" y="598867"/>
            <a:ext cx="16952601" cy="1394492"/>
            <a:chOff x="-12700" y="-12699"/>
            <a:chExt cx="12192954" cy="1394491"/>
          </a:xfrm>
        </p:grpSpPr>
        <p:grpSp>
          <p:nvGrpSpPr>
            <p:cNvPr id="13" name="Rectangle">
              <a:extLst>
                <a:ext uri="{FF2B5EF4-FFF2-40B4-BE49-F238E27FC236}">
                  <a16:creationId xmlns:a16="http://schemas.microsoft.com/office/drawing/2014/main" id="{4ED420B9-F464-4956-91B9-05ADB08F36F6}"/>
                </a:ext>
              </a:extLst>
            </p:cNvPr>
            <p:cNvGrpSpPr/>
            <p:nvPr/>
          </p:nvGrpSpPr>
          <p:grpSpPr>
            <a:xfrm>
              <a:off x="-12700" y="-12700"/>
              <a:ext cx="12192955" cy="1394492"/>
              <a:chOff x="0" y="0"/>
              <a:chExt cx="12192954" cy="1394491"/>
            </a:xfrm>
          </p:grpSpPr>
          <p:sp>
            <p:nvSpPr>
              <p:cNvPr id="15" name="Rectangle">
                <a:extLst>
                  <a:ext uri="{FF2B5EF4-FFF2-40B4-BE49-F238E27FC236}">
                    <a16:creationId xmlns:a16="http://schemas.microsoft.com/office/drawing/2014/main" id="{8DB1750C-7323-499D-83BE-0E2D1100CBEB}"/>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16" name="Rectangle Rectangle" descr="Rectangle Rectangle">
                <a:extLst>
                  <a:ext uri="{FF2B5EF4-FFF2-40B4-BE49-F238E27FC236}">
                    <a16:creationId xmlns:a16="http://schemas.microsoft.com/office/drawing/2014/main" id="{CFA1AB74-AA13-4667-821C-69EB86EAAE4A}"/>
                  </a:ext>
                </a:extLst>
              </p:cNvPr>
              <p:cNvPicPr>
                <a:picLocks/>
              </p:cNvPicPr>
              <p:nvPr/>
            </p:nvPicPr>
            <p:blipFill>
              <a:blip r:embed="rId4"/>
              <a:stretch>
                <a:fillRect/>
              </a:stretch>
            </p:blipFill>
            <p:spPr>
              <a:xfrm>
                <a:off x="0" y="-1"/>
                <a:ext cx="12192955" cy="1394493"/>
              </a:xfrm>
              <a:prstGeom prst="rect">
                <a:avLst/>
              </a:prstGeom>
              <a:effectLst/>
            </p:spPr>
          </p:pic>
        </p:grpSp>
        <p:sp>
          <p:nvSpPr>
            <p:cNvPr id="14" name="Line">
              <a:extLst>
                <a:ext uri="{FF2B5EF4-FFF2-40B4-BE49-F238E27FC236}">
                  <a16:creationId xmlns:a16="http://schemas.microsoft.com/office/drawing/2014/main" id="{3C8CD3E1-7BAB-4B69-9990-F8568124BF31}"/>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sp>
        <p:nvSpPr>
          <p:cNvPr id="17" name="YENİ NESİL İHRACAT DESTEKLERİ">
            <a:extLst>
              <a:ext uri="{FF2B5EF4-FFF2-40B4-BE49-F238E27FC236}">
                <a16:creationId xmlns:a16="http://schemas.microsoft.com/office/drawing/2014/main" id="{38138E3C-ACF4-4825-9D2C-B1B2CF0B7EA6}"/>
              </a:ext>
            </a:extLst>
          </p:cNvPr>
          <p:cNvSpPr txBox="1"/>
          <p:nvPr/>
        </p:nvSpPr>
        <p:spPr>
          <a:xfrm>
            <a:off x="3897185" y="681273"/>
            <a:ext cx="16692146" cy="99425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r>
              <a:rPr lang="tr-TR" sz="6000" dirty="0">
                <a:latin typeface="Calibri" panose="020F0502020204030204" pitchFamily="34" charset="0"/>
              </a:rPr>
              <a:t>SEKTÖREL TİCARET HEYETİ</a:t>
            </a:r>
            <a:endParaRPr sz="6000" dirty="0">
              <a:latin typeface="Calibri" panose="020F0502020204030204" pitchFamily="34" charset="0"/>
            </a:endParaRPr>
          </a:p>
        </p:txBody>
      </p:sp>
      <p:sp>
        <p:nvSpPr>
          <p:cNvPr id="18" name="Yuvarlatılmış Dikdörtgen 13">
            <a:extLst>
              <a:ext uri="{FF2B5EF4-FFF2-40B4-BE49-F238E27FC236}">
                <a16:creationId xmlns:a16="http://schemas.microsoft.com/office/drawing/2014/main" id="{B06AC7B7-133B-42BB-9CB7-D477FC216877}"/>
              </a:ext>
            </a:extLst>
          </p:cNvPr>
          <p:cNvSpPr/>
          <p:nvPr/>
        </p:nvSpPr>
        <p:spPr>
          <a:xfrm>
            <a:off x="7905231" y="9061309"/>
            <a:ext cx="9652237" cy="36225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Metin kutusu 18">
            <a:extLst>
              <a:ext uri="{FF2B5EF4-FFF2-40B4-BE49-F238E27FC236}">
                <a16:creationId xmlns:a16="http://schemas.microsoft.com/office/drawing/2014/main" id="{21BFF315-37FB-4786-83B6-A0A7A4F58085}"/>
              </a:ext>
            </a:extLst>
          </p:cNvPr>
          <p:cNvSpPr txBox="1"/>
          <p:nvPr/>
        </p:nvSpPr>
        <p:spPr>
          <a:xfrm>
            <a:off x="8994989" y="9359113"/>
            <a:ext cx="7472719" cy="3323987"/>
          </a:xfrm>
          <a:prstGeom prst="rect">
            <a:avLst/>
          </a:prstGeom>
          <a:noFill/>
        </p:spPr>
        <p:txBody>
          <a:bodyPr wrap="square" rtlCol="0">
            <a:spAutoFit/>
          </a:bodyPr>
          <a:lstStyle/>
          <a:p>
            <a:pPr algn="ctr">
              <a:tabLst>
                <a:tab pos="1431925" algn="l"/>
              </a:tabLst>
            </a:pPr>
            <a:r>
              <a:rPr lang="tr-TR" sz="3200" b="1" dirty="0" err="1">
                <a:solidFill>
                  <a:srgbClr val="D8AD65"/>
                </a:solidFill>
                <a:latin typeface="Myriad Pro Cond"/>
                <a:cs typeface="Arial" panose="020B0604020202020204" pitchFamily="34" charset="0"/>
              </a:rPr>
              <a:t>Sektörel</a:t>
            </a:r>
            <a:r>
              <a:rPr lang="tr-TR" sz="3200" b="1" dirty="0">
                <a:solidFill>
                  <a:srgbClr val="D8AD65"/>
                </a:solidFill>
                <a:latin typeface="Myriad Pro Cond"/>
                <a:cs typeface="Arial" panose="020B0604020202020204" pitchFamily="34" charset="0"/>
              </a:rPr>
              <a:t> Ticaret Heyeti Desteği</a:t>
            </a:r>
          </a:p>
          <a:p>
            <a:pPr algn="ctr"/>
            <a:endParaRPr lang="tr-TR" dirty="0">
              <a:latin typeface="Myriad Pro Cond"/>
            </a:endParaRPr>
          </a:p>
          <a:p>
            <a:pPr lvl="0" algn="ctr">
              <a:buClr>
                <a:srgbClr val="990000"/>
              </a:buClr>
              <a:defRPr/>
            </a:pPr>
            <a:r>
              <a:rPr lang="tr-TR" sz="2800" b="1" dirty="0">
                <a:solidFill>
                  <a:schemeClr val="bg1"/>
                </a:solidFill>
                <a:latin typeface="Myriad Pro Cond"/>
              </a:rPr>
              <a:t>Destek Oranı : </a:t>
            </a:r>
            <a:r>
              <a:rPr lang="tr-TR" sz="3200" b="1" dirty="0">
                <a:solidFill>
                  <a:srgbClr val="E43033"/>
                </a:solidFill>
                <a:latin typeface="Myriad Pro Cond"/>
              </a:rPr>
              <a:t>% 50 </a:t>
            </a:r>
          </a:p>
          <a:p>
            <a:pPr lvl="0" algn="ctr">
              <a:buClr>
                <a:srgbClr val="990000"/>
              </a:buClr>
              <a:defRPr/>
            </a:pPr>
            <a:r>
              <a:rPr lang="tr-TR" sz="2800" b="1" dirty="0">
                <a:solidFill>
                  <a:schemeClr val="bg1"/>
                </a:solidFill>
                <a:latin typeface="Myriad Pro Cond"/>
              </a:rPr>
              <a:t>Destek Miktarı: </a:t>
            </a:r>
            <a:r>
              <a:rPr lang="tr-TR" sz="3200" b="1" dirty="0">
                <a:solidFill>
                  <a:srgbClr val="E43033"/>
                </a:solidFill>
                <a:latin typeface="Myriad Pro Cond"/>
              </a:rPr>
              <a:t>2.714.000 TL / Faaliyet</a:t>
            </a:r>
          </a:p>
          <a:p>
            <a:pPr lvl="0" algn="ctr">
              <a:buClr>
                <a:srgbClr val="990000"/>
              </a:buClr>
              <a:defRPr/>
            </a:pPr>
            <a:endParaRPr lang="tr-TR" sz="2800" b="1" dirty="0">
              <a:solidFill>
                <a:schemeClr val="accent1">
                  <a:lumMod val="50000"/>
                </a:schemeClr>
              </a:solidFill>
              <a:latin typeface="Myriad Pro Cond"/>
            </a:endParaRPr>
          </a:p>
          <a:p>
            <a:pPr lvl="0" algn="ctr">
              <a:buClr>
                <a:srgbClr val="990000"/>
              </a:buClr>
              <a:defRPr/>
            </a:pPr>
            <a:r>
              <a:rPr lang="tr-TR" sz="2800" b="1" dirty="0">
                <a:solidFill>
                  <a:schemeClr val="bg1"/>
                </a:solidFill>
                <a:latin typeface="Myriad Pro Cond"/>
              </a:rPr>
              <a:t>Hedef Ülkeler: </a:t>
            </a:r>
            <a:r>
              <a:rPr lang="tr-TR" sz="3200" b="1" dirty="0">
                <a:solidFill>
                  <a:srgbClr val="E43033"/>
                </a:solidFill>
                <a:latin typeface="Myriad Pro Cond"/>
              </a:rPr>
              <a:t>%20</a:t>
            </a:r>
          </a:p>
          <a:p>
            <a:pPr lvl="0" algn="ctr">
              <a:buClr>
                <a:srgbClr val="990000"/>
              </a:buClr>
              <a:defRPr/>
            </a:pPr>
            <a:r>
              <a:rPr lang="tr-TR" sz="2800" b="1" dirty="0">
                <a:solidFill>
                  <a:schemeClr val="bg1"/>
                </a:solidFill>
                <a:latin typeface="Myriad Pro Cond"/>
              </a:rPr>
              <a:t>Hedef Sektör: </a:t>
            </a:r>
            <a:r>
              <a:rPr lang="tr-TR" sz="3200" b="1" dirty="0">
                <a:solidFill>
                  <a:srgbClr val="E43033"/>
                </a:solidFill>
                <a:latin typeface="Myriad Pro Cond"/>
              </a:rPr>
              <a:t>%5</a:t>
            </a:r>
          </a:p>
        </p:txBody>
      </p:sp>
      <p:pic>
        <p:nvPicPr>
          <p:cNvPr id="20" name="Rectangle Rectangle" descr="Rectangle Rectangle">
            <a:extLst>
              <a:ext uri="{FF2B5EF4-FFF2-40B4-BE49-F238E27FC236}">
                <a16:creationId xmlns:a16="http://schemas.microsoft.com/office/drawing/2014/main" id="{F89D66B9-0D48-4045-9606-11D67204381A}"/>
              </a:ext>
            </a:extLst>
          </p:cNvPr>
          <p:cNvPicPr>
            <a:picLocks/>
          </p:cNvPicPr>
          <p:nvPr/>
        </p:nvPicPr>
        <p:blipFill>
          <a:blip r:embed="rId5"/>
          <a:stretch>
            <a:fillRect/>
          </a:stretch>
        </p:blipFill>
        <p:spPr>
          <a:xfrm>
            <a:off x="3857917" y="2501448"/>
            <a:ext cx="16952601" cy="6197085"/>
          </a:xfrm>
          <a:prstGeom prst="rect">
            <a:avLst/>
          </a:prstGeom>
          <a:effectLst/>
        </p:spPr>
      </p:pic>
      <p:sp>
        <p:nvSpPr>
          <p:cNvPr id="26" name="Metin kutusu 25">
            <a:extLst>
              <a:ext uri="{FF2B5EF4-FFF2-40B4-BE49-F238E27FC236}">
                <a16:creationId xmlns:a16="http://schemas.microsoft.com/office/drawing/2014/main" id="{F1E01B3D-21E7-4719-88FC-FB418107CCAB}"/>
              </a:ext>
            </a:extLst>
          </p:cNvPr>
          <p:cNvSpPr txBox="1"/>
          <p:nvPr/>
        </p:nvSpPr>
        <p:spPr>
          <a:xfrm>
            <a:off x="3266897" y="2512183"/>
            <a:ext cx="18087278" cy="631879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lvl="2" indent="0" defTabSz="914400" hangingPunct="1">
              <a:buClr>
                <a:srgbClr val="990000"/>
              </a:buClr>
              <a:defRPr/>
            </a:pPr>
            <a:r>
              <a:rPr lang="tr-TR" sz="3200" b="1" dirty="0">
                <a:solidFill>
                  <a:srgbClr val="D8AD65"/>
                </a:solidFill>
                <a:latin typeface="Myriad Pro Cond"/>
                <a:cs typeface="Arial" pitchFamily="34" charset="0"/>
              </a:rPr>
              <a:t>Desteklenen Faaliyetler;</a:t>
            </a:r>
          </a:p>
          <a:p>
            <a:pPr marL="342900" lvl="3" indent="0">
              <a:buClr>
                <a:srgbClr val="990000"/>
              </a:buClr>
              <a:defRPr/>
            </a:pPr>
            <a:r>
              <a:rPr lang="tr-TR" sz="3200" b="1" dirty="0">
                <a:solidFill>
                  <a:schemeClr val="bg1"/>
                </a:solidFill>
                <a:latin typeface="Myriad Pro Cond"/>
              </a:rPr>
              <a:t>Ortak Pazar Araştırmaları,</a:t>
            </a:r>
          </a:p>
          <a:p>
            <a:pPr marL="342900" lvl="3" indent="0">
              <a:buClr>
                <a:srgbClr val="990000"/>
              </a:buClr>
              <a:defRPr/>
            </a:pPr>
            <a:r>
              <a:rPr lang="tr-TR" sz="3200" b="1" dirty="0">
                <a:solidFill>
                  <a:schemeClr val="bg1"/>
                </a:solidFill>
                <a:latin typeface="Myriad Pro Cond"/>
              </a:rPr>
              <a:t>Pazar Ziyaretleri,</a:t>
            </a:r>
          </a:p>
          <a:p>
            <a:pPr marL="342900" lvl="3" indent="0">
              <a:buClr>
                <a:srgbClr val="990000"/>
              </a:buClr>
              <a:defRPr/>
            </a:pPr>
            <a:r>
              <a:rPr lang="tr-TR" sz="3200" b="1" dirty="0">
                <a:solidFill>
                  <a:schemeClr val="bg1"/>
                </a:solidFill>
                <a:latin typeface="Myriad Pro Cond"/>
              </a:rPr>
              <a:t>Ticaret Heyetleri,</a:t>
            </a:r>
          </a:p>
          <a:p>
            <a:pPr marL="342900" lvl="3" indent="0">
              <a:buClr>
                <a:srgbClr val="990000"/>
              </a:buClr>
              <a:defRPr/>
            </a:pPr>
            <a:r>
              <a:rPr lang="tr-TR" sz="3200" b="1" dirty="0">
                <a:solidFill>
                  <a:schemeClr val="bg1"/>
                </a:solidFill>
                <a:latin typeface="Myriad Pro Cond"/>
              </a:rPr>
              <a:t>Yurt dışı Fuar Ziyaretleri,</a:t>
            </a:r>
          </a:p>
          <a:p>
            <a:pPr marL="342900" lvl="3" indent="0">
              <a:buClr>
                <a:srgbClr val="990000"/>
              </a:buClr>
              <a:defRPr/>
            </a:pPr>
            <a:r>
              <a:rPr lang="tr-TR" sz="3200" b="1" dirty="0">
                <a:solidFill>
                  <a:schemeClr val="bg1"/>
                </a:solidFill>
                <a:latin typeface="Myriad Pro Cond"/>
              </a:rPr>
              <a:t>Eşleştirme (B2B) Faaliyeti</a:t>
            </a:r>
          </a:p>
          <a:p>
            <a:pPr marL="342900" lvl="3" indent="0">
              <a:buClr>
                <a:srgbClr val="990000"/>
              </a:buClr>
              <a:defRPr/>
            </a:pPr>
            <a:endParaRPr lang="tr-TR" sz="3200" b="1" dirty="0">
              <a:solidFill>
                <a:schemeClr val="bg1"/>
              </a:solidFill>
              <a:latin typeface="Myriad Pro Cond"/>
            </a:endParaRPr>
          </a:p>
          <a:p>
            <a:pPr marL="342900" lvl="3" indent="0">
              <a:buClr>
                <a:srgbClr val="990000"/>
              </a:buClr>
              <a:defRPr/>
            </a:pPr>
            <a:r>
              <a:rPr lang="tr-TR" sz="3200" b="1" dirty="0">
                <a:solidFill>
                  <a:srgbClr val="D8AD65"/>
                </a:solidFill>
                <a:latin typeface="Myriad Pro Cond"/>
              </a:rPr>
              <a:t>Desteklenen Giderler;</a:t>
            </a:r>
          </a:p>
          <a:p>
            <a:pPr marL="342900" lvl="3" indent="0">
              <a:buClr>
                <a:srgbClr val="990000"/>
              </a:buClr>
              <a:defRPr/>
            </a:pPr>
            <a:r>
              <a:rPr lang="tr-TR" sz="3200" b="1" dirty="0">
                <a:solidFill>
                  <a:schemeClr val="bg1"/>
                </a:solidFill>
                <a:latin typeface="Myriad Pro Cond"/>
              </a:rPr>
              <a:t>Ulaşım, Konaklama, Tanıtım, Organizasyon </a:t>
            </a:r>
          </a:p>
          <a:p>
            <a:pPr algn="just" defTabSz="342900"/>
            <a:endParaRPr lang="tr-TR" sz="3200" b="1" dirty="0">
              <a:latin typeface="Myriad Pro Cond"/>
              <a:cs typeface="Arial" pitchFamily="34" charset="0"/>
            </a:endParaRPr>
          </a:p>
          <a:p>
            <a:pPr defTabSz="342900"/>
            <a:r>
              <a:rPr lang="tr-TR" sz="3200" b="1" dirty="0">
                <a:solidFill>
                  <a:srgbClr val="D8AD65"/>
                </a:solidFill>
                <a:latin typeface="Myriad Pro Cond"/>
                <a:cs typeface="Arial" pitchFamily="34" charset="0"/>
              </a:rPr>
              <a:t>Bakanlıktan ön onay</a:t>
            </a:r>
          </a:p>
          <a:p>
            <a:pPr defTabSz="342900"/>
            <a:r>
              <a:rPr lang="tr-TR" sz="3200" b="1" dirty="0">
                <a:solidFill>
                  <a:srgbClr val="D8AD65"/>
                </a:solidFill>
                <a:latin typeface="Myriad Pro Cond"/>
                <a:cs typeface="Arial" pitchFamily="34" charset="0"/>
              </a:rPr>
              <a:t>İş birliği kuruluşları</a:t>
            </a:r>
          </a:p>
          <a:p>
            <a:pPr marL="0" marR="0" indent="0" algn="l" defTabSz="2438338" rtl="0" fontAlgn="auto" latinLnBrk="0" hangingPunct="0">
              <a:lnSpc>
                <a:spcPct val="100000"/>
              </a:lnSpc>
              <a:spcBef>
                <a:spcPts val="0"/>
              </a:spcBef>
              <a:spcAft>
                <a:spcPts val="0"/>
              </a:spcAft>
              <a:buClrTx/>
              <a:buSzTx/>
              <a:buFontTx/>
              <a:buNone/>
              <a:tabLst/>
            </a:pPr>
            <a:endParaRPr kumimoji="0" lang="tr-TR" sz="2200" b="1" i="0" u="none" strike="noStrike" cap="none" spc="0" normalizeH="0" baseline="0" dirty="0">
              <a:ln>
                <a:noFill/>
              </a:ln>
              <a:solidFill>
                <a:srgbClr val="D8AD65"/>
              </a:solidFill>
              <a:effectLst/>
              <a:uFillTx/>
              <a:latin typeface="+mn-lt"/>
              <a:ea typeface="+mn-ea"/>
              <a:cs typeface="+mn-cs"/>
              <a:sym typeface="Helvetica Neue"/>
            </a:endParaRPr>
          </a:p>
        </p:txBody>
      </p:sp>
      <p:sp>
        <p:nvSpPr>
          <p:cNvPr id="22" name="Dikdörtgen 21"/>
          <p:cNvSpPr/>
          <p:nvPr/>
        </p:nvSpPr>
        <p:spPr>
          <a:xfrm>
            <a:off x="4636798" y="12914176"/>
            <a:ext cx="15110404" cy="584775"/>
          </a:xfrm>
          <a:prstGeom prst="rect">
            <a:avLst/>
          </a:prstGeom>
        </p:spPr>
        <p:txBody>
          <a:bodyPr wrap="square">
            <a:spAutoFit/>
          </a:bodyPr>
          <a:lstStyle/>
          <a:p>
            <a:pPr marL="685800" lvl="2" indent="0" defTabSz="685800" hangingPunct="1">
              <a:defRPr/>
            </a:pPr>
            <a:r>
              <a:rPr lang="tr-TR" sz="3200" b="1" dirty="0">
                <a:solidFill>
                  <a:srgbClr val="E43033"/>
                </a:solidFill>
                <a:latin typeface="Myriad Pro Cond"/>
              </a:rPr>
              <a:t>ÜRÜN SERGİLEME ÜNİTELERİNİN KİRALANMASINA İLİŞKİN GİDERLER</a:t>
            </a:r>
          </a:p>
        </p:txBody>
      </p:sp>
    </p:spTree>
    <p:extLst>
      <p:ext uri="{BB962C8B-B14F-4D97-AF65-F5344CB8AC3E}">
        <p14:creationId xmlns:p14="http://schemas.microsoft.com/office/powerpoint/2010/main" val="70665317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a:extLst>
              <a:ext uri="{FF2B5EF4-FFF2-40B4-BE49-F238E27FC236}">
                <a16:creationId xmlns:a16="http://schemas.microsoft.com/office/drawing/2014/main" id="{4FFCB3BB-EED8-4EBD-BB86-C1A350FEDA98}"/>
              </a:ext>
            </a:extLst>
          </p:cNvPr>
          <p:cNvGrpSpPr/>
          <p:nvPr/>
        </p:nvGrpSpPr>
        <p:grpSpPr>
          <a:xfrm>
            <a:off x="260770" y="-47558"/>
            <a:ext cx="2743813" cy="9523468"/>
            <a:chOff x="0" y="0"/>
            <a:chExt cx="2438012" cy="9523467"/>
          </a:xfrm>
        </p:grpSpPr>
        <p:sp>
          <p:nvSpPr>
            <p:cNvPr id="3" name="Shape">
              <a:extLst>
                <a:ext uri="{FF2B5EF4-FFF2-40B4-BE49-F238E27FC236}">
                  <a16:creationId xmlns:a16="http://schemas.microsoft.com/office/drawing/2014/main" id="{8FA6203B-A6BD-430B-A94E-46602A3D9B0E}"/>
                </a:ext>
              </a:extLst>
            </p:cNvPr>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4" name="Shape Shape" descr="Shape Shape">
              <a:extLst>
                <a:ext uri="{FF2B5EF4-FFF2-40B4-BE49-F238E27FC236}">
                  <a16:creationId xmlns:a16="http://schemas.microsoft.com/office/drawing/2014/main" id="{611954A7-3DCC-4E63-8A30-BA7983A2724A}"/>
                </a:ext>
              </a:extLst>
            </p:cNvPr>
            <p:cNvPicPr>
              <a:picLocks/>
            </p:cNvPicPr>
            <p:nvPr/>
          </p:nvPicPr>
          <p:blipFill>
            <a:blip r:embed="rId2">
              <a:alphaModFix amt="38981"/>
            </a:blip>
            <a:stretch>
              <a:fillRect/>
            </a:stretch>
          </p:blipFill>
          <p:spPr>
            <a:xfrm>
              <a:off x="0" y="0"/>
              <a:ext cx="2438013" cy="9523468"/>
            </a:xfrm>
            <a:prstGeom prst="rect">
              <a:avLst/>
            </a:prstGeom>
            <a:effectLst/>
          </p:spPr>
        </p:pic>
      </p:grpSp>
      <p:pic>
        <p:nvPicPr>
          <p:cNvPr id="5" name="Ticaret Bakanlığı Logo Altın Arma TR.png" descr="Ticaret Bakanlığı Logo Altın Arma TR.png">
            <a:extLst>
              <a:ext uri="{FF2B5EF4-FFF2-40B4-BE49-F238E27FC236}">
                <a16:creationId xmlns:a16="http://schemas.microsoft.com/office/drawing/2014/main" id="{1C1CFD3E-61F4-41B3-9A90-06D96FF5A79D}"/>
              </a:ext>
            </a:extLst>
          </p:cNvPr>
          <p:cNvPicPr>
            <a:picLocks noChangeAspect="1"/>
          </p:cNvPicPr>
          <p:nvPr/>
        </p:nvPicPr>
        <p:blipFill>
          <a:blip r:embed="rId3"/>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6" name="Shape">
            <a:extLst>
              <a:ext uri="{FF2B5EF4-FFF2-40B4-BE49-F238E27FC236}">
                <a16:creationId xmlns:a16="http://schemas.microsoft.com/office/drawing/2014/main" id="{FAF5A9E7-5B74-4258-8B08-2CBBA185B930}"/>
              </a:ext>
            </a:extLst>
          </p:cNvPr>
          <p:cNvGrpSpPr/>
          <p:nvPr/>
        </p:nvGrpSpPr>
        <p:grpSpPr>
          <a:xfrm>
            <a:off x="21101362" y="-39495"/>
            <a:ext cx="3021866" cy="9523469"/>
            <a:chOff x="0" y="0"/>
            <a:chExt cx="2438012" cy="9523467"/>
          </a:xfrm>
        </p:grpSpPr>
        <p:sp>
          <p:nvSpPr>
            <p:cNvPr id="7" name="Shape">
              <a:extLst>
                <a:ext uri="{FF2B5EF4-FFF2-40B4-BE49-F238E27FC236}">
                  <a16:creationId xmlns:a16="http://schemas.microsoft.com/office/drawing/2014/main" id="{78E49A70-F31A-4E56-B620-E130916AF99D}"/>
                </a:ext>
              </a:extLst>
            </p:cNvPr>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8" name="Shape Shape" descr="Shape Shape">
              <a:extLst>
                <a:ext uri="{FF2B5EF4-FFF2-40B4-BE49-F238E27FC236}">
                  <a16:creationId xmlns:a16="http://schemas.microsoft.com/office/drawing/2014/main" id="{FE6F87F6-C0C1-4925-9331-9AF17D3F5D37}"/>
                </a:ext>
              </a:extLst>
            </p:cNvPr>
            <p:cNvPicPr>
              <a:picLocks/>
            </p:cNvPicPr>
            <p:nvPr/>
          </p:nvPicPr>
          <p:blipFill>
            <a:blip r:embed="rId2">
              <a:alphaModFix amt="38981"/>
            </a:blip>
            <a:stretch>
              <a:fillRect/>
            </a:stretch>
          </p:blipFill>
          <p:spPr>
            <a:xfrm>
              <a:off x="0" y="0"/>
              <a:ext cx="2438013" cy="9523468"/>
            </a:xfrm>
            <a:prstGeom prst="rect">
              <a:avLst/>
            </a:prstGeom>
            <a:effectLst/>
          </p:spPr>
        </p:pic>
      </p:grpSp>
      <p:pic>
        <p:nvPicPr>
          <p:cNvPr id="9" name="Ticaret Bakanlığı Logo Altın Arma TR.png" descr="Ticaret Bakanlığı Logo Altın Arma TR.png">
            <a:extLst>
              <a:ext uri="{FF2B5EF4-FFF2-40B4-BE49-F238E27FC236}">
                <a16:creationId xmlns:a16="http://schemas.microsoft.com/office/drawing/2014/main" id="{6857F16B-FCBB-4AE5-A34A-58EB3EE734A4}"/>
              </a:ext>
            </a:extLst>
          </p:cNvPr>
          <p:cNvPicPr>
            <a:picLocks noChangeAspect="1"/>
          </p:cNvPicPr>
          <p:nvPr/>
        </p:nvPicPr>
        <p:blipFill>
          <a:blip r:embed="rId3"/>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10" name="YENİ NESİL İHRACAT DESTEKLERİ…">
            <a:extLst>
              <a:ext uri="{FF2B5EF4-FFF2-40B4-BE49-F238E27FC236}">
                <a16:creationId xmlns:a16="http://schemas.microsoft.com/office/drawing/2014/main" id="{CD3A9E69-8BB3-4CFF-9513-A487B517E5AA}"/>
              </a:ext>
            </a:extLst>
          </p:cNvPr>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1" name="YENİ NESİL İHRACAT DESTEKLERİ…">
            <a:extLst>
              <a:ext uri="{FF2B5EF4-FFF2-40B4-BE49-F238E27FC236}">
                <a16:creationId xmlns:a16="http://schemas.microsoft.com/office/drawing/2014/main" id="{18ED5741-171E-4D21-BEED-75CE7F5B9302}"/>
              </a:ext>
            </a:extLst>
          </p:cNvPr>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grpSp>
        <p:nvGrpSpPr>
          <p:cNvPr id="12" name="Group">
            <a:extLst>
              <a:ext uri="{FF2B5EF4-FFF2-40B4-BE49-F238E27FC236}">
                <a16:creationId xmlns:a16="http://schemas.microsoft.com/office/drawing/2014/main" id="{C0128CCD-916B-4140-B317-7BB7AAA91710}"/>
              </a:ext>
            </a:extLst>
          </p:cNvPr>
          <p:cNvGrpSpPr/>
          <p:nvPr/>
        </p:nvGrpSpPr>
        <p:grpSpPr>
          <a:xfrm>
            <a:off x="4414279" y="966579"/>
            <a:ext cx="15556672" cy="1394492"/>
            <a:chOff x="-12700" y="-12699"/>
            <a:chExt cx="12192954" cy="1394491"/>
          </a:xfrm>
        </p:grpSpPr>
        <p:grpSp>
          <p:nvGrpSpPr>
            <p:cNvPr id="13" name="Rectangle">
              <a:extLst>
                <a:ext uri="{FF2B5EF4-FFF2-40B4-BE49-F238E27FC236}">
                  <a16:creationId xmlns:a16="http://schemas.microsoft.com/office/drawing/2014/main" id="{649C8F5E-BB11-4464-8D65-41798796A4B5}"/>
                </a:ext>
              </a:extLst>
            </p:cNvPr>
            <p:cNvGrpSpPr/>
            <p:nvPr/>
          </p:nvGrpSpPr>
          <p:grpSpPr>
            <a:xfrm>
              <a:off x="-12700" y="-12700"/>
              <a:ext cx="12192955" cy="1394492"/>
              <a:chOff x="0" y="0"/>
              <a:chExt cx="12192954" cy="1394491"/>
            </a:xfrm>
          </p:grpSpPr>
          <p:sp>
            <p:nvSpPr>
              <p:cNvPr id="15" name="Rectangle">
                <a:extLst>
                  <a:ext uri="{FF2B5EF4-FFF2-40B4-BE49-F238E27FC236}">
                    <a16:creationId xmlns:a16="http://schemas.microsoft.com/office/drawing/2014/main" id="{28D91D3D-5DC8-49BB-B63F-5DF713237EA0}"/>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16" name="Rectangle Rectangle" descr="Rectangle Rectangle">
                <a:extLst>
                  <a:ext uri="{FF2B5EF4-FFF2-40B4-BE49-F238E27FC236}">
                    <a16:creationId xmlns:a16="http://schemas.microsoft.com/office/drawing/2014/main" id="{A3E5F477-D455-4E7F-BB9E-2227B9C9AFBC}"/>
                  </a:ext>
                </a:extLst>
              </p:cNvPr>
              <p:cNvPicPr>
                <a:picLocks/>
              </p:cNvPicPr>
              <p:nvPr/>
            </p:nvPicPr>
            <p:blipFill>
              <a:blip r:embed="rId4"/>
              <a:stretch>
                <a:fillRect/>
              </a:stretch>
            </p:blipFill>
            <p:spPr>
              <a:xfrm>
                <a:off x="0" y="-1"/>
                <a:ext cx="12192955" cy="1394493"/>
              </a:xfrm>
              <a:prstGeom prst="rect">
                <a:avLst/>
              </a:prstGeom>
              <a:effectLst/>
            </p:spPr>
          </p:pic>
        </p:grpSp>
        <p:sp>
          <p:nvSpPr>
            <p:cNvPr id="14" name="Line">
              <a:extLst>
                <a:ext uri="{FF2B5EF4-FFF2-40B4-BE49-F238E27FC236}">
                  <a16:creationId xmlns:a16="http://schemas.microsoft.com/office/drawing/2014/main" id="{3A0DC1DB-E3FC-4848-B888-644D570BCE39}"/>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sp>
        <p:nvSpPr>
          <p:cNvPr id="17" name="YENİ NESİL İHRACAT DESTEKLERİ">
            <a:extLst>
              <a:ext uri="{FF2B5EF4-FFF2-40B4-BE49-F238E27FC236}">
                <a16:creationId xmlns:a16="http://schemas.microsoft.com/office/drawing/2014/main" id="{A5DCCEA6-C5A8-4592-AFB2-6CFC709642CB}"/>
              </a:ext>
            </a:extLst>
          </p:cNvPr>
          <p:cNvSpPr txBox="1"/>
          <p:nvPr/>
        </p:nvSpPr>
        <p:spPr>
          <a:xfrm>
            <a:off x="4782171" y="1040753"/>
            <a:ext cx="14820887" cy="99425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r>
              <a:rPr lang="tr-TR" sz="6000" dirty="0">
                <a:latin typeface="Calibri" panose="020F0502020204030204" pitchFamily="34" charset="0"/>
              </a:rPr>
              <a:t>ALIM HEYETİ DESTEĞİ</a:t>
            </a:r>
          </a:p>
        </p:txBody>
      </p:sp>
      <p:sp>
        <p:nvSpPr>
          <p:cNvPr id="18" name="Yuvarlatılmış Dikdörtgen 13">
            <a:extLst>
              <a:ext uri="{FF2B5EF4-FFF2-40B4-BE49-F238E27FC236}">
                <a16:creationId xmlns:a16="http://schemas.microsoft.com/office/drawing/2014/main" id="{81295FA9-C2A6-4C60-B5CE-0E57831E59FE}"/>
              </a:ext>
            </a:extLst>
          </p:cNvPr>
          <p:cNvSpPr/>
          <p:nvPr/>
        </p:nvSpPr>
        <p:spPr>
          <a:xfrm>
            <a:off x="8236057" y="8776605"/>
            <a:ext cx="7911886" cy="33974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Metin kutusu 18">
            <a:extLst>
              <a:ext uri="{FF2B5EF4-FFF2-40B4-BE49-F238E27FC236}">
                <a16:creationId xmlns:a16="http://schemas.microsoft.com/office/drawing/2014/main" id="{48AE6D8F-3E8C-44D2-9ADD-A31A9AD14383}"/>
              </a:ext>
            </a:extLst>
          </p:cNvPr>
          <p:cNvSpPr txBox="1"/>
          <p:nvPr/>
        </p:nvSpPr>
        <p:spPr>
          <a:xfrm>
            <a:off x="8093455" y="9406067"/>
            <a:ext cx="8197089" cy="2492990"/>
          </a:xfrm>
          <a:prstGeom prst="rect">
            <a:avLst/>
          </a:prstGeom>
          <a:noFill/>
        </p:spPr>
        <p:txBody>
          <a:bodyPr wrap="square" rtlCol="0">
            <a:spAutoFit/>
          </a:bodyPr>
          <a:lstStyle/>
          <a:p>
            <a:pPr algn="ctr">
              <a:tabLst>
                <a:tab pos="1431925" algn="l"/>
              </a:tabLst>
            </a:pPr>
            <a:r>
              <a:rPr lang="tr-TR" sz="3200" b="1" dirty="0">
                <a:solidFill>
                  <a:srgbClr val="D8AD65"/>
                </a:solidFill>
                <a:latin typeface="Myriad Pro Cond"/>
                <a:cs typeface="Arial" panose="020B0604020202020204" pitchFamily="34" charset="0"/>
              </a:rPr>
              <a:t>Alım Heyeti Desteği</a:t>
            </a:r>
          </a:p>
          <a:p>
            <a:pPr algn="ctr"/>
            <a:endParaRPr lang="tr-TR" sz="3200" dirty="0">
              <a:latin typeface="Myriad Pro Cond"/>
            </a:endParaRPr>
          </a:p>
          <a:p>
            <a:pPr lvl="0" algn="ctr">
              <a:buClr>
                <a:srgbClr val="990000"/>
              </a:buClr>
              <a:defRPr/>
            </a:pPr>
            <a:r>
              <a:rPr lang="tr-TR" sz="3200" b="1" dirty="0">
                <a:solidFill>
                  <a:schemeClr val="bg1"/>
                </a:solidFill>
                <a:latin typeface="Myriad Pro Cond"/>
              </a:rPr>
              <a:t>Destek Oranı : </a:t>
            </a:r>
            <a:r>
              <a:rPr lang="tr-TR" sz="3200" b="1" dirty="0">
                <a:solidFill>
                  <a:srgbClr val="E43033"/>
                </a:solidFill>
                <a:latin typeface="Myriad Pro Cond"/>
              </a:rPr>
              <a:t>% 50 </a:t>
            </a:r>
          </a:p>
          <a:p>
            <a:pPr lvl="0" algn="ctr">
              <a:buClr>
                <a:srgbClr val="990000"/>
              </a:buClr>
              <a:defRPr/>
            </a:pPr>
            <a:r>
              <a:rPr lang="tr-TR" sz="3200" b="1" dirty="0">
                <a:solidFill>
                  <a:schemeClr val="bg1"/>
                </a:solidFill>
                <a:latin typeface="Myriad Pro Cond"/>
              </a:rPr>
              <a:t>Destek Miktarı: </a:t>
            </a:r>
            <a:r>
              <a:rPr lang="tr-TR" sz="3200" b="1" dirty="0">
                <a:solidFill>
                  <a:srgbClr val="E43033"/>
                </a:solidFill>
                <a:latin typeface="Myriad Pro Cond"/>
              </a:rPr>
              <a:t>2.262.000 TL /Faaliyet </a:t>
            </a:r>
          </a:p>
          <a:p>
            <a:pPr lvl="0" algn="ctr">
              <a:buClr>
                <a:srgbClr val="990000"/>
              </a:buClr>
              <a:defRPr/>
            </a:pPr>
            <a:endParaRPr lang="tr-TR" sz="2800" b="1" dirty="0">
              <a:solidFill>
                <a:schemeClr val="accent1">
                  <a:lumMod val="50000"/>
                </a:schemeClr>
              </a:solidFill>
            </a:endParaRPr>
          </a:p>
        </p:txBody>
      </p:sp>
      <p:pic>
        <p:nvPicPr>
          <p:cNvPr id="20" name="Rectangle Rectangle" descr="Rectangle Rectangle">
            <a:extLst>
              <a:ext uri="{FF2B5EF4-FFF2-40B4-BE49-F238E27FC236}">
                <a16:creationId xmlns:a16="http://schemas.microsoft.com/office/drawing/2014/main" id="{E65FEA1A-EBAA-4B4C-A487-0E8C974D9C2D}"/>
              </a:ext>
            </a:extLst>
          </p:cNvPr>
          <p:cNvPicPr>
            <a:picLocks/>
          </p:cNvPicPr>
          <p:nvPr/>
        </p:nvPicPr>
        <p:blipFill>
          <a:blip r:embed="rId5"/>
          <a:stretch>
            <a:fillRect/>
          </a:stretch>
        </p:blipFill>
        <p:spPr>
          <a:xfrm>
            <a:off x="3505116" y="2659382"/>
            <a:ext cx="16952601" cy="5728746"/>
          </a:xfrm>
          <a:prstGeom prst="rect">
            <a:avLst/>
          </a:prstGeom>
          <a:effectLst/>
        </p:spPr>
      </p:pic>
      <p:sp>
        <p:nvSpPr>
          <p:cNvPr id="21" name="Metin kutusu 20">
            <a:extLst>
              <a:ext uri="{FF2B5EF4-FFF2-40B4-BE49-F238E27FC236}">
                <a16:creationId xmlns:a16="http://schemas.microsoft.com/office/drawing/2014/main" id="{6B994DBC-892B-47BE-A275-65B8FDEB4AE8}"/>
              </a:ext>
            </a:extLst>
          </p:cNvPr>
          <p:cNvSpPr txBox="1"/>
          <p:nvPr/>
        </p:nvSpPr>
        <p:spPr>
          <a:xfrm>
            <a:off x="2768794" y="2856803"/>
            <a:ext cx="18087278" cy="533390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lvl="2" indent="0" defTabSz="914400" hangingPunct="1">
              <a:buClr>
                <a:srgbClr val="990000"/>
              </a:buClr>
              <a:defRPr/>
            </a:pPr>
            <a:r>
              <a:rPr lang="tr-TR" sz="3200" b="1" dirty="0">
                <a:solidFill>
                  <a:srgbClr val="D8AD65"/>
                </a:solidFill>
                <a:latin typeface="Myriad Pro Cond"/>
                <a:cs typeface="Arial" pitchFamily="34" charset="0"/>
              </a:rPr>
              <a:t>Desteklenen Faaliyetler;</a:t>
            </a:r>
          </a:p>
          <a:p>
            <a:pPr marL="342900" lvl="3" indent="0">
              <a:buClr>
                <a:srgbClr val="990000"/>
              </a:buClr>
              <a:defRPr/>
            </a:pPr>
            <a:r>
              <a:rPr lang="tr-TR" sz="3200" b="1" dirty="0">
                <a:solidFill>
                  <a:schemeClr val="bg1"/>
                </a:solidFill>
                <a:latin typeface="Myriad Pro Cond"/>
              </a:rPr>
              <a:t>İkili iş görüşmeleri,</a:t>
            </a:r>
          </a:p>
          <a:p>
            <a:pPr marL="342900" lvl="3" indent="0">
              <a:buClr>
                <a:srgbClr val="990000"/>
              </a:buClr>
              <a:defRPr/>
            </a:pPr>
            <a:r>
              <a:rPr lang="tr-TR" sz="3200" b="1" dirty="0">
                <a:solidFill>
                  <a:schemeClr val="bg1"/>
                </a:solidFill>
                <a:latin typeface="Myriad Pro Cond"/>
              </a:rPr>
              <a:t>Tesis ziyaretleri,</a:t>
            </a:r>
          </a:p>
          <a:p>
            <a:pPr marL="342900" lvl="3" indent="0">
              <a:buClr>
                <a:srgbClr val="990000"/>
              </a:buClr>
              <a:defRPr/>
            </a:pPr>
            <a:r>
              <a:rPr lang="tr-TR" sz="3200" b="1" dirty="0">
                <a:solidFill>
                  <a:schemeClr val="bg1"/>
                </a:solidFill>
                <a:latin typeface="Myriad Pro Cond"/>
              </a:rPr>
              <a:t>Meslek kuruluşu ziyareti</a:t>
            </a:r>
          </a:p>
          <a:p>
            <a:pPr marL="342900" lvl="3" indent="0">
              <a:buClr>
                <a:srgbClr val="990000"/>
              </a:buClr>
              <a:defRPr/>
            </a:pPr>
            <a:endParaRPr lang="tr-TR" sz="3200" b="1" dirty="0">
              <a:solidFill>
                <a:schemeClr val="bg1"/>
              </a:solidFill>
              <a:latin typeface="Myriad Pro Cond"/>
            </a:endParaRPr>
          </a:p>
          <a:p>
            <a:pPr marL="342900" lvl="3" indent="0">
              <a:buClr>
                <a:srgbClr val="990000"/>
              </a:buClr>
              <a:defRPr/>
            </a:pPr>
            <a:r>
              <a:rPr lang="tr-TR" sz="3200" b="1" dirty="0">
                <a:solidFill>
                  <a:srgbClr val="D8AD65"/>
                </a:solidFill>
                <a:latin typeface="Myriad Pro Cond"/>
              </a:rPr>
              <a:t>Desteklenen Giderler;</a:t>
            </a:r>
          </a:p>
          <a:p>
            <a:pPr marL="342900" lvl="3" indent="0">
              <a:buClr>
                <a:srgbClr val="990000"/>
              </a:buClr>
              <a:defRPr/>
            </a:pPr>
            <a:r>
              <a:rPr lang="tr-TR" sz="3200" b="1" dirty="0">
                <a:solidFill>
                  <a:schemeClr val="bg1"/>
                </a:solidFill>
                <a:latin typeface="Myriad Pro Cond"/>
              </a:rPr>
              <a:t>Ulaşım, Konaklama, Tanıtım, Organizasyon </a:t>
            </a:r>
          </a:p>
          <a:p>
            <a:pPr algn="just" defTabSz="342900"/>
            <a:endParaRPr lang="tr-TR" sz="3200" b="1" dirty="0">
              <a:latin typeface="Myriad Pro Cond"/>
              <a:cs typeface="Arial" pitchFamily="34" charset="0"/>
            </a:endParaRPr>
          </a:p>
          <a:p>
            <a:pPr defTabSz="342900"/>
            <a:r>
              <a:rPr lang="tr-TR" sz="3200" b="1" dirty="0">
                <a:solidFill>
                  <a:srgbClr val="D8AD65"/>
                </a:solidFill>
                <a:latin typeface="Myriad Pro Cond"/>
                <a:cs typeface="Arial" pitchFamily="34" charset="0"/>
              </a:rPr>
              <a:t>Bakanlıktan ön onay</a:t>
            </a:r>
          </a:p>
          <a:p>
            <a:pPr defTabSz="342900"/>
            <a:r>
              <a:rPr lang="tr-TR" sz="3200" b="1" dirty="0">
                <a:solidFill>
                  <a:srgbClr val="D8AD65"/>
                </a:solidFill>
                <a:latin typeface="Myriad Pro Cond"/>
                <a:cs typeface="Arial" pitchFamily="34" charset="0"/>
              </a:rPr>
              <a:t>İş birliği kuruluşları</a:t>
            </a:r>
          </a:p>
          <a:p>
            <a:pPr marL="0" marR="0" indent="0" algn="l" defTabSz="2438338" rtl="0" fontAlgn="auto" latinLnBrk="0" hangingPunct="0">
              <a:lnSpc>
                <a:spcPct val="100000"/>
              </a:lnSpc>
              <a:spcBef>
                <a:spcPts val="0"/>
              </a:spcBef>
              <a:spcAft>
                <a:spcPts val="0"/>
              </a:spcAft>
              <a:buClrTx/>
              <a:buSzTx/>
              <a:buFontTx/>
              <a:buNone/>
              <a:tabLst/>
            </a:pPr>
            <a:endParaRPr kumimoji="0" lang="tr-TR" sz="2200" b="1" i="0" u="none" strike="noStrike" cap="none" spc="0" normalizeH="0" baseline="0" dirty="0">
              <a:ln>
                <a:noFill/>
              </a:ln>
              <a:solidFill>
                <a:srgbClr val="D8AD65"/>
              </a:solidFill>
              <a:effectLst/>
              <a:uFillTx/>
              <a:latin typeface="+mn-lt"/>
              <a:ea typeface="+mn-ea"/>
              <a:cs typeface="+mn-cs"/>
              <a:sym typeface="Helvetica Neue"/>
            </a:endParaRPr>
          </a:p>
        </p:txBody>
      </p:sp>
      <p:sp>
        <p:nvSpPr>
          <p:cNvPr id="22" name="Dikdörtgen 21"/>
          <p:cNvSpPr/>
          <p:nvPr/>
        </p:nvSpPr>
        <p:spPr>
          <a:xfrm>
            <a:off x="4706671" y="12562551"/>
            <a:ext cx="14970656" cy="584775"/>
          </a:xfrm>
          <a:prstGeom prst="rect">
            <a:avLst/>
          </a:prstGeom>
        </p:spPr>
        <p:txBody>
          <a:bodyPr wrap="square">
            <a:spAutoFit/>
          </a:bodyPr>
          <a:lstStyle/>
          <a:p>
            <a:pPr marL="685800" lvl="2" indent="0" defTabSz="685800" hangingPunct="1">
              <a:defRPr/>
            </a:pPr>
            <a:r>
              <a:rPr lang="tr-TR" sz="3200" b="1" dirty="0">
                <a:solidFill>
                  <a:srgbClr val="E43033"/>
                </a:solidFill>
                <a:latin typeface="Myriad Pro Cond"/>
              </a:rPr>
              <a:t>ÜRÜN SERGİLEME ÜNİTELERİNİN KİRALANMASINA İLİŞKİN GİDERLER</a:t>
            </a:r>
          </a:p>
        </p:txBody>
      </p:sp>
    </p:spTree>
    <p:extLst>
      <p:ext uri="{BB962C8B-B14F-4D97-AF65-F5344CB8AC3E}">
        <p14:creationId xmlns:p14="http://schemas.microsoft.com/office/powerpoint/2010/main" val="346772122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42" name="26.09.2022"/>
          <p:cNvSpPr txBox="1"/>
          <p:nvPr/>
        </p:nvSpPr>
        <p:spPr>
          <a:xfrm>
            <a:off x="10989673" y="8099818"/>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grpSp>
        <p:nvGrpSpPr>
          <p:cNvPr id="18" name="Rectangle">
            <a:extLst>
              <a:ext uri="{FF2B5EF4-FFF2-40B4-BE49-F238E27FC236}">
                <a16:creationId xmlns:a16="http://schemas.microsoft.com/office/drawing/2014/main" id="{E603BBA2-5F22-4385-962C-94BE86E85115}"/>
              </a:ext>
            </a:extLst>
          </p:cNvPr>
          <p:cNvGrpSpPr/>
          <p:nvPr/>
        </p:nvGrpSpPr>
        <p:grpSpPr>
          <a:xfrm>
            <a:off x="4305020" y="2997475"/>
            <a:ext cx="16156068" cy="8917086"/>
            <a:chOff x="12700" y="-12701"/>
            <a:chExt cx="11052296" cy="1969640"/>
          </a:xfrm>
        </p:grpSpPr>
        <p:sp>
          <p:nvSpPr>
            <p:cNvPr id="19" name="Rectangle">
              <a:extLst>
                <a:ext uri="{FF2B5EF4-FFF2-40B4-BE49-F238E27FC236}">
                  <a16:creationId xmlns:a16="http://schemas.microsoft.com/office/drawing/2014/main" id="{141F675B-3A4D-4FC5-B0F9-2BD5E47590AD}"/>
                </a:ext>
              </a:extLst>
            </p:cNvPr>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0" name="Rectangle Rectangle" descr="Rectangle Rectangle">
              <a:extLst>
                <a:ext uri="{FF2B5EF4-FFF2-40B4-BE49-F238E27FC236}">
                  <a16:creationId xmlns:a16="http://schemas.microsoft.com/office/drawing/2014/main" id="{7634F14C-A621-4885-8EEC-ADFD09A592C2}"/>
                </a:ext>
              </a:extLst>
            </p:cNvPr>
            <p:cNvPicPr>
              <a:picLocks/>
            </p:cNvPicPr>
            <p:nvPr/>
          </p:nvPicPr>
          <p:blipFill>
            <a:blip r:embed="rId5"/>
            <a:stretch>
              <a:fillRect/>
            </a:stretch>
          </p:blipFill>
          <p:spPr>
            <a:xfrm>
              <a:off x="12700" y="-12701"/>
              <a:ext cx="11052296" cy="1969640"/>
            </a:xfrm>
            <a:prstGeom prst="rect">
              <a:avLst/>
            </a:prstGeom>
            <a:effectLst/>
          </p:spPr>
        </p:pic>
      </p:grpSp>
      <p:sp>
        <p:nvSpPr>
          <p:cNvPr id="5" name="Dikdörtgen 4"/>
          <p:cNvSpPr/>
          <p:nvPr/>
        </p:nvSpPr>
        <p:spPr>
          <a:xfrm>
            <a:off x="5497969" y="3531867"/>
            <a:ext cx="13917678" cy="7848302"/>
          </a:xfrm>
          <a:prstGeom prst="rect">
            <a:avLst/>
          </a:prstGeom>
        </p:spPr>
        <p:txBody>
          <a:bodyPr wrap="square">
            <a:spAutoFit/>
          </a:bodyPr>
          <a:lstStyle/>
          <a:p>
            <a:r>
              <a:rPr lang="tr-TR" sz="3600" b="1" dirty="0">
                <a:solidFill>
                  <a:schemeClr val="bg1"/>
                </a:solidFill>
              </a:rPr>
              <a:t>Türkiye İhracatçılar Meclisi (TİM), </a:t>
            </a:r>
          </a:p>
          <a:p>
            <a:r>
              <a:rPr lang="tr-TR" sz="3600" b="1" dirty="0">
                <a:solidFill>
                  <a:schemeClr val="bg1"/>
                </a:solidFill>
              </a:rPr>
              <a:t>Türkiye Odalar ve Borsalar Birliği (TOBB),</a:t>
            </a:r>
          </a:p>
          <a:p>
            <a:r>
              <a:rPr lang="tr-TR" sz="3600" b="1" dirty="0">
                <a:solidFill>
                  <a:schemeClr val="bg1"/>
                </a:solidFill>
              </a:rPr>
              <a:t> Dış Ekonomik İlişkiler Kurulu (DEİK),</a:t>
            </a:r>
          </a:p>
          <a:p>
            <a:r>
              <a:rPr lang="tr-TR" sz="3600" b="1" dirty="0">
                <a:solidFill>
                  <a:schemeClr val="bg1"/>
                </a:solidFill>
              </a:rPr>
              <a:t> İhracatçı Birlikleri, </a:t>
            </a:r>
          </a:p>
          <a:p>
            <a:r>
              <a:rPr lang="tr-TR" sz="3600" b="1" dirty="0">
                <a:solidFill>
                  <a:schemeClr val="bg1"/>
                </a:solidFill>
              </a:rPr>
              <a:t>Ticaret ve/veya Sanayi Odaları, </a:t>
            </a:r>
          </a:p>
          <a:p>
            <a:r>
              <a:rPr lang="tr-TR" sz="3600" b="1" dirty="0">
                <a:solidFill>
                  <a:schemeClr val="bg1"/>
                </a:solidFill>
              </a:rPr>
              <a:t>Organize Sanayi Bölgeleri, </a:t>
            </a:r>
          </a:p>
          <a:p>
            <a:r>
              <a:rPr lang="tr-TR" sz="3600" b="1" dirty="0">
                <a:solidFill>
                  <a:schemeClr val="bg1"/>
                </a:solidFill>
              </a:rPr>
              <a:t>Endüstri Bölgeleri, </a:t>
            </a:r>
          </a:p>
          <a:p>
            <a:r>
              <a:rPr lang="tr-TR" sz="3600" b="1" dirty="0">
                <a:solidFill>
                  <a:schemeClr val="bg1"/>
                </a:solidFill>
              </a:rPr>
              <a:t>Teknoloji Geliştirme Bölgeleri, </a:t>
            </a:r>
          </a:p>
          <a:p>
            <a:r>
              <a:rPr lang="tr-TR" sz="3600" b="1" dirty="0">
                <a:solidFill>
                  <a:schemeClr val="bg1"/>
                </a:solidFill>
              </a:rPr>
              <a:t>Sektör Dernekleri ve Kuruluşları, </a:t>
            </a:r>
          </a:p>
          <a:p>
            <a:r>
              <a:rPr lang="tr-TR" sz="3600" b="1" dirty="0" err="1">
                <a:solidFill>
                  <a:schemeClr val="bg1"/>
                </a:solidFill>
              </a:rPr>
              <a:t>Sektörel</a:t>
            </a:r>
            <a:r>
              <a:rPr lang="tr-TR" sz="3600" b="1" dirty="0">
                <a:solidFill>
                  <a:schemeClr val="bg1"/>
                </a:solidFill>
              </a:rPr>
              <a:t> Dış Ticaret Şirketleri (SDŞ), </a:t>
            </a:r>
          </a:p>
          <a:p>
            <a:r>
              <a:rPr lang="tr-TR" sz="3600" b="1" dirty="0">
                <a:solidFill>
                  <a:schemeClr val="bg1"/>
                </a:solidFill>
              </a:rPr>
              <a:t>Ticaret Borsaları,</a:t>
            </a:r>
          </a:p>
          <a:p>
            <a:r>
              <a:rPr lang="tr-TR" sz="3600" b="1" dirty="0">
                <a:solidFill>
                  <a:schemeClr val="bg1"/>
                </a:solidFill>
              </a:rPr>
              <a:t> İşveren Sendikaları </a:t>
            </a:r>
          </a:p>
          <a:p>
            <a:r>
              <a:rPr lang="tr-TR" sz="3600" b="1" dirty="0">
                <a:solidFill>
                  <a:schemeClr val="bg1"/>
                </a:solidFill>
              </a:rPr>
              <a:t>İmalatçıların kurduğu dernek, birlik ve kooperatifler </a:t>
            </a:r>
          </a:p>
          <a:p>
            <a:r>
              <a:rPr lang="tr-TR" sz="3600" b="1" dirty="0">
                <a:solidFill>
                  <a:schemeClr val="bg1"/>
                </a:solidFill>
              </a:rPr>
              <a:t> İhracat konsorsiyumları</a:t>
            </a:r>
            <a:endParaRPr lang="tr-TR" sz="3600" b="1" dirty="0">
              <a:solidFill>
                <a:schemeClr val="bg1"/>
              </a:solidFill>
              <a:latin typeface="+mj-lt"/>
              <a:ea typeface="Myriad Pro Cond"/>
              <a:cs typeface="Times New Roman" panose="02020603050405020304" pitchFamily="18" charset="0"/>
            </a:endParaRPr>
          </a:p>
        </p:txBody>
      </p:sp>
      <p:grpSp>
        <p:nvGrpSpPr>
          <p:cNvPr id="2" name="Group">
            <a:extLst>
              <a:ext uri="{FF2B5EF4-FFF2-40B4-BE49-F238E27FC236}">
                <a16:creationId xmlns:a16="http://schemas.microsoft.com/office/drawing/2014/main" id="{B415D5BD-7900-DB1D-A773-2F584E504879}"/>
              </a:ext>
            </a:extLst>
          </p:cNvPr>
          <p:cNvGrpSpPr/>
          <p:nvPr/>
        </p:nvGrpSpPr>
        <p:grpSpPr>
          <a:xfrm>
            <a:off x="4678472" y="669231"/>
            <a:ext cx="15556672" cy="1394492"/>
            <a:chOff x="-12700" y="-12699"/>
            <a:chExt cx="12192954" cy="1394491"/>
          </a:xfrm>
        </p:grpSpPr>
        <p:grpSp>
          <p:nvGrpSpPr>
            <p:cNvPr id="3" name="Rectangle">
              <a:extLst>
                <a:ext uri="{FF2B5EF4-FFF2-40B4-BE49-F238E27FC236}">
                  <a16:creationId xmlns:a16="http://schemas.microsoft.com/office/drawing/2014/main" id="{374763FE-4CC5-1D61-63DF-35BFBBA7EB8B}"/>
                </a:ext>
              </a:extLst>
            </p:cNvPr>
            <p:cNvGrpSpPr/>
            <p:nvPr/>
          </p:nvGrpSpPr>
          <p:grpSpPr>
            <a:xfrm>
              <a:off x="-12700" y="-12700"/>
              <a:ext cx="12192955" cy="1394492"/>
              <a:chOff x="0" y="0"/>
              <a:chExt cx="12192954" cy="1394491"/>
            </a:xfrm>
          </p:grpSpPr>
          <p:sp>
            <p:nvSpPr>
              <p:cNvPr id="6" name="Rectangle">
                <a:extLst>
                  <a:ext uri="{FF2B5EF4-FFF2-40B4-BE49-F238E27FC236}">
                    <a16:creationId xmlns:a16="http://schemas.microsoft.com/office/drawing/2014/main" id="{B6092625-9252-93CE-2E21-EF71A6B66749}"/>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7" name="Rectangle Rectangle" descr="Rectangle Rectangle">
                <a:extLst>
                  <a:ext uri="{FF2B5EF4-FFF2-40B4-BE49-F238E27FC236}">
                    <a16:creationId xmlns:a16="http://schemas.microsoft.com/office/drawing/2014/main" id="{0ECF0C3F-70B7-0C9D-2A6E-8B3C5CA9843A}"/>
                  </a:ext>
                </a:extLst>
              </p:cNvPr>
              <p:cNvPicPr>
                <a:picLocks/>
              </p:cNvPicPr>
              <p:nvPr/>
            </p:nvPicPr>
            <p:blipFill>
              <a:blip r:embed="rId6"/>
              <a:stretch>
                <a:fillRect/>
              </a:stretch>
            </p:blipFill>
            <p:spPr>
              <a:xfrm>
                <a:off x="0" y="-1"/>
                <a:ext cx="12192955" cy="1394493"/>
              </a:xfrm>
              <a:prstGeom prst="rect">
                <a:avLst/>
              </a:prstGeom>
              <a:effectLst/>
            </p:spPr>
          </p:pic>
        </p:grpSp>
        <p:sp>
          <p:nvSpPr>
            <p:cNvPr id="4" name="Line">
              <a:extLst>
                <a:ext uri="{FF2B5EF4-FFF2-40B4-BE49-F238E27FC236}">
                  <a16:creationId xmlns:a16="http://schemas.microsoft.com/office/drawing/2014/main" id="{6643E73B-A975-94EB-F873-19D8D18587F8}"/>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sp>
        <p:nvSpPr>
          <p:cNvPr id="8" name="Metin kutusu 7">
            <a:extLst>
              <a:ext uri="{FF2B5EF4-FFF2-40B4-BE49-F238E27FC236}">
                <a16:creationId xmlns:a16="http://schemas.microsoft.com/office/drawing/2014/main" id="{1C010A6E-239A-AA50-DB59-5AE7CD712330}"/>
              </a:ext>
            </a:extLst>
          </p:cNvPr>
          <p:cNvSpPr txBox="1"/>
          <p:nvPr/>
        </p:nvSpPr>
        <p:spPr>
          <a:xfrm>
            <a:off x="6276444" y="768582"/>
            <a:ext cx="12360728"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eaLnBrk="0">
              <a:defRPr sz="4400" b="1">
                <a:solidFill>
                  <a:srgbClr val="D8AD65"/>
                </a:solidFill>
                <a:latin typeface="Myriad Pro Cond"/>
                <a:ea typeface="Myriad Pro Cond"/>
                <a:cs typeface="Myriad Pro Cond"/>
                <a:sym typeface="Myriad Pro Condensed"/>
              </a:defRPr>
            </a:pPr>
            <a:r>
              <a:rPr lang="tr-TR" sz="6000" b="1" dirty="0">
                <a:solidFill>
                  <a:srgbClr val="D8AD65"/>
                </a:solidFill>
                <a:latin typeface="Calibri" panose="020F0502020204030204" pitchFamily="34" charset="0"/>
                <a:cs typeface="Calibri" panose="020F0502020204030204" pitchFamily="34" charset="0"/>
                <a:sym typeface="Myriad Pro Condensed"/>
              </a:rPr>
              <a:t>İŞBİRLİĞİ KURULUŞLARI</a:t>
            </a:r>
          </a:p>
        </p:txBody>
      </p:sp>
    </p:spTree>
    <p:extLst>
      <p:ext uri="{BB962C8B-B14F-4D97-AF65-F5344CB8AC3E}">
        <p14:creationId xmlns:p14="http://schemas.microsoft.com/office/powerpoint/2010/main" val="331717013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Rectangle Rectangle" descr="Rectangle Rectangle">
            <a:extLst>
              <a:ext uri="{FF2B5EF4-FFF2-40B4-BE49-F238E27FC236}">
                <a16:creationId xmlns:a16="http://schemas.microsoft.com/office/drawing/2014/main" id="{F89D66B9-0D48-4045-9606-11D67204381A}"/>
              </a:ext>
            </a:extLst>
          </p:cNvPr>
          <p:cNvPicPr>
            <a:picLocks/>
          </p:cNvPicPr>
          <p:nvPr/>
        </p:nvPicPr>
        <p:blipFill>
          <a:blip r:embed="rId3"/>
          <a:stretch>
            <a:fillRect/>
          </a:stretch>
        </p:blipFill>
        <p:spPr>
          <a:xfrm>
            <a:off x="13273329" y="7401682"/>
            <a:ext cx="7480508" cy="5561199"/>
          </a:xfrm>
          <a:prstGeom prst="rect">
            <a:avLst/>
          </a:prstGeom>
          <a:effectLst/>
        </p:spPr>
      </p:pic>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5"/>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5"/>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grpSp>
        <p:nvGrpSpPr>
          <p:cNvPr id="18" name="Group"/>
          <p:cNvGrpSpPr/>
          <p:nvPr/>
        </p:nvGrpSpPr>
        <p:grpSpPr>
          <a:xfrm>
            <a:off x="4582238" y="671295"/>
            <a:ext cx="15556672" cy="1394492"/>
            <a:chOff x="-12700" y="-12699"/>
            <a:chExt cx="12192954" cy="1394491"/>
          </a:xfrm>
        </p:grpSpPr>
        <p:grpSp>
          <p:nvGrpSpPr>
            <p:cNvPr id="19" name="Rectangle"/>
            <p:cNvGrpSpPr/>
            <p:nvPr/>
          </p:nvGrpSpPr>
          <p:grpSpPr>
            <a:xfrm>
              <a:off x="-12700" y="-12700"/>
              <a:ext cx="12192955" cy="1394492"/>
              <a:chOff x="0" y="0"/>
              <a:chExt cx="12192954" cy="1394491"/>
            </a:xfrm>
          </p:grpSpPr>
          <p:sp>
            <p:nvSpPr>
              <p:cNvPr id="21"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2" name="Rectangle Rectangle" descr="Rectangle Rectangle"/>
              <p:cNvPicPr>
                <a:picLocks/>
              </p:cNvPicPr>
              <p:nvPr/>
            </p:nvPicPr>
            <p:blipFill>
              <a:blip r:embed="rId6"/>
              <a:stretch>
                <a:fillRect/>
              </a:stretch>
            </p:blipFill>
            <p:spPr>
              <a:xfrm>
                <a:off x="0" y="-1"/>
                <a:ext cx="12192955" cy="1394493"/>
              </a:xfrm>
              <a:prstGeom prst="rect">
                <a:avLst/>
              </a:prstGeom>
              <a:effectLst/>
            </p:spPr>
          </p:pic>
        </p:grpSp>
        <p:sp>
          <p:nvSpPr>
            <p:cNvPr id="20"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sp>
        <p:nvSpPr>
          <p:cNvPr id="23" name="YENİ NESİL İHRACAT DESTEKLERİ"/>
          <p:cNvSpPr txBox="1"/>
          <p:nvPr/>
        </p:nvSpPr>
        <p:spPr>
          <a:xfrm>
            <a:off x="4950131" y="794967"/>
            <a:ext cx="14820887" cy="99425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r>
              <a:rPr lang="tr-TR" sz="6000" dirty="0">
                <a:latin typeface="Calibri" panose="020F0502020204030204" pitchFamily="34" charset="0"/>
              </a:rPr>
              <a:t>İHRACAT KONSORSİYUMU DESTEĞİ</a:t>
            </a:r>
            <a:endParaRPr sz="6000" dirty="0">
              <a:latin typeface="Calibri" panose="020F0502020204030204" pitchFamily="34" charset="0"/>
            </a:endParaRPr>
          </a:p>
        </p:txBody>
      </p:sp>
      <p:grpSp>
        <p:nvGrpSpPr>
          <p:cNvPr id="40" name="Group">
            <a:extLst>
              <a:ext uri="{FF2B5EF4-FFF2-40B4-BE49-F238E27FC236}">
                <a16:creationId xmlns:a16="http://schemas.microsoft.com/office/drawing/2014/main" id="{72005E3C-B932-48EA-9DBD-19E59E3E8BA3}"/>
              </a:ext>
            </a:extLst>
          </p:cNvPr>
          <p:cNvGrpSpPr/>
          <p:nvPr/>
        </p:nvGrpSpPr>
        <p:grpSpPr>
          <a:xfrm>
            <a:off x="3794269" y="1677104"/>
            <a:ext cx="16795461" cy="5923820"/>
            <a:chOff x="-7911244" y="-1230521"/>
            <a:chExt cx="11052298" cy="2738570"/>
          </a:xfrm>
        </p:grpSpPr>
        <p:pic>
          <p:nvPicPr>
            <p:cNvPr id="45" name="Rectangle Rectangle" descr="Rectangle Rectangle">
              <a:extLst>
                <a:ext uri="{FF2B5EF4-FFF2-40B4-BE49-F238E27FC236}">
                  <a16:creationId xmlns:a16="http://schemas.microsoft.com/office/drawing/2014/main" id="{05670079-F890-469E-BA96-D1776B3DF8DC}"/>
                </a:ext>
              </a:extLst>
            </p:cNvPr>
            <p:cNvPicPr>
              <a:picLocks/>
            </p:cNvPicPr>
            <p:nvPr/>
          </p:nvPicPr>
          <p:blipFill>
            <a:blip r:embed="rId3"/>
            <a:stretch>
              <a:fillRect/>
            </a:stretch>
          </p:blipFill>
          <p:spPr>
            <a:xfrm>
              <a:off x="-7911244" y="-807196"/>
              <a:ext cx="11052298" cy="1969641"/>
            </a:xfrm>
            <a:prstGeom prst="rect">
              <a:avLst/>
            </a:prstGeom>
            <a:effectLst/>
          </p:spPr>
        </p:pic>
        <p:sp>
          <p:nvSpPr>
            <p:cNvPr id="42" name="İhracata yönelik mevcut ve yeni destek programları bütüncül olarak tek çatı altında">
              <a:extLst>
                <a:ext uri="{FF2B5EF4-FFF2-40B4-BE49-F238E27FC236}">
                  <a16:creationId xmlns:a16="http://schemas.microsoft.com/office/drawing/2014/main" id="{64B2CD3A-396B-4BE6-9A92-3B2957554149}"/>
                </a:ext>
              </a:extLst>
            </p:cNvPr>
            <p:cNvSpPr txBox="1"/>
            <p:nvPr/>
          </p:nvSpPr>
          <p:spPr>
            <a:xfrm>
              <a:off x="-7572934" y="-1230521"/>
              <a:ext cx="10503693" cy="2738570"/>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numCol="1" anchor="ctr">
              <a:noAutofit/>
            </a:bodyPr>
            <a:lstStyle>
              <a:lvl1pPr>
                <a:defRPr sz="4000" b="1" i="1">
                  <a:solidFill>
                    <a:srgbClr val="D8AD65"/>
                  </a:solidFill>
                  <a:latin typeface="Myriad Pro Cond"/>
                  <a:ea typeface="Myriad Pro Cond"/>
                  <a:cs typeface="Myriad Pro Cond"/>
                  <a:sym typeface="Myriad Pro Condensed"/>
                </a:defRPr>
              </a:lvl1pPr>
            </a:lstStyle>
            <a:p>
              <a:pPr algn="just"/>
              <a:r>
                <a:rPr lang="tr-TR" sz="3600" dirty="0"/>
                <a:t>İhracat Konsorsiyumu Statüsü;</a:t>
              </a:r>
            </a:p>
            <a:p>
              <a:pPr algn="just"/>
              <a:r>
                <a:rPr lang="tr-TR" sz="3600" b="0" dirty="0">
                  <a:solidFill>
                    <a:schemeClr val="bg1"/>
                  </a:solidFill>
                </a:rPr>
                <a:t>ihracatçıları örgütlendirmek ve aralarındaki işbirliğini yurt dışı pazarlardaki fırsat ve tehditler çerçevesinde geliştirmek suretiyle ihracatı artırmak, ihracatçı sektörlerimizin ortak hareket etmelerini ve uzmanlaşma temelinde ölçek ekonomileri sağlamak üzere kurulan ve şirketler ile aracılık sözleşmesi imzalayarak; sözleşme konusu malları küresel pazarlara ihraç etmeleri sürecine destek olan şirketler statü almak için Bakanlığa başvurur.</a:t>
              </a:r>
            </a:p>
          </p:txBody>
        </p:sp>
      </p:grpSp>
      <p:sp>
        <p:nvSpPr>
          <p:cNvPr id="26" name="Yuvarlatılmış Dikdörtgen 13">
            <a:extLst>
              <a:ext uri="{FF2B5EF4-FFF2-40B4-BE49-F238E27FC236}">
                <a16:creationId xmlns:a16="http://schemas.microsoft.com/office/drawing/2014/main" id="{8F6352F0-291E-4CF3-B8B8-D27221C247BB}"/>
              </a:ext>
            </a:extLst>
          </p:cNvPr>
          <p:cNvSpPr/>
          <p:nvPr/>
        </p:nvSpPr>
        <p:spPr>
          <a:xfrm>
            <a:off x="3837868" y="8909115"/>
            <a:ext cx="8695183" cy="39167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a:extLst>
              <a:ext uri="{FF2B5EF4-FFF2-40B4-BE49-F238E27FC236}">
                <a16:creationId xmlns:a16="http://schemas.microsoft.com/office/drawing/2014/main" id="{38E11587-339B-4F48-90F9-514D0DF3D9B3}"/>
              </a:ext>
            </a:extLst>
          </p:cNvPr>
          <p:cNvSpPr txBox="1"/>
          <p:nvPr/>
        </p:nvSpPr>
        <p:spPr>
          <a:xfrm>
            <a:off x="4755025" y="9309323"/>
            <a:ext cx="6959035" cy="284091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D8AD65"/>
                </a:solidFill>
                <a:effectLst/>
                <a:uFillTx/>
                <a:latin typeface="Myriad Pro Cond"/>
                <a:sym typeface="Helvetica Neue"/>
              </a:rPr>
              <a:t>İhracat Konsorsiyumu Desteği</a:t>
            </a:r>
          </a:p>
          <a:p>
            <a:pPr marL="0" marR="0" indent="0" algn="ctr" defTabSz="2438338" rtl="0" fontAlgn="auto" latinLnBrk="0" hangingPunct="0">
              <a:lnSpc>
                <a:spcPct val="100000"/>
              </a:lnSpc>
              <a:spcBef>
                <a:spcPts val="0"/>
              </a:spcBef>
              <a:spcAft>
                <a:spcPts val="0"/>
              </a:spcAft>
              <a:buClrTx/>
              <a:buSzTx/>
              <a:buFontTx/>
              <a:buNone/>
              <a:tabLst/>
            </a:pPr>
            <a:endParaRPr kumimoji="0" lang="tr-TR" sz="3600" b="1" i="0" u="none" strike="noStrike" cap="none" spc="0" normalizeH="0" baseline="0" dirty="0">
              <a:ln>
                <a:noFill/>
              </a:ln>
              <a:solidFill>
                <a:srgbClr val="D8AD65"/>
              </a:solidFill>
              <a:effectLst/>
              <a:uFillTx/>
              <a:latin typeface="Myriad Pro Cond"/>
              <a:sym typeface="Helvetica Neue"/>
            </a:endParaRPr>
          </a:p>
          <a:p>
            <a:pPr marL="0" marR="0" indent="0" algn="ctr" defTabSz="2438338" rtl="0" fontAlgn="auto" latinLnBrk="0" hangingPunct="0">
              <a:lnSpc>
                <a:spcPct val="100000"/>
              </a:lnSpc>
              <a:spcBef>
                <a:spcPts val="0"/>
              </a:spcBef>
              <a:spcAft>
                <a:spcPts val="0"/>
              </a:spcAft>
              <a:buClrTx/>
              <a:buSzTx/>
              <a:buFontTx/>
              <a:buNone/>
              <a:tabLst/>
            </a:pPr>
            <a:r>
              <a:rPr lang="tr-TR" sz="3600" b="1" dirty="0">
                <a:solidFill>
                  <a:schemeClr val="bg1"/>
                </a:solidFill>
                <a:latin typeface="Myriad Pro Cond"/>
              </a:rPr>
              <a:t>Destek Miktarı: 18.099.000/ Yıl</a:t>
            </a:r>
          </a:p>
          <a:p>
            <a:pPr marL="0" marR="0" indent="0" algn="ctr" defTabSz="2438338"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chemeClr val="bg1"/>
                </a:solidFill>
                <a:effectLst/>
                <a:uFillTx/>
                <a:latin typeface="Myriad Pro Cond"/>
                <a:sym typeface="Helvetica Neue"/>
              </a:rPr>
              <a:t>Destek Oranı: %50</a:t>
            </a:r>
          </a:p>
          <a:p>
            <a:pPr marL="0" marR="0" indent="0" algn="ctr" defTabSz="2438338" rtl="0" fontAlgn="auto" latinLnBrk="0" hangingPunct="0">
              <a:lnSpc>
                <a:spcPct val="100000"/>
              </a:lnSpc>
              <a:spcBef>
                <a:spcPts val="0"/>
              </a:spcBef>
              <a:spcAft>
                <a:spcPts val="0"/>
              </a:spcAft>
              <a:buClrTx/>
              <a:buSzTx/>
              <a:buFontTx/>
              <a:buNone/>
              <a:tabLst/>
            </a:pPr>
            <a:r>
              <a:rPr lang="tr-TR" sz="3600" b="1" dirty="0">
                <a:solidFill>
                  <a:schemeClr val="bg1"/>
                </a:solidFill>
                <a:latin typeface="Myriad Pro Cond"/>
              </a:rPr>
              <a:t>5 Yıl Boyunca</a:t>
            </a:r>
            <a:endParaRPr kumimoji="0" lang="tr-TR" sz="3600" b="1" i="0" u="none" strike="noStrike" cap="none" spc="0" normalizeH="0" baseline="0" dirty="0">
              <a:ln>
                <a:noFill/>
              </a:ln>
              <a:solidFill>
                <a:schemeClr val="bg1"/>
              </a:solidFill>
              <a:effectLst/>
              <a:uFillTx/>
              <a:latin typeface="Myriad Pro Cond"/>
              <a:sym typeface="Helvetica Neue"/>
            </a:endParaRPr>
          </a:p>
        </p:txBody>
      </p:sp>
      <p:pic>
        <p:nvPicPr>
          <p:cNvPr id="27" name="Resim 26"/>
          <p:cNvPicPr>
            <a:picLocks noChangeAspect="1"/>
          </p:cNvPicPr>
          <p:nvPr/>
        </p:nvPicPr>
        <p:blipFill>
          <a:blip r:embed="rId7"/>
          <a:stretch>
            <a:fillRect/>
          </a:stretch>
        </p:blipFill>
        <p:spPr>
          <a:xfrm>
            <a:off x="4497484" y="7559339"/>
            <a:ext cx="6334293" cy="1127858"/>
          </a:xfrm>
          <a:prstGeom prst="rect">
            <a:avLst/>
          </a:prstGeom>
        </p:spPr>
      </p:pic>
      <p:sp>
        <p:nvSpPr>
          <p:cNvPr id="28" name="Metin kutusu 27">
            <a:extLst>
              <a:ext uri="{FF2B5EF4-FFF2-40B4-BE49-F238E27FC236}">
                <a16:creationId xmlns:a16="http://schemas.microsoft.com/office/drawing/2014/main" id="{F1E01B3D-21E7-4719-88FC-FB418107CCAB}"/>
              </a:ext>
            </a:extLst>
          </p:cNvPr>
          <p:cNvSpPr txBox="1"/>
          <p:nvPr/>
        </p:nvSpPr>
        <p:spPr>
          <a:xfrm>
            <a:off x="12358722" y="8012235"/>
            <a:ext cx="9272079" cy="570323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lvl="2" indent="0" defTabSz="914400" hangingPunct="1">
              <a:buClr>
                <a:srgbClr val="990000"/>
              </a:buClr>
              <a:defRPr/>
            </a:pPr>
            <a:r>
              <a:rPr lang="tr-TR" sz="3600" b="1" dirty="0">
                <a:solidFill>
                  <a:srgbClr val="D8AD65"/>
                </a:solidFill>
                <a:latin typeface="Myriad Pro Cond"/>
                <a:cs typeface="Arial" pitchFamily="34" charset="0"/>
              </a:rPr>
              <a:t>Desteklenen Faaliyetler/Giderler;</a:t>
            </a:r>
          </a:p>
          <a:p>
            <a:pPr lvl="2" indent="0" defTabSz="914400" hangingPunct="1">
              <a:buClr>
                <a:srgbClr val="990000"/>
              </a:buClr>
              <a:defRPr/>
            </a:pPr>
            <a:endParaRPr lang="tr-TR" sz="3600" b="1" dirty="0">
              <a:solidFill>
                <a:srgbClr val="D8AD65"/>
              </a:solidFill>
              <a:latin typeface="Myriad Pro Cond"/>
              <a:cs typeface="Arial" pitchFamily="34" charset="0"/>
            </a:endParaRPr>
          </a:p>
          <a:p>
            <a:pPr marL="342900" lvl="3" indent="0">
              <a:buClr>
                <a:srgbClr val="990000"/>
              </a:buClr>
              <a:defRPr/>
            </a:pPr>
            <a:r>
              <a:rPr lang="tr-TR" sz="3600" b="1" dirty="0">
                <a:solidFill>
                  <a:schemeClr val="bg1"/>
                </a:solidFill>
                <a:latin typeface="Myriad Pro Cond"/>
              </a:rPr>
              <a:t>Tanıtım</a:t>
            </a:r>
          </a:p>
          <a:p>
            <a:pPr marL="342900" lvl="3" indent="0">
              <a:buClr>
                <a:srgbClr val="990000"/>
              </a:buClr>
              <a:defRPr/>
            </a:pPr>
            <a:r>
              <a:rPr lang="tr-TR" sz="3600" b="1" dirty="0">
                <a:solidFill>
                  <a:schemeClr val="bg1"/>
                </a:solidFill>
                <a:latin typeface="Myriad Pro Cond"/>
              </a:rPr>
              <a:t>Pazarlama</a:t>
            </a:r>
          </a:p>
          <a:p>
            <a:pPr marL="342900" lvl="3" indent="0">
              <a:buClr>
                <a:srgbClr val="990000"/>
              </a:buClr>
              <a:defRPr/>
            </a:pPr>
            <a:r>
              <a:rPr lang="tr-TR" sz="3600" b="1" dirty="0">
                <a:solidFill>
                  <a:schemeClr val="bg1"/>
                </a:solidFill>
                <a:latin typeface="Myriad Pro Cond"/>
              </a:rPr>
              <a:t>Pazar Araştırması</a:t>
            </a:r>
          </a:p>
          <a:p>
            <a:pPr marL="342900" lvl="3" indent="0">
              <a:buClr>
                <a:srgbClr val="990000"/>
              </a:buClr>
              <a:defRPr/>
            </a:pPr>
            <a:r>
              <a:rPr lang="tr-TR" sz="3600" b="1" dirty="0">
                <a:solidFill>
                  <a:schemeClr val="bg1"/>
                </a:solidFill>
                <a:latin typeface="Myriad Pro Cond"/>
              </a:rPr>
              <a:t>Rapor Satın Alma</a:t>
            </a:r>
          </a:p>
          <a:p>
            <a:pPr marL="342900" lvl="3" indent="0">
              <a:buClr>
                <a:srgbClr val="990000"/>
              </a:buClr>
              <a:defRPr/>
            </a:pPr>
            <a:r>
              <a:rPr lang="tr-TR" sz="3600" b="1" dirty="0">
                <a:solidFill>
                  <a:schemeClr val="bg1"/>
                </a:solidFill>
                <a:latin typeface="Myriad Pro Cond"/>
              </a:rPr>
              <a:t> Danışmanlık</a:t>
            </a:r>
          </a:p>
          <a:p>
            <a:pPr marL="342900" lvl="3" indent="0">
              <a:buClr>
                <a:srgbClr val="990000"/>
              </a:buClr>
              <a:defRPr/>
            </a:pPr>
            <a:r>
              <a:rPr lang="tr-TR" sz="3600" b="1" dirty="0">
                <a:solidFill>
                  <a:schemeClr val="bg1"/>
                </a:solidFill>
                <a:latin typeface="Myriad Pro Cond"/>
              </a:rPr>
              <a:t>Eğitim</a:t>
            </a:r>
          </a:p>
          <a:p>
            <a:pPr algn="just" defTabSz="342900"/>
            <a:endParaRPr lang="tr-TR" sz="2800" b="1" dirty="0">
              <a:cs typeface="Arial" pitchFamily="34" charset="0"/>
            </a:endParaRPr>
          </a:p>
          <a:p>
            <a:pPr defTabSz="342900"/>
            <a:endParaRPr lang="tr-TR" sz="2800" b="1" dirty="0">
              <a:solidFill>
                <a:srgbClr val="D8AD65"/>
              </a:solidFill>
              <a:cs typeface="Arial" pitchFamily="34" charset="0"/>
            </a:endParaRPr>
          </a:p>
          <a:p>
            <a:pPr marL="0" marR="0" indent="0" algn="l" defTabSz="2438338" rtl="0" fontAlgn="auto" latinLnBrk="0" hangingPunct="0">
              <a:lnSpc>
                <a:spcPct val="100000"/>
              </a:lnSpc>
              <a:spcBef>
                <a:spcPts val="0"/>
              </a:spcBef>
              <a:spcAft>
                <a:spcPts val="0"/>
              </a:spcAft>
              <a:buClrTx/>
              <a:buSzTx/>
              <a:buFontTx/>
              <a:buNone/>
              <a:tabLst/>
            </a:pPr>
            <a:endParaRPr kumimoji="0" lang="tr-TR" sz="2200" b="1" i="0" u="none" strike="noStrike" cap="none" spc="0" normalizeH="0" baseline="0" dirty="0">
              <a:ln>
                <a:noFill/>
              </a:ln>
              <a:solidFill>
                <a:srgbClr val="D8AD65"/>
              </a:solidFill>
              <a:effectLst/>
              <a:uFillTx/>
              <a:latin typeface="+mn-lt"/>
              <a:ea typeface="+mn-ea"/>
              <a:cs typeface="+mn-cs"/>
              <a:sym typeface="Helvetica Neue"/>
            </a:endParaRPr>
          </a:p>
        </p:txBody>
      </p:sp>
      <p:pic>
        <p:nvPicPr>
          <p:cNvPr id="37" name="Image" descr="Image">
            <a:extLst>
              <a:ext uri="{FF2B5EF4-FFF2-40B4-BE49-F238E27FC236}">
                <a16:creationId xmlns:a16="http://schemas.microsoft.com/office/drawing/2014/main" id="{85F02DAA-0297-45B6-8508-5C13A6C12D6D}"/>
              </a:ext>
            </a:extLst>
          </p:cNvPr>
          <p:cNvPicPr>
            <a:picLocks noChangeAspect="1"/>
          </p:cNvPicPr>
          <p:nvPr/>
        </p:nvPicPr>
        <p:blipFill>
          <a:blip r:embed="rId8"/>
          <a:stretch>
            <a:fillRect/>
          </a:stretch>
        </p:blipFill>
        <p:spPr>
          <a:xfrm>
            <a:off x="2413694" y="9621120"/>
            <a:ext cx="2432937" cy="2433029"/>
          </a:xfrm>
          <a:prstGeom prst="rect">
            <a:avLst/>
          </a:prstGeom>
          <a:ln w="3175" cap="flat">
            <a:noFill/>
            <a:miter lim="400000"/>
          </a:ln>
          <a:effectLst/>
        </p:spPr>
      </p:pic>
      <p:sp>
        <p:nvSpPr>
          <p:cNvPr id="38" name="Dikdörtgen 37">
            <a:extLst>
              <a:ext uri="{FF2B5EF4-FFF2-40B4-BE49-F238E27FC236}">
                <a16:creationId xmlns:a16="http://schemas.microsoft.com/office/drawing/2014/main" id="{F27ED75D-6DD9-4DE5-A217-EC859F1CF1F1}"/>
              </a:ext>
            </a:extLst>
          </p:cNvPr>
          <p:cNvSpPr/>
          <p:nvPr/>
        </p:nvSpPr>
        <p:spPr>
          <a:xfrm>
            <a:off x="2594461" y="10600612"/>
            <a:ext cx="2071401" cy="461665"/>
          </a:xfrm>
          <a:prstGeom prst="rect">
            <a:avLst/>
          </a:prstGeom>
        </p:spPr>
        <p:txBody>
          <a:bodyPr wrap="none">
            <a:spAutoFit/>
          </a:bodyPr>
          <a:lstStyle/>
          <a:p>
            <a:r>
              <a:rPr lang="tr-TR" sz="2400" b="1" dirty="0">
                <a:solidFill>
                  <a:srgbClr val="FFFFFF"/>
                </a:solidFill>
                <a:latin typeface="Myriad Pro Cond"/>
                <a:sym typeface="Myriad Pro Condensed"/>
              </a:rPr>
              <a:t>YENİ DESTEK</a:t>
            </a:r>
          </a:p>
        </p:txBody>
      </p:sp>
    </p:spTree>
    <p:extLst>
      <p:ext uri="{BB962C8B-B14F-4D97-AF65-F5344CB8AC3E}">
        <p14:creationId xmlns:p14="http://schemas.microsoft.com/office/powerpoint/2010/main" val="10141223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000">
                  <a:solidFill>
                    <a:srgbClr val="FFFFFF"/>
                  </a:solidFill>
                  <a:latin typeface="Helvetica Neue Medium"/>
                  <a:ea typeface="Helvetica Neue Medium"/>
                  <a:cs typeface="Helvetica Neue Medium"/>
                  <a:sym typeface="Helvetica Neue Medium"/>
                </a:defRPr>
              </a:pPr>
              <a:endParaRPr kumimoji="0" sz="3000"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000">
                  <a:solidFill>
                    <a:srgbClr val="FFFFFF"/>
                  </a:solidFill>
                  <a:latin typeface="Helvetica Neue Medium"/>
                  <a:ea typeface="Helvetica Neue Medium"/>
                  <a:cs typeface="Helvetica Neue Medium"/>
                  <a:sym typeface="Helvetica Neue Medium"/>
                </a:defRPr>
              </a:pPr>
              <a:endParaRPr kumimoji="0" sz="3000"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sz="3600" b="1">
                <a:solidFill>
                  <a:srgbClr val="D8AD65"/>
                </a:solidFill>
                <a:latin typeface="Myriad Pro Cond"/>
                <a:ea typeface="Myriad Pro Cond"/>
                <a:cs typeface="Myriad Pro Cond"/>
                <a:sym typeface="Myriad Pro Condensed"/>
              </a:defRPr>
            </a:pPr>
            <a:r>
              <a:rPr kumimoji="0" lang="tr-TR" sz="2700" b="1" i="0" u="none" strike="noStrike" kern="0" cap="none" spc="0" normalizeH="0" baseline="0" noProof="0" dirty="0">
                <a:ln>
                  <a:noFill/>
                </a:ln>
                <a:solidFill>
                  <a:srgbClr val="D8AD65"/>
                </a:solidFill>
                <a:effectLst/>
                <a:uLnTx/>
                <a:uFillTx/>
                <a:latin typeface="Myriad Pro Cond"/>
                <a:sym typeface="Myriad Pro Condensed"/>
              </a:rPr>
              <a:t>İHRACAT </a:t>
            </a:r>
          </a:p>
          <a:p>
            <a:pPr marL="0" marR="0" lvl="0" indent="0" algn="ctr" defTabSz="2438338" rtl="0" eaLnBrk="1" fontAlgn="auto" latinLnBrk="0" hangingPunct="0">
              <a:lnSpc>
                <a:spcPct val="100000"/>
              </a:lnSpc>
              <a:spcBef>
                <a:spcPts val="0"/>
              </a:spcBef>
              <a:spcAft>
                <a:spcPts val="0"/>
              </a:spcAft>
              <a:buClrTx/>
              <a:buSzTx/>
              <a:buFontTx/>
              <a:buNone/>
              <a:tabLst/>
              <a:defRPr sz="3600" b="1">
                <a:solidFill>
                  <a:srgbClr val="D8AD65"/>
                </a:solidFill>
                <a:latin typeface="Myriad Pro Cond"/>
                <a:ea typeface="Myriad Pro Cond"/>
                <a:cs typeface="Myriad Pro Cond"/>
                <a:sym typeface="Myriad Pro Condensed"/>
              </a:defRPr>
            </a:pPr>
            <a:r>
              <a:rPr kumimoji="0" lang="tr-TR" sz="2700" b="1" i="0" u="none" strike="noStrike" kern="0" cap="none" spc="0" normalizeH="0" baseline="0" noProof="0" dirty="0">
                <a:ln>
                  <a:noFill/>
                </a:ln>
                <a:solidFill>
                  <a:srgbClr val="D8AD65"/>
                </a:solidFill>
                <a:effectLst/>
                <a:uLnTx/>
                <a:uFillTx/>
                <a:latin typeface="Myriad Pro Cond"/>
                <a:sym typeface="Myriad Pro Condensed"/>
              </a:rPr>
              <a:t>GENEL MÜDÜRLÜĞÜ</a:t>
            </a:r>
            <a:endParaRPr kumimoji="0" sz="2700" b="1" i="0" u="none" strike="noStrike" kern="0" cap="none" spc="0" normalizeH="0" baseline="0" noProof="0" dirty="0">
              <a:ln>
                <a:noFill/>
              </a:ln>
              <a:solidFill>
                <a:srgbClr val="D8AD65"/>
              </a:solidFill>
              <a:effectLst/>
              <a:uLnTx/>
              <a:uFillTx/>
              <a:latin typeface="Myriad Pro Cond"/>
              <a:sym typeface="Myriad Pro Condensed"/>
            </a:endParaRPr>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sz="3600" b="1">
                <a:solidFill>
                  <a:srgbClr val="D8AD65"/>
                </a:solidFill>
                <a:latin typeface="Myriad Pro Cond"/>
                <a:ea typeface="Myriad Pro Cond"/>
                <a:cs typeface="Myriad Pro Cond"/>
                <a:sym typeface="Myriad Pro Condensed"/>
              </a:defRPr>
            </a:pPr>
            <a:r>
              <a:rPr kumimoji="0" lang="tr-TR" sz="2700" b="1" i="0" u="none" strike="noStrike" kern="0" cap="none" spc="0" normalizeH="0" baseline="0" noProof="0" dirty="0">
                <a:ln>
                  <a:noFill/>
                </a:ln>
                <a:solidFill>
                  <a:srgbClr val="D8AD65"/>
                </a:solidFill>
                <a:effectLst/>
                <a:uLnTx/>
                <a:uFillTx/>
                <a:latin typeface="Myriad Pro Cond"/>
                <a:sym typeface="Myriad Pro Condensed"/>
              </a:rPr>
              <a:t>İHRACAT </a:t>
            </a:r>
          </a:p>
          <a:p>
            <a:pPr marL="0" marR="0" lvl="0" indent="0" algn="ctr" defTabSz="2438338" rtl="0" eaLnBrk="1" fontAlgn="auto" latinLnBrk="0" hangingPunct="0">
              <a:lnSpc>
                <a:spcPct val="100000"/>
              </a:lnSpc>
              <a:spcBef>
                <a:spcPts val="0"/>
              </a:spcBef>
              <a:spcAft>
                <a:spcPts val="0"/>
              </a:spcAft>
              <a:buClrTx/>
              <a:buSzTx/>
              <a:buFontTx/>
              <a:buNone/>
              <a:tabLst/>
              <a:defRPr sz="3600" b="1">
                <a:solidFill>
                  <a:srgbClr val="D8AD65"/>
                </a:solidFill>
                <a:latin typeface="Myriad Pro Cond"/>
                <a:ea typeface="Myriad Pro Cond"/>
                <a:cs typeface="Myriad Pro Cond"/>
                <a:sym typeface="Myriad Pro Condensed"/>
              </a:defRPr>
            </a:pPr>
            <a:r>
              <a:rPr kumimoji="0" lang="tr-TR" sz="2700" b="1" i="0" u="none" strike="noStrike" kern="0" cap="none" spc="0" normalizeH="0" baseline="0" noProof="0" dirty="0">
                <a:ln>
                  <a:noFill/>
                </a:ln>
                <a:solidFill>
                  <a:srgbClr val="D8AD65"/>
                </a:solidFill>
                <a:effectLst/>
                <a:uLnTx/>
                <a:uFillTx/>
                <a:latin typeface="Myriad Pro Cond"/>
                <a:sym typeface="Myriad Pro Condensed"/>
              </a:rPr>
              <a:t>GENEL MÜDÜRLÜĞÜ</a:t>
            </a:r>
            <a:endParaRPr kumimoji="0" sz="2700" b="1" i="0" u="none" strike="noStrike" kern="0" cap="none" spc="0" normalizeH="0" baseline="0" noProof="0" dirty="0">
              <a:ln>
                <a:noFill/>
              </a:ln>
              <a:solidFill>
                <a:srgbClr val="D8AD65"/>
              </a:solidFill>
              <a:effectLst/>
              <a:uLnTx/>
              <a:uFillTx/>
              <a:latin typeface="Myriad Pro Cond"/>
              <a:sym typeface="Myriad Pro Condensed"/>
            </a:endParaRPr>
          </a:p>
        </p:txBody>
      </p:sp>
      <p:sp>
        <p:nvSpPr>
          <p:cNvPr id="6" name="Yuvarlatılmış Dikdörtgen 13">
            <a:extLst>
              <a:ext uri="{FF2B5EF4-FFF2-40B4-BE49-F238E27FC236}">
                <a16:creationId xmlns:a16="http://schemas.microsoft.com/office/drawing/2014/main" id="{5E358FDE-F642-FA8A-E43B-AEB79555C972}"/>
              </a:ext>
            </a:extLst>
          </p:cNvPr>
          <p:cNvSpPr/>
          <p:nvPr/>
        </p:nvSpPr>
        <p:spPr>
          <a:xfrm>
            <a:off x="3459416" y="3060954"/>
            <a:ext cx="7022306" cy="3265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48EDE448-C6A5-FCF7-D081-812B664AAB0B}"/>
              </a:ext>
            </a:extLst>
          </p:cNvPr>
          <p:cNvSpPr txBox="1"/>
          <p:nvPr/>
        </p:nvSpPr>
        <p:spPr>
          <a:xfrm>
            <a:off x="3644022" y="3539632"/>
            <a:ext cx="6777698" cy="2123658"/>
          </a:xfrm>
          <a:prstGeom prst="rect">
            <a:avLst/>
          </a:prstGeom>
          <a:noFill/>
        </p:spPr>
        <p:txBody>
          <a:bodyPr wrap="square" rtlCol="0">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3200" b="1" dirty="0">
                <a:solidFill>
                  <a:schemeClr val="bg1"/>
                </a:solidFill>
                <a:latin typeface="Myriad Pro Cond"/>
              </a:rPr>
              <a:t>Yurt Dışı Fuar Katılımı Kapsamında Yer Kirası, Stant, Nakliye, Ulaşım  Giderleri</a:t>
            </a:r>
          </a:p>
          <a:p>
            <a:pPr lvl="0" algn="ctr">
              <a:buClr>
                <a:srgbClr val="990000"/>
              </a:buClr>
              <a:defRPr/>
            </a:pPr>
            <a:r>
              <a:rPr lang="tr-TR" sz="3600" b="1" dirty="0">
                <a:solidFill>
                  <a:srgbClr val="E43033"/>
                </a:solidFill>
                <a:latin typeface="Myriad Pro Cond"/>
              </a:rPr>
              <a:t>(Desteğe Esas Tutar)</a:t>
            </a:r>
          </a:p>
        </p:txBody>
      </p:sp>
      <p:sp>
        <p:nvSpPr>
          <p:cNvPr id="8" name="Dikdörtgen 7">
            <a:extLst>
              <a:ext uri="{FF2B5EF4-FFF2-40B4-BE49-F238E27FC236}">
                <a16:creationId xmlns:a16="http://schemas.microsoft.com/office/drawing/2014/main" id="{448EE602-12DF-56DB-C1C0-843345ECB83B}"/>
              </a:ext>
            </a:extLst>
          </p:cNvPr>
          <p:cNvSpPr/>
          <p:nvPr/>
        </p:nvSpPr>
        <p:spPr>
          <a:xfrm>
            <a:off x="2472800" y="11429189"/>
            <a:ext cx="8186285" cy="1908215"/>
          </a:xfrm>
          <a:prstGeom prst="rect">
            <a:avLst/>
          </a:prstGeom>
        </p:spPr>
        <p:txBody>
          <a:bodyPr wrap="square">
            <a:spAutoFit/>
          </a:bodyPr>
          <a:lstStyle/>
          <a:p>
            <a:pPr algn="ctr" fontAlgn="ctr">
              <a:defRPr/>
            </a:pPr>
            <a:r>
              <a:rPr lang="tr-TR" sz="3200" b="1" dirty="0">
                <a:solidFill>
                  <a:schemeClr val="bg1"/>
                </a:solidFill>
                <a:latin typeface="Myriad Pro Cond"/>
              </a:rPr>
              <a:t>Bakanlıkça Belirlenen Fuarlarda Organizatör Tanıtım Desteğine  B2B Toplantıları İlave Edildi</a:t>
            </a:r>
          </a:p>
          <a:p>
            <a:pPr algn="ctr"/>
            <a:endParaRPr lang="tr-TR" dirty="0"/>
          </a:p>
        </p:txBody>
      </p:sp>
      <p:sp>
        <p:nvSpPr>
          <p:cNvPr id="9" name="Sol Ayraç 8">
            <a:extLst>
              <a:ext uri="{FF2B5EF4-FFF2-40B4-BE49-F238E27FC236}">
                <a16:creationId xmlns:a16="http://schemas.microsoft.com/office/drawing/2014/main" id="{858C9900-D4D6-DDC6-50D0-16CB01CA21B7}"/>
              </a:ext>
            </a:extLst>
          </p:cNvPr>
          <p:cNvSpPr/>
          <p:nvPr/>
        </p:nvSpPr>
        <p:spPr>
          <a:xfrm>
            <a:off x="11241653" y="2890585"/>
            <a:ext cx="754058" cy="4795502"/>
          </a:xfrm>
          <a:prstGeom prst="leftBrace">
            <a:avLst/>
          </a:prstGeom>
          <a:ln w="28575"/>
        </p:spPr>
        <p:style>
          <a:lnRef idx="2">
            <a:schemeClr val="accent1"/>
          </a:lnRef>
          <a:fillRef idx="0">
            <a:schemeClr val="accent1"/>
          </a:fillRef>
          <a:effectRef idx="1">
            <a:schemeClr val="accent1"/>
          </a:effectRef>
          <a:fontRef idx="minor">
            <a:schemeClr val="tx1"/>
          </a:fontRef>
        </p:style>
        <p:txBody>
          <a:bodyPr rtlCol="0" anchor="ctr"/>
          <a:lstStyle/>
          <a:p>
            <a:pPr algn="ctr"/>
            <a:endParaRPr lang="tr-TR"/>
          </a:p>
        </p:txBody>
      </p:sp>
      <p:pic>
        <p:nvPicPr>
          <p:cNvPr id="10" name="Picture 2">
            <a:extLst>
              <a:ext uri="{FF2B5EF4-FFF2-40B4-BE49-F238E27FC236}">
                <a16:creationId xmlns:a16="http://schemas.microsoft.com/office/drawing/2014/main" id="{181E28B8-6C31-640E-0ADC-65F179CD61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1183" y="9384086"/>
            <a:ext cx="2790658" cy="1448996"/>
          </a:xfrm>
          <a:prstGeom prst="rect">
            <a:avLst/>
          </a:prstGeom>
          <a:solidFill>
            <a:srgbClr val="002060"/>
          </a:solidFill>
        </p:spPr>
      </p:pic>
      <p:sp>
        <p:nvSpPr>
          <p:cNvPr id="11" name="Metin kutusu 10">
            <a:extLst>
              <a:ext uri="{FF2B5EF4-FFF2-40B4-BE49-F238E27FC236}">
                <a16:creationId xmlns:a16="http://schemas.microsoft.com/office/drawing/2014/main" id="{25DAE4B1-27BA-C20D-35A8-08D87457B30D}"/>
              </a:ext>
            </a:extLst>
          </p:cNvPr>
          <p:cNvSpPr txBox="1"/>
          <p:nvPr/>
        </p:nvSpPr>
        <p:spPr>
          <a:xfrm>
            <a:off x="3018877" y="6755469"/>
            <a:ext cx="8578633" cy="1200329"/>
          </a:xfrm>
          <a:prstGeom prst="rect">
            <a:avLst/>
          </a:prstGeom>
          <a:noFill/>
        </p:spPr>
        <p:txBody>
          <a:bodyPr wrap="square">
            <a:spAutoFit/>
          </a:bodyPr>
          <a:lstStyle/>
          <a:p>
            <a:r>
              <a:rPr lang="tr-TR" sz="3600" b="1" dirty="0">
                <a:solidFill>
                  <a:srgbClr val="E43033"/>
                </a:solidFill>
                <a:latin typeface="Myriad Pro Cond"/>
              </a:rPr>
              <a:t>Aynı yurt dışı fuara en fazla 10 defa katılım</a:t>
            </a:r>
          </a:p>
        </p:txBody>
      </p:sp>
      <p:grpSp>
        <p:nvGrpSpPr>
          <p:cNvPr id="12" name="Group">
            <a:extLst>
              <a:ext uri="{FF2B5EF4-FFF2-40B4-BE49-F238E27FC236}">
                <a16:creationId xmlns:a16="http://schemas.microsoft.com/office/drawing/2014/main" id="{96D26481-AFDE-716B-9151-E3B30AF79745}"/>
              </a:ext>
            </a:extLst>
          </p:cNvPr>
          <p:cNvGrpSpPr/>
          <p:nvPr/>
        </p:nvGrpSpPr>
        <p:grpSpPr>
          <a:xfrm>
            <a:off x="4414279" y="966579"/>
            <a:ext cx="15556672" cy="1394492"/>
            <a:chOff x="-12700" y="-12699"/>
            <a:chExt cx="12192954" cy="1394491"/>
          </a:xfrm>
        </p:grpSpPr>
        <p:grpSp>
          <p:nvGrpSpPr>
            <p:cNvPr id="13" name="Rectangle">
              <a:extLst>
                <a:ext uri="{FF2B5EF4-FFF2-40B4-BE49-F238E27FC236}">
                  <a16:creationId xmlns:a16="http://schemas.microsoft.com/office/drawing/2014/main" id="{FA11B016-74E0-91ED-13C9-2448FDB89F7A}"/>
                </a:ext>
              </a:extLst>
            </p:cNvPr>
            <p:cNvGrpSpPr/>
            <p:nvPr/>
          </p:nvGrpSpPr>
          <p:grpSpPr>
            <a:xfrm>
              <a:off x="-12700" y="-12700"/>
              <a:ext cx="12192955" cy="1394492"/>
              <a:chOff x="0" y="0"/>
              <a:chExt cx="12192954" cy="1394491"/>
            </a:xfrm>
          </p:grpSpPr>
          <p:sp>
            <p:nvSpPr>
              <p:cNvPr id="15" name="Rectangle">
                <a:extLst>
                  <a:ext uri="{FF2B5EF4-FFF2-40B4-BE49-F238E27FC236}">
                    <a16:creationId xmlns:a16="http://schemas.microsoft.com/office/drawing/2014/main" id="{5C0F3F28-E4CB-9C23-1603-FCADB5BA4553}"/>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16" name="Rectangle Rectangle" descr="Rectangle Rectangle">
                <a:extLst>
                  <a:ext uri="{FF2B5EF4-FFF2-40B4-BE49-F238E27FC236}">
                    <a16:creationId xmlns:a16="http://schemas.microsoft.com/office/drawing/2014/main" id="{F6969BE3-556F-3728-4041-5B6A767CF891}"/>
                  </a:ext>
                </a:extLst>
              </p:cNvPr>
              <p:cNvPicPr>
                <a:picLocks/>
              </p:cNvPicPr>
              <p:nvPr/>
            </p:nvPicPr>
            <p:blipFill>
              <a:blip r:embed="rId6"/>
              <a:stretch>
                <a:fillRect/>
              </a:stretch>
            </p:blipFill>
            <p:spPr>
              <a:xfrm>
                <a:off x="0" y="-1"/>
                <a:ext cx="12192955" cy="1394493"/>
              </a:xfrm>
              <a:prstGeom prst="rect">
                <a:avLst/>
              </a:prstGeom>
              <a:effectLst/>
            </p:spPr>
          </p:pic>
        </p:grpSp>
        <p:sp>
          <p:nvSpPr>
            <p:cNvPr id="14" name="Line">
              <a:extLst>
                <a:ext uri="{FF2B5EF4-FFF2-40B4-BE49-F238E27FC236}">
                  <a16:creationId xmlns:a16="http://schemas.microsoft.com/office/drawing/2014/main" id="{A6CBC921-8074-8601-4479-9CA71BC51D05}"/>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sp>
        <p:nvSpPr>
          <p:cNvPr id="18" name="YENİ NESİL İHRACAT DESTEKLERİ">
            <a:extLst>
              <a:ext uri="{FF2B5EF4-FFF2-40B4-BE49-F238E27FC236}">
                <a16:creationId xmlns:a16="http://schemas.microsoft.com/office/drawing/2014/main" id="{6141A4CF-4363-7966-57CF-0842AD50BCB7}"/>
              </a:ext>
            </a:extLst>
          </p:cNvPr>
          <p:cNvSpPr txBox="1"/>
          <p:nvPr/>
        </p:nvSpPr>
        <p:spPr>
          <a:xfrm>
            <a:off x="5132630" y="1104532"/>
            <a:ext cx="14820887" cy="9942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sz="6000" dirty="0"/>
              <a:t>YURT DIŞI FUAR DESTEĞİ</a:t>
            </a:r>
            <a:endParaRPr lang="tr-TR" sz="6000" b="1" dirty="0">
              <a:solidFill>
                <a:srgbClr val="D8AD65"/>
              </a:solidFill>
              <a:latin typeface="Myriad Pro Cond"/>
              <a:ea typeface="Myriad Pro Cond"/>
              <a:cs typeface="Myriad Pro Cond"/>
            </a:endParaRPr>
          </a:p>
        </p:txBody>
      </p:sp>
      <p:sp>
        <p:nvSpPr>
          <p:cNvPr id="19" name="Yuvarlatılmış Dikdörtgen 13">
            <a:extLst>
              <a:ext uri="{FF2B5EF4-FFF2-40B4-BE49-F238E27FC236}">
                <a16:creationId xmlns:a16="http://schemas.microsoft.com/office/drawing/2014/main" id="{F5850A98-4C30-E65E-C2A1-0E86112E4A97}"/>
              </a:ext>
            </a:extLst>
          </p:cNvPr>
          <p:cNvSpPr/>
          <p:nvPr/>
        </p:nvSpPr>
        <p:spPr>
          <a:xfrm>
            <a:off x="2990291" y="11181522"/>
            <a:ext cx="7217374" cy="20572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1" name="Tablo 7">
            <a:extLst>
              <a:ext uri="{FF2B5EF4-FFF2-40B4-BE49-F238E27FC236}">
                <a16:creationId xmlns:a16="http://schemas.microsoft.com/office/drawing/2014/main" id="{20FF743D-DB11-185A-8E68-6A0C09F14933}"/>
              </a:ext>
            </a:extLst>
          </p:cNvPr>
          <p:cNvGraphicFramePr>
            <a:graphicFrameLocks noGrp="1"/>
          </p:cNvGraphicFramePr>
          <p:nvPr/>
        </p:nvGraphicFramePr>
        <p:xfrm>
          <a:off x="11881091" y="3647034"/>
          <a:ext cx="8985334" cy="2552157"/>
        </p:xfrm>
        <a:graphic>
          <a:graphicData uri="http://schemas.openxmlformats.org/drawingml/2006/table">
            <a:tbl>
              <a:tblPr firstRow="1" bandRow="1">
                <a:tableStyleId>{5C22544A-7EE6-4342-B048-85BDC9FD1C3A}</a:tableStyleId>
              </a:tblPr>
              <a:tblGrid>
                <a:gridCol w="6690290">
                  <a:extLst>
                    <a:ext uri="{9D8B030D-6E8A-4147-A177-3AD203B41FA5}">
                      <a16:colId xmlns:a16="http://schemas.microsoft.com/office/drawing/2014/main" val="3284541583"/>
                    </a:ext>
                  </a:extLst>
                </a:gridCol>
                <a:gridCol w="2295044">
                  <a:extLst>
                    <a:ext uri="{9D8B030D-6E8A-4147-A177-3AD203B41FA5}">
                      <a16:colId xmlns:a16="http://schemas.microsoft.com/office/drawing/2014/main" val="3639107226"/>
                    </a:ext>
                  </a:extLst>
                </a:gridCol>
              </a:tblGrid>
              <a:tr h="543135">
                <a:tc>
                  <a:txBody>
                    <a:bodyPr/>
                    <a:lstStyle/>
                    <a:p>
                      <a:endParaRPr lang="tr-TR" sz="2800" dirty="0">
                        <a:latin typeface="Myriad Pro Cond"/>
                      </a:endParaRPr>
                    </a:p>
                  </a:txBody>
                  <a:tcPr>
                    <a:noFill/>
                  </a:tcPr>
                </a:tc>
                <a:tc>
                  <a:txBody>
                    <a:bodyPr/>
                    <a:lstStyle/>
                    <a:p>
                      <a:pPr algn="ctr"/>
                      <a:r>
                        <a:rPr kumimoji="0" lang="tr-TR" sz="2800" b="1" i="0" u="none" strike="noStrike" cap="none" spc="0" normalizeH="0" baseline="0" dirty="0">
                          <a:ln>
                            <a:noFill/>
                          </a:ln>
                          <a:solidFill>
                            <a:srgbClr val="E43033"/>
                          </a:solidFill>
                          <a:effectLst/>
                          <a:uFillTx/>
                          <a:latin typeface="Myriad Pro Cond"/>
                          <a:ea typeface="+mn-ea"/>
                          <a:cs typeface="+mn-cs"/>
                          <a:sym typeface="Helvetica Neue"/>
                        </a:rPr>
                        <a:t>Destek Limiti</a:t>
                      </a:r>
                    </a:p>
                  </a:txBody>
                  <a:tcPr>
                    <a:noFill/>
                  </a:tcPr>
                </a:tc>
                <a:extLst>
                  <a:ext uri="{0D108BD9-81ED-4DB2-BD59-A6C34878D82A}">
                    <a16:rowId xmlns:a16="http://schemas.microsoft.com/office/drawing/2014/main" val="431451503"/>
                  </a:ext>
                </a:extLst>
              </a:tr>
              <a:tr h="545982">
                <a:tc>
                  <a:txBody>
                    <a:bodyPr/>
                    <a:lstStyle/>
                    <a:p>
                      <a:pPr algn="l"/>
                      <a:r>
                        <a:rPr lang="tr-TR" sz="2800" dirty="0">
                          <a:solidFill>
                            <a:schemeClr val="bg1"/>
                          </a:solidFill>
                          <a:latin typeface="Myriad Pro Cond"/>
                        </a:rPr>
                        <a:t>Genel Ticaret Fuarları  (Milli Katılım) </a:t>
                      </a:r>
                    </a:p>
                  </a:txBody>
                  <a:tcPr>
                    <a:noFill/>
                  </a:tcPr>
                </a:tc>
                <a:tc>
                  <a:txBody>
                    <a:bodyPr/>
                    <a:lstStyle/>
                    <a:p>
                      <a:pPr algn="ctr"/>
                      <a:r>
                        <a:rPr lang="tr-TR" sz="2800" dirty="0">
                          <a:solidFill>
                            <a:schemeClr val="bg1"/>
                          </a:solidFill>
                          <a:latin typeface="Myriad Pro Cond"/>
                        </a:rPr>
                        <a:t>271.000 TL</a:t>
                      </a:r>
                    </a:p>
                  </a:txBody>
                  <a:tcPr>
                    <a:noFill/>
                  </a:tcPr>
                </a:tc>
                <a:extLst>
                  <a:ext uri="{0D108BD9-81ED-4DB2-BD59-A6C34878D82A}">
                    <a16:rowId xmlns:a16="http://schemas.microsoft.com/office/drawing/2014/main" val="4291416041"/>
                  </a:ext>
                </a:extLst>
              </a:tr>
              <a:tr h="25553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2800" kern="1200" dirty="0" err="1">
                          <a:solidFill>
                            <a:schemeClr val="bg1"/>
                          </a:solidFill>
                          <a:latin typeface="Myriad Pro Cond"/>
                          <a:ea typeface="+mn-ea"/>
                          <a:cs typeface="+mn-cs"/>
                        </a:rPr>
                        <a:t>Sektörel</a:t>
                      </a:r>
                      <a:r>
                        <a:rPr lang="tr-TR" sz="2800" kern="1200" dirty="0">
                          <a:solidFill>
                            <a:schemeClr val="bg1"/>
                          </a:solidFill>
                          <a:latin typeface="Myriad Pro Cond"/>
                          <a:ea typeface="+mn-ea"/>
                          <a:cs typeface="+mn-cs"/>
                        </a:rPr>
                        <a:t> Fuarlar (Milli / Bireysel Katılım)</a:t>
                      </a:r>
                    </a:p>
                  </a:txBody>
                  <a:tcPr>
                    <a:noFill/>
                  </a:tcPr>
                </a:tc>
                <a:tc>
                  <a:txBody>
                    <a:bodyPr/>
                    <a:lstStyle/>
                    <a:p>
                      <a:pPr marL="0" algn="ctr" defTabSz="914400" rtl="0" eaLnBrk="1" latinLnBrk="0" hangingPunct="1"/>
                      <a:r>
                        <a:rPr lang="tr-TR" sz="2800" kern="1200" dirty="0">
                          <a:solidFill>
                            <a:schemeClr val="bg1"/>
                          </a:solidFill>
                          <a:latin typeface="Myriad Pro Cond"/>
                          <a:ea typeface="+mn-ea"/>
                          <a:cs typeface="+mn-cs"/>
                        </a:rPr>
                        <a:t>452.000 TL</a:t>
                      </a:r>
                    </a:p>
                  </a:txBody>
                  <a:tcPr>
                    <a:noFill/>
                  </a:tcPr>
                </a:tc>
                <a:extLst>
                  <a:ext uri="{0D108BD9-81ED-4DB2-BD59-A6C34878D82A}">
                    <a16:rowId xmlns:a16="http://schemas.microsoft.com/office/drawing/2014/main" val="2564612071"/>
                  </a:ext>
                </a:extLst>
              </a:tr>
              <a:tr h="54313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2800" kern="1200" dirty="0">
                          <a:solidFill>
                            <a:schemeClr val="bg1"/>
                          </a:solidFill>
                          <a:latin typeface="Myriad Pro Cond"/>
                          <a:ea typeface="+mn-ea"/>
                          <a:cs typeface="+mn-cs"/>
                        </a:rPr>
                        <a:t>Prestijli Fuarlar (Milli / Bireysel Katılım)</a:t>
                      </a:r>
                    </a:p>
                  </a:txBody>
                  <a:tcPr>
                    <a:noFill/>
                  </a:tcPr>
                </a:tc>
                <a:tc>
                  <a:txBody>
                    <a:bodyPr/>
                    <a:lstStyle/>
                    <a:p>
                      <a:pPr marL="0" algn="ctr" defTabSz="914400" rtl="0" eaLnBrk="1" latinLnBrk="0" hangingPunct="1"/>
                      <a:r>
                        <a:rPr lang="tr-TR" sz="2800" kern="1200" dirty="0">
                          <a:solidFill>
                            <a:schemeClr val="bg1"/>
                          </a:solidFill>
                          <a:latin typeface="Myriad Pro Cond"/>
                          <a:ea typeface="+mn-ea"/>
                          <a:cs typeface="+mn-cs"/>
                        </a:rPr>
                        <a:t>1.357.000 TL</a:t>
                      </a:r>
                    </a:p>
                  </a:txBody>
                  <a:tcPr>
                    <a:noFill/>
                  </a:tcPr>
                </a:tc>
                <a:extLst>
                  <a:ext uri="{0D108BD9-81ED-4DB2-BD59-A6C34878D82A}">
                    <a16:rowId xmlns:a16="http://schemas.microsoft.com/office/drawing/2014/main" val="1398384819"/>
                  </a:ext>
                </a:extLst>
              </a:tr>
            </a:tbl>
          </a:graphicData>
        </a:graphic>
      </p:graphicFrame>
      <p:sp>
        <p:nvSpPr>
          <p:cNvPr id="22" name="Dikdörtgen 21">
            <a:extLst>
              <a:ext uri="{FF2B5EF4-FFF2-40B4-BE49-F238E27FC236}">
                <a16:creationId xmlns:a16="http://schemas.microsoft.com/office/drawing/2014/main" id="{EF0DD7FE-E7C1-F1CC-CC7B-DBA661864723}"/>
              </a:ext>
            </a:extLst>
          </p:cNvPr>
          <p:cNvSpPr/>
          <p:nvPr/>
        </p:nvSpPr>
        <p:spPr>
          <a:xfrm>
            <a:off x="12368586" y="2799975"/>
            <a:ext cx="8497839" cy="646331"/>
          </a:xfrm>
          <a:prstGeom prst="rect">
            <a:avLst/>
          </a:prstGeom>
        </p:spPr>
        <p:txBody>
          <a:bodyPr wrap="none">
            <a:spAutoFit/>
          </a:bodyPr>
          <a:lstStyle/>
          <a:p>
            <a:r>
              <a:rPr lang="tr-TR" sz="3600" b="1" dirty="0">
                <a:solidFill>
                  <a:srgbClr val="E43033"/>
                </a:solidFill>
                <a:latin typeface="Myriad Pro Cond"/>
              </a:rPr>
              <a:t>Destek Tutarı: Desteğe esas tutar *M2 </a:t>
            </a:r>
          </a:p>
        </p:txBody>
      </p:sp>
      <p:sp>
        <p:nvSpPr>
          <p:cNvPr id="23" name="Metin kutusu 22">
            <a:extLst>
              <a:ext uri="{FF2B5EF4-FFF2-40B4-BE49-F238E27FC236}">
                <a16:creationId xmlns:a16="http://schemas.microsoft.com/office/drawing/2014/main" id="{527E9119-0866-C08B-9B63-5D503FD342A5}"/>
              </a:ext>
            </a:extLst>
          </p:cNvPr>
          <p:cNvSpPr txBox="1"/>
          <p:nvPr/>
        </p:nvSpPr>
        <p:spPr>
          <a:xfrm>
            <a:off x="12952412" y="6455199"/>
            <a:ext cx="7558806" cy="646331"/>
          </a:xfrm>
          <a:prstGeom prst="rect">
            <a:avLst/>
          </a:prstGeom>
          <a:noFill/>
        </p:spPr>
        <p:txBody>
          <a:bodyPr wrap="square" rtlCol="0">
            <a:spAutoFit/>
          </a:bodyPr>
          <a:lstStyle/>
          <a:p>
            <a:r>
              <a:rPr lang="tr-TR" sz="3600" b="1" dirty="0">
                <a:solidFill>
                  <a:srgbClr val="E43033"/>
                </a:solidFill>
                <a:latin typeface="Myriad Pro Cond"/>
              </a:rPr>
              <a:t>Yıllık en fazla 5 fuar katılımı</a:t>
            </a:r>
          </a:p>
        </p:txBody>
      </p:sp>
      <p:sp>
        <p:nvSpPr>
          <p:cNvPr id="24" name="Metin kutusu 23">
            <a:extLst>
              <a:ext uri="{FF2B5EF4-FFF2-40B4-BE49-F238E27FC236}">
                <a16:creationId xmlns:a16="http://schemas.microsoft.com/office/drawing/2014/main" id="{4E5750D9-1E4E-DBBC-3A49-08021E25FD92}"/>
              </a:ext>
            </a:extLst>
          </p:cNvPr>
          <p:cNvSpPr txBox="1"/>
          <p:nvPr/>
        </p:nvSpPr>
        <p:spPr>
          <a:xfrm>
            <a:off x="12988859" y="7347533"/>
            <a:ext cx="6721153" cy="584775"/>
          </a:xfrm>
          <a:prstGeom prst="rect">
            <a:avLst/>
          </a:prstGeom>
          <a:solidFill>
            <a:srgbClr val="FFFF00"/>
          </a:solidFill>
        </p:spPr>
        <p:txBody>
          <a:bodyPr wrap="square" rtlCol="0">
            <a:spAutoFit/>
          </a:bodyPr>
          <a:lstStyle/>
          <a:p>
            <a:pPr algn="ctr"/>
            <a:r>
              <a:rPr lang="tr-TR" sz="3200" b="1" dirty="0">
                <a:solidFill>
                  <a:srgbClr val="00B0F0"/>
                </a:solidFill>
                <a:latin typeface="Myriad Pro Cond"/>
              </a:rPr>
              <a:t>İHRACATIN TABANA YAYILMASI </a:t>
            </a:r>
          </a:p>
        </p:txBody>
      </p:sp>
      <p:sp>
        <p:nvSpPr>
          <p:cNvPr id="25" name="Metin kutusu 24">
            <a:extLst>
              <a:ext uri="{FF2B5EF4-FFF2-40B4-BE49-F238E27FC236}">
                <a16:creationId xmlns:a16="http://schemas.microsoft.com/office/drawing/2014/main" id="{7B2A5334-952C-B72D-91FC-98A594164B94}"/>
              </a:ext>
            </a:extLst>
          </p:cNvPr>
          <p:cNvSpPr txBox="1"/>
          <p:nvPr/>
        </p:nvSpPr>
        <p:spPr>
          <a:xfrm>
            <a:off x="10207665" y="8541162"/>
            <a:ext cx="3548012" cy="861774"/>
          </a:xfrm>
          <a:prstGeom prst="rect">
            <a:avLst/>
          </a:prstGeom>
          <a:noFill/>
        </p:spPr>
        <p:txBody>
          <a:bodyPr wrap="square" rtlCol="0">
            <a:spAutoFit/>
          </a:bodyPr>
          <a:lstStyle/>
          <a:p>
            <a:pPr algn="ctr"/>
            <a:r>
              <a:rPr lang="tr-TR" sz="2500" dirty="0">
                <a:solidFill>
                  <a:schemeClr val="bg1"/>
                </a:solidFill>
                <a:latin typeface="Myriad Pro Cond"/>
              </a:rPr>
              <a:t>Yıllık </a:t>
            </a:r>
            <a:r>
              <a:rPr lang="tr-TR" sz="2500" b="1" dirty="0">
                <a:solidFill>
                  <a:srgbClr val="E43033"/>
                </a:solidFill>
                <a:latin typeface="Myriad Pro Cond"/>
              </a:rPr>
              <a:t>10 fuar </a:t>
            </a:r>
            <a:r>
              <a:rPr lang="tr-TR" sz="2500" dirty="0">
                <a:solidFill>
                  <a:schemeClr val="bg1"/>
                </a:solidFill>
                <a:latin typeface="Myriad Pro Cond"/>
              </a:rPr>
              <a:t>katılımına kadar destek </a:t>
            </a:r>
          </a:p>
        </p:txBody>
      </p:sp>
      <p:sp>
        <p:nvSpPr>
          <p:cNvPr id="26" name="Sağ Ok 24">
            <a:extLst>
              <a:ext uri="{FF2B5EF4-FFF2-40B4-BE49-F238E27FC236}">
                <a16:creationId xmlns:a16="http://schemas.microsoft.com/office/drawing/2014/main" id="{19FE0D9B-C35C-5B93-7FAF-B2C1BA0A7B51}"/>
              </a:ext>
            </a:extLst>
          </p:cNvPr>
          <p:cNvSpPr/>
          <p:nvPr/>
        </p:nvSpPr>
        <p:spPr>
          <a:xfrm>
            <a:off x="13927767" y="8669712"/>
            <a:ext cx="1175055" cy="397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3200">
              <a:latin typeface="Myriad Pro Cond"/>
            </a:endParaRPr>
          </a:p>
        </p:txBody>
      </p:sp>
      <p:sp>
        <p:nvSpPr>
          <p:cNvPr id="27" name="Metin kutusu 26">
            <a:extLst>
              <a:ext uri="{FF2B5EF4-FFF2-40B4-BE49-F238E27FC236}">
                <a16:creationId xmlns:a16="http://schemas.microsoft.com/office/drawing/2014/main" id="{280D50A7-3944-D654-26F6-761CD749CF04}"/>
              </a:ext>
            </a:extLst>
          </p:cNvPr>
          <p:cNvSpPr txBox="1"/>
          <p:nvPr/>
        </p:nvSpPr>
        <p:spPr>
          <a:xfrm>
            <a:off x="18499139" y="8222882"/>
            <a:ext cx="2830468" cy="1631216"/>
          </a:xfrm>
          <a:prstGeom prst="rect">
            <a:avLst/>
          </a:prstGeom>
          <a:noFill/>
        </p:spPr>
        <p:txBody>
          <a:bodyPr wrap="square" rtlCol="0">
            <a:spAutoFit/>
          </a:bodyPr>
          <a:lstStyle/>
          <a:p>
            <a:pPr algn="ctr"/>
            <a:r>
              <a:rPr lang="tr-TR" sz="2500" dirty="0">
                <a:solidFill>
                  <a:schemeClr val="bg1"/>
                </a:solidFill>
                <a:latin typeface="Myriad Pro Cond"/>
              </a:rPr>
              <a:t>Tüm Fuar Katılımlarında </a:t>
            </a:r>
          </a:p>
          <a:p>
            <a:pPr algn="ctr"/>
            <a:r>
              <a:rPr lang="tr-TR" sz="2500" b="1" dirty="0">
                <a:solidFill>
                  <a:srgbClr val="E43033"/>
                </a:solidFill>
                <a:latin typeface="Myriad Pro Cond"/>
              </a:rPr>
              <a:t>% 75 </a:t>
            </a:r>
          </a:p>
          <a:p>
            <a:pPr algn="ctr"/>
            <a:r>
              <a:rPr lang="tr-TR" sz="2500" dirty="0">
                <a:solidFill>
                  <a:schemeClr val="bg1"/>
                </a:solidFill>
                <a:latin typeface="Myriad Pro Cond"/>
              </a:rPr>
              <a:t>Destek Oranı</a:t>
            </a:r>
          </a:p>
        </p:txBody>
      </p:sp>
      <p:sp>
        <p:nvSpPr>
          <p:cNvPr id="28" name="Sağ Ok 31">
            <a:extLst>
              <a:ext uri="{FF2B5EF4-FFF2-40B4-BE49-F238E27FC236}">
                <a16:creationId xmlns:a16="http://schemas.microsoft.com/office/drawing/2014/main" id="{D7CA6AC8-B2FF-5B87-1FC0-8D6CABD15661}"/>
              </a:ext>
            </a:extLst>
          </p:cNvPr>
          <p:cNvSpPr/>
          <p:nvPr/>
        </p:nvSpPr>
        <p:spPr>
          <a:xfrm rot="10800000">
            <a:off x="17552329" y="8669712"/>
            <a:ext cx="1175055" cy="397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3200">
              <a:latin typeface="Myriad Pro Cond"/>
            </a:endParaRPr>
          </a:p>
        </p:txBody>
      </p:sp>
      <p:sp>
        <p:nvSpPr>
          <p:cNvPr id="37" name="Metin kutusu 36">
            <a:extLst>
              <a:ext uri="{FF2B5EF4-FFF2-40B4-BE49-F238E27FC236}">
                <a16:creationId xmlns:a16="http://schemas.microsoft.com/office/drawing/2014/main" id="{EE63358F-5188-3136-F778-C1DAD4D86286}"/>
              </a:ext>
            </a:extLst>
          </p:cNvPr>
          <p:cNvSpPr txBox="1"/>
          <p:nvPr/>
        </p:nvSpPr>
        <p:spPr>
          <a:xfrm>
            <a:off x="14636954" y="8216716"/>
            <a:ext cx="3248388" cy="1246495"/>
          </a:xfrm>
          <a:prstGeom prst="rect">
            <a:avLst/>
          </a:prstGeom>
          <a:noFill/>
        </p:spPr>
        <p:txBody>
          <a:bodyPr wrap="square" rtlCol="0">
            <a:spAutoFit/>
          </a:bodyPr>
          <a:lstStyle/>
          <a:p>
            <a:pPr algn="ctr"/>
            <a:r>
              <a:rPr lang="tr-TR" sz="2500" dirty="0">
                <a:solidFill>
                  <a:schemeClr val="bg1"/>
                </a:solidFill>
                <a:latin typeface="Myriad Pro Cond"/>
              </a:rPr>
              <a:t>Bağımsız</a:t>
            </a:r>
          </a:p>
          <a:p>
            <a:pPr algn="ctr"/>
            <a:r>
              <a:rPr lang="tr-TR" sz="2500" dirty="0">
                <a:solidFill>
                  <a:schemeClr val="bg1"/>
                </a:solidFill>
                <a:latin typeface="Myriad Pro Cond"/>
              </a:rPr>
              <a:t>Mikro Küçük İşletmeler</a:t>
            </a:r>
          </a:p>
        </p:txBody>
      </p:sp>
      <p:sp>
        <p:nvSpPr>
          <p:cNvPr id="39" name="Line 5">
            <a:extLst>
              <a:ext uri="{FF2B5EF4-FFF2-40B4-BE49-F238E27FC236}">
                <a16:creationId xmlns:a16="http://schemas.microsoft.com/office/drawing/2014/main" id="{54A36595-5AB3-1700-FDD2-062EC73A1D75}"/>
              </a:ext>
            </a:extLst>
          </p:cNvPr>
          <p:cNvSpPr>
            <a:spLocks noChangeShapeType="1"/>
          </p:cNvSpPr>
          <p:nvPr/>
        </p:nvSpPr>
        <p:spPr bwMode="gray">
          <a:xfrm flipH="1">
            <a:off x="8337166" y="10340609"/>
            <a:ext cx="13940448" cy="60769"/>
          </a:xfrm>
          <a:prstGeom prst="line">
            <a:avLst/>
          </a:prstGeom>
          <a:noFill/>
          <a:ln w="19050" cmpd="sng">
            <a:solidFill>
              <a:schemeClr val="accent1"/>
            </a:solidFill>
            <a:round/>
            <a:headEnd/>
            <a:tailEnd/>
          </a:ln>
          <a:extLst>
            <a:ext uri="{909E8E84-426E-40dd-AFC4-6F175D3DCCD1}">
              <a14:hiddenFill xmlns="" xmlns:a14="http://schemas.microsoft.com/office/drawing/2010/main">
                <a:noFill/>
              </a14:hiddenFill>
            </a:ext>
          </a:extLst>
        </p:spPr>
        <p:txBody>
          <a:bodyPr/>
          <a:lstStyle/>
          <a:p>
            <a:pPr>
              <a:defRPr/>
            </a:pPr>
            <a:endParaRPr lang="tr-TR" sz="1600" kern="0">
              <a:solidFill>
                <a:prstClr val="black"/>
              </a:solidFill>
              <a:latin typeface="Calibri"/>
            </a:endParaRPr>
          </a:p>
        </p:txBody>
      </p:sp>
      <p:graphicFrame>
        <p:nvGraphicFramePr>
          <p:cNvPr id="40" name="Tablo 11">
            <a:extLst>
              <a:ext uri="{FF2B5EF4-FFF2-40B4-BE49-F238E27FC236}">
                <a16:creationId xmlns:a16="http://schemas.microsoft.com/office/drawing/2014/main" id="{96751994-02BA-1230-6766-2BEEBEBFB1D5}"/>
              </a:ext>
            </a:extLst>
          </p:cNvPr>
          <p:cNvGraphicFramePr>
            <a:graphicFrameLocks noGrp="1"/>
          </p:cNvGraphicFramePr>
          <p:nvPr/>
        </p:nvGraphicFramePr>
        <p:xfrm>
          <a:off x="11881091" y="11120492"/>
          <a:ext cx="9426365" cy="2179330"/>
        </p:xfrm>
        <a:graphic>
          <a:graphicData uri="http://schemas.openxmlformats.org/drawingml/2006/table">
            <a:tbl>
              <a:tblPr firstRow="1" bandRow="1">
                <a:tableStyleId>{5C22544A-7EE6-4342-B048-85BDC9FD1C3A}</a:tableStyleId>
              </a:tblPr>
              <a:tblGrid>
                <a:gridCol w="5256997">
                  <a:extLst>
                    <a:ext uri="{9D8B030D-6E8A-4147-A177-3AD203B41FA5}">
                      <a16:colId xmlns:a16="http://schemas.microsoft.com/office/drawing/2014/main" val="1788067354"/>
                    </a:ext>
                  </a:extLst>
                </a:gridCol>
                <a:gridCol w="1404257">
                  <a:extLst>
                    <a:ext uri="{9D8B030D-6E8A-4147-A177-3AD203B41FA5}">
                      <a16:colId xmlns:a16="http://schemas.microsoft.com/office/drawing/2014/main" val="3343024862"/>
                    </a:ext>
                  </a:extLst>
                </a:gridCol>
                <a:gridCol w="2765111">
                  <a:extLst>
                    <a:ext uri="{9D8B030D-6E8A-4147-A177-3AD203B41FA5}">
                      <a16:colId xmlns:a16="http://schemas.microsoft.com/office/drawing/2014/main" val="3513836588"/>
                    </a:ext>
                  </a:extLst>
                </a:gridCol>
              </a:tblGrid>
              <a:tr h="652272">
                <a:tc>
                  <a:txBody>
                    <a:bodyPr/>
                    <a:lstStyle/>
                    <a:p>
                      <a:endParaRPr lang="tr-TR" sz="2800" dirty="0">
                        <a:solidFill>
                          <a:schemeClr val="bg1"/>
                        </a:solidFill>
                        <a:latin typeface="Myriad Pro Cond"/>
                      </a:endParaRPr>
                    </a:p>
                  </a:txBody>
                  <a:tcPr>
                    <a:noFill/>
                  </a:tcPr>
                </a:tc>
                <a:tc>
                  <a:txBody>
                    <a:bodyPr/>
                    <a:lstStyle/>
                    <a:p>
                      <a:pPr marL="0" marR="0" indent="0" algn="ctr" defTabSz="584200" rtl="0" eaLnBrk="1" latinLnBrk="0" hangingPunct="1">
                        <a:lnSpc>
                          <a:spcPct val="100000"/>
                        </a:lnSpc>
                        <a:spcBef>
                          <a:spcPts val="0"/>
                        </a:spcBef>
                        <a:spcAft>
                          <a:spcPts val="0"/>
                        </a:spcAft>
                        <a:buClrTx/>
                        <a:buSzTx/>
                        <a:buFontTx/>
                        <a:buNone/>
                        <a:tabLst/>
                      </a:pPr>
                      <a:r>
                        <a:rPr kumimoji="0" lang="tr-TR" sz="2800" b="1" i="0" u="none" strike="noStrike" cap="none" spc="0" normalizeH="0" baseline="0" dirty="0">
                          <a:ln>
                            <a:noFill/>
                          </a:ln>
                          <a:solidFill>
                            <a:srgbClr val="E43033"/>
                          </a:solidFill>
                          <a:effectLst/>
                          <a:uFillTx/>
                          <a:latin typeface="Myriad Pro Cond"/>
                          <a:ea typeface="+mn-ea"/>
                          <a:cs typeface="+mn-cs"/>
                          <a:sym typeface="Helvetica Neue"/>
                        </a:rPr>
                        <a:t>Destek Oranı</a:t>
                      </a:r>
                    </a:p>
                  </a:txBody>
                  <a:tcPr>
                    <a:noFill/>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kumimoji="0" lang="tr-TR" sz="2800" b="1" i="0" u="none" strike="noStrike" cap="none" spc="0" normalizeH="0" baseline="0" dirty="0">
                          <a:ln>
                            <a:noFill/>
                          </a:ln>
                          <a:solidFill>
                            <a:srgbClr val="E43033"/>
                          </a:solidFill>
                          <a:effectLst/>
                          <a:uFillTx/>
                          <a:latin typeface="Myriad Pro Cond"/>
                          <a:ea typeface="+mn-ea"/>
                          <a:cs typeface="+mn-cs"/>
                          <a:sym typeface="Helvetica Neue"/>
                        </a:rPr>
                        <a:t>Destek Limiti</a:t>
                      </a:r>
                    </a:p>
                  </a:txBody>
                  <a:tcPr>
                    <a:noFill/>
                  </a:tcPr>
                </a:tc>
                <a:extLst>
                  <a:ext uri="{0D108BD9-81ED-4DB2-BD59-A6C34878D82A}">
                    <a16:rowId xmlns:a16="http://schemas.microsoft.com/office/drawing/2014/main" val="2395885200"/>
                  </a:ext>
                </a:extLst>
              </a:tr>
              <a:tr h="617225">
                <a:tc>
                  <a:txBody>
                    <a:bodyPr/>
                    <a:lstStyle/>
                    <a:p>
                      <a:r>
                        <a:rPr lang="tr-TR" sz="2800" dirty="0">
                          <a:solidFill>
                            <a:schemeClr val="bg1"/>
                          </a:solidFill>
                          <a:latin typeface="Myriad Pro Cond"/>
                        </a:rPr>
                        <a:t>Bakanlığın Belirlediği Fuar İçin</a:t>
                      </a:r>
                    </a:p>
                  </a:txBody>
                  <a:tcPr>
                    <a:noFill/>
                  </a:tcPr>
                </a:tc>
                <a:tc>
                  <a:txBody>
                    <a:bodyPr/>
                    <a:lstStyle/>
                    <a:p>
                      <a:pPr algn="ctr"/>
                      <a:r>
                        <a:rPr lang="tr-TR" sz="2800" dirty="0">
                          <a:solidFill>
                            <a:schemeClr val="bg1"/>
                          </a:solidFill>
                          <a:latin typeface="Myriad Pro Cond"/>
                        </a:rPr>
                        <a:t>% 75</a:t>
                      </a:r>
                    </a:p>
                  </a:txBody>
                  <a:tcPr>
                    <a:noFill/>
                  </a:tcPr>
                </a:tc>
                <a:tc>
                  <a:txBody>
                    <a:bodyPr/>
                    <a:lstStyle/>
                    <a:p>
                      <a:pPr algn="ctr"/>
                      <a:r>
                        <a:rPr lang="tr-TR" sz="2800" dirty="0">
                          <a:solidFill>
                            <a:schemeClr val="bg1"/>
                          </a:solidFill>
                          <a:latin typeface="Myriad Pro Cond"/>
                        </a:rPr>
                        <a:t>3.619.000 TL</a:t>
                      </a:r>
                    </a:p>
                  </a:txBody>
                  <a:tcPr>
                    <a:noFill/>
                  </a:tcPr>
                </a:tc>
                <a:extLst>
                  <a:ext uri="{0D108BD9-81ED-4DB2-BD59-A6C34878D82A}">
                    <a16:rowId xmlns:a16="http://schemas.microsoft.com/office/drawing/2014/main" val="1720813470"/>
                  </a:ext>
                </a:extLst>
              </a:tr>
              <a:tr h="617225">
                <a:tc>
                  <a:txBody>
                    <a:bodyPr/>
                    <a:lstStyle/>
                    <a:p>
                      <a:r>
                        <a:rPr lang="tr-TR" sz="2800" dirty="0">
                          <a:solidFill>
                            <a:schemeClr val="bg1"/>
                          </a:solidFill>
                          <a:latin typeface="Myriad Pro Cond"/>
                        </a:rPr>
                        <a:t>Diğer Fuar İçin</a:t>
                      </a:r>
                    </a:p>
                  </a:txBody>
                  <a:tcPr>
                    <a:noFill/>
                  </a:tcPr>
                </a:tc>
                <a:tc>
                  <a:txBody>
                    <a:bodyPr/>
                    <a:lstStyle/>
                    <a:p>
                      <a:pPr marL="0" algn="ctr" defTabSz="914400" rtl="0" eaLnBrk="1" latinLnBrk="0" hangingPunct="1"/>
                      <a:r>
                        <a:rPr lang="tr-TR" sz="2800" kern="1200" dirty="0">
                          <a:solidFill>
                            <a:schemeClr val="bg1"/>
                          </a:solidFill>
                          <a:latin typeface="Myriad Pro Cond"/>
                          <a:ea typeface="+mn-ea"/>
                          <a:cs typeface="+mn-cs"/>
                        </a:rPr>
                        <a:t>% 50</a:t>
                      </a:r>
                    </a:p>
                  </a:txBody>
                  <a:tcPr>
                    <a:noFill/>
                  </a:tcPr>
                </a:tc>
                <a:tc>
                  <a:txBody>
                    <a:bodyPr/>
                    <a:lstStyle/>
                    <a:p>
                      <a:pPr marL="0" algn="ctr" defTabSz="914400" rtl="0" eaLnBrk="1" latinLnBrk="0" hangingPunct="1"/>
                      <a:r>
                        <a:rPr lang="tr-TR" sz="2800" kern="1200" dirty="0">
                          <a:solidFill>
                            <a:schemeClr val="bg1"/>
                          </a:solidFill>
                          <a:latin typeface="Myriad Pro Cond"/>
                          <a:ea typeface="+mn-ea"/>
                          <a:cs typeface="+mn-cs"/>
                        </a:rPr>
                        <a:t>1.809.000 TL</a:t>
                      </a:r>
                    </a:p>
                  </a:txBody>
                  <a:tcPr>
                    <a:noFill/>
                  </a:tcPr>
                </a:tc>
                <a:extLst>
                  <a:ext uri="{0D108BD9-81ED-4DB2-BD59-A6C34878D82A}">
                    <a16:rowId xmlns:a16="http://schemas.microsoft.com/office/drawing/2014/main" val="2224602706"/>
                  </a:ext>
                </a:extLst>
              </a:tr>
            </a:tbl>
          </a:graphicData>
        </a:graphic>
      </p:graphicFrame>
      <p:sp>
        <p:nvSpPr>
          <p:cNvPr id="41" name="Sol Ayraç 40">
            <a:extLst>
              <a:ext uri="{FF2B5EF4-FFF2-40B4-BE49-F238E27FC236}">
                <a16:creationId xmlns:a16="http://schemas.microsoft.com/office/drawing/2014/main" id="{9E91482D-1213-CC7B-B89C-A8B17B7202A8}"/>
              </a:ext>
            </a:extLst>
          </p:cNvPr>
          <p:cNvSpPr/>
          <p:nvPr/>
        </p:nvSpPr>
        <p:spPr>
          <a:xfrm>
            <a:off x="11190775" y="11066724"/>
            <a:ext cx="270551" cy="2203400"/>
          </a:xfrm>
          <a:prstGeom prst="leftBrace">
            <a:avLst/>
          </a:prstGeom>
          <a:ln w="28575"/>
        </p:spPr>
        <p:style>
          <a:lnRef idx="2">
            <a:schemeClr val="accent1"/>
          </a:lnRef>
          <a:fillRef idx="0">
            <a:schemeClr val="accent1"/>
          </a:fillRef>
          <a:effectRef idx="1">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227595111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000">
                  <a:solidFill>
                    <a:srgbClr val="FFFFFF"/>
                  </a:solidFill>
                  <a:latin typeface="Helvetica Neue Medium"/>
                  <a:ea typeface="Helvetica Neue Medium"/>
                  <a:cs typeface="Helvetica Neue Medium"/>
                  <a:sym typeface="Helvetica Neue Medium"/>
                </a:defRPr>
              </a:pPr>
              <a:endParaRPr kumimoji="0" sz="3000"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60258"/>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000">
                  <a:solidFill>
                    <a:srgbClr val="FFFFFF"/>
                  </a:solidFill>
                  <a:latin typeface="Helvetica Neue Medium"/>
                  <a:ea typeface="Helvetica Neue Medium"/>
                  <a:cs typeface="Helvetica Neue Medium"/>
                  <a:sym typeface="Helvetica Neue Medium"/>
                </a:defRPr>
              </a:pPr>
              <a:endParaRPr kumimoji="0" sz="3000"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sz="3600" b="1">
                <a:solidFill>
                  <a:srgbClr val="D8AD65"/>
                </a:solidFill>
                <a:latin typeface="Myriad Pro Cond"/>
                <a:ea typeface="Myriad Pro Cond"/>
                <a:cs typeface="Myriad Pro Cond"/>
                <a:sym typeface="Myriad Pro Condensed"/>
              </a:defRPr>
            </a:pPr>
            <a:r>
              <a:rPr kumimoji="0" lang="tr-TR" sz="2700" b="1" i="0" u="none" strike="noStrike" kern="0" cap="none" spc="0" normalizeH="0" baseline="0" noProof="0" dirty="0">
                <a:ln>
                  <a:noFill/>
                </a:ln>
                <a:solidFill>
                  <a:srgbClr val="D8AD65"/>
                </a:solidFill>
                <a:effectLst/>
                <a:uLnTx/>
                <a:uFillTx/>
                <a:latin typeface="Myriad Pro Cond"/>
                <a:sym typeface="Myriad Pro Condensed"/>
              </a:rPr>
              <a:t>İHRACAT </a:t>
            </a:r>
          </a:p>
          <a:p>
            <a:pPr marL="0" marR="0" lvl="0" indent="0" algn="ctr" defTabSz="2438338" rtl="0" eaLnBrk="1" fontAlgn="auto" latinLnBrk="0" hangingPunct="0">
              <a:lnSpc>
                <a:spcPct val="100000"/>
              </a:lnSpc>
              <a:spcBef>
                <a:spcPts val="0"/>
              </a:spcBef>
              <a:spcAft>
                <a:spcPts val="0"/>
              </a:spcAft>
              <a:buClrTx/>
              <a:buSzTx/>
              <a:buFontTx/>
              <a:buNone/>
              <a:tabLst/>
              <a:defRPr sz="3600" b="1">
                <a:solidFill>
                  <a:srgbClr val="D8AD65"/>
                </a:solidFill>
                <a:latin typeface="Myriad Pro Cond"/>
                <a:ea typeface="Myriad Pro Cond"/>
                <a:cs typeface="Myriad Pro Cond"/>
                <a:sym typeface="Myriad Pro Condensed"/>
              </a:defRPr>
            </a:pPr>
            <a:r>
              <a:rPr kumimoji="0" lang="tr-TR" sz="2700" b="1" i="0" u="none" strike="noStrike" kern="0" cap="none" spc="0" normalizeH="0" baseline="0" noProof="0" dirty="0">
                <a:ln>
                  <a:noFill/>
                </a:ln>
                <a:solidFill>
                  <a:srgbClr val="D8AD65"/>
                </a:solidFill>
                <a:effectLst/>
                <a:uLnTx/>
                <a:uFillTx/>
                <a:latin typeface="Myriad Pro Cond"/>
                <a:sym typeface="Myriad Pro Condensed"/>
              </a:rPr>
              <a:t>GENEL MÜDÜRLÜĞÜ</a:t>
            </a:r>
            <a:endParaRPr kumimoji="0" sz="2700" b="1" i="0" u="none" strike="noStrike" kern="0" cap="none" spc="0" normalizeH="0" baseline="0" noProof="0" dirty="0">
              <a:ln>
                <a:noFill/>
              </a:ln>
              <a:solidFill>
                <a:srgbClr val="D8AD65"/>
              </a:solidFill>
              <a:effectLst/>
              <a:uLnTx/>
              <a:uFillTx/>
              <a:latin typeface="Myriad Pro Cond"/>
              <a:sym typeface="Myriad Pro Condensed"/>
            </a:endParaRPr>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sz="3600" b="1">
                <a:solidFill>
                  <a:srgbClr val="D8AD65"/>
                </a:solidFill>
                <a:latin typeface="Myriad Pro Cond"/>
                <a:ea typeface="Myriad Pro Cond"/>
                <a:cs typeface="Myriad Pro Cond"/>
                <a:sym typeface="Myriad Pro Condensed"/>
              </a:defRPr>
            </a:pPr>
            <a:r>
              <a:rPr kumimoji="0" lang="tr-TR" sz="2700" b="1" i="0" u="none" strike="noStrike" kern="0" cap="none" spc="0" normalizeH="0" baseline="0" noProof="0" dirty="0">
                <a:ln>
                  <a:noFill/>
                </a:ln>
                <a:solidFill>
                  <a:srgbClr val="D8AD65"/>
                </a:solidFill>
                <a:effectLst/>
                <a:uLnTx/>
                <a:uFillTx/>
                <a:latin typeface="Myriad Pro Cond"/>
                <a:sym typeface="Myriad Pro Condensed"/>
              </a:rPr>
              <a:t>İHRACAT </a:t>
            </a:r>
          </a:p>
          <a:p>
            <a:pPr marL="0" marR="0" lvl="0" indent="0" algn="ctr" defTabSz="2438338" rtl="0" eaLnBrk="1" fontAlgn="auto" latinLnBrk="0" hangingPunct="0">
              <a:lnSpc>
                <a:spcPct val="100000"/>
              </a:lnSpc>
              <a:spcBef>
                <a:spcPts val="0"/>
              </a:spcBef>
              <a:spcAft>
                <a:spcPts val="0"/>
              </a:spcAft>
              <a:buClrTx/>
              <a:buSzTx/>
              <a:buFontTx/>
              <a:buNone/>
              <a:tabLst/>
              <a:defRPr sz="3600" b="1">
                <a:solidFill>
                  <a:srgbClr val="D8AD65"/>
                </a:solidFill>
                <a:latin typeface="Myriad Pro Cond"/>
                <a:ea typeface="Myriad Pro Cond"/>
                <a:cs typeface="Myriad Pro Cond"/>
                <a:sym typeface="Myriad Pro Condensed"/>
              </a:defRPr>
            </a:pPr>
            <a:r>
              <a:rPr kumimoji="0" lang="tr-TR" sz="2700" b="1" i="0" u="none" strike="noStrike" kern="0" cap="none" spc="0" normalizeH="0" baseline="0" noProof="0" dirty="0">
                <a:ln>
                  <a:noFill/>
                </a:ln>
                <a:solidFill>
                  <a:srgbClr val="D8AD65"/>
                </a:solidFill>
                <a:effectLst/>
                <a:uLnTx/>
                <a:uFillTx/>
                <a:latin typeface="Myriad Pro Cond"/>
                <a:sym typeface="Myriad Pro Condensed"/>
              </a:rPr>
              <a:t>GENEL MÜDÜRLÜĞÜ</a:t>
            </a:r>
            <a:endParaRPr kumimoji="0" sz="2700" b="1" i="0" u="none" strike="noStrike" kern="0" cap="none" spc="0" normalizeH="0" baseline="0" noProof="0" dirty="0">
              <a:ln>
                <a:noFill/>
              </a:ln>
              <a:solidFill>
                <a:srgbClr val="D8AD65"/>
              </a:solidFill>
              <a:effectLst/>
              <a:uLnTx/>
              <a:uFillTx/>
              <a:latin typeface="Myriad Pro Cond"/>
              <a:sym typeface="Myriad Pro Condensed"/>
            </a:endParaRPr>
          </a:p>
        </p:txBody>
      </p:sp>
      <p:sp>
        <p:nvSpPr>
          <p:cNvPr id="3" name="YENİ NESİL İHRACAT DESTEKLERİ  VE…">
            <a:extLst>
              <a:ext uri="{FF2B5EF4-FFF2-40B4-BE49-F238E27FC236}">
                <a16:creationId xmlns:a16="http://schemas.microsoft.com/office/drawing/2014/main" id="{5F2E8E69-1F65-05C8-358E-9FE9389457EE}"/>
              </a:ext>
            </a:extLst>
          </p:cNvPr>
          <p:cNvSpPr txBox="1"/>
          <p:nvPr/>
        </p:nvSpPr>
        <p:spPr>
          <a:xfrm>
            <a:off x="3648572" y="4416251"/>
            <a:ext cx="16581289" cy="123891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endParaRPr lang="tr-TR" sz="4400" b="1" dirty="0">
              <a:solidFill>
                <a:srgbClr val="D8AD65"/>
              </a:solidFill>
              <a:latin typeface="Myriad Pro Cond"/>
              <a:ea typeface="Myriad Pro Cond"/>
              <a:cs typeface="Myriad Pro Cond"/>
            </a:endParaRPr>
          </a:p>
        </p:txBody>
      </p:sp>
      <p:grpSp>
        <p:nvGrpSpPr>
          <p:cNvPr id="12" name="Group">
            <a:extLst>
              <a:ext uri="{FF2B5EF4-FFF2-40B4-BE49-F238E27FC236}">
                <a16:creationId xmlns:a16="http://schemas.microsoft.com/office/drawing/2014/main" id="{5FDBE454-B969-920C-0447-8D4E95D13C09}"/>
              </a:ext>
            </a:extLst>
          </p:cNvPr>
          <p:cNvGrpSpPr/>
          <p:nvPr/>
        </p:nvGrpSpPr>
        <p:grpSpPr>
          <a:xfrm>
            <a:off x="4414279" y="966579"/>
            <a:ext cx="15556672" cy="1394492"/>
            <a:chOff x="-12700" y="-12699"/>
            <a:chExt cx="12192954" cy="1394491"/>
          </a:xfrm>
        </p:grpSpPr>
        <p:grpSp>
          <p:nvGrpSpPr>
            <p:cNvPr id="14" name="Rectangle">
              <a:extLst>
                <a:ext uri="{FF2B5EF4-FFF2-40B4-BE49-F238E27FC236}">
                  <a16:creationId xmlns:a16="http://schemas.microsoft.com/office/drawing/2014/main" id="{EE6F71A4-A3A2-74BC-1F63-D5F31B30D6E3}"/>
                </a:ext>
              </a:extLst>
            </p:cNvPr>
            <p:cNvGrpSpPr/>
            <p:nvPr/>
          </p:nvGrpSpPr>
          <p:grpSpPr>
            <a:xfrm>
              <a:off x="-12700" y="-12700"/>
              <a:ext cx="12192955" cy="1394492"/>
              <a:chOff x="0" y="0"/>
              <a:chExt cx="12192954" cy="1394491"/>
            </a:xfrm>
          </p:grpSpPr>
          <p:sp>
            <p:nvSpPr>
              <p:cNvPr id="16" name="Rectangle">
                <a:extLst>
                  <a:ext uri="{FF2B5EF4-FFF2-40B4-BE49-F238E27FC236}">
                    <a16:creationId xmlns:a16="http://schemas.microsoft.com/office/drawing/2014/main" id="{C1202D22-3FEF-289A-B45E-0C72E8B56B6A}"/>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18" name="Rectangle Rectangle" descr="Rectangle Rectangle">
                <a:extLst>
                  <a:ext uri="{FF2B5EF4-FFF2-40B4-BE49-F238E27FC236}">
                    <a16:creationId xmlns:a16="http://schemas.microsoft.com/office/drawing/2014/main" id="{C6341697-6DD8-4A38-B809-5E3946EB47CE}"/>
                  </a:ext>
                </a:extLst>
              </p:cNvPr>
              <p:cNvPicPr>
                <a:picLocks/>
              </p:cNvPicPr>
              <p:nvPr/>
            </p:nvPicPr>
            <p:blipFill>
              <a:blip r:embed="rId5"/>
              <a:stretch>
                <a:fillRect/>
              </a:stretch>
            </p:blipFill>
            <p:spPr>
              <a:xfrm>
                <a:off x="0" y="-1"/>
                <a:ext cx="12192955" cy="1394493"/>
              </a:xfrm>
              <a:prstGeom prst="rect">
                <a:avLst/>
              </a:prstGeom>
              <a:effectLst/>
            </p:spPr>
          </p:pic>
        </p:grpSp>
        <p:sp>
          <p:nvSpPr>
            <p:cNvPr id="15" name="Line">
              <a:extLst>
                <a:ext uri="{FF2B5EF4-FFF2-40B4-BE49-F238E27FC236}">
                  <a16:creationId xmlns:a16="http://schemas.microsoft.com/office/drawing/2014/main" id="{A3F37AA4-A442-ACE6-4D8F-B9AB8BE587B0}"/>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sp>
        <p:nvSpPr>
          <p:cNvPr id="19" name="YENİ NESİL İHRACAT DESTEKLERİ">
            <a:extLst>
              <a:ext uri="{FF2B5EF4-FFF2-40B4-BE49-F238E27FC236}">
                <a16:creationId xmlns:a16="http://schemas.microsoft.com/office/drawing/2014/main" id="{F7B470AC-8B96-1B6A-E32C-227267EB4399}"/>
              </a:ext>
            </a:extLst>
          </p:cNvPr>
          <p:cNvSpPr txBox="1"/>
          <p:nvPr/>
        </p:nvSpPr>
        <p:spPr>
          <a:xfrm>
            <a:off x="5132630" y="1104532"/>
            <a:ext cx="14820887" cy="9942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sz="6000" dirty="0"/>
              <a:t>YURT İÇİ FUAR DESTEĞİ</a:t>
            </a:r>
            <a:endParaRPr lang="tr-TR" sz="6000" b="1" dirty="0">
              <a:solidFill>
                <a:srgbClr val="D8AD65"/>
              </a:solidFill>
              <a:latin typeface="Myriad Pro Cond"/>
              <a:ea typeface="Myriad Pro Cond"/>
              <a:cs typeface="Myriad Pro Cond"/>
            </a:endParaRPr>
          </a:p>
        </p:txBody>
      </p:sp>
      <p:graphicFrame>
        <p:nvGraphicFramePr>
          <p:cNvPr id="20" name="Group 43">
            <a:extLst>
              <a:ext uri="{FF2B5EF4-FFF2-40B4-BE49-F238E27FC236}">
                <a16:creationId xmlns:a16="http://schemas.microsoft.com/office/drawing/2014/main" id="{DD320521-B543-D951-7654-C3E997E35F2F}"/>
              </a:ext>
            </a:extLst>
          </p:cNvPr>
          <p:cNvGraphicFramePr>
            <a:graphicFrameLocks/>
          </p:cNvGraphicFramePr>
          <p:nvPr/>
        </p:nvGraphicFramePr>
        <p:xfrm>
          <a:off x="3424298" y="3598765"/>
          <a:ext cx="17029836" cy="4726084"/>
        </p:xfrm>
        <a:graphic>
          <a:graphicData uri="http://schemas.openxmlformats.org/drawingml/2006/table">
            <a:tbl>
              <a:tblPr/>
              <a:tblGrid>
                <a:gridCol w="4637677">
                  <a:extLst>
                    <a:ext uri="{9D8B030D-6E8A-4147-A177-3AD203B41FA5}">
                      <a16:colId xmlns:a16="http://schemas.microsoft.com/office/drawing/2014/main" val="20000"/>
                    </a:ext>
                  </a:extLst>
                </a:gridCol>
                <a:gridCol w="1951552">
                  <a:extLst>
                    <a:ext uri="{9D8B030D-6E8A-4147-A177-3AD203B41FA5}">
                      <a16:colId xmlns:a16="http://schemas.microsoft.com/office/drawing/2014/main" val="20001"/>
                    </a:ext>
                  </a:extLst>
                </a:gridCol>
                <a:gridCol w="3836039">
                  <a:extLst>
                    <a:ext uri="{9D8B030D-6E8A-4147-A177-3AD203B41FA5}">
                      <a16:colId xmlns:a16="http://schemas.microsoft.com/office/drawing/2014/main" val="20002"/>
                    </a:ext>
                  </a:extLst>
                </a:gridCol>
                <a:gridCol w="3350979">
                  <a:extLst>
                    <a:ext uri="{9D8B030D-6E8A-4147-A177-3AD203B41FA5}">
                      <a16:colId xmlns:a16="http://schemas.microsoft.com/office/drawing/2014/main" val="20003"/>
                    </a:ext>
                  </a:extLst>
                </a:gridCol>
                <a:gridCol w="3253589">
                  <a:extLst>
                    <a:ext uri="{9D8B030D-6E8A-4147-A177-3AD203B41FA5}">
                      <a16:colId xmlns:a16="http://schemas.microsoft.com/office/drawing/2014/main" val="96298065"/>
                    </a:ext>
                  </a:extLst>
                </a:gridCol>
              </a:tblGrid>
              <a:tr h="1280216">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lvl="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uFillTx/>
                          <a:latin typeface="Myriad Pro Cond"/>
                          <a:ea typeface="+mn-ea"/>
                          <a:cs typeface="+mn-cs"/>
                          <a:sym typeface="Helvetica Neue"/>
                        </a:rPr>
                        <a:t>Destek Kalemi</a:t>
                      </a:r>
                      <a:endParaRPr kumimoji="0" lang="en-US" sz="3200" b="1" i="0" u="none" strike="noStrike" kern="1200" cap="none" spc="0" normalizeH="0" baseline="0" dirty="0">
                        <a:ln>
                          <a:noFill/>
                        </a:ln>
                        <a:solidFill>
                          <a:srgbClr val="E43033"/>
                        </a:solidFill>
                        <a:effectLst/>
                        <a:uFillTx/>
                        <a:latin typeface="Myriad Pro Cond"/>
                        <a:ea typeface="+mn-ea"/>
                        <a:cs typeface="+mn-cs"/>
                        <a:sym typeface="Helvetica Neue"/>
                      </a:endParaRPr>
                    </a:p>
                  </a:txBody>
                  <a:tcPr marL="91444" marR="91444" marT="45695" marB="4569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lvl="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uFillTx/>
                          <a:latin typeface="Myriad Pro Cond"/>
                          <a:ea typeface="+mn-ea"/>
                          <a:cs typeface="+mn-cs"/>
                          <a:sym typeface="Helvetica Neue"/>
                        </a:rPr>
                        <a:t>Destek Oranı %</a:t>
                      </a:r>
                    </a:p>
                  </a:txBody>
                  <a:tcPr marL="91444" marR="91444" marT="45695" marB="4569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lvl="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uFillTx/>
                          <a:latin typeface="Myriad Pro Cond"/>
                          <a:ea typeface="+mn-ea"/>
                          <a:cs typeface="+mn-cs"/>
                          <a:sym typeface="Helvetica Neue"/>
                        </a:rPr>
                        <a:t>Destek Limiti</a:t>
                      </a:r>
                    </a:p>
                  </a:txBody>
                  <a:tcPr marL="91444" marR="91444" marT="45695" marB="4569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lvl="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uFillTx/>
                          <a:latin typeface="Myriad Pro Cond"/>
                          <a:ea typeface="+mn-ea"/>
                          <a:cs typeface="+mn-cs"/>
                          <a:sym typeface="Helvetica Neue"/>
                        </a:rPr>
                        <a:t>Süre/Adet Sınırı</a:t>
                      </a:r>
                    </a:p>
                  </a:txBody>
                  <a:tcPr marL="91444" marR="91444" marT="45695" marB="4569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uFillTx/>
                          <a:latin typeface="Myriad Pro Cond"/>
                          <a:ea typeface="+mn-ea"/>
                          <a:cs typeface="+mn-cs"/>
                          <a:sym typeface="Helvetica Neue"/>
                        </a:rPr>
                        <a:t>Faydalanıcı</a:t>
                      </a:r>
                    </a:p>
                  </a:txBody>
                  <a:tcPr marL="91444" marR="91444" marT="45695" marB="4569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3899">
                <a:tc rowSpan="2">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lvl="0" indent="0" algn="ctr" defTabSz="2438338" rtl="0" eaLnBrk="1" fontAlgn="auto" latinLnBrk="0" hangingPunct="0">
                        <a:lnSpc>
                          <a:spcPct val="100000"/>
                        </a:lnSpc>
                        <a:spcBef>
                          <a:spcPts val="0"/>
                        </a:spcBef>
                        <a:spcAft>
                          <a:spcPts val="0"/>
                        </a:spcAft>
                        <a:buClrTx/>
                        <a:buSzTx/>
                        <a:buFontTx/>
                        <a:buNone/>
                        <a:tabLst/>
                      </a:pPr>
                      <a:r>
                        <a:rPr kumimoji="0" lang="tr-TR" sz="2800" b="0" i="0" u="none" strike="noStrike" kern="1200" cap="none" spc="0" normalizeH="0" baseline="0" dirty="0">
                          <a:ln>
                            <a:noFill/>
                          </a:ln>
                          <a:solidFill>
                            <a:schemeClr val="bg1"/>
                          </a:solidFill>
                          <a:effectLst/>
                          <a:uFillTx/>
                          <a:latin typeface="+mn-lt"/>
                          <a:ea typeface="+mn-ea"/>
                          <a:cs typeface="+mn-cs"/>
                          <a:sym typeface="Helvetica Neue"/>
                        </a:rPr>
                        <a:t>Tanıtım</a:t>
                      </a:r>
                      <a:endParaRPr kumimoji="0" lang="en-US" sz="2800" b="0" i="0" u="none" strike="noStrike" kern="1200" cap="none" spc="0" normalizeH="0" baseline="0" dirty="0">
                        <a:ln>
                          <a:noFill/>
                        </a:ln>
                        <a:solidFill>
                          <a:schemeClr val="bg1"/>
                        </a:solidFill>
                        <a:effectLst/>
                        <a:uFillTx/>
                        <a:latin typeface="+mn-lt"/>
                        <a:ea typeface="+mn-ea"/>
                        <a:cs typeface="+mn-cs"/>
                        <a:sym typeface="Helvetica Neue"/>
                      </a:endParaRPr>
                    </a:p>
                  </a:txBody>
                  <a:tcPr marL="91444" marR="91444" marT="45695" marB="456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lvl="0" indent="0" algn="ctr" defTabSz="2438338" rtl="0" eaLnBrk="1" fontAlgn="auto" latinLnBrk="0" hangingPunct="0">
                        <a:lnSpc>
                          <a:spcPct val="100000"/>
                        </a:lnSpc>
                        <a:spcBef>
                          <a:spcPts val="0"/>
                        </a:spcBef>
                        <a:spcAft>
                          <a:spcPts val="0"/>
                        </a:spcAft>
                        <a:buClrTx/>
                        <a:buSzTx/>
                        <a:buFontTx/>
                        <a:buNone/>
                        <a:tabLst/>
                      </a:pPr>
                      <a:r>
                        <a:rPr kumimoji="0" lang="tr-TR" sz="2800" b="0" i="0" u="none" strike="noStrike" kern="1200" cap="none" spc="0" normalizeH="0" baseline="0" dirty="0">
                          <a:ln>
                            <a:noFill/>
                          </a:ln>
                          <a:solidFill>
                            <a:schemeClr val="bg1"/>
                          </a:solidFill>
                          <a:effectLst/>
                          <a:uFillTx/>
                          <a:latin typeface="+mn-lt"/>
                          <a:ea typeface="+mn-ea"/>
                          <a:cs typeface="+mn-cs"/>
                          <a:sym typeface="Helvetica Neue"/>
                        </a:rPr>
                        <a:t>50</a:t>
                      </a:r>
                    </a:p>
                  </a:txBody>
                  <a:tcPr marL="91444" marR="91444" marT="45695" marB="456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lvl="0" indent="0" algn="ctr" defTabSz="2438338" rtl="0" eaLnBrk="1" fontAlgn="auto" latinLnBrk="0" hangingPunct="0">
                        <a:lnSpc>
                          <a:spcPct val="100000"/>
                        </a:lnSpc>
                        <a:spcBef>
                          <a:spcPts val="0"/>
                        </a:spcBef>
                        <a:spcAft>
                          <a:spcPts val="0"/>
                        </a:spcAft>
                        <a:buClrTx/>
                        <a:buSzTx/>
                        <a:buFontTx/>
                        <a:buNone/>
                        <a:tabLst/>
                      </a:pPr>
                      <a:r>
                        <a:rPr kumimoji="0" lang="tr-TR" sz="2800" b="0" i="0" u="none" strike="noStrike" kern="1200" cap="none" spc="0" normalizeH="0" baseline="0" dirty="0">
                          <a:ln>
                            <a:noFill/>
                          </a:ln>
                          <a:solidFill>
                            <a:schemeClr val="bg1"/>
                          </a:solidFill>
                          <a:effectLst/>
                          <a:uFillTx/>
                          <a:latin typeface="+mn-lt"/>
                          <a:ea typeface="+mn-ea"/>
                          <a:cs typeface="+mn-cs"/>
                          <a:sym typeface="Helvetica Neue"/>
                        </a:rPr>
                        <a:t>Yurt dışında </a:t>
                      </a:r>
                    </a:p>
                    <a:p>
                      <a:pPr marL="0" marR="0" lvl="0" indent="0" algn="ctr" defTabSz="2438338" rtl="0" eaLnBrk="1" fontAlgn="auto" latinLnBrk="0" hangingPunct="0">
                        <a:lnSpc>
                          <a:spcPct val="100000"/>
                        </a:lnSpc>
                        <a:spcBef>
                          <a:spcPts val="0"/>
                        </a:spcBef>
                        <a:spcAft>
                          <a:spcPts val="0"/>
                        </a:spcAft>
                        <a:buClrTx/>
                        <a:buSzTx/>
                        <a:buFontTx/>
                        <a:buNone/>
                        <a:tabLst/>
                      </a:pPr>
                      <a:r>
                        <a:rPr kumimoji="0" lang="tr-TR" sz="2800" b="0" i="0" u="none" strike="noStrike" kern="1200" cap="none" spc="0" normalizeH="0" baseline="0" dirty="0">
                          <a:ln>
                            <a:noFill/>
                          </a:ln>
                          <a:solidFill>
                            <a:schemeClr val="bg1"/>
                          </a:solidFill>
                          <a:effectLst/>
                          <a:uFillTx/>
                          <a:latin typeface="+mn-lt"/>
                          <a:ea typeface="+mn-ea"/>
                          <a:cs typeface="+mn-cs"/>
                          <a:sym typeface="Helvetica Neue"/>
                        </a:rPr>
                        <a:t>2.714.000 TL</a:t>
                      </a:r>
                    </a:p>
                  </a:txBody>
                  <a:tcPr marL="91444" marR="91444" marT="45695" marB="456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lvl="0" indent="0" algn="ctr" defTabSz="2438338" rtl="0" eaLnBrk="1" fontAlgn="auto" latinLnBrk="0" hangingPunct="0">
                        <a:lnSpc>
                          <a:spcPct val="100000"/>
                        </a:lnSpc>
                        <a:spcBef>
                          <a:spcPts val="0"/>
                        </a:spcBef>
                        <a:spcAft>
                          <a:spcPts val="0"/>
                        </a:spcAft>
                        <a:buClrTx/>
                        <a:buSzTx/>
                        <a:buFontTx/>
                        <a:buNone/>
                        <a:tabLst/>
                      </a:pPr>
                      <a:r>
                        <a:rPr kumimoji="0" lang="tr-TR" sz="2800" b="0" i="0" u="none" strike="noStrike" kern="1200" cap="none" spc="0" normalizeH="0" baseline="0" dirty="0">
                          <a:ln>
                            <a:noFill/>
                          </a:ln>
                          <a:solidFill>
                            <a:schemeClr val="bg1"/>
                          </a:solidFill>
                          <a:effectLst/>
                          <a:uFillTx/>
                          <a:latin typeface="+mn-lt"/>
                          <a:ea typeface="+mn-ea"/>
                          <a:cs typeface="+mn-cs"/>
                          <a:sym typeface="Helvetica Neue"/>
                        </a:rPr>
                        <a:t>Aynı yurt içi fuar en fazla 10 defa faydalandırılır.</a:t>
                      </a:r>
                    </a:p>
                  </a:txBody>
                  <a:tcPr marL="91444" marR="91444" marT="45695" marB="456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ctr" defTabSz="2438338" rtl="0" eaLnBrk="1" fontAlgn="auto" latinLnBrk="0" hangingPunct="0">
                        <a:lnSpc>
                          <a:spcPct val="100000"/>
                        </a:lnSpc>
                        <a:spcBef>
                          <a:spcPts val="0"/>
                        </a:spcBef>
                        <a:spcAft>
                          <a:spcPts val="0"/>
                        </a:spcAft>
                        <a:buClrTx/>
                        <a:buSzTx/>
                        <a:buFontTx/>
                        <a:buNone/>
                        <a:tabLst/>
                      </a:pPr>
                      <a:r>
                        <a:rPr kumimoji="0" lang="tr-TR" sz="2800" b="0" i="0" u="none" strike="noStrike" kern="1200" cap="none" spc="0" normalizeH="0" baseline="0" dirty="0">
                          <a:ln>
                            <a:noFill/>
                          </a:ln>
                          <a:solidFill>
                            <a:schemeClr val="bg1"/>
                          </a:solidFill>
                          <a:effectLst/>
                          <a:uFillTx/>
                          <a:latin typeface="+mn-lt"/>
                          <a:ea typeface="+mn-ea"/>
                          <a:cs typeface="+mn-cs"/>
                          <a:sym typeface="Helvetica Neue"/>
                        </a:rPr>
                        <a:t>Fuar Organizatörleri</a:t>
                      </a:r>
                    </a:p>
                  </a:txBody>
                  <a:tcPr marL="91444" marR="91444" marT="45695" marB="456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3899">
                <a:tc vMerge="1">
                  <a:txBody>
                    <a:bodyPr/>
                    <a:lstStyle/>
                    <a:p>
                      <a:endParaRPr lang="tr-TR"/>
                    </a:p>
                  </a:txBody>
                  <a:tcPr/>
                </a:tc>
                <a:tc vMerge="1">
                  <a:txBody>
                    <a:bodyPr/>
                    <a:lstStyle/>
                    <a:p>
                      <a:endParaRPr lang="tr-TR"/>
                    </a:p>
                  </a:txBody>
                  <a:tcPr/>
                </a:tc>
                <a:tc>
                  <a:txBody>
                    <a:bodyPr/>
                    <a:lstStyle/>
                    <a:p>
                      <a:pPr marL="0" marR="0" lvl="0" indent="0" algn="ctr" defTabSz="2438338" rtl="0" eaLnBrk="1" fontAlgn="auto" latinLnBrk="0" hangingPunct="0">
                        <a:lnSpc>
                          <a:spcPct val="100000"/>
                        </a:lnSpc>
                        <a:spcBef>
                          <a:spcPts val="0"/>
                        </a:spcBef>
                        <a:spcAft>
                          <a:spcPts val="0"/>
                        </a:spcAft>
                        <a:buClrTx/>
                        <a:buSzTx/>
                        <a:buFontTx/>
                        <a:buNone/>
                        <a:tabLst/>
                      </a:pPr>
                      <a:r>
                        <a:rPr kumimoji="0" lang="tr-TR" sz="2800" b="0" i="0" u="none" strike="noStrike" kern="1200" cap="none" spc="0" normalizeH="0" baseline="0" dirty="0">
                          <a:ln>
                            <a:noFill/>
                          </a:ln>
                          <a:solidFill>
                            <a:schemeClr val="bg1"/>
                          </a:solidFill>
                          <a:effectLst/>
                          <a:uFillTx/>
                          <a:latin typeface="+mn-lt"/>
                          <a:ea typeface="+mn-ea"/>
                          <a:cs typeface="+mn-cs"/>
                          <a:sym typeface="Helvetica Neue"/>
                        </a:rPr>
                        <a:t>Yurt içinde </a:t>
                      </a:r>
                    </a:p>
                    <a:p>
                      <a:pPr marL="0" marR="0" lvl="0" indent="0" algn="ctr" defTabSz="2438338" rtl="0" eaLnBrk="1" fontAlgn="auto" latinLnBrk="0" hangingPunct="0">
                        <a:lnSpc>
                          <a:spcPct val="100000"/>
                        </a:lnSpc>
                        <a:spcBef>
                          <a:spcPts val="0"/>
                        </a:spcBef>
                        <a:spcAft>
                          <a:spcPts val="0"/>
                        </a:spcAft>
                        <a:buClrTx/>
                        <a:buSzTx/>
                        <a:buFontTx/>
                        <a:buNone/>
                        <a:tabLst/>
                      </a:pPr>
                      <a:r>
                        <a:rPr kumimoji="0" lang="tr-TR" sz="2800" b="0" i="0" u="none" strike="noStrike" kern="1200" cap="none" spc="0" normalizeH="0" baseline="0" dirty="0">
                          <a:ln>
                            <a:noFill/>
                          </a:ln>
                          <a:solidFill>
                            <a:schemeClr val="bg1"/>
                          </a:solidFill>
                          <a:effectLst/>
                          <a:uFillTx/>
                          <a:latin typeface="+mn-lt"/>
                          <a:ea typeface="+mn-ea"/>
                          <a:cs typeface="+mn-cs"/>
                          <a:sym typeface="Helvetica Neue"/>
                        </a:rPr>
                        <a:t>904.000 TL</a:t>
                      </a:r>
                    </a:p>
                  </a:txBody>
                  <a:tcPr marL="91444" marR="91444" marT="45695" marB="456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4240820765"/>
                  </a:ext>
                </a:extLst>
              </a:tr>
              <a:tr h="1178070">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lvl="0" indent="0" algn="ctr" defTabSz="2438338" rtl="0" eaLnBrk="1" fontAlgn="auto" latinLnBrk="0" hangingPunct="0">
                        <a:lnSpc>
                          <a:spcPct val="100000"/>
                        </a:lnSpc>
                        <a:spcBef>
                          <a:spcPts val="0"/>
                        </a:spcBef>
                        <a:spcAft>
                          <a:spcPts val="0"/>
                        </a:spcAft>
                        <a:buClrTx/>
                        <a:buSzTx/>
                        <a:buFontTx/>
                        <a:buNone/>
                        <a:tabLst/>
                      </a:pPr>
                      <a:r>
                        <a:rPr kumimoji="0" lang="tr-TR" sz="2800" b="0" i="0" u="none" strike="noStrike" kern="1200" cap="none" spc="0" normalizeH="0" baseline="0" dirty="0">
                          <a:ln>
                            <a:noFill/>
                          </a:ln>
                          <a:solidFill>
                            <a:schemeClr val="bg1"/>
                          </a:solidFill>
                          <a:effectLst/>
                          <a:uFillTx/>
                          <a:latin typeface="+mn-lt"/>
                          <a:ea typeface="+mn-ea"/>
                          <a:cs typeface="+mn-cs"/>
                          <a:sym typeface="Helvetica Neue"/>
                        </a:rPr>
                        <a:t>Yer Kirası ve Stant Masrafları</a:t>
                      </a:r>
                      <a:endParaRPr kumimoji="0" lang="en-US" sz="2800" b="0" i="0" u="none" strike="noStrike" kern="1200" cap="none" spc="0" normalizeH="0" baseline="0" dirty="0">
                        <a:ln>
                          <a:noFill/>
                        </a:ln>
                        <a:solidFill>
                          <a:schemeClr val="bg1"/>
                        </a:solidFill>
                        <a:effectLst/>
                        <a:uFillTx/>
                        <a:latin typeface="+mn-lt"/>
                        <a:ea typeface="+mn-ea"/>
                        <a:cs typeface="+mn-cs"/>
                        <a:sym typeface="Helvetica Neue"/>
                      </a:endParaRPr>
                    </a:p>
                  </a:txBody>
                  <a:tcPr marL="91444" marR="91444" marT="45695" marB="456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lvl="0" indent="0" algn="ctr" defTabSz="2438338" rtl="0" eaLnBrk="1" fontAlgn="auto" latinLnBrk="0" hangingPunct="0">
                        <a:lnSpc>
                          <a:spcPct val="100000"/>
                        </a:lnSpc>
                        <a:spcBef>
                          <a:spcPts val="0"/>
                        </a:spcBef>
                        <a:spcAft>
                          <a:spcPts val="0"/>
                        </a:spcAft>
                        <a:buClrTx/>
                        <a:buSzTx/>
                        <a:buFontTx/>
                        <a:buNone/>
                        <a:tabLst/>
                      </a:pPr>
                      <a:r>
                        <a:rPr kumimoji="0" lang="tr-TR" sz="2800" b="0" i="0" u="none" strike="noStrike" kern="1200" cap="none" spc="0" normalizeH="0" baseline="0" dirty="0">
                          <a:ln>
                            <a:noFill/>
                          </a:ln>
                          <a:solidFill>
                            <a:schemeClr val="bg1"/>
                          </a:solidFill>
                          <a:effectLst/>
                          <a:uFillTx/>
                          <a:latin typeface="+mn-lt"/>
                          <a:ea typeface="+mn-ea"/>
                          <a:cs typeface="+mn-cs"/>
                          <a:sym typeface="Helvetica Neue"/>
                        </a:rPr>
                        <a:t>50</a:t>
                      </a:r>
                    </a:p>
                  </a:txBody>
                  <a:tcPr marL="91444" marR="91444" marT="45695" marB="456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lvl="0" indent="0" algn="ctr" defTabSz="2438338" rtl="0" eaLnBrk="1" fontAlgn="auto" latinLnBrk="0" hangingPunct="0">
                        <a:lnSpc>
                          <a:spcPct val="100000"/>
                        </a:lnSpc>
                        <a:spcBef>
                          <a:spcPts val="0"/>
                        </a:spcBef>
                        <a:spcAft>
                          <a:spcPts val="0"/>
                        </a:spcAft>
                        <a:buClrTx/>
                        <a:buSzTx/>
                        <a:buFontTx/>
                        <a:buNone/>
                        <a:tabLst/>
                      </a:pPr>
                      <a:r>
                        <a:rPr kumimoji="0" lang="tr-TR" sz="2800" b="0" i="0" u="none" strike="noStrike" kern="1200" cap="none" spc="0" normalizeH="0" baseline="0" dirty="0">
                          <a:ln>
                            <a:noFill/>
                          </a:ln>
                          <a:solidFill>
                            <a:schemeClr val="bg1"/>
                          </a:solidFill>
                          <a:effectLst/>
                          <a:uFillTx/>
                          <a:latin typeface="+mn-lt"/>
                          <a:ea typeface="+mn-ea"/>
                          <a:cs typeface="+mn-cs"/>
                          <a:sym typeface="Helvetica Neue"/>
                        </a:rPr>
                        <a:t>144.000 TL</a:t>
                      </a:r>
                    </a:p>
                  </a:txBody>
                  <a:tcPr marL="91444" marR="91444" marT="45695" marB="456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lvl="0" indent="0" algn="ctr" defTabSz="2438338" rtl="0" eaLnBrk="1" fontAlgn="auto" latinLnBrk="0" hangingPunct="0">
                        <a:lnSpc>
                          <a:spcPct val="100000"/>
                        </a:lnSpc>
                        <a:spcBef>
                          <a:spcPts val="0"/>
                        </a:spcBef>
                        <a:spcAft>
                          <a:spcPts val="0"/>
                        </a:spcAft>
                        <a:buClrTx/>
                        <a:buSzTx/>
                        <a:buFontTx/>
                        <a:buNone/>
                        <a:tabLst/>
                      </a:pPr>
                      <a:r>
                        <a:rPr kumimoji="0" lang="tr-TR" sz="2800" b="0" i="0" u="none" strike="noStrike" kern="1200" cap="none" spc="0" normalizeH="0" baseline="0" dirty="0">
                          <a:ln>
                            <a:noFill/>
                          </a:ln>
                          <a:solidFill>
                            <a:schemeClr val="bg1"/>
                          </a:solidFill>
                          <a:effectLst/>
                          <a:uFillTx/>
                          <a:latin typeface="+mn-lt"/>
                          <a:ea typeface="+mn-ea"/>
                          <a:cs typeface="+mn-cs"/>
                          <a:sym typeface="Helvetica Neue"/>
                        </a:rPr>
                        <a:t>Yıl /azami 3 defa faydalandırılır.</a:t>
                      </a:r>
                    </a:p>
                  </a:txBody>
                  <a:tcPr marL="91444" marR="91444" marT="45695" marB="456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438338" rtl="0" eaLnBrk="1" fontAlgn="auto" latinLnBrk="0" hangingPunct="0">
                        <a:lnSpc>
                          <a:spcPct val="100000"/>
                        </a:lnSpc>
                        <a:spcBef>
                          <a:spcPts val="0"/>
                        </a:spcBef>
                        <a:spcAft>
                          <a:spcPts val="0"/>
                        </a:spcAft>
                        <a:buClrTx/>
                        <a:buSzTx/>
                        <a:buFontTx/>
                        <a:buNone/>
                        <a:tabLst/>
                      </a:pPr>
                      <a:r>
                        <a:rPr kumimoji="0" lang="tr-TR" sz="2800" b="0" i="0" u="none" strike="noStrike" kern="1200" cap="none" spc="0" normalizeH="0" baseline="0" dirty="0">
                          <a:ln>
                            <a:noFill/>
                          </a:ln>
                          <a:solidFill>
                            <a:schemeClr val="bg1"/>
                          </a:solidFill>
                          <a:effectLst/>
                          <a:uFillTx/>
                          <a:latin typeface="+mn-lt"/>
                          <a:ea typeface="+mn-ea"/>
                          <a:cs typeface="+mn-cs"/>
                          <a:sym typeface="Helvetica Neue"/>
                        </a:rPr>
                        <a:t>Fuar Katılımcıları</a:t>
                      </a:r>
                    </a:p>
                  </a:txBody>
                  <a:tcPr marL="91444" marR="91444" marT="45695" marB="456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7479380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Rectangle"/>
          <p:cNvGrpSpPr/>
          <p:nvPr/>
        </p:nvGrpSpPr>
        <p:grpSpPr>
          <a:xfrm>
            <a:off x="4318127" y="3744871"/>
            <a:ext cx="9389327" cy="7080064"/>
            <a:chOff x="0" y="0"/>
            <a:chExt cx="11052295" cy="1969638"/>
          </a:xfrm>
        </p:grpSpPr>
        <p:sp>
          <p:nvSpPr>
            <p:cNvPr id="52" name="Rectangle"/>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53" name="Rectangle Rectangle" descr="Rectangle Rectangle"/>
            <p:cNvPicPr>
              <a:picLocks/>
            </p:cNvPicPr>
            <p:nvPr/>
          </p:nvPicPr>
          <p:blipFill>
            <a:blip r:embed="rId3"/>
            <a:stretch>
              <a:fillRect/>
            </a:stretch>
          </p:blipFill>
          <p:spPr>
            <a:xfrm>
              <a:off x="0" y="-1"/>
              <a:ext cx="11052296" cy="1969640"/>
            </a:xfrm>
            <a:prstGeom prst="rect">
              <a:avLst/>
            </a:prstGeom>
            <a:effectLst/>
          </p:spPr>
        </p:pic>
      </p:grpSp>
      <p:grpSp>
        <p:nvGrpSpPr>
          <p:cNvPr id="20" name="Group"/>
          <p:cNvGrpSpPr/>
          <p:nvPr/>
        </p:nvGrpSpPr>
        <p:grpSpPr>
          <a:xfrm>
            <a:off x="4965453" y="953881"/>
            <a:ext cx="15556672" cy="1394492"/>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4" name="Rectangle Rectangle" descr="Rectangle Rectangle"/>
              <p:cNvPicPr>
                <a:picLocks/>
              </p:cNvPicPr>
              <p:nvPr/>
            </p:nvPicPr>
            <p:blipFill>
              <a:blip r:embed="rId4"/>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5">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6"/>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5">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6"/>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9" name="YENİ NESİL İHRACAT DESTEKLERİ"/>
          <p:cNvSpPr txBox="1"/>
          <p:nvPr/>
        </p:nvSpPr>
        <p:spPr>
          <a:xfrm>
            <a:off x="5479720" y="1040754"/>
            <a:ext cx="14820887" cy="99425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sz="6000" dirty="0">
                <a:latin typeface="Calibri" panose="020F0502020204030204" pitchFamily="34" charset="0"/>
                <a:cs typeface="Calibri" panose="020F0502020204030204" pitchFamily="34" charset="0"/>
              </a:rPr>
              <a:t>BİRİM KİRA DESTEĞİ</a:t>
            </a:r>
          </a:p>
        </p:txBody>
      </p:sp>
      <p:sp>
        <p:nvSpPr>
          <p:cNvPr id="44" name="İhracat desteklerimizi yeni bir bakış açısıyla kurguladık"/>
          <p:cNvSpPr txBox="1"/>
          <p:nvPr/>
        </p:nvSpPr>
        <p:spPr>
          <a:xfrm>
            <a:off x="11853188" y="2891065"/>
            <a:ext cx="9103365" cy="62492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9" name="Dikdörtgen 8">
            <a:extLst>
              <a:ext uri="{FF2B5EF4-FFF2-40B4-BE49-F238E27FC236}">
                <a16:creationId xmlns:a16="http://schemas.microsoft.com/office/drawing/2014/main" id="{F4E09D94-5DE4-4F00-83E2-FA99A54B659C}"/>
              </a:ext>
            </a:extLst>
          </p:cNvPr>
          <p:cNvSpPr/>
          <p:nvPr/>
        </p:nvSpPr>
        <p:spPr>
          <a:xfrm>
            <a:off x="4434598" y="3893978"/>
            <a:ext cx="12192000" cy="5398144"/>
          </a:xfrm>
          <a:prstGeom prst="rect">
            <a:avLst/>
          </a:prstGeom>
        </p:spPr>
        <p:txBody>
          <a:bodyPr wrap="square">
            <a:spAutoFit/>
          </a:bodyPr>
          <a:lstStyle/>
          <a:p>
            <a:pPr algn="l"/>
            <a:r>
              <a:rPr lang="tr-TR" sz="2800" b="1" i="1" dirty="0">
                <a:solidFill>
                  <a:srgbClr val="D8AD65"/>
                </a:solidFill>
                <a:latin typeface="Myriad Pro Cond"/>
                <a:sym typeface="Myriad Pro Condensed"/>
              </a:rPr>
              <a:t>Birim;</a:t>
            </a:r>
          </a:p>
          <a:p>
            <a:pPr algn="l"/>
            <a:endParaRPr lang="tr-TR" sz="2800" b="1" i="1" dirty="0">
              <a:solidFill>
                <a:srgbClr val="D8AD65"/>
              </a:solidFill>
              <a:latin typeface="Myriad Pro Cond"/>
              <a:sym typeface="Myriad Pro Condensed"/>
            </a:endParaRPr>
          </a:p>
          <a:p>
            <a:pPr algn="l">
              <a:lnSpc>
                <a:spcPct val="150000"/>
              </a:lnSpc>
            </a:pPr>
            <a:r>
              <a:rPr lang="tr-TR" sz="2800" b="1" i="1" dirty="0">
                <a:solidFill>
                  <a:schemeClr val="bg1"/>
                </a:solidFill>
                <a:latin typeface="Myriad Pro Cond"/>
                <a:sym typeface="Myriad Pro Condensed"/>
              </a:rPr>
              <a:t>MAĞAZA</a:t>
            </a:r>
          </a:p>
          <a:p>
            <a:pPr algn="l">
              <a:lnSpc>
                <a:spcPct val="150000"/>
              </a:lnSpc>
            </a:pPr>
            <a:r>
              <a:rPr lang="tr-TR" sz="2800" b="1" i="1" dirty="0">
                <a:solidFill>
                  <a:schemeClr val="bg1"/>
                </a:solidFill>
                <a:latin typeface="Myriad Pro Cond"/>
                <a:sym typeface="Myriad Pro Condensed"/>
              </a:rPr>
              <a:t>DEPO</a:t>
            </a:r>
          </a:p>
          <a:p>
            <a:pPr algn="l">
              <a:lnSpc>
                <a:spcPct val="150000"/>
              </a:lnSpc>
            </a:pPr>
            <a:r>
              <a:rPr lang="tr-TR" sz="2800" b="1" i="1" dirty="0">
                <a:solidFill>
                  <a:schemeClr val="bg1"/>
                </a:solidFill>
                <a:latin typeface="Myriad Pro Cond"/>
                <a:sym typeface="Myriad Pro Condensed"/>
              </a:rPr>
              <a:t>OFİS/</a:t>
            </a:r>
            <a:r>
              <a:rPr lang="tr-TR" sz="2800" b="1" i="1" dirty="0">
                <a:solidFill>
                  <a:srgbClr val="FF0000"/>
                </a:solidFill>
                <a:latin typeface="Myriad Pro Cond"/>
                <a:sym typeface="Myriad Pro Condensed"/>
              </a:rPr>
              <a:t>PAYLAŞIMLI OFİS</a:t>
            </a:r>
          </a:p>
          <a:p>
            <a:pPr algn="l">
              <a:lnSpc>
                <a:spcPct val="150000"/>
              </a:lnSpc>
            </a:pPr>
            <a:r>
              <a:rPr lang="tr-TR" sz="2800" b="1" i="1" dirty="0">
                <a:solidFill>
                  <a:schemeClr val="bg1"/>
                </a:solidFill>
                <a:latin typeface="Myriad Pro Cond"/>
                <a:sym typeface="Myriad Pro Condensed"/>
              </a:rPr>
              <a:t>SERGİ/TEŞHİR SALONU</a:t>
            </a:r>
          </a:p>
          <a:p>
            <a:pPr algn="l">
              <a:lnSpc>
                <a:spcPct val="150000"/>
              </a:lnSpc>
            </a:pPr>
            <a:r>
              <a:rPr lang="tr-TR" sz="2800" b="1" i="1" dirty="0">
                <a:solidFill>
                  <a:schemeClr val="bg1"/>
                </a:solidFill>
                <a:latin typeface="Myriad Pro Cond"/>
                <a:sym typeface="Myriad Pro Condensed"/>
              </a:rPr>
              <a:t>ÜRÜN TEŞHİR SERASI/TARLASI </a:t>
            </a:r>
          </a:p>
          <a:p>
            <a:pPr algn="l">
              <a:lnSpc>
                <a:spcPct val="150000"/>
              </a:lnSpc>
            </a:pPr>
            <a:r>
              <a:rPr lang="tr-TR" sz="2800" b="1" i="1" dirty="0">
                <a:solidFill>
                  <a:schemeClr val="bg1"/>
                </a:solidFill>
                <a:latin typeface="Myriad Pro Cond"/>
                <a:sym typeface="Myriad Pro Condensed"/>
              </a:rPr>
              <a:t>REYON/RAF/DEKORASYONLU KÖŞE/KİOSK/STANT</a:t>
            </a:r>
          </a:p>
          <a:p>
            <a:pPr algn="l">
              <a:lnSpc>
                <a:spcPct val="150000"/>
              </a:lnSpc>
            </a:pPr>
            <a:r>
              <a:rPr lang="tr-TR" sz="2800" b="1" i="1" dirty="0">
                <a:solidFill>
                  <a:schemeClr val="bg1"/>
                </a:solidFill>
                <a:latin typeface="Myriad Pro Cond"/>
                <a:sym typeface="Myriad Pro Condensed"/>
              </a:rPr>
              <a:t>ÜZERİNE BİNA YAPILMAK ÜZERE KİRALANAN ARSAYI</a:t>
            </a:r>
          </a:p>
        </p:txBody>
      </p:sp>
      <p:sp>
        <p:nvSpPr>
          <p:cNvPr id="11" name="Dikdörtgen 10">
            <a:extLst>
              <a:ext uri="{FF2B5EF4-FFF2-40B4-BE49-F238E27FC236}">
                <a16:creationId xmlns:a16="http://schemas.microsoft.com/office/drawing/2014/main" id="{1F6B4029-E020-4B21-896B-B0B0A79D698B}"/>
              </a:ext>
            </a:extLst>
          </p:cNvPr>
          <p:cNvSpPr/>
          <p:nvPr/>
        </p:nvSpPr>
        <p:spPr>
          <a:xfrm>
            <a:off x="13757047" y="5590789"/>
            <a:ext cx="8212795" cy="1692771"/>
          </a:xfrm>
          <a:prstGeom prst="rect">
            <a:avLst/>
          </a:prstGeom>
        </p:spPr>
        <p:txBody>
          <a:bodyPr wrap="square">
            <a:spAutoFit/>
          </a:bodyPr>
          <a:lstStyle/>
          <a:p>
            <a:pPr algn="l"/>
            <a:r>
              <a:rPr lang="tr-TR" sz="2600" b="1" i="1" dirty="0">
                <a:solidFill>
                  <a:srgbClr val="D8AD65"/>
                </a:solidFill>
                <a:latin typeface="Myriad Pro Cond"/>
              </a:rPr>
              <a:t>Destek Miktarı: </a:t>
            </a:r>
            <a:r>
              <a:rPr lang="tr-TR" sz="2600" b="1" i="1" dirty="0">
                <a:solidFill>
                  <a:schemeClr val="bg1"/>
                </a:solidFill>
                <a:latin typeface="Myriad Pro Cond"/>
              </a:rPr>
              <a:t>Birim başına yıllık 3.619.000 ₺</a:t>
            </a:r>
          </a:p>
          <a:p>
            <a:pPr algn="l"/>
            <a:r>
              <a:rPr lang="tr-TR" sz="2600" b="1" i="1" dirty="0">
                <a:solidFill>
                  <a:srgbClr val="D8AD65"/>
                </a:solidFill>
                <a:latin typeface="Myriad Pro Cond"/>
              </a:rPr>
              <a:t>Destek Oranı : </a:t>
            </a:r>
            <a:r>
              <a:rPr lang="tr-TR" sz="2600" b="1" i="1" dirty="0">
                <a:solidFill>
                  <a:schemeClr val="bg1"/>
                </a:solidFill>
                <a:latin typeface="Myriad Pro Cond"/>
              </a:rPr>
              <a:t>%50/</a:t>
            </a:r>
            <a:r>
              <a:rPr lang="tr-TR" sz="2600" b="1" i="1" dirty="0">
                <a:solidFill>
                  <a:srgbClr val="FF0000"/>
                </a:solidFill>
                <a:latin typeface="Myriad Pro Cond"/>
              </a:rPr>
              <a:t>70+5</a:t>
            </a:r>
          </a:p>
          <a:p>
            <a:pPr algn="l"/>
            <a:r>
              <a:rPr lang="tr-TR" sz="2600" b="1" i="1" dirty="0">
                <a:solidFill>
                  <a:srgbClr val="D8AD65"/>
                </a:solidFill>
                <a:latin typeface="Myriad Pro Cond"/>
              </a:rPr>
              <a:t>Destek Süresi : </a:t>
            </a:r>
            <a:r>
              <a:rPr lang="tr-TR" sz="2600" b="1" i="1" dirty="0">
                <a:solidFill>
                  <a:schemeClr val="bg1"/>
                </a:solidFill>
                <a:latin typeface="Myriad Pro Cond"/>
              </a:rPr>
              <a:t>Ülke başına 4 Yıl /25 birim</a:t>
            </a:r>
          </a:p>
          <a:p>
            <a:pPr algn="l"/>
            <a:r>
              <a:rPr lang="tr-TR" sz="2600" b="1" i="1" dirty="0">
                <a:solidFill>
                  <a:srgbClr val="D8AD65"/>
                </a:solidFill>
                <a:latin typeface="Myriad Pro Cond"/>
              </a:rPr>
              <a:t>Faydalanıcı:</a:t>
            </a:r>
            <a:r>
              <a:rPr lang="tr-TR" sz="2600" b="1" i="1" dirty="0">
                <a:solidFill>
                  <a:schemeClr val="bg1"/>
                </a:solidFill>
                <a:latin typeface="Myriad Pro Cond"/>
              </a:rPr>
              <a:t> Şirketler</a:t>
            </a:r>
          </a:p>
        </p:txBody>
      </p:sp>
      <p:pic>
        <p:nvPicPr>
          <p:cNvPr id="48" name="Image" descr="Image">
            <a:extLst>
              <a:ext uri="{FF2B5EF4-FFF2-40B4-BE49-F238E27FC236}">
                <a16:creationId xmlns:a16="http://schemas.microsoft.com/office/drawing/2014/main" id="{CC8433A9-C2A8-4F5A-9782-283A730AFA46}"/>
              </a:ext>
            </a:extLst>
          </p:cNvPr>
          <p:cNvPicPr>
            <a:picLocks noChangeAspect="1"/>
          </p:cNvPicPr>
          <p:nvPr/>
        </p:nvPicPr>
        <p:blipFill>
          <a:blip r:embed="rId7"/>
          <a:stretch>
            <a:fillRect/>
          </a:stretch>
        </p:blipFill>
        <p:spPr>
          <a:xfrm>
            <a:off x="8487573" y="5199546"/>
            <a:ext cx="1661591" cy="1661654"/>
          </a:xfrm>
          <a:prstGeom prst="rect">
            <a:avLst/>
          </a:prstGeom>
          <a:ln w="3175" cap="flat">
            <a:noFill/>
            <a:miter lim="400000"/>
          </a:ln>
          <a:effectLst/>
        </p:spPr>
      </p:pic>
      <p:sp>
        <p:nvSpPr>
          <p:cNvPr id="12" name="Dikdörtgen 11">
            <a:extLst>
              <a:ext uri="{FF2B5EF4-FFF2-40B4-BE49-F238E27FC236}">
                <a16:creationId xmlns:a16="http://schemas.microsoft.com/office/drawing/2014/main" id="{36FFEF78-91FF-41B0-A128-8996F50F93D5}"/>
              </a:ext>
            </a:extLst>
          </p:cNvPr>
          <p:cNvSpPr/>
          <p:nvPr/>
        </p:nvSpPr>
        <p:spPr>
          <a:xfrm>
            <a:off x="8328267" y="5582805"/>
            <a:ext cx="1907430" cy="830997"/>
          </a:xfrm>
          <a:prstGeom prst="rect">
            <a:avLst/>
          </a:prstGeom>
        </p:spPr>
        <p:txBody>
          <a:bodyPr wrap="square">
            <a:spAutoFit/>
          </a:bodyPr>
          <a:lstStyle/>
          <a:p>
            <a:r>
              <a:rPr lang="tr-TR" sz="2400" b="1" dirty="0">
                <a:solidFill>
                  <a:srgbClr val="FFFFFF"/>
                </a:solidFill>
                <a:latin typeface="Myriad Pro Cond"/>
                <a:sym typeface="Myriad Pro Condensed"/>
              </a:rPr>
              <a:t>YENİ DESTEK</a:t>
            </a:r>
          </a:p>
        </p:txBody>
      </p:sp>
      <p:sp>
        <p:nvSpPr>
          <p:cNvPr id="14" name="Dikdörtgen 13">
            <a:extLst>
              <a:ext uri="{FF2B5EF4-FFF2-40B4-BE49-F238E27FC236}">
                <a16:creationId xmlns:a16="http://schemas.microsoft.com/office/drawing/2014/main" id="{EB117EE8-78BC-4901-A275-799DED3E4C07}"/>
              </a:ext>
            </a:extLst>
          </p:cNvPr>
          <p:cNvSpPr/>
          <p:nvPr/>
        </p:nvSpPr>
        <p:spPr>
          <a:xfrm>
            <a:off x="3982903" y="11361688"/>
            <a:ext cx="18824944" cy="1077218"/>
          </a:xfrm>
          <a:prstGeom prst="rect">
            <a:avLst/>
          </a:prstGeom>
        </p:spPr>
        <p:txBody>
          <a:bodyPr wrap="square">
            <a:spAutoFit/>
          </a:bodyPr>
          <a:lstStyle/>
          <a:p>
            <a:r>
              <a:rPr lang="tr-TR" sz="3200" b="1" i="1" dirty="0">
                <a:solidFill>
                  <a:schemeClr val="bg1"/>
                </a:solidFill>
                <a:latin typeface="Myriad Pro Cond"/>
              </a:rPr>
              <a:t>Uzun dönemli kiralanmasına karşın belirli dönemlerde ürün sergileme amacıyla kullanılan sergi/teşhir salonu destek kapsamında değerlendirilecek.</a:t>
            </a:r>
          </a:p>
        </p:txBody>
      </p:sp>
      <p:sp>
        <p:nvSpPr>
          <p:cNvPr id="15" name="Dikdörtgen 14">
            <a:extLst>
              <a:ext uri="{FF2B5EF4-FFF2-40B4-BE49-F238E27FC236}">
                <a16:creationId xmlns:a16="http://schemas.microsoft.com/office/drawing/2014/main" id="{8F19CA6D-ACBD-41D0-AB52-3309A381B1EE}"/>
              </a:ext>
            </a:extLst>
          </p:cNvPr>
          <p:cNvSpPr/>
          <p:nvPr/>
        </p:nvSpPr>
        <p:spPr>
          <a:xfrm>
            <a:off x="4063900" y="3133431"/>
            <a:ext cx="9632766" cy="584775"/>
          </a:xfrm>
          <a:prstGeom prst="rect">
            <a:avLst/>
          </a:prstGeom>
        </p:spPr>
        <p:txBody>
          <a:bodyPr wrap="none">
            <a:spAutoFit/>
          </a:bodyPr>
          <a:lstStyle/>
          <a:p>
            <a:r>
              <a:rPr lang="tr-TR" sz="3200" b="1" dirty="0">
                <a:solidFill>
                  <a:srgbClr val="ED3338"/>
                </a:solidFill>
                <a:latin typeface="Myriad Pro Cond"/>
                <a:sym typeface="Myriad Pro Condensed"/>
              </a:rPr>
              <a:t>İhracat Destekleri Hakkında Karar Kapsamında</a:t>
            </a:r>
            <a:r>
              <a:rPr lang="tr-TR" sz="3200" b="1" dirty="0">
                <a:solidFill>
                  <a:srgbClr val="ED3338"/>
                </a:solidFill>
                <a:latin typeface="Myriad Pro Cond"/>
              </a:rPr>
              <a:t>;</a:t>
            </a:r>
          </a:p>
        </p:txBody>
      </p:sp>
      <p:sp>
        <p:nvSpPr>
          <p:cNvPr id="18" name="Dikdörtgen 17">
            <a:extLst>
              <a:ext uri="{FF2B5EF4-FFF2-40B4-BE49-F238E27FC236}">
                <a16:creationId xmlns:a16="http://schemas.microsoft.com/office/drawing/2014/main" id="{65F141A6-41DA-4370-9BED-04C3DA8C5804}"/>
              </a:ext>
            </a:extLst>
          </p:cNvPr>
          <p:cNvSpPr/>
          <p:nvPr/>
        </p:nvSpPr>
        <p:spPr>
          <a:xfrm>
            <a:off x="11596629" y="9599772"/>
            <a:ext cx="1972015" cy="523220"/>
          </a:xfrm>
          <a:prstGeom prst="rect">
            <a:avLst/>
          </a:prstGeom>
        </p:spPr>
        <p:txBody>
          <a:bodyPr wrap="none">
            <a:spAutoFit/>
          </a:bodyPr>
          <a:lstStyle/>
          <a:p>
            <a:pPr algn="l"/>
            <a:r>
              <a:rPr lang="tr-TR" sz="2800" b="1" i="1" dirty="0">
                <a:solidFill>
                  <a:srgbClr val="D8AD65"/>
                </a:solidFill>
                <a:latin typeface="Myriad Pro Cond"/>
              </a:rPr>
              <a:t>ifade eder.</a:t>
            </a:r>
          </a:p>
        </p:txBody>
      </p:sp>
      <p:pic>
        <p:nvPicPr>
          <p:cNvPr id="37" name="Image" descr="Image">
            <a:extLst>
              <a:ext uri="{FF2B5EF4-FFF2-40B4-BE49-F238E27FC236}">
                <a16:creationId xmlns:a16="http://schemas.microsoft.com/office/drawing/2014/main" id="{A5F16235-0877-4FEA-9125-FDDA7F6CADCC}"/>
              </a:ext>
            </a:extLst>
          </p:cNvPr>
          <p:cNvPicPr>
            <a:picLocks noChangeAspect="1"/>
          </p:cNvPicPr>
          <p:nvPr/>
        </p:nvPicPr>
        <p:blipFill>
          <a:blip r:embed="rId7"/>
          <a:stretch>
            <a:fillRect/>
          </a:stretch>
        </p:blipFill>
        <p:spPr>
          <a:xfrm>
            <a:off x="2275966" y="10825694"/>
            <a:ext cx="1661591" cy="1661654"/>
          </a:xfrm>
          <a:prstGeom prst="rect">
            <a:avLst/>
          </a:prstGeom>
          <a:ln w="3175" cap="flat">
            <a:noFill/>
            <a:miter lim="400000"/>
          </a:ln>
          <a:effectLst/>
        </p:spPr>
      </p:pic>
      <p:sp>
        <p:nvSpPr>
          <p:cNvPr id="38" name="Dikdörtgen 37">
            <a:extLst>
              <a:ext uri="{FF2B5EF4-FFF2-40B4-BE49-F238E27FC236}">
                <a16:creationId xmlns:a16="http://schemas.microsoft.com/office/drawing/2014/main" id="{18A7D963-3B2D-465D-A4F3-9B9000592778}"/>
              </a:ext>
            </a:extLst>
          </p:cNvPr>
          <p:cNvSpPr/>
          <p:nvPr/>
        </p:nvSpPr>
        <p:spPr>
          <a:xfrm>
            <a:off x="2163129" y="11211412"/>
            <a:ext cx="1907430" cy="830997"/>
          </a:xfrm>
          <a:prstGeom prst="rect">
            <a:avLst/>
          </a:prstGeom>
        </p:spPr>
        <p:txBody>
          <a:bodyPr wrap="square">
            <a:spAutoFit/>
          </a:bodyPr>
          <a:lstStyle/>
          <a:p>
            <a:r>
              <a:rPr lang="tr-TR" sz="2400" b="1" dirty="0">
                <a:solidFill>
                  <a:srgbClr val="FFFFFF"/>
                </a:solidFill>
                <a:latin typeface="Myriad Pro Cond"/>
                <a:sym typeface="Myriad Pro Condensed"/>
              </a:rPr>
              <a:t>YENİ</a:t>
            </a:r>
            <a:r>
              <a:rPr lang="tr-TR" sz="1600" b="1" dirty="0">
                <a:solidFill>
                  <a:srgbClr val="FFFFFF"/>
                </a:solidFill>
                <a:latin typeface="Myriad Pro Cond"/>
                <a:sym typeface="Myriad Pro Condensed"/>
              </a:rPr>
              <a:t> </a:t>
            </a:r>
            <a:r>
              <a:rPr lang="tr-TR" sz="2400" b="1" dirty="0">
                <a:solidFill>
                  <a:srgbClr val="FFFFFF"/>
                </a:solidFill>
                <a:latin typeface="Myriad Pro Cond"/>
                <a:sym typeface="Myriad Pro Condensed"/>
              </a:rPr>
              <a:t>DESTEK</a:t>
            </a:r>
          </a:p>
        </p:txBody>
      </p:sp>
    </p:spTree>
    <p:extLst>
      <p:ext uri="{BB962C8B-B14F-4D97-AF65-F5344CB8AC3E}">
        <p14:creationId xmlns:p14="http://schemas.microsoft.com/office/powerpoint/2010/main" val="263188244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Rectangle">
            <a:extLst>
              <a:ext uri="{FF2B5EF4-FFF2-40B4-BE49-F238E27FC236}">
                <a16:creationId xmlns:a16="http://schemas.microsoft.com/office/drawing/2014/main" id="{5FFFA1D7-911D-4B79-B8B0-D61E56252ACF}"/>
              </a:ext>
            </a:extLst>
          </p:cNvPr>
          <p:cNvGrpSpPr/>
          <p:nvPr/>
        </p:nvGrpSpPr>
        <p:grpSpPr>
          <a:xfrm>
            <a:off x="13509444" y="2430551"/>
            <a:ext cx="7470497" cy="6086279"/>
            <a:chOff x="0" y="0"/>
            <a:chExt cx="11052295" cy="1969638"/>
          </a:xfrm>
        </p:grpSpPr>
        <p:sp>
          <p:nvSpPr>
            <p:cNvPr id="47" name="Rectangle">
              <a:extLst>
                <a:ext uri="{FF2B5EF4-FFF2-40B4-BE49-F238E27FC236}">
                  <a16:creationId xmlns:a16="http://schemas.microsoft.com/office/drawing/2014/main" id="{FDC0FABC-4CAB-4D62-B1E0-22EC62923BF9}"/>
                </a:ext>
              </a:extLst>
            </p:cNvPr>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49" name="Rectangle Rectangle" descr="Rectangle Rectangle">
              <a:extLst>
                <a:ext uri="{FF2B5EF4-FFF2-40B4-BE49-F238E27FC236}">
                  <a16:creationId xmlns:a16="http://schemas.microsoft.com/office/drawing/2014/main" id="{2AF7C49B-66AC-41EC-846C-BA97384BA69E}"/>
                </a:ext>
              </a:extLst>
            </p:cNvPr>
            <p:cNvPicPr>
              <a:picLocks/>
            </p:cNvPicPr>
            <p:nvPr/>
          </p:nvPicPr>
          <p:blipFill>
            <a:blip r:embed="rId3"/>
            <a:stretch>
              <a:fillRect/>
            </a:stretch>
          </p:blipFill>
          <p:spPr>
            <a:xfrm>
              <a:off x="0" y="-1"/>
              <a:ext cx="11052296" cy="1969640"/>
            </a:xfrm>
            <a:prstGeom prst="rect">
              <a:avLst/>
            </a:prstGeom>
            <a:effectLst/>
          </p:spPr>
        </p:pic>
      </p:grpSp>
      <p:grpSp>
        <p:nvGrpSpPr>
          <p:cNvPr id="50" name="Rectangle"/>
          <p:cNvGrpSpPr/>
          <p:nvPr/>
        </p:nvGrpSpPr>
        <p:grpSpPr>
          <a:xfrm>
            <a:off x="4246477" y="2430552"/>
            <a:ext cx="9096300" cy="6086272"/>
            <a:chOff x="0" y="0"/>
            <a:chExt cx="11052295" cy="1969638"/>
          </a:xfrm>
        </p:grpSpPr>
        <p:sp>
          <p:nvSpPr>
            <p:cNvPr id="52" name="Rectangle"/>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53" name="Rectangle Rectangle" descr="Rectangle Rectangle"/>
            <p:cNvPicPr>
              <a:picLocks/>
            </p:cNvPicPr>
            <p:nvPr/>
          </p:nvPicPr>
          <p:blipFill>
            <a:blip r:embed="rId3"/>
            <a:stretch>
              <a:fillRect/>
            </a:stretch>
          </p:blipFill>
          <p:spPr>
            <a:xfrm>
              <a:off x="0" y="-1"/>
              <a:ext cx="11052296" cy="1969640"/>
            </a:xfrm>
            <a:prstGeom prst="rect">
              <a:avLst/>
            </a:prstGeom>
            <a:effectLst/>
          </p:spPr>
        </p:pic>
      </p:grpSp>
      <p:grpSp>
        <p:nvGrpSpPr>
          <p:cNvPr id="20" name="Group"/>
          <p:cNvGrpSpPr/>
          <p:nvPr/>
        </p:nvGrpSpPr>
        <p:grpSpPr>
          <a:xfrm>
            <a:off x="4965453" y="953881"/>
            <a:ext cx="15556672" cy="1394492"/>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4" name="Rectangle Rectangle" descr="Rectangle Rectangle"/>
              <p:cNvPicPr>
                <a:picLocks/>
              </p:cNvPicPr>
              <p:nvPr/>
            </p:nvPicPr>
            <p:blipFill>
              <a:blip r:embed="rId4"/>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5">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6"/>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5">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6"/>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9" name="YENİ NESİL İHRACAT DESTEKLERİ"/>
          <p:cNvSpPr txBox="1"/>
          <p:nvPr/>
        </p:nvSpPr>
        <p:spPr>
          <a:xfrm>
            <a:off x="5479720" y="1040754"/>
            <a:ext cx="14820887" cy="99425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sz="6000" dirty="0">
                <a:latin typeface="Calibri" panose="020F0502020204030204" pitchFamily="34" charset="0"/>
                <a:cs typeface="Calibri" panose="020F0502020204030204" pitchFamily="34" charset="0"/>
              </a:rPr>
              <a:t>TANITIM DESTEĞİ</a:t>
            </a:r>
          </a:p>
        </p:txBody>
      </p:sp>
      <p:sp>
        <p:nvSpPr>
          <p:cNvPr id="9" name="Dikdörtgen 8">
            <a:extLst>
              <a:ext uri="{FF2B5EF4-FFF2-40B4-BE49-F238E27FC236}">
                <a16:creationId xmlns:a16="http://schemas.microsoft.com/office/drawing/2014/main" id="{F4E09D94-5DE4-4F00-83E2-FA99A54B659C}"/>
              </a:ext>
            </a:extLst>
          </p:cNvPr>
          <p:cNvSpPr/>
          <p:nvPr/>
        </p:nvSpPr>
        <p:spPr>
          <a:xfrm>
            <a:off x="4231757" y="3607704"/>
            <a:ext cx="12192000" cy="5262979"/>
          </a:xfrm>
          <a:prstGeom prst="rect">
            <a:avLst/>
          </a:prstGeom>
        </p:spPr>
        <p:txBody>
          <a:bodyPr wrap="square">
            <a:spAutoFit/>
          </a:bodyPr>
          <a:lstStyle/>
          <a:p>
            <a:pPr algn="l"/>
            <a:r>
              <a:rPr lang="tr-TR" sz="2800" b="1" i="1" dirty="0">
                <a:solidFill>
                  <a:schemeClr val="bg1"/>
                </a:solidFill>
                <a:latin typeface="Myriad Pro Cond"/>
                <a:sym typeface="Myriad Pro Condensed"/>
              </a:rPr>
              <a:t>TV ve RADYO </a:t>
            </a:r>
          </a:p>
          <a:p>
            <a:pPr algn="l"/>
            <a:endParaRPr lang="tr-TR" sz="2800" b="1" i="1" dirty="0">
              <a:solidFill>
                <a:schemeClr val="bg1"/>
              </a:solidFill>
              <a:latin typeface="Myriad Pro Cond"/>
              <a:sym typeface="Myriad Pro Condensed"/>
            </a:endParaRPr>
          </a:p>
          <a:p>
            <a:pPr algn="l"/>
            <a:r>
              <a:rPr lang="tr-TR" sz="2800" b="1" i="1" dirty="0">
                <a:solidFill>
                  <a:schemeClr val="bg1"/>
                </a:solidFill>
                <a:latin typeface="Myriad Pro Cond"/>
                <a:sym typeface="Myriad Pro Condensed"/>
              </a:rPr>
              <a:t>İNTERNET</a:t>
            </a:r>
          </a:p>
          <a:p>
            <a:pPr algn="l"/>
            <a:endParaRPr lang="tr-TR" sz="2800" b="1" i="1" dirty="0">
              <a:solidFill>
                <a:schemeClr val="bg1"/>
              </a:solidFill>
              <a:latin typeface="Myriad Pro Cond"/>
              <a:sym typeface="Myriad Pro Condensed"/>
            </a:endParaRPr>
          </a:p>
          <a:p>
            <a:pPr algn="l"/>
            <a:r>
              <a:rPr lang="tr-TR" sz="2800" b="1" i="1" dirty="0">
                <a:solidFill>
                  <a:schemeClr val="bg1"/>
                </a:solidFill>
                <a:latin typeface="Myriad Pro Cond"/>
                <a:sym typeface="Myriad Pro Condensed"/>
              </a:rPr>
              <a:t>BASILI TANITIM</a:t>
            </a:r>
          </a:p>
          <a:p>
            <a:pPr algn="l"/>
            <a:endParaRPr lang="tr-TR" sz="2800" b="1" i="1" dirty="0">
              <a:solidFill>
                <a:schemeClr val="bg1"/>
              </a:solidFill>
              <a:latin typeface="Myriad Pro Cond"/>
              <a:sym typeface="Myriad Pro Condensed"/>
            </a:endParaRPr>
          </a:p>
          <a:p>
            <a:pPr algn="l"/>
            <a:r>
              <a:rPr lang="tr-TR" sz="2800" b="1" i="1" dirty="0">
                <a:solidFill>
                  <a:schemeClr val="bg1"/>
                </a:solidFill>
                <a:latin typeface="Myriad Pro Cond"/>
                <a:sym typeface="Myriad Pro Condensed"/>
              </a:rPr>
              <a:t>İÇ VE DIŞ MEKANLARDA GERÇEKLEŞTİRİLEN TANITIM</a:t>
            </a:r>
          </a:p>
          <a:p>
            <a:pPr algn="l"/>
            <a:r>
              <a:rPr lang="tr-TR" sz="2800" b="1" i="1" dirty="0">
                <a:solidFill>
                  <a:schemeClr val="bg1"/>
                </a:solidFill>
                <a:latin typeface="Myriad Pro Cond"/>
                <a:sym typeface="Myriad Pro Condensed"/>
              </a:rPr>
              <a:t> </a:t>
            </a:r>
          </a:p>
          <a:p>
            <a:pPr algn="l"/>
            <a:r>
              <a:rPr lang="tr-TR" sz="2800" b="1" i="1" dirty="0">
                <a:solidFill>
                  <a:schemeClr val="bg1"/>
                </a:solidFill>
                <a:latin typeface="Myriad Pro Cond"/>
                <a:sym typeface="Myriad Pro Condensed"/>
              </a:rPr>
              <a:t>ÖZEL TANITIM GİDERLERİ</a:t>
            </a:r>
          </a:p>
          <a:p>
            <a:pPr algn="l"/>
            <a:endParaRPr lang="tr-TR" sz="2800" b="1" i="1" dirty="0">
              <a:solidFill>
                <a:schemeClr val="bg1"/>
              </a:solidFill>
              <a:latin typeface="Myriad Pro Cond"/>
              <a:sym typeface="Myriad Pro Condensed"/>
            </a:endParaRPr>
          </a:p>
          <a:p>
            <a:pPr algn="l"/>
            <a:r>
              <a:rPr lang="tr-TR" sz="2800" b="1" i="1" dirty="0">
                <a:solidFill>
                  <a:schemeClr val="bg1"/>
                </a:solidFill>
                <a:latin typeface="Myriad Pro Cond"/>
                <a:sym typeface="Myriad Pro Condensed"/>
              </a:rPr>
              <a:t>DİĞER TANITIM HARCAMALARI</a:t>
            </a:r>
          </a:p>
          <a:p>
            <a:pPr algn="l"/>
            <a:endParaRPr lang="tr-TR" sz="2800" b="1" i="1" dirty="0">
              <a:solidFill>
                <a:schemeClr val="bg1"/>
              </a:solidFill>
              <a:latin typeface="Myriad Pro Cond"/>
              <a:sym typeface="Myriad Pro Condensed"/>
            </a:endParaRPr>
          </a:p>
        </p:txBody>
      </p:sp>
      <p:sp>
        <p:nvSpPr>
          <p:cNvPr id="11" name="Dikdörtgen 10">
            <a:extLst>
              <a:ext uri="{FF2B5EF4-FFF2-40B4-BE49-F238E27FC236}">
                <a16:creationId xmlns:a16="http://schemas.microsoft.com/office/drawing/2014/main" id="{1F6B4029-E020-4B21-896B-B0B0A79D698B}"/>
              </a:ext>
            </a:extLst>
          </p:cNvPr>
          <p:cNvSpPr/>
          <p:nvPr/>
        </p:nvSpPr>
        <p:spPr>
          <a:xfrm>
            <a:off x="13784764" y="2708657"/>
            <a:ext cx="7366146" cy="3693319"/>
          </a:xfrm>
          <a:prstGeom prst="rect">
            <a:avLst/>
          </a:prstGeom>
        </p:spPr>
        <p:txBody>
          <a:bodyPr wrap="square">
            <a:spAutoFit/>
          </a:bodyPr>
          <a:lstStyle/>
          <a:p>
            <a:pPr algn="l"/>
            <a:r>
              <a:rPr lang="tr-TR" sz="2600" b="1" i="1" dirty="0">
                <a:solidFill>
                  <a:srgbClr val="D8AD65"/>
                </a:solidFill>
                <a:latin typeface="Myriad Pro Cond"/>
              </a:rPr>
              <a:t>Birime Bağlı Tanıtım Desteği</a:t>
            </a:r>
          </a:p>
          <a:p>
            <a:pPr algn="l"/>
            <a:endParaRPr lang="tr-TR" sz="2600" b="1" i="1" dirty="0">
              <a:solidFill>
                <a:srgbClr val="D8AD65"/>
              </a:solidFill>
              <a:latin typeface="Myriad Pro Cond"/>
            </a:endParaRPr>
          </a:p>
          <a:p>
            <a:pPr algn="l"/>
            <a:r>
              <a:rPr lang="tr-TR" sz="2600" b="1" i="1" dirty="0">
                <a:solidFill>
                  <a:srgbClr val="D8AD65"/>
                </a:solidFill>
                <a:latin typeface="Myriad Pro Cond"/>
              </a:rPr>
              <a:t>Destek Miktarı </a:t>
            </a:r>
            <a:r>
              <a:rPr lang="tr-TR" sz="2600" b="1" i="1" dirty="0">
                <a:solidFill>
                  <a:schemeClr val="bg1"/>
                </a:solidFill>
                <a:latin typeface="Myriad Pro Cond"/>
              </a:rPr>
              <a:t>4</a:t>
            </a:r>
            <a:r>
              <a:rPr lang="tr-TR" altLang="tr-TR" sz="2600" b="1" i="1" dirty="0">
                <a:solidFill>
                  <a:schemeClr val="bg1"/>
                </a:solidFill>
                <a:latin typeface="Myriad Pro Cond"/>
              </a:rPr>
              <a:t>.524.000 </a:t>
            </a:r>
            <a:r>
              <a:rPr lang="tr-TR" sz="2600" b="1" i="1" dirty="0">
                <a:solidFill>
                  <a:schemeClr val="bg1"/>
                </a:solidFill>
                <a:latin typeface="Myriad Pro Cond"/>
              </a:rPr>
              <a:t>₺ </a:t>
            </a:r>
            <a:r>
              <a:rPr lang="tr-TR" altLang="tr-TR" sz="2600" b="1" i="1" dirty="0">
                <a:solidFill>
                  <a:schemeClr val="bg1"/>
                </a:solidFill>
                <a:latin typeface="Myriad Pro Cond"/>
              </a:rPr>
              <a:t>/Yıl/Her Bir Ülke</a:t>
            </a:r>
          </a:p>
          <a:p>
            <a:pPr algn="l"/>
            <a:r>
              <a:rPr lang="tr-TR" sz="2600" b="1" i="1" dirty="0">
                <a:solidFill>
                  <a:srgbClr val="D8AD65"/>
                </a:solidFill>
                <a:latin typeface="Myriad Pro Cond"/>
              </a:rPr>
              <a:t>Destek Oranı : </a:t>
            </a:r>
            <a:r>
              <a:rPr lang="tr-TR" sz="2600" b="1" i="1" dirty="0">
                <a:solidFill>
                  <a:schemeClr val="bg1"/>
                </a:solidFill>
                <a:latin typeface="Myriad Pro Cond"/>
              </a:rPr>
              <a:t>% 50/</a:t>
            </a:r>
            <a:r>
              <a:rPr lang="tr-TR" sz="2600" b="1" i="1" dirty="0">
                <a:solidFill>
                  <a:srgbClr val="FF0000"/>
                </a:solidFill>
                <a:latin typeface="Myriad Pro Cond"/>
              </a:rPr>
              <a:t>70+5</a:t>
            </a:r>
          </a:p>
          <a:p>
            <a:pPr algn="l"/>
            <a:r>
              <a:rPr lang="tr-TR" sz="2600" b="1" i="1" dirty="0">
                <a:solidFill>
                  <a:srgbClr val="D8AD65"/>
                </a:solidFill>
                <a:latin typeface="Myriad Pro Cond"/>
              </a:rPr>
              <a:t>Destek Süresi: </a:t>
            </a:r>
            <a:r>
              <a:rPr lang="tr-TR" sz="2600" b="1" i="1" dirty="0">
                <a:solidFill>
                  <a:schemeClr val="bg1"/>
                </a:solidFill>
                <a:latin typeface="Myriad Pro Cond"/>
              </a:rPr>
              <a:t>4 Yıl</a:t>
            </a:r>
          </a:p>
          <a:p>
            <a:pPr algn="l"/>
            <a:r>
              <a:rPr lang="tr-TR" sz="2600" b="1" i="1" dirty="0">
                <a:solidFill>
                  <a:srgbClr val="D8AD65"/>
                </a:solidFill>
                <a:latin typeface="Myriad Pro Cond"/>
              </a:rPr>
              <a:t>Faydalanıcı: </a:t>
            </a:r>
            <a:r>
              <a:rPr lang="tr-TR" sz="2600" b="1" i="1" dirty="0">
                <a:solidFill>
                  <a:schemeClr val="bg1"/>
                </a:solidFill>
                <a:latin typeface="Myriad Pro Cond"/>
              </a:rPr>
              <a:t>Şirketler</a:t>
            </a:r>
          </a:p>
          <a:p>
            <a:endParaRPr lang="tr-TR" sz="2600" b="1" i="1" dirty="0">
              <a:solidFill>
                <a:schemeClr val="bg1"/>
              </a:solidFill>
              <a:latin typeface="Myriad Pro Cond"/>
            </a:endParaRPr>
          </a:p>
          <a:p>
            <a:endParaRPr lang="tr-TR" sz="2600" b="1" i="1" dirty="0">
              <a:solidFill>
                <a:schemeClr val="bg1"/>
              </a:solidFill>
              <a:latin typeface="Myriad Pro Cond"/>
            </a:endParaRPr>
          </a:p>
          <a:p>
            <a:endParaRPr lang="tr-TR" sz="2600" b="1" i="1" dirty="0">
              <a:solidFill>
                <a:schemeClr val="bg1"/>
              </a:solidFill>
              <a:latin typeface="Myriad Pro Cond"/>
            </a:endParaRPr>
          </a:p>
        </p:txBody>
      </p:sp>
      <p:sp>
        <p:nvSpPr>
          <p:cNvPr id="2" name="Dikdörtgen 1">
            <a:extLst>
              <a:ext uri="{FF2B5EF4-FFF2-40B4-BE49-F238E27FC236}">
                <a16:creationId xmlns:a16="http://schemas.microsoft.com/office/drawing/2014/main" id="{53D2349B-7F87-4C43-9944-92564B1C5686}"/>
              </a:ext>
            </a:extLst>
          </p:cNvPr>
          <p:cNvSpPr/>
          <p:nvPr/>
        </p:nvSpPr>
        <p:spPr>
          <a:xfrm>
            <a:off x="4247709" y="2886912"/>
            <a:ext cx="4785284" cy="584775"/>
          </a:xfrm>
          <a:prstGeom prst="rect">
            <a:avLst/>
          </a:prstGeom>
        </p:spPr>
        <p:txBody>
          <a:bodyPr wrap="none">
            <a:spAutoFit/>
          </a:bodyPr>
          <a:lstStyle/>
          <a:p>
            <a:r>
              <a:rPr lang="tr-TR" sz="3200" b="1" dirty="0">
                <a:solidFill>
                  <a:srgbClr val="D8AD65"/>
                </a:solidFill>
                <a:latin typeface="Myriad Pro Cond"/>
              </a:rPr>
              <a:t>Desteklenen Faaliyetler;</a:t>
            </a:r>
          </a:p>
        </p:txBody>
      </p:sp>
      <p:sp>
        <p:nvSpPr>
          <p:cNvPr id="3" name="Dikdörtgen 2">
            <a:extLst>
              <a:ext uri="{FF2B5EF4-FFF2-40B4-BE49-F238E27FC236}">
                <a16:creationId xmlns:a16="http://schemas.microsoft.com/office/drawing/2014/main" id="{814898DA-B160-4FAE-96DE-78EBE03A4DD4}"/>
              </a:ext>
            </a:extLst>
          </p:cNvPr>
          <p:cNvSpPr/>
          <p:nvPr/>
        </p:nvSpPr>
        <p:spPr>
          <a:xfrm>
            <a:off x="13784764" y="5674015"/>
            <a:ext cx="12192000" cy="2893100"/>
          </a:xfrm>
          <a:prstGeom prst="rect">
            <a:avLst/>
          </a:prstGeom>
        </p:spPr>
        <p:txBody>
          <a:bodyPr>
            <a:spAutoFit/>
          </a:bodyPr>
          <a:lstStyle/>
          <a:p>
            <a:pPr algn="l"/>
            <a:r>
              <a:rPr lang="tr-TR" sz="2600" b="1" i="1" dirty="0">
                <a:solidFill>
                  <a:srgbClr val="D8AD65"/>
                </a:solidFill>
                <a:latin typeface="Myriad Pro Cond"/>
              </a:rPr>
              <a:t>Marka Tesciline Bağlı Tanıtım Desteği</a:t>
            </a:r>
          </a:p>
          <a:p>
            <a:pPr algn="l"/>
            <a:endParaRPr lang="tr-TR" sz="2600" b="1" i="1" dirty="0">
              <a:solidFill>
                <a:srgbClr val="D8AD65"/>
              </a:solidFill>
              <a:latin typeface="Myriad Pro Cond"/>
            </a:endParaRPr>
          </a:p>
          <a:p>
            <a:pPr algn="l"/>
            <a:r>
              <a:rPr lang="tr-TR" sz="2600" b="1" i="1" dirty="0">
                <a:solidFill>
                  <a:srgbClr val="D8AD65"/>
                </a:solidFill>
                <a:latin typeface="Myriad Pro Cond"/>
              </a:rPr>
              <a:t>Destek Miktarı </a:t>
            </a:r>
            <a:r>
              <a:rPr lang="tr-TR" sz="2600" b="1" i="1" dirty="0">
                <a:solidFill>
                  <a:schemeClr val="bg1"/>
                </a:solidFill>
                <a:latin typeface="Myriad Pro Cond"/>
              </a:rPr>
              <a:t>7.239</a:t>
            </a:r>
            <a:r>
              <a:rPr lang="tr-TR" altLang="tr-TR" sz="2600" b="1" i="1" dirty="0">
                <a:solidFill>
                  <a:schemeClr val="bg1"/>
                </a:solidFill>
                <a:latin typeface="Myriad Pro Cond"/>
              </a:rPr>
              <a:t>.000 </a:t>
            </a:r>
            <a:r>
              <a:rPr lang="tr-TR" sz="2600" b="1" i="1" dirty="0">
                <a:solidFill>
                  <a:schemeClr val="bg1"/>
                </a:solidFill>
                <a:latin typeface="Myriad Pro Cond"/>
              </a:rPr>
              <a:t>₺ /Yıl</a:t>
            </a:r>
            <a:endParaRPr lang="tr-TR" altLang="tr-TR" sz="2600" b="1" i="1" dirty="0">
              <a:solidFill>
                <a:schemeClr val="bg1"/>
              </a:solidFill>
              <a:latin typeface="Myriad Pro Cond"/>
            </a:endParaRPr>
          </a:p>
          <a:p>
            <a:pPr algn="l"/>
            <a:r>
              <a:rPr lang="tr-TR" sz="2600" b="1" i="1" dirty="0">
                <a:solidFill>
                  <a:srgbClr val="D8AD65"/>
                </a:solidFill>
                <a:latin typeface="Myriad Pro Cond"/>
              </a:rPr>
              <a:t>Destek Oranı : </a:t>
            </a:r>
            <a:r>
              <a:rPr lang="tr-TR" sz="2600" b="1" i="1" dirty="0">
                <a:solidFill>
                  <a:schemeClr val="bg1"/>
                </a:solidFill>
                <a:latin typeface="Myriad Pro Cond"/>
              </a:rPr>
              <a:t>% 50/</a:t>
            </a:r>
            <a:r>
              <a:rPr lang="tr-TR" sz="2600" b="1" i="1" dirty="0">
                <a:solidFill>
                  <a:srgbClr val="FF0000"/>
                </a:solidFill>
                <a:latin typeface="Myriad Pro Cond"/>
              </a:rPr>
              <a:t>70+5</a:t>
            </a:r>
          </a:p>
          <a:p>
            <a:pPr algn="l"/>
            <a:r>
              <a:rPr lang="tr-TR" sz="2600" b="1" i="1" dirty="0">
                <a:solidFill>
                  <a:srgbClr val="D8AD65"/>
                </a:solidFill>
                <a:latin typeface="Myriad Pro Cond"/>
              </a:rPr>
              <a:t>Destek Süresi: </a:t>
            </a:r>
            <a:r>
              <a:rPr lang="tr-TR" sz="2600" b="1" i="1" dirty="0">
                <a:solidFill>
                  <a:schemeClr val="bg1"/>
                </a:solidFill>
                <a:latin typeface="Myriad Pro Cond"/>
              </a:rPr>
              <a:t>4 Yıl</a:t>
            </a:r>
          </a:p>
          <a:p>
            <a:pPr algn="l"/>
            <a:r>
              <a:rPr lang="tr-TR" sz="2600" b="1" i="1" dirty="0" err="1">
                <a:solidFill>
                  <a:srgbClr val="D8AD65"/>
                </a:solidFill>
                <a:latin typeface="Myriad Pro Cond"/>
              </a:rPr>
              <a:t>Faydalınıcı</a:t>
            </a:r>
            <a:r>
              <a:rPr lang="tr-TR" sz="2600" b="1" i="1" dirty="0">
                <a:solidFill>
                  <a:srgbClr val="D8AD65"/>
                </a:solidFill>
                <a:latin typeface="Myriad Pro Cond"/>
              </a:rPr>
              <a:t>: </a:t>
            </a:r>
            <a:r>
              <a:rPr lang="tr-TR" sz="2600" b="1" i="1" dirty="0">
                <a:solidFill>
                  <a:schemeClr val="bg1"/>
                </a:solidFill>
                <a:latin typeface="Myriad Pro Cond"/>
              </a:rPr>
              <a:t>Şirketler</a:t>
            </a:r>
          </a:p>
          <a:p>
            <a:endParaRPr lang="tr-TR" sz="2600" dirty="0">
              <a:solidFill>
                <a:schemeClr val="tx1"/>
              </a:solidFill>
            </a:endParaRPr>
          </a:p>
        </p:txBody>
      </p:sp>
      <p:cxnSp>
        <p:nvCxnSpPr>
          <p:cNvPr id="6" name="Düz Bağlayıcı 5">
            <a:extLst>
              <a:ext uri="{FF2B5EF4-FFF2-40B4-BE49-F238E27FC236}">
                <a16:creationId xmlns:a16="http://schemas.microsoft.com/office/drawing/2014/main" id="{98357716-A48F-4413-B6D1-6860FC23BAB3}"/>
              </a:ext>
            </a:extLst>
          </p:cNvPr>
          <p:cNvCxnSpPr>
            <a:cxnSpLocks/>
          </p:cNvCxnSpPr>
          <p:nvPr/>
        </p:nvCxnSpPr>
        <p:spPr>
          <a:xfrm flipV="1">
            <a:off x="13769022" y="5373057"/>
            <a:ext cx="6863209" cy="1"/>
          </a:xfrm>
          <a:prstGeom prst="line">
            <a:avLst/>
          </a:prstGeom>
          <a:noFill/>
          <a:ln w="12700" cap="flat">
            <a:solidFill>
              <a:srgbClr val="C0A166"/>
            </a:solidFill>
            <a:prstDash val="solid"/>
            <a:miter lim="400000"/>
          </a:ln>
          <a:effectLst/>
          <a:sp3d/>
        </p:spPr>
        <p:style>
          <a:lnRef idx="0">
            <a:scrgbClr r="0" g="0" b="0"/>
          </a:lnRef>
          <a:fillRef idx="0">
            <a:scrgbClr r="0" g="0" b="0"/>
          </a:fillRef>
          <a:effectRef idx="0">
            <a:scrgbClr r="0" g="0" b="0"/>
          </a:effectRef>
          <a:fontRef idx="none"/>
        </p:style>
      </p:cxnSp>
      <p:pic>
        <p:nvPicPr>
          <p:cNvPr id="37" name="Image" descr="Image">
            <a:extLst>
              <a:ext uri="{FF2B5EF4-FFF2-40B4-BE49-F238E27FC236}">
                <a16:creationId xmlns:a16="http://schemas.microsoft.com/office/drawing/2014/main" id="{FD0FB989-34DA-4B7F-B394-EDB7DACBBF0A}"/>
              </a:ext>
            </a:extLst>
          </p:cNvPr>
          <p:cNvPicPr>
            <a:picLocks noChangeAspect="1"/>
          </p:cNvPicPr>
          <p:nvPr/>
        </p:nvPicPr>
        <p:blipFill>
          <a:blip r:embed="rId7"/>
          <a:stretch>
            <a:fillRect/>
          </a:stretch>
        </p:blipFill>
        <p:spPr>
          <a:xfrm>
            <a:off x="2511698" y="10077382"/>
            <a:ext cx="1661591" cy="1661654"/>
          </a:xfrm>
          <a:prstGeom prst="rect">
            <a:avLst/>
          </a:prstGeom>
          <a:ln w="3175" cap="flat">
            <a:noFill/>
            <a:miter lim="400000"/>
          </a:ln>
          <a:effectLst/>
        </p:spPr>
      </p:pic>
      <p:sp>
        <p:nvSpPr>
          <p:cNvPr id="4" name="Dikdörtgen 3">
            <a:extLst>
              <a:ext uri="{FF2B5EF4-FFF2-40B4-BE49-F238E27FC236}">
                <a16:creationId xmlns:a16="http://schemas.microsoft.com/office/drawing/2014/main" id="{B5C03DEA-1B6B-4855-9FF7-5588682DCE60}"/>
              </a:ext>
            </a:extLst>
          </p:cNvPr>
          <p:cNvSpPr/>
          <p:nvPr/>
        </p:nvSpPr>
        <p:spPr>
          <a:xfrm>
            <a:off x="4383627" y="10130014"/>
            <a:ext cx="17955526" cy="1607171"/>
          </a:xfrm>
          <a:prstGeom prst="rect">
            <a:avLst/>
          </a:prstGeom>
        </p:spPr>
        <p:txBody>
          <a:bodyPr wrap="square">
            <a:spAutoFit/>
          </a:bodyPr>
          <a:lstStyle/>
          <a:p>
            <a:pPr lvl="0" algn="l">
              <a:lnSpc>
                <a:spcPct val="105000"/>
              </a:lnSpc>
              <a:spcAft>
                <a:spcPts val="800"/>
              </a:spcAft>
            </a:pPr>
            <a:r>
              <a:rPr lang="tr-TR" sz="3200" b="1" i="1" dirty="0">
                <a:solidFill>
                  <a:srgbClr val="FF0000"/>
                </a:solidFill>
                <a:latin typeface="Myriad Pro Cond"/>
              </a:rPr>
              <a:t>Sosyal medya ve internet ortamında yapılan tanıtımın birden fazla ülkeye yönelik olması durumunda</a:t>
            </a:r>
            <a:r>
              <a:rPr lang="tr-TR" sz="3200" b="1" i="1" dirty="0">
                <a:solidFill>
                  <a:schemeClr val="bg1"/>
                </a:solidFill>
                <a:latin typeface="Myriad Pro Cond"/>
              </a:rPr>
              <a:t> tanıtım giderlerinin, bu ülkelerden birinde marka tescili/marka tescil başvurusu ve toplamda ihracatı bulunması koşuluyla desteklenmesine imkan tanındı.</a:t>
            </a:r>
          </a:p>
        </p:txBody>
      </p:sp>
      <p:sp>
        <p:nvSpPr>
          <p:cNvPr id="38" name="Dikdörtgen 37">
            <a:extLst>
              <a:ext uri="{FF2B5EF4-FFF2-40B4-BE49-F238E27FC236}">
                <a16:creationId xmlns:a16="http://schemas.microsoft.com/office/drawing/2014/main" id="{2754D76D-2C9D-44BA-B46E-65BAEF76FC78}"/>
              </a:ext>
            </a:extLst>
          </p:cNvPr>
          <p:cNvSpPr/>
          <p:nvPr/>
        </p:nvSpPr>
        <p:spPr>
          <a:xfrm>
            <a:off x="2355642" y="10479635"/>
            <a:ext cx="1907430" cy="830997"/>
          </a:xfrm>
          <a:prstGeom prst="rect">
            <a:avLst/>
          </a:prstGeom>
        </p:spPr>
        <p:txBody>
          <a:bodyPr wrap="square">
            <a:spAutoFit/>
          </a:bodyPr>
          <a:lstStyle/>
          <a:p>
            <a:r>
              <a:rPr lang="tr-TR" sz="2400" b="1" dirty="0">
                <a:solidFill>
                  <a:srgbClr val="FFFFFF"/>
                </a:solidFill>
                <a:latin typeface="Myriad Pro Cond"/>
                <a:sym typeface="Myriad Pro Condensed"/>
              </a:rPr>
              <a:t>YENİ DESTEK</a:t>
            </a:r>
          </a:p>
        </p:txBody>
      </p:sp>
      <p:sp>
        <p:nvSpPr>
          <p:cNvPr id="5" name="Dikdörtgen 4">
            <a:extLst>
              <a:ext uri="{FF2B5EF4-FFF2-40B4-BE49-F238E27FC236}">
                <a16:creationId xmlns:a16="http://schemas.microsoft.com/office/drawing/2014/main" id="{4831267E-DAC7-4D40-AF7B-495980500EA1}"/>
              </a:ext>
            </a:extLst>
          </p:cNvPr>
          <p:cNvSpPr/>
          <p:nvPr/>
        </p:nvSpPr>
        <p:spPr>
          <a:xfrm>
            <a:off x="4526320" y="12074711"/>
            <a:ext cx="17194660" cy="1090107"/>
          </a:xfrm>
          <a:prstGeom prst="rect">
            <a:avLst/>
          </a:prstGeom>
        </p:spPr>
        <p:txBody>
          <a:bodyPr wrap="square">
            <a:spAutoFit/>
          </a:bodyPr>
          <a:lstStyle/>
          <a:p>
            <a:pPr algn="l">
              <a:lnSpc>
                <a:spcPct val="105000"/>
              </a:lnSpc>
              <a:spcAft>
                <a:spcPts val="800"/>
              </a:spcAft>
            </a:pPr>
            <a:r>
              <a:rPr lang="tr-TR" sz="3200" b="1" i="1" dirty="0">
                <a:solidFill>
                  <a:srgbClr val="FF0000"/>
                </a:solidFill>
                <a:latin typeface="Myriad Pro Cond"/>
              </a:rPr>
              <a:t>Web 3 mağaza tasarımı, kurulumu, aylık </a:t>
            </a:r>
            <a:r>
              <a:rPr lang="tr-TR" sz="3200" b="1" i="1" dirty="0" err="1">
                <a:solidFill>
                  <a:srgbClr val="FF0000"/>
                </a:solidFill>
                <a:latin typeface="Myriad Pro Cond"/>
              </a:rPr>
              <a:t>hosting</a:t>
            </a:r>
            <a:r>
              <a:rPr lang="tr-TR" sz="3200" b="1" i="1" dirty="0">
                <a:solidFill>
                  <a:srgbClr val="FF0000"/>
                </a:solidFill>
                <a:latin typeface="Myriad Pro Cond"/>
              </a:rPr>
              <a:t> giderleri , film/dizi/belgesel/dijital oyunlarda ürün yerleştirme </a:t>
            </a:r>
            <a:r>
              <a:rPr lang="tr-TR" sz="3200" b="1" i="1" dirty="0">
                <a:solidFill>
                  <a:schemeClr val="bg1"/>
                </a:solidFill>
                <a:latin typeface="Myriad Pro Cond"/>
              </a:rPr>
              <a:t>gibi modern tanıtım yöntemleri destek kapsamına alındı</a:t>
            </a:r>
            <a:r>
              <a:rPr lang="tr-TR" sz="2400" b="1" i="1" dirty="0">
                <a:solidFill>
                  <a:schemeClr val="bg1"/>
                </a:solidFill>
                <a:latin typeface="Myriad Pro Cond"/>
              </a:rPr>
              <a:t>.</a:t>
            </a:r>
          </a:p>
        </p:txBody>
      </p:sp>
      <p:pic>
        <p:nvPicPr>
          <p:cNvPr id="39" name="Image" descr="Image">
            <a:extLst>
              <a:ext uri="{FF2B5EF4-FFF2-40B4-BE49-F238E27FC236}">
                <a16:creationId xmlns:a16="http://schemas.microsoft.com/office/drawing/2014/main" id="{4CE41C0F-481A-4D62-A75E-D01A93F11C93}"/>
              </a:ext>
            </a:extLst>
          </p:cNvPr>
          <p:cNvPicPr>
            <a:picLocks noChangeAspect="1"/>
          </p:cNvPicPr>
          <p:nvPr/>
        </p:nvPicPr>
        <p:blipFill>
          <a:blip r:embed="rId7"/>
          <a:stretch>
            <a:fillRect/>
          </a:stretch>
        </p:blipFill>
        <p:spPr>
          <a:xfrm>
            <a:off x="2511698" y="11911933"/>
            <a:ext cx="1661591" cy="1661654"/>
          </a:xfrm>
          <a:prstGeom prst="rect">
            <a:avLst/>
          </a:prstGeom>
          <a:ln w="3175" cap="flat">
            <a:noFill/>
            <a:miter lim="400000"/>
          </a:ln>
          <a:effectLst/>
        </p:spPr>
      </p:pic>
      <p:sp>
        <p:nvSpPr>
          <p:cNvPr id="40" name="Dikdörtgen 39">
            <a:extLst>
              <a:ext uri="{FF2B5EF4-FFF2-40B4-BE49-F238E27FC236}">
                <a16:creationId xmlns:a16="http://schemas.microsoft.com/office/drawing/2014/main" id="{519AC2CE-DD0D-4427-8B1A-45D971E8F129}"/>
              </a:ext>
            </a:extLst>
          </p:cNvPr>
          <p:cNvSpPr/>
          <p:nvPr/>
        </p:nvSpPr>
        <p:spPr>
          <a:xfrm>
            <a:off x="2369112" y="12340337"/>
            <a:ext cx="1907430" cy="830997"/>
          </a:xfrm>
          <a:prstGeom prst="rect">
            <a:avLst/>
          </a:prstGeom>
        </p:spPr>
        <p:txBody>
          <a:bodyPr wrap="square">
            <a:spAutoFit/>
          </a:bodyPr>
          <a:lstStyle/>
          <a:p>
            <a:r>
              <a:rPr lang="tr-TR" sz="2400" b="1" dirty="0">
                <a:solidFill>
                  <a:srgbClr val="FFFFFF"/>
                </a:solidFill>
                <a:latin typeface="Myriad Pro Cond"/>
                <a:sym typeface="Myriad Pro Condensed"/>
              </a:rPr>
              <a:t>YENİ DESTEK</a:t>
            </a:r>
          </a:p>
        </p:txBody>
      </p:sp>
      <p:pic>
        <p:nvPicPr>
          <p:cNvPr id="41" name="Image" descr="Image">
            <a:extLst>
              <a:ext uri="{FF2B5EF4-FFF2-40B4-BE49-F238E27FC236}">
                <a16:creationId xmlns:a16="http://schemas.microsoft.com/office/drawing/2014/main" id="{1A49DB92-34DD-44CE-AE8C-045174E494AE}"/>
              </a:ext>
            </a:extLst>
          </p:cNvPr>
          <p:cNvPicPr>
            <a:picLocks noChangeAspect="1"/>
          </p:cNvPicPr>
          <p:nvPr/>
        </p:nvPicPr>
        <p:blipFill>
          <a:blip r:embed="rId7"/>
          <a:stretch>
            <a:fillRect/>
          </a:stretch>
        </p:blipFill>
        <p:spPr>
          <a:xfrm>
            <a:off x="2601481" y="8307202"/>
            <a:ext cx="1661591" cy="1661654"/>
          </a:xfrm>
          <a:prstGeom prst="rect">
            <a:avLst/>
          </a:prstGeom>
          <a:ln w="3175" cap="flat">
            <a:noFill/>
            <a:miter lim="400000"/>
          </a:ln>
          <a:effectLst/>
        </p:spPr>
      </p:pic>
      <p:sp>
        <p:nvSpPr>
          <p:cNvPr id="42" name="Dikdörtgen 41">
            <a:extLst>
              <a:ext uri="{FF2B5EF4-FFF2-40B4-BE49-F238E27FC236}">
                <a16:creationId xmlns:a16="http://schemas.microsoft.com/office/drawing/2014/main" id="{8BD38460-03FC-4503-92E1-3DAA962D8FA5}"/>
              </a:ext>
            </a:extLst>
          </p:cNvPr>
          <p:cNvSpPr/>
          <p:nvPr/>
        </p:nvSpPr>
        <p:spPr>
          <a:xfrm>
            <a:off x="4496798" y="8805656"/>
            <a:ext cx="17955526" cy="1090107"/>
          </a:xfrm>
          <a:prstGeom prst="rect">
            <a:avLst/>
          </a:prstGeom>
        </p:spPr>
        <p:txBody>
          <a:bodyPr wrap="square">
            <a:spAutoFit/>
          </a:bodyPr>
          <a:lstStyle/>
          <a:p>
            <a:pPr lvl="0" algn="l">
              <a:lnSpc>
                <a:spcPct val="105000"/>
              </a:lnSpc>
              <a:spcAft>
                <a:spcPts val="800"/>
              </a:spcAft>
            </a:pPr>
            <a:r>
              <a:rPr lang="tr-TR" sz="3200" b="1" i="1" dirty="0">
                <a:solidFill>
                  <a:srgbClr val="FF0000"/>
                </a:solidFill>
                <a:latin typeface="Myriad Pro Cond"/>
              </a:rPr>
              <a:t>Yapı Bilgi Modeli (BİM) objelerinin uluslararası platformlarda sergilenmesi aidatı ile objelerin oluşturulmasına yönelik giderler destek kapsamına alındı</a:t>
            </a:r>
            <a:endParaRPr lang="tr-TR" sz="3200" b="1" i="1" dirty="0">
              <a:solidFill>
                <a:schemeClr val="bg1"/>
              </a:solidFill>
              <a:latin typeface="Myriad Pro Cond"/>
            </a:endParaRPr>
          </a:p>
        </p:txBody>
      </p:sp>
      <p:sp>
        <p:nvSpPr>
          <p:cNvPr id="44" name="Dikdörtgen 43">
            <a:extLst>
              <a:ext uri="{FF2B5EF4-FFF2-40B4-BE49-F238E27FC236}">
                <a16:creationId xmlns:a16="http://schemas.microsoft.com/office/drawing/2014/main" id="{41DEDB80-FD25-4D77-88EE-4BC1A690EBCB}"/>
              </a:ext>
            </a:extLst>
          </p:cNvPr>
          <p:cNvSpPr/>
          <p:nvPr/>
        </p:nvSpPr>
        <p:spPr>
          <a:xfrm>
            <a:off x="2467948" y="8710843"/>
            <a:ext cx="1907430" cy="830997"/>
          </a:xfrm>
          <a:prstGeom prst="rect">
            <a:avLst/>
          </a:prstGeom>
        </p:spPr>
        <p:txBody>
          <a:bodyPr wrap="square">
            <a:spAutoFit/>
          </a:bodyPr>
          <a:lstStyle/>
          <a:p>
            <a:r>
              <a:rPr lang="tr-TR" sz="2400" b="1" dirty="0">
                <a:solidFill>
                  <a:srgbClr val="FFFFFF"/>
                </a:solidFill>
                <a:latin typeface="Myriad Pro Cond"/>
                <a:sym typeface="Myriad Pro Condensed"/>
              </a:rPr>
              <a:t>YENİ DESTEK</a:t>
            </a:r>
          </a:p>
        </p:txBody>
      </p:sp>
    </p:spTree>
    <p:extLst>
      <p:ext uri="{BB962C8B-B14F-4D97-AF65-F5344CB8AC3E}">
        <p14:creationId xmlns:p14="http://schemas.microsoft.com/office/powerpoint/2010/main" val="191254807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Pazara Giriş Belgelerinin Desteklenmesi"/>
          <p:cNvSpPr txBox="1"/>
          <p:nvPr/>
        </p:nvSpPr>
        <p:spPr>
          <a:xfrm>
            <a:off x="966495" y="11840045"/>
            <a:ext cx="2532586" cy="106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spAutoFit/>
          </a:bodyPr>
          <a:lstStyle>
            <a:lvl1pPr algn="l" defTabSz="1828800">
              <a:defRPr sz="2200">
                <a:solidFill>
                  <a:srgbClr val="BF0000"/>
                </a:solidFill>
                <a:latin typeface="Helvetica"/>
                <a:ea typeface="Helvetica"/>
                <a:cs typeface="Helvetica"/>
                <a:sym typeface="Helvetica"/>
              </a:defRPr>
            </a:lvl1pPr>
          </a:lstStyle>
          <a:p>
            <a:r>
              <a:t>Pazara Giriş Belgelerinin Desteklenmesi</a:t>
            </a:r>
          </a:p>
        </p:txBody>
      </p:sp>
      <p:sp>
        <p:nvSpPr>
          <p:cNvPr id="396" name="Yurt Dışı Marka Tescil Faaliyetlerinin Desteklenmesi"/>
          <p:cNvSpPr txBox="1"/>
          <p:nvPr/>
        </p:nvSpPr>
        <p:spPr>
          <a:xfrm>
            <a:off x="488035" y="9877171"/>
            <a:ext cx="2666919" cy="106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spAutoFit/>
          </a:bodyPr>
          <a:lstStyle>
            <a:lvl1pPr algn="l" defTabSz="1828800">
              <a:defRPr sz="2200">
                <a:solidFill>
                  <a:srgbClr val="C0C0C0"/>
                </a:solidFill>
                <a:latin typeface="Helvetica"/>
                <a:ea typeface="Helvetica"/>
                <a:cs typeface="Helvetica"/>
                <a:sym typeface="Helvetica"/>
              </a:defRPr>
            </a:lvl1pPr>
          </a:lstStyle>
          <a:p>
            <a:r>
              <a:t>Yurt Dışı Marka Tescil Faaliyetlerinin Desteklenmesi</a:t>
            </a:r>
          </a:p>
        </p:txBody>
      </p:sp>
      <p:sp>
        <p:nvSpPr>
          <p:cNvPr id="397" name="Yurt Dışı Pazar Araştırması Desteği"/>
          <p:cNvSpPr txBox="1"/>
          <p:nvPr/>
        </p:nvSpPr>
        <p:spPr>
          <a:xfrm>
            <a:off x="3638208" y="11442108"/>
            <a:ext cx="2290212" cy="106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spAutoFit/>
          </a:bodyPr>
          <a:lstStyle>
            <a:lvl1pPr algn="l" defTabSz="1828800">
              <a:defRPr sz="2200">
                <a:solidFill>
                  <a:srgbClr val="00B0F0"/>
                </a:solidFill>
                <a:latin typeface="Helvetica"/>
                <a:ea typeface="Helvetica"/>
                <a:cs typeface="Helvetica"/>
                <a:sym typeface="Helvetica"/>
              </a:defRPr>
            </a:lvl1pPr>
          </a:lstStyle>
          <a:p>
            <a:r>
              <a:t>Yurt Dışı Pazar Araştırması Desteği</a:t>
            </a:r>
          </a:p>
        </p:txBody>
      </p:sp>
      <p:sp>
        <p:nvSpPr>
          <p:cNvPr id="398" name="Yurt İçi Fuar Desteği"/>
          <p:cNvSpPr txBox="1"/>
          <p:nvPr/>
        </p:nvSpPr>
        <p:spPr>
          <a:xfrm>
            <a:off x="6296190" y="10572727"/>
            <a:ext cx="1824271" cy="730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spAutoFit/>
          </a:bodyPr>
          <a:lstStyle>
            <a:lvl1pPr algn="l" defTabSz="1828800">
              <a:defRPr sz="2200">
                <a:solidFill>
                  <a:srgbClr val="F10079"/>
                </a:solidFill>
                <a:latin typeface="Helvetica"/>
                <a:ea typeface="Helvetica"/>
                <a:cs typeface="Helvetica"/>
                <a:sym typeface="Helvetica"/>
              </a:defRPr>
            </a:lvl1pPr>
          </a:lstStyle>
          <a:p>
            <a:r>
              <a:t>Yurt İçi Fuar Desteği</a:t>
            </a:r>
          </a:p>
        </p:txBody>
      </p:sp>
      <p:sp>
        <p:nvSpPr>
          <p:cNvPr id="399" name="Küresel Tedarik Zinciri Yetkinlik Projesi Desteği"/>
          <p:cNvSpPr txBox="1"/>
          <p:nvPr/>
        </p:nvSpPr>
        <p:spPr>
          <a:xfrm>
            <a:off x="8891306" y="9634011"/>
            <a:ext cx="2349586" cy="106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spAutoFit/>
          </a:bodyPr>
          <a:lstStyle>
            <a:lvl1pPr algn="l" defTabSz="1828800">
              <a:defRPr sz="2200">
                <a:solidFill>
                  <a:srgbClr val="FF0000"/>
                </a:solidFill>
                <a:latin typeface="Helvetica"/>
                <a:ea typeface="Helvetica"/>
                <a:cs typeface="Helvetica"/>
                <a:sym typeface="Helvetica"/>
              </a:defRPr>
            </a:lvl1pPr>
          </a:lstStyle>
          <a:p>
            <a:r>
              <a:t>Küresel Tedarik Zinciri Yetkinlik Projesi Desteği</a:t>
            </a:r>
          </a:p>
        </p:txBody>
      </p:sp>
      <p:sp>
        <p:nvSpPr>
          <p:cNvPr id="400" name="Yurt Dışı Şirket ve Yurt Dışında Yerleşik Şirkete Ait Marka Alım Desteği"/>
          <p:cNvSpPr txBox="1"/>
          <p:nvPr/>
        </p:nvSpPr>
        <p:spPr>
          <a:xfrm>
            <a:off x="5830249" y="7943897"/>
            <a:ext cx="2290212" cy="1721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spAutoFit/>
          </a:bodyPr>
          <a:lstStyle>
            <a:lvl1pPr algn="r" defTabSz="1828800">
              <a:defRPr sz="2200">
                <a:solidFill>
                  <a:srgbClr val="ED7C34"/>
                </a:solidFill>
                <a:latin typeface="Helvetica"/>
                <a:ea typeface="Helvetica"/>
                <a:cs typeface="Helvetica"/>
                <a:sym typeface="Helvetica"/>
              </a:defRPr>
            </a:lvl1pPr>
          </a:lstStyle>
          <a:p>
            <a:r>
              <a:t>Yurt Dışı Şirket ve Yurt Dışında Yerleşik Şirkete Ait Marka Alım Desteği</a:t>
            </a:r>
          </a:p>
        </p:txBody>
      </p:sp>
      <p:sp>
        <p:nvSpPr>
          <p:cNvPr id="401" name="Yurt Dışı Fuar Desteği"/>
          <p:cNvSpPr txBox="1"/>
          <p:nvPr/>
        </p:nvSpPr>
        <p:spPr>
          <a:xfrm>
            <a:off x="3621578" y="9901454"/>
            <a:ext cx="1903766" cy="730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spAutoFit/>
          </a:bodyPr>
          <a:lstStyle>
            <a:lvl1pPr algn="r" defTabSz="1828800">
              <a:defRPr sz="2200">
                <a:solidFill>
                  <a:srgbClr val="45AA21"/>
                </a:solidFill>
                <a:latin typeface="Helvetica"/>
                <a:ea typeface="Helvetica"/>
                <a:cs typeface="Helvetica"/>
                <a:sym typeface="Helvetica"/>
              </a:defRPr>
            </a:lvl1pPr>
          </a:lstStyle>
          <a:p>
            <a:r>
              <a:t>Yurt Dışı Fuar Desteği</a:t>
            </a:r>
          </a:p>
        </p:txBody>
      </p:sp>
      <p:sp>
        <p:nvSpPr>
          <p:cNvPr id="402" name="Birim Kira Desteği"/>
          <p:cNvSpPr txBox="1"/>
          <p:nvPr/>
        </p:nvSpPr>
        <p:spPr>
          <a:xfrm>
            <a:off x="9380473" y="7889727"/>
            <a:ext cx="1376806" cy="730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spAutoFit/>
          </a:bodyPr>
          <a:lstStyle>
            <a:lvl1pPr algn="r" defTabSz="1828800">
              <a:defRPr sz="2200">
                <a:latin typeface="Helvetica"/>
                <a:ea typeface="Helvetica"/>
                <a:cs typeface="Helvetica"/>
                <a:sym typeface="Helvetica"/>
              </a:defRPr>
            </a:lvl1pPr>
          </a:lstStyle>
          <a:p>
            <a:r>
              <a:t>Birim Kira Desteği </a:t>
            </a:r>
          </a:p>
        </p:txBody>
      </p:sp>
      <p:sp>
        <p:nvSpPr>
          <p:cNvPr id="403" name="Tanıtım Desteği"/>
          <p:cNvSpPr txBox="1"/>
          <p:nvPr/>
        </p:nvSpPr>
        <p:spPr>
          <a:xfrm>
            <a:off x="11586309" y="8665213"/>
            <a:ext cx="1903766" cy="730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spAutoFit/>
          </a:bodyPr>
          <a:lstStyle>
            <a:lvl1pPr algn="l" defTabSz="1828800">
              <a:defRPr sz="2200">
                <a:solidFill>
                  <a:srgbClr val="E5BA00"/>
                </a:solidFill>
                <a:latin typeface="Helvetica"/>
                <a:ea typeface="Helvetica"/>
                <a:cs typeface="Helvetica"/>
                <a:sym typeface="Helvetica"/>
              </a:defRPr>
            </a:lvl1pPr>
          </a:lstStyle>
          <a:p>
            <a:r>
              <a:t>Tanıtım Desteği</a:t>
            </a:r>
          </a:p>
        </p:txBody>
      </p:sp>
      <p:sp>
        <p:nvSpPr>
          <p:cNvPr id="404" name="İhracat Kredi Sigortası Tazmin Desteği"/>
          <p:cNvSpPr txBox="1"/>
          <p:nvPr/>
        </p:nvSpPr>
        <p:spPr>
          <a:xfrm>
            <a:off x="13290142" y="5921378"/>
            <a:ext cx="2619384" cy="106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spAutoFit/>
          </a:bodyPr>
          <a:lstStyle>
            <a:lvl1pPr algn="r" defTabSz="1828800">
              <a:defRPr sz="2200">
                <a:solidFill>
                  <a:srgbClr val="C35307"/>
                </a:solidFill>
                <a:latin typeface="Helvetica"/>
                <a:ea typeface="Helvetica"/>
                <a:cs typeface="Helvetica"/>
                <a:sym typeface="Helvetica"/>
              </a:defRPr>
            </a:lvl1pPr>
          </a:lstStyle>
          <a:p>
            <a:r>
              <a:t>İhracat Kredi Sigortası Tazmin Desteği</a:t>
            </a:r>
          </a:p>
        </p:txBody>
      </p:sp>
      <p:sp>
        <p:nvSpPr>
          <p:cNvPr id="405" name="Tasarım ve Ürün Geliştirme Projesi Desteği"/>
          <p:cNvSpPr txBox="1"/>
          <p:nvPr/>
        </p:nvSpPr>
        <p:spPr>
          <a:xfrm>
            <a:off x="16079122" y="4996852"/>
            <a:ext cx="2327740" cy="106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spAutoFit/>
          </a:bodyPr>
          <a:lstStyle>
            <a:lvl1pPr algn="r" defTabSz="1828800">
              <a:defRPr sz="2200">
                <a:solidFill>
                  <a:srgbClr val="99DAFF"/>
                </a:solidFill>
                <a:latin typeface="Helvetica"/>
                <a:ea typeface="Helvetica"/>
                <a:cs typeface="Helvetica"/>
                <a:sym typeface="Helvetica"/>
              </a:defRPr>
            </a:lvl1pPr>
          </a:lstStyle>
          <a:p>
            <a:r>
              <a:t>Tasarım ve Ürün Geliştirme Projesi Desteği</a:t>
            </a:r>
          </a:p>
        </p:txBody>
      </p:sp>
      <p:sp>
        <p:nvSpPr>
          <p:cNvPr id="406" name="Eximbank’ın Uyguladığı Faiz Oranı ile CIRR Arasındaki Farkın Desteklenmesi"/>
          <p:cNvSpPr txBox="1"/>
          <p:nvPr/>
        </p:nvSpPr>
        <p:spPr>
          <a:xfrm>
            <a:off x="13902577" y="7682671"/>
            <a:ext cx="2605254" cy="1721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spAutoFit/>
          </a:bodyPr>
          <a:lstStyle>
            <a:lvl1pPr algn="l" defTabSz="1828800">
              <a:defRPr sz="2200">
                <a:solidFill>
                  <a:srgbClr val="00B050"/>
                </a:solidFill>
                <a:latin typeface="Helvetica"/>
                <a:ea typeface="Helvetica"/>
                <a:cs typeface="Helvetica"/>
                <a:sym typeface="Helvetica"/>
              </a:defRPr>
            </a:lvl1pPr>
          </a:lstStyle>
          <a:p>
            <a:r>
              <a:rPr dirty="0" err="1"/>
              <a:t>Eximbank’ın</a:t>
            </a:r>
            <a:r>
              <a:rPr dirty="0"/>
              <a:t> </a:t>
            </a:r>
            <a:r>
              <a:rPr dirty="0" err="1"/>
              <a:t>Uyguladığı</a:t>
            </a:r>
            <a:r>
              <a:rPr dirty="0"/>
              <a:t> </a:t>
            </a:r>
            <a:r>
              <a:rPr dirty="0" err="1"/>
              <a:t>Faiz</a:t>
            </a:r>
            <a:r>
              <a:rPr dirty="0"/>
              <a:t> </a:t>
            </a:r>
            <a:r>
              <a:rPr dirty="0" err="1"/>
              <a:t>Oranı</a:t>
            </a:r>
            <a:r>
              <a:rPr dirty="0"/>
              <a:t> </a:t>
            </a:r>
            <a:r>
              <a:rPr dirty="0" err="1"/>
              <a:t>ile</a:t>
            </a:r>
            <a:r>
              <a:rPr dirty="0"/>
              <a:t> CIRR </a:t>
            </a:r>
            <a:r>
              <a:rPr dirty="0" err="1"/>
              <a:t>Arasındaki</a:t>
            </a:r>
            <a:r>
              <a:rPr dirty="0"/>
              <a:t> </a:t>
            </a:r>
            <a:r>
              <a:rPr dirty="0" err="1"/>
              <a:t>Farkın</a:t>
            </a:r>
            <a:r>
              <a:rPr dirty="0"/>
              <a:t> </a:t>
            </a:r>
            <a:r>
              <a:rPr dirty="0" err="1"/>
              <a:t>Desteklenmesi</a:t>
            </a:r>
            <a:endParaRPr dirty="0"/>
          </a:p>
        </p:txBody>
      </p:sp>
      <p:sp>
        <p:nvSpPr>
          <p:cNvPr id="407" name="Proje Bazlı İhracat Sigorta Desteği"/>
          <p:cNvSpPr txBox="1"/>
          <p:nvPr/>
        </p:nvSpPr>
        <p:spPr>
          <a:xfrm>
            <a:off x="16536353" y="6924817"/>
            <a:ext cx="2099338" cy="106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spAutoFit/>
          </a:bodyPr>
          <a:lstStyle>
            <a:lvl1pPr algn="l" defTabSz="1828800">
              <a:defRPr sz="2200">
                <a:solidFill>
                  <a:srgbClr val="C00000"/>
                </a:solidFill>
                <a:latin typeface="Helvetica"/>
                <a:ea typeface="Helvetica"/>
                <a:cs typeface="Helvetica"/>
                <a:sym typeface="Helvetica"/>
              </a:defRPr>
            </a:lvl1pPr>
          </a:lstStyle>
          <a:p>
            <a:r>
              <a:t>Proje Bazlı İhracat Sigorta Desteği</a:t>
            </a:r>
          </a:p>
        </p:txBody>
      </p:sp>
      <p:sp>
        <p:nvSpPr>
          <p:cNvPr id="408" name="Gemi ve Yat Sektöründe Faaliyet Gösteren Şirketlere Tasarım Desteği"/>
          <p:cNvSpPr txBox="1"/>
          <p:nvPr/>
        </p:nvSpPr>
        <p:spPr>
          <a:xfrm>
            <a:off x="18404394" y="3574692"/>
            <a:ext cx="2670265" cy="139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spAutoFit/>
          </a:bodyPr>
          <a:lstStyle>
            <a:lvl1pPr algn="r" defTabSz="1828800">
              <a:defRPr sz="2200">
                <a:solidFill>
                  <a:srgbClr val="D0FBF6"/>
                </a:solidFill>
                <a:latin typeface="Helvetica"/>
                <a:ea typeface="Helvetica"/>
                <a:cs typeface="Helvetica"/>
                <a:sym typeface="Helvetica"/>
              </a:defRPr>
            </a:lvl1pPr>
          </a:lstStyle>
          <a:p>
            <a:r>
              <a:t>Gemi ve Yat Sektöründe Faaliyet Gösteren Şirketlere Tasarım Desteği</a:t>
            </a:r>
          </a:p>
        </p:txBody>
      </p:sp>
      <p:sp>
        <p:nvSpPr>
          <p:cNvPr id="409" name="Tasarımcı Şirket/ Tasarım Ofisi Desteği"/>
          <p:cNvSpPr txBox="1"/>
          <p:nvPr/>
        </p:nvSpPr>
        <p:spPr>
          <a:xfrm>
            <a:off x="19262517" y="5921378"/>
            <a:ext cx="2138202" cy="106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spAutoFit/>
          </a:bodyPr>
          <a:lstStyle>
            <a:lvl1pPr algn="l" defTabSz="1828800">
              <a:defRPr sz="2200">
                <a:solidFill>
                  <a:srgbClr val="D8AD65"/>
                </a:solidFill>
                <a:latin typeface="Helvetica"/>
                <a:ea typeface="Helvetica"/>
                <a:cs typeface="Helvetica"/>
                <a:sym typeface="Helvetica"/>
              </a:defRPr>
            </a:lvl1pPr>
          </a:lstStyle>
          <a:p>
            <a:r>
              <a:t>Tasarımcı Şirket/ Tasarım Ofisi Desteği</a:t>
            </a:r>
          </a:p>
        </p:txBody>
      </p:sp>
      <p:pic>
        <p:nvPicPr>
          <p:cNvPr id="410" name="Image" descr="Image"/>
          <p:cNvPicPr>
            <a:picLocks noChangeAspect="1"/>
          </p:cNvPicPr>
          <p:nvPr/>
        </p:nvPicPr>
        <p:blipFill>
          <a:blip r:embed="rId2"/>
          <a:stretch>
            <a:fillRect/>
          </a:stretch>
        </p:blipFill>
        <p:spPr>
          <a:xfrm>
            <a:off x="22077959" y="5027738"/>
            <a:ext cx="1865742" cy="665746"/>
          </a:xfrm>
          <a:prstGeom prst="rect">
            <a:avLst/>
          </a:prstGeom>
          <a:ln w="12700">
            <a:miter lim="400000"/>
          </a:ln>
        </p:spPr>
      </p:pic>
      <p:sp>
        <p:nvSpPr>
          <p:cNvPr id="411" name="Shape"/>
          <p:cNvSpPr/>
          <p:nvPr/>
        </p:nvSpPr>
        <p:spPr>
          <a:xfrm>
            <a:off x="462531" y="11297225"/>
            <a:ext cx="2985750" cy="915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913" y="21600"/>
                </a:lnTo>
                <a:lnTo>
                  <a:pt x="2913" y="9801"/>
                </a:lnTo>
                <a:lnTo>
                  <a:pt x="21600" y="9801"/>
                </a:lnTo>
                <a:lnTo>
                  <a:pt x="21600" y="0"/>
                </a:lnTo>
                <a:lnTo>
                  <a:pt x="0" y="0"/>
                </a:lnTo>
                <a:close/>
              </a:path>
            </a:pathLst>
          </a:custGeom>
          <a:solidFill>
            <a:srgbClr val="7C7C7C"/>
          </a:solidFill>
          <a:ln w="12700">
            <a:miter lim="400000"/>
          </a:ln>
        </p:spPr>
        <p:txBody>
          <a:bodyPr lIns="50800" tIns="50800" rIns="50800" bIns="50800" anchor="ctr"/>
          <a:lstStyle/>
          <a:p>
            <a:pPr algn="l" defTabSz="825500">
              <a:defRPr sz="3000">
                <a:solidFill>
                  <a:srgbClr val="7C7C7C"/>
                </a:solidFill>
                <a:latin typeface="Helvetica Neue Medium"/>
                <a:ea typeface="Helvetica Neue Medium"/>
                <a:cs typeface="Helvetica Neue Medium"/>
                <a:sym typeface="Helvetica Neue Medium"/>
              </a:defRPr>
            </a:pPr>
            <a:endParaRPr/>
          </a:p>
        </p:txBody>
      </p:sp>
      <p:sp>
        <p:nvSpPr>
          <p:cNvPr id="412" name="Shape"/>
          <p:cNvSpPr/>
          <p:nvPr/>
        </p:nvSpPr>
        <p:spPr>
          <a:xfrm>
            <a:off x="3101983" y="10809689"/>
            <a:ext cx="2985750" cy="9155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913" y="21600"/>
                </a:lnTo>
                <a:lnTo>
                  <a:pt x="2913" y="9801"/>
                </a:lnTo>
                <a:lnTo>
                  <a:pt x="21600" y="9801"/>
                </a:lnTo>
                <a:lnTo>
                  <a:pt x="21600" y="0"/>
                </a:lnTo>
                <a:lnTo>
                  <a:pt x="0" y="0"/>
                </a:lnTo>
                <a:close/>
              </a:path>
            </a:pathLst>
          </a:custGeom>
          <a:solidFill>
            <a:srgbClr val="548235"/>
          </a:solidFill>
          <a:ln w="12700">
            <a:miter lim="400000"/>
          </a:ln>
        </p:spPr>
        <p:txBody>
          <a:bodyPr lIns="50800" tIns="50800" rIns="50800" bIns="50800" anchor="ctr"/>
          <a:lstStyle/>
          <a:p>
            <a:pPr algn="l" defTabSz="825500">
              <a:defRPr sz="3000">
                <a:solidFill>
                  <a:srgbClr val="7C7C7C"/>
                </a:solidFill>
                <a:latin typeface="Helvetica Neue Medium"/>
                <a:ea typeface="Helvetica Neue Medium"/>
                <a:cs typeface="Helvetica Neue Medium"/>
                <a:sym typeface="Helvetica Neue Medium"/>
              </a:defRPr>
            </a:pPr>
            <a:endParaRPr/>
          </a:p>
        </p:txBody>
      </p:sp>
      <p:sp>
        <p:nvSpPr>
          <p:cNvPr id="413" name="Shape"/>
          <p:cNvSpPr/>
          <p:nvPr/>
        </p:nvSpPr>
        <p:spPr>
          <a:xfrm>
            <a:off x="5681453" y="9913912"/>
            <a:ext cx="2985750" cy="915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913" y="21600"/>
                </a:lnTo>
                <a:lnTo>
                  <a:pt x="2913" y="9801"/>
                </a:lnTo>
                <a:lnTo>
                  <a:pt x="21600" y="9801"/>
                </a:lnTo>
                <a:lnTo>
                  <a:pt x="21600" y="0"/>
                </a:lnTo>
                <a:lnTo>
                  <a:pt x="0" y="0"/>
                </a:lnTo>
                <a:close/>
              </a:path>
            </a:pathLst>
          </a:custGeom>
          <a:solidFill>
            <a:srgbClr val="4472C4"/>
          </a:solidFill>
          <a:ln w="12700">
            <a:miter lim="400000"/>
          </a:ln>
        </p:spPr>
        <p:txBody>
          <a:bodyPr lIns="50800" tIns="50800" rIns="50800" bIns="50800" anchor="ctr"/>
          <a:lstStyle/>
          <a:p>
            <a:pPr algn="l" defTabSz="825500">
              <a:defRPr sz="3000">
                <a:solidFill>
                  <a:srgbClr val="7C7C7C"/>
                </a:solidFill>
                <a:latin typeface="Helvetica Neue Medium"/>
                <a:ea typeface="Helvetica Neue Medium"/>
                <a:cs typeface="Helvetica Neue Medium"/>
                <a:sym typeface="Helvetica Neue Medium"/>
              </a:defRPr>
            </a:pPr>
            <a:endParaRPr/>
          </a:p>
        </p:txBody>
      </p:sp>
      <p:sp>
        <p:nvSpPr>
          <p:cNvPr id="414" name="Shape"/>
          <p:cNvSpPr/>
          <p:nvPr/>
        </p:nvSpPr>
        <p:spPr>
          <a:xfrm>
            <a:off x="8266017" y="8987766"/>
            <a:ext cx="2985751" cy="9155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913" y="21600"/>
                </a:lnTo>
                <a:lnTo>
                  <a:pt x="2913" y="9801"/>
                </a:lnTo>
                <a:lnTo>
                  <a:pt x="21600" y="9801"/>
                </a:lnTo>
                <a:lnTo>
                  <a:pt x="21600" y="0"/>
                </a:lnTo>
                <a:lnTo>
                  <a:pt x="0" y="0"/>
                </a:lnTo>
                <a:close/>
              </a:path>
            </a:pathLst>
          </a:custGeom>
          <a:solidFill>
            <a:srgbClr val="ED7D31"/>
          </a:solidFill>
          <a:ln w="12700">
            <a:miter lim="400000"/>
          </a:ln>
        </p:spPr>
        <p:txBody>
          <a:bodyPr lIns="50800" tIns="50800" rIns="50800" bIns="50800" anchor="ctr"/>
          <a:lstStyle/>
          <a:p>
            <a:pPr algn="l" defTabSz="825500">
              <a:defRPr sz="3000">
                <a:solidFill>
                  <a:srgbClr val="7C7C7C"/>
                </a:solidFill>
                <a:latin typeface="Helvetica Neue Medium"/>
                <a:ea typeface="Helvetica Neue Medium"/>
                <a:cs typeface="Helvetica Neue Medium"/>
                <a:sym typeface="Helvetica Neue Medium"/>
              </a:defRPr>
            </a:pPr>
            <a:endParaRPr/>
          </a:p>
        </p:txBody>
      </p:sp>
      <p:sp>
        <p:nvSpPr>
          <p:cNvPr id="415" name="Shape"/>
          <p:cNvSpPr/>
          <p:nvPr/>
        </p:nvSpPr>
        <p:spPr>
          <a:xfrm>
            <a:off x="10835531" y="8085532"/>
            <a:ext cx="2985750" cy="9155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913" y="21600"/>
                </a:lnTo>
                <a:lnTo>
                  <a:pt x="2913" y="9801"/>
                </a:lnTo>
                <a:lnTo>
                  <a:pt x="21600" y="9801"/>
                </a:lnTo>
                <a:lnTo>
                  <a:pt x="21600" y="0"/>
                </a:lnTo>
                <a:lnTo>
                  <a:pt x="0" y="0"/>
                </a:lnTo>
                <a:close/>
              </a:path>
            </a:pathLst>
          </a:custGeom>
          <a:solidFill>
            <a:srgbClr val="00194C"/>
          </a:solidFill>
          <a:ln w="12700">
            <a:miter lim="400000"/>
          </a:ln>
          <a:effectLst>
            <a:outerShdw blurRad="152400" dist="89475" dir="5400000" rotWithShape="0">
              <a:srgbClr val="000000">
                <a:alpha val="50000"/>
              </a:srgbClr>
            </a:outerShdw>
          </a:effectLst>
        </p:spPr>
        <p:txBody>
          <a:bodyPr lIns="50800" tIns="50800" rIns="50800" bIns="50800" anchor="ctr"/>
          <a:lstStyle/>
          <a:p>
            <a:pPr algn="l" defTabSz="825500">
              <a:defRPr sz="3000">
                <a:solidFill>
                  <a:srgbClr val="7C7C7C"/>
                </a:solidFill>
                <a:latin typeface="Helvetica Neue Medium"/>
                <a:ea typeface="Helvetica Neue Medium"/>
                <a:cs typeface="Helvetica Neue Medium"/>
                <a:sym typeface="Helvetica Neue Medium"/>
              </a:defRPr>
            </a:pPr>
            <a:endParaRPr/>
          </a:p>
        </p:txBody>
      </p:sp>
      <p:sp>
        <p:nvSpPr>
          <p:cNvPr id="416" name="Shape"/>
          <p:cNvSpPr/>
          <p:nvPr/>
        </p:nvSpPr>
        <p:spPr>
          <a:xfrm>
            <a:off x="13409702" y="7171372"/>
            <a:ext cx="2985750" cy="915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913" y="21600"/>
                </a:lnTo>
                <a:lnTo>
                  <a:pt x="2913" y="9801"/>
                </a:lnTo>
                <a:lnTo>
                  <a:pt x="21600" y="9801"/>
                </a:lnTo>
                <a:lnTo>
                  <a:pt x="21600" y="0"/>
                </a:lnTo>
                <a:lnTo>
                  <a:pt x="0" y="0"/>
                </a:lnTo>
                <a:close/>
              </a:path>
            </a:pathLst>
          </a:custGeom>
          <a:solidFill>
            <a:srgbClr val="FFC000"/>
          </a:solidFill>
          <a:ln w="12700">
            <a:miter lim="400000"/>
          </a:ln>
        </p:spPr>
        <p:txBody>
          <a:bodyPr lIns="50800" tIns="50800" rIns="50800" bIns="50800" anchor="ctr"/>
          <a:lstStyle/>
          <a:p>
            <a:pPr algn="l" defTabSz="825500">
              <a:defRPr sz="3000">
                <a:solidFill>
                  <a:srgbClr val="7C7C7C"/>
                </a:solidFill>
                <a:latin typeface="Helvetica Neue Medium"/>
                <a:ea typeface="Helvetica Neue Medium"/>
                <a:cs typeface="Helvetica Neue Medium"/>
                <a:sym typeface="Helvetica Neue Medium"/>
              </a:defRPr>
            </a:pPr>
            <a:endParaRPr/>
          </a:p>
        </p:txBody>
      </p:sp>
      <p:sp>
        <p:nvSpPr>
          <p:cNvPr id="417" name="Shape"/>
          <p:cNvSpPr/>
          <p:nvPr/>
        </p:nvSpPr>
        <p:spPr>
          <a:xfrm>
            <a:off x="16008711" y="6257211"/>
            <a:ext cx="2985749" cy="915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913" y="21600"/>
                </a:lnTo>
                <a:lnTo>
                  <a:pt x="2913" y="9801"/>
                </a:lnTo>
                <a:lnTo>
                  <a:pt x="21600" y="9801"/>
                </a:lnTo>
                <a:lnTo>
                  <a:pt x="21600" y="0"/>
                </a:lnTo>
                <a:lnTo>
                  <a:pt x="0" y="0"/>
                </a:lnTo>
                <a:close/>
              </a:path>
            </a:pathLst>
          </a:custGeom>
          <a:solidFill>
            <a:srgbClr val="C00000"/>
          </a:solidFill>
          <a:ln w="12700">
            <a:miter lim="400000"/>
          </a:ln>
        </p:spPr>
        <p:txBody>
          <a:bodyPr lIns="50800" tIns="50800" rIns="50800" bIns="50800" anchor="ctr"/>
          <a:lstStyle/>
          <a:p>
            <a:pPr algn="l" defTabSz="825500">
              <a:defRPr sz="3000">
                <a:solidFill>
                  <a:srgbClr val="7C7C7C"/>
                </a:solidFill>
                <a:latin typeface="Helvetica Neue Medium"/>
                <a:ea typeface="Helvetica Neue Medium"/>
                <a:cs typeface="Helvetica Neue Medium"/>
                <a:sym typeface="Helvetica Neue Medium"/>
              </a:defRPr>
            </a:pPr>
            <a:endParaRPr/>
          </a:p>
        </p:txBody>
      </p:sp>
      <p:sp>
        <p:nvSpPr>
          <p:cNvPr id="418" name="Shape"/>
          <p:cNvSpPr/>
          <p:nvPr/>
        </p:nvSpPr>
        <p:spPr>
          <a:xfrm>
            <a:off x="18576458" y="5336068"/>
            <a:ext cx="2985750" cy="915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913" y="21600"/>
                </a:lnTo>
                <a:lnTo>
                  <a:pt x="2913" y="9801"/>
                </a:lnTo>
                <a:lnTo>
                  <a:pt x="21600" y="9801"/>
                </a:lnTo>
                <a:lnTo>
                  <a:pt x="21600" y="0"/>
                </a:lnTo>
                <a:lnTo>
                  <a:pt x="0" y="0"/>
                </a:lnTo>
                <a:close/>
              </a:path>
            </a:pathLst>
          </a:custGeom>
          <a:solidFill>
            <a:srgbClr val="7C7C7C"/>
          </a:solidFill>
          <a:ln w="12700">
            <a:miter lim="400000"/>
          </a:ln>
        </p:spPr>
        <p:txBody>
          <a:bodyPr lIns="50800" tIns="50800" rIns="50800" bIns="50800" anchor="ctr"/>
          <a:lstStyle/>
          <a:p>
            <a:pPr algn="l" defTabSz="825500">
              <a:defRPr sz="3000">
                <a:solidFill>
                  <a:srgbClr val="7C7C7C"/>
                </a:solidFill>
                <a:latin typeface="Helvetica Neue Medium"/>
                <a:ea typeface="Helvetica Neue Medium"/>
                <a:cs typeface="Helvetica Neue Medium"/>
                <a:sym typeface="Helvetica Neue Medium"/>
              </a:defRPr>
            </a:pPr>
            <a:endParaRPr/>
          </a:p>
        </p:txBody>
      </p:sp>
      <p:sp>
        <p:nvSpPr>
          <p:cNvPr id="419" name="Shape"/>
          <p:cNvSpPr/>
          <p:nvPr/>
        </p:nvSpPr>
        <p:spPr>
          <a:xfrm>
            <a:off x="21155955" y="4421816"/>
            <a:ext cx="2985749" cy="9155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913" y="21600"/>
                </a:lnTo>
                <a:lnTo>
                  <a:pt x="2913" y="9801"/>
                </a:lnTo>
                <a:lnTo>
                  <a:pt x="21600" y="9801"/>
                </a:lnTo>
                <a:lnTo>
                  <a:pt x="21600" y="0"/>
                </a:lnTo>
                <a:lnTo>
                  <a:pt x="0" y="0"/>
                </a:lnTo>
                <a:close/>
              </a:path>
            </a:pathLst>
          </a:custGeom>
          <a:solidFill>
            <a:srgbClr val="548235"/>
          </a:solidFill>
          <a:ln w="12700">
            <a:miter lim="400000"/>
          </a:ln>
        </p:spPr>
        <p:txBody>
          <a:bodyPr lIns="50800" tIns="50800" rIns="50800" bIns="50800" anchor="ctr"/>
          <a:lstStyle/>
          <a:p>
            <a:pPr algn="l" defTabSz="825500">
              <a:defRPr sz="3000">
                <a:solidFill>
                  <a:srgbClr val="7C7C7C"/>
                </a:solidFill>
                <a:latin typeface="Helvetica Neue Medium"/>
                <a:ea typeface="Helvetica Neue Medium"/>
                <a:cs typeface="Helvetica Neue Medium"/>
                <a:sym typeface="Helvetica Neue Medium"/>
              </a:defRPr>
            </a:pPr>
            <a:endParaRPr/>
          </a:p>
        </p:txBody>
      </p:sp>
      <p:pic>
        <p:nvPicPr>
          <p:cNvPr id="420" name="Business Man.I13.2k.png" descr="Business Man.I13.2k.png"/>
          <p:cNvPicPr>
            <a:picLocks noChangeAspect="1"/>
          </p:cNvPicPr>
          <p:nvPr/>
        </p:nvPicPr>
        <p:blipFill>
          <a:blip r:embed="rId3"/>
          <a:stretch>
            <a:fillRect/>
          </a:stretch>
        </p:blipFill>
        <p:spPr>
          <a:xfrm>
            <a:off x="9393252" y="2899025"/>
            <a:ext cx="5662606" cy="5662607"/>
          </a:xfrm>
          <a:prstGeom prst="rect">
            <a:avLst/>
          </a:prstGeom>
          <a:ln w="12700">
            <a:miter lim="400000"/>
          </a:ln>
        </p:spPr>
      </p:pic>
      <p:sp>
        <p:nvSpPr>
          <p:cNvPr id="421" name="Marka ve TURQUALITY® Destek…"/>
          <p:cNvSpPr txBox="1"/>
          <p:nvPr/>
        </p:nvSpPr>
        <p:spPr>
          <a:xfrm>
            <a:off x="21488493" y="2806133"/>
            <a:ext cx="2320672" cy="139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spAutoFit/>
          </a:bodyPr>
          <a:lstStyle/>
          <a:p>
            <a:pPr algn="r" defTabSz="1828800">
              <a:defRPr sz="2200">
                <a:solidFill>
                  <a:srgbClr val="00ACC4"/>
                </a:solidFill>
                <a:latin typeface="Helvetica"/>
                <a:ea typeface="Helvetica"/>
                <a:cs typeface="Helvetica"/>
                <a:sym typeface="Helvetica"/>
              </a:defRPr>
            </a:pPr>
            <a:r>
              <a:t>Marka ve TURQUALITY® Destek </a:t>
            </a:r>
          </a:p>
          <a:p>
            <a:pPr algn="r" defTabSz="1828800">
              <a:defRPr sz="2200">
                <a:solidFill>
                  <a:srgbClr val="00ACC4"/>
                </a:solidFill>
                <a:latin typeface="Helvetica"/>
                <a:ea typeface="Helvetica"/>
                <a:cs typeface="Helvetica"/>
                <a:sym typeface="Helvetica"/>
              </a:defRPr>
            </a:pPr>
            <a:r>
              <a:t>Programı</a:t>
            </a:r>
          </a:p>
        </p:txBody>
      </p:sp>
      <p:grpSp>
        <p:nvGrpSpPr>
          <p:cNvPr id="432" name="Group"/>
          <p:cNvGrpSpPr/>
          <p:nvPr/>
        </p:nvGrpSpPr>
        <p:grpSpPr>
          <a:xfrm>
            <a:off x="10541378" y="10316719"/>
            <a:ext cx="8129611" cy="2992524"/>
            <a:chOff x="0" y="-12699"/>
            <a:chExt cx="8129610" cy="2992522"/>
          </a:xfrm>
        </p:grpSpPr>
        <p:grpSp>
          <p:nvGrpSpPr>
            <p:cNvPr id="428" name="Group"/>
            <p:cNvGrpSpPr/>
            <p:nvPr/>
          </p:nvGrpSpPr>
          <p:grpSpPr>
            <a:xfrm>
              <a:off x="1494193" y="-12700"/>
              <a:ext cx="6635418" cy="2971871"/>
              <a:chOff x="-12700" y="-12699"/>
              <a:chExt cx="6635416" cy="2971870"/>
            </a:xfrm>
          </p:grpSpPr>
          <p:grpSp>
            <p:nvGrpSpPr>
              <p:cNvPr id="424" name="Rectangle"/>
              <p:cNvGrpSpPr/>
              <p:nvPr/>
            </p:nvGrpSpPr>
            <p:grpSpPr>
              <a:xfrm>
                <a:off x="-12701" y="-12700"/>
                <a:ext cx="6635418" cy="2971871"/>
                <a:chOff x="0" y="0"/>
                <a:chExt cx="6635416" cy="2971870"/>
              </a:xfrm>
            </p:grpSpPr>
            <p:sp>
              <p:nvSpPr>
                <p:cNvPr id="423" name="Rectangle"/>
                <p:cNvSpPr/>
                <p:nvPr/>
              </p:nvSpPr>
              <p:spPr>
                <a:xfrm>
                  <a:off x="12700" y="12699"/>
                  <a:ext cx="6610017" cy="2946472"/>
                </a:xfrm>
                <a:prstGeom prst="rect">
                  <a:avLst/>
                </a:prstGeom>
                <a:gradFill flip="none" rotWithShape="1">
                  <a:gsLst>
                    <a:gs pos="0">
                      <a:srgbClr val="05456F"/>
                    </a:gs>
                    <a:gs pos="100000">
                      <a:srgbClr val="021020"/>
                    </a:gs>
                  </a:gsLst>
                  <a:lin ang="5400000" scaled="0"/>
                </a:gradFill>
                <a:ln>
                  <a:noFill/>
                </a:ln>
                <a:effectLst/>
              </p:spPr>
              <p:txBody>
                <a:bodyPr wrap="square" lIns="50800" tIns="50800" rIns="50800" bIns="50800" numCol="1" anchor="ctr">
                  <a:noAutofit/>
                </a:bodyPr>
                <a:lstStyle/>
                <a:p>
                  <a:pPr defTabSz="825500">
                    <a:defRPr sz="3200">
                      <a:solidFill>
                        <a:srgbClr val="000000"/>
                      </a:solidFill>
                      <a:latin typeface="Helvetica Neue Medium"/>
                      <a:ea typeface="Helvetica Neue Medium"/>
                      <a:cs typeface="Helvetica Neue Medium"/>
                      <a:sym typeface="Helvetica Neue Medium"/>
                    </a:defRPr>
                  </a:pPr>
                  <a:endParaRPr/>
                </a:p>
              </p:txBody>
            </p:sp>
            <p:pic>
              <p:nvPicPr>
                <p:cNvPr id="422" name="Rectangle Rectangle" descr="Rectangle Rectangle"/>
                <p:cNvPicPr>
                  <a:picLocks/>
                </p:cNvPicPr>
                <p:nvPr/>
              </p:nvPicPr>
              <p:blipFill>
                <a:blip r:embed="rId4"/>
                <a:stretch>
                  <a:fillRect/>
                </a:stretch>
              </p:blipFill>
              <p:spPr>
                <a:xfrm>
                  <a:off x="0" y="-1"/>
                  <a:ext cx="6635417" cy="2971872"/>
                </a:xfrm>
                <a:prstGeom prst="rect">
                  <a:avLst/>
                </a:prstGeom>
                <a:effectLst/>
              </p:spPr>
            </p:pic>
          </p:grpSp>
          <p:sp>
            <p:nvSpPr>
              <p:cNvPr id="425" name="Line"/>
              <p:cNvSpPr/>
              <p:nvPr/>
            </p:nvSpPr>
            <p:spPr>
              <a:xfrm>
                <a:off x="502486" y="199341"/>
                <a:ext cx="5714236" cy="1"/>
              </a:xfrm>
              <a:prstGeom prst="line">
                <a:avLst/>
              </a:prstGeom>
              <a:noFill/>
              <a:ln w="25400" cap="flat">
                <a:solidFill>
                  <a:srgbClr val="D8AD65"/>
                </a:solidFill>
                <a:prstDash val="solid"/>
                <a:miter lim="400000"/>
              </a:ln>
              <a:effectLst/>
            </p:spPr>
            <p:txBody>
              <a:bodyPr wrap="square" lIns="45718" tIns="45718" rIns="45718" bIns="45718" numCol="1" anchor="t">
                <a:noAutofit/>
              </a:bodyPr>
              <a:lstStyle/>
              <a:p>
                <a:pPr defTabSz="2438337"/>
                <a:endParaRPr/>
              </a:p>
            </p:txBody>
          </p:sp>
          <p:sp>
            <p:nvSpPr>
              <p:cNvPr id="426" name="Line"/>
              <p:cNvSpPr/>
              <p:nvPr/>
            </p:nvSpPr>
            <p:spPr>
              <a:xfrm>
                <a:off x="447890" y="2722634"/>
                <a:ext cx="5714236" cy="1"/>
              </a:xfrm>
              <a:prstGeom prst="line">
                <a:avLst/>
              </a:prstGeom>
              <a:noFill/>
              <a:ln w="25400" cap="flat">
                <a:solidFill>
                  <a:srgbClr val="D8AD65"/>
                </a:solidFill>
                <a:prstDash val="solid"/>
                <a:miter lim="400000"/>
              </a:ln>
              <a:effectLst/>
            </p:spPr>
            <p:txBody>
              <a:bodyPr wrap="square" lIns="45718" tIns="45718" rIns="45718" bIns="45718" numCol="1" anchor="t">
                <a:noAutofit/>
              </a:bodyPr>
              <a:lstStyle/>
              <a:p>
                <a:pPr defTabSz="2438337"/>
                <a:endParaRPr/>
              </a:p>
            </p:txBody>
          </p:sp>
          <p:sp>
            <p:nvSpPr>
              <p:cNvPr id="427" name="UR-GE Projesi Desteği,…"/>
              <p:cNvSpPr txBox="1"/>
              <p:nvPr/>
            </p:nvSpPr>
            <p:spPr>
              <a:xfrm>
                <a:off x="1194888" y="359067"/>
                <a:ext cx="5236848" cy="220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numCol="1" anchor="ctr">
                <a:noAutofit/>
              </a:bodyPr>
              <a:lstStyle/>
              <a:p>
                <a:pPr defTabSz="2438337">
                  <a:defRPr sz="2300" b="1">
                    <a:solidFill>
                      <a:srgbClr val="D8AD65"/>
                    </a:solidFill>
                    <a:latin typeface="Helvetica"/>
                    <a:ea typeface="Helvetica"/>
                    <a:cs typeface="Helvetica"/>
                    <a:sym typeface="Helvetica"/>
                  </a:defRPr>
                </a:pPr>
                <a:r>
                  <a:t>UR-GE Projesi Desteği,</a:t>
                </a:r>
              </a:p>
              <a:p>
                <a:pPr defTabSz="2438337">
                  <a:defRPr sz="2300" b="1">
                    <a:solidFill>
                      <a:srgbClr val="D8AD65"/>
                    </a:solidFill>
                    <a:latin typeface="Helvetica"/>
                    <a:ea typeface="Helvetica"/>
                    <a:cs typeface="Helvetica"/>
                    <a:sym typeface="Helvetica"/>
                  </a:defRPr>
                </a:pPr>
                <a:r>
                  <a:t>Pazara Giriş Rapor Desteği,</a:t>
                </a:r>
              </a:p>
              <a:p>
                <a:pPr defTabSz="2438337">
                  <a:defRPr sz="2300" b="1">
                    <a:solidFill>
                      <a:srgbClr val="D8AD65"/>
                    </a:solidFill>
                    <a:latin typeface="Helvetica"/>
                    <a:ea typeface="Helvetica"/>
                    <a:cs typeface="Helvetica"/>
                    <a:sym typeface="Helvetica"/>
                  </a:defRPr>
                </a:pPr>
                <a:r>
                  <a:t>Sanal Fuara Katılım Desteği,</a:t>
                </a:r>
              </a:p>
              <a:p>
                <a:pPr defTabSz="2438337">
                  <a:defRPr sz="2300" b="1">
                    <a:solidFill>
                      <a:srgbClr val="D8AD65"/>
                    </a:solidFill>
                    <a:latin typeface="Helvetica"/>
                    <a:ea typeface="Helvetica"/>
                    <a:cs typeface="Helvetica"/>
                    <a:sym typeface="Helvetica"/>
                  </a:defRPr>
                </a:pPr>
                <a:r>
                  <a:t>Sektörel Heyet Destekleri,</a:t>
                </a:r>
              </a:p>
              <a:p>
                <a:pPr defTabSz="2438337">
                  <a:defRPr sz="2300" b="1">
                    <a:solidFill>
                      <a:srgbClr val="D8AD65"/>
                    </a:solidFill>
                    <a:latin typeface="Helvetica"/>
                    <a:ea typeface="Helvetica"/>
                    <a:cs typeface="Helvetica"/>
                    <a:sym typeface="Helvetica"/>
                  </a:defRPr>
                </a:pPr>
                <a:r>
                  <a:t>Sanal Ticaret Heyeti Desteği,</a:t>
                </a:r>
              </a:p>
              <a:p>
                <a:pPr defTabSz="2438337">
                  <a:defRPr sz="2300" b="1">
                    <a:solidFill>
                      <a:srgbClr val="D8AD65"/>
                    </a:solidFill>
                    <a:latin typeface="Helvetica"/>
                    <a:ea typeface="Helvetica"/>
                    <a:cs typeface="Helvetica"/>
                    <a:sym typeface="Helvetica"/>
                  </a:defRPr>
                </a:pPr>
                <a:r>
                  <a:t>Tanıtım Projesi Desteği</a:t>
                </a:r>
              </a:p>
            </p:txBody>
          </p:sp>
        </p:grpSp>
        <p:grpSp>
          <p:nvGrpSpPr>
            <p:cNvPr id="431" name="Group"/>
            <p:cNvGrpSpPr/>
            <p:nvPr/>
          </p:nvGrpSpPr>
          <p:grpSpPr>
            <a:xfrm>
              <a:off x="0" y="0"/>
              <a:ext cx="3374312" cy="2979823"/>
              <a:chOff x="-1" y="0"/>
              <a:chExt cx="3374311" cy="2979822"/>
            </a:xfrm>
          </p:grpSpPr>
          <p:pic>
            <p:nvPicPr>
              <p:cNvPr id="429" name="Image" descr="Image"/>
              <p:cNvPicPr>
                <a:picLocks noChangeAspect="1"/>
              </p:cNvPicPr>
              <p:nvPr/>
            </p:nvPicPr>
            <p:blipFill>
              <a:blip r:embed="rId5"/>
              <a:stretch>
                <a:fillRect/>
              </a:stretch>
            </p:blipFill>
            <p:spPr>
              <a:xfrm>
                <a:off x="170422" y="0"/>
                <a:ext cx="2979709" cy="2979823"/>
              </a:xfrm>
              <a:prstGeom prst="rect">
                <a:avLst/>
              </a:prstGeom>
              <a:ln w="12700" cap="flat">
                <a:noFill/>
                <a:miter lim="400000"/>
              </a:ln>
              <a:effectLst/>
            </p:spPr>
          </p:pic>
          <p:sp>
            <p:nvSpPr>
              <p:cNvPr id="430" name="İŞBİRLİĞİ…"/>
              <p:cNvSpPr txBox="1"/>
              <p:nvPr/>
            </p:nvSpPr>
            <p:spPr>
              <a:xfrm>
                <a:off x="-2" y="872506"/>
                <a:ext cx="3374313" cy="13423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numCol="1" anchor="ctr">
                <a:noAutofit/>
              </a:bodyPr>
              <a:lstStyle/>
              <a:p>
                <a:pPr defTabSz="2438337">
                  <a:defRPr sz="1800" b="1">
                    <a:latin typeface="Helvetica"/>
                    <a:ea typeface="Helvetica"/>
                    <a:cs typeface="Helvetica"/>
                    <a:sym typeface="Helvetica"/>
                  </a:defRPr>
                </a:pPr>
                <a:r>
                  <a:rPr sz="2300" dirty="0">
                    <a:solidFill>
                      <a:schemeClr val="bg1"/>
                    </a:solidFill>
                  </a:rPr>
                  <a:t>İŞBİRLİĞİ </a:t>
                </a:r>
              </a:p>
              <a:p>
                <a:pPr defTabSz="2438337">
                  <a:defRPr sz="1800" b="1">
                    <a:latin typeface="Helvetica"/>
                    <a:ea typeface="Helvetica"/>
                    <a:cs typeface="Helvetica"/>
                    <a:sym typeface="Helvetica"/>
                  </a:defRPr>
                </a:pPr>
                <a:r>
                  <a:rPr sz="2300" dirty="0">
                    <a:solidFill>
                      <a:schemeClr val="bg1"/>
                    </a:solidFill>
                  </a:rPr>
                  <a:t>KURULUŞLARINA </a:t>
                </a:r>
              </a:p>
              <a:p>
                <a:pPr defTabSz="2438337">
                  <a:defRPr sz="1800" b="1">
                    <a:latin typeface="Helvetica"/>
                    <a:ea typeface="Helvetica"/>
                    <a:cs typeface="Helvetica"/>
                    <a:sym typeface="Helvetica"/>
                  </a:defRPr>
                </a:pPr>
                <a:r>
                  <a:rPr sz="2300" dirty="0">
                    <a:solidFill>
                      <a:schemeClr val="bg1"/>
                    </a:solidFill>
                  </a:rPr>
                  <a:t>YÖNELİK </a:t>
                </a:r>
              </a:p>
              <a:p>
                <a:pPr defTabSz="2438337">
                  <a:defRPr sz="1800" b="1">
                    <a:latin typeface="Helvetica"/>
                    <a:ea typeface="Helvetica"/>
                    <a:cs typeface="Helvetica"/>
                    <a:sym typeface="Helvetica"/>
                  </a:defRPr>
                </a:pPr>
                <a:r>
                  <a:rPr sz="2300" dirty="0">
                    <a:solidFill>
                      <a:schemeClr val="bg1"/>
                    </a:solidFill>
                  </a:rPr>
                  <a:t>DESTEKLER</a:t>
                </a:r>
              </a:p>
            </p:txBody>
          </p:sp>
        </p:grpSp>
      </p:grpSp>
      <p:grpSp>
        <p:nvGrpSpPr>
          <p:cNvPr id="439" name="Group"/>
          <p:cNvGrpSpPr/>
          <p:nvPr/>
        </p:nvGrpSpPr>
        <p:grpSpPr>
          <a:xfrm>
            <a:off x="1207548" y="5613175"/>
            <a:ext cx="7951075" cy="2030219"/>
            <a:chOff x="-12700" y="-12699"/>
            <a:chExt cx="7951074" cy="2030218"/>
          </a:xfrm>
        </p:grpSpPr>
        <p:grpSp>
          <p:nvGrpSpPr>
            <p:cNvPr id="435" name="Rectangle"/>
            <p:cNvGrpSpPr/>
            <p:nvPr/>
          </p:nvGrpSpPr>
          <p:grpSpPr>
            <a:xfrm>
              <a:off x="-12701" y="-12700"/>
              <a:ext cx="7951076" cy="2030219"/>
              <a:chOff x="0" y="0"/>
              <a:chExt cx="7951074" cy="2030218"/>
            </a:xfrm>
          </p:grpSpPr>
          <p:sp>
            <p:nvSpPr>
              <p:cNvPr id="434" name="Rectangle"/>
              <p:cNvSpPr/>
              <p:nvPr/>
            </p:nvSpPr>
            <p:spPr>
              <a:xfrm>
                <a:off x="12700" y="12699"/>
                <a:ext cx="7925675" cy="2004820"/>
              </a:xfrm>
              <a:prstGeom prst="rect">
                <a:avLst/>
              </a:prstGeom>
              <a:gradFill flip="none" rotWithShape="1">
                <a:gsLst>
                  <a:gs pos="0">
                    <a:srgbClr val="05456F"/>
                  </a:gs>
                  <a:gs pos="100000">
                    <a:srgbClr val="021020"/>
                  </a:gs>
                </a:gsLst>
                <a:lin ang="5400000" scaled="0"/>
              </a:gradFill>
              <a:ln>
                <a:noFill/>
              </a:ln>
              <a:effectLst/>
            </p:spPr>
            <p:txBody>
              <a:bodyPr wrap="square" lIns="50800" tIns="50800" rIns="50800" bIns="50800" numCol="1" anchor="ctr">
                <a:noAutofit/>
              </a:bodyPr>
              <a:lstStyle/>
              <a:p>
                <a:pPr defTabSz="825500">
                  <a:defRPr sz="3200">
                    <a:solidFill>
                      <a:srgbClr val="000000"/>
                    </a:solidFill>
                    <a:latin typeface="Helvetica Neue Medium"/>
                    <a:ea typeface="Helvetica Neue Medium"/>
                    <a:cs typeface="Helvetica Neue Medium"/>
                    <a:sym typeface="Helvetica Neue Medium"/>
                  </a:defRPr>
                </a:pPr>
                <a:endParaRPr/>
              </a:p>
            </p:txBody>
          </p:sp>
          <p:pic>
            <p:nvPicPr>
              <p:cNvPr id="433" name="Rectangle Rectangle" descr="Rectangle Rectangle"/>
              <p:cNvPicPr>
                <a:picLocks/>
              </p:cNvPicPr>
              <p:nvPr/>
            </p:nvPicPr>
            <p:blipFill>
              <a:blip r:embed="rId6"/>
              <a:stretch>
                <a:fillRect/>
              </a:stretch>
            </p:blipFill>
            <p:spPr>
              <a:xfrm>
                <a:off x="0" y="-1"/>
                <a:ext cx="7951075" cy="2030220"/>
              </a:xfrm>
              <a:prstGeom prst="rect">
                <a:avLst/>
              </a:prstGeom>
              <a:effectLst/>
            </p:spPr>
          </p:pic>
        </p:grpSp>
        <p:sp>
          <p:nvSpPr>
            <p:cNvPr id="436" name="Line"/>
            <p:cNvSpPr/>
            <p:nvPr/>
          </p:nvSpPr>
          <p:spPr>
            <a:xfrm>
              <a:off x="602500" y="168914"/>
              <a:ext cx="6851598" cy="1"/>
            </a:xfrm>
            <a:prstGeom prst="line">
              <a:avLst/>
            </a:prstGeom>
            <a:noFill/>
            <a:ln w="25400" cap="flat">
              <a:solidFill>
                <a:srgbClr val="D8AD65"/>
              </a:solidFill>
              <a:prstDash val="solid"/>
              <a:miter lim="400000"/>
            </a:ln>
            <a:effectLst/>
          </p:spPr>
          <p:txBody>
            <a:bodyPr wrap="square" lIns="45718" tIns="45718" rIns="45718" bIns="45718" numCol="1" anchor="t">
              <a:noAutofit/>
            </a:bodyPr>
            <a:lstStyle/>
            <a:p>
              <a:pPr defTabSz="2438337"/>
              <a:endParaRPr/>
            </a:p>
          </p:txBody>
        </p:sp>
        <p:sp>
          <p:nvSpPr>
            <p:cNvPr id="437" name="Line"/>
            <p:cNvSpPr/>
            <p:nvPr/>
          </p:nvSpPr>
          <p:spPr>
            <a:xfrm>
              <a:off x="537038" y="1811851"/>
              <a:ext cx="6851598" cy="1"/>
            </a:xfrm>
            <a:prstGeom prst="line">
              <a:avLst/>
            </a:prstGeom>
            <a:noFill/>
            <a:ln w="25400" cap="flat">
              <a:solidFill>
                <a:srgbClr val="D8AD65"/>
              </a:solidFill>
              <a:prstDash val="solid"/>
              <a:miter lim="400000"/>
            </a:ln>
            <a:effectLst/>
          </p:spPr>
          <p:txBody>
            <a:bodyPr wrap="square" lIns="45718" tIns="45718" rIns="45718" bIns="45718" numCol="1" anchor="t">
              <a:noAutofit/>
            </a:bodyPr>
            <a:lstStyle/>
            <a:p>
              <a:pPr defTabSz="2438337"/>
              <a:endParaRPr/>
            </a:p>
          </p:txBody>
        </p:sp>
        <p:sp>
          <p:nvSpPr>
            <p:cNvPr id="438" name="UR-GE Projesi Desteği,…"/>
            <p:cNvSpPr txBox="1"/>
            <p:nvPr/>
          </p:nvSpPr>
          <p:spPr>
            <a:xfrm>
              <a:off x="500329" y="271117"/>
              <a:ext cx="7055940" cy="13135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numCol="1" anchor="ctr">
              <a:noAutofit/>
            </a:bodyPr>
            <a:lstStyle/>
            <a:p>
              <a:pPr defTabSz="2438337">
                <a:defRPr sz="2300" b="1">
                  <a:solidFill>
                    <a:srgbClr val="D8AD65"/>
                  </a:solidFill>
                  <a:latin typeface="Helvetica"/>
                  <a:ea typeface="Helvetica"/>
                  <a:cs typeface="Helvetica"/>
                  <a:sym typeface="Helvetica"/>
                </a:defRPr>
              </a:pPr>
              <a:r>
                <a:t>Pazara Giriş Projesi Hazırlama Desteği</a:t>
              </a:r>
            </a:p>
            <a:p>
              <a:pPr defTabSz="2438337">
                <a:defRPr sz="2300" b="1">
                  <a:solidFill>
                    <a:srgbClr val="D8AD65"/>
                  </a:solidFill>
                  <a:latin typeface="Helvetica"/>
                  <a:ea typeface="Helvetica"/>
                  <a:cs typeface="Helvetica"/>
                  <a:sym typeface="Helvetica"/>
                </a:defRPr>
              </a:pPr>
              <a:r>
                <a:t>Çok Kanallı Zincir Mağaza Desteği</a:t>
              </a:r>
            </a:p>
            <a:p>
              <a:pPr defTabSz="2438337">
                <a:defRPr sz="2300" b="1">
                  <a:solidFill>
                    <a:srgbClr val="D8AD65"/>
                  </a:solidFill>
                  <a:latin typeface="Helvetica"/>
                  <a:ea typeface="Helvetica"/>
                  <a:cs typeface="Helvetica"/>
                  <a:sym typeface="Helvetica"/>
                </a:defRPr>
              </a:pPr>
              <a:r>
                <a:t>İhracat Konsorsiyumları Desteği</a:t>
              </a:r>
            </a:p>
          </p:txBody>
        </p:sp>
      </p:grpSp>
      <p:grpSp>
        <p:nvGrpSpPr>
          <p:cNvPr id="442" name="Group"/>
          <p:cNvGrpSpPr/>
          <p:nvPr/>
        </p:nvGrpSpPr>
        <p:grpSpPr>
          <a:xfrm>
            <a:off x="999" y="5581048"/>
            <a:ext cx="2377076" cy="2114076"/>
            <a:chOff x="-1" y="-1"/>
            <a:chExt cx="2377075" cy="2114075"/>
          </a:xfrm>
        </p:grpSpPr>
        <p:pic>
          <p:nvPicPr>
            <p:cNvPr id="440" name="Image" descr="Image"/>
            <p:cNvPicPr>
              <a:picLocks noChangeAspect="1"/>
            </p:cNvPicPr>
            <p:nvPr/>
          </p:nvPicPr>
          <p:blipFill>
            <a:blip r:embed="rId5"/>
            <a:stretch>
              <a:fillRect/>
            </a:stretch>
          </p:blipFill>
          <p:spPr>
            <a:xfrm>
              <a:off x="131540" y="-1"/>
              <a:ext cx="2113994" cy="2114075"/>
            </a:xfrm>
            <a:prstGeom prst="rect">
              <a:avLst/>
            </a:prstGeom>
            <a:ln w="12700" cap="flat">
              <a:noFill/>
              <a:miter lim="400000"/>
            </a:ln>
            <a:effectLst/>
          </p:spPr>
        </p:pic>
        <p:sp>
          <p:nvSpPr>
            <p:cNvPr id="441" name="İŞBİRLİĞİ…"/>
            <p:cNvSpPr txBox="1"/>
            <p:nvPr/>
          </p:nvSpPr>
          <p:spPr>
            <a:xfrm>
              <a:off x="-1" y="606074"/>
              <a:ext cx="2377075" cy="9019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numCol="1" anchor="ctr">
              <a:spAutoFit/>
            </a:bodyPr>
            <a:lstStyle/>
            <a:p>
              <a:pPr defTabSz="2438337">
                <a:defRPr sz="1800" b="1">
                  <a:latin typeface="Helvetica"/>
                  <a:ea typeface="Helvetica"/>
                  <a:cs typeface="Helvetica"/>
                  <a:sym typeface="Helvetica"/>
                </a:defRPr>
              </a:pPr>
              <a:r>
                <a:rPr dirty="0">
                  <a:solidFill>
                    <a:schemeClr val="bg1"/>
                  </a:solidFill>
                  <a:effectLst>
                    <a:outerShdw blurRad="38100" dist="38100" dir="2700000" algn="tl">
                      <a:srgbClr val="000000">
                        <a:alpha val="43137"/>
                      </a:srgbClr>
                    </a:outerShdw>
                  </a:effectLst>
                </a:rPr>
                <a:t>YENİ</a:t>
              </a:r>
            </a:p>
            <a:p>
              <a:pPr defTabSz="2438337">
                <a:defRPr sz="1800" b="1">
                  <a:latin typeface="Helvetica"/>
                  <a:ea typeface="Helvetica"/>
                  <a:cs typeface="Helvetica"/>
                  <a:sym typeface="Helvetica"/>
                </a:defRPr>
              </a:pPr>
              <a:r>
                <a:rPr dirty="0">
                  <a:solidFill>
                    <a:schemeClr val="bg1"/>
                  </a:solidFill>
                </a:rPr>
                <a:t>DESTEK</a:t>
              </a:r>
              <a:r>
                <a:rPr dirty="0">
                  <a:solidFill>
                    <a:schemeClr val="bg1"/>
                  </a:solidFill>
                  <a:effectLst>
                    <a:outerShdw blurRad="38100" dist="38100" dir="2700000" algn="tl">
                      <a:srgbClr val="000000">
                        <a:alpha val="43137"/>
                      </a:srgbClr>
                    </a:outerShdw>
                  </a:effectLst>
                </a:rPr>
                <a:t> </a:t>
              </a:r>
            </a:p>
            <a:p>
              <a:pPr defTabSz="2438337">
                <a:defRPr sz="1800" b="1">
                  <a:latin typeface="Helvetica"/>
                  <a:ea typeface="Helvetica"/>
                  <a:cs typeface="Helvetica"/>
                  <a:sym typeface="Helvetica"/>
                </a:defRPr>
              </a:pPr>
              <a:r>
                <a:rPr dirty="0">
                  <a:solidFill>
                    <a:schemeClr val="bg1"/>
                  </a:solidFill>
                  <a:effectLst>
                    <a:outerShdw blurRad="38100" dist="38100" dir="2700000" algn="tl">
                      <a:srgbClr val="000000">
                        <a:alpha val="43137"/>
                      </a:srgbClr>
                    </a:outerShdw>
                  </a:effectLst>
                </a:rPr>
                <a:t>UNSURLARI</a:t>
              </a:r>
            </a:p>
          </p:txBody>
        </p:sp>
      </p:grpSp>
      <p:grpSp>
        <p:nvGrpSpPr>
          <p:cNvPr id="445" name="Group"/>
          <p:cNvGrpSpPr/>
          <p:nvPr/>
        </p:nvGrpSpPr>
        <p:grpSpPr>
          <a:xfrm>
            <a:off x="5370508" y="435487"/>
            <a:ext cx="13953488" cy="1730213"/>
            <a:chOff x="-38100" y="-38100"/>
            <a:chExt cx="13953486" cy="1730212"/>
          </a:xfrm>
        </p:grpSpPr>
        <p:pic>
          <p:nvPicPr>
            <p:cNvPr id="443" name="YENİ NESİL İHRACAT DESTEKLERİ YENİ NESİL İHRACAT DESTEKLERİ" descr="YENİ NESİL İHRACAT DESTEKLERİ YENİ NESİL İHRACAT DESTEKLERİ"/>
            <p:cNvPicPr>
              <a:picLocks/>
            </p:cNvPicPr>
            <p:nvPr/>
          </p:nvPicPr>
          <p:blipFill>
            <a:blip r:embed="rId7"/>
            <a:stretch>
              <a:fillRect/>
            </a:stretch>
          </p:blipFill>
          <p:spPr>
            <a:xfrm>
              <a:off x="-38100" y="-38100"/>
              <a:ext cx="13953487" cy="1730213"/>
            </a:xfrm>
            <a:prstGeom prst="rect">
              <a:avLst/>
            </a:prstGeom>
            <a:effectLst>
              <a:outerShdw blurRad="190500" dir="5400000" rotWithShape="0">
                <a:srgbClr val="000000"/>
              </a:outerShdw>
            </a:effectLst>
          </p:spPr>
        </p:pic>
        <p:sp>
          <p:nvSpPr>
            <p:cNvPr id="444" name="Line"/>
            <p:cNvSpPr/>
            <p:nvPr/>
          </p:nvSpPr>
          <p:spPr>
            <a:xfrm>
              <a:off x="2293161" y="1327982"/>
              <a:ext cx="9432852" cy="1"/>
            </a:xfrm>
            <a:prstGeom prst="line">
              <a:avLst/>
            </a:prstGeom>
            <a:noFill/>
            <a:ln w="25400" cap="flat">
              <a:solidFill>
                <a:srgbClr val="D8AD65"/>
              </a:solidFill>
              <a:prstDash val="solid"/>
              <a:miter lim="400000"/>
            </a:ln>
            <a:effectLst/>
          </p:spPr>
          <p:txBody>
            <a:bodyPr wrap="square" lIns="55315" tIns="55315" rIns="55315" bIns="55315" numCol="1" anchor="ctr">
              <a:noAutofit/>
            </a:bodyPr>
            <a:lstStyle/>
            <a:p>
              <a:pPr defTabSz="2655080">
                <a:defRPr sz="2600">
                  <a:solidFill>
                    <a:srgbClr val="5E5E5E"/>
                  </a:solidFill>
                </a:defRPr>
              </a:pPr>
              <a:endParaRPr/>
            </a:p>
          </p:txBody>
        </p:sp>
      </p:grpSp>
      <p:pic>
        <p:nvPicPr>
          <p:cNvPr id="454" name="Ticaret Bakanlığı Logo Altın Ortalı Kullanım TR.png" descr="Ticaret Bakanlığı Logo Altın Ortalı Kullanım TR.png"/>
          <p:cNvPicPr>
            <a:picLocks noChangeAspect="1"/>
          </p:cNvPicPr>
          <p:nvPr/>
        </p:nvPicPr>
        <p:blipFill>
          <a:blip r:embed="rId8"/>
          <a:stretch>
            <a:fillRect/>
          </a:stretch>
        </p:blipFill>
        <p:spPr>
          <a:xfrm>
            <a:off x="853230" y="338530"/>
            <a:ext cx="3312694" cy="1849094"/>
          </a:xfrm>
          <a:prstGeom prst="rect">
            <a:avLst/>
          </a:prstGeom>
          <a:ln w="12700">
            <a:miter lim="400000"/>
          </a:ln>
          <a:effectLst>
            <a:outerShdw blurRad="190500" dist="63500" dir="5400000" rotWithShape="0">
              <a:srgbClr val="000000"/>
            </a:outerShdw>
          </a:effectLst>
        </p:spPr>
      </p:pic>
      <p:pic>
        <p:nvPicPr>
          <p:cNvPr id="455" name="Image" descr="Image"/>
          <p:cNvPicPr>
            <a:picLocks noChangeAspect="1"/>
          </p:cNvPicPr>
          <p:nvPr/>
        </p:nvPicPr>
        <p:blipFill>
          <a:blip r:embed="rId9"/>
          <a:stretch>
            <a:fillRect/>
          </a:stretch>
        </p:blipFill>
        <p:spPr>
          <a:xfrm>
            <a:off x="19416428" y="9441210"/>
            <a:ext cx="4428092" cy="4121997"/>
          </a:xfrm>
          <a:prstGeom prst="rect">
            <a:avLst/>
          </a:prstGeom>
          <a:ln w="12700">
            <a:miter lim="400000"/>
          </a:ln>
        </p:spPr>
      </p:pic>
      <p:sp>
        <p:nvSpPr>
          <p:cNvPr id="456" name="Dikdörtgen 1"/>
          <p:cNvSpPr txBox="1"/>
          <p:nvPr/>
        </p:nvSpPr>
        <p:spPr>
          <a:xfrm>
            <a:off x="19551327" y="10559973"/>
            <a:ext cx="3707278" cy="23083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2438337">
              <a:defRPr b="1">
                <a:latin typeface="Helvetica"/>
                <a:ea typeface="Helvetica"/>
                <a:cs typeface="Helvetica"/>
                <a:sym typeface="Helvetica"/>
              </a:defRPr>
            </a:pPr>
            <a:r>
              <a:rPr sz="2400" dirty="0">
                <a:solidFill>
                  <a:schemeClr val="bg1"/>
                </a:solidFill>
              </a:rPr>
              <a:t>DİJİTAL PAZARLAMA, </a:t>
            </a:r>
          </a:p>
          <a:p>
            <a:pPr defTabSz="2438337">
              <a:defRPr b="1">
                <a:latin typeface="Helvetica"/>
                <a:ea typeface="Helvetica"/>
                <a:cs typeface="Helvetica"/>
                <a:sym typeface="Helvetica"/>
              </a:defRPr>
            </a:pPr>
            <a:r>
              <a:rPr sz="2400" dirty="0">
                <a:solidFill>
                  <a:schemeClr val="bg1"/>
                </a:solidFill>
              </a:rPr>
              <a:t>SİPARİŞ KARŞILAMA, </a:t>
            </a:r>
          </a:p>
          <a:p>
            <a:pPr defTabSz="2438337">
              <a:defRPr b="1">
                <a:latin typeface="Helvetica"/>
                <a:ea typeface="Helvetica"/>
                <a:cs typeface="Helvetica"/>
                <a:sym typeface="Helvetica"/>
              </a:defRPr>
            </a:pPr>
            <a:r>
              <a:rPr sz="2400" dirty="0">
                <a:solidFill>
                  <a:schemeClr val="bg1"/>
                </a:solidFill>
              </a:rPr>
              <a:t>YURTDIŞI PAZARYERİ ENTEGRESYONU, ÇEVRİMİÇİ MAĞAZA OLUŞTURMA </a:t>
            </a:r>
          </a:p>
        </p:txBody>
      </p:sp>
      <p:sp>
        <p:nvSpPr>
          <p:cNvPr id="457" name="Shape"/>
          <p:cNvSpPr/>
          <p:nvPr/>
        </p:nvSpPr>
        <p:spPr>
          <a:xfrm rot="16200000">
            <a:off x="20072394" y="5861815"/>
            <a:ext cx="1709046" cy="5356623"/>
          </a:xfrm>
          <a:custGeom>
            <a:avLst/>
            <a:gdLst/>
            <a:ahLst/>
            <a:cxnLst>
              <a:cxn ang="0">
                <a:pos x="wd2" y="hd2"/>
              </a:cxn>
              <a:cxn ang="5400000">
                <a:pos x="wd2" y="hd2"/>
              </a:cxn>
              <a:cxn ang="10800000">
                <a:pos x="wd2" y="hd2"/>
              </a:cxn>
              <a:cxn ang="16200000">
                <a:pos x="wd2" y="hd2"/>
              </a:cxn>
            </a:cxnLst>
            <a:rect l="0" t="0" r="r" b="b"/>
            <a:pathLst>
              <a:path w="21600" h="21600" extrusionOk="0">
                <a:moveTo>
                  <a:pt x="6402" y="0"/>
                </a:moveTo>
                <a:cubicBezTo>
                  <a:pt x="6180" y="0"/>
                  <a:pt x="5979" y="29"/>
                  <a:pt x="5834" y="75"/>
                </a:cubicBezTo>
                <a:cubicBezTo>
                  <a:pt x="5689" y="121"/>
                  <a:pt x="5599" y="185"/>
                  <a:pt x="5599" y="256"/>
                </a:cubicBezTo>
                <a:lnTo>
                  <a:pt x="5599" y="2141"/>
                </a:lnTo>
                <a:lnTo>
                  <a:pt x="0" y="4718"/>
                </a:lnTo>
                <a:lnTo>
                  <a:pt x="5599" y="3836"/>
                </a:lnTo>
                <a:lnTo>
                  <a:pt x="5599" y="21344"/>
                </a:lnTo>
                <a:cubicBezTo>
                  <a:pt x="5599" y="21415"/>
                  <a:pt x="5689" y="21479"/>
                  <a:pt x="5834" y="21525"/>
                </a:cubicBezTo>
                <a:cubicBezTo>
                  <a:pt x="5979" y="21571"/>
                  <a:pt x="6180" y="21600"/>
                  <a:pt x="6402" y="21600"/>
                </a:cubicBezTo>
                <a:lnTo>
                  <a:pt x="20797" y="21600"/>
                </a:lnTo>
                <a:cubicBezTo>
                  <a:pt x="21019" y="21600"/>
                  <a:pt x="21220" y="21571"/>
                  <a:pt x="21365" y="21525"/>
                </a:cubicBezTo>
                <a:cubicBezTo>
                  <a:pt x="21510" y="21479"/>
                  <a:pt x="21600" y="21415"/>
                  <a:pt x="21600" y="21344"/>
                </a:cubicBezTo>
                <a:lnTo>
                  <a:pt x="21600" y="256"/>
                </a:lnTo>
                <a:cubicBezTo>
                  <a:pt x="21600" y="185"/>
                  <a:pt x="21510" y="121"/>
                  <a:pt x="21365" y="75"/>
                </a:cubicBezTo>
                <a:cubicBezTo>
                  <a:pt x="21220" y="29"/>
                  <a:pt x="21019" y="0"/>
                  <a:pt x="20797" y="0"/>
                </a:cubicBezTo>
                <a:lnTo>
                  <a:pt x="6402" y="0"/>
                </a:lnTo>
                <a:close/>
              </a:path>
            </a:pathLst>
          </a:custGeom>
          <a:gradFill>
            <a:gsLst>
              <a:gs pos="0">
                <a:srgbClr val="FFFFFF"/>
              </a:gs>
              <a:gs pos="100000">
                <a:srgbClr val="A9A9A9"/>
              </a:gs>
            </a:gsLst>
            <a:lin ang="5400000"/>
          </a:gradFill>
          <a:ln w="76200">
            <a:solidFill>
              <a:srgbClr val="D8AD65"/>
            </a:solidFill>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458" name="Metin kutusu 4"/>
          <p:cNvSpPr txBox="1"/>
          <p:nvPr/>
        </p:nvSpPr>
        <p:spPr>
          <a:xfrm>
            <a:off x="18892039" y="7763575"/>
            <a:ext cx="4044356" cy="10558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spAutoFit/>
          </a:bodyPr>
          <a:lstStyle>
            <a:lvl1pPr defTabSz="1828800">
              <a:defRPr sz="2800" b="1">
                <a:solidFill>
                  <a:srgbClr val="000000"/>
                </a:solidFill>
                <a:latin typeface="Helvetica"/>
                <a:ea typeface="Helvetica"/>
                <a:cs typeface="Helvetica"/>
                <a:sym typeface="Helvetica"/>
              </a:defRPr>
            </a:lvl1pPr>
          </a:lstStyle>
          <a:p>
            <a:r>
              <a:rPr sz="3200" dirty="0"/>
              <a:t>5986 </a:t>
            </a:r>
            <a:r>
              <a:rPr sz="3200" dirty="0" err="1"/>
              <a:t>Sayılı</a:t>
            </a:r>
            <a:r>
              <a:rPr sz="3200" dirty="0"/>
              <a:t> E-</a:t>
            </a:r>
            <a:r>
              <a:rPr sz="3200" dirty="0" err="1"/>
              <a:t>İhracat</a:t>
            </a:r>
            <a:r>
              <a:rPr sz="3200" dirty="0"/>
              <a:t> </a:t>
            </a:r>
            <a:r>
              <a:rPr sz="3200" dirty="0" err="1"/>
              <a:t>Destek</a:t>
            </a:r>
            <a:r>
              <a:rPr sz="3200" dirty="0"/>
              <a:t> </a:t>
            </a:r>
            <a:r>
              <a:rPr sz="3200" dirty="0" err="1"/>
              <a:t>Paketi</a:t>
            </a:r>
            <a:endParaRPr sz="3200" dirty="0"/>
          </a:p>
        </p:txBody>
      </p:sp>
      <p:sp>
        <p:nvSpPr>
          <p:cNvPr id="459" name="Shape"/>
          <p:cNvSpPr/>
          <p:nvPr/>
        </p:nvSpPr>
        <p:spPr>
          <a:xfrm rot="16200000">
            <a:off x="2677019" y="1696317"/>
            <a:ext cx="1709045" cy="5356623"/>
          </a:xfrm>
          <a:custGeom>
            <a:avLst/>
            <a:gdLst/>
            <a:ahLst/>
            <a:cxnLst>
              <a:cxn ang="0">
                <a:pos x="wd2" y="hd2"/>
              </a:cxn>
              <a:cxn ang="5400000">
                <a:pos x="wd2" y="hd2"/>
              </a:cxn>
              <a:cxn ang="10800000">
                <a:pos x="wd2" y="hd2"/>
              </a:cxn>
              <a:cxn ang="16200000">
                <a:pos x="wd2" y="hd2"/>
              </a:cxn>
            </a:cxnLst>
            <a:rect l="0" t="0" r="r" b="b"/>
            <a:pathLst>
              <a:path w="21600" h="21600" extrusionOk="0">
                <a:moveTo>
                  <a:pt x="6402" y="0"/>
                </a:moveTo>
                <a:cubicBezTo>
                  <a:pt x="6180" y="0"/>
                  <a:pt x="5979" y="29"/>
                  <a:pt x="5834" y="75"/>
                </a:cubicBezTo>
                <a:cubicBezTo>
                  <a:pt x="5689" y="121"/>
                  <a:pt x="5599" y="185"/>
                  <a:pt x="5599" y="256"/>
                </a:cubicBezTo>
                <a:lnTo>
                  <a:pt x="5599" y="2141"/>
                </a:lnTo>
                <a:lnTo>
                  <a:pt x="0" y="4718"/>
                </a:lnTo>
                <a:lnTo>
                  <a:pt x="5599" y="3836"/>
                </a:lnTo>
                <a:lnTo>
                  <a:pt x="5599" y="21344"/>
                </a:lnTo>
                <a:cubicBezTo>
                  <a:pt x="5599" y="21415"/>
                  <a:pt x="5689" y="21479"/>
                  <a:pt x="5834" y="21525"/>
                </a:cubicBezTo>
                <a:cubicBezTo>
                  <a:pt x="5979" y="21571"/>
                  <a:pt x="6180" y="21600"/>
                  <a:pt x="6402" y="21600"/>
                </a:cubicBezTo>
                <a:lnTo>
                  <a:pt x="20797" y="21600"/>
                </a:lnTo>
                <a:cubicBezTo>
                  <a:pt x="21019" y="21600"/>
                  <a:pt x="21220" y="21571"/>
                  <a:pt x="21365" y="21525"/>
                </a:cubicBezTo>
                <a:cubicBezTo>
                  <a:pt x="21510" y="21479"/>
                  <a:pt x="21600" y="21415"/>
                  <a:pt x="21600" y="21344"/>
                </a:cubicBezTo>
                <a:lnTo>
                  <a:pt x="21600" y="256"/>
                </a:lnTo>
                <a:cubicBezTo>
                  <a:pt x="21600" y="185"/>
                  <a:pt x="21510" y="121"/>
                  <a:pt x="21365" y="75"/>
                </a:cubicBezTo>
                <a:cubicBezTo>
                  <a:pt x="21220" y="29"/>
                  <a:pt x="21019" y="0"/>
                  <a:pt x="20797" y="0"/>
                </a:cubicBezTo>
                <a:lnTo>
                  <a:pt x="6402" y="0"/>
                </a:lnTo>
                <a:close/>
              </a:path>
            </a:pathLst>
          </a:custGeom>
          <a:gradFill>
            <a:gsLst>
              <a:gs pos="0">
                <a:srgbClr val="FFFFFF"/>
              </a:gs>
              <a:gs pos="100000">
                <a:srgbClr val="A9A9A9"/>
              </a:gs>
            </a:gsLst>
            <a:lin ang="5400000"/>
          </a:gradFill>
          <a:ln w="76200">
            <a:solidFill>
              <a:srgbClr val="D8AD65"/>
            </a:solidFill>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460" name="Metin kutusu 4"/>
          <p:cNvSpPr txBox="1"/>
          <p:nvPr/>
        </p:nvSpPr>
        <p:spPr>
          <a:xfrm>
            <a:off x="954750" y="3618434"/>
            <a:ext cx="5153584" cy="10558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spAutoFit/>
          </a:bodyPr>
          <a:lstStyle>
            <a:lvl1pPr defTabSz="1828800">
              <a:defRPr sz="2800" b="1">
                <a:solidFill>
                  <a:srgbClr val="000000"/>
                </a:solidFill>
                <a:latin typeface="Helvetica"/>
                <a:ea typeface="Helvetica"/>
                <a:cs typeface="Helvetica"/>
                <a:sym typeface="Helvetica"/>
              </a:defRPr>
            </a:lvl1pPr>
          </a:lstStyle>
          <a:p>
            <a:r>
              <a:rPr sz="3200" dirty="0"/>
              <a:t>5973 </a:t>
            </a:r>
            <a:r>
              <a:rPr sz="3200" dirty="0" err="1"/>
              <a:t>Sayılı</a:t>
            </a:r>
            <a:r>
              <a:rPr sz="3200" dirty="0"/>
              <a:t> </a:t>
            </a:r>
            <a:r>
              <a:rPr sz="3200" dirty="0" err="1"/>
              <a:t>İhracat</a:t>
            </a:r>
            <a:r>
              <a:rPr sz="3200" dirty="0"/>
              <a:t> </a:t>
            </a:r>
            <a:r>
              <a:rPr sz="3200" dirty="0" err="1"/>
              <a:t>Destekleri</a:t>
            </a:r>
            <a:r>
              <a:rPr sz="3200" dirty="0"/>
              <a:t> </a:t>
            </a:r>
            <a:r>
              <a:rPr sz="3200" dirty="0" err="1"/>
              <a:t>Hakkında</a:t>
            </a:r>
            <a:r>
              <a:rPr sz="3200" dirty="0"/>
              <a:t> </a:t>
            </a:r>
            <a:r>
              <a:rPr sz="3200" dirty="0" err="1"/>
              <a:t>Karar</a:t>
            </a:r>
            <a:endParaRPr sz="3200" dirty="0"/>
          </a:p>
        </p:txBody>
      </p:sp>
      <p:pic>
        <p:nvPicPr>
          <p:cNvPr id="63" name="Shape Shape" descr="Shape Shape"/>
          <p:cNvPicPr>
            <a:picLocks/>
          </p:cNvPicPr>
          <p:nvPr/>
        </p:nvPicPr>
        <p:blipFill>
          <a:blip r:embed="rId10"/>
          <a:stretch>
            <a:fillRect/>
          </a:stretch>
        </p:blipFill>
        <p:spPr>
          <a:xfrm>
            <a:off x="63010" y="346254"/>
            <a:ext cx="5618443" cy="2164873"/>
          </a:xfrm>
          <a:prstGeom prst="rect">
            <a:avLst/>
          </a:prstGeom>
          <a:effectLst/>
        </p:spPr>
      </p:pic>
      <p:pic>
        <p:nvPicPr>
          <p:cNvPr id="64" name="Picture 5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flipH="1">
            <a:off x="18994460" y="354116"/>
            <a:ext cx="5389540" cy="21570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 name="Ticaret Bakanlığı Logo Altın Ortalı Kullanım TR.png" descr="Ticaret Bakanlığı Logo Altın Ortalı Kullanım TR.png"/>
          <p:cNvPicPr>
            <a:picLocks noChangeAspect="1"/>
          </p:cNvPicPr>
          <p:nvPr/>
        </p:nvPicPr>
        <p:blipFill>
          <a:blip r:embed="rId8"/>
          <a:stretch>
            <a:fillRect/>
          </a:stretch>
        </p:blipFill>
        <p:spPr>
          <a:xfrm>
            <a:off x="20278590" y="343925"/>
            <a:ext cx="3312694" cy="1849094"/>
          </a:xfrm>
          <a:prstGeom prst="rect">
            <a:avLst/>
          </a:prstGeom>
          <a:ln w="12700">
            <a:miter lim="400000"/>
          </a:ln>
          <a:effectLst>
            <a:outerShdw blurRad="190500" dist="63500" dir="5400000" rotWithShape="0">
              <a:srgbClr val="000000"/>
            </a:outerShdw>
          </a:effectLst>
        </p:spPr>
      </p:pic>
    </p:spTree>
    <p:extLst>
      <p:ext uri="{BB962C8B-B14F-4D97-AF65-F5344CB8AC3E}">
        <p14:creationId xmlns:p14="http://schemas.microsoft.com/office/powerpoint/2010/main" val="285912017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p:cNvGrpSpPr/>
          <p:nvPr/>
        </p:nvGrpSpPr>
        <p:grpSpPr>
          <a:xfrm>
            <a:off x="4965453" y="568503"/>
            <a:ext cx="15556672" cy="1394492"/>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4" name="Rectangle Rectangle" descr="Rectangle Rectangle"/>
              <p:cNvPicPr>
                <a:picLocks/>
              </p:cNvPicPr>
              <p:nvPr/>
            </p:nvPicPr>
            <p:blipFill>
              <a:blip r:embed="rId3"/>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5"/>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12879"/>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5"/>
          <a:stretch>
            <a:fillRect/>
          </a:stretch>
        </p:blipFill>
        <p:spPr>
          <a:xfrm>
            <a:off x="21532525" y="779755"/>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44" name="İhracat desteklerimizi yeni bir bakış açısıyla kurguladık"/>
          <p:cNvSpPr txBox="1"/>
          <p:nvPr/>
        </p:nvSpPr>
        <p:spPr>
          <a:xfrm>
            <a:off x="11853188" y="2891065"/>
            <a:ext cx="9103365" cy="62492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48" name="14 farklı mevzuat  (yaklaşık 200 sayfa) ile düzenlenen tüm destekler Çerçeve Üst bir Kararda toplandı.…"/>
          <p:cNvSpPr txBox="1"/>
          <p:nvPr/>
        </p:nvSpPr>
        <p:spPr>
          <a:xfrm>
            <a:off x="11740340" y="4714176"/>
            <a:ext cx="8915801" cy="516145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lstStyle/>
          <a:p>
            <a:pPr marL="342900" indent="-342900" algn="l">
              <a:spcBef>
                <a:spcPts val="1200"/>
              </a:spcBef>
              <a:buSzPct val="123000"/>
              <a:buChar char="•"/>
              <a:defRPr sz="3600">
                <a:solidFill>
                  <a:srgbClr val="FFFFFF"/>
                </a:solidFill>
                <a:latin typeface="Myriad Pro Cond"/>
                <a:ea typeface="Myriad Pro Cond"/>
                <a:cs typeface="Myriad Pro Cond"/>
                <a:sym typeface="Myriad Pro Condensed"/>
              </a:defRPr>
            </a:pPr>
            <a:endParaRPr sz="3400" dirty="0"/>
          </a:p>
        </p:txBody>
      </p:sp>
      <p:graphicFrame>
        <p:nvGraphicFramePr>
          <p:cNvPr id="40" name="Tablo 39">
            <a:extLst>
              <a:ext uri="{FF2B5EF4-FFF2-40B4-BE49-F238E27FC236}">
                <a16:creationId xmlns:a16="http://schemas.microsoft.com/office/drawing/2014/main" id="{FEAD63AF-C3B6-4014-BF70-EF67C401C196}"/>
              </a:ext>
            </a:extLst>
          </p:cNvPr>
          <p:cNvGraphicFramePr>
            <a:graphicFrameLocks noGrp="1"/>
          </p:cNvGraphicFramePr>
          <p:nvPr/>
        </p:nvGraphicFramePr>
        <p:xfrm>
          <a:off x="3230531" y="2416222"/>
          <a:ext cx="17747613" cy="10573816"/>
        </p:xfrm>
        <a:graphic>
          <a:graphicData uri="http://schemas.openxmlformats.org/drawingml/2006/table">
            <a:tbl>
              <a:tblPr>
                <a:effectLst>
                  <a:innerShdw blurRad="63500" dist="50800" dir="8100000">
                    <a:prstClr val="black">
                      <a:alpha val="50000"/>
                    </a:prstClr>
                  </a:innerShdw>
                </a:effectLst>
              </a:tblPr>
              <a:tblGrid>
                <a:gridCol w="3268240">
                  <a:extLst>
                    <a:ext uri="{9D8B030D-6E8A-4147-A177-3AD203B41FA5}">
                      <a16:colId xmlns:a16="http://schemas.microsoft.com/office/drawing/2014/main" val="20000"/>
                    </a:ext>
                  </a:extLst>
                </a:gridCol>
                <a:gridCol w="2457375">
                  <a:extLst>
                    <a:ext uri="{9D8B030D-6E8A-4147-A177-3AD203B41FA5}">
                      <a16:colId xmlns:a16="http://schemas.microsoft.com/office/drawing/2014/main" val="20001"/>
                    </a:ext>
                  </a:extLst>
                </a:gridCol>
                <a:gridCol w="4154627">
                  <a:extLst>
                    <a:ext uri="{9D8B030D-6E8A-4147-A177-3AD203B41FA5}">
                      <a16:colId xmlns:a16="http://schemas.microsoft.com/office/drawing/2014/main" val="20002"/>
                    </a:ext>
                  </a:extLst>
                </a:gridCol>
                <a:gridCol w="4718722">
                  <a:extLst>
                    <a:ext uri="{9D8B030D-6E8A-4147-A177-3AD203B41FA5}">
                      <a16:colId xmlns:a16="http://schemas.microsoft.com/office/drawing/2014/main" val="20003"/>
                    </a:ext>
                  </a:extLst>
                </a:gridCol>
                <a:gridCol w="3148649">
                  <a:extLst>
                    <a:ext uri="{9D8B030D-6E8A-4147-A177-3AD203B41FA5}">
                      <a16:colId xmlns:a16="http://schemas.microsoft.com/office/drawing/2014/main" val="20004"/>
                    </a:ext>
                  </a:extLst>
                </a:gridCol>
              </a:tblGrid>
              <a:tr h="1573785">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Destek Kalemi</a:t>
                      </a:r>
                    </a:p>
                  </a:txBody>
                  <a:tcPr marL="7573" marR="7573" marT="757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Destek Oranı % </a:t>
                      </a:r>
                    </a:p>
                  </a:txBody>
                  <a:tcPr marL="7573" marR="7573" marT="757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Destek Limiti</a:t>
                      </a:r>
                    </a:p>
                  </a:txBody>
                  <a:tcPr marL="7573" marR="7573" marT="757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Süre/Adet</a:t>
                      </a:r>
                    </a:p>
                  </a:txBody>
                  <a:tcPr marL="7573" marR="7573" marT="757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Faydalanıcı</a:t>
                      </a:r>
                    </a:p>
                  </a:txBody>
                  <a:tcPr marL="7573" marR="7573" marT="757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43041">
                <a:tc>
                  <a:txBody>
                    <a:bodyPr/>
                    <a:lstStyle/>
                    <a:p>
                      <a:pPr marL="0" marR="0" indent="0" algn="ctr" defTabSz="2438338" rtl="0" fontAlgn="auto" latinLnBrk="0" hangingPunct="0">
                        <a:lnSpc>
                          <a:spcPct val="100000"/>
                        </a:lnSpc>
                        <a:spcBef>
                          <a:spcPts val="0"/>
                        </a:spcBef>
                        <a:spcAft>
                          <a:spcPts val="0"/>
                        </a:spcAft>
                        <a:buClrTx/>
                        <a:buSzTx/>
                        <a:buFontTx/>
                        <a:buNone/>
                        <a:tabLst/>
                      </a:pPr>
                      <a:r>
                        <a:rPr kumimoji="0" lang="tr-TR" sz="2800" b="1" i="0" u="none" strike="noStrike" cap="none" spc="0" normalizeH="0" baseline="0" dirty="0">
                          <a:ln>
                            <a:noFill/>
                          </a:ln>
                          <a:solidFill>
                            <a:schemeClr val="bg1"/>
                          </a:solidFill>
                          <a:effectLst/>
                          <a:uFillTx/>
                          <a:latin typeface="Myriad Pro Cond"/>
                          <a:ea typeface="+mn-ea"/>
                          <a:cs typeface="+mn-cs"/>
                          <a:sym typeface="Helvetica Neue"/>
                        </a:rPr>
                        <a:t>Tanıtım Giderleri</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9">
                  <a:txBody>
                    <a:bodyPr/>
                    <a:lstStyle/>
                    <a:p>
                      <a:pPr algn="ctr" rtl="0" fontAlgn="ctr"/>
                      <a:r>
                        <a:rPr lang="tr-TR" sz="2800" b="1" i="0" u="none" strike="noStrike" dirty="0">
                          <a:solidFill>
                            <a:schemeClr val="bg1"/>
                          </a:solidFill>
                          <a:effectLst/>
                          <a:latin typeface="Myriad Pro Cond"/>
                        </a:rPr>
                        <a:t>% 50/70 </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lang="tr-TR" sz="2800" b="1" i="0" u="none" strike="noStrike" dirty="0">
                          <a:solidFill>
                            <a:schemeClr val="bg1"/>
                          </a:solidFill>
                          <a:effectLst/>
                          <a:latin typeface="Myriad Pro Cond"/>
                        </a:rPr>
                        <a:t>16.289.000 </a:t>
                      </a:r>
                      <a:r>
                        <a:rPr lang="tr-TR" sz="2800" b="1" i="0" u="none" strike="noStrike" kern="1200" dirty="0">
                          <a:solidFill>
                            <a:schemeClr val="bg1"/>
                          </a:solidFill>
                          <a:effectLst/>
                          <a:latin typeface="Myriad Pro Cond"/>
                          <a:ea typeface="+mn-ea"/>
                          <a:cs typeface="+mn-cs"/>
                        </a:rPr>
                        <a:t>₺ / Yıllık</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tr-TR" sz="2800" b="1" i="0" u="none" strike="noStrike" dirty="0">
                          <a:solidFill>
                            <a:schemeClr val="bg1"/>
                          </a:solidFill>
                          <a:effectLst/>
                          <a:latin typeface="Myriad Pro Cond"/>
                        </a:rPr>
                        <a:t>Ülke Başına 5 yıl</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9">
                  <a:txBody>
                    <a:bodyPr/>
                    <a:lstStyle/>
                    <a:p>
                      <a:pPr algn="ctr" rtl="0" fontAlgn="ctr"/>
                      <a:r>
                        <a:rPr lang="tr-TR" sz="2800" b="1" i="0" u="none" strike="noStrike" dirty="0">
                          <a:solidFill>
                            <a:schemeClr val="bg1"/>
                          </a:solidFill>
                          <a:effectLst/>
                          <a:latin typeface="Myriad Pro Cond"/>
                        </a:rPr>
                        <a:t>Çok Kanallı Zincir Mağaza Markası Sahibi Şirketler</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6940124"/>
                  </a:ext>
                </a:extLst>
              </a:tr>
              <a:tr h="1243041">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fontAlgn="auto" latinLnBrk="0" hangingPunct="0">
                        <a:lnSpc>
                          <a:spcPct val="100000"/>
                        </a:lnSpc>
                        <a:spcBef>
                          <a:spcPts val="0"/>
                        </a:spcBef>
                        <a:spcAft>
                          <a:spcPts val="0"/>
                        </a:spcAft>
                        <a:buClrTx/>
                        <a:buSzTx/>
                        <a:buFontTx/>
                        <a:buNone/>
                        <a:tabLst/>
                      </a:pPr>
                      <a:r>
                        <a:rPr kumimoji="0" lang="tr-TR" sz="2800" b="1" i="0" u="none" strike="noStrike" cap="none" spc="0" normalizeH="0" baseline="0" dirty="0">
                          <a:ln>
                            <a:noFill/>
                          </a:ln>
                          <a:solidFill>
                            <a:schemeClr val="bg1"/>
                          </a:solidFill>
                          <a:effectLst/>
                          <a:uFillTx/>
                          <a:latin typeface="Myriad Pro Cond"/>
                          <a:ea typeface="+mn-ea"/>
                          <a:cs typeface="+mn-cs"/>
                          <a:sym typeface="Helvetica Neue"/>
                        </a:rPr>
                        <a:t>Birim Kira Giderleri  </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r>
                        <a:rPr lang="tr-TR" sz="2800" b="1" i="0" u="none" strike="noStrike" dirty="0">
                          <a:solidFill>
                            <a:schemeClr val="bg1"/>
                          </a:solidFill>
                          <a:effectLst/>
                          <a:latin typeface="Myriad Pro Cond"/>
                        </a:rPr>
                        <a:t>3.619.000 </a:t>
                      </a:r>
                      <a:r>
                        <a:rPr lang="tr-TR" sz="2800" b="1" i="0" u="none" strike="noStrike" kern="1200" dirty="0">
                          <a:solidFill>
                            <a:schemeClr val="bg1"/>
                          </a:solidFill>
                          <a:effectLst/>
                          <a:latin typeface="Myriad Pro Cond"/>
                          <a:ea typeface="+mn-ea"/>
                          <a:cs typeface="+mn-cs"/>
                        </a:rPr>
                        <a:t>₺ / Birim Başına Yıllık</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r>
                        <a:rPr lang="tr-TR" sz="2800" b="1" i="0" u="none" strike="noStrike" dirty="0">
                          <a:solidFill>
                            <a:schemeClr val="bg1"/>
                          </a:solidFill>
                          <a:effectLst/>
                          <a:latin typeface="Myriad Pro Cond"/>
                        </a:rPr>
                        <a:t>Birim Başına 5 yıl</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46819">
                <a:tc rowSpan="2">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Temel Kurulum/</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Dekorasyon Giderleri</a:t>
                      </a:r>
                      <a:endParaRPr kumimoji="0" lang="tr-TR" sz="2800" b="1" i="0" u="none" strike="noStrike" cap="none" spc="0" normalizeH="0" baseline="0" dirty="0">
                        <a:ln>
                          <a:noFill/>
                        </a:ln>
                        <a:solidFill>
                          <a:schemeClr val="bg1"/>
                        </a:solidFill>
                        <a:effectLst/>
                        <a:uFillTx/>
                        <a:latin typeface="Myriad Pro Cond"/>
                        <a:ea typeface="+mn-ea"/>
                        <a:cs typeface="+mn-cs"/>
                        <a:sym typeface="Helvetica Neue"/>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tc>
                <a:tc vMerge="1">
                  <a:txBody>
                    <a:bodyPr/>
                    <a:lstStyle/>
                    <a:p>
                      <a:pPr algn="ctr" rtl="0" fontAlgn="ctr"/>
                      <a:endParaRPr lang="tr-TR" sz="1600" b="1" i="1"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tc>
                <a:extLst>
                  <a:ext uri="{0D108BD9-81ED-4DB2-BD59-A6C34878D82A}">
                    <a16:rowId xmlns:a16="http://schemas.microsoft.com/office/drawing/2014/main" val="3808229780"/>
                  </a:ext>
                </a:extLst>
              </a:tr>
              <a:tr h="1139545">
                <a:tc vMerge="1">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000" b="1" i="0" u="none" strike="noStrike" kern="1200" cap="none" spc="0" normalizeH="0" baseline="0" dirty="0">
                          <a:ln>
                            <a:noFill/>
                          </a:ln>
                          <a:solidFill>
                            <a:srgbClr val="002060"/>
                          </a:solidFill>
                          <a:effectLst/>
                          <a:uFillTx/>
                          <a:latin typeface="Myriad Pro Cond"/>
                          <a:ea typeface="+mn-ea"/>
                          <a:cs typeface="+mn-cs"/>
                          <a:sym typeface="Helvetica Neue"/>
                        </a:rPr>
                        <a:t>Temel Kurulum/</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2000" b="1" i="0" u="none" strike="noStrike" kern="1200" cap="none" spc="0" normalizeH="0" baseline="0" dirty="0">
                          <a:ln>
                            <a:noFill/>
                          </a:ln>
                          <a:solidFill>
                            <a:srgbClr val="002060"/>
                          </a:solidFill>
                          <a:effectLst/>
                          <a:uFillTx/>
                          <a:latin typeface="Myriad Pro Cond"/>
                          <a:ea typeface="+mn-ea"/>
                          <a:cs typeface="+mn-cs"/>
                          <a:sym typeface="Helvetica Neue"/>
                        </a:rPr>
                        <a:t>Dekorasyon Giderleri</a:t>
                      </a:r>
                      <a:endParaRPr lang="tr-TR" dirty="0"/>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CEA4"/>
                    </a:solid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rowSpan="2">
                  <a:txBody>
                    <a:bodyPr/>
                    <a:lstStyle/>
                    <a:p>
                      <a:pPr algn="ctr" rtl="0" fontAlgn="ctr"/>
                      <a:r>
                        <a:rPr lang="tr-TR" sz="2800" b="1" i="0" u="none" strike="noStrike" dirty="0">
                          <a:solidFill>
                            <a:schemeClr val="bg1"/>
                          </a:solidFill>
                          <a:effectLst/>
                          <a:latin typeface="Myriad Pro Cond"/>
                        </a:rPr>
                        <a:t>5.429.000 </a:t>
                      </a:r>
                      <a:r>
                        <a:rPr lang="tr-TR" sz="2800" b="1" i="0" u="none" strike="noStrike" kern="1200" dirty="0">
                          <a:solidFill>
                            <a:schemeClr val="bg1"/>
                          </a:solidFill>
                          <a:effectLst/>
                          <a:latin typeface="Myriad Pro Cond"/>
                          <a:ea typeface="+mn-ea"/>
                          <a:cs typeface="+mn-cs"/>
                        </a:rPr>
                        <a:t>₺ / Birim Başına</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ctr" defTabSz="584200" rtl="0" fontAlgn="ctr" latinLnBrk="0">
                        <a:lnSpc>
                          <a:spcPct val="100000"/>
                        </a:lnSpc>
                        <a:spcBef>
                          <a:spcPts val="0"/>
                        </a:spcBef>
                        <a:spcAft>
                          <a:spcPts val="0"/>
                        </a:spcAft>
                        <a:buClrTx/>
                        <a:buSzTx/>
                        <a:buFontTx/>
                        <a:buNone/>
                        <a:tabLst/>
                      </a:pPr>
                      <a:r>
                        <a:rPr lang="tr-TR" sz="2800" b="1" i="0" u="none" strike="noStrike" cap="none" spc="0" baseline="0" dirty="0">
                          <a:solidFill>
                            <a:schemeClr val="bg1"/>
                          </a:solidFill>
                          <a:effectLst/>
                          <a:uFillTx/>
                          <a:latin typeface="Myriad Pro Cond"/>
                          <a:ea typeface="+mn-ea"/>
                          <a:cs typeface="+mn-cs"/>
                          <a:sym typeface="Helvetica Neue"/>
                        </a:rPr>
                        <a:t>Birim Başına 1 kez</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096538804"/>
                  </a:ext>
                </a:extLst>
              </a:tr>
              <a:tr h="346818">
                <a:tc rowSpan="2">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err="1">
                          <a:ln>
                            <a:noFill/>
                          </a:ln>
                          <a:solidFill>
                            <a:schemeClr val="bg1"/>
                          </a:solidFill>
                          <a:effectLst/>
                          <a:uFillTx/>
                          <a:latin typeface="Myriad Pro Cond"/>
                          <a:ea typeface="+mn-ea"/>
                          <a:cs typeface="+mn-cs"/>
                          <a:sym typeface="Helvetica Neue"/>
                        </a:rPr>
                        <a:t>Franchise</a:t>
                      </a:r>
                      <a:endParaRPr kumimoji="0" lang="tr-TR" sz="2800" b="1" i="0" u="none" strike="noStrike" cap="none" spc="0" normalizeH="0" baseline="0" dirty="0">
                        <a:ln>
                          <a:noFill/>
                        </a:ln>
                        <a:solidFill>
                          <a:schemeClr val="bg1"/>
                        </a:solidFill>
                        <a:effectLst/>
                        <a:uFillTx/>
                        <a:latin typeface="Myriad Pro Cond"/>
                        <a:ea typeface="+mn-ea"/>
                        <a:cs typeface="+mn-cs"/>
                        <a:sym typeface="Helvetica Neue"/>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tc>
                <a:tc vMerge="1">
                  <a:txBody>
                    <a:body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dirty="0"/>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tc>
                <a:extLst>
                  <a:ext uri="{0D108BD9-81ED-4DB2-BD59-A6C34878D82A}">
                    <a16:rowId xmlns:a16="http://schemas.microsoft.com/office/drawing/2014/main" val="2803501056"/>
                  </a:ext>
                </a:extLst>
              </a:tr>
              <a:tr h="1213863">
                <a:tc vMerge="1">
                  <a:txBody>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tr-TR" sz="2000" b="1" i="0" u="none" strike="noStrike" kern="1200" cap="none" spc="0" normalizeH="0" baseline="0" dirty="0" err="1">
                          <a:ln>
                            <a:noFill/>
                          </a:ln>
                          <a:solidFill>
                            <a:srgbClr val="002060"/>
                          </a:solidFill>
                          <a:effectLst/>
                          <a:uFillTx/>
                          <a:latin typeface="Myriad Pro Cond"/>
                          <a:ea typeface="+mn-ea"/>
                          <a:cs typeface="+mn-cs"/>
                          <a:sym typeface="Helvetica Neue"/>
                        </a:rPr>
                        <a:t>Franchise</a:t>
                      </a:r>
                      <a:endParaRPr kumimoji="0" lang="tr-TR" sz="2000" b="1" i="0" u="none" strike="noStrike" kern="1200" cap="none" spc="0" normalizeH="0" baseline="0" dirty="0">
                        <a:ln>
                          <a:noFill/>
                        </a:ln>
                        <a:solidFill>
                          <a:srgbClr val="002060"/>
                        </a:solidFill>
                        <a:effectLst/>
                        <a:uFillTx/>
                        <a:latin typeface="Myriad Pro Cond"/>
                        <a:ea typeface="+mn-ea"/>
                        <a:cs typeface="+mn-cs"/>
                        <a:sym typeface="Helvetica Neue"/>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CEA4"/>
                    </a:solid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rowSpan="2">
                  <a:txBody>
                    <a:bodyPr/>
                    <a:lstStyle/>
                    <a:p>
                      <a:pPr algn="ctr" rtl="0" fontAlgn="ctr"/>
                      <a:r>
                        <a:rPr lang="tr-TR" sz="2800" b="1" i="0" u="none" strike="noStrike" dirty="0">
                          <a:solidFill>
                            <a:schemeClr val="bg1"/>
                          </a:solidFill>
                          <a:effectLst/>
                          <a:latin typeface="Myriad Pro Cond"/>
                        </a:rPr>
                        <a:t>3.619.000 </a:t>
                      </a:r>
                      <a:r>
                        <a:rPr lang="tr-TR" sz="2800" b="1" i="0" u="none" strike="noStrike" kern="1200" dirty="0">
                          <a:solidFill>
                            <a:schemeClr val="bg1"/>
                          </a:solidFill>
                          <a:effectLst/>
                          <a:latin typeface="Myriad Pro Cond"/>
                          <a:ea typeface="+mn-ea"/>
                          <a:cs typeface="+mn-cs"/>
                        </a:rPr>
                        <a:t>₺ / Birim Başına</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ctr" defTabSz="584200" rtl="0" fontAlgn="ctr" latinLnBrk="0">
                        <a:lnSpc>
                          <a:spcPct val="100000"/>
                        </a:lnSpc>
                        <a:spcBef>
                          <a:spcPts val="0"/>
                        </a:spcBef>
                        <a:spcAft>
                          <a:spcPts val="0"/>
                        </a:spcAft>
                        <a:buClrTx/>
                        <a:buSzTx/>
                        <a:buFontTx/>
                        <a:buNone/>
                        <a:tabLst/>
                      </a:pPr>
                      <a:r>
                        <a:rPr lang="tr-TR" sz="2800" b="1" i="0" u="none" strike="noStrike" cap="none" spc="0" baseline="0" dirty="0">
                          <a:solidFill>
                            <a:schemeClr val="bg1"/>
                          </a:solidFill>
                          <a:effectLst/>
                          <a:uFillTx/>
                          <a:latin typeface="Myriad Pro Cond"/>
                          <a:ea typeface="+mn-ea"/>
                          <a:cs typeface="+mn-cs"/>
                          <a:sym typeface="Helvetica Neue"/>
                        </a:rPr>
                        <a:t>Birim Başına 2 yıl</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835378375"/>
                  </a:ext>
                </a:extLst>
              </a:tr>
              <a:tr h="210546">
                <a:tc rowSpan="2">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Pazar Araştırması Çalışması </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ve Raporları</a:t>
                      </a:r>
                      <a:endParaRPr kumimoji="0" lang="tr-TR" sz="2800" b="1" i="0" u="none" strike="noStrike" cap="none" spc="0" normalizeH="0" baseline="0" dirty="0">
                        <a:ln>
                          <a:noFill/>
                        </a:ln>
                        <a:solidFill>
                          <a:schemeClr val="bg1"/>
                        </a:solidFill>
                        <a:effectLst/>
                        <a:uFillTx/>
                        <a:latin typeface="Myriad Pro Cond"/>
                        <a:ea typeface="+mn-ea"/>
                        <a:cs typeface="+mn-cs"/>
                        <a:sym typeface="Helvetica Neue"/>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tc>
                <a:tc vMerge="1">
                  <a:txBody>
                    <a:body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dirty="0"/>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tc>
                <a:extLst>
                  <a:ext uri="{0D108BD9-81ED-4DB2-BD59-A6C34878D82A}">
                    <a16:rowId xmlns:a16="http://schemas.microsoft.com/office/drawing/2014/main" val="666135293"/>
                  </a:ext>
                </a:extLst>
              </a:tr>
              <a:tr h="1486364">
                <a:tc vMerge="1">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000" b="1" i="0" u="none" strike="noStrike" kern="1200" cap="none" spc="0" normalizeH="0" baseline="0" dirty="0">
                          <a:ln>
                            <a:noFill/>
                          </a:ln>
                          <a:solidFill>
                            <a:srgbClr val="002060"/>
                          </a:solidFill>
                          <a:effectLst/>
                          <a:uFillTx/>
                          <a:latin typeface="Myriad Pro Cond"/>
                          <a:ea typeface="+mn-ea"/>
                          <a:cs typeface="+mn-cs"/>
                          <a:sym typeface="Helvetica Neue"/>
                        </a:rPr>
                        <a:t>Pazar Araştırması Çalışması </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2000" b="1" i="0" u="none" strike="noStrike" kern="1200" cap="none" spc="0" normalizeH="0" baseline="0" dirty="0">
                          <a:ln>
                            <a:noFill/>
                          </a:ln>
                          <a:solidFill>
                            <a:srgbClr val="002060"/>
                          </a:solidFill>
                          <a:effectLst/>
                          <a:uFillTx/>
                          <a:latin typeface="Myriad Pro Cond"/>
                          <a:ea typeface="+mn-ea"/>
                          <a:cs typeface="+mn-cs"/>
                          <a:sym typeface="Helvetica Neue"/>
                        </a:rPr>
                        <a:t>ve Raporları</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CEA4"/>
                    </a:solid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algn="ctr" rtl="0" fontAlgn="ctr"/>
                      <a:r>
                        <a:rPr lang="tr-TR" sz="2800" b="1" i="0" u="none" strike="noStrike" dirty="0">
                          <a:solidFill>
                            <a:schemeClr val="bg1"/>
                          </a:solidFill>
                          <a:effectLst/>
                          <a:latin typeface="Myriad Pro Cond"/>
                        </a:rPr>
                        <a:t>3.619.000 </a:t>
                      </a:r>
                      <a:r>
                        <a:rPr lang="tr-TR" sz="2800" b="1" i="0" u="none" strike="noStrike" kern="1200" dirty="0">
                          <a:solidFill>
                            <a:schemeClr val="bg1"/>
                          </a:solidFill>
                          <a:effectLst/>
                          <a:latin typeface="Myriad Pro Cond"/>
                          <a:ea typeface="+mn-ea"/>
                          <a:cs typeface="+mn-cs"/>
                        </a:rPr>
                        <a:t>₺ / Yıllık</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584200" rtl="0" fontAlgn="ctr" latinLnBrk="0">
                        <a:lnSpc>
                          <a:spcPct val="100000"/>
                        </a:lnSpc>
                        <a:spcBef>
                          <a:spcPts val="0"/>
                        </a:spcBef>
                        <a:spcAft>
                          <a:spcPts val="0"/>
                        </a:spcAft>
                        <a:buClrTx/>
                        <a:buSzTx/>
                        <a:buFontTx/>
                        <a:buNone/>
                        <a:tabLst/>
                      </a:pPr>
                      <a:r>
                        <a:rPr lang="tr-TR" sz="2800" b="1" i="0" u="none" strike="noStrike" cap="none" spc="0" baseline="0" dirty="0">
                          <a:solidFill>
                            <a:schemeClr val="bg1"/>
                          </a:solidFill>
                          <a:effectLst/>
                          <a:uFillTx/>
                          <a:latin typeface="Myriad Pro Cond"/>
                          <a:ea typeface="+mn-ea"/>
                          <a:cs typeface="+mn-cs"/>
                          <a:sym typeface="Helvetica Neue"/>
                        </a:rPr>
                        <a:t>Şirket Kapsamda Olduğu Sürece</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4250254523"/>
                  </a:ext>
                </a:extLst>
              </a:tr>
              <a:tr h="1769994">
                <a:tc>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Yurt Dışı Marka Tescil, Tescil Yenilenmesi </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ve Korunması</a:t>
                      </a:r>
                      <a:endParaRPr lang="tr-TR" sz="2800" dirty="0">
                        <a:solidFill>
                          <a:schemeClr val="bg1"/>
                        </a:solidFill>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lang="tr-TR" sz="2800" b="1" i="0" u="none" strike="noStrike" dirty="0">
                          <a:solidFill>
                            <a:schemeClr val="bg1"/>
                          </a:solidFill>
                          <a:effectLst/>
                          <a:latin typeface="Myriad Pro Cond"/>
                        </a:rPr>
                        <a:t>1.357.000 </a:t>
                      </a:r>
                      <a:r>
                        <a:rPr lang="tr-TR" sz="2800" b="1" i="0" u="none" strike="noStrike" kern="1200" dirty="0">
                          <a:solidFill>
                            <a:schemeClr val="bg1"/>
                          </a:solidFill>
                          <a:effectLst/>
                          <a:latin typeface="Myriad Pro Cond"/>
                          <a:ea typeface="+mn-ea"/>
                          <a:cs typeface="+mn-cs"/>
                        </a:rPr>
                        <a:t>₺ / Yıllık</a:t>
                      </a:r>
                      <a:endParaRPr lang="tr-TR" sz="2800" b="1" i="0" u="none" strike="noStrike" dirty="0">
                        <a:solidFill>
                          <a:schemeClr val="bg1"/>
                        </a:solidFill>
                        <a:effectLst/>
                        <a:latin typeface="Myriad Pro Cond"/>
                      </a:endParaRPr>
                    </a:p>
                    <a:p>
                      <a:pPr algn="ctr" rtl="0" fontAlgn="ct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lang="tr-TR" sz="2800" b="1" i="0" u="none" strike="noStrike" cap="none" spc="0" baseline="0" dirty="0">
                          <a:solidFill>
                            <a:schemeClr val="bg1"/>
                          </a:solidFill>
                          <a:effectLst/>
                          <a:uFillTx/>
                          <a:latin typeface="Myriad Pro Cond"/>
                          <a:ea typeface="+mn-ea"/>
                          <a:cs typeface="+mn-cs"/>
                          <a:sym typeface="Helvetica Neue"/>
                        </a:rPr>
                        <a:t>Şirket Kapsamda Olduğu Sürece</a:t>
                      </a:r>
                    </a:p>
                    <a:p>
                      <a:pPr marL="0" marR="0" indent="0" algn="ctr" defTabSz="584200" rtl="0" fontAlgn="ctr" latinLnBrk="0">
                        <a:lnSpc>
                          <a:spcPct val="100000"/>
                        </a:lnSpc>
                        <a:spcBef>
                          <a:spcPts val="0"/>
                        </a:spcBef>
                        <a:spcAft>
                          <a:spcPts val="0"/>
                        </a:spcAft>
                        <a:buClrTx/>
                        <a:buSzTx/>
                        <a:buFontTx/>
                        <a:buNone/>
                        <a:tabLst/>
                      </a:pPr>
                      <a:endParaRPr lang="tr-TR" sz="2800" b="1" i="0" u="none" strike="noStrike" cap="none" spc="0" baseline="0" dirty="0">
                        <a:solidFill>
                          <a:schemeClr val="bg1"/>
                        </a:solidFill>
                        <a:effectLst/>
                        <a:uFillTx/>
                        <a:latin typeface="Myriad Pro Cond"/>
                        <a:ea typeface="+mn-ea"/>
                        <a:cs typeface="+mn-cs"/>
                        <a:sym typeface="Helvetica Neue"/>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19102105"/>
                  </a:ext>
                </a:extLst>
              </a:tr>
            </a:tbl>
          </a:graphicData>
        </a:graphic>
      </p:graphicFrame>
      <p:grpSp>
        <p:nvGrpSpPr>
          <p:cNvPr id="25" name="Group">
            <a:extLst>
              <a:ext uri="{FF2B5EF4-FFF2-40B4-BE49-F238E27FC236}">
                <a16:creationId xmlns:a16="http://schemas.microsoft.com/office/drawing/2014/main" id="{F3B6B195-616C-4ADC-81FE-C80330BD3427}"/>
              </a:ext>
            </a:extLst>
          </p:cNvPr>
          <p:cNvGrpSpPr/>
          <p:nvPr/>
        </p:nvGrpSpPr>
        <p:grpSpPr>
          <a:xfrm>
            <a:off x="21204091" y="9881275"/>
            <a:ext cx="3021867" cy="2843556"/>
            <a:chOff x="-12700" y="-12699"/>
            <a:chExt cx="3884655" cy="4231020"/>
          </a:xfrm>
        </p:grpSpPr>
        <p:grpSp>
          <p:nvGrpSpPr>
            <p:cNvPr id="26" name="Rectangle">
              <a:extLst>
                <a:ext uri="{FF2B5EF4-FFF2-40B4-BE49-F238E27FC236}">
                  <a16:creationId xmlns:a16="http://schemas.microsoft.com/office/drawing/2014/main" id="{9A345886-AD8F-47F4-9F51-FDC38F332CC0}"/>
                </a:ext>
              </a:extLst>
            </p:cNvPr>
            <p:cNvGrpSpPr/>
            <p:nvPr/>
          </p:nvGrpSpPr>
          <p:grpSpPr>
            <a:xfrm>
              <a:off x="-12700" y="-12700"/>
              <a:ext cx="3884656" cy="4231021"/>
              <a:chOff x="0" y="0"/>
              <a:chExt cx="3884655" cy="4231020"/>
            </a:xfrm>
          </p:grpSpPr>
          <p:sp>
            <p:nvSpPr>
              <p:cNvPr id="38" name="Rectangle">
                <a:extLst>
                  <a:ext uri="{FF2B5EF4-FFF2-40B4-BE49-F238E27FC236}">
                    <a16:creationId xmlns:a16="http://schemas.microsoft.com/office/drawing/2014/main" id="{A401876B-208F-4598-9097-F71F05FA0114}"/>
                  </a:ext>
                </a:extLst>
              </p:cNvPr>
              <p:cNvSpPr/>
              <p:nvPr/>
            </p:nvSpPr>
            <p:spPr>
              <a:xfrm>
                <a:off x="12700" y="12699"/>
                <a:ext cx="3859256" cy="4205622"/>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9" name="Rectangle Rectangle" descr="Rectangle Rectangle">
                <a:extLst>
                  <a:ext uri="{FF2B5EF4-FFF2-40B4-BE49-F238E27FC236}">
                    <a16:creationId xmlns:a16="http://schemas.microsoft.com/office/drawing/2014/main" id="{C410E740-0D12-4D93-95FB-59AD21D27830}"/>
                  </a:ext>
                </a:extLst>
              </p:cNvPr>
              <p:cNvPicPr>
                <a:picLocks/>
              </p:cNvPicPr>
              <p:nvPr/>
            </p:nvPicPr>
            <p:blipFill>
              <a:blip r:embed="rId6"/>
              <a:stretch>
                <a:fillRect/>
              </a:stretch>
            </p:blipFill>
            <p:spPr>
              <a:xfrm>
                <a:off x="0" y="-1"/>
                <a:ext cx="3884656" cy="4231022"/>
              </a:xfrm>
              <a:prstGeom prst="rect">
                <a:avLst/>
              </a:prstGeom>
              <a:effectLst/>
            </p:spPr>
          </p:pic>
        </p:grpSp>
        <p:sp>
          <p:nvSpPr>
            <p:cNvPr id="27" name="UR-GE Projesi Desteği,…">
              <a:extLst>
                <a:ext uri="{FF2B5EF4-FFF2-40B4-BE49-F238E27FC236}">
                  <a16:creationId xmlns:a16="http://schemas.microsoft.com/office/drawing/2014/main" id="{916DE1BA-B2C8-4D39-9DFC-72E98BD3230D}"/>
                </a:ext>
              </a:extLst>
            </p:cNvPr>
            <p:cNvSpPr txBox="1"/>
            <p:nvPr/>
          </p:nvSpPr>
          <p:spPr>
            <a:xfrm>
              <a:off x="158396" y="682890"/>
              <a:ext cx="3542463" cy="2711327"/>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numCol="1" anchor="ctr">
              <a:noAutofit/>
            </a:bodyPr>
            <a:lstStyle/>
            <a:p>
              <a:pPr>
                <a:defRPr sz="2600">
                  <a:solidFill>
                    <a:srgbClr val="D8AD65"/>
                  </a:solidFill>
                  <a:latin typeface="Myriad Pro Cond"/>
                  <a:ea typeface="Myriad Pro Cond"/>
                  <a:cs typeface="Myriad Pro Cond"/>
                  <a:sym typeface="Myriad Pro Condensed"/>
                </a:defRPr>
              </a:pPr>
              <a:endParaRPr dirty="0"/>
            </a:p>
          </p:txBody>
        </p:sp>
        <p:sp>
          <p:nvSpPr>
            <p:cNvPr id="28" name="Line">
              <a:extLst>
                <a:ext uri="{FF2B5EF4-FFF2-40B4-BE49-F238E27FC236}">
                  <a16:creationId xmlns:a16="http://schemas.microsoft.com/office/drawing/2014/main" id="{58C11E67-7AC9-4172-BAE4-B3008EF2C962}"/>
                </a:ext>
              </a:extLst>
            </p:cNvPr>
            <p:cNvSpPr/>
            <p:nvPr/>
          </p:nvSpPr>
          <p:spPr>
            <a:xfrm>
              <a:off x="622770" y="3521209"/>
              <a:ext cx="2613716"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sp>
          <p:nvSpPr>
            <p:cNvPr id="37" name="Line">
              <a:extLst>
                <a:ext uri="{FF2B5EF4-FFF2-40B4-BE49-F238E27FC236}">
                  <a16:creationId xmlns:a16="http://schemas.microsoft.com/office/drawing/2014/main" id="{C37866B7-0036-4A7B-8C4D-F348D3AF4CA7}"/>
                </a:ext>
              </a:extLst>
            </p:cNvPr>
            <p:cNvSpPr/>
            <p:nvPr/>
          </p:nvSpPr>
          <p:spPr>
            <a:xfrm>
              <a:off x="622769" y="555898"/>
              <a:ext cx="2613717"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sp>
        <p:nvSpPr>
          <p:cNvPr id="3" name="Dikdörtgen 2">
            <a:extLst>
              <a:ext uri="{FF2B5EF4-FFF2-40B4-BE49-F238E27FC236}">
                <a16:creationId xmlns:a16="http://schemas.microsoft.com/office/drawing/2014/main" id="{89C366AA-C436-4C5F-86E9-8EF29800851B}"/>
              </a:ext>
            </a:extLst>
          </p:cNvPr>
          <p:cNvSpPr/>
          <p:nvPr/>
        </p:nvSpPr>
        <p:spPr>
          <a:xfrm>
            <a:off x="20901898" y="10716406"/>
            <a:ext cx="3463006" cy="954107"/>
          </a:xfrm>
          <a:prstGeom prst="rect">
            <a:avLst/>
          </a:prstGeom>
        </p:spPr>
        <p:txBody>
          <a:bodyPr wrap="square">
            <a:spAutoFit/>
          </a:bodyPr>
          <a:lstStyle/>
          <a:p>
            <a:r>
              <a:rPr lang="tr-TR" sz="2700" b="1" dirty="0">
                <a:solidFill>
                  <a:srgbClr val="D8AD65"/>
                </a:solidFill>
                <a:latin typeface="Myriad Pro Cond"/>
                <a:sym typeface="Myriad Pro Condensed"/>
              </a:rPr>
              <a:t>Toplam Üst Limit: </a:t>
            </a:r>
          </a:p>
          <a:p>
            <a:r>
              <a:rPr lang="tr-TR" sz="2700" b="1" dirty="0">
                <a:solidFill>
                  <a:srgbClr val="D8AD65"/>
                </a:solidFill>
                <a:latin typeface="Myriad Pro Cond"/>
                <a:sym typeface="Myriad Pro Condensed"/>
              </a:rPr>
              <a:t>36.199.000 TL</a:t>
            </a:r>
          </a:p>
        </p:txBody>
      </p:sp>
      <p:sp>
        <p:nvSpPr>
          <p:cNvPr id="5" name="YENİ NESİL İHRACAT DESTEKLERİ">
            <a:extLst>
              <a:ext uri="{FF2B5EF4-FFF2-40B4-BE49-F238E27FC236}">
                <a16:creationId xmlns:a16="http://schemas.microsoft.com/office/drawing/2014/main" id="{6C28BDE8-5ED6-2BC0-245A-9C253AFD3A88}"/>
              </a:ext>
            </a:extLst>
          </p:cNvPr>
          <p:cNvSpPr txBox="1"/>
          <p:nvPr/>
        </p:nvSpPr>
        <p:spPr>
          <a:xfrm>
            <a:off x="5479720" y="725263"/>
            <a:ext cx="14820887" cy="99425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sz="6000" dirty="0">
                <a:latin typeface="Calibri" panose="020F0502020204030204" pitchFamily="34" charset="0"/>
                <a:cs typeface="Calibri" panose="020F0502020204030204" pitchFamily="34" charset="0"/>
              </a:rPr>
              <a:t>ÇOK KANALLI ZİNCİR MAĞAZA DESTEĞİ</a:t>
            </a:r>
          </a:p>
        </p:txBody>
      </p:sp>
    </p:spTree>
    <p:extLst>
      <p:ext uri="{BB962C8B-B14F-4D97-AF65-F5344CB8AC3E}">
        <p14:creationId xmlns:p14="http://schemas.microsoft.com/office/powerpoint/2010/main" val="7399257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452DE19C-4158-43F0-AD50-3BE0A3C6054B}"/>
              </a:ext>
            </a:extLst>
          </p:cNvPr>
          <p:cNvSpPr txBox="1"/>
          <p:nvPr/>
        </p:nvSpPr>
        <p:spPr>
          <a:xfrm>
            <a:off x="1161121" y="4367770"/>
            <a:ext cx="6200078" cy="4995351"/>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1" vertOverflow="overflow" horzOverflow="overflow" vert="horz" wrap="square" lIns="35120" tIns="35120" rIns="35120" bIns="35120" numCol="1" spcCol="38100" rtlCol="0" anchor="ctr">
            <a:spAutoFit/>
          </a:bodyPr>
          <a:lstStyle/>
          <a:p>
            <a:pPr marL="0" marR="0" indent="0" defTabSz="2438338" rtl="0" fontAlgn="auto" latinLnBrk="0" hangingPunct="0">
              <a:lnSpc>
                <a:spcPct val="100000"/>
              </a:lnSpc>
              <a:spcBef>
                <a:spcPts val="0"/>
              </a:spcBef>
              <a:spcAft>
                <a:spcPts val="0"/>
              </a:spcAft>
              <a:buClrTx/>
              <a:buSzTx/>
              <a:buFontTx/>
              <a:buNone/>
              <a:tabLst/>
            </a:pPr>
            <a:endParaRPr kumimoji="0" lang="tr-TR" sz="3200" b="1" i="0" u="none" strike="noStrike" cap="none" spc="0" normalizeH="0" baseline="0" dirty="0">
              <a:ln>
                <a:noFill/>
              </a:ln>
              <a:solidFill>
                <a:srgbClr val="D8AD65"/>
              </a:solidFill>
              <a:effectLst/>
              <a:uFillTx/>
              <a:latin typeface="+mn-lt"/>
              <a:ea typeface="+mn-ea"/>
              <a:cs typeface="+mn-cs"/>
              <a:sym typeface="Helvetica Neue"/>
            </a:endParaRPr>
          </a:p>
          <a:p>
            <a:pPr marL="0" marR="0" indent="0" defTabSz="2438338" rtl="0" fontAlgn="auto" latinLnBrk="0" hangingPunct="0">
              <a:lnSpc>
                <a:spcPct val="100000"/>
              </a:lnSpc>
              <a:spcBef>
                <a:spcPts val="0"/>
              </a:spcBef>
              <a:spcAft>
                <a:spcPts val="0"/>
              </a:spcAft>
              <a:buClrTx/>
              <a:buSzTx/>
              <a:buFontTx/>
              <a:buNone/>
              <a:tabLst/>
            </a:pPr>
            <a:endParaRPr kumimoji="0" lang="tr-TR" sz="3200" b="1" i="0" u="none" strike="noStrike" cap="none" spc="0" normalizeH="0" baseline="0" dirty="0">
              <a:ln>
                <a:noFill/>
              </a:ln>
              <a:solidFill>
                <a:srgbClr val="D8AD65"/>
              </a:solidFill>
              <a:effectLst/>
              <a:uFillTx/>
              <a:latin typeface="+mn-lt"/>
              <a:ea typeface="+mn-ea"/>
              <a:cs typeface="+mn-cs"/>
              <a:sym typeface="Helvetica Neue"/>
            </a:endParaRPr>
          </a:p>
          <a:p>
            <a:pPr marL="0" marR="0" indent="0" defTabSz="2438338" rtl="0"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D8AD65"/>
                </a:solidFill>
                <a:effectLst/>
                <a:uFillTx/>
                <a:latin typeface="Myriad Pro Cond"/>
                <a:sym typeface="Helvetica Neue"/>
              </a:rPr>
              <a:t>Yurt dışında yerleşik şirket danışmanlık*;</a:t>
            </a:r>
          </a:p>
          <a:p>
            <a:pPr marL="0" marR="0" indent="0" defTabSz="2438338" rtl="0" fontAlgn="auto" latinLnBrk="0" hangingPunct="0">
              <a:lnSpc>
                <a:spcPct val="100000"/>
              </a:lnSpc>
              <a:spcBef>
                <a:spcPts val="0"/>
              </a:spcBef>
              <a:spcAft>
                <a:spcPts val="0"/>
              </a:spcAft>
              <a:buClrTx/>
              <a:buSzTx/>
              <a:buFontTx/>
              <a:buNone/>
              <a:tabLst/>
            </a:pPr>
            <a:r>
              <a:rPr lang="tr-TR" sz="3200" b="1" dirty="0">
                <a:solidFill>
                  <a:schemeClr val="bg1"/>
                </a:solidFill>
                <a:latin typeface="Myriad Pro Cond"/>
              </a:rPr>
              <a:t>Destek miktarı: 5.429.000 TL/ yıl</a:t>
            </a:r>
          </a:p>
          <a:p>
            <a:pPr marL="0" marR="0" indent="0" defTabSz="2438338" rtl="0"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chemeClr val="bg1"/>
                </a:solidFill>
                <a:effectLst/>
                <a:uFillTx/>
                <a:latin typeface="Myriad Pro Cond"/>
                <a:sym typeface="Helvetica Neue"/>
              </a:rPr>
              <a:t>Destek oranı: %50</a:t>
            </a:r>
          </a:p>
          <a:p>
            <a:pPr marL="0" marR="0" indent="0" defTabSz="2438338" rtl="0" fontAlgn="auto" latinLnBrk="0" hangingPunct="0">
              <a:lnSpc>
                <a:spcPct val="100000"/>
              </a:lnSpc>
              <a:spcBef>
                <a:spcPts val="0"/>
              </a:spcBef>
              <a:spcAft>
                <a:spcPts val="0"/>
              </a:spcAft>
              <a:buClrTx/>
              <a:buSzTx/>
              <a:buFontTx/>
              <a:buNone/>
              <a:tabLst/>
            </a:pPr>
            <a:endParaRPr lang="tr-TR" sz="3200" b="1" dirty="0">
              <a:solidFill>
                <a:schemeClr val="bg1"/>
              </a:solidFill>
              <a:latin typeface="Myriad Pro Cond"/>
            </a:endParaRPr>
          </a:p>
          <a:p>
            <a:pPr marL="0" marR="0" indent="0" defTabSz="2438338" rtl="0" fontAlgn="auto" latinLnBrk="0" hangingPunct="0">
              <a:lnSpc>
                <a:spcPct val="100000"/>
              </a:lnSpc>
              <a:spcBef>
                <a:spcPts val="0"/>
              </a:spcBef>
              <a:spcAft>
                <a:spcPts val="0"/>
              </a:spcAft>
              <a:buClrTx/>
              <a:buSzTx/>
              <a:buFontTx/>
              <a:buNone/>
              <a:tabLst/>
            </a:pPr>
            <a:endParaRPr kumimoji="0" lang="tr-TR" sz="3200" b="1" i="0" u="none" strike="noStrike" cap="none" spc="0" normalizeH="0" baseline="0" dirty="0">
              <a:ln>
                <a:noFill/>
              </a:ln>
              <a:solidFill>
                <a:schemeClr val="bg1"/>
              </a:solidFill>
              <a:effectLst/>
              <a:uFillTx/>
              <a:latin typeface="+mn-lt"/>
              <a:ea typeface="+mn-ea"/>
              <a:cs typeface="+mn-cs"/>
              <a:sym typeface="Helvetica Neue"/>
            </a:endParaRPr>
          </a:p>
          <a:p>
            <a:pPr marL="0" marR="0" indent="0" defTabSz="2438338" rtl="0" fontAlgn="auto" latinLnBrk="0" hangingPunct="0">
              <a:lnSpc>
                <a:spcPct val="100000"/>
              </a:lnSpc>
              <a:spcBef>
                <a:spcPts val="0"/>
              </a:spcBef>
              <a:spcAft>
                <a:spcPts val="0"/>
              </a:spcAft>
              <a:buClrTx/>
              <a:buSzTx/>
              <a:buFontTx/>
              <a:buNone/>
              <a:tabLst/>
            </a:pPr>
            <a:endParaRPr kumimoji="0" lang="tr-TR" sz="3200" b="1" i="0" u="none" strike="noStrike" cap="none" spc="0" normalizeH="0" baseline="0" dirty="0">
              <a:ln>
                <a:noFill/>
              </a:ln>
              <a:solidFill>
                <a:schemeClr val="bg1"/>
              </a:solidFill>
              <a:effectLst/>
              <a:uFillTx/>
              <a:latin typeface="+mn-lt"/>
              <a:ea typeface="+mn-ea"/>
              <a:cs typeface="+mn-cs"/>
              <a:sym typeface="Helvetica Neue"/>
            </a:endParaRPr>
          </a:p>
        </p:txBody>
      </p:sp>
      <p:sp>
        <p:nvSpPr>
          <p:cNvPr id="5" name="Metin kutusu 4">
            <a:extLst>
              <a:ext uri="{FF2B5EF4-FFF2-40B4-BE49-F238E27FC236}">
                <a16:creationId xmlns:a16="http://schemas.microsoft.com/office/drawing/2014/main" id="{19BF3DB7-875E-D474-9E93-3EE9654F310D}"/>
              </a:ext>
            </a:extLst>
          </p:cNvPr>
          <p:cNvSpPr txBox="1"/>
          <p:nvPr/>
        </p:nvSpPr>
        <p:spPr>
          <a:xfrm>
            <a:off x="7927355" y="4360325"/>
            <a:ext cx="7672039" cy="4995351"/>
          </a:xfrm>
          <a:prstGeom prst="rect">
            <a:avLst/>
          </a:prstGeom>
          <a:noFill/>
          <a:ln w="3175"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marL="0" marR="0" indent="0" defTabSz="2438338" rtl="0"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D8AD65"/>
                </a:solidFill>
                <a:effectLst/>
                <a:uFillTx/>
                <a:latin typeface="Myriad Pro Cond"/>
                <a:sym typeface="Helvetica Neue"/>
              </a:rPr>
              <a:t>İleri teknolojili şirket danışmanlık;</a:t>
            </a:r>
          </a:p>
          <a:p>
            <a:pPr marL="0" marR="0" indent="0" defTabSz="2438338" rtl="0" fontAlgn="auto" latinLnBrk="0" hangingPunct="0">
              <a:lnSpc>
                <a:spcPct val="100000"/>
              </a:lnSpc>
              <a:spcBef>
                <a:spcPts val="0"/>
              </a:spcBef>
              <a:spcAft>
                <a:spcPts val="0"/>
              </a:spcAft>
              <a:buClrTx/>
              <a:buSzTx/>
              <a:buFontTx/>
              <a:buNone/>
              <a:tabLst/>
            </a:pPr>
            <a:r>
              <a:rPr lang="tr-TR" sz="3200" b="1" dirty="0">
                <a:solidFill>
                  <a:schemeClr val="bg1"/>
                </a:solidFill>
                <a:latin typeface="Myriad Pro Cond"/>
              </a:rPr>
              <a:t>Destek miktarı: 13.574.000 TL/ yıl</a:t>
            </a:r>
          </a:p>
          <a:p>
            <a:r>
              <a:rPr kumimoji="0" lang="tr-TR" sz="3200" b="1" i="0" u="none" strike="noStrike" cap="none" spc="0" normalizeH="0" baseline="0" dirty="0">
                <a:ln>
                  <a:noFill/>
                </a:ln>
                <a:solidFill>
                  <a:schemeClr val="bg1"/>
                </a:solidFill>
                <a:effectLst/>
                <a:uFillTx/>
                <a:latin typeface="Myriad Pro Cond"/>
                <a:sym typeface="Helvetica Neue"/>
              </a:rPr>
              <a:t>Destek oranı: %50</a:t>
            </a:r>
            <a:r>
              <a:rPr lang="tr-TR" sz="3200" b="1" dirty="0">
                <a:solidFill>
                  <a:srgbClr val="D8AD65"/>
                </a:solidFill>
                <a:latin typeface="Myriad Pro Cond"/>
              </a:rPr>
              <a:t> </a:t>
            </a:r>
          </a:p>
          <a:p>
            <a:endParaRPr lang="tr-TR" sz="3200" b="1" dirty="0">
              <a:solidFill>
                <a:srgbClr val="D8AD65"/>
              </a:solidFill>
              <a:latin typeface="Myriad Pro Cond"/>
            </a:endParaRPr>
          </a:p>
          <a:p>
            <a:endParaRPr lang="tr-TR" sz="3200" b="1" dirty="0">
              <a:solidFill>
                <a:srgbClr val="D8AD65"/>
              </a:solidFill>
              <a:latin typeface="Myriad Pro Cond"/>
            </a:endParaRPr>
          </a:p>
          <a:p>
            <a:r>
              <a:rPr lang="tr-TR" sz="3200" b="1" dirty="0">
                <a:solidFill>
                  <a:srgbClr val="D8AD65"/>
                </a:solidFill>
                <a:latin typeface="Myriad Pro Cond"/>
              </a:rPr>
              <a:t>İleri teknolojili şirket kredi;</a:t>
            </a:r>
          </a:p>
          <a:p>
            <a:r>
              <a:rPr lang="tr-TR" sz="3200" b="1" dirty="0">
                <a:solidFill>
                  <a:schemeClr val="bg1"/>
                </a:solidFill>
                <a:latin typeface="Myriad Pro Cond"/>
              </a:rPr>
              <a:t>Destek miktarı: 81.447.000</a:t>
            </a:r>
          </a:p>
          <a:p>
            <a:r>
              <a:rPr lang="tr-TR" sz="3200" b="1" dirty="0">
                <a:solidFill>
                  <a:schemeClr val="bg1"/>
                </a:solidFill>
                <a:latin typeface="Myriad Pro Cond"/>
              </a:rPr>
              <a:t>Destek oranı: 5 puan (TL) 2 puan(Döviz)</a:t>
            </a:r>
          </a:p>
          <a:p>
            <a:endParaRPr kumimoji="0" lang="tr-TR" sz="3200" b="1" i="0" u="none" strike="noStrike" cap="none" spc="0" normalizeH="0" baseline="0" dirty="0">
              <a:ln>
                <a:noFill/>
              </a:ln>
              <a:solidFill>
                <a:schemeClr val="bg1"/>
              </a:solidFill>
              <a:effectLst/>
              <a:uFillTx/>
              <a:latin typeface="+mn-lt"/>
              <a:ea typeface="+mn-ea"/>
              <a:cs typeface="+mn-cs"/>
              <a:sym typeface="Helvetica Neue"/>
            </a:endParaRPr>
          </a:p>
        </p:txBody>
      </p:sp>
      <p:sp>
        <p:nvSpPr>
          <p:cNvPr id="6" name="Metin kutusu 5">
            <a:extLst>
              <a:ext uri="{FF2B5EF4-FFF2-40B4-BE49-F238E27FC236}">
                <a16:creationId xmlns:a16="http://schemas.microsoft.com/office/drawing/2014/main" id="{CEB7BC50-7B5F-5B19-E34F-28ACDDCF3F92}"/>
              </a:ext>
            </a:extLst>
          </p:cNvPr>
          <p:cNvSpPr txBox="1"/>
          <p:nvPr/>
        </p:nvSpPr>
        <p:spPr>
          <a:xfrm>
            <a:off x="16089816" y="4360323"/>
            <a:ext cx="7270595" cy="4995351"/>
          </a:xfrm>
          <a:prstGeom prst="rect">
            <a:avLst/>
          </a:prstGeom>
          <a:noFill/>
          <a:ln w="3175"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r>
              <a:rPr lang="tr-TR" sz="3200" b="1" dirty="0">
                <a:solidFill>
                  <a:srgbClr val="D8AD65"/>
                </a:solidFill>
                <a:latin typeface="Myriad Pro Cond"/>
              </a:rPr>
              <a:t>Marka alım kredi;</a:t>
            </a:r>
          </a:p>
          <a:p>
            <a:r>
              <a:rPr lang="tr-TR" sz="3200" b="1" dirty="0">
                <a:solidFill>
                  <a:schemeClr val="bg1"/>
                </a:solidFill>
                <a:latin typeface="Myriad Pro Cond"/>
              </a:rPr>
              <a:t>Destek miktarı: 54.298.000</a:t>
            </a:r>
          </a:p>
          <a:p>
            <a:r>
              <a:rPr lang="tr-TR" sz="3200" b="1" dirty="0">
                <a:solidFill>
                  <a:schemeClr val="bg1"/>
                </a:solidFill>
                <a:latin typeface="Myriad Pro Cond"/>
              </a:rPr>
              <a:t>Destek oranı: 5 puan (TL) 2 puan(Döviz)</a:t>
            </a:r>
          </a:p>
          <a:p>
            <a:endParaRPr lang="tr-TR" sz="3200" b="1" dirty="0">
              <a:solidFill>
                <a:schemeClr val="bg1"/>
              </a:solidFill>
              <a:latin typeface="Myriad Pro Cond"/>
            </a:endParaRPr>
          </a:p>
          <a:p>
            <a:endParaRPr lang="tr-TR" sz="3200" b="1" dirty="0">
              <a:solidFill>
                <a:schemeClr val="bg1"/>
              </a:solidFill>
              <a:latin typeface="Myriad Pro Cond"/>
            </a:endParaRPr>
          </a:p>
          <a:p>
            <a:r>
              <a:rPr lang="tr-TR" sz="3200" b="1" dirty="0">
                <a:solidFill>
                  <a:srgbClr val="D8AD65"/>
                </a:solidFill>
                <a:latin typeface="Myriad Pro Cond"/>
              </a:rPr>
              <a:t>Marka alım danışmanlık; </a:t>
            </a:r>
          </a:p>
          <a:p>
            <a:r>
              <a:rPr lang="tr-TR" sz="3200" b="1" dirty="0">
                <a:solidFill>
                  <a:schemeClr val="bg1"/>
                </a:solidFill>
                <a:latin typeface="Myriad Pro Cond"/>
              </a:rPr>
              <a:t>Destek miktarı: 5.429.000 TL/ yıl</a:t>
            </a:r>
          </a:p>
          <a:p>
            <a:r>
              <a:rPr lang="tr-TR" sz="3200" b="1" dirty="0">
                <a:solidFill>
                  <a:schemeClr val="bg1"/>
                </a:solidFill>
                <a:latin typeface="Myriad Pro Cond"/>
              </a:rPr>
              <a:t>Destek oranı: %50</a:t>
            </a:r>
          </a:p>
          <a:p>
            <a:pPr marL="0" marR="0" indent="0" algn="ctr" defTabSz="2438338" rtl="0" fontAlgn="auto" latinLnBrk="0" hangingPunct="0">
              <a:lnSpc>
                <a:spcPct val="100000"/>
              </a:lnSpc>
              <a:spcBef>
                <a:spcPts val="0"/>
              </a:spcBef>
              <a:spcAft>
                <a:spcPts val="0"/>
              </a:spcAft>
              <a:buClrTx/>
              <a:buSzTx/>
              <a:buFontTx/>
              <a:buNone/>
              <a:tabLst/>
            </a:pPr>
            <a:endParaRPr kumimoji="0" lang="tr-TR" sz="3200" b="0" i="0" u="none" strike="noStrike" cap="none" spc="0" normalizeH="0" baseline="0" dirty="0">
              <a:ln>
                <a:noFill/>
              </a:ln>
              <a:solidFill>
                <a:srgbClr val="5E5E5E"/>
              </a:solidFill>
              <a:effectLst/>
              <a:uFillTx/>
              <a:latin typeface="+mn-lt"/>
              <a:ea typeface="+mn-ea"/>
              <a:cs typeface="+mn-cs"/>
              <a:sym typeface="Helvetica Neue"/>
            </a:endParaRPr>
          </a:p>
        </p:txBody>
      </p:sp>
      <p:grpSp>
        <p:nvGrpSpPr>
          <p:cNvPr id="8" name="Group">
            <a:extLst>
              <a:ext uri="{FF2B5EF4-FFF2-40B4-BE49-F238E27FC236}">
                <a16:creationId xmlns:a16="http://schemas.microsoft.com/office/drawing/2014/main" id="{FFFBC250-D9B8-265E-2F12-CEF684878BB4}"/>
              </a:ext>
            </a:extLst>
          </p:cNvPr>
          <p:cNvGrpSpPr/>
          <p:nvPr/>
        </p:nvGrpSpPr>
        <p:grpSpPr>
          <a:xfrm>
            <a:off x="4413664" y="696797"/>
            <a:ext cx="16576896" cy="2532177"/>
            <a:chOff x="-12700" y="-12699"/>
            <a:chExt cx="12192954" cy="1394491"/>
          </a:xfrm>
        </p:grpSpPr>
        <p:grpSp>
          <p:nvGrpSpPr>
            <p:cNvPr id="9" name="Rectangle">
              <a:extLst>
                <a:ext uri="{FF2B5EF4-FFF2-40B4-BE49-F238E27FC236}">
                  <a16:creationId xmlns:a16="http://schemas.microsoft.com/office/drawing/2014/main" id="{7D8FAA72-3915-708C-FDA0-D724F3C19C49}"/>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0F1743D6-116D-B144-E0DF-4933FD200A3D}"/>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F19B69E7-F4FD-368F-C3EC-F67761F043AA}"/>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A6753A0E-F4F5-5E56-C4B3-955AF2C6CD55}"/>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14" name="Metin kutusu 13">
            <a:extLst>
              <a:ext uri="{FF2B5EF4-FFF2-40B4-BE49-F238E27FC236}">
                <a16:creationId xmlns:a16="http://schemas.microsoft.com/office/drawing/2014/main" id="{EF02EFA8-E80B-740A-58E7-3A36F206C5DE}"/>
              </a:ext>
            </a:extLst>
          </p:cNvPr>
          <p:cNvSpPr txBox="1"/>
          <p:nvPr/>
        </p:nvSpPr>
        <p:spPr>
          <a:xfrm>
            <a:off x="5491128" y="822651"/>
            <a:ext cx="14421970" cy="193899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defRPr sz="4400" b="1">
                <a:solidFill>
                  <a:srgbClr val="D8AD65"/>
                </a:solidFill>
                <a:latin typeface="Myriad Pro Cond"/>
                <a:ea typeface="Myriad Pro Cond"/>
                <a:cs typeface="Myriad Pro Cond"/>
                <a:sym typeface="Myriad Pro Condensed"/>
              </a:defRPr>
            </a:pPr>
            <a:r>
              <a:rPr lang="tr-TR" sz="6000" b="1" dirty="0">
                <a:solidFill>
                  <a:srgbClr val="D8AD65"/>
                </a:solidFill>
                <a:latin typeface="Calibri" panose="020F0502020204030204" pitchFamily="34" charset="0"/>
                <a:cs typeface="Calibri" panose="020F0502020204030204" pitchFamily="34" charset="0"/>
                <a:sym typeface="Myriad Pro Condensed"/>
              </a:rPr>
              <a:t>YURT DIŞI ŞİRKET VE YURT DIŞINDA YERLEŞİK ŞİRKETE AİT MARKA DESTEĞİ</a:t>
            </a:r>
          </a:p>
        </p:txBody>
      </p:sp>
      <p:sp>
        <p:nvSpPr>
          <p:cNvPr id="21" name="Metin kutusu 20">
            <a:extLst>
              <a:ext uri="{FF2B5EF4-FFF2-40B4-BE49-F238E27FC236}">
                <a16:creationId xmlns:a16="http://schemas.microsoft.com/office/drawing/2014/main" id="{403A3BA6-8D24-0E19-D406-B45BF0BBD137}"/>
              </a:ext>
            </a:extLst>
          </p:cNvPr>
          <p:cNvSpPr txBox="1"/>
          <p:nvPr/>
        </p:nvSpPr>
        <p:spPr>
          <a:xfrm>
            <a:off x="502189" y="10882136"/>
            <a:ext cx="23459780" cy="1077218"/>
          </a:xfrm>
          <a:prstGeom prst="rect">
            <a:avLst/>
          </a:prstGeom>
          <a:noFill/>
        </p:spPr>
        <p:txBody>
          <a:bodyPr wrap="square" rtlCol="0">
            <a:spAutoFit/>
          </a:bodyPr>
          <a:lstStyle/>
          <a:p>
            <a:r>
              <a:rPr lang="tr-TR" sz="3200" dirty="0">
                <a:solidFill>
                  <a:schemeClr val="bg1"/>
                </a:solidFill>
                <a:latin typeface="Myriad Pro Cond"/>
              </a:rPr>
              <a:t>* Yurt dışında yerleşik şirketin yüksek teknolojiye sahip ve teknoloji transferi sağlayacak nitelikte olması halinde destek limiti 13.574.000 TL’ye çıkarabilir.</a:t>
            </a:r>
          </a:p>
        </p:txBody>
      </p:sp>
    </p:spTree>
    <p:extLst>
      <p:ext uri="{BB962C8B-B14F-4D97-AF65-F5344CB8AC3E}">
        <p14:creationId xmlns:p14="http://schemas.microsoft.com/office/powerpoint/2010/main" val="817340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7A1918D-8D13-47FD-9856-5F244F6533ED}"/>
              </a:ext>
            </a:extLst>
          </p:cNvPr>
          <p:cNvSpPr>
            <a:spLocks noChangeAspect="1" noChangeArrowheads="1" noTextEdit="1"/>
          </p:cNvSpPr>
          <p:nvPr/>
        </p:nvSpPr>
        <p:spPr bwMode="auto">
          <a:xfrm>
            <a:off x="4419600" y="3312726"/>
            <a:ext cx="15408276" cy="138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z="4400" dirty="0"/>
          </a:p>
        </p:txBody>
      </p:sp>
      <p:sp>
        <p:nvSpPr>
          <p:cNvPr id="5" name="Dikdörtgen 4">
            <a:extLst>
              <a:ext uri="{FF2B5EF4-FFF2-40B4-BE49-F238E27FC236}">
                <a16:creationId xmlns:a16="http://schemas.microsoft.com/office/drawing/2014/main" id="{9A51B3DA-43C8-4918-9084-06697BF2040D}"/>
              </a:ext>
            </a:extLst>
          </p:cNvPr>
          <p:cNvSpPr/>
          <p:nvPr/>
        </p:nvSpPr>
        <p:spPr>
          <a:xfrm>
            <a:off x="11046526" y="8659571"/>
            <a:ext cx="184731" cy="769441"/>
          </a:xfrm>
          <a:prstGeom prst="rect">
            <a:avLst/>
          </a:prstGeom>
        </p:spPr>
        <p:txBody>
          <a:bodyPr wrap="none">
            <a:spAutoFit/>
          </a:bodyPr>
          <a:lstStyle/>
          <a:p>
            <a:endParaRPr lang="tr-TR" sz="4400" dirty="0"/>
          </a:p>
        </p:txBody>
      </p:sp>
      <p:sp>
        <p:nvSpPr>
          <p:cNvPr id="8" name="_s69645">
            <a:extLst>
              <a:ext uri="{FF2B5EF4-FFF2-40B4-BE49-F238E27FC236}">
                <a16:creationId xmlns:a16="http://schemas.microsoft.com/office/drawing/2014/main" id="{3D83BCDF-2265-4543-81A9-069441ECB2E3}"/>
              </a:ext>
            </a:extLst>
          </p:cNvPr>
          <p:cNvSpPr>
            <a:spLocks noChangeArrowheads="1"/>
          </p:cNvSpPr>
          <p:nvPr/>
        </p:nvSpPr>
        <p:spPr bwMode="auto">
          <a:xfrm>
            <a:off x="3218067" y="3312726"/>
            <a:ext cx="17811342" cy="1555144"/>
          </a:xfrm>
          <a:prstGeom prst="roundRect">
            <a:avLst>
              <a:gd name="adj" fmla="val 16667"/>
            </a:avLst>
          </a:prstGeom>
          <a:noFill/>
          <a:ln>
            <a:noFill/>
          </a:ln>
        </p:spPr>
        <p:style>
          <a:lnRef idx="0">
            <a:scrgbClr r="0" g="0" b="0"/>
          </a:lnRef>
          <a:fillRef idx="0">
            <a:scrgbClr r="0" g="0" b="0"/>
          </a:fillRef>
          <a:effectRef idx="0">
            <a:scrgbClr r="0" g="0" b="0"/>
          </a:effectRef>
          <a:fontRef idx="minor">
            <a:schemeClr val="dk1"/>
          </a:fontRef>
        </p:style>
        <p:txBody>
          <a:bodyPr wrap="none" lIns="0" tIns="0" rIns="0" bIns="0" anchor="ctr"/>
          <a:lstStyle/>
          <a:p>
            <a:pPr algn="l" defTabSz="1828800" hangingPunct="1">
              <a:defRPr/>
            </a:pPr>
            <a:endParaRPr lang="tr-TR" sz="3600" dirty="0">
              <a:solidFill>
                <a:srgbClr val="083048"/>
              </a:solidFill>
              <a:latin typeface="Myriad Pro Cond"/>
            </a:endParaRPr>
          </a:p>
          <a:p>
            <a:pPr algn="l" defTabSz="1828800" hangingPunct="1">
              <a:defRPr/>
            </a:pPr>
            <a:r>
              <a:rPr lang="tr-TR" sz="3600" b="1" dirty="0">
                <a:solidFill>
                  <a:schemeClr val="tx1">
                    <a:lumMod val="20000"/>
                    <a:lumOff val="80000"/>
                  </a:schemeClr>
                </a:solidFill>
                <a:latin typeface="Myriad Pro Cond"/>
              </a:rPr>
              <a:t> DESTEK SÜRESİ: 	 </a:t>
            </a:r>
            <a:r>
              <a:rPr lang="tr-TR" sz="3600" b="1" kern="1200" dirty="0">
                <a:solidFill>
                  <a:srgbClr val="E43033"/>
                </a:solidFill>
                <a:latin typeface="Myriad Pro Cond"/>
              </a:rPr>
              <a:t>Marka Programı	           : 4 yıl </a:t>
            </a:r>
          </a:p>
          <a:p>
            <a:pPr lvl="0">
              <a:defRPr/>
            </a:pPr>
            <a:r>
              <a:rPr lang="tr-TR" sz="3600" b="1" dirty="0">
                <a:solidFill>
                  <a:schemeClr val="tx1">
                    <a:lumMod val="20000"/>
                    <a:lumOff val="80000"/>
                  </a:schemeClr>
                </a:solidFill>
                <a:latin typeface="Myriad Pro Cond"/>
                <a:cs typeface="Arial" pitchFamily="34" charset="0"/>
              </a:rPr>
              <a:t>		      </a:t>
            </a:r>
            <a:r>
              <a:rPr lang="tr-TR" sz="3600" b="1" kern="1200" dirty="0" err="1">
                <a:solidFill>
                  <a:srgbClr val="E43033"/>
                </a:solidFill>
                <a:latin typeface="Myriad Pro Cond"/>
              </a:rPr>
              <a:t>Turquality</a:t>
            </a:r>
            <a:r>
              <a:rPr lang="tr-TR" sz="3600" b="1" kern="1200" dirty="0">
                <a:solidFill>
                  <a:srgbClr val="E43033"/>
                </a:solidFill>
                <a:latin typeface="Myriad Pro Cond"/>
              </a:rPr>
              <a:t>® Programı	: Programda kaldığı süre boyunca</a:t>
            </a:r>
          </a:p>
          <a:p>
            <a:pPr algn="l" defTabSz="1828800" hangingPunct="1">
              <a:defRPr/>
            </a:pPr>
            <a:r>
              <a:rPr lang="tr-TR" sz="3600" b="1" dirty="0">
                <a:solidFill>
                  <a:schemeClr val="tx1">
                    <a:lumMod val="20000"/>
                    <a:lumOff val="80000"/>
                  </a:schemeClr>
                </a:solidFill>
                <a:latin typeface="Myriad Pro Cond"/>
              </a:rPr>
              <a:t> DESTEK ORANI:	 </a:t>
            </a:r>
            <a:r>
              <a:rPr lang="tr-TR" sz="3600" b="1" kern="1200" dirty="0">
                <a:solidFill>
                  <a:srgbClr val="E43033"/>
                </a:solidFill>
                <a:latin typeface="Myriad Pro Cond"/>
              </a:rPr>
              <a:t>%50</a:t>
            </a:r>
          </a:p>
          <a:p>
            <a:pPr algn="l" defTabSz="1828800" hangingPunct="1">
              <a:defRPr/>
            </a:pPr>
            <a:endParaRPr lang="tr-TR" sz="3600" dirty="0">
              <a:solidFill>
                <a:srgbClr val="083048"/>
              </a:solidFill>
              <a:latin typeface="Myriad Pro Cond"/>
            </a:endParaRPr>
          </a:p>
        </p:txBody>
      </p:sp>
      <p:cxnSp>
        <p:nvCxnSpPr>
          <p:cNvPr id="15" name="Düz Bağlayıcı 14">
            <a:extLst>
              <a:ext uri="{FF2B5EF4-FFF2-40B4-BE49-F238E27FC236}">
                <a16:creationId xmlns:a16="http://schemas.microsoft.com/office/drawing/2014/main" id="{08F13BAB-F25B-4070-BBA4-48656DA86EDB}"/>
              </a:ext>
            </a:extLst>
          </p:cNvPr>
          <p:cNvCxnSpPr>
            <a:cxnSpLocks/>
          </p:cNvCxnSpPr>
          <p:nvPr/>
        </p:nvCxnSpPr>
        <p:spPr>
          <a:xfrm flipH="1">
            <a:off x="11887201" y="5161245"/>
            <a:ext cx="33210" cy="8167893"/>
          </a:xfrm>
          <a:prstGeom prst="line">
            <a:avLst/>
          </a:prstGeom>
          <a:ln w="57150" cap="sq" cmpd="sng">
            <a:solidFill>
              <a:srgbClr val="0070C0"/>
            </a:solidFill>
            <a:tailEnd w="lg" len="med"/>
          </a:ln>
        </p:spPr>
        <p:style>
          <a:lnRef idx="3">
            <a:schemeClr val="accent1"/>
          </a:lnRef>
          <a:fillRef idx="0">
            <a:schemeClr val="accent1"/>
          </a:fillRef>
          <a:effectRef idx="2">
            <a:schemeClr val="accent1"/>
          </a:effectRef>
          <a:fontRef idx="minor">
            <a:schemeClr val="tx1"/>
          </a:fontRef>
        </p:style>
      </p:cxnSp>
      <p:cxnSp>
        <p:nvCxnSpPr>
          <p:cNvPr id="16" name="Düz Bağlayıcı 15">
            <a:extLst>
              <a:ext uri="{FF2B5EF4-FFF2-40B4-BE49-F238E27FC236}">
                <a16:creationId xmlns:a16="http://schemas.microsoft.com/office/drawing/2014/main" id="{440C30EA-2634-4817-AD67-864DE39C94BB}"/>
              </a:ext>
            </a:extLst>
          </p:cNvPr>
          <p:cNvCxnSpPr>
            <a:cxnSpLocks/>
          </p:cNvCxnSpPr>
          <p:nvPr/>
        </p:nvCxnSpPr>
        <p:spPr>
          <a:xfrm>
            <a:off x="10887966" y="9646018"/>
            <a:ext cx="2064888" cy="0"/>
          </a:xfrm>
          <a:prstGeom prst="line">
            <a:avLst/>
          </a:prstGeom>
          <a:ln w="44450">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17" name="Düz Bağlayıcı 16">
            <a:extLst>
              <a:ext uri="{FF2B5EF4-FFF2-40B4-BE49-F238E27FC236}">
                <a16:creationId xmlns:a16="http://schemas.microsoft.com/office/drawing/2014/main" id="{E507B3DD-CB1D-4334-97EC-0A60AF18D4CC}"/>
              </a:ext>
            </a:extLst>
          </p:cNvPr>
          <p:cNvCxnSpPr>
            <a:cxnSpLocks/>
          </p:cNvCxnSpPr>
          <p:nvPr/>
        </p:nvCxnSpPr>
        <p:spPr>
          <a:xfrm>
            <a:off x="10887966" y="11503987"/>
            <a:ext cx="2064888" cy="0"/>
          </a:xfrm>
          <a:prstGeom prst="line">
            <a:avLst/>
          </a:prstGeom>
          <a:ln w="44450">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18" name="Düz Bağlayıcı 17">
            <a:extLst>
              <a:ext uri="{FF2B5EF4-FFF2-40B4-BE49-F238E27FC236}">
                <a16:creationId xmlns:a16="http://schemas.microsoft.com/office/drawing/2014/main" id="{0FED6B13-2C0D-4B04-B0F5-71AC34B3F6C8}"/>
              </a:ext>
            </a:extLst>
          </p:cNvPr>
          <p:cNvCxnSpPr>
            <a:cxnSpLocks/>
          </p:cNvCxnSpPr>
          <p:nvPr/>
        </p:nvCxnSpPr>
        <p:spPr>
          <a:xfrm>
            <a:off x="10887966" y="7747995"/>
            <a:ext cx="2064888" cy="0"/>
          </a:xfrm>
          <a:prstGeom prst="line">
            <a:avLst/>
          </a:prstGeom>
          <a:ln w="44450">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19" name="Düz Bağlayıcı 18">
            <a:extLst>
              <a:ext uri="{FF2B5EF4-FFF2-40B4-BE49-F238E27FC236}">
                <a16:creationId xmlns:a16="http://schemas.microsoft.com/office/drawing/2014/main" id="{6AC6E7D4-5641-4024-855B-84AF4C0EF279}"/>
              </a:ext>
            </a:extLst>
          </p:cNvPr>
          <p:cNvCxnSpPr>
            <a:cxnSpLocks/>
          </p:cNvCxnSpPr>
          <p:nvPr/>
        </p:nvCxnSpPr>
        <p:spPr>
          <a:xfrm>
            <a:off x="10850126" y="5973622"/>
            <a:ext cx="2064888" cy="0"/>
          </a:xfrm>
          <a:prstGeom prst="line">
            <a:avLst/>
          </a:prstGeom>
          <a:ln w="44450">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20" name="Düz Bağlayıcı 19">
            <a:extLst>
              <a:ext uri="{FF2B5EF4-FFF2-40B4-BE49-F238E27FC236}">
                <a16:creationId xmlns:a16="http://schemas.microsoft.com/office/drawing/2014/main" id="{3D2C7812-7666-4067-8338-678CDA77D157}"/>
              </a:ext>
            </a:extLst>
          </p:cNvPr>
          <p:cNvCxnSpPr>
            <a:cxnSpLocks/>
          </p:cNvCxnSpPr>
          <p:nvPr/>
        </p:nvCxnSpPr>
        <p:spPr>
          <a:xfrm>
            <a:off x="10887966" y="13329138"/>
            <a:ext cx="2064888" cy="0"/>
          </a:xfrm>
          <a:prstGeom prst="line">
            <a:avLst/>
          </a:prstGeom>
          <a:ln w="44450">
            <a:solidFill>
              <a:srgbClr val="0070C0"/>
            </a:solidFill>
          </a:ln>
        </p:spPr>
        <p:style>
          <a:lnRef idx="3">
            <a:schemeClr val="accent1"/>
          </a:lnRef>
          <a:fillRef idx="0">
            <a:schemeClr val="accent1"/>
          </a:fillRef>
          <a:effectRef idx="2">
            <a:schemeClr val="accent1"/>
          </a:effectRef>
          <a:fontRef idx="minor">
            <a:schemeClr val="tx1"/>
          </a:fontRef>
        </p:style>
      </p:cxnSp>
      <p:sp>
        <p:nvSpPr>
          <p:cNvPr id="23" name="Yuvarlatılmış Dikdörtgen 26">
            <a:extLst>
              <a:ext uri="{FF2B5EF4-FFF2-40B4-BE49-F238E27FC236}">
                <a16:creationId xmlns:a16="http://schemas.microsoft.com/office/drawing/2014/main" id="{BC91DA89-2DF9-4D79-8C09-8CA3ECA8977E}"/>
              </a:ext>
            </a:extLst>
          </p:cNvPr>
          <p:cNvSpPr/>
          <p:nvPr/>
        </p:nvSpPr>
        <p:spPr>
          <a:xfrm>
            <a:off x="561890" y="5476861"/>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algn="ctr"/>
            <a:r>
              <a:rPr lang="tr-TR" sz="4000" dirty="0">
                <a:ln w="0"/>
                <a:solidFill>
                  <a:schemeClr val="bg1"/>
                </a:solidFill>
                <a:effectLst>
                  <a:outerShdw blurRad="38100" dist="19050" dir="2700000" algn="tl" rotWithShape="0">
                    <a:schemeClr val="dk1">
                      <a:alpha val="40000"/>
                    </a:schemeClr>
                  </a:outerShdw>
                </a:effectLst>
                <a:latin typeface="Myriad Pro Cond"/>
              </a:rPr>
              <a:t>Tanıtım</a:t>
            </a:r>
          </a:p>
        </p:txBody>
      </p:sp>
      <p:sp>
        <p:nvSpPr>
          <p:cNvPr id="24" name="Yuvarlatılmış Dikdörtgen 26">
            <a:extLst>
              <a:ext uri="{FF2B5EF4-FFF2-40B4-BE49-F238E27FC236}">
                <a16:creationId xmlns:a16="http://schemas.microsoft.com/office/drawing/2014/main" id="{2480E6EE-3FE2-40B4-BF53-E8A30FF448FE}"/>
              </a:ext>
            </a:extLst>
          </p:cNvPr>
          <p:cNvSpPr/>
          <p:nvPr/>
        </p:nvSpPr>
        <p:spPr>
          <a:xfrm>
            <a:off x="561890" y="7242383"/>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algn="ctr"/>
            <a:r>
              <a:rPr lang="tr-TR" sz="4000" dirty="0">
                <a:ln w="0"/>
                <a:solidFill>
                  <a:schemeClr val="bg1"/>
                </a:solidFill>
                <a:effectLst>
                  <a:outerShdw blurRad="38100" dist="19050" dir="2700000" algn="tl" rotWithShape="0">
                    <a:schemeClr val="dk1">
                      <a:alpha val="40000"/>
                    </a:schemeClr>
                  </a:outerShdw>
                </a:effectLst>
                <a:latin typeface="Myriad Pro Cond"/>
              </a:rPr>
              <a:t>Fuar</a:t>
            </a:r>
          </a:p>
        </p:txBody>
      </p:sp>
      <p:sp>
        <p:nvSpPr>
          <p:cNvPr id="25" name="Yuvarlatılmış Dikdörtgen 26">
            <a:extLst>
              <a:ext uri="{FF2B5EF4-FFF2-40B4-BE49-F238E27FC236}">
                <a16:creationId xmlns:a16="http://schemas.microsoft.com/office/drawing/2014/main" id="{B28B358C-C056-4E2A-8022-79BF4CD47CF7}"/>
              </a:ext>
            </a:extLst>
          </p:cNvPr>
          <p:cNvSpPr/>
          <p:nvPr/>
        </p:nvSpPr>
        <p:spPr>
          <a:xfrm>
            <a:off x="561890" y="9149257"/>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algn="ctr"/>
            <a:r>
              <a:rPr lang="tr-TR" sz="4000" dirty="0">
                <a:ln w="0"/>
                <a:solidFill>
                  <a:schemeClr val="bg1"/>
                </a:solidFill>
                <a:effectLst>
                  <a:outerShdw blurRad="38100" dist="19050" dir="2700000" algn="tl" rotWithShape="0">
                    <a:schemeClr val="dk1">
                      <a:alpha val="40000"/>
                    </a:schemeClr>
                  </a:outerShdw>
                </a:effectLst>
                <a:latin typeface="Myriad Pro Cond"/>
              </a:rPr>
              <a:t>Danışmanlık</a:t>
            </a:r>
          </a:p>
        </p:txBody>
      </p:sp>
      <p:sp>
        <p:nvSpPr>
          <p:cNvPr id="34" name="Yuvarlatılmış Dikdörtgen 26">
            <a:extLst>
              <a:ext uri="{FF2B5EF4-FFF2-40B4-BE49-F238E27FC236}">
                <a16:creationId xmlns:a16="http://schemas.microsoft.com/office/drawing/2014/main" id="{9CAD06A2-AD85-4A82-9D32-1DF29D098221}"/>
              </a:ext>
            </a:extLst>
          </p:cNvPr>
          <p:cNvSpPr/>
          <p:nvPr/>
        </p:nvSpPr>
        <p:spPr>
          <a:xfrm>
            <a:off x="599730" y="10616507"/>
            <a:ext cx="9960264" cy="1555143"/>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r>
              <a:rPr lang="tr-TR" sz="4000" dirty="0">
                <a:ln w="0"/>
                <a:solidFill>
                  <a:schemeClr val="bg1"/>
                </a:solidFill>
                <a:effectLst>
                  <a:outerShdw blurRad="38100" dist="19050" dir="2700000" algn="tl" rotWithShape="0">
                    <a:schemeClr val="dk1">
                      <a:alpha val="40000"/>
                    </a:schemeClr>
                  </a:outerShdw>
                </a:effectLst>
                <a:latin typeface="Myriad Pro Cond"/>
              </a:rPr>
              <a:t>Depolama hizmeti ile birim kira/temel kurulum/konsept mimari çalışma</a:t>
            </a:r>
          </a:p>
        </p:txBody>
      </p:sp>
      <p:sp>
        <p:nvSpPr>
          <p:cNvPr id="35" name="Yuvarlatılmış Dikdörtgen 26">
            <a:extLst>
              <a:ext uri="{FF2B5EF4-FFF2-40B4-BE49-F238E27FC236}">
                <a16:creationId xmlns:a16="http://schemas.microsoft.com/office/drawing/2014/main" id="{533A92EE-1F85-4775-A158-C460A1F3B2C0}"/>
              </a:ext>
            </a:extLst>
          </p:cNvPr>
          <p:cNvSpPr/>
          <p:nvPr/>
        </p:nvSpPr>
        <p:spPr>
          <a:xfrm>
            <a:off x="599730" y="12382030"/>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algn="ctr"/>
            <a:r>
              <a:rPr lang="tr-TR" sz="4000" dirty="0">
                <a:ln w="0"/>
                <a:solidFill>
                  <a:schemeClr val="bg1"/>
                </a:solidFill>
                <a:effectLst>
                  <a:outerShdw blurRad="38100" dist="19050" dir="2700000" algn="tl" rotWithShape="0">
                    <a:schemeClr val="dk1">
                      <a:alpha val="40000"/>
                    </a:schemeClr>
                  </a:outerShdw>
                </a:effectLst>
                <a:latin typeface="Myriad Pro Cond"/>
              </a:rPr>
              <a:t>Franchise</a:t>
            </a:r>
          </a:p>
        </p:txBody>
      </p:sp>
      <p:sp>
        <p:nvSpPr>
          <p:cNvPr id="36" name="Yuvarlatılmış Dikdörtgen 26">
            <a:extLst>
              <a:ext uri="{FF2B5EF4-FFF2-40B4-BE49-F238E27FC236}">
                <a16:creationId xmlns:a16="http://schemas.microsoft.com/office/drawing/2014/main" id="{F87782E4-E3FA-4A43-A8EB-CC50777453C9}"/>
              </a:ext>
            </a:extLst>
          </p:cNvPr>
          <p:cNvSpPr/>
          <p:nvPr/>
        </p:nvSpPr>
        <p:spPr>
          <a:xfrm>
            <a:off x="13285458" y="5515115"/>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algn="ctr"/>
            <a:r>
              <a:rPr lang="tr-TR" sz="4000" dirty="0">
                <a:ln w="0"/>
                <a:solidFill>
                  <a:schemeClr val="bg1"/>
                </a:solidFill>
                <a:effectLst>
                  <a:outerShdw blurRad="38100" dist="19050" dir="2700000" algn="tl" rotWithShape="0">
                    <a:schemeClr val="dk1">
                      <a:alpha val="40000"/>
                    </a:schemeClr>
                  </a:outerShdw>
                </a:effectLst>
                <a:latin typeface="Myriad Pro Cond"/>
              </a:rPr>
              <a:t>İstihdam</a:t>
            </a:r>
          </a:p>
        </p:txBody>
      </p:sp>
      <p:sp>
        <p:nvSpPr>
          <p:cNvPr id="37" name="Yuvarlatılmış Dikdörtgen 26">
            <a:extLst>
              <a:ext uri="{FF2B5EF4-FFF2-40B4-BE49-F238E27FC236}">
                <a16:creationId xmlns:a16="http://schemas.microsoft.com/office/drawing/2014/main" id="{A95646B6-5512-4AB5-8487-EE7B0B5DA105}"/>
              </a:ext>
            </a:extLst>
          </p:cNvPr>
          <p:cNvSpPr/>
          <p:nvPr/>
        </p:nvSpPr>
        <p:spPr>
          <a:xfrm>
            <a:off x="13246916" y="6971680"/>
            <a:ext cx="9960264" cy="189377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endParaRPr lang="tr-TR" sz="3800" dirty="0">
              <a:ln w="0"/>
              <a:solidFill>
                <a:schemeClr val="bg1"/>
              </a:solidFill>
              <a:effectLst>
                <a:outerShdw blurRad="38100" dist="19050" dir="2700000" algn="tl" rotWithShape="0">
                  <a:schemeClr val="dk1">
                    <a:alpha val="40000"/>
                  </a:schemeClr>
                </a:outerShdw>
              </a:effectLst>
              <a:latin typeface="Myriad Pro Cond"/>
            </a:endParaRPr>
          </a:p>
        </p:txBody>
      </p:sp>
      <p:sp>
        <p:nvSpPr>
          <p:cNvPr id="38" name="Yuvarlatılmış Dikdörtgen 26">
            <a:extLst>
              <a:ext uri="{FF2B5EF4-FFF2-40B4-BE49-F238E27FC236}">
                <a16:creationId xmlns:a16="http://schemas.microsoft.com/office/drawing/2014/main" id="{CCC75EF9-3BA1-44D1-B627-5F43FD471F06}"/>
              </a:ext>
            </a:extLst>
          </p:cNvPr>
          <p:cNvSpPr/>
          <p:nvPr/>
        </p:nvSpPr>
        <p:spPr>
          <a:xfrm>
            <a:off x="13246916" y="9149257"/>
            <a:ext cx="9960264" cy="1467250"/>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r>
              <a:rPr lang="tr-TR" sz="3800" dirty="0">
                <a:ln w="0"/>
                <a:solidFill>
                  <a:schemeClr val="bg1"/>
                </a:solidFill>
                <a:effectLst>
                  <a:outerShdw blurRad="38100" dist="19050" dir="2700000" algn="tl" rotWithShape="0">
                    <a:schemeClr val="dk1">
                      <a:alpha val="40000"/>
                    </a:schemeClr>
                  </a:outerShdw>
                </a:effectLst>
                <a:latin typeface="Myriad Pro Cond"/>
              </a:rPr>
              <a:t>Pazara giriş belgesi, ruhsatlandırma ile klinik test işlemleri</a:t>
            </a:r>
          </a:p>
        </p:txBody>
      </p:sp>
      <p:sp>
        <p:nvSpPr>
          <p:cNvPr id="39" name="Yuvarlatılmış Dikdörtgen 26">
            <a:extLst>
              <a:ext uri="{FF2B5EF4-FFF2-40B4-BE49-F238E27FC236}">
                <a16:creationId xmlns:a16="http://schemas.microsoft.com/office/drawing/2014/main" id="{68072D13-306B-475F-80C6-5B323B9AA4E9}"/>
              </a:ext>
            </a:extLst>
          </p:cNvPr>
          <p:cNvSpPr/>
          <p:nvPr/>
        </p:nvSpPr>
        <p:spPr>
          <a:xfrm>
            <a:off x="13213706" y="11024701"/>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r>
              <a:rPr lang="tr-TR" sz="3800" dirty="0">
                <a:ln w="0"/>
                <a:solidFill>
                  <a:schemeClr val="bg1"/>
                </a:solidFill>
                <a:effectLst>
                  <a:outerShdw blurRad="38100" dist="19050" dir="2700000" algn="tl" rotWithShape="0">
                    <a:schemeClr val="dk1">
                      <a:alpha val="40000"/>
                    </a:schemeClr>
                  </a:outerShdw>
                </a:effectLst>
                <a:latin typeface="Myriad Pro Cond"/>
              </a:rPr>
              <a:t>Pazar araştırması çalışması ve raporları</a:t>
            </a:r>
          </a:p>
        </p:txBody>
      </p:sp>
      <p:sp>
        <p:nvSpPr>
          <p:cNvPr id="40" name="Yuvarlatılmış Dikdörtgen 26">
            <a:extLst>
              <a:ext uri="{FF2B5EF4-FFF2-40B4-BE49-F238E27FC236}">
                <a16:creationId xmlns:a16="http://schemas.microsoft.com/office/drawing/2014/main" id="{120C1C18-2582-4871-9C01-C40F53B64A37}"/>
              </a:ext>
            </a:extLst>
          </p:cNvPr>
          <p:cNvSpPr/>
          <p:nvPr/>
        </p:nvSpPr>
        <p:spPr>
          <a:xfrm>
            <a:off x="13280826" y="12390650"/>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algn="ctr"/>
            <a:r>
              <a:rPr lang="tr-TR" sz="3800" dirty="0">
                <a:ln w="0"/>
                <a:solidFill>
                  <a:schemeClr val="bg1"/>
                </a:solidFill>
                <a:effectLst>
                  <a:outerShdw blurRad="38100" dist="19050" dir="2700000" algn="tl" rotWithShape="0">
                    <a:schemeClr val="dk1">
                      <a:alpha val="40000"/>
                    </a:schemeClr>
                  </a:outerShdw>
                </a:effectLst>
                <a:latin typeface="Myriad Pro Cond"/>
              </a:rPr>
              <a:t>Gelişim Yol Haritası</a:t>
            </a:r>
          </a:p>
        </p:txBody>
      </p:sp>
      <p:grpSp>
        <p:nvGrpSpPr>
          <p:cNvPr id="4" name="Group">
            <a:extLst>
              <a:ext uri="{FF2B5EF4-FFF2-40B4-BE49-F238E27FC236}">
                <a16:creationId xmlns:a16="http://schemas.microsoft.com/office/drawing/2014/main" id="{21CC28A7-25DB-0AC8-5938-337658537D7C}"/>
              </a:ext>
            </a:extLst>
          </p:cNvPr>
          <p:cNvGrpSpPr/>
          <p:nvPr/>
        </p:nvGrpSpPr>
        <p:grpSpPr>
          <a:xfrm>
            <a:off x="4965454" y="953882"/>
            <a:ext cx="15556672" cy="1394492"/>
            <a:chOff x="-12700" y="-12699"/>
            <a:chExt cx="12192954" cy="1394491"/>
          </a:xfrm>
        </p:grpSpPr>
        <p:grpSp>
          <p:nvGrpSpPr>
            <p:cNvPr id="6" name="Rectangle">
              <a:extLst>
                <a:ext uri="{FF2B5EF4-FFF2-40B4-BE49-F238E27FC236}">
                  <a16:creationId xmlns:a16="http://schemas.microsoft.com/office/drawing/2014/main" id="{5FA21435-0006-3B38-865F-1CA4DFF43727}"/>
                </a:ext>
              </a:extLst>
            </p:cNvPr>
            <p:cNvGrpSpPr/>
            <p:nvPr/>
          </p:nvGrpSpPr>
          <p:grpSpPr>
            <a:xfrm>
              <a:off x="-12700" y="-12700"/>
              <a:ext cx="12192955" cy="1394492"/>
              <a:chOff x="0" y="0"/>
              <a:chExt cx="12192954" cy="1394491"/>
            </a:xfrm>
          </p:grpSpPr>
          <p:sp>
            <p:nvSpPr>
              <p:cNvPr id="9" name="Rectangle">
                <a:extLst>
                  <a:ext uri="{FF2B5EF4-FFF2-40B4-BE49-F238E27FC236}">
                    <a16:creationId xmlns:a16="http://schemas.microsoft.com/office/drawing/2014/main" id="{7D992261-39FF-A38F-6764-79DC641687B7}"/>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4400">
                  <a:solidFill>
                    <a:srgbClr val="FFFFFF"/>
                  </a:solidFill>
                  <a:latin typeface="Helvetica Neue Medium"/>
                  <a:sym typeface="Helvetica Neue Medium"/>
                </a:endParaRPr>
              </a:p>
            </p:txBody>
          </p:sp>
          <p:pic>
            <p:nvPicPr>
              <p:cNvPr id="10" name="Rectangle Rectangle" descr="Rectangle Rectangle">
                <a:extLst>
                  <a:ext uri="{FF2B5EF4-FFF2-40B4-BE49-F238E27FC236}">
                    <a16:creationId xmlns:a16="http://schemas.microsoft.com/office/drawing/2014/main" id="{47E6A97C-44A5-80DD-064F-76EFAFCF9A54}"/>
                  </a:ext>
                </a:extLst>
              </p:cNvPr>
              <p:cNvPicPr>
                <a:picLocks/>
              </p:cNvPicPr>
              <p:nvPr/>
            </p:nvPicPr>
            <p:blipFill>
              <a:blip r:embed="rId2"/>
              <a:stretch>
                <a:fillRect/>
              </a:stretch>
            </p:blipFill>
            <p:spPr>
              <a:xfrm>
                <a:off x="0" y="-1"/>
                <a:ext cx="12192955" cy="1394493"/>
              </a:xfrm>
              <a:prstGeom prst="rect">
                <a:avLst/>
              </a:prstGeom>
              <a:effectLst/>
            </p:spPr>
          </p:pic>
        </p:grpSp>
        <p:sp>
          <p:nvSpPr>
            <p:cNvPr id="7" name="Line">
              <a:extLst>
                <a:ext uri="{FF2B5EF4-FFF2-40B4-BE49-F238E27FC236}">
                  <a16:creationId xmlns:a16="http://schemas.microsoft.com/office/drawing/2014/main" id="{20C32F2D-9FF1-51C7-74CD-01CD232B086F}"/>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sz="4400">
                <a:latin typeface="Helvetica Neue"/>
              </a:endParaRPr>
            </a:p>
          </p:txBody>
        </p:sp>
      </p:grpSp>
      <p:sp>
        <p:nvSpPr>
          <p:cNvPr id="11" name="Metin kutusu 10">
            <a:extLst>
              <a:ext uri="{FF2B5EF4-FFF2-40B4-BE49-F238E27FC236}">
                <a16:creationId xmlns:a16="http://schemas.microsoft.com/office/drawing/2014/main" id="{BBFC68D6-D4AF-F91A-CCA1-33587062320D}"/>
              </a:ext>
            </a:extLst>
          </p:cNvPr>
          <p:cNvSpPr txBox="1"/>
          <p:nvPr/>
        </p:nvSpPr>
        <p:spPr>
          <a:xfrm>
            <a:off x="6236494" y="1032575"/>
            <a:ext cx="12358686"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TURQUALITY®/ MARKA DESTEĞİ </a:t>
            </a:r>
          </a:p>
        </p:txBody>
      </p:sp>
      <p:sp>
        <p:nvSpPr>
          <p:cNvPr id="12" name="Metin kutusu 11">
            <a:extLst>
              <a:ext uri="{FF2B5EF4-FFF2-40B4-BE49-F238E27FC236}">
                <a16:creationId xmlns:a16="http://schemas.microsoft.com/office/drawing/2014/main" id="{BA9B5DA6-CE94-D91B-F47A-DF51B50B6EB2}"/>
              </a:ext>
            </a:extLst>
          </p:cNvPr>
          <p:cNvSpPr txBox="1"/>
          <p:nvPr/>
        </p:nvSpPr>
        <p:spPr>
          <a:xfrm>
            <a:off x="13280125" y="7091317"/>
            <a:ext cx="9893845" cy="184665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3800" dirty="0">
                <a:ln w="0"/>
                <a:solidFill>
                  <a:schemeClr val="bg1"/>
                </a:solidFill>
                <a:effectLst>
                  <a:outerShdw blurRad="38100" dist="19050" dir="2700000" algn="tl" rotWithShape="0">
                    <a:schemeClr val="dk1">
                      <a:alpha val="40000"/>
                    </a:schemeClr>
                  </a:outerShdw>
                </a:effectLst>
                <a:latin typeface="Myriad Pro Cond"/>
              </a:rPr>
              <a:t>Patent, faydalı model, endüstriyel tasarım tescili ile yurt dışı marka tescil/yenileme/koruma</a:t>
            </a:r>
          </a:p>
        </p:txBody>
      </p:sp>
    </p:spTree>
    <p:extLst>
      <p:ext uri="{BB962C8B-B14F-4D97-AF65-F5344CB8AC3E}">
        <p14:creationId xmlns:p14="http://schemas.microsoft.com/office/powerpoint/2010/main" val="3448653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3435117" y="710574"/>
            <a:ext cx="17550326" cy="207067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3242528" y="1053592"/>
            <a:ext cx="17793582"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İHRACAT KONSORSİYUMU</a:t>
            </a:r>
          </a:p>
        </p:txBody>
      </p:sp>
    </p:spTree>
    <p:extLst>
      <p:ext uri="{BB962C8B-B14F-4D97-AF65-F5344CB8AC3E}">
        <p14:creationId xmlns:p14="http://schemas.microsoft.com/office/powerpoint/2010/main" val="813819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4981658" y="681630"/>
            <a:ext cx="15556672" cy="2395677"/>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4682719" y="681631"/>
            <a:ext cx="15524267" cy="193899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İHRACATA YÖNELİK DEVLET DESTEKLERİ SİSTEMİNİN BAŞLICA ÖZELLİKLERİ</a:t>
            </a:r>
          </a:p>
        </p:txBody>
      </p:sp>
      <p:sp>
        <p:nvSpPr>
          <p:cNvPr id="14" name="Metin kutusu 13">
            <a:extLst>
              <a:ext uri="{FF2B5EF4-FFF2-40B4-BE49-F238E27FC236}">
                <a16:creationId xmlns:a16="http://schemas.microsoft.com/office/drawing/2014/main" id="{C2E82E39-4ADF-40C7-ADF5-287643F72E64}"/>
              </a:ext>
            </a:extLst>
          </p:cNvPr>
          <p:cNvSpPr txBox="1"/>
          <p:nvPr/>
        </p:nvSpPr>
        <p:spPr>
          <a:xfrm>
            <a:off x="427360" y="3501829"/>
            <a:ext cx="23210629" cy="684201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marR="0" algn="l" defTabSz="2438338" rtl="0" fontAlgn="auto" latinLnBrk="0" hangingPunct="0">
              <a:lnSpc>
                <a:spcPct val="100000"/>
              </a:lnSpc>
              <a:spcBef>
                <a:spcPts val="0"/>
              </a:spcBef>
              <a:spcAft>
                <a:spcPts val="0"/>
              </a:spcAft>
              <a:buClrTx/>
              <a:buSzTx/>
              <a:tabLst/>
            </a:pPr>
            <a:r>
              <a:rPr lang="tr-TR" sz="4400" b="1" dirty="0">
                <a:solidFill>
                  <a:srgbClr val="D8AE63"/>
                </a:solidFill>
                <a:effectLst>
                  <a:outerShdw blurRad="38100" dist="38100" dir="2700000" algn="tl">
                    <a:srgbClr val="000000">
                      <a:alpha val="43137"/>
                    </a:srgbClr>
                  </a:outerShdw>
                </a:effectLst>
                <a:latin typeface="Myriad Pro Cond"/>
              </a:rPr>
              <a:t>1- Kaynak: </a:t>
            </a:r>
            <a:r>
              <a:rPr lang="tr-TR" sz="4400" dirty="0">
                <a:solidFill>
                  <a:srgbClr val="D8AE63"/>
                </a:solidFill>
                <a:effectLst>
                  <a:outerShdw blurRad="38100" dist="38100" dir="2700000" algn="tl">
                    <a:srgbClr val="000000">
                      <a:alpha val="43137"/>
                    </a:srgbClr>
                  </a:outerShdw>
                </a:effectLst>
                <a:latin typeface="Myriad Pro Cond"/>
              </a:rPr>
              <a:t>Destekleme ve Fiyat İstikrar Fonu: 10 milyar TL’nin üzerinde yıllık bütçe</a:t>
            </a:r>
          </a:p>
          <a:p>
            <a:pPr marR="0" algn="l" defTabSz="2438338" rtl="0" fontAlgn="auto" latinLnBrk="0" hangingPunct="0">
              <a:lnSpc>
                <a:spcPct val="100000"/>
              </a:lnSpc>
              <a:spcBef>
                <a:spcPts val="0"/>
              </a:spcBef>
              <a:spcAft>
                <a:spcPts val="0"/>
              </a:spcAft>
              <a:buClrTx/>
              <a:buSzTx/>
              <a:tabLst/>
            </a:pPr>
            <a:r>
              <a:rPr lang="tr-TR" sz="4400" i="1" dirty="0">
                <a:solidFill>
                  <a:srgbClr val="D8AE63"/>
                </a:solidFill>
                <a:effectLst>
                  <a:outerShdw blurRad="38100" dist="38100" dir="2700000" algn="tl">
                    <a:srgbClr val="000000">
                      <a:alpha val="43137"/>
                    </a:srgbClr>
                  </a:outerShdw>
                </a:effectLst>
                <a:latin typeface="Myriad Pro Cond"/>
              </a:rPr>
              <a:t>(ürün ihracatı ve hizmet ihracatı)</a:t>
            </a:r>
          </a:p>
          <a:p>
            <a:pPr marR="0" algn="l" defTabSz="2438338" rtl="0" fontAlgn="auto" latinLnBrk="0" hangingPunct="0">
              <a:lnSpc>
                <a:spcPct val="100000"/>
              </a:lnSpc>
              <a:spcBef>
                <a:spcPts val="0"/>
              </a:spcBef>
              <a:spcAft>
                <a:spcPts val="0"/>
              </a:spcAft>
              <a:buClrTx/>
              <a:buSzTx/>
              <a:tabLst/>
            </a:pPr>
            <a:endParaRPr lang="tr-TR" sz="4400" b="1" dirty="0">
              <a:solidFill>
                <a:srgbClr val="D8AE63"/>
              </a:solidFill>
              <a:effectLst>
                <a:outerShdw blurRad="38100" dist="38100" dir="2700000" algn="tl">
                  <a:srgbClr val="000000">
                    <a:alpha val="43137"/>
                  </a:srgbClr>
                </a:outerShdw>
              </a:effectLst>
              <a:latin typeface="Myriad Pro Cond"/>
            </a:endParaRPr>
          </a:p>
          <a:p>
            <a:pPr marR="0" algn="l" defTabSz="2438338" rtl="0" fontAlgn="auto" latinLnBrk="0" hangingPunct="0">
              <a:lnSpc>
                <a:spcPct val="100000"/>
              </a:lnSpc>
              <a:spcBef>
                <a:spcPts val="0"/>
              </a:spcBef>
              <a:spcAft>
                <a:spcPts val="0"/>
              </a:spcAft>
              <a:buClrTx/>
              <a:buSzTx/>
              <a:tabLst/>
            </a:pPr>
            <a:r>
              <a:rPr lang="tr-TR" sz="4400" b="1" dirty="0">
                <a:solidFill>
                  <a:srgbClr val="D8AE63"/>
                </a:solidFill>
                <a:effectLst>
                  <a:outerShdw blurRad="38100" dist="38100" dir="2700000" algn="tl">
                    <a:srgbClr val="000000">
                      <a:alpha val="43137"/>
                    </a:srgbClr>
                  </a:outerShdw>
                </a:effectLst>
                <a:latin typeface="Myriad Pro Cond"/>
              </a:rPr>
              <a:t>2- İncelemeci Kuruluşlar: </a:t>
            </a:r>
            <a:r>
              <a:rPr lang="tr-TR" sz="4400" dirty="0">
                <a:solidFill>
                  <a:srgbClr val="D8AE63"/>
                </a:solidFill>
                <a:effectLst>
                  <a:outerShdw blurRad="38100" dist="38100" dir="2700000" algn="tl">
                    <a:srgbClr val="000000">
                      <a:alpha val="43137"/>
                    </a:srgbClr>
                  </a:outerShdw>
                </a:effectLst>
                <a:latin typeface="Myriad Pro Cond"/>
              </a:rPr>
              <a:t>İhracatçı Birlikleri Genel Sekreterlikleri ve Bakanlık taşra teşkilatı, otomasyon (Destek Yönetim Sistemi-DYS) altyapısı. </a:t>
            </a:r>
          </a:p>
          <a:p>
            <a:pPr marR="0" algn="l" defTabSz="2438338" rtl="0" fontAlgn="auto" latinLnBrk="0" hangingPunct="0">
              <a:lnSpc>
                <a:spcPct val="100000"/>
              </a:lnSpc>
              <a:spcBef>
                <a:spcPts val="0"/>
              </a:spcBef>
              <a:spcAft>
                <a:spcPts val="0"/>
              </a:spcAft>
              <a:buClrTx/>
              <a:buSzTx/>
              <a:tabLst/>
            </a:pPr>
            <a:endParaRPr lang="tr-TR" sz="4400" b="1" dirty="0">
              <a:solidFill>
                <a:srgbClr val="D8AE63"/>
              </a:solidFill>
              <a:effectLst>
                <a:outerShdw blurRad="38100" dist="38100" dir="2700000" algn="tl">
                  <a:srgbClr val="000000">
                    <a:alpha val="43137"/>
                  </a:srgbClr>
                </a:outerShdw>
              </a:effectLst>
              <a:latin typeface="Myriad Pro Cond"/>
            </a:endParaRPr>
          </a:p>
          <a:p>
            <a:pPr marR="0" algn="l" defTabSz="2438338" rtl="0" fontAlgn="auto" latinLnBrk="0" hangingPunct="0">
              <a:lnSpc>
                <a:spcPct val="100000"/>
              </a:lnSpc>
              <a:spcBef>
                <a:spcPts val="0"/>
              </a:spcBef>
              <a:spcAft>
                <a:spcPts val="0"/>
              </a:spcAft>
              <a:buClrTx/>
              <a:buSzTx/>
              <a:tabLst/>
            </a:pPr>
            <a:r>
              <a:rPr lang="tr-TR" sz="4400" b="1" dirty="0">
                <a:solidFill>
                  <a:srgbClr val="D8AE63"/>
                </a:solidFill>
                <a:effectLst>
                  <a:outerShdw blurRad="38100" dist="38100" dir="2700000" algn="tl">
                    <a:srgbClr val="000000">
                      <a:alpha val="43137"/>
                    </a:srgbClr>
                  </a:outerShdw>
                </a:effectLst>
                <a:latin typeface="Myriad Pro Cond"/>
              </a:rPr>
              <a:t>3- Ödeme emri: </a:t>
            </a:r>
            <a:r>
              <a:rPr lang="tr-TR" sz="4400" dirty="0">
                <a:solidFill>
                  <a:srgbClr val="D8AE63"/>
                </a:solidFill>
                <a:effectLst>
                  <a:outerShdw blurRad="38100" dist="38100" dir="2700000" algn="tl">
                    <a:srgbClr val="000000">
                      <a:alpha val="43137"/>
                    </a:srgbClr>
                  </a:outerShdw>
                </a:effectLst>
                <a:latin typeface="Myriad Pro Cond"/>
              </a:rPr>
              <a:t>Bakanlığımızca incelemeci kuruluşların intikal ettirdiği dokümanların incelenmesi ve nihai ödeme için Türkiye Cumhuriyet Merkez Bankası’na ödeme emri intikali</a:t>
            </a:r>
          </a:p>
          <a:p>
            <a:pPr marR="0" algn="l" defTabSz="2438338" rtl="0" fontAlgn="auto" latinLnBrk="0" hangingPunct="0">
              <a:lnSpc>
                <a:spcPct val="100000"/>
              </a:lnSpc>
              <a:spcBef>
                <a:spcPts val="0"/>
              </a:spcBef>
              <a:spcAft>
                <a:spcPts val="0"/>
              </a:spcAft>
              <a:buClrTx/>
              <a:buSzTx/>
              <a:tabLst/>
            </a:pPr>
            <a:endParaRPr lang="tr-TR" sz="4400" b="1" dirty="0">
              <a:solidFill>
                <a:srgbClr val="D8AE63"/>
              </a:solidFill>
              <a:effectLst>
                <a:outerShdw blurRad="38100" dist="38100" dir="2700000" algn="tl">
                  <a:srgbClr val="000000">
                    <a:alpha val="43137"/>
                  </a:srgbClr>
                </a:outerShdw>
              </a:effectLst>
              <a:latin typeface="Myriad Pro Cond"/>
            </a:endParaRPr>
          </a:p>
          <a:p>
            <a:pPr marR="0" algn="l" defTabSz="2438338" rtl="0" fontAlgn="auto" latinLnBrk="0" hangingPunct="0">
              <a:lnSpc>
                <a:spcPct val="100000"/>
              </a:lnSpc>
              <a:spcBef>
                <a:spcPts val="0"/>
              </a:spcBef>
              <a:spcAft>
                <a:spcPts val="0"/>
              </a:spcAft>
              <a:buClrTx/>
              <a:buSzTx/>
              <a:tabLst/>
            </a:pPr>
            <a:endParaRPr lang="tr-TR" sz="4400" b="1" dirty="0">
              <a:solidFill>
                <a:srgbClr val="D8AE63"/>
              </a:solidFill>
              <a:effectLst>
                <a:outerShdw blurRad="38100" dist="38100" dir="2700000" algn="tl">
                  <a:srgbClr val="000000">
                    <a:alpha val="43137"/>
                  </a:srgbClr>
                </a:outerShdw>
              </a:effectLst>
              <a:latin typeface="Myriad Pro Cond"/>
            </a:endParaRPr>
          </a:p>
        </p:txBody>
      </p:sp>
      <p:grpSp>
        <p:nvGrpSpPr>
          <p:cNvPr id="15" name="Group">
            <a:extLst>
              <a:ext uri="{FF2B5EF4-FFF2-40B4-BE49-F238E27FC236}">
                <a16:creationId xmlns:a16="http://schemas.microsoft.com/office/drawing/2014/main" id="{2E097BC5-DC9A-4025-9912-30E31E277876}"/>
              </a:ext>
            </a:extLst>
          </p:cNvPr>
          <p:cNvGrpSpPr/>
          <p:nvPr/>
        </p:nvGrpSpPr>
        <p:grpSpPr>
          <a:xfrm>
            <a:off x="4349062" y="11089286"/>
            <a:ext cx="3972799" cy="2469011"/>
            <a:chOff x="0" y="0"/>
            <a:chExt cx="3972797" cy="2469009"/>
          </a:xfrm>
        </p:grpSpPr>
        <p:pic>
          <p:nvPicPr>
            <p:cNvPr id="16" name="Image" descr="Image">
              <a:extLst>
                <a:ext uri="{FF2B5EF4-FFF2-40B4-BE49-F238E27FC236}">
                  <a16:creationId xmlns:a16="http://schemas.microsoft.com/office/drawing/2014/main" id="{F60B72EB-E06D-4050-B3D8-12E1DDE95B3B}"/>
                </a:ext>
              </a:extLst>
            </p:cNvPr>
            <p:cNvPicPr>
              <a:picLocks noChangeAspect="1"/>
            </p:cNvPicPr>
            <p:nvPr/>
          </p:nvPicPr>
          <p:blipFill>
            <a:blip r:embed="rId3"/>
            <a:stretch>
              <a:fillRect/>
            </a:stretch>
          </p:blipFill>
          <p:spPr>
            <a:xfrm>
              <a:off x="0" y="0"/>
              <a:ext cx="3972798" cy="2469010"/>
            </a:xfrm>
            <a:prstGeom prst="rect">
              <a:avLst/>
            </a:prstGeom>
            <a:ln w="12700" cap="flat">
              <a:noFill/>
              <a:miter lim="400000"/>
            </a:ln>
            <a:effectLst>
              <a:outerShdw blurRad="228600" dist="101600" dir="5400000" rotWithShape="0">
                <a:srgbClr val="000000">
                  <a:alpha val="68337"/>
                </a:srgbClr>
              </a:outerShdw>
            </a:effectLst>
          </p:spPr>
        </p:pic>
        <p:sp>
          <p:nvSpPr>
            <p:cNvPr id="17" name="HARCA">
              <a:extLst>
                <a:ext uri="{FF2B5EF4-FFF2-40B4-BE49-F238E27FC236}">
                  <a16:creationId xmlns:a16="http://schemas.microsoft.com/office/drawing/2014/main" id="{110684DA-54E4-4CAF-8491-58D2E16FADC3}"/>
                </a:ext>
              </a:extLst>
            </p:cNvPr>
            <p:cNvSpPr txBox="1"/>
            <p:nvPr/>
          </p:nvSpPr>
          <p:spPr>
            <a:xfrm>
              <a:off x="1961097" y="970784"/>
              <a:ext cx="1980913" cy="527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numCol="1" anchor="ctr">
              <a:spAutoFit/>
            </a:bodyPr>
            <a:lstStyle>
              <a:lvl1pPr algn="l" defTabSz="1828800">
                <a:defRPr sz="3000" b="1">
                  <a:solidFill>
                    <a:srgbClr val="365688"/>
                  </a:solidFill>
                  <a:latin typeface="Helvetica"/>
                  <a:ea typeface="Helvetica"/>
                  <a:cs typeface="Helvetica"/>
                  <a:sym typeface="Helvetica"/>
                </a:defRPr>
              </a:lvl1pPr>
            </a:lstStyle>
            <a:p>
              <a:r>
                <a:t>HARCA</a:t>
              </a:r>
            </a:p>
          </p:txBody>
        </p:sp>
      </p:grpSp>
      <p:grpSp>
        <p:nvGrpSpPr>
          <p:cNvPr id="18" name="Group">
            <a:extLst>
              <a:ext uri="{FF2B5EF4-FFF2-40B4-BE49-F238E27FC236}">
                <a16:creationId xmlns:a16="http://schemas.microsoft.com/office/drawing/2014/main" id="{C6C81BA3-85AD-4B30-8975-C281CF38CCC5}"/>
              </a:ext>
            </a:extLst>
          </p:cNvPr>
          <p:cNvGrpSpPr/>
          <p:nvPr/>
        </p:nvGrpSpPr>
        <p:grpSpPr>
          <a:xfrm>
            <a:off x="8018085" y="11132575"/>
            <a:ext cx="4421337" cy="2382433"/>
            <a:chOff x="0" y="0"/>
            <a:chExt cx="4421335" cy="2382431"/>
          </a:xfrm>
        </p:grpSpPr>
        <p:pic>
          <p:nvPicPr>
            <p:cNvPr id="19" name="Image" descr="Image">
              <a:extLst>
                <a:ext uri="{FF2B5EF4-FFF2-40B4-BE49-F238E27FC236}">
                  <a16:creationId xmlns:a16="http://schemas.microsoft.com/office/drawing/2014/main" id="{68D92F44-1BE3-4F71-B164-F4F4C64F041F}"/>
                </a:ext>
              </a:extLst>
            </p:cNvPr>
            <p:cNvPicPr>
              <a:picLocks noChangeAspect="1"/>
            </p:cNvPicPr>
            <p:nvPr/>
          </p:nvPicPr>
          <p:blipFill>
            <a:blip r:embed="rId4"/>
            <a:stretch>
              <a:fillRect/>
            </a:stretch>
          </p:blipFill>
          <p:spPr>
            <a:xfrm>
              <a:off x="0" y="0"/>
              <a:ext cx="4421336" cy="2382432"/>
            </a:xfrm>
            <a:prstGeom prst="rect">
              <a:avLst/>
            </a:prstGeom>
            <a:ln w="12700" cap="flat">
              <a:noFill/>
              <a:miter lim="400000"/>
            </a:ln>
            <a:effectLst>
              <a:outerShdw blurRad="228600" dist="101600" dir="5400000" rotWithShape="0">
                <a:srgbClr val="000000">
                  <a:alpha val="68337"/>
                </a:srgbClr>
              </a:outerShdw>
            </a:effectLst>
          </p:spPr>
        </p:pic>
        <p:sp>
          <p:nvSpPr>
            <p:cNvPr id="20" name="BAŞVUR">
              <a:extLst>
                <a:ext uri="{FF2B5EF4-FFF2-40B4-BE49-F238E27FC236}">
                  <a16:creationId xmlns:a16="http://schemas.microsoft.com/office/drawing/2014/main" id="{B3998E53-3462-4BAF-9E0B-C79F74D10F91}"/>
                </a:ext>
              </a:extLst>
            </p:cNvPr>
            <p:cNvSpPr txBox="1"/>
            <p:nvPr/>
          </p:nvSpPr>
          <p:spPr>
            <a:xfrm>
              <a:off x="2094524" y="913970"/>
              <a:ext cx="2275417" cy="527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numCol="1" anchor="ctr">
              <a:spAutoFit/>
            </a:bodyPr>
            <a:lstStyle>
              <a:lvl1pPr algn="l" defTabSz="1828800">
                <a:defRPr sz="3000" b="1">
                  <a:solidFill>
                    <a:srgbClr val="365688"/>
                  </a:solidFill>
                  <a:latin typeface="Helvetica"/>
                  <a:ea typeface="Helvetica"/>
                  <a:cs typeface="Helvetica"/>
                  <a:sym typeface="Helvetica"/>
                </a:defRPr>
              </a:lvl1pPr>
            </a:lstStyle>
            <a:p>
              <a:r>
                <a:t>BAŞVUR</a:t>
              </a:r>
            </a:p>
          </p:txBody>
        </p:sp>
      </p:grpSp>
      <p:grpSp>
        <p:nvGrpSpPr>
          <p:cNvPr id="21" name="Group">
            <a:extLst>
              <a:ext uri="{FF2B5EF4-FFF2-40B4-BE49-F238E27FC236}">
                <a16:creationId xmlns:a16="http://schemas.microsoft.com/office/drawing/2014/main" id="{C306CD28-7683-495A-A0A5-2D38601A1A93}"/>
              </a:ext>
            </a:extLst>
          </p:cNvPr>
          <p:cNvGrpSpPr/>
          <p:nvPr/>
        </p:nvGrpSpPr>
        <p:grpSpPr>
          <a:xfrm>
            <a:off x="12032675" y="11069518"/>
            <a:ext cx="4334711" cy="2411807"/>
            <a:chOff x="0" y="0"/>
            <a:chExt cx="4334709" cy="2411806"/>
          </a:xfrm>
        </p:grpSpPr>
        <p:pic>
          <p:nvPicPr>
            <p:cNvPr id="22" name="Image" descr="Image">
              <a:extLst>
                <a:ext uri="{FF2B5EF4-FFF2-40B4-BE49-F238E27FC236}">
                  <a16:creationId xmlns:a16="http://schemas.microsoft.com/office/drawing/2014/main" id="{44993AD7-40FD-42E1-9BCD-A0EBEA0368E8}"/>
                </a:ext>
              </a:extLst>
            </p:cNvPr>
            <p:cNvPicPr>
              <a:picLocks noChangeAspect="1"/>
            </p:cNvPicPr>
            <p:nvPr/>
          </p:nvPicPr>
          <p:blipFill>
            <a:blip r:embed="rId5"/>
            <a:stretch>
              <a:fillRect/>
            </a:stretch>
          </p:blipFill>
          <p:spPr>
            <a:xfrm>
              <a:off x="0" y="0"/>
              <a:ext cx="4334710" cy="2411807"/>
            </a:xfrm>
            <a:prstGeom prst="rect">
              <a:avLst/>
            </a:prstGeom>
            <a:ln w="12700" cap="flat">
              <a:noFill/>
              <a:miter lim="400000"/>
            </a:ln>
            <a:effectLst>
              <a:outerShdw blurRad="228600" dist="101600" dir="5400000" rotWithShape="0">
                <a:srgbClr val="000000">
                  <a:alpha val="68337"/>
                </a:srgbClr>
              </a:outerShdw>
            </a:effectLst>
          </p:spPr>
        </p:pic>
        <p:sp>
          <p:nvSpPr>
            <p:cNvPr id="23" name="BELGELE">
              <a:extLst>
                <a:ext uri="{FF2B5EF4-FFF2-40B4-BE49-F238E27FC236}">
                  <a16:creationId xmlns:a16="http://schemas.microsoft.com/office/drawing/2014/main" id="{EAD6B2A9-B65C-4F75-A7A6-FC6B395278E7}"/>
                </a:ext>
              </a:extLst>
            </p:cNvPr>
            <p:cNvSpPr txBox="1"/>
            <p:nvPr/>
          </p:nvSpPr>
          <p:spPr>
            <a:xfrm>
              <a:off x="2037867" y="942183"/>
              <a:ext cx="2211727" cy="527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numCol="1" anchor="ctr">
              <a:spAutoFit/>
            </a:bodyPr>
            <a:lstStyle>
              <a:lvl1pPr algn="l" defTabSz="1828800">
                <a:defRPr sz="3000" b="1">
                  <a:solidFill>
                    <a:srgbClr val="365688"/>
                  </a:solidFill>
                  <a:latin typeface="Helvetica"/>
                  <a:ea typeface="Helvetica"/>
                  <a:cs typeface="Helvetica"/>
                  <a:sym typeface="Helvetica"/>
                </a:defRPr>
              </a:lvl1pPr>
            </a:lstStyle>
            <a:p>
              <a:r>
                <a:t>BELGELE</a:t>
              </a:r>
            </a:p>
          </p:txBody>
        </p:sp>
      </p:grpSp>
      <p:grpSp>
        <p:nvGrpSpPr>
          <p:cNvPr id="24" name="Group">
            <a:extLst>
              <a:ext uri="{FF2B5EF4-FFF2-40B4-BE49-F238E27FC236}">
                <a16:creationId xmlns:a16="http://schemas.microsoft.com/office/drawing/2014/main" id="{D48E8D4C-4A9B-42C9-986B-AE9003C319BB}"/>
              </a:ext>
            </a:extLst>
          </p:cNvPr>
          <p:cNvGrpSpPr/>
          <p:nvPr/>
        </p:nvGrpSpPr>
        <p:grpSpPr>
          <a:xfrm>
            <a:off x="16017879" y="11118537"/>
            <a:ext cx="4520453" cy="2413931"/>
            <a:chOff x="0" y="0"/>
            <a:chExt cx="4520451" cy="2413929"/>
          </a:xfrm>
        </p:grpSpPr>
        <p:pic>
          <p:nvPicPr>
            <p:cNvPr id="25" name="Image" descr="Image">
              <a:extLst>
                <a:ext uri="{FF2B5EF4-FFF2-40B4-BE49-F238E27FC236}">
                  <a16:creationId xmlns:a16="http://schemas.microsoft.com/office/drawing/2014/main" id="{47525A32-DD59-43BE-ABBE-B5AD08CDB6BE}"/>
                </a:ext>
              </a:extLst>
            </p:cNvPr>
            <p:cNvPicPr>
              <a:picLocks noChangeAspect="1"/>
            </p:cNvPicPr>
            <p:nvPr/>
          </p:nvPicPr>
          <p:blipFill>
            <a:blip r:embed="rId6"/>
            <a:stretch>
              <a:fillRect/>
            </a:stretch>
          </p:blipFill>
          <p:spPr>
            <a:xfrm>
              <a:off x="0" y="0"/>
              <a:ext cx="4520452" cy="2413930"/>
            </a:xfrm>
            <a:prstGeom prst="rect">
              <a:avLst/>
            </a:prstGeom>
            <a:ln w="12700" cap="flat">
              <a:noFill/>
              <a:miter lim="400000"/>
            </a:ln>
            <a:effectLst>
              <a:outerShdw blurRad="228600" dist="101600" dir="5400000" rotWithShape="0">
                <a:srgbClr val="000000">
                  <a:alpha val="68337"/>
                </a:srgbClr>
              </a:outerShdw>
            </a:effectLst>
          </p:spPr>
        </p:pic>
        <p:sp>
          <p:nvSpPr>
            <p:cNvPr id="26" name="ÖDEME…">
              <a:extLst>
                <a:ext uri="{FF2B5EF4-FFF2-40B4-BE49-F238E27FC236}">
                  <a16:creationId xmlns:a16="http://schemas.microsoft.com/office/drawing/2014/main" id="{53210CF0-3742-48D3-821B-7C61D41E9968}"/>
                </a:ext>
              </a:extLst>
            </p:cNvPr>
            <p:cNvSpPr txBox="1"/>
            <p:nvPr/>
          </p:nvSpPr>
          <p:spPr>
            <a:xfrm>
              <a:off x="2193374" y="714645"/>
              <a:ext cx="2167291" cy="984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numCol="1" anchor="ctr">
              <a:spAutoFit/>
            </a:bodyPr>
            <a:lstStyle/>
            <a:p>
              <a:pPr algn="l" defTabSz="1828800">
                <a:defRPr sz="3000" b="1">
                  <a:solidFill>
                    <a:srgbClr val="365688"/>
                  </a:solidFill>
                  <a:latin typeface="Helvetica"/>
                  <a:ea typeface="Helvetica"/>
                  <a:cs typeface="Helvetica"/>
                  <a:sym typeface="Helvetica"/>
                </a:defRPr>
              </a:pPr>
              <a:r>
                <a:t>ÖDEME </a:t>
              </a:r>
            </a:p>
            <a:p>
              <a:pPr algn="l" defTabSz="1828800">
                <a:defRPr sz="3000" b="1">
                  <a:solidFill>
                    <a:srgbClr val="365688"/>
                  </a:solidFill>
                  <a:latin typeface="Helvetica"/>
                  <a:ea typeface="Helvetica"/>
                  <a:cs typeface="Helvetica"/>
                  <a:sym typeface="Helvetica"/>
                </a:defRPr>
              </a:pPr>
              <a:r>
                <a:t>AL</a:t>
              </a:r>
            </a:p>
          </p:txBody>
        </p:sp>
      </p:grpSp>
      <p:grpSp>
        <p:nvGrpSpPr>
          <p:cNvPr id="27" name="Group">
            <a:extLst>
              <a:ext uri="{FF2B5EF4-FFF2-40B4-BE49-F238E27FC236}">
                <a16:creationId xmlns:a16="http://schemas.microsoft.com/office/drawing/2014/main" id="{034288F0-8B7C-43F9-83F1-71AD1F62FB95}"/>
              </a:ext>
            </a:extLst>
          </p:cNvPr>
          <p:cNvGrpSpPr/>
          <p:nvPr/>
        </p:nvGrpSpPr>
        <p:grpSpPr>
          <a:xfrm rot="10800000" flipH="1">
            <a:off x="7076309" y="9339831"/>
            <a:ext cx="10107488" cy="1271814"/>
            <a:chOff x="-38099" y="-38099"/>
            <a:chExt cx="10107486" cy="1271813"/>
          </a:xfrm>
        </p:grpSpPr>
        <p:pic>
          <p:nvPicPr>
            <p:cNvPr id="28" name="Shape Shape" descr="Shape Shape">
              <a:extLst>
                <a:ext uri="{FF2B5EF4-FFF2-40B4-BE49-F238E27FC236}">
                  <a16:creationId xmlns:a16="http://schemas.microsoft.com/office/drawing/2014/main" id="{568F8FEB-C373-48CC-B076-DD952E4219A1}"/>
                </a:ext>
              </a:extLst>
            </p:cNvPr>
            <p:cNvPicPr>
              <a:picLocks/>
            </p:cNvPicPr>
            <p:nvPr/>
          </p:nvPicPr>
          <p:blipFill>
            <a:blip r:embed="rId7"/>
            <a:stretch>
              <a:fillRect/>
            </a:stretch>
          </p:blipFill>
          <p:spPr>
            <a:xfrm>
              <a:off x="-38100" y="-38100"/>
              <a:ext cx="10107487" cy="1271814"/>
            </a:xfrm>
            <a:prstGeom prst="rect">
              <a:avLst/>
            </a:prstGeom>
            <a:effectLst>
              <a:outerShdw blurRad="190500" dir="5400000" rotWithShape="0">
                <a:srgbClr val="000000"/>
              </a:outerShdw>
            </a:effectLst>
          </p:spPr>
        </p:pic>
        <p:sp>
          <p:nvSpPr>
            <p:cNvPr id="29" name="Line">
              <a:extLst>
                <a:ext uri="{FF2B5EF4-FFF2-40B4-BE49-F238E27FC236}">
                  <a16:creationId xmlns:a16="http://schemas.microsoft.com/office/drawing/2014/main" id="{9080CA70-B35D-4F32-A48E-B879961ED9A3}"/>
                </a:ext>
              </a:extLst>
            </p:cNvPr>
            <p:cNvSpPr/>
            <p:nvPr/>
          </p:nvSpPr>
          <p:spPr>
            <a:xfrm>
              <a:off x="1657626" y="241052"/>
              <a:ext cx="6818599" cy="1"/>
            </a:xfrm>
            <a:prstGeom prst="line">
              <a:avLst/>
            </a:prstGeom>
            <a:noFill/>
            <a:ln w="25400" cap="flat">
              <a:solidFill>
                <a:srgbClr val="D8AD65"/>
              </a:solidFill>
              <a:prstDash val="solid"/>
              <a:miter lim="400000"/>
            </a:ln>
            <a:effectLst/>
          </p:spPr>
          <p:txBody>
            <a:bodyPr wrap="square" lIns="55315" tIns="55315" rIns="55315" bIns="55315" numCol="1" anchor="ctr">
              <a:noAutofit/>
            </a:bodyPr>
            <a:lstStyle/>
            <a:p>
              <a:pPr defTabSz="2655080">
                <a:defRPr sz="2600">
                  <a:solidFill>
                    <a:srgbClr val="5E5E5E"/>
                  </a:solidFill>
                </a:defRPr>
              </a:pPr>
              <a:endParaRPr/>
            </a:p>
          </p:txBody>
        </p:sp>
      </p:grpSp>
      <p:sp>
        <p:nvSpPr>
          <p:cNvPr id="30" name="ÖNCEKİ BAŞVURU SÜRECİ">
            <a:extLst>
              <a:ext uri="{FF2B5EF4-FFF2-40B4-BE49-F238E27FC236}">
                <a16:creationId xmlns:a16="http://schemas.microsoft.com/office/drawing/2014/main" id="{A52D0EDA-3DD1-433A-8134-5044A1C50F07}"/>
              </a:ext>
            </a:extLst>
          </p:cNvPr>
          <p:cNvSpPr txBox="1"/>
          <p:nvPr/>
        </p:nvSpPr>
        <p:spPr>
          <a:xfrm>
            <a:off x="8681532" y="9211183"/>
            <a:ext cx="6702286" cy="14004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defTabSz="1828800">
              <a:defRPr sz="3600" b="1" i="1">
                <a:solidFill>
                  <a:srgbClr val="D8AD65"/>
                </a:solidFill>
                <a:latin typeface="Helvetica"/>
                <a:ea typeface="Helvetica"/>
                <a:cs typeface="Helvetica"/>
                <a:sym typeface="Helvetica"/>
              </a:defRPr>
            </a:lvl1pPr>
          </a:lstStyle>
          <a:p>
            <a:r>
              <a:rPr dirty="0"/>
              <a:t>BAŞVURU SÜRECİ</a:t>
            </a:r>
          </a:p>
        </p:txBody>
      </p:sp>
    </p:spTree>
    <p:extLst>
      <p:ext uri="{BB962C8B-B14F-4D97-AF65-F5344CB8AC3E}">
        <p14:creationId xmlns:p14="http://schemas.microsoft.com/office/powerpoint/2010/main" val="3978610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3"/>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DESTEK YÖNETİM SİSTEMİ</a:t>
            </a:r>
          </a:p>
        </p:txBody>
      </p:sp>
      <p:pic>
        <p:nvPicPr>
          <p:cNvPr id="2" name="Resim 1">
            <a:extLst>
              <a:ext uri="{FF2B5EF4-FFF2-40B4-BE49-F238E27FC236}">
                <a16:creationId xmlns:a16="http://schemas.microsoft.com/office/drawing/2014/main" id="{119F4DD0-4372-457C-8656-050AB150F9A8}"/>
              </a:ext>
            </a:extLst>
          </p:cNvPr>
          <p:cNvPicPr>
            <a:picLocks noChangeAspect="1"/>
          </p:cNvPicPr>
          <p:nvPr/>
        </p:nvPicPr>
        <p:blipFill>
          <a:blip r:embed="rId4"/>
          <a:stretch>
            <a:fillRect/>
          </a:stretch>
        </p:blipFill>
        <p:spPr>
          <a:xfrm>
            <a:off x="1191491" y="2834986"/>
            <a:ext cx="20283054" cy="10074994"/>
          </a:xfrm>
          <a:prstGeom prst="rect">
            <a:avLst/>
          </a:prstGeom>
        </p:spPr>
      </p:pic>
      <p:sp>
        <p:nvSpPr>
          <p:cNvPr id="3" name="Dikdörtgen 2">
            <a:extLst>
              <a:ext uri="{FF2B5EF4-FFF2-40B4-BE49-F238E27FC236}">
                <a16:creationId xmlns:a16="http://schemas.microsoft.com/office/drawing/2014/main" id="{8C4568C6-015B-4E42-9F0A-E89CCF1A1A2F}"/>
              </a:ext>
            </a:extLst>
          </p:cNvPr>
          <p:cNvSpPr/>
          <p:nvPr/>
        </p:nvSpPr>
        <p:spPr>
          <a:xfrm>
            <a:off x="2909454" y="6858000"/>
            <a:ext cx="17612673" cy="4524315"/>
          </a:xfrm>
          <a:prstGeom prst="rect">
            <a:avLst/>
          </a:prstGeom>
        </p:spPr>
        <p:txBody>
          <a:bodyPr wrap="square">
            <a:spAutoFit/>
          </a:bodyPr>
          <a:lstStyle/>
          <a:p>
            <a:pPr algn="l"/>
            <a:r>
              <a:rPr lang="tr-TR" sz="3600" b="1" dirty="0">
                <a:solidFill>
                  <a:srgbClr val="555555"/>
                </a:solidFill>
                <a:latin typeface="Calibri Light" panose="020F0302020204030204" pitchFamily="34" charset="0"/>
                <a:cs typeface="Calibri Light" panose="020F0302020204030204" pitchFamily="34" charset="0"/>
              </a:rPr>
              <a:t>Bakanlığımızın en önemli dijital dönüşüm projelerinden biri olan Destek Yönetim Sistemi (DYS),</a:t>
            </a:r>
          </a:p>
          <a:p>
            <a:pPr algn="l"/>
            <a:r>
              <a:rPr lang="tr-TR" sz="3600" b="1" dirty="0">
                <a:solidFill>
                  <a:srgbClr val="555555"/>
                </a:solidFill>
                <a:latin typeface="Calibri Light" panose="020F0302020204030204" pitchFamily="34" charset="0"/>
                <a:cs typeface="Calibri Light" panose="020F0302020204030204" pitchFamily="34" charset="0"/>
              </a:rPr>
              <a:t> </a:t>
            </a:r>
          </a:p>
          <a:p>
            <a:pPr marL="571500" indent="-571500" algn="l">
              <a:buFontTx/>
              <a:buChar char="-"/>
            </a:pPr>
            <a:r>
              <a:rPr lang="tr-TR" sz="3600" b="1" dirty="0">
                <a:solidFill>
                  <a:srgbClr val="555555"/>
                </a:solidFill>
                <a:latin typeface="Calibri Light" panose="020F0302020204030204" pitchFamily="34" charset="0"/>
                <a:cs typeface="Calibri Light" panose="020F0302020204030204" pitchFamily="34" charset="0"/>
              </a:rPr>
              <a:t>İhracata Yönelik Devlet Desteklerine (ihracat ve hizmet ticareti) ve </a:t>
            </a:r>
            <a:r>
              <a:rPr lang="tr-TR" sz="3600" b="1" dirty="0" err="1">
                <a:solidFill>
                  <a:srgbClr val="555555"/>
                </a:solidFill>
                <a:latin typeface="Calibri Light" panose="020F0302020204030204" pitchFamily="34" charset="0"/>
                <a:cs typeface="Calibri Light" panose="020F0302020204030204" pitchFamily="34" charset="0"/>
              </a:rPr>
              <a:t>Turquality</a:t>
            </a:r>
            <a:endParaRPr lang="tr-TR" sz="3600" b="1" dirty="0">
              <a:solidFill>
                <a:srgbClr val="555555"/>
              </a:solidFill>
              <a:latin typeface="Calibri Light" panose="020F0302020204030204" pitchFamily="34" charset="0"/>
              <a:cs typeface="Calibri Light" panose="020F0302020204030204" pitchFamily="34" charset="0"/>
            </a:endParaRPr>
          </a:p>
          <a:p>
            <a:pPr marL="571500" indent="-571500" algn="l">
              <a:buFontTx/>
              <a:buChar char="-"/>
            </a:pPr>
            <a:r>
              <a:rPr lang="tr-TR" sz="3600" b="1" dirty="0">
                <a:solidFill>
                  <a:srgbClr val="555555"/>
                </a:solidFill>
                <a:latin typeface="Calibri Light" panose="020F0302020204030204" pitchFamily="34" charset="0"/>
                <a:cs typeface="Calibri Light" panose="020F0302020204030204" pitchFamily="34" charset="0"/>
              </a:rPr>
              <a:t>Dahilde İşleme Rejimi (DİR), HİR, VRHİB, </a:t>
            </a:r>
          </a:p>
          <a:p>
            <a:pPr algn="l"/>
            <a:r>
              <a:rPr lang="tr-TR" sz="3600" b="1" dirty="0">
                <a:solidFill>
                  <a:srgbClr val="555555"/>
                </a:solidFill>
                <a:latin typeface="Calibri Light" panose="020F0302020204030204" pitchFamily="34" charset="0"/>
                <a:cs typeface="Calibri Light" panose="020F0302020204030204" pitchFamily="34" charset="0"/>
              </a:rPr>
              <a:t> </a:t>
            </a:r>
          </a:p>
          <a:p>
            <a:pPr algn="l"/>
            <a:r>
              <a:rPr lang="tr-TR" sz="3600" b="1" dirty="0">
                <a:solidFill>
                  <a:srgbClr val="555555"/>
                </a:solidFill>
                <a:latin typeface="Calibri Light" panose="020F0302020204030204" pitchFamily="34" charset="0"/>
                <a:cs typeface="Calibri Light" panose="020F0302020204030204" pitchFamily="34" charset="0"/>
              </a:rPr>
              <a:t>ilişkin başvuru, değerlendirme/sonuçlandırma ve raporlama/analiz süreçlerinin internet ortamında ve tek platformda yürütülmesine olanak sağlayan internet üzerinden ulaşılan içerik yönetim sistemidir</a:t>
            </a:r>
            <a:r>
              <a:rPr lang="tr-TR" sz="3600" b="1" dirty="0">
                <a:solidFill>
                  <a:srgbClr val="D8AE65"/>
                </a:solidFill>
                <a:latin typeface="Calibri Light" panose="020F0302020204030204" pitchFamily="34" charset="0"/>
                <a:cs typeface="Calibri Light" panose="020F0302020204030204" pitchFamily="34" charset="0"/>
              </a:rPr>
              <a:t>.</a:t>
            </a:r>
            <a:endParaRPr lang="tr-TR" sz="36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75243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2" name="businessman-hand-pointing-finger-growth-success-finance-business-chart-metaverse-technology-financial-graph-investment-diagram-analysis-stock-market-background-with-digital-economy-exchange.jpg" descr="businessman-hand-pointing-finger-growth-success-finance-business-chart-metaverse-technology-financial-graph-investment-diagram-analysis-stock-market-background-with-digital-economy-exchange.jpg"/>
          <p:cNvPicPr>
            <a:picLocks noChangeAspect="1"/>
          </p:cNvPicPr>
          <p:nvPr/>
        </p:nvPicPr>
        <p:blipFill>
          <a:blip r:embed="rId2">
            <a:alphaModFix amt="21473"/>
          </a:blip>
          <a:stretch>
            <a:fillRect/>
          </a:stretch>
        </p:blipFill>
        <p:spPr>
          <a:xfrm>
            <a:off x="-4164958" y="-1031385"/>
            <a:ext cx="32334318" cy="18188054"/>
          </a:xfrm>
          <a:prstGeom prst="rect">
            <a:avLst/>
          </a:prstGeom>
          <a:ln w="12700">
            <a:miter lim="400000"/>
          </a:ln>
        </p:spPr>
      </p:pic>
      <p:grpSp>
        <p:nvGrpSpPr>
          <p:cNvPr id="474" name="Group"/>
          <p:cNvGrpSpPr/>
          <p:nvPr/>
        </p:nvGrpSpPr>
        <p:grpSpPr>
          <a:xfrm>
            <a:off x="1351826" y="3220540"/>
            <a:ext cx="3682950" cy="2406907"/>
            <a:chOff x="0" y="0"/>
            <a:chExt cx="3682948" cy="2406905"/>
          </a:xfrm>
        </p:grpSpPr>
        <p:pic>
          <p:nvPicPr>
            <p:cNvPr id="472" name="Image" descr="Image"/>
            <p:cNvPicPr>
              <a:picLocks noChangeAspect="1"/>
            </p:cNvPicPr>
            <p:nvPr/>
          </p:nvPicPr>
          <p:blipFill>
            <a:blip r:embed="rId3"/>
            <a:stretch>
              <a:fillRect/>
            </a:stretch>
          </p:blipFill>
          <p:spPr>
            <a:xfrm>
              <a:off x="0" y="0"/>
              <a:ext cx="3603715" cy="2406906"/>
            </a:xfrm>
            <a:prstGeom prst="rect">
              <a:avLst/>
            </a:prstGeom>
            <a:ln w="12700" cap="flat">
              <a:noFill/>
              <a:miter lim="400000"/>
            </a:ln>
            <a:effectLst>
              <a:outerShdw blurRad="228600" dist="101600" dir="5400000" rotWithShape="0">
                <a:srgbClr val="000000">
                  <a:alpha val="68337"/>
                </a:srgbClr>
              </a:outerShdw>
            </a:effectLst>
          </p:spPr>
        </p:pic>
        <p:sp>
          <p:nvSpPr>
            <p:cNvPr id="473" name="BAŞVUR"/>
            <p:cNvSpPr/>
            <p:nvPr/>
          </p:nvSpPr>
          <p:spPr>
            <a:xfrm>
              <a:off x="1552178" y="1203452"/>
              <a:ext cx="213077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numCol="1" anchor="ctr">
              <a:spAutoFit/>
            </a:bodyPr>
            <a:lstStyle>
              <a:lvl1pPr algn="l" defTabSz="1828800">
                <a:defRPr sz="3000" b="1">
                  <a:solidFill>
                    <a:srgbClr val="365688"/>
                  </a:solidFill>
                  <a:latin typeface="Helvetica"/>
                  <a:ea typeface="Helvetica"/>
                  <a:cs typeface="Helvetica"/>
                  <a:sym typeface="Helvetica"/>
                </a:defRPr>
              </a:lvl1pPr>
            </a:lstStyle>
            <a:p>
              <a:r>
                <a:t>BAŞVUR</a:t>
              </a:r>
            </a:p>
          </p:txBody>
        </p:sp>
      </p:grpSp>
      <p:grpSp>
        <p:nvGrpSpPr>
          <p:cNvPr id="477" name="Group"/>
          <p:cNvGrpSpPr/>
          <p:nvPr/>
        </p:nvGrpSpPr>
        <p:grpSpPr>
          <a:xfrm>
            <a:off x="5461046" y="3247017"/>
            <a:ext cx="3540942" cy="2353949"/>
            <a:chOff x="0" y="0"/>
            <a:chExt cx="3540941" cy="2353947"/>
          </a:xfrm>
        </p:grpSpPr>
        <p:pic>
          <p:nvPicPr>
            <p:cNvPr id="475" name="Image" descr="Image"/>
            <p:cNvPicPr>
              <a:picLocks noChangeAspect="1"/>
            </p:cNvPicPr>
            <p:nvPr/>
          </p:nvPicPr>
          <p:blipFill>
            <a:blip r:embed="rId4"/>
            <a:stretch>
              <a:fillRect/>
            </a:stretch>
          </p:blipFill>
          <p:spPr>
            <a:xfrm>
              <a:off x="0" y="0"/>
              <a:ext cx="3524426" cy="2353948"/>
            </a:xfrm>
            <a:prstGeom prst="rect">
              <a:avLst/>
            </a:prstGeom>
            <a:ln w="12700" cap="flat">
              <a:noFill/>
              <a:miter lim="400000"/>
            </a:ln>
            <a:effectLst>
              <a:outerShdw blurRad="228600" dist="101600" dir="5400000" rotWithShape="0">
                <a:srgbClr val="000000">
                  <a:alpha val="68337"/>
                </a:srgbClr>
              </a:outerShdw>
            </a:effectLst>
          </p:spPr>
        </p:pic>
        <p:sp>
          <p:nvSpPr>
            <p:cNvPr id="476" name="ONAY AL"/>
            <p:cNvSpPr txBox="1"/>
            <p:nvPr/>
          </p:nvSpPr>
          <p:spPr>
            <a:xfrm>
              <a:off x="1683904" y="684652"/>
              <a:ext cx="1857038" cy="984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numCol="1" anchor="ctr">
              <a:spAutoFit/>
            </a:bodyPr>
            <a:lstStyle/>
            <a:p>
              <a:pPr algn="l" defTabSz="1828800">
                <a:defRPr sz="3000" b="1">
                  <a:solidFill>
                    <a:srgbClr val="365688"/>
                  </a:solidFill>
                  <a:latin typeface="Helvetica"/>
                  <a:ea typeface="Helvetica"/>
                  <a:cs typeface="Helvetica"/>
                  <a:sym typeface="Helvetica"/>
                </a:defRPr>
              </a:pPr>
              <a:r>
                <a:rPr dirty="0"/>
                <a:t>ONAY </a:t>
              </a:r>
            </a:p>
            <a:p>
              <a:pPr algn="l" defTabSz="1828800">
                <a:defRPr sz="3000" b="1">
                  <a:solidFill>
                    <a:srgbClr val="365688"/>
                  </a:solidFill>
                  <a:latin typeface="Helvetica"/>
                  <a:ea typeface="Helvetica"/>
                  <a:cs typeface="Helvetica"/>
                  <a:sym typeface="Helvetica"/>
                </a:defRPr>
              </a:pPr>
              <a:r>
                <a:rPr dirty="0"/>
                <a:t>AL</a:t>
              </a:r>
            </a:p>
          </p:txBody>
        </p:sp>
      </p:grpSp>
      <p:grpSp>
        <p:nvGrpSpPr>
          <p:cNvPr id="480" name="Group"/>
          <p:cNvGrpSpPr/>
          <p:nvPr/>
        </p:nvGrpSpPr>
        <p:grpSpPr>
          <a:xfrm>
            <a:off x="9603969" y="3195874"/>
            <a:ext cx="4012468" cy="2456239"/>
            <a:chOff x="0" y="0"/>
            <a:chExt cx="4012467" cy="2456238"/>
          </a:xfrm>
        </p:grpSpPr>
        <p:pic>
          <p:nvPicPr>
            <p:cNvPr id="478" name="Image" descr="Image"/>
            <p:cNvPicPr>
              <a:picLocks noChangeAspect="1"/>
            </p:cNvPicPr>
            <p:nvPr/>
          </p:nvPicPr>
          <p:blipFill>
            <a:blip r:embed="rId5"/>
            <a:stretch>
              <a:fillRect/>
            </a:stretch>
          </p:blipFill>
          <p:spPr>
            <a:xfrm>
              <a:off x="-1" y="-1"/>
              <a:ext cx="3720280" cy="2456240"/>
            </a:xfrm>
            <a:prstGeom prst="rect">
              <a:avLst/>
            </a:prstGeom>
            <a:ln w="12700" cap="flat">
              <a:noFill/>
              <a:miter lim="400000"/>
            </a:ln>
            <a:effectLst>
              <a:outerShdw blurRad="228600" dist="101600" dir="5400000" rotWithShape="0">
                <a:srgbClr val="000000">
                  <a:alpha val="68337"/>
                </a:srgbClr>
              </a:outerShdw>
            </a:effectLst>
          </p:spPr>
        </p:pic>
        <p:sp>
          <p:nvSpPr>
            <p:cNvPr id="479" name="ÖDEME AL"/>
            <p:cNvSpPr txBox="1"/>
            <p:nvPr/>
          </p:nvSpPr>
          <p:spPr>
            <a:xfrm>
              <a:off x="1682787" y="792241"/>
              <a:ext cx="2329681" cy="984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numCol="1" anchor="ctr">
              <a:spAutoFit/>
            </a:bodyPr>
            <a:lstStyle/>
            <a:p>
              <a:pPr algn="l" defTabSz="1828800">
                <a:defRPr sz="3000" b="1">
                  <a:solidFill>
                    <a:srgbClr val="365688"/>
                  </a:solidFill>
                  <a:latin typeface="Helvetica"/>
                  <a:ea typeface="Helvetica"/>
                  <a:cs typeface="Helvetica"/>
                  <a:sym typeface="Helvetica"/>
                </a:defRPr>
              </a:pPr>
              <a:r>
                <a:t>ÖDEME </a:t>
              </a:r>
            </a:p>
            <a:p>
              <a:pPr algn="l" defTabSz="1828800">
                <a:defRPr sz="3000" b="1">
                  <a:solidFill>
                    <a:srgbClr val="365688"/>
                  </a:solidFill>
                  <a:latin typeface="Helvetica"/>
                  <a:ea typeface="Helvetica"/>
                  <a:cs typeface="Helvetica"/>
                  <a:sym typeface="Helvetica"/>
                </a:defRPr>
              </a:pPr>
              <a:r>
                <a:t>AL</a:t>
              </a:r>
            </a:p>
          </p:txBody>
        </p:sp>
      </p:grpSp>
      <p:grpSp>
        <p:nvGrpSpPr>
          <p:cNvPr id="483" name="Group"/>
          <p:cNvGrpSpPr/>
          <p:nvPr/>
        </p:nvGrpSpPr>
        <p:grpSpPr>
          <a:xfrm>
            <a:off x="13645292" y="3104252"/>
            <a:ext cx="3736037" cy="2495283"/>
            <a:chOff x="0" y="0"/>
            <a:chExt cx="3736035" cy="2495281"/>
          </a:xfrm>
        </p:grpSpPr>
        <p:pic>
          <p:nvPicPr>
            <p:cNvPr id="481" name="Image" descr="Image"/>
            <p:cNvPicPr>
              <a:picLocks noChangeAspect="1"/>
            </p:cNvPicPr>
            <p:nvPr/>
          </p:nvPicPr>
          <p:blipFill>
            <a:blip r:embed="rId6"/>
            <a:stretch>
              <a:fillRect/>
            </a:stretch>
          </p:blipFill>
          <p:spPr>
            <a:xfrm>
              <a:off x="0" y="0"/>
              <a:ext cx="3736036" cy="2495282"/>
            </a:xfrm>
            <a:prstGeom prst="rect">
              <a:avLst/>
            </a:prstGeom>
            <a:ln w="12700" cap="flat">
              <a:noFill/>
              <a:miter lim="400000"/>
            </a:ln>
            <a:effectLst>
              <a:outerShdw blurRad="228600" dist="101600" dir="5400000" rotWithShape="0">
                <a:srgbClr val="000000">
                  <a:alpha val="68337"/>
                </a:srgbClr>
              </a:outerShdw>
            </a:effectLst>
          </p:spPr>
        </p:pic>
        <p:sp>
          <p:nvSpPr>
            <p:cNvPr id="482" name="HARCA"/>
            <p:cNvSpPr txBox="1"/>
            <p:nvPr/>
          </p:nvSpPr>
          <p:spPr>
            <a:xfrm>
              <a:off x="1823262" y="983921"/>
              <a:ext cx="1631550" cy="527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numCol="1" anchor="ctr">
              <a:spAutoFit/>
            </a:bodyPr>
            <a:lstStyle>
              <a:lvl1pPr algn="l" defTabSz="1828800">
                <a:defRPr sz="3000" b="1">
                  <a:solidFill>
                    <a:srgbClr val="365688"/>
                  </a:solidFill>
                  <a:latin typeface="Helvetica"/>
                  <a:ea typeface="Helvetica"/>
                  <a:cs typeface="Helvetica"/>
                  <a:sym typeface="Helvetica"/>
                </a:defRPr>
              </a:lvl1pPr>
            </a:lstStyle>
            <a:p>
              <a:r>
                <a:t>HARCA</a:t>
              </a:r>
            </a:p>
          </p:txBody>
        </p:sp>
      </p:grpSp>
      <p:pic>
        <p:nvPicPr>
          <p:cNvPr id="487" name="Türk Eximbank Logo Renkli (Unicode Encoding Conflict).png" descr="Türk Eximbank Logo Renkli (Unicode Encoding Conflict).png"/>
          <p:cNvPicPr>
            <a:picLocks noChangeAspect="1"/>
          </p:cNvPicPr>
          <p:nvPr/>
        </p:nvPicPr>
        <p:blipFill>
          <a:blip r:embed="rId7"/>
          <a:stretch>
            <a:fillRect/>
          </a:stretch>
        </p:blipFill>
        <p:spPr>
          <a:xfrm>
            <a:off x="19573969" y="7933054"/>
            <a:ext cx="3312694" cy="2065130"/>
          </a:xfrm>
          <a:prstGeom prst="rect">
            <a:avLst/>
          </a:prstGeom>
          <a:ln w="12700">
            <a:miter lim="400000"/>
          </a:ln>
        </p:spPr>
      </p:pic>
      <p:pic>
        <p:nvPicPr>
          <p:cNvPr id="488" name="Ticaret Bakanlığı Logo Altın Arma TR.png" descr="Ticaret Bakanlığı Logo Altın Arma TR.png"/>
          <p:cNvPicPr>
            <a:picLocks noChangeAspect="1"/>
          </p:cNvPicPr>
          <p:nvPr/>
        </p:nvPicPr>
        <p:blipFill>
          <a:blip r:embed="rId8"/>
          <a:stretch>
            <a:fillRect/>
          </a:stretch>
        </p:blipFill>
        <p:spPr>
          <a:xfrm>
            <a:off x="19428459" y="4204096"/>
            <a:ext cx="3603715" cy="3603716"/>
          </a:xfrm>
          <a:prstGeom prst="rect">
            <a:avLst/>
          </a:prstGeom>
          <a:ln w="12700">
            <a:miter lim="400000"/>
          </a:ln>
        </p:spPr>
      </p:pic>
      <p:grpSp>
        <p:nvGrpSpPr>
          <p:cNvPr id="494" name="Group"/>
          <p:cNvGrpSpPr/>
          <p:nvPr/>
        </p:nvGrpSpPr>
        <p:grpSpPr>
          <a:xfrm rot="10800000" flipH="1">
            <a:off x="7138256" y="373290"/>
            <a:ext cx="10107488" cy="1271815"/>
            <a:chOff x="-38099" y="-38099"/>
            <a:chExt cx="10107486" cy="1271813"/>
          </a:xfrm>
        </p:grpSpPr>
        <p:pic>
          <p:nvPicPr>
            <p:cNvPr id="492" name="Shape Shape" descr="Shape Shape"/>
            <p:cNvPicPr>
              <a:picLocks/>
            </p:cNvPicPr>
            <p:nvPr/>
          </p:nvPicPr>
          <p:blipFill>
            <a:blip r:embed="rId9"/>
            <a:stretch>
              <a:fillRect/>
            </a:stretch>
          </p:blipFill>
          <p:spPr>
            <a:xfrm>
              <a:off x="-38100" y="-38100"/>
              <a:ext cx="10107487" cy="1271814"/>
            </a:xfrm>
            <a:prstGeom prst="rect">
              <a:avLst/>
            </a:prstGeom>
            <a:effectLst>
              <a:outerShdw blurRad="190500" dir="5400000" rotWithShape="0">
                <a:srgbClr val="000000"/>
              </a:outerShdw>
            </a:effectLst>
          </p:spPr>
        </p:pic>
        <p:sp>
          <p:nvSpPr>
            <p:cNvPr id="493" name="Line"/>
            <p:cNvSpPr/>
            <p:nvPr/>
          </p:nvSpPr>
          <p:spPr>
            <a:xfrm>
              <a:off x="1657626" y="241052"/>
              <a:ext cx="6818599" cy="1"/>
            </a:xfrm>
            <a:prstGeom prst="line">
              <a:avLst/>
            </a:prstGeom>
            <a:noFill/>
            <a:ln w="25400" cap="flat">
              <a:solidFill>
                <a:srgbClr val="D8AD65"/>
              </a:solidFill>
              <a:prstDash val="solid"/>
              <a:miter lim="400000"/>
            </a:ln>
            <a:effectLst/>
          </p:spPr>
          <p:txBody>
            <a:bodyPr wrap="square" lIns="55315" tIns="55315" rIns="55315" bIns="55315" numCol="1" anchor="ctr">
              <a:noAutofit/>
            </a:bodyPr>
            <a:lstStyle/>
            <a:p>
              <a:pPr defTabSz="2655080">
                <a:defRPr sz="2600">
                  <a:solidFill>
                    <a:srgbClr val="5E5E5E"/>
                  </a:solidFill>
                </a:defRPr>
              </a:pPr>
              <a:endParaRPr/>
            </a:p>
          </p:txBody>
        </p:sp>
      </p:grpSp>
      <p:sp>
        <p:nvSpPr>
          <p:cNvPr id="495" name="YENİ BAŞVURU SÜRECİ"/>
          <p:cNvSpPr txBox="1"/>
          <p:nvPr/>
        </p:nvSpPr>
        <p:spPr>
          <a:xfrm>
            <a:off x="8484798" y="241949"/>
            <a:ext cx="7680536" cy="14004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defTabSz="1828800">
              <a:defRPr sz="3600" b="1" i="1">
                <a:solidFill>
                  <a:srgbClr val="D8AD65"/>
                </a:solidFill>
                <a:latin typeface="Helvetica"/>
                <a:ea typeface="Helvetica"/>
                <a:cs typeface="Helvetica"/>
                <a:sym typeface="Helvetica"/>
              </a:defRPr>
            </a:lvl1pPr>
          </a:lstStyle>
          <a:p>
            <a:r>
              <a:rPr lang="tr-TR" dirty="0"/>
              <a:t>PREFİNANSMAN  SİSTEMATİĞİ</a:t>
            </a:r>
          </a:p>
        </p:txBody>
      </p:sp>
      <p:pic>
        <p:nvPicPr>
          <p:cNvPr id="496" name="Image" descr="Image"/>
          <p:cNvPicPr>
            <a:picLocks noChangeAspect="1"/>
          </p:cNvPicPr>
          <p:nvPr/>
        </p:nvPicPr>
        <p:blipFill>
          <a:blip r:embed="rId10"/>
          <a:stretch>
            <a:fillRect/>
          </a:stretch>
        </p:blipFill>
        <p:spPr>
          <a:xfrm>
            <a:off x="19698160" y="10911878"/>
            <a:ext cx="3064315" cy="1351764"/>
          </a:xfrm>
          <a:prstGeom prst="rect">
            <a:avLst/>
          </a:prstGeom>
          <a:ln w="12700">
            <a:miter lim="400000"/>
          </a:ln>
        </p:spPr>
      </p:pic>
      <p:sp>
        <p:nvSpPr>
          <p:cNvPr id="498" name="Line"/>
          <p:cNvSpPr/>
          <p:nvPr/>
        </p:nvSpPr>
        <p:spPr>
          <a:xfrm>
            <a:off x="7690643" y="1820416"/>
            <a:ext cx="9432853" cy="1"/>
          </a:xfrm>
          <a:prstGeom prst="line">
            <a:avLst/>
          </a:prstGeom>
          <a:noFill/>
          <a:ln w="25400" cap="flat">
            <a:solidFill>
              <a:srgbClr val="D8AD65"/>
            </a:solidFill>
            <a:prstDash val="solid"/>
            <a:miter lim="400000"/>
          </a:ln>
          <a:effectLst/>
        </p:spPr>
        <p:txBody>
          <a:bodyPr wrap="square" lIns="55315" tIns="55315" rIns="55315" bIns="55315" numCol="1" anchor="ctr">
            <a:noAutofit/>
          </a:bodyPr>
          <a:lstStyle/>
          <a:p>
            <a:pPr defTabSz="2655080">
              <a:defRPr sz="2600">
                <a:solidFill>
                  <a:srgbClr val="5E5E5E"/>
                </a:solidFill>
              </a:defRPr>
            </a:pPr>
            <a:endParaRPr dirty="0"/>
          </a:p>
        </p:txBody>
      </p:sp>
      <p:pic>
        <p:nvPicPr>
          <p:cNvPr id="508" name="Ticaret Bakanlığı Logo Altın Ortalı Kullanım TR.png" descr="Ticaret Bakanlığı Logo Altın Ortalı Kullanım TR.png"/>
          <p:cNvPicPr>
            <a:picLocks noChangeAspect="1"/>
          </p:cNvPicPr>
          <p:nvPr/>
        </p:nvPicPr>
        <p:blipFill>
          <a:blip r:embed="rId11"/>
          <a:stretch>
            <a:fillRect/>
          </a:stretch>
        </p:blipFill>
        <p:spPr>
          <a:xfrm>
            <a:off x="576441" y="354117"/>
            <a:ext cx="3312694" cy="1849094"/>
          </a:xfrm>
          <a:prstGeom prst="rect">
            <a:avLst/>
          </a:prstGeom>
          <a:ln w="12700">
            <a:miter lim="400000"/>
          </a:ln>
          <a:effectLst>
            <a:outerShdw blurRad="190500" dist="63500" dir="5400000" rotWithShape="0">
              <a:srgbClr val="000000"/>
            </a:outerShdw>
          </a:effectLst>
        </p:spPr>
      </p:pic>
      <p:pic>
        <p:nvPicPr>
          <p:cNvPr id="45" name="Shape Shape" descr="Shape Shape"/>
          <p:cNvPicPr>
            <a:picLocks/>
          </p:cNvPicPr>
          <p:nvPr/>
        </p:nvPicPr>
        <p:blipFill>
          <a:blip r:embed="rId12"/>
          <a:stretch>
            <a:fillRect/>
          </a:stretch>
        </p:blipFill>
        <p:spPr>
          <a:xfrm>
            <a:off x="71885" y="273742"/>
            <a:ext cx="5618443" cy="2164873"/>
          </a:xfrm>
          <a:prstGeom prst="rect">
            <a:avLst/>
          </a:prstGeom>
          <a:effectLst/>
        </p:spPr>
      </p:pic>
      <p:pic>
        <p:nvPicPr>
          <p:cNvPr id="48" name="Picture 5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flipH="1">
            <a:off x="18959804" y="354116"/>
            <a:ext cx="5424196" cy="2084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 name="Ticaret Bakanlığı Logo Altın Ortalı Kullanım TR.png" descr="Ticaret Bakanlığı Logo Altın Ortalı Kullanım TR.png"/>
          <p:cNvPicPr>
            <a:picLocks noChangeAspect="1"/>
          </p:cNvPicPr>
          <p:nvPr/>
        </p:nvPicPr>
        <p:blipFill>
          <a:blip r:embed="rId11"/>
          <a:stretch>
            <a:fillRect/>
          </a:stretch>
        </p:blipFill>
        <p:spPr>
          <a:xfrm>
            <a:off x="20436569" y="343925"/>
            <a:ext cx="3312694" cy="1849094"/>
          </a:xfrm>
          <a:prstGeom prst="rect">
            <a:avLst/>
          </a:prstGeom>
          <a:ln w="12700">
            <a:miter lim="400000"/>
          </a:ln>
          <a:effectLst>
            <a:outerShdw blurRad="190500" dist="63500" dir="5400000" rotWithShape="0">
              <a:srgbClr val="000000"/>
            </a:outerShdw>
          </a:effectLst>
        </p:spPr>
      </p:pic>
      <p:sp>
        <p:nvSpPr>
          <p:cNvPr id="2" name="Dikdörtgen 1">
            <a:extLst>
              <a:ext uri="{FF2B5EF4-FFF2-40B4-BE49-F238E27FC236}">
                <a16:creationId xmlns:a16="http://schemas.microsoft.com/office/drawing/2014/main" id="{0D96A6DE-3F4B-4A10-9080-CA673E29A323}"/>
              </a:ext>
            </a:extLst>
          </p:cNvPr>
          <p:cNvSpPr/>
          <p:nvPr/>
        </p:nvSpPr>
        <p:spPr>
          <a:xfrm>
            <a:off x="204349" y="6245865"/>
            <a:ext cx="18799238" cy="6740307"/>
          </a:xfrm>
          <a:prstGeom prst="rect">
            <a:avLst/>
          </a:prstGeom>
        </p:spPr>
        <p:txBody>
          <a:bodyPr wrap="square">
            <a:spAutoFit/>
          </a:bodyPr>
          <a:lstStyle/>
          <a:p>
            <a:pPr marL="288290" algn="just"/>
            <a:r>
              <a:rPr lang="tr-TR" sz="3600" b="1" i="1" dirty="0">
                <a:solidFill>
                  <a:srgbClr val="D8AD65"/>
                </a:solidFill>
                <a:latin typeface="Helvetica"/>
                <a:cs typeface="Helvetica"/>
                <a:sym typeface="Helvetica"/>
              </a:rPr>
              <a:t>AMAÇ: </a:t>
            </a:r>
            <a:r>
              <a:rPr lang="tr-TR" sz="3600" dirty="0">
                <a:solidFill>
                  <a:srgbClr val="D8AD65"/>
                </a:solidFill>
                <a:latin typeface="Helvetica"/>
                <a:cs typeface="Helvetica"/>
                <a:sym typeface="Helvetica"/>
              </a:rPr>
              <a:t>Firmaların finansman yükünü azaltmak ve kredi kabiliyetlerini artırmak amacıyla, Bakanlığımızca yürütülen proje/program/statü bazlı destek programları dahilinde, şirketlere finansman ve teminat imkanı sağlanmasıdır.</a:t>
            </a:r>
          </a:p>
          <a:p>
            <a:pPr marL="288290" algn="just"/>
            <a:r>
              <a:rPr lang="tr-TR" sz="3600" b="1" i="1" dirty="0">
                <a:solidFill>
                  <a:srgbClr val="D8AD65"/>
                </a:solidFill>
                <a:latin typeface="Helvetica"/>
                <a:cs typeface="Helvetica"/>
                <a:sym typeface="Helvetica"/>
              </a:rPr>
              <a:t> </a:t>
            </a:r>
          </a:p>
          <a:p>
            <a:pPr marL="288290" algn="just"/>
            <a:r>
              <a:rPr lang="tr-TR" sz="3600" b="1" i="1" dirty="0">
                <a:solidFill>
                  <a:srgbClr val="D8AD65"/>
                </a:solidFill>
                <a:latin typeface="Helvetica"/>
                <a:cs typeface="Helvetica"/>
                <a:sym typeface="Helvetica"/>
              </a:rPr>
              <a:t>KAPSAM: </a:t>
            </a:r>
            <a:r>
              <a:rPr lang="tr-TR" sz="3600" dirty="0">
                <a:solidFill>
                  <a:srgbClr val="D8AD65"/>
                </a:solidFill>
                <a:latin typeface="Helvetica"/>
                <a:cs typeface="Helvetica"/>
                <a:sym typeface="Helvetica"/>
              </a:rPr>
              <a:t>Pazara Giriş, Küresel Tedarik Zinciri, Tasarım ve Ürün Geliştirme Projeleri ile Marka ve TURQUALITY® ile E-</a:t>
            </a:r>
            <a:r>
              <a:rPr lang="tr-TR" sz="3600" dirty="0" err="1">
                <a:solidFill>
                  <a:srgbClr val="D8AD65"/>
                </a:solidFill>
                <a:latin typeface="Helvetica"/>
                <a:cs typeface="Helvetica"/>
                <a:sym typeface="Helvetica"/>
              </a:rPr>
              <a:t>Turquality</a:t>
            </a:r>
            <a:r>
              <a:rPr lang="tr-TR" sz="3600" dirty="0">
                <a:solidFill>
                  <a:srgbClr val="D8AD65"/>
                </a:solidFill>
                <a:latin typeface="Helvetica"/>
                <a:cs typeface="Helvetica"/>
                <a:sym typeface="Helvetica"/>
              </a:rPr>
              <a:t> (Bilişim Yıldızları) Programları, İhracat Konsorsiyumları ve E-İhracat Konsorsiyumları başvurularına ön onay/onay verilen şirketler, Bakanlığımız, Türk Eximbank ve İGE A.Ş. arasında gerçekleştirilen ihracatçılara prefinansman sağlanmasına ilişkin protokol kapsamında </a:t>
            </a:r>
            <a:r>
              <a:rPr lang="tr-TR" sz="3600" b="1" dirty="0">
                <a:solidFill>
                  <a:srgbClr val="D8AD65"/>
                </a:solidFill>
                <a:latin typeface="Helvetica"/>
                <a:cs typeface="Helvetica"/>
                <a:sym typeface="Helvetica"/>
              </a:rPr>
              <a:t>Türk Eximbank’a prefinansman (kredi) başvurusu</a:t>
            </a:r>
            <a:r>
              <a:rPr lang="tr-TR" sz="3600" dirty="0">
                <a:solidFill>
                  <a:srgbClr val="D8AD65"/>
                </a:solidFill>
                <a:latin typeface="Helvetica"/>
                <a:cs typeface="Helvetica"/>
                <a:sym typeface="Helvetica"/>
              </a:rPr>
              <a:t> yapabilmektedir. Türk Eximbank tarafından prefinansman kredisi onaylanan ihracatçılara </a:t>
            </a:r>
            <a:r>
              <a:rPr lang="tr-TR" sz="3600" b="1" dirty="0">
                <a:solidFill>
                  <a:srgbClr val="D8AD65"/>
                </a:solidFill>
                <a:latin typeface="Helvetica"/>
                <a:cs typeface="Helvetica"/>
                <a:sym typeface="Helvetica"/>
              </a:rPr>
              <a:t>İGE A.Ş. tarafından teminat desteği </a:t>
            </a:r>
            <a:r>
              <a:rPr lang="tr-TR" sz="3600" dirty="0">
                <a:solidFill>
                  <a:srgbClr val="D8AD65"/>
                </a:solidFill>
                <a:latin typeface="Helvetica"/>
                <a:cs typeface="Helvetica"/>
                <a:sym typeface="Helvetica"/>
              </a:rPr>
              <a:t>sağlanmasına yönelik değerlendirme gerçekleştirilmektedir.</a:t>
            </a:r>
            <a:endParaRPr lang="tr-TR" sz="2400" dirty="0">
              <a:solidFill>
                <a:schemeClr val="bg1"/>
              </a:solidFill>
              <a:latin typeface="Calibri Light" panose="020F0302020204030204" pitchFamily="34" charset="0"/>
              <a:ea typeface="Trebuchet MS" panose="020B0603020202020204" pitchFamily="34" charset="0"/>
              <a:cs typeface="Calibri Light" panose="020F0302020204030204" pitchFamily="34" charset="0"/>
            </a:endParaRPr>
          </a:p>
        </p:txBody>
      </p:sp>
    </p:spTree>
    <p:extLst>
      <p:ext uri="{BB962C8B-B14F-4D97-AF65-F5344CB8AC3E}">
        <p14:creationId xmlns:p14="http://schemas.microsoft.com/office/powerpoint/2010/main" val="8702691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HEDEF SEKTÖRLER</a:t>
            </a:r>
          </a:p>
        </p:txBody>
      </p:sp>
      <p:sp>
        <p:nvSpPr>
          <p:cNvPr id="3" name="Metin kutusu 2">
            <a:extLst>
              <a:ext uri="{FF2B5EF4-FFF2-40B4-BE49-F238E27FC236}">
                <a16:creationId xmlns:a16="http://schemas.microsoft.com/office/drawing/2014/main" id="{623BFC70-C4D7-402E-ABC9-865E4BACEF8D}"/>
              </a:ext>
            </a:extLst>
          </p:cNvPr>
          <p:cNvSpPr txBox="1"/>
          <p:nvPr/>
        </p:nvSpPr>
        <p:spPr>
          <a:xfrm>
            <a:off x="1747469" y="3379897"/>
            <a:ext cx="7484454" cy="61649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marR="0" defTabSz="2438338" rtl="0" fontAlgn="auto" latinLnBrk="0" hangingPunct="0">
              <a:lnSpc>
                <a:spcPct val="100000"/>
              </a:lnSpc>
              <a:spcBef>
                <a:spcPts val="0"/>
              </a:spcBef>
              <a:spcAft>
                <a:spcPts val="0"/>
              </a:spcAft>
              <a:buClrTx/>
              <a:buSzTx/>
              <a:tabLst/>
            </a:pPr>
            <a:r>
              <a:rPr lang="tr-TR" sz="4400" b="1" dirty="0">
                <a:solidFill>
                  <a:srgbClr val="D8AE63"/>
                </a:solidFill>
                <a:effectLst>
                  <a:outerShdw blurRad="38100" dist="38100" dir="2700000" algn="tl">
                    <a:srgbClr val="000000">
                      <a:alpha val="43137"/>
                    </a:srgbClr>
                  </a:outerShdw>
                </a:effectLst>
                <a:latin typeface="Myriad Pro Cond"/>
              </a:rPr>
              <a:t>GIDA</a:t>
            </a:r>
          </a:p>
          <a:p>
            <a:pPr marR="0" defTabSz="2438338" rtl="0" fontAlgn="auto" latinLnBrk="0" hangingPunct="0">
              <a:lnSpc>
                <a:spcPct val="100000"/>
              </a:lnSpc>
              <a:spcBef>
                <a:spcPts val="0"/>
              </a:spcBef>
              <a:spcAft>
                <a:spcPts val="0"/>
              </a:spcAft>
              <a:buClrTx/>
              <a:buSzTx/>
              <a:tabLst/>
            </a:pPr>
            <a:endParaRPr lang="tr-TR" sz="4400" b="1" dirty="0">
              <a:solidFill>
                <a:srgbClr val="D8AE63"/>
              </a:solidFill>
              <a:effectLst>
                <a:outerShdw blurRad="38100" dist="38100" dir="2700000" algn="tl">
                  <a:srgbClr val="000000">
                    <a:alpha val="43137"/>
                  </a:srgbClr>
                </a:outerShdw>
              </a:effectLst>
              <a:latin typeface="Myriad Pro Cond"/>
            </a:endParaRPr>
          </a:p>
          <a:p>
            <a:pPr marR="0" defTabSz="2438338" rtl="0" fontAlgn="auto" latinLnBrk="0" hangingPunct="0">
              <a:lnSpc>
                <a:spcPct val="100000"/>
              </a:lnSpc>
              <a:spcBef>
                <a:spcPts val="0"/>
              </a:spcBef>
              <a:spcAft>
                <a:spcPts val="0"/>
              </a:spcAft>
              <a:buClrTx/>
              <a:buSzTx/>
              <a:tabLst/>
            </a:pPr>
            <a:r>
              <a:rPr lang="tr-TR" sz="4400" b="1" dirty="0">
                <a:solidFill>
                  <a:srgbClr val="D8AE63"/>
                </a:solidFill>
                <a:effectLst>
                  <a:outerShdw blurRad="38100" dist="38100" dir="2700000" algn="tl">
                    <a:srgbClr val="000000">
                      <a:alpha val="43137"/>
                    </a:srgbClr>
                  </a:outerShdw>
                </a:effectLst>
                <a:latin typeface="Myriad Pro Cond"/>
              </a:rPr>
              <a:t>KİMYA</a:t>
            </a:r>
          </a:p>
          <a:p>
            <a:pPr marR="0" defTabSz="2438338" rtl="0" fontAlgn="auto" latinLnBrk="0" hangingPunct="0">
              <a:lnSpc>
                <a:spcPct val="100000"/>
              </a:lnSpc>
              <a:spcBef>
                <a:spcPts val="0"/>
              </a:spcBef>
              <a:spcAft>
                <a:spcPts val="0"/>
              </a:spcAft>
              <a:buClrTx/>
              <a:buSzTx/>
              <a:tabLst/>
            </a:pPr>
            <a:endParaRPr lang="tr-TR" sz="4400" b="1" dirty="0">
              <a:solidFill>
                <a:srgbClr val="D8AE63"/>
              </a:solidFill>
              <a:effectLst>
                <a:outerShdw blurRad="38100" dist="38100" dir="2700000" algn="tl">
                  <a:srgbClr val="000000">
                    <a:alpha val="43137"/>
                  </a:srgbClr>
                </a:outerShdw>
              </a:effectLst>
              <a:latin typeface="Myriad Pro Cond"/>
            </a:endParaRPr>
          </a:p>
          <a:p>
            <a:pPr marR="0" defTabSz="2438338" rtl="0" fontAlgn="auto" latinLnBrk="0" hangingPunct="0">
              <a:lnSpc>
                <a:spcPct val="100000"/>
              </a:lnSpc>
              <a:spcBef>
                <a:spcPts val="0"/>
              </a:spcBef>
              <a:spcAft>
                <a:spcPts val="0"/>
              </a:spcAft>
              <a:buClrTx/>
              <a:buSzTx/>
              <a:tabLst/>
            </a:pPr>
            <a:r>
              <a:rPr lang="tr-TR" sz="4400" b="1" dirty="0">
                <a:solidFill>
                  <a:srgbClr val="D8AE63"/>
                </a:solidFill>
                <a:effectLst>
                  <a:outerShdw blurRad="38100" dist="38100" dir="2700000" algn="tl">
                    <a:srgbClr val="000000">
                      <a:alpha val="43137"/>
                    </a:srgbClr>
                  </a:outerShdw>
                </a:effectLst>
                <a:latin typeface="Myriad Pro Cond"/>
              </a:rPr>
              <a:t>MAKİNE</a:t>
            </a:r>
          </a:p>
          <a:p>
            <a:pPr marR="0" defTabSz="2438338" rtl="0" fontAlgn="auto" latinLnBrk="0" hangingPunct="0">
              <a:lnSpc>
                <a:spcPct val="100000"/>
              </a:lnSpc>
              <a:spcBef>
                <a:spcPts val="0"/>
              </a:spcBef>
              <a:spcAft>
                <a:spcPts val="0"/>
              </a:spcAft>
              <a:buClrTx/>
              <a:buSzTx/>
              <a:tabLst/>
            </a:pPr>
            <a:endParaRPr lang="tr-TR" sz="4400" b="1" dirty="0">
              <a:solidFill>
                <a:srgbClr val="D8AE63"/>
              </a:solidFill>
              <a:effectLst>
                <a:outerShdw blurRad="38100" dist="38100" dir="2700000" algn="tl">
                  <a:srgbClr val="000000">
                    <a:alpha val="43137"/>
                  </a:srgbClr>
                </a:outerShdw>
              </a:effectLst>
              <a:latin typeface="Myriad Pro Cond"/>
            </a:endParaRPr>
          </a:p>
          <a:p>
            <a:pPr marR="0" defTabSz="2438338" rtl="0" fontAlgn="auto" latinLnBrk="0" hangingPunct="0">
              <a:lnSpc>
                <a:spcPct val="100000"/>
              </a:lnSpc>
              <a:spcBef>
                <a:spcPts val="0"/>
              </a:spcBef>
              <a:spcAft>
                <a:spcPts val="0"/>
              </a:spcAft>
              <a:buClrTx/>
              <a:buSzTx/>
              <a:tabLst/>
            </a:pPr>
            <a:r>
              <a:rPr lang="tr-TR" sz="4400" b="1" dirty="0">
                <a:solidFill>
                  <a:srgbClr val="D8AE63"/>
                </a:solidFill>
                <a:effectLst>
                  <a:outerShdw blurRad="38100" dist="38100" dir="2700000" algn="tl">
                    <a:srgbClr val="000000">
                      <a:alpha val="43137"/>
                    </a:srgbClr>
                  </a:outerShdw>
                </a:effectLst>
                <a:latin typeface="Myriad Pro Cond"/>
              </a:rPr>
              <a:t>OTOMOTİV</a:t>
            </a:r>
          </a:p>
          <a:p>
            <a:pPr marR="0" defTabSz="2438338" rtl="0" fontAlgn="auto" latinLnBrk="0" hangingPunct="0">
              <a:lnSpc>
                <a:spcPct val="100000"/>
              </a:lnSpc>
              <a:spcBef>
                <a:spcPts val="0"/>
              </a:spcBef>
              <a:spcAft>
                <a:spcPts val="0"/>
              </a:spcAft>
              <a:buClrTx/>
              <a:buSzTx/>
              <a:tabLst/>
            </a:pPr>
            <a:endParaRPr lang="tr-TR" sz="4400" b="1" dirty="0">
              <a:solidFill>
                <a:srgbClr val="D8AE63"/>
              </a:solidFill>
              <a:effectLst>
                <a:outerShdw blurRad="38100" dist="38100" dir="2700000" algn="tl">
                  <a:srgbClr val="000000">
                    <a:alpha val="43137"/>
                  </a:srgbClr>
                </a:outerShdw>
              </a:effectLst>
              <a:latin typeface="Myriad Pro Cond"/>
            </a:endParaRPr>
          </a:p>
          <a:p>
            <a:pPr marR="0" defTabSz="2438338" rtl="0" fontAlgn="auto" latinLnBrk="0" hangingPunct="0">
              <a:lnSpc>
                <a:spcPct val="100000"/>
              </a:lnSpc>
              <a:spcBef>
                <a:spcPts val="0"/>
              </a:spcBef>
              <a:spcAft>
                <a:spcPts val="0"/>
              </a:spcAft>
              <a:buClrTx/>
              <a:buSzTx/>
              <a:tabLst/>
            </a:pPr>
            <a:r>
              <a:rPr lang="tr-TR" sz="4400" b="1" dirty="0">
                <a:solidFill>
                  <a:srgbClr val="D8AE63"/>
                </a:solidFill>
                <a:effectLst>
                  <a:outerShdw blurRad="38100" dist="38100" dir="2700000" algn="tl">
                    <a:srgbClr val="000000">
                      <a:alpha val="43137"/>
                    </a:srgbClr>
                  </a:outerShdw>
                </a:effectLst>
                <a:latin typeface="Myriad Pro Cond"/>
              </a:rPr>
              <a:t>ELEKTRİK - ELEKTRONİK</a:t>
            </a:r>
          </a:p>
        </p:txBody>
      </p:sp>
      <p:sp>
        <p:nvSpPr>
          <p:cNvPr id="14" name="Metin kutusu 13">
            <a:extLst>
              <a:ext uri="{FF2B5EF4-FFF2-40B4-BE49-F238E27FC236}">
                <a16:creationId xmlns:a16="http://schemas.microsoft.com/office/drawing/2014/main" id="{C2E82E39-4ADF-40C7-ADF5-287643F72E64}"/>
              </a:ext>
            </a:extLst>
          </p:cNvPr>
          <p:cNvSpPr txBox="1"/>
          <p:nvPr/>
        </p:nvSpPr>
        <p:spPr>
          <a:xfrm>
            <a:off x="11512062" y="4592018"/>
            <a:ext cx="10615246" cy="277936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marR="0" defTabSz="2438338" rtl="0" fontAlgn="auto" latinLnBrk="0" hangingPunct="0">
              <a:lnSpc>
                <a:spcPct val="100000"/>
              </a:lnSpc>
              <a:spcBef>
                <a:spcPts val="0"/>
              </a:spcBef>
              <a:spcAft>
                <a:spcPts val="0"/>
              </a:spcAft>
              <a:buClrTx/>
              <a:buSzTx/>
              <a:tabLst/>
            </a:pPr>
            <a:r>
              <a:rPr lang="tr-TR" sz="4400" b="1" dirty="0">
                <a:solidFill>
                  <a:srgbClr val="D8AE63"/>
                </a:solidFill>
                <a:effectLst>
                  <a:outerShdw blurRad="38100" dist="38100" dir="2700000" algn="tl">
                    <a:srgbClr val="000000">
                      <a:alpha val="43137"/>
                    </a:srgbClr>
                  </a:outerShdw>
                </a:effectLst>
                <a:latin typeface="Myriad Pro Cond"/>
              </a:rPr>
              <a:t>Bakanlığımızca gerçekleştirilen İhracat Ana Planı çalışması sonrasında söz konusu 5 sektör hedef sektör olarak belirlenmiş bulunmaktadır. </a:t>
            </a:r>
          </a:p>
        </p:txBody>
      </p:sp>
      <p:sp>
        <p:nvSpPr>
          <p:cNvPr id="20" name="Metin kutusu 19">
            <a:extLst>
              <a:ext uri="{FF2B5EF4-FFF2-40B4-BE49-F238E27FC236}">
                <a16:creationId xmlns:a16="http://schemas.microsoft.com/office/drawing/2014/main" id="{AB7381BD-EB41-4443-8BD6-3A86836E11B1}"/>
              </a:ext>
            </a:extLst>
          </p:cNvPr>
          <p:cNvSpPr txBox="1"/>
          <p:nvPr/>
        </p:nvSpPr>
        <p:spPr>
          <a:xfrm>
            <a:off x="8289633" y="9036967"/>
            <a:ext cx="15524267" cy="116955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7000" b="1" dirty="0">
                <a:solidFill>
                  <a:srgbClr val="D8AD65"/>
                </a:solidFill>
                <a:latin typeface="Calibri" panose="020F0502020204030204" pitchFamily="34" charset="0"/>
                <a:cs typeface="Calibri" panose="020F0502020204030204" pitchFamily="34" charset="0"/>
              </a:rPr>
              <a:t>HEDEF ÜLKELER</a:t>
            </a:r>
          </a:p>
        </p:txBody>
      </p:sp>
    </p:spTree>
    <p:extLst>
      <p:ext uri="{BB962C8B-B14F-4D97-AF65-F5344CB8AC3E}">
        <p14:creationId xmlns:p14="http://schemas.microsoft.com/office/powerpoint/2010/main" val="1971663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3416837" y="0"/>
            <a:ext cx="17550326" cy="207067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3618618" y="-66198"/>
            <a:ext cx="17793582" cy="193899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TİCARET BAKANLIĞI’NIN İHRACATÇILAR İÇİN ÖNEM TAŞIYAN DİĞER FAALİYETLERİ- YEŞİL PASAPORT</a:t>
            </a:r>
          </a:p>
        </p:txBody>
      </p:sp>
      <p:sp>
        <p:nvSpPr>
          <p:cNvPr id="14" name="Metin kutusu 13">
            <a:extLst>
              <a:ext uri="{FF2B5EF4-FFF2-40B4-BE49-F238E27FC236}">
                <a16:creationId xmlns:a16="http://schemas.microsoft.com/office/drawing/2014/main" id="{C2E82E39-4ADF-40C7-ADF5-287643F72E64}"/>
              </a:ext>
            </a:extLst>
          </p:cNvPr>
          <p:cNvSpPr txBox="1"/>
          <p:nvPr/>
        </p:nvSpPr>
        <p:spPr>
          <a:xfrm>
            <a:off x="401515" y="2136870"/>
            <a:ext cx="23580969" cy="1158176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algn="just"/>
            <a:r>
              <a:rPr lang="tr-TR" sz="4400" dirty="0">
                <a:solidFill>
                  <a:srgbClr val="D8AE63"/>
                </a:solidFill>
                <a:effectLst>
                  <a:outerShdw blurRad="38100" dist="38100" dir="2700000" algn="tl">
                    <a:srgbClr val="000000">
                      <a:alpha val="43137"/>
                    </a:srgbClr>
                  </a:outerShdw>
                </a:effectLst>
                <a:latin typeface="Myriad Pro Cond"/>
              </a:rPr>
              <a:t>İhracatçılarımızın dünyanın her noktasında vize beklemeden, alıcıları ile aktif ve hızlı şekilde temas edebilmelerini sağlamak amacıyla 23.03.2017 tarihinde yürürlüğe konulan düzenlemeyle hususi damgalı (yeşil) pasaport ile pek çok ülkeye vizesiz seyahatin yolu açılmıştır.</a:t>
            </a:r>
          </a:p>
          <a:p>
            <a:pPr algn="just"/>
            <a:r>
              <a:rPr lang="tr-TR" sz="4400" dirty="0">
                <a:solidFill>
                  <a:srgbClr val="D8AE63"/>
                </a:solidFill>
                <a:effectLst>
                  <a:outerShdw blurRad="38100" dist="38100" dir="2700000" algn="tl">
                    <a:srgbClr val="000000">
                      <a:alpha val="43137"/>
                    </a:srgbClr>
                  </a:outerShdw>
                </a:effectLst>
                <a:latin typeface="Myriad Pro Cond"/>
              </a:rPr>
              <a:t>	</a:t>
            </a:r>
            <a:r>
              <a:rPr lang="tr-TR" sz="4400" b="1" dirty="0">
                <a:solidFill>
                  <a:srgbClr val="D8AE63"/>
                </a:solidFill>
                <a:effectLst>
                  <a:outerShdw blurRad="38100" dist="38100" dir="2700000" algn="tl">
                    <a:srgbClr val="000000">
                      <a:alpha val="43137"/>
                    </a:srgbClr>
                  </a:outerShdw>
                </a:effectLst>
                <a:latin typeface="Myriad Pro Cond"/>
              </a:rPr>
              <a:t>Başvuru şartları: </a:t>
            </a:r>
          </a:p>
          <a:p>
            <a:pPr marL="571500" indent="-571500" algn="just">
              <a:buFontTx/>
              <a:buChar char="-"/>
            </a:pPr>
            <a:r>
              <a:rPr lang="tr-TR" sz="4400" dirty="0">
                <a:solidFill>
                  <a:srgbClr val="D8AE63"/>
                </a:solidFill>
                <a:effectLst>
                  <a:outerShdw blurRad="38100" dist="38100" dir="2700000" algn="tl">
                    <a:srgbClr val="000000">
                      <a:alpha val="43137"/>
                    </a:srgbClr>
                  </a:outerShdw>
                </a:effectLst>
                <a:latin typeface="Myriad Pro Cond"/>
              </a:rPr>
              <a:t>Son üç yıllık ihracat dikkate alınmaktadır. Son üç yılda her yıl ihracat yapma şartı yoktur.</a:t>
            </a:r>
          </a:p>
          <a:p>
            <a:pPr marL="571500" indent="-571500" algn="just">
              <a:buFontTx/>
              <a:buChar char="-"/>
            </a:pPr>
            <a:r>
              <a:rPr lang="tr-TR" sz="4400" dirty="0">
                <a:solidFill>
                  <a:srgbClr val="D8AE63"/>
                </a:solidFill>
                <a:effectLst>
                  <a:outerShdw blurRad="38100" dist="38100" dir="2700000" algn="tl">
                    <a:srgbClr val="000000">
                      <a:alpha val="43137"/>
                    </a:srgbClr>
                  </a:outerShdw>
                </a:effectLst>
                <a:latin typeface="Myriad Pro Cond"/>
              </a:rPr>
              <a:t>Yıllık ortalama ihracatı 500 Bin Doları üzerinde olan ( 3 yıllık Toplam İhracatı 1.5 Milyon Dolar üzerinde olan)  ihracatçı firma temsilcilerine yeşil pasaport verilecektir.</a:t>
            </a:r>
          </a:p>
          <a:p>
            <a:pPr marL="742950" indent="-742950" algn="just">
              <a:buAutoNum type="alphaLcPeriod"/>
            </a:pPr>
            <a:r>
              <a:rPr lang="tr-TR" sz="4400" dirty="0">
                <a:solidFill>
                  <a:srgbClr val="D8AE63"/>
                </a:solidFill>
                <a:effectLst>
                  <a:outerShdw blurRad="38100" dist="38100" dir="2700000" algn="tl">
                    <a:srgbClr val="000000">
                      <a:alpha val="43137"/>
                    </a:srgbClr>
                  </a:outerShdw>
                </a:effectLst>
                <a:latin typeface="Myriad Pro Cond"/>
              </a:rPr>
              <a:t>500 Bin -10 milyon ABD Doları (10 milyon dolar dahil) arasında olan firmalara </a:t>
            </a:r>
            <a:r>
              <a:rPr lang="tr-TR" sz="4400" b="1" dirty="0">
                <a:solidFill>
                  <a:srgbClr val="D8AE63"/>
                </a:solidFill>
                <a:effectLst>
                  <a:outerShdw blurRad="38100" dist="38100" dir="2700000" algn="tl">
                    <a:srgbClr val="000000">
                      <a:alpha val="43137"/>
                    </a:srgbClr>
                  </a:outerShdw>
                </a:effectLst>
                <a:latin typeface="Myriad Pro Cond"/>
              </a:rPr>
              <a:t>1</a:t>
            </a:r>
            <a:r>
              <a:rPr lang="tr-TR" sz="4400" dirty="0">
                <a:solidFill>
                  <a:srgbClr val="D8AE63"/>
                </a:solidFill>
                <a:effectLst>
                  <a:outerShdw blurRad="38100" dist="38100" dir="2700000" algn="tl">
                    <a:srgbClr val="000000">
                      <a:alpha val="43137"/>
                    </a:srgbClr>
                  </a:outerShdw>
                </a:effectLst>
                <a:latin typeface="Myriad Pro Cond"/>
              </a:rPr>
              <a:t>, </a:t>
            </a:r>
          </a:p>
          <a:p>
            <a:pPr algn="just"/>
            <a:r>
              <a:rPr lang="tr-TR" sz="4400" dirty="0">
                <a:solidFill>
                  <a:srgbClr val="D8AE63"/>
                </a:solidFill>
                <a:effectLst>
                  <a:outerShdw blurRad="38100" dist="38100" dir="2700000" algn="tl">
                    <a:srgbClr val="000000">
                      <a:alpha val="43137"/>
                    </a:srgbClr>
                  </a:outerShdw>
                </a:effectLst>
                <a:latin typeface="Myriad Pro Cond"/>
              </a:rPr>
              <a:t>(Toplam İhracat 1,5 Milyon ile 30 Milyon arası)</a:t>
            </a:r>
          </a:p>
          <a:p>
            <a:pPr algn="just"/>
            <a:r>
              <a:rPr lang="tr-TR" sz="4400" dirty="0">
                <a:solidFill>
                  <a:srgbClr val="D8AE63"/>
                </a:solidFill>
                <a:effectLst>
                  <a:outerShdw blurRad="38100" dist="38100" dir="2700000" algn="tl">
                    <a:srgbClr val="000000">
                      <a:alpha val="43137"/>
                    </a:srgbClr>
                  </a:outerShdw>
                </a:effectLst>
                <a:latin typeface="Myriad Pro Cond"/>
              </a:rPr>
              <a:t>b. 10 milyon - 25 milyon ABD Doları arasında olan firmalara </a:t>
            </a:r>
            <a:r>
              <a:rPr lang="tr-TR" sz="4400" b="1" dirty="0">
                <a:solidFill>
                  <a:srgbClr val="D8AE63"/>
                </a:solidFill>
                <a:effectLst>
                  <a:outerShdw blurRad="38100" dist="38100" dir="2700000" algn="tl">
                    <a:srgbClr val="000000">
                      <a:alpha val="43137"/>
                    </a:srgbClr>
                  </a:outerShdw>
                </a:effectLst>
                <a:latin typeface="Myriad Pro Cond"/>
              </a:rPr>
              <a:t>2</a:t>
            </a:r>
            <a:r>
              <a:rPr lang="tr-TR" sz="4400" dirty="0">
                <a:solidFill>
                  <a:srgbClr val="D8AE63"/>
                </a:solidFill>
                <a:effectLst>
                  <a:outerShdw blurRad="38100" dist="38100" dir="2700000" algn="tl">
                    <a:srgbClr val="000000">
                      <a:alpha val="43137"/>
                    </a:srgbClr>
                  </a:outerShdw>
                </a:effectLst>
                <a:latin typeface="Myriad Pro Cond"/>
              </a:rPr>
              <a:t>, </a:t>
            </a:r>
          </a:p>
          <a:p>
            <a:pPr algn="just"/>
            <a:r>
              <a:rPr lang="tr-TR" sz="4400" dirty="0">
                <a:solidFill>
                  <a:srgbClr val="D8AE63"/>
                </a:solidFill>
                <a:effectLst>
                  <a:outerShdw blurRad="38100" dist="38100" dir="2700000" algn="tl">
                    <a:srgbClr val="000000">
                      <a:alpha val="43137"/>
                    </a:srgbClr>
                  </a:outerShdw>
                </a:effectLst>
                <a:latin typeface="Myriad Pro Cond"/>
              </a:rPr>
              <a:t>(Toplam İhracat 30,01 Milyon ile 75 Milyon arası)</a:t>
            </a:r>
          </a:p>
          <a:p>
            <a:pPr algn="just"/>
            <a:r>
              <a:rPr lang="tr-TR" sz="4400" dirty="0">
                <a:solidFill>
                  <a:srgbClr val="D8AE63"/>
                </a:solidFill>
                <a:effectLst>
                  <a:outerShdw blurRad="38100" dist="38100" dir="2700000" algn="tl">
                    <a:srgbClr val="000000">
                      <a:alpha val="43137"/>
                    </a:srgbClr>
                  </a:outerShdw>
                </a:effectLst>
                <a:latin typeface="Myriad Pro Cond"/>
              </a:rPr>
              <a:t>c. 25 milyon -50 milyon ABD Doları arasında olan firmalara </a:t>
            </a:r>
            <a:r>
              <a:rPr lang="tr-TR" sz="4400" b="1" dirty="0">
                <a:solidFill>
                  <a:srgbClr val="D8AE63"/>
                </a:solidFill>
                <a:effectLst>
                  <a:outerShdw blurRad="38100" dist="38100" dir="2700000" algn="tl">
                    <a:srgbClr val="000000">
                      <a:alpha val="43137"/>
                    </a:srgbClr>
                  </a:outerShdw>
                </a:effectLst>
                <a:latin typeface="Myriad Pro Cond"/>
              </a:rPr>
              <a:t>3</a:t>
            </a:r>
            <a:r>
              <a:rPr lang="tr-TR" sz="4400" dirty="0">
                <a:solidFill>
                  <a:srgbClr val="D8AE63"/>
                </a:solidFill>
                <a:effectLst>
                  <a:outerShdw blurRad="38100" dist="38100" dir="2700000" algn="tl">
                    <a:srgbClr val="000000">
                      <a:alpha val="43137"/>
                    </a:srgbClr>
                  </a:outerShdw>
                </a:effectLst>
                <a:latin typeface="Myriad Pro Cond"/>
              </a:rPr>
              <a:t>, </a:t>
            </a:r>
          </a:p>
          <a:p>
            <a:pPr algn="just"/>
            <a:r>
              <a:rPr lang="tr-TR" sz="4400" dirty="0">
                <a:solidFill>
                  <a:srgbClr val="D8AE63"/>
                </a:solidFill>
                <a:effectLst>
                  <a:outerShdw blurRad="38100" dist="38100" dir="2700000" algn="tl">
                    <a:srgbClr val="000000">
                      <a:alpha val="43137"/>
                    </a:srgbClr>
                  </a:outerShdw>
                </a:effectLst>
                <a:latin typeface="Myriad Pro Cond"/>
              </a:rPr>
              <a:t>(Toplam İhracat 75,01 Milyon ile 150 Milyon arası)</a:t>
            </a:r>
          </a:p>
          <a:p>
            <a:pPr algn="just"/>
            <a:r>
              <a:rPr lang="tr-TR" sz="4400" dirty="0">
                <a:solidFill>
                  <a:srgbClr val="D8AE63"/>
                </a:solidFill>
                <a:effectLst>
                  <a:outerShdw blurRad="38100" dist="38100" dir="2700000" algn="tl">
                    <a:srgbClr val="000000">
                      <a:alpha val="43137"/>
                    </a:srgbClr>
                  </a:outerShdw>
                </a:effectLst>
                <a:latin typeface="Myriad Pro Cond"/>
              </a:rPr>
              <a:t>ç. 50 milyon - 100 milyon ABD Doları arasında olan firmalara </a:t>
            </a:r>
            <a:r>
              <a:rPr lang="tr-TR" sz="4400" b="1" dirty="0">
                <a:solidFill>
                  <a:srgbClr val="D8AE63"/>
                </a:solidFill>
                <a:effectLst>
                  <a:outerShdw blurRad="38100" dist="38100" dir="2700000" algn="tl">
                    <a:srgbClr val="000000">
                      <a:alpha val="43137"/>
                    </a:srgbClr>
                  </a:outerShdw>
                </a:effectLst>
                <a:latin typeface="Myriad Pro Cond"/>
              </a:rPr>
              <a:t>4</a:t>
            </a:r>
            <a:r>
              <a:rPr lang="tr-TR" sz="4400" dirty="0">
                <a:solidFill>
                  <a:srgbClr val="D8AE63"/>
                </a:solidFill>
                <a:effectLst>
                  <a:outerShdw blurRad="38100" dist="38100" dir="2700000" algn="tl">
                    <a:srgbClr val="000000">
                      <a:alpha val="43137"/>
                    </a:srgbClr>
                  </a:outerShdw>
                </a:effectLst>
                <a:latin typeface="Myriad Pro Cond"/>
              </a:rPr>
              <a:t>, </a:t>
            </a:r>
          </a:p>
          <a:p>
            <a:pPr algn="just"/>
            <a:r>
              <a:rPr lang="tr-TR" sz="4400" dirty="0">
                <a:solidFill>
                  <a:srgbClr val="D8AE63"/>
                </a:solidFill>
                <a:effectLst>
                  <a:outerShdw blurRad="38100" dist="38100" dir="2700000" algn="tl">
                    <a:srgbClr val="000000">
                      <a:alpha val="43137"/>
                    </a:srgbClr>
                  </a:outerShdw>
                </a:effectLst>
                <a:latin typeface="Myriad Pro Cond"/>
              </a:rPr>
              <a:t>(Toplam İhracat 150,01 Milyon ile 300 Milyon ABD Doları arası)</a:t>
            </a:r>
          </a:p>
          <a:p>
            <a:pPr algn="just"/>
            <a:r>
              <a:rPr lang="tr-TR" sz="4400" dirty="0">
                <a:solidFill>
                  <a:srgbClr val="D8AE63"/>
                </a:solidFill>
                <a:effectLst>
                  <a:outerShdw blurRad="38100" dist="38100" dir="2700000" algn="tl">
                    <a:srgbClr val="000000">
                      <a:alpha val="43137"/>
                    </a:srgbClr>
                  </a:outerShdw>
                </a:effectLst>
                <a:latin typeface="Myriad Pro Cond"/>
              </a:rPr>
              <a:t>d. 100 milyon dolar üzerinde ihracatı olan firmalara ise </a:t>
            </a:r>
            <a:r>
              <a:rPr lang="tr-TR" sz="4400" b="1" dirty="0">
                <a:solidFill>
                  <a:srgbClr val="D8AE63"/>
                </a:solidFill>
                <a:effectLst>
                  <a:outerShdw blurRad="38100" dist="38100" dir="2700000" algn="tl">
                    <a:srgbClr val="000000">
                      <a:alpha val="43137"/>
                    </a:srgbClr>
                  </a:outerShdw>
                </a:effectLst>
                <a:latin typeface="Myriad Pro Cond"/>
              </a:rPr>
              <a:t>5</a:t>
            </a:r>
            <a:r>
              <a:rPr lang="tr-TR" sz="4400" dirty="0">
                <a:solidFill>
                  <a:srgbClr val="D8AE63"/>
                </a:solidFill>
                <a:effectLst>
                  <a:outerShdw blurRad="38100" dist="38100" dir="2700000" algn="tl">
                    <a:srgbClr val="000000">
                      <a:alpha val="43137"/>
                    </a:srgbClr>
                  </a:outerShdw>
                </a:effectLst>
                <a:latin typeface="Myriad Pro Cond"/>
              </a:rPr>
              <a:t> (Toplam İhracatı 300,01 Milyon ABD Doları üzerinde olmalı)</a:t>
            </a:r>
          </a:p>
        </p:txBody>
      </p:sp>
    </p:spTree>
    <p:extLst>
      <p:ext uri="{BB962C8B-B14F-4D97-AF65-F5344CB8AC3E}">
        <p14:creationId xmlns:p14="http://schemas.microsoft.com/office/powerpoint/2010/main" val="2417118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İçerik Yer Tutucusu 5">
            <a:extLst>
              <a:ext uri="{FF2B5EF4-FFF2-40B4-BE49-F238E27FC236}">
                <a16:creationId xmlns:a16="http://schemas.microsoft.com/office/drawing/2014/main" id="{056F66E4-AA9D-4DA3-B1B1-8F3CC470A669}"/>
              </a:ext>
            </a:extLst>
          </p:cNvPr>
          <p:cNvGraphicFramePr>
            <a:graphicFrameLocks/>
          </p:cNvGraphicFramePr>
          <p:nvPr>
            <p:extLst>
              <p:ext uri="{D42A27DB-BD31-4B8C-83A1-F6EECF244321}">
                <p14:modId xmlns:p14="http://schemas.microsoft.com/office/powerpoint/2010/main" val="1567624106"/>
              </p:ext>
            </p:extLst>
          </p:nvPr>
        </p:nvGraphicFramePr>
        <p:xfrm>
          <a:off x="2187059" y="4982017"/>
          <a:ext cx="20583406" cy="8519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ayt Numarası Yer Tutucusu 1">
            <a:extLst>
              <a:ext uri="{FF2B5EF4-FFF2-40B4-BE49-F238E27FC236}">
                <a16:creationId xmlns:a16="http://schemas.microsoft.com/office/drawing/2014/main" id="{83221A72-7BF7-4A03-BF5A-2D467AA7E444}"/>
              </a:ext>
            </a:extLst>
          </p:cNvPr>
          <p:cNvSpPr txBox="1">
            <a:spLocks/>
          </p:cNvSpPr>
          <p:nvPr/>
        </p:nvSpPr>
        <p:spPr>
          <a:xfrm>
            <a:off x="21916960" y="12770973"/>
            <a:ext cx="1125420" cy="730250"/>
          </a:xfrm>
          <a:prstGeom prst="rect">
            <a:avLst/>
          </a:prstGeom>
        </p:spPr>
        <p:txBody>
          <a:bodyPr/>
          <a:lstStyle>
            <a:defPPr>
              <a:defRPr lang="tr-TR"/>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000" dirty="0"/>
              <a:t>13</a:t>
            </a:r>
          </a:p>
        </p:txBody>
      </p:sp>
      <p:grpSp>
        <p:nvGrpSpPr>
          <p:cNvPr id="10" name="Grup 9">
            <a:extLst>
              <a:ext uri="{FF2B5EF4-FFF2-40B4-BE49-F238E27FC236}">
                <a16:creationId xmlns:a16="http://schemas.microsoft.com/office/drawing/2014/main" id="{0E38FB20-E2B4-481D-A88C-9FB018AD0331}"/>
              </a:ext>
            </a:extLst>
          </p:cNvPr>
          <p:cNvGrpSpPr/>
          <p:nvPr/>
        </p:nvGrpSpPr>
        <p:grpSpPr>
          <a:xfrm>
            <a:off x="2858749" y="9241620"/>
            <a:ext cx="5282927" cy="1537847"/>
            <a:chOff x="-110400" y="2259691"/>
            <a:chExt cx="2483699" cy="1114544"/>
          </a:xfrm>
        </p:grpSpPr>
        <p:sp>
          <p:nvSpPr>
            <p:cNvPr id="11" name="Dikdörtgen: Köşeleri Yuvarlatılmış 10">
              <a:extLst>
                <a:ext uri="{FF2B5EF4-FFF2-40B4-BE49-F238E27FC236}">
                  <a16:creationId xmlns:a16="http://schemas.microsoft.com/office/drawing/2014/main" id="{6EF736B4-5DEF-4159-A92B-C56054271B22}"/>
                </a:ext>
              </a:extLst>
            </p:cNvPr>
            <p:cNvSpPr/>
            <p:nvPr/>
          </p:nvSpPr>
          <p:spPr>
            <a:xfrm>
              <a:off x="-110400" y="2259691"/>
              <a:ext cx="2483699" cy="1100589"/>
            </a:xfrm>
            <a:prstGeom prst="roundRect">
              <a:avLst>
                <a:gd name="adj" fmla="val 1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p:spPr>
          <p:style>
            <a:lnRef idx="1">
              <a:schemeClr val="accent5"/>
            </a:lnRef>
            <a:fillRef idx="2">
              <a:schemeClr val="accent5"/>
            </a:fillRef>
            <a:effectRef idx="1">
              <a:schemeClr val="accent5"/>
            </a:effectRef>
            <a:fontRef idx="minor">
              <a:schemeClr val="dk1"/>
            </a:fontRef>
          </p:style>
        </p:sp>
        <p:sp>
          <p:nvSpPr>
            <p:cNvPr id="17" name="Dikdörtgen: Köşeleri Yuvarlatılmış 4">
              <a:extLst>
                <a:ext uri="{FF2B5EF4-FFF2-40B4-BE49-F238E27FC236}">
                  <a16:creationId xmlns:a16="http://schemas.microsoft.com/office/drawing/2014/main" id="{49C96D49-A6FB-43F7-93E1-79D39B6AFDDB}"/>
                </a:ext>
              </a:extLst>
            </p:cNvPr>
            <p:cNvSpPr txBox="1"/>
            <p:nvPr/>
          </p:nvSpPr>
          <p:spPr>
            <a:xfrm>
              <a:off x="-78165" y="2338116"/>
              <a:ext cx="2419229" cy="103611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0800" tIns="50800" rIns="50800" bIns="50800" numCol="1" spcCol="1270" anchor="ctr" anchorCtr="0">
              <a:noAutofit/>
            </a:bodyPr>
            <a:lstStyle/>
            <a:p>
              <a:pPr defTabSz="1955800">
                <a:lnSpc>
                  <a:spcPct val="90000"/>
                </a:lnSpc>
                <a:spcBef>
                  <a:spcPct val="0"/>
                </a:spcBef>
                <a:spcAft>
                  <a:spcPct val="35000"/>
                </a:spcAft>
              </a:pPr>
              <a:r>
                <a:rPr lang="tr-TR" sz="2000" b="1" kern="1200" dirty="0">
                  <a:solidFill>
                    <a:srgbClr val="002060"/>
                  </a:solidFill>
                  <a:latin typeface="Arial" panose="020B0604020202020204" pitchFamily="34" charset="0"/>
                  <a:cs typeface="Arial" panose="020B0604020202020204" pitchFamily="34" charset="0"/>
                </a:rPr>
                <a:t>İthalatta Doğacak KDV’nin Teminata Bağlanması</a:t>
              </a:r>
            </a:p>
          </p:txBody>
        </p:sp>
      </p:grpSp>
      <p:grpSp>
        <p:nvGrpSpPr>
          <p:cNvPr id="24" name="Group">
            <a:extLst>
              <a:ext uri="{FF2B5EF4-FFF2-40B4-BE49-F238E27FC236}">
                <a16:creationId xmlns:a16="http://schemas.microsoft.com/office/drawing/2014/main" id="{C5B185A4-4B4D-4E08-B7E0-B332D2EC76E9}"/>
              </a:ext>
            </a:extLst>
          </p:cNvPr>
          <p:cNvGrpSpPr/>
          <p:nvPr/>
        </p:nvGrpSpPr>
        <p:grpSpPr>
          <a:xfrm>
            <a:off x="3538465" y="-13365"/>
            <a:ext cx="17550326" cy="2070672"/>
            <a:chOff x="-12700" y="-12699"/>
            <a:chExt cx="12192954" cy="1394491"/>
          </a:xfrm>
        </p:grpSpPr>
        <p:grpSp>
          <p:nvGrpSpPr>
            <p:cNvPr id="25" name="Rectangle">
              <a:extLst>
                <a:ext uri="{FF2B5EF4-FFF2-40B4-BE49-F238E27FC236}">
                  <a16:creationId xmlns:a16="http://schemas.microsoft.com/office/drawing/2014/main" id="{958F4229-825C-42A3-8A4B-118E50054121}"/>
                </a:ext>
              </a:extLst>
            </p:cNvPr>
            <p:cNvGrpSpPr/>
            <p:nvPr/>
          </p:nvGrpSpPr>
          <p:grpSpPr>
            <a:xfrm>
              <a:off x="-12700" y="-12700"/>
              <a:ext cx="12192955" cy="1394492"/>
              <a:chOff x="0" y="0"/>
              <a:chExt cx="12192954" cy="1394491"/>
            </a:xfrm>
          </p:grpSpPr>
          <p:sp>
            <p:nvSpPr>
              <p:cNvPr id="27" name="Rectangle">
                <a:extLst>
                  <a:ext uri="{FF2B5EF4-FFF2-40B4-BE49-F238E27FC236}">
                    <a16:creationId xmlns:a16="http://schemas.microsoft.com/office/drawing/2014/main" id="{34AE3074-1FDC-4DB4-B531-F5B732FAC047}"/>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28" name="Rectangle Rectangle" descr="Rectangle Rectangle">
                <a:extLst>
                  <a:ext uri="{FF2B5EF4-FFF2-40B4-BE49-F238E27FC236}">
                    <a16:creationId xmlns:a16="http://schemas.microsoft.com/office/drawing/2014/main" id="{3C51062C-53D6-4B77-A9E2-ABA8640AC635}"/>
                  </a:ext>
                </a:extLst>
              </p:cNvPr>
              <p:cNvPicPr>
                <a:picLocks/>
              </p:cNvPicPr>
              <p:nvPr/>
            </p:nvPicPr>
            <p:blipFill>
              <a:blip r:embed="rId7"/>
              <a:stretch>
                <a:fillRect/>
              </a:stretch>
            </p:blipFill>
            <p:spPr>
              <a:xfrm>
                <a:off x="0" y="-1"/>
                <a:ext cx="12192955" cy="1394493"/>
              </a:xfrm>
              <a:prstGeom prst="rect">
                <a:avLst/>
              </a:prstGeom>
              <a:effectLst/>
            </p:spPr>
          </p:pic>
        </p:grpSp>
        <p:sp>
          <p:nvSpPr>
            <p:cNvPr id="26" name="Line">
              <a:extLst>
                <a:ext uri="{FF2B5EF4-FFF2-40B4-BE49-F238E27FC236}">
                  <a16:creationId xmlns:a16="http://schemas.microsoft.com/office/drawing/2014/main" id="{4A6934C1-8A72-4365-AC12-39BDAF66E8DE}"/>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29" name="Metin kutusu 28">
            <a:extLst>
              <a:ext uri="{FF2B5EF4-FFF2-40B4-BE49-F238E27FC236}">
                <a16:creationId xmlns:a16="http://schemas.microsoft.com/office/drawing/2014/main" id="{E9B385B5-83D2-45B1-BDC2-22888CBBBD7A}"/>
              </a:ext>
            </a:extLst>
          </p:cNvPr>
          <p:cNvSpPr txBox="1"/>
          <p:nvPr/>
        </p:nvSpPr>
        <p:spPr>
          <a:xfrm>
            <a:off x="3416837" y="-59173"/>
            <a:ext cx="17793582" cy="286232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TİCARET BAKANLIĞI’NIN İHRACATÇILAR İÇİN ÖNEM TAŞIYAN FAALİYETLERİ- DAHİLDE İŞLEME REJİMİ</a:t>
            </a:r>
          </a:p>
          <a:p>
            <a:pPr lvl="1"/>
            <a:endParaRPr lang="tr-TR" altLang="tr-TR" sz="6000" b="1" dirty="0">
              <a:solidFill>
                <a:srgbClr val="D8AD65"/>
              </a:solidFill>
              <a:latin typeface="Calibri" panose="020F0502020204030204" pitchFamily="34" charset="0"/>
              <a:cs typeface="Calibri" panose="020F0502020204030204" pitchFamily="34" charset="0"/>
            </a:endParaRPr>
          </a:p>
        </p:txBody>
      </p:sp>
      <p:sp>
        <p:nvSpPr>
          <p:cNvPr id="30" name="Metin kutusu 29">
            <a:extLst>
              <a:ext uri="{FF2B5EF4-FFF2-40B4-BE49-F238E27FC236}">
                <a16:creationId xmlns:a16="http://schemas.microsoft.com/office/drawing/2014/main" id="{73D9007A-37F2-4023-8E2F-B8155CE81588}"/>
              </a:ext>
            </a:extLst>
          </p:cNvPr>
          <p:cNvSpPr txBox="1"/>
          <p:nvPr/>
        </p:nvSpPr>
        <p:spPr>
          <a:xfrm>
            <a:off x="401515" y="2429780"/>
            <a:ext cx="23580969" cy="228691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algn="just"/>
            <a:r>
              <a:rPr lang="tr-TR" sz="3600" dirty="0">
                <a:solidFill>
                  <a:srgbClr val="D8AE63"/>
                </a:solidFill>
                <a:effectLst>
                  <a:outerShdw blurRad="38100" dist="38100" dir="2700000" algn="tl">
                    <a:srgbClr val="000000">
                      <a:alpha val="43137"/>
                    </a:srgbClr>
                  </a:outerShdw>
                </a:effectLst>
                <a:latin typeface="Myriad Pro Cond"/>
              </a:rPr>
              <a:t>Dahilde İşleme Rejimi (DİR) özetle; bir proje yaklaşımı içerisinde, kapasite raporunuz doğrultusunda belli bir zaman dilimi içerisinde ihraç edeceğiniz ürünlerin bünyesinde kullanacağınız girdilerin gümrük muafiyetli olarak, ticaret politikası önlemlerine tabi olmaksızın bir teminat gösterilmek şartıyla ithal edilmesi veya KDV tecil terkin sistemi içerisinde yurtiçi alıma konu edilmesi yönündeki ekonomik etkili rejimdir. </a:t>
            </a:r>
          </a:p>
        </p:txBody>
      </p:sp>
    </p:spTree>
    <p:extLst>
      <p:ext uri="{BB962C8B-B14F-4D97-AF65-F5344CB8AC3E}">
        <p14:creationId xmlns:p14="http://schemas.microsoft.com/office/powerpoint/2010/main" val="4065490064"/>
      </p:ext>
    </p:extLst>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35120" tIns="35120" rIns="35120" bIns="3512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5120" tIns="35120" rIns="35120" bIns="3512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35120" tIns="35120" rIns="35120" bIns="3512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5120" tIns="35120" rIns="35120" bIns="3512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688</TotalTime>
  <Words>3215</Words>
  <Application>Microsoft Office PowerPoint</Application>
  <PresentationFormat>Özel</PresentationFormat>
  <Paragraphs>658</Paragraphs>
  <Slides>33</Slides>
  <Notes>12</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21_BasicWhite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Mustafa İlker Özdem</dc:creator>
  <cp:lastModifiedBy>Emine Beyaz Karaca</cp:lastModifiedBy>
  <cp:revision>155</cp:revision>
  <dcterms:modified xsi:type="dcterms:W3CDTF">2023-12-13T13:28:33Z</dcterms:modified>
</cp:coreProperties>
</file>