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374" r:id="rId2"/>
    <p:sldId id="411" r:id="rId3"/>
    <p:sldId id="412" r:id="rId4"/>
    <p:sldId id="383" r:id="rId5"/>
    <p:sldId id="378" r:id="rId6"/>
    <p:sldId id="455" r:id="rId7"/>
    <p:sldId id="471" r:id="rId8"/>
    <p:sldId id="452" r:id="rId9"/>
    <p:sldId id="453" r:id="rId10"/>
    <p:sldId id="454" r:id="rId11"/>
    <p:sldId id="461" r:id="rId12"/>
    <p:sldId id="462" r:id="rId13"/>
    <p:sldId id="459" r:id="rId14"/>
    <p:sldId id="465" r:id="rId15"/>
    <p:sldId id="451" r:id="rId16"/>
    <p:sldId id="466" r:id="rId17"/>
    <p:sldId id="444" r:id="rId18"/>
    <p:sldId id="445" r:id="rId19"/>
    <p:sldId id="446" r:id="rId20"/>
    <p:sldId id="463" r:id="rId21"/>
    <p:sldId id="447" r:id="rId22"/>
    <p:sldId id="442" r:id="rId23"/>
    <p:sldId id="443" r:id="rId24"/>
    <p:sldId id="467" r:id="rId25"/>
    <p:sldId id="464" r:id="rId26"/>
    <p:sldId id="422" r:id="rId27"/>
    <p:sldId id="423" r:id="rId28"/>
    <p:sldId id="468" r:id="rId29"/>
    <p:sldId id="470" r:id="rId30"/>
    <p:sldId id="469" r:id="rId31"/>
    <p:sldId id="472" r:id="rId32"/>
    <p:sldId id="473" r:id="rId33"/>
    <p:sldId id="431" r:id="rId34"/>
    <p:sldId id="410" r:id="rId35"/>
  </p:sldIdLst>
  <p:sldSz cx="9144000" cy="6858000" type="screen4x3"/>
  <p:notesSz cx="6808788" cy="9940925"/>
  <p:defaultTextStyle>
    <a:defPPr>
      <a:defRPr lang="tr-T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00"/>
    <a:srgbClr val="ADCA02"/>
    <a:srgbClr val="000066"/>
    <a:srgbClr val="CC3300"/>
    <a:srgbClr val="00CCFF"/>
    <a:srgbClr val="DDFFFF"/>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099" autoAdjust="0"/>
  </p:normalViewPr>
  <p:slideViewPr>
    <p:cSldViewPr>
      <p:cViewPr varScale="1">
        <p:scale>
          <a:sx n="116" d="100"/>
          <a:sy n="116" d="100"/>
        </p:scale>
        <p:origin x="-1500"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632" y="906"/>
      </p:cViewPr>
      <p:guideLst>
        <p:guide orient="horz" pos="3131"/>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51217" cy="497524"/>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eaLnBrk="0" hangingPunct="0">
              <a:defRPr sz="1200">
                <a:cs typeface="+mn-cs"/>
              </a:defRPr>
            </a:lvl1pPr>
          </a:lstStyle>
          <a:p>
            <a:pPr>
              <a:defRPr/>
            </a:pPr>
            <a:endParaRPr lang="tr-TR"/>
          </a:p>
        </p:txBody>
      </p:sp>
      <p:sp>
        <p:nvSpPr>
          <p:cNvPr id="120835" name="Rectangle 3"/>
          <p:cNvSpPr>
            <a:spLocks noGrp="1" noChangeArrowheads="1"/>
          </p:cNvSpPr>
          <p:nvPr>
            <p:ph type="dt" sz="quarter" idx="1"/>
          </p:nvPr>
        </p:nvSpPr>
        <p:spPr bwMode="auto">
          <a:xfrm>
            <a:off x="3855981" y="0"/>
            <a:ext cx="2951217" cy="497524"/>
          </a:xfrm>
          <a:prstGeom prst="rect">
            <a:avLst/>
          </a:prstGeom>
          <a:noFill/>
          <a:ln w="9525">
            <a:noFill/>
            <a:miter lim="800000"/>
            <a:headEnd/>
            <a:tailEnd/>
          </a:ln>
          <a:effectLst/>
        </p:spPr>
        <p:txBody>
          <a:bodyPr vert="horz" wrap="square" lIns="91568" tIns="45784" rIns="91568" bIns="45784" numCol="1" anchor="t" anchorCtr="0" compatLnSpc="1">
            <a:prstTxWarp prst="textNoShape">
              <a:avLst/>
            </a:prstTxWarp>
          </a:bodyPr>
          <a:lstStyle>
            <a:lvl1pPr algn="r" eaLnBrk="0" hangingPunct="0">
              <a:defRPr sz="1200">
                <a:cs typeface="+mn-cs"/>
              </a:defRPr>
            </a:lvl1pPr>
          </a:lstStyle>
          <a:p>
            <a:pPr>
              <a:defRPr/>
            </a:pPr>
            <a:fld id="{87271588-E764-478A-BE8B-61B95FC2ECE9}" type="datetimeFigureOut">
              <a:rPr lang="tr-TR"/>
              <a:pPr>
                <a:defRPr/>
              </a:pPr>
              <a:t>29.01.2018</a:t>
            </a:fld>
            <a:endParaRPr lang="tr-TR"/>
          </a:p>
        </p:txBody>
      </p:sp>
      <p:sp>
        <p:nvSpPr>
          <p:cNvPr id="120836" name="Rectangle 4"/>
          <p:cNvSpPr>
            <a:spLocks noGrp="1" noChangeArrowheads="1"/>
          </p:cNvSpPr>
          <p:nvPr>
            <p:ph type="ftr" sz="quarter" idx="2"/>
          </p:nvPr>
        </p:nvSpPr>
        <p:spPr bwMode="auto">
          <a:xfrm>
            <a:off x="0" y="9441812"/>
            <a:ext cx="2951217" cy="497524"/>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eaLnBrk="0" hangingPunct="0">
              <a:defRPr sz="1200">
                <a:cs typeface="+mn-cs"/>
              </a:defRPr>
            </a:lvl1pPr>
          </a:lstStyle>
          <a:p>
            <a:pPr>
              <a:defRPr/>
            </a:pPr>
            <a:endParaRPr lang="tr-TR"/>
          </a:p>
        </p:txBody>
      </p:sp>
      <p:sp>
        <p:nvSpPr>
          <p:cNvPr id="120837" name="Rectangle 5"/>
          <p:cNvSpPr>
            <a:spLocks noGrp="1" noChangeArrowheads="1"/>
          </p:cNvSpPr>
          <p:nvPr>
            <p:ph type="sldNum" sz="quarter" idx="3"/>
          </p:nvPr>
        </p:nvSpPr>
        <p:spPr bwMode="auto">
          <a:xfrm>
            <a:off x="3855981" y="9441812"/>
            <a:ext cx="2951217" cy="497524"/>
          </a:xfrm>
          <a:prstGeom prst="rect">
            <a:avLst/>
          </a:prstGeom>
          <a:noFill/>
          <a:ln w="9525">
            <a:noFill/>
            <a:miter lim="800000"/>
            <a:headEnd/>
            <a:tailEnd/>
          </a:ln>
          <a:effectLst/>
        </p:spPr>
        <p:txBody>
          <a:bodyPr vert="horz" wrap="square" lIns="91568" tIns="45784" rIns="91568" bIns="45784" numCol="1" anchor="b" anchorCtr="0" compatLnSpc="1">
            <a:prstTxWarp prst="textNoShape">
              <a:avLst/>
            </a:prstTxWarp>
          </a:bodyPr>
          <a:lstStyle>
            <a:lvl1pPr algn="r" eaLnBrk="0" hangingPunct="0">
              <a:defRPr sz="1200">
                <a:cs typeface="Arial" panose="020B0604020202020204" pitchFamily="34" charset="0"/>
              </a:defRPr>
            </a:lvl1pPr>
          </a:lstStyle>
          <a:p>
            <a:pPr>
              <a:defRPr/>
            </a:pPr>
            <a:fld id="{DF63ADF5-8511-467D-B0C1-F2017200CB31}"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51217" cy="497524"/>
          </a:xfrm>
          <a:prstGeom prst="rect">
            <a:avLst/>
          </a:prstGeom>
        </p:spPr>
        <p:txBody>
          <a:bodyPr vert="horz" lIns="91568" tIns="45784" rIns="91568" bIns="45784"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55981" y="0"/>
            <a:ext cx="2951217" cy="497524"/>
          </a:xfrm>
          <a:prstGeom prst="rect">
            <a:avLst/>
          </a:prstGeom>
        </p:spPr>
        <p:txBody>
          <a:bodyPr vert="horz" lIns="91568" tIns="45784" rIns="91568" bIns="45784" rtlCol="0"/>
          <a:lstStyle>
            <a:lvl1pPr algn="r" fontAlgn="auto">
              <a:spcBef>
                <a:spcPts val="0"/>
              </a:spcBef>
              <a:spcAft>
                <a:spcPts val="0"/>
              </a:spcAft>
              <a:defRPr sz="1200">
                <a:latin typeface="+mn-lt"/>
                <a:cs typeface="+mn-cs"/>
              </a:defRPr>
            </a:lvl1pPr>
          </a:lstStyle>
          <a:p>
            <a:pPr>
              <a:defRPr/>
            </a:pPr>
            <a:fld id="{10FCAE01-274B-44DA-B709-B046FC3787AF}" type="datetimeFigureOut">
              <a:rPr lang="tr-TR"/>
              <a:pPr>
                <a:defRPr/>
              </a:pPr>
              <a:t>29.01.2018</a:t>
            </a:fld>
            <a:endParaRPr lang="tr-TR"/>
          </a:p>
        </p:txBody>
      </p:sp>
      <p:sp>
        <p:nvSpPr>
          <p:cNvPr id="4" name="Slayt Görüntüsü Yer Tutucusu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1568" tIns="45784" rIns="91568" bIns="45784" rtlCol="0" anchor="ctr"/>
          <a:lstStyle/>
          <a:p>
            <a:pPr lvl="0"/>
            <a:endParaRPr lang="tr-TR" noProof="0"/>
          </a:p>
        </p:txBody>
      </p:sp>
      <p:sp>
        <p:nvSpPr>
          <p:cNvPr id="5" name="Not Yer Tutucusu 4"/>
          <p:cNvSpPr>
            <a:spLocks noGrp="1"/>
          </p:cNvSpPr>
          <p:nvPr>
            <p:ph type="body" sz="quarter" idx="3"/>
          </p:nvPr>
        </p:nvSpPr>
        <p:spPr>
          <a:xfrm>
            <a:off x="680562" y="4722497"/>
            <a:ext cx="5447666" cy="4472939"/>
          </a:xfrm>
          <a:prstGeom prst="rect">
            <a:avLst/>
          </a:prstGeom>
        </p:spPr>
        <p:txBody>
          <a:bodyPr vert="horz" lIns="91568" tIns="45784" rIns="91568" bIns="45784"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41812"/>
            <a:ext cx="2951217" cy="497524"/>
          </a:xfrm>
          <a:prstGeom prst="rect">
            <a:avLst/>
          </a:prstGeom>
        </p:spPr>
        <p:txBody>
          <a:bodyPr vert="horz" lIns="91568" tIns="45784" rIns="91568" bIns="45784"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55981" y="9441812"/>
            <a:ext cx="2951217" cy="497524"/>
          </a:xfrm>
          <a:prstGeom prst="rect">
            <a:avLst/>
          </a:prstGeom>
        </p:spPr>
        <p:txBody>
          <a:bodyPr vert="horz" wrap="square" lIns="91568" tIns="45784" rIns="91568" bIns="45784" numCol="1" anchor="b" anchorCtr="0" compatLnSpc="1">
            <a:prstTxWarp prst="textNoShape">
              <a:avLst/>
            </a:prstTxWarp>
          </a:bodyPr>
          <a:lstStyle>
            <a:lvl1pPr algn="r">
              <a:defRPr sz="1200">
                <a:cs typeface="Arial" panose="020B0604020202020204" pitchFamily="34" charset="0"/>
              </a:defRPr>
            </a:lvl1pPr>
          </a:lstStyle>
          <a:p>
            <a:pPr>
              <a:defRPr/>
            </a:pPr>
            <a:fld id="{677FA248-F842-47DA-8533-6E74E3993346}" type="slidenum">
              <a:rPr lang="tr-TR" altLang="tr-TR"/>
              <a:pPr>
                <a:defRP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4514"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4515" name="Slayt Numarası Yer Tutucusu 3"/>
          <p:cNvSpPr txBox="1">
            <a:spLocks noGrp="1"/>
          </p:cNvSpPr>
          <p:nvPr/>
        </p:nvSpPr>
        <p:spPr bwMode="auto">
          <a:xfrm>
            <a:off x="3855981" y="9441812"/>
            <a:ext cx="2951217" cy="497524"/>
          </a:xfrm>
          <a:prstGeom prst="rect">
            <a:avLst/>
          </a:prstGeom>
          <a:noFill/>
          <a:ln w="9525">
            <a:noFill/>
            <a:miter lim="800000"/>
            <a:headEnd/>
            <a:tailEnd/>
          </a:ln>
        </p:spPr>
        <p:txBody>
          <a:bodyPr lIns="91568" tIns="45784" rIns="91568" bIns="45784" anchor="b"/>
          <a:lstStyle/>
          <a:p>
            <a:pPr algn="r"/>
            <a:fld id="{5478D53F-82ED-4DBF-945C-D40A04962A00}" type="slidenum">
              <a:rPr lang="tr-TR" altLang="tr-TR" sz="1200"/>
              <a:pPr algn="r"/>
              <a:t>11</a:t>
            </a:fld>
            <a:endParaRPr lang="tr-TR" altLang="tr-T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6562"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6563" name="Slayt Numarası Yer Tutucusu 3"/>
          <p:cNvSpPr txBox="1">
            <a:spLocks noGrp="1"/>
          </p:cNvSpPr>
          <p:nvPr/>
        </p:nvSpPr>
        <p:spPr bwMode="auto">
          <a:xfrm>
            <a:off x="3855981" y="9441812"/>
            <a:ext cx="2951217" cy="497524"/>
          </a:xfrm>
          <a:prstGeom prst="rect">
            <a:avLst/>
          </a:prstGeom>
          <a:noFill/>
          <a:ln w="9525">
            <a:noFill/>
            <a:miter lim="800000"/>
            <a:headEnd/>
            <a:tailEnd/>
          </a:ln>
        </p:spPr>
        <p:txBody>
          <a:bodyPr lIns="91568" tIns="45784" rIns="91568" bIns="45784" anchor="b"/>
          <a:lstStyle/>
          <a:p>
            <a:pPr algn="r"/>
            <a:fld id="{934F0F06-3360-48BD-8EE1-982C17A29E25}" type="slidenum">
              <a:rPr lang="tr-TR" altLang="tr-TR" sz="1200"/>
              <a:pPr algn="r"/>
              <a:t>12</a:t>
            </a:fld>
            <a:endParaRPr lang="tr-TR" altLang="tr-T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8370"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8371" name="Slayt Numarası Yer Tutucusu 3"/>
          <p:cNvSpPr>
            <a:spLocks noGrp="1"/>
          </p:cNvSpPr>
          <p:nvPr>
            <p:ph type="sldNum" sz="quarter" idx="5"/>
          </p:nvPr>
        </p:nvSpPr>
        <p:spPr bwMode="auto">
          <a:noFill/>
          <a:ln>
            <a:miter lim="800000"/>
            <a:headEnd/>
            <a:tailEnd/>
          </a:ln>
        </p:spPr>
        <p:txBody>
          <a:bodyPr/>
          <a:lstStyle/>
          <a:p>
            <a:fld id="{CCF97EA4-1282-435F-8020-AFDB16AE09DD}" type="slidenum">
              <a:rPr lang="tr-TR" altLang="tr-TR" smtClean="0">
                <a:cs typeface="Arial" charset="0"/>
              </a:rPr>
              <a:pPr/>
              <a:t>13</a:t>
            </a:fld>
            <a:endParaRPr lang="tr-TR" altLang="tr-TR"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0418"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0419" name="Slayt Numarası Yer Tutucusu 3"/>
          <p:cNvSpPr>
            <a:spLocks noGrp="1"/>
          </p:cNvSpPr>
          <p:nvPr>
            <p:ph type="sldNum" sz="quarter" idx="5"/>
          </p:nvPr>
        </p:nvSpPr>
        <p:spPr bwMode="auto">
          <a:noFill/>
          <a:ln>
            <a:miter lim="800000"/>
            <a:headEnd/>
            <a:tailEnd/>
          </a:ln>
        </p:spPr>
        <p:txBody>
          <a:bodyPr/>
          <a:lstStyle/>
          <a:p>
            <a:fld id="{068A7255-C413-4F81-BF54-1046926A39C3}" type="slidenum">
              <a:rPr lang="tr-TR" altLang="tr-TR" smtClean="0">
                <a:cs typeface="Arial" charset="0"/>
              </a:rPr>
              <a:pPr/>
              <a:t>26</a:t>
            </a:fld>
            <a:endParaRPr lang="tr-TR" altLang="tr-TR"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2466"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2467" name="Slayt Numarası Yer Tutucusu 3"/>
          <p:cNvSpPr>
            <a:spLocks noGrp="1"/>
          </p:cNvSpPr>
          <p:nvPr>
            <p:ph type="sldNum" sz="quarter" idx="5"/>
          </p:nvPr>
        </p:nvSpPr>
        <p:spPr bwMode="auto">
          <a:noFill/>
          <a:ln>
            <a:miter lim="800000"/>
            <a:headEnd/>
            <a:tailEnd/>
          </a:ln>
        </p:spPr>
        <p:txBody>
          <a:bodyPr/>
          <a:lstStyle/>
          <a:p>
            <a:fld id="{CA3E6F38-7F6E-411F-B834-A922498B0CCA}" type="slidenum">
              <a:rPr lang="tr-TR" altLang="tr-TR" smtClean="0">
                <a:cs typeface="Arial" charset="0"/>
              </a:rPr>
              <a:pPr/>
              <a:t>27</a:t>
            </a:fld>
            <a:endParaRPr lang="tr-TR" altLang="tr-TR"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68610"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68611" name="Slayt Numarası Yer Tutucusu 3"/>
          <p:cNvSpPr>
            <a:spLocks noGrp="1"/>
          </p:cNvSpPr>
          <p:nvPr>
            <p:ph type="sldNum" sz="quarter" idx="5"/>
          </p:nvPr>
        </p:nvSpPr>
        <p:spPr bwMode="auto">
          <a:noFill/>
          <a:ln>
            <a:miter lim="800000"/>
            <a:headEnd/>
            <a:tailEnd/>
          </a:ln>
        </p:spPr>
        <p:txBody>
          <a:bodyPr/>
          <a:lstStyle/>
          <a:p>
            <a:fld id="{195F1A88-B9C7-4681-9067-E359642C7DA4}" type="slidenum">
              <a:rPr lang="tr-TR" altLang="tr-TR" smtClean="0">
                <a:cs typeface="Arial" charset="0"/>
              </a:rPr>
              <a:pPr/>
              <a:t>32</a:t>
            </a:fld>
            <a:endParaRPr lang="tr-TR" altLang="tr-TR"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2706"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72707" name="Slayt Numarası Yer Tutucusu 3"/>
          <p:cNvSpPr>
            <a:spLocks noGrp="1"/>
          </p:cNvSpPr>
          <p:nvPr>
            <p:ph type="sldNum" sz="quarter" idx="5"/>
          </p:nvPr>
        </p:nvSpPr>
        <p:spPr bwMode="auto">
          <a:noFill/>
          <a:ln>
            <a:miter lim="800000"/>
            <a:headEnd/>
            <a:tailEnd/>
          </a:ln>
        </p:spPr>
        <p:txBody>
          <a:bodyPr/>
          <a:lstStyle/>
          <a:p>
            <a:fld id="{0540632E-F639-49BA-8489-154AB1781F77}" type="slidenum">
              <a:rPr lang="tr-TR" altLang="tr-TR" smtClean="0">
                <a:cs typeface="Arial" charset="0"/>
              </a:rPr>
              <a:pPr/>
              <a:t>33</a:t>
            </a:fld>
            <a:endParaRPr lang="tr-TR" altLang="tr-TR"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76802"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76803" name="Slayt Numarası Yer Tutucusu 3"/>
          <p:cNvSpPr>
            <a:spLocks noGrp="1"/>
          </p:cNvSpPr>
          <p:nvPr>
            <p:ph type="sldNum" sz="quarter" idx="5"/>
          </p:nvPr>
        </p:nvSpPr>
        <p:spPr bwMode="auto">
          <a:noFill/>
          <a:ln>
            <a:miter lim="800000"/>
            <a:headEnd/>
            <a:tailEnd/>
          </a:ln>
        </p:spPr>
        <p:txBody>
          <a:bodyPr/>
          <a:lstStyle/>
          <a:p>
            <a:fld id="{C6585AA4-6663-4740-928D-85618CA3B438}" type="slidenum">
              <a:rPr lang="tr-TR" altLang="tr-TR" smtClean="0">
                <a:cs typeface="Arial" charset="0"/>
              </a:rPr>
              <a:pPr/>
              <a:t>34</a:t>
            </a:fld>
            <a:endParaRPr lang="tr-TR" altLang="tr-T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4"/>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xfrm>
            <a:off x="1162050" y="746125"/>
            <a:ext cx="4484688" cy="3362325"/>
          </a:xfrm>
          <a:noFill/>
          <a:ln>
            <a:solidFill>
              <a:srgbClr val="000000"/>
            </a:solidFill>
            <a:miter lim="800000"/>
            <a:headEnd/>
            <a:tailEnd/>
          </a:ln>
        </p:spPr>
      </p:sp>
      <p:sp>
        <p:nvSpPr>
          <p:cNvPr id="29698" name="Rectangle 3"/>
          <p:cNvSpPr>
            <a:spLocks noGrp="1"/>
          </p:cNvSpPr>
          <p:nvPr>
            <p:ph type="body" idx="1"/>
          </p:nvPr>
        </p:nvSpPr>
        <p:spPr bwMode="auto">
          <a:xfrm>
            <a:off x="680562" y="4186824"/>
            <a:ext cx="5447666" cy="5480702"/>
          </a:xfrm>
          <a:noFill/>
        </p:spPr>
        <p:txBody>
          <a:bodyPr wrap="square" numCol="1" anchor="t" anchorCtr="0" compatLnSpc="1">
            <a:prstTxWarp prst="textNoShape">
              <a:avLst/>
            </a:prstTxWarp>
          </a:bodyPr>
          <a:lstStyle/>
          <a:p>
            <a:pPr>
              <a:lnSpc>
                <a:spcPct val="90000"/>
              </a:lnSpc>
            </a:pPr>
            <a:r>
              <a:rPr lang="tr-TR" altLang="tr-TR" smtClean="0">
                <a:latin typeface="Times New Roman" pitchFamily="18" charset="0"/>
              </a:rPr>
              <a:t>. </a:t>
            </a:r>
          </a:p>
          <a:p>
            <a:pPr>
              <a:lnSpc>
                <a:spcPct val="90000"/>
              </a:lnSpc>
            </a:pPr>
            <a:endParaRPr lang="tr-TR" altLang="tr-TR" smtClean="0"/>
          </a:p>
          <a:p>
            <a:pPr>
              <a:lnSpc>
                <a:spcPct val="90000"/>
              </a:lnSpc>
            </a:pPr>
            <a:endParaRPr lang="tr-TR" altLang="tr-TR" smtClean="0"/>
          </a:p>
          <a:p>
            <a:pPr>
              <a:lnSpc>
                <a:spcPct val="90000"/>
              </a:lnSpc>
            </a:pPr>
            <a:endParaRPr lang="tr-TR" altLang="tr-TR" smtClean="0"/>
          </a:p>
          <a:p>
            <a:pPr>
              <a:lnSpc>
                <a:spcPct val="90000"/>
              </a:lnSpc>
            </a:pPr>
            <a:endParaRPr lang="tr-TR" altLang="tr-TR" smtClean="0"/>
          </a:p>
          <a:p>
            <a:pPr>
              <a:lnSpc>
                <a:spcPct val="90000"/>
              </a:lnSpc>
            </a:pPr>
            <a:endParaRPr lang="tr-TR" altLang="tr-TR" smtClean="0"/>
          </a:p>
          <a:p>
            <a:pPr>
              <a:lnSpc>
                <a:spcPct val="90000"/>
              </a:lnSpc>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1746"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altLang="tr-TR" smtClean="0"/>
          </a:p>
        </p:txBody>
      </p:sp>
      <p:sp>
        <p:nvSpPr>
          <p:cNvPr id="31747" name="3 Slayt Numarası Yer Tutucusu"/>
          <p:cNvSpPr>
            <a:spLocks noGrp="1"/>
          </p:cNvSpPr>
          <p:nvPr>
            <p:ph type="sldNum" sz="quarter" idx="5"/>
          </p:nvPr>
        </p:nvSpPr>
        <p:spPr bwMode="auto">
          <a:noFill/>
          <a:ln>
            <a:miter lim="800000"/>
            <a:headEnd/>
            <a:tailEnd/>
          </a:ln>
        </p:spPr>
        <p:txBody>
          <a:bodyPr/>
          <a:lstStyle/>
          <a:p>
            <a:fld id="{65F1CE20-B48B-45E8-BE54-B3C283593B2F}" type="slidenum">
              <a:rPr lang="tr-TR" altLang="tr-TR" smtClean="0">
                <a:cs typeface="Arial" charset="0"/>
              </a:rPr>
              <a:pPr/>
              <a:t>5</a:t>
            </a:fld>
            <a:endParaRPr lang="tr-TR" altLang="tr-T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algn="just"/>
            <a:r>
              <a:rPr lang="tr-TR" altLang="tr-TR" smtClean="0">
                <a:latin typeface="Times New Roman" pitchFamily="18"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2226" name="Not Yer Tutucusu 2"/>
          <p:cNvSpPr>
            <a:spLocks noGrp="1"/>
          </p:cNvSpPr>
          <p:nvPr>
            <p:ph type="body" idx="1"/>
          </p:nvPr>
        </p:nvSpPr>
        <p:spPr bwMode="auto">
          <a:noFill/>
        </p:spPr>
        <p:txBody>
          <a:bodyPr wrap="square" numCol="1" anchor="t" anchorCtr="0" compatLnSpc="1">
            <a:prstTxWarp prst="textNoShape">
              <a:avLst/>
            </a:prstTxWarp>
          </a:bodyPr>
          <a:lstStyle/>
          <a:p>
            <a:r>
              <a:rPr lang="tr-TR" altLang="tr-TR" smtClean="0"/>
              <a:t> </a:t>
            </a:r>
          </a:p>
        </p:txBody>
      </p:sp>
      <p:sp>
        <p:nvSpPr>
          <p:cNvPr id="52227" name="Slayt Numarası Yer Tutucusu 3"/>
          <p:cNvSpPr>
            <a:spLocks noGrp="1"/>
          </p:cNvSpPr>
          <p:nvPr>
            <p:ph type="sldNum" sz="quarter" idx="5"/>
          </p:nvPr>
        </p:nvSpPr>
        <p:spPr bwMode="auto">
          <a:noFill/>
          <a:ln>
            <a:miter lim="800000"/>
            <a:headEnd/>
            <a:tailEnd/>
          </a:ln>
        </p:spPr>
        <p:txBody>
          <a:bodyPr/>
          <a:lstStyle/>
          <a:p>
            <a:fld id="{846E8DF4-9ABC-4900-AEF7-F0969D1DD2BC}" type="slidenum">
              <a:rPr lang="tr-TR" altLang="tr-TR" smtClean="0">
                <a:cs typeface="Arial" charset="0"/>
              </a:rPr>
              <a:pPr/>
              <a:t>8</a:t>
            </a:fld>
            <a:endParaRPr lang="tr-TR" altLang="tr-TR" smtClean="0">
              <a:cs typeface="Arial" charset="0"/>
            </a:endParaRPr>
          </a:p>
        </p:txBody>
      </p:sp>
      <p:sp>
        <p:nvSpPr>
          <p:cNvPr id="52228" name="Not Yer Tutucusu 2"/>
          <p:cNvSpPr txBox="1">
            <a:spLocks/>
          </p:cNvSpPr>
          <p:nvPr/>
        </p:nvSpPr>
        <p:spPr bwMode="auto">
          <a:xfrm>
            <a:off x="831621" y="4887808"/>
            <a:ext cx="5447666" cy="4472939"/>
          </a:xfrm>
          <a:prstGeom prst="rect">
            <a:avLst/>
          </a:prstGeom>
          <a:noFill/>
          <a:ln w="9525">
            <a:noFill/>
            <a:miter lim="800000"/>
            <a:headEnd/>
            <a:tailEnd/>
          </a:ln>
        </p:spPr>
        <p:txBody>
          <a:bodyPr lIns="91568" tIns="45784" rIns="91568" bIns="45784"/>
          <a:lstStyle/>
          <a:p>
            <a:pPr eaLnBrk="0" hangingPunct="0">
              <a:spcBef>
                <a:spcPct val="30000"/>
              </a:spcBef>
            </a:pPr>
            <a:endParaRPr lang="tr-TR" altLang="tr-TR" sz="1200">
              <a:latin typeface="Times New Roman" pitchFamily="18" charset="0"/>
              <a:cs typeface="Times New Roman" pitchFamily="18" charset="0"/>
            </a:endParaRPr>
          </a:p>
          <a:p>
            <a:pPr eaLnBrk="0" hangingPunct="0">
              <a:spcBef>
                <a:spcPct val="30000"/>
              </a:spcBef>
            </a:pPr>
            <a:endParaRPr lang="tr-TR" altLang="tr-T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4274"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4275" name="Slayt Numarası Yer Tutucusu 3"/>
          <p:cNvSpPr>
            <a:spLocks noGrp="1"/>
          </p:cNvSpPr>
          <p:nvPr>
            <p:ph type="sldNum" sz="quarter" idx="5"/>
          </p:nvPr>
        </p:nvSpPr>
        <p:spPr bwMode="auto">
          <a:noFill/>
          <a:ln>
            <a:miter lim="800000"/>
            <a:headEnd/>
            <a:tailEnd/>
          </a:ln>
        </p:spPr>
        <p:txBody>
          <a:bodyPr/>
          <a:lstStyle/>
          <a:p>
            <a:fld id="{AAD3444B-257D-4823-8949-3BDB5DF2FC3E}" type="slidenum">
              <a:rPr lang="tr-TR" altLang="tr-TR" smtClean="0">
                <a:cs typeface="Arial" charset="0"/>
              </a:rPr>
              <a:pPr/>
              <a:t>9</a:t>
            </a:fld>
            <a:endParaRPr lang="tr-TR" altLang="tr-TR"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56322" name="Not Yer Tutucusu 2"/>
          <p:cNvSpPr>
            <a:spLocks noGrp="1"/>
          </p:cNvSpPr>
          <p:nvPr>
            <p:ph type="body" idx="1"/>
          </p:nvPr>
        </p:nvSpPr>
        <p:spPr bwMode="auto">
          <a:noFill/>
        </p:spPr>
        <p:txBody>
          <a:bodyPr wrap="square" numCol="1" anchor="t" anchorCtr="0" compatLnSpc="1">
            <a:prstTxWarp prst="textNoShape">
              <a:avLst/>
            </a:prstTxWarp>
          </a:bodyPr>
          <a:lstStyle/>
          <a:p>
            <a:endParaRPr lang="tr-TR" altLang="tr-TR" smtClean="0"/>
          </a:p>
        </p:txBody>
      </p:sp>
      <p:sp>
        <p:nvSpPr>
          <p:cNvPr id="56323" name="Slayt Numarası Yer Tutucusu 3"/>
          <p:cNvSpPr>
            <a:spLocks noGrp="1"/>
          </p:cNvSpPr>
          <p:nvPr>
            <p:ph type="sldNum" sz="quarter" idx="5"/>
          </p:nvPr>
        </p:nvSpPr>
        <p:spPr bwMode="auto">
          <a:noFill/>
          <a:ln>
            <a:miter lim="800000"/>
            <a:headEnd/>
            <a:tailEnd/>
          </a:ln>
        </p:spPr>
        <p:txBody>
          <a:bodyPr/>
          <a:lstStyle/>
          <a:p>
            <a:fld id="{9228A815-EC15-4FBC-A2EB-14D85DC94FA7}" type="slidenum">
              <a:rPr lang="tr-TR" altLang="tr-TR" smtClean="0">
                <a:cs typeface="Arial" charset="0"/>
              </a:rPr>
              <a:pPr/>
              <a:t>10</a:t>
            </a:fld>
            <a:endParaRPr lang="tr-TR" altLang="tr-T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cstate="print"/>
          <a:srcRect/>
          <a:stretch>
            <a:fillRect/>
          </a:stretch>
        </p:blipFill>
        <p:spPr bwMode="auto">
          <a:xfrm>
            <a:off x="0" y="401638"/>
            <a:ext cx="9144000" cy="639762"/>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cstate="print"/>
          <a:srcRect/>
          <a:stretch>
            <a:fillRect/>
          </a:stretch>
        </p:blipFill>
        <p:spPr bwMode="auto">
          <a:xfrm>
            <a:off x="-111125" y="188913"/>
            <a:ext cx="1227138" cy="1114425"/>
          </a:xfrm>
          <a:prstGeom prst="rect">
            <a:avLst/>
          </a:prstGeom>
          <a:ln>
            <a:noFill/>
          </a:ln>
          <a:effectLst>
            <a:outerShdw blurRad="190500" algn="tl" rotWithShape="0">
              <a:srgbClr val="000000">
                <a:alpha val="70000"/>
              </a:srgbClr>
            </a:outerShdw>
          </a:effectLst>
          <a:extLst/>
        </p:spPr>
      </p:pic>
      <p:sp>
        <p:nvSpPr>
          <p:cNvPr id="2" name="1 Başlık"/>
          <p:cNvSpPr>
            <a:spLocks noGrp="1"/>
          </p:cNvSpPr>
          <p:nvPr>
            <p:ph type="ctrTitle"/>
          </p:nvPr>
        </p:nvSpPr>
        <p:spPr>
          <a:xfrm>
            <a:off x="360000" y="2160000"/>
            <a:ext cx="8424000" cy="1620000"/>
          </a:xfrm>
        </p:spPr>
        <p:txBody>
          <a:bodyPr/>
          <a:lstStyle>
            <a:lvl1pPr>
              <a:defRPr sz="54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360000" y="4176000"/>
            <a:ext cx="8424000" cy="571504"/>
          </a:xfrm>
        </p:spPr>
        <p:txBody>
          <a:bodyPr>
            <a:noAutofit/>
          </a:bodyPr>
          <a:lstStyle>
            <a:lvl1pPr marL="0" indent="0" algn="ctr">
              <a:buNone/>
              <a:defRPr sz="3200" i="1">
                <a:solidFill>
                  <a:schemeClr val="accent6"/>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6" name="5 Slayt Numarası Yer Tutucusu"/>
          <p:cNvSpPr>
            <a:spLocks noGrp="1"/>
          </p:cNvSpPr>
          <p:nvPr>
            <p:ph type="sldNum" sz="quarter" idx="10"/>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1FC81A10-1468-404B-8622-DDAAB10C8284}" type="slidenum">
              <a:rPr lang="en-US" altLang="tr-TR"/>
              <a:pPr>
                <a:defRPr/>
              </a:pPr>
              <a:t>‹#›</a:t>
            </a:fld>
            <a:endParaRPr lang="en-US" altLang="tr-T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6170613" y="0"/>
            <a:ext cx="395287" cy="6870700"/>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cstate="print"/>
          <a:srcRect/>
          <a:stretch>
            <a:fillRect/>
          </a:stretch>
        </p:blipFill>
        <p:spPr bwMode="auto">
          <a:xfrm>
            <a:off x="5932488" y="260350"/>
            <a:ext cx="882650" cy="971550"/>
          </a:xfrm>
          <a:prstGeom prst="rect">
            <a:avLst/>
          </a:prstGeom>
          <a:noFill/>
          <a:ln>
            <a:noFill/>
          </a:ln>
          <a:effectLst>
            <a:outerShdw algn="tl" rotWithShape="0">
              <a:srgbClr val="000000">
                <a:alpha val="70000"/>
              </a:srgbClr>
            </a:outerShdw>
          </a:effectLst>
          <a:extLst/>
        </p:spPr>
      </p:pic>
      <p:sp>
        <p:nvSpPr>
          <p:cNvPr id="2" name="1 Dikey Başlık"/>
          <p:cNvSpPr>
            <a:spLocks noGrp="1"/>
          </p:cNvSpPr>
          <p:nvPr>
            <p:ph type="title" orient="vert"/>
          </p:nvPr>
        </p:nvSpPr>
        <p:spPr>
          <a:xfrm>
            <a:off x="6629400" y="274639"/>
            <a:ext cx="2057400" cy="5851525"/>
          </a:xfrm>
        </p:spPr>
        <p:txBody>
          <a:bodyPr vert="eaVert"/>
          <a:lstStyle>
            <a:lvl1pPr>
              <a:defRPr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Dikey Metin Yer Tutucusu"/>
          <p:cNvSpPr>
            <a:spLocks noGrp="1"/>
          </p:cNvSpPr>
          <p:nvPr>
            <p:ph type="body" orient="vert" idx="1"/>
          </p:nvPr>
        </p:nvSpPr>
        <p:spPr>
          <a:xfrm>
            <a:off x="642909" y="274639"/>
            <a:ext cx="5429288" cy="5851525"/>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cSld name="Başlık, Metin ve Graf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1"/>
            <a:ext cx="4038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Grafik Yer Tutucusu 3"/>
          <p:cNvSpPr>
            <a:spLocks noGrp="1"/>
          </p:cNvSpPr>
          <p:nvPr>
            <p:ph type="chart" sz="half" idx="2"/>
          </p:nvPr>
        </p:nvSpPr>
        <p:spPr>
          <a:xfrm>
            <a:off x="4648200" y="1600201"/>
            <a:ext cx="4038600" cy="4525963"/>
          </a:xfrm>
          <a:prstGeom prst="rect">
            <a:avLst/>
          </a:prstGeom>
        </p:spPr>
        <p:txBody>
          <a:bodyPr/>
          <a:lstStyle/>
          <a:p>
            <a:pPr lvl="0"/>
            <a:endParaRPr lang="tr-TR" noProof="0"/>
          </a:p>
        </p:txBody>
      </p:sp>
      <p:sp>
        <p:nvSpPr>
          <p:cNvPr id="5" name="5 Slayt Numarası Yer Tutucusu"/>
          <p:cNvSpPr>
            <a:spLocks noGrp="1"/>
          </p:cNvSpPr>
          <p:nvPr>
            <p:ph type="sldNum" sz="quarter" idx="10"/>
          </p:nvPr>
        </p:nvSpPr>
        <p:spPr>
          <a:xfrm>
            <a:off x="8429625" y="6553200"/>
            <a:ext cx="571500" cy="252413"/>
          </a:xfrm>
          <a:prstGeom prst="rect">
            <a:avLst/>
          </a:prstGeom>
        </p:spPr>
        <p:txBody>
          <a:bodyPr vert="horz" wrap="square" lIns="91440" tIns="45720" rIns="91440" bIns="45720" numCol="1" anchor="ctr" anchorCtr="0" compatLnSpc="1">
            <a:prstTxWarp prst="textNoShape">
              <a:avLst/>
            </a:prstTxWarp>
          </a:bodyPr>
          <a:lstStyle>
            <a:lvl1pPr algn="ctr">
              <a:defRPr b="1" i="1">
                <a:solidFill>
                  <a:srgbClr val="002060"/>
                </a:solidFill>
                <a:cs typeface="Arial" panose="020B0604020202020204" pitchFamily="34" charset="0"/>
              </a:defRPr>
            </a:lvl1pPr>
          </a:lstStyle>
          <a:p>
            <a:pPr>
              <a:defRPr/>
            </a:pPr>
            <a:fld id="{B45DF787-D90D-4CCB-BE24-7FD889BE0AB2}" type="slidenum">
              <a:rPr lang="en-US" altLang="tr-TR"/>
              <a:pPr>
                <a:defRPr/>
              </a:pPr>
              <a:t>‹#›</a:t>
            </a:fld>
            <a:endParaRPr lang="en-US" alt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cstate="print"/>
          <a:srcRect/>
          <a:stretch>
            <a:fillRect/>
          </a:stretch>
        </p:blipFill>
        <p:spPr bwMode="auto">
          <a:xfrm>
            <a:off x="0" y="296863"/>
            <a:ext cx="9144000" cy="503237"/>
          </a:xfrm>
          <a:prstGeom prst="rect">
            <a:avLst/>
          </a:prstGeom>
          <a:noFill/>
          <a:ln w="9525">
            <a:noFill/>
            <a:miter lim="800000"/>
            <a:headEnd/>
            <a:tailEnd/>
          </a:ln>
        </p:spPr>
      </p:pic>
      <p:pic>
        <p:nvPicPr>
          <p:cNvPr id="4" name="Picture 2" descr="geçici logo"/>
          <p:cNvPicPr>
            <a:picLocks noChangeAspect="1" noChangeArrowheads="1"/>
          </p:cNvPicPr>
          <p:nvPr/>
        </p:nvPicPr>
        <p:blipFill>
          <a:blip r:embed="rId3"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14"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5"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defRPr sz="1600">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E46C0A"/>
                </a:solidFill>
                <a:effectLst>
                  <a:outerShdw blurRad="38100" dist="38100" dir="2700000" algn="tl">
                    <a:srgbClr val="000000"/>
                  </a:outerShdw>
                </a:effectLst>
                <a:cs typeface="Arial" panose="020B0604020202020204" pitchFamily="34" charset="0"/>
              </a:defRPr>
            </a:lvl1pPr>
          </a:lstStyle>
          <a:p>
            <a:pPr>
              <a:defRPr/>
            </a:pPr>
            <a:fld id="{E9BD5FF4-75C7-45F7-B4E4-2833C717C238}" type="slidenum">
              <a:rPr lang="en-US" altLang="tr-TR"/>
              <a:pPr>
                <a:defRPr/>
              </a:pPr>
              <a:t>‹#›</a:t>
            </a:fld>
            <a:endParaRPr lang="en-US" alt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6"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7"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908721"/>
            <a:ext cx="4038600" cy="5217443"/>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908721"/>
            <a:ext cx="4038600" cy="5217443"/>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6"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9"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62ADAF59-857A-44DC-9FEB-87AE01D28EDE}" type="slidenum">
              <a:rPr lang="en-US" altLang="tr-TR"/>
              <a:pPr>
                <a:defRPr/>
              </a:pPr>
              <a:t>‹#›</a:t>
            </a:fld>
            <a:endParaRPr lang="en-US" altLang="tr-T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8"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9"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1" y="1002957"/>
            <a:ext cx="4040188"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1" y="1939062"/>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2" y="1002957"/>
            <a:ext cx="4041775"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939062"/>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8"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11"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latin typeface="Arial Narrow" panose="020B0606020202030204" pitchFamily="34" charset="0"/>
                <a:cs typeface="Arial" panose="020B0604020202020204" pitchFamily="34" charset="0"/>
              </a:defRPr>
            </a:lvl1pPr>
          </a:lstStyle>
          <a:p>
            <a:pPr>
              <a:defRPr/>
            </a:pPr>
            <a:fld id="{66E1EE5F-E041-4C9C-B862-687D24165141}" type="slidenum">
              <a:rPr lang="en-US" altLang="tr-TR"/>
              <a:pPr>
                <a:defRPr/>
              </a:pPr>
              <a:t>‹#›</a:t>
            </a:fld>
            <a:endParaRPr lang="en-US" altLang="tr-T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5"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6"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908721"/>
            <a:ext cx="8229600" cy="5217443"/>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5"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2460CDC4-84D7-4F43-92F5-B483CD10CC0E}" type="slidenum">
              <a:rPr lang="en-US" altLang="tr-TR"/>
              <a:pPr>
                <a:defRPr/>
              </a:pPr>
              <a:t>‹#›</a:t>
            </a:fld>
            <a:endParaRPr lang="en-US" altLang="tr-T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cstate="print"/>
          <a:srcRect/>
          <a:stretch>
            <a:fillRect/>
          </a:stretch>
        </p:blipFill>
        <p:spPr bwMode="auto">
          <a:xfrm>
            <a:off x="0" y="6381750"/>
            <a:ext cx="9144000" cy="436563"/>
          </a:xfrm>
          <a:prstGeom prst="rect">
            <a:avLst/>
          </a:prstGeom>
          <a:noFill/>
          <a:ln w="9525">
            <a:noFill/>
            <a:miter lim="800000"/>
            <a:headEnd/>
            <a:tailEnd/>
          </a:ln>
        </p:spPr>
      </p:pic>
      <p:pic>
        <p:nvPicPr>
          <p:cNvPr id="4"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10"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7"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107F3041-38F4-4D1D-B6DF-5B280C7854D5}" type="slidenum">
              <a:rPr lang="en-US" altLang="tr-TR"/>
              <a:pPr>
                <a:defRPr/>
              </a:pPr>
              <a:t>‹#›</a:t>
            </a:fld>
            <a:endParaRPr lang="en-US" altLang="tr-T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cstate="print"/>
          <a:srcRect/>
          <a:stretch>
            <a:fillRect/>
          </a:stretch>
        </p:blipFill>
        <p:spPr bwMode="auto">
          <a:xfrm>
            <a:off x="0" y="296863"/>
            <a:ext cx="9144000" cy="50323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3"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pic>
        <p:nvPicPr>
          <p:cNvPr id="6" name="Picture 2"/>
          <p:cNvPicPr preferRelativeResize="0">
            <a:picLocks noChangeArrowheads="1"/>
          </p:cNvPicPr>
          <p:nvPr/>
        </p:nvPicPr>
        <p:blipFill>
          <a:blip r:embed="rId4" cstate="print"/>
          <a:srcRect/>
          <a:stretch>
            <a:fillRect/>
          </a:stretch>
        </p:blipFill>
        <p:spPr bwMode="auto">
          <a:xfrm>
            <a:off x="0" y="6567488"/>
            <a:ext cx="9144000" cy="250825"/>
          </a:xfrm>
          <a:prstGeom prst="rect">
            <a:avLst/>
          </a:prstGeom>
          <a:noFill/>
          <a:ln w="9525">
            <a:noFill/>
            <a:miter lim="800000"/>
            <a:headEnd/>
            <a:tailEnd/>
          </a:ln>
        </p:spPr>
      </p:pic>
      <p:sp>
        <p:nvSpPr>
          <p:cNvPr id="3" name="2 İçerik Yer Tutucusu"/>
          <p:cNvSpPr>
            <a:spLocks noGrp="1"/>
          </p:cNvSpPr>
          <p:nvPr>
            <p:ph idx="1"/>
          </p:nvPr>
        </p:nvSpPr>
        <p:spPr>
          <a:xfrm>
            <a:off x="468000" y="836712"/>
            <a:ext cx="8280000" cy="56072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2"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1922D5FD-C947-4536-83F5-607899854DCA}" type="slidenum">
              <a:rPr lang="en-US" altLang="tr-TR"/>
              <a:pPr>
                <a:defRPr/>
              </a:pPr>
              <a:t>‹#›</a:t>
            </a:fld>
            <a:endParaRPr lang="en-US" altLang="tr-T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6"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7"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İçerik Yer Tutucusu"/>
          <p:cNvSpPr>
            <a:spLocks noGrp="1"/>
          </p:cNvSpPr>
          <p:nvPr>
            <p:ph sz="half" idx="1"/>
          </p:nvPr>
        </p:nvSpPr>
        <p:spPr>
          <a:xfrm>
            <a:off x="457200" y="947861"/>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İçerik Yer Tutucusu"/>
          <p:cNvSpPr>
            <a:spLocks noGrp="1"/>
          </p:cNvSpPr>
          <p:nvPr>
            <p:ph sz="half" idx="2"/>
          </p:nvPr>
        </p:nvSpPr>
        <p:spPr>
          <a:xfrm>
            <a:off x="4648200" y="947861"/>
            <a:ext cx="4038600" cy="536145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6"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8"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9"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3E0A560C-DDB9-4AE3-B0C5-B2D8C0C2180D}" type="slidenum">
              <a:rPr lang="en-US" altLang="tr-TR"/>
              <a:pPr>
                <a:defRPr/>
              </a:pPr>
              <a:t>‹#›</a:t>
            </a:fld>
            <a:endParaRPr lang="en-US" altLang="tr-T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pic>
        <p:nvPicPr>
          <p:cNvPr id="7"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8"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9"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Metin Yer Tutucusu"/>
          <p:cNvSpPr>
            <a:spLocks noGrp="1"/>
          </p:cNvSpPr>
          <p:nvPr>
            <p:ph type="body" idx="1"/>
          </p:nvPr>
        </p:nvSpPr>
        <p:spPr>
          <a:xfrm>
            <a:off x="457201" y="764704"/>
            <a:ext cx="4040188"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4" name="3 İçerik Yer Tutucusu"/>
          <p:cNvSpPr>
            <a:spLocks noGrp="1"/>
          </p:cNvSpPr>
          <p:nvPr>
            <p:ph sz="half" idx="2"/>
          </p:nvPr>
        </p:nvSpPr>
        <p:spPr>
          <a:xfrm>
            <a:off x="457201" y="1700809"/>
            <a:ext cx="4040188"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5" name="4 Metin Yer Tutucusu"/>
          <p:cNvSpPr>
            <a:spLocks noGrp="1"/>
          </p:cNvSpPr>
          <p:nvPr>
            <p:ph type="body" sz="quarter" idx="3"/>
          </p:nvPr>
        </p:nvSpPr>
        <p:spPr>
          <a:xfrm>
            <a:off x="4644002" y="764704"/>
            <a:ext cx="4041775" cy="828000"/>
          </a:xfrm>
        </p:spPr>
        <p:txBody>
          <a:bodyPr anchor="ctr">
            <a:noAutofit/>
          </a:bodyPr>
          <a:lstStyle>
            <a:lvl1pPr marL="0" indent="0" algn="ctr">
              <a:buNone/>
              <a:defRPr sz="2000" b="0">
                <a:solidFill>
                  <a:srgbClr val="C000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6" name="5 İçerik Yer Tutucusu"/>
          <p:cNvSpPr>
            <a:spLocks noGrp="1"/>
          </p:cNvSpPr>
          <p:nvPr>
            <p:ph sz="quarter" idx="4"/>
          </p:nvPr>
        </p:nvSpPr>
        <p:spPr>
          <a:xfrm>
            <a:off x="4645026" y="1700809"/>
            <a:ext cx="4041775" cy="4514275"/>
          </a:xfrm>
        </p:spPr>
        <p:txBody>
          <a:bodyPr/>
          <a:lstStyle>
            <a:lvl1pPr>
              <a:defRPr sz="2400">
                <a:solidFill>
                  <a:schemeClr val="accent6"/>
                </a:solidFill>
              </a:defRPr>
            </a:lvl1pPr>
            <a:lvl2pPr>
              <a:defRPr sz="2000">
                <a:solidFill>
                  <a:schemeClr val="accent6"/>
                </a:solidFill>
              </a:defRPr>
            </a:lvl2pPr>
            <a:lvl3pPr>
              <a:defRPr sz="1800">
                <a:solidFill>
                  <a:schemeClr val="accent6"/>
                </a:solidFill>
              </a:defRPr>
            </a:lvl3pPr>
            <a:lvl4pPr>
              <a:defRPr sz="1600">
                <a:solidFill>
                  <a:schemeClr val="accent6"/>
                </a:solidFill>
              </a:defRPr>
            </a:lvl4pPr>
            <a:lvl5pPr>
              <a:defRPr sz="1600">
                <a:solidFill>
                  <a:schemeClr val="accent6"/>
                </a:solidFill>
              </a:defRPr>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8"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10"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11"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DA3EEE42-E005-4F28-B6DB-7B8EF0012770}" type="slidenum">
              <a:rPr lang="en-US" altLang="tr-TR"/>
              <a:pPr>
                <a:defRPr/>
              </a:pPr>
              <a:t>‹#›</a:t>
            </a:fld>
            <a:endParaRPr lang="en-US" altLang="tr-T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3"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4"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5"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14"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6"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7"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A979D0FD-5F57-463F-A557-4D8B33FF5038}" type="slidenum">
              <a:rPr lang="en-US" altLang="tr-TR"/>
              <a:pPr>
                <a:defRPr/>
              </a:pPr>
              <a:t>‹#›</a:t>
            </a:fld>
            <a:endParaRPr lang="en-US" altLang="tr-T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5 Slayt Numarası Yer Tutucusu"/>
          <p:cNvSpPr>
            <a:spLocks noGrp="1"/>
          </p:cNvSpPr>
          <p:nvPr>
            <p:ph type="sldNum" sz="quarter" idx="10"/>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000000"/>
                </a:solidFill>
                <a:effectLst>
                  <a:outerShdw blurRad="38100" dist="38100" dir="2700000" algn="tl">
                    <a:srgbClr val="FFFFFF"/>
                  </a:outerShdw>
                </a:effectLst>
                <a:cs typeface="Arial" panose="020B0604020202020204" pitchFamily="34" charset="0"/>
              </a:defRPr>
            </a:lvl1pPr>
          </a:lstStyle>
          <a:p>
            <a:pPr>
              <a:defRPr/>
            </a:pPr>
            <a:fld id="{7BAAF30B-4499-4A3B-8BCE-A898005D92D1}" type="slidenum">
              <a:rPr lang="en-US" altLang="tr-TR"/>
              <a:pPr>
                <a:defRPr/>
              </a:pPr>
              <a:t>‹#›</a:t>
            </a:fld>
            <a:endParaRPr lang="en-US" altLang="tr-T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5" name="6 Grup"/>
          <p:cNvGrpSpPr>
            <a:grpSpLocks/>
          </p:cNvGrpSpPr>
          <p:nvPr/>
        </p:nvGrpSpPr>
        <p:grpSpPr bwMode="auto">
          <a:xfrm>
            <a:off x="252413" y="296863"/>
            <a:ext cx="2339975" cy="287337"/>
            <a:chOff x="285750" y="2714625"/>
            <a:chExt cx="2333625" cy="287338"/>
          </a:xfrm>
        </p:grpSpPr>
        <p:pic>
          <p:nvPicPr>
            <p:cNvPr id="6" name="Picture 4"/>
            <p:cNvPicPr>
              <a:picLocks noChangeAspect="1" noChangeArrowheads="1"/>
            </p:cNvPicPr>
            <p:nvPr/>
          </p:nvPicPr>
          <p:blipFill>
            <a:blip r:embed="rId2" cstate="print"/>
            <a:srcRect/>
            <a:stretch>
              <a:fillRect/>
            </a:stretch>
          </p:blipFill>
          <p:spPr bwMode="auto">
            <a:xfrm>
              <a:off x="285750" y="2714625"/>
              <a:ext cx="2333625" cy="287338"/>
            </a:xfrm>
            <a:prstGeom prst="rect">
              <a:avLst/>
            </a:prstGeom>
            <a:noFill/>
            <a:ln w="9525">
              <a:noFill/>
              <a:miter lim="800000"/>
              <a:headEnd/>
              <a:tailEnd/>
            </a:ln>
          </p:spPr>
        </p:pic>
        <p:pic>
          <p:nvPicPr>
            <p:cNvPr id="7" name="Picture 4"/>
            <p:cNvPicPr>
              <a:picLocks noChangeAspect="1" noChangeArrowheads="1"/>
            </p:cNvPicPr>
            <p:nvPr userDrawn="1"/>
          </p:nvPicPr>
          <p:blipFill>
            <a:blip r:embed="rId2" cstate="print"/>
            <a:srcRect/>
            <a:stretch>
              <a:fillRect/>
            </a:stretch>
          </p:blipFill>
          <p:spPr bwMode="auto">
            <a:xfrm>
              <a:off x="285750" y="2714625"/>
              <a:ext cx="2333625" cy="287338"/>
            </a:xfrm>
            <a:prstGeom prst="rect">
              <a:avLst/>
            </a:prstGeom>
            <a:noFill/>
            <a:ln w="9525">
              <a:noFill/>
              <a:miter lim="800000"/>
              <a:headEnd/>
              <a:tailEnd/>
            </a:ln>
          </p:spPr>
        </p:pic>
      </p:grpSp>
      <p:pic>
        <p:nvPicPr>
          <p:cNvPr id="8" name="Picture 2" descr="geçici logo"/>
          <p:cNvPicPr>
            <a:picLocks noChangeAspect="1" noChangeArrowheads="1"/>
          </p:cNvPicPr>
          <p:nvPr/>
        </p:nvPicPr>
        <p:blipFill>
          <a:blip r:embed="rId3" cstate="print"/>
          <a:srcRect/>
          <a:stretch>
            <a:fillRect/>
          </a:stretch>
        </p:blipFill>
        <p:spPr bwMode="auto">
          <a:xfrm>
            <a:off x="403225" y="-1588"/>
            <a:ext cx="971550" cy="882651"/>
          </a:xfrm>
          <a:prstGeom prst="rect">
            <a:avLst/>
          </a:prstGeom>
          <a:ln>
            <a:noFill/>
          </a:ln>
          <a:effectLst>
            <a:outerShdw blurRad="190500" algn="tl" rotWithShape="0">
              <a:srgbClr val="000000">
                <a:alpha val="70000"/>
              </a:srgbClr>
            </a:outerShdw>
          </a:effectLst>
          <a:extLst/>
        </p:spPr>
      </p:pic>
      <p:pic>
        <p:nvPicPr>
          <p:cNvPr id="9" name="Picture 2"/>
          <p:cNvPicPr preferRelativeResize="0">
            <a:picLocks noChangeArrowheads="1"/>
          </p:cNvPicPr>
          <p:nvPr/>
        </p:nvPicPr>
        <p:blipFill>
          <a:blip r:embed="rId4" cstate="print"/>
          <a:srcRect/>
          <a:stretch>
            <a:fillRect/>
          </a:stretch>
        </p:blipFill>
        <p:spPr bwMode="auto">
          <a:xfrm>
            <a:off x="0" y="6567488"/>
            <a:ext cx="9144000" cy="250825"/>
          </a:xfrm>
          <a:prstGeom prst="rect">
            <a:avLst/>
          </a:prstGeom>
          <a:noFill/>
          <a:ln w="9525">
            <a:noFill/>
            <a:miter lim="800000"/>
            <a:headEnd/>
            <a:tailEnd/>
          </a:ln>
        </p:spPr>
      </p:pic>
      <p:sp>
        <p:nvSpPr>
          <p:cNvPr id="2" name="1 Başlık"/>
          <p:cNvSpPr>
            <a:spLocks noGrp="1"/>
          </p:cNvSpPr>
          <p:nvPr>
            <p:ph type="title"/>
          </p:nvPr>
        </p:nvSpPr>
        <p:spPr>
          <a:xfrm>
            <a:off x="252000" y="900000"/>
            <a:ext cx="2340000" cy="2340000"/>
          </a:xfrm>
        </p:spPr>
        <p:txBody>
          <a:bodyPr>
            <a:noAutofit/>
          </a:bodyPr>
          <a:lstStyle>
            <a:lvl1pPr algn="ctr">
              <a:defRPr sz="36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3" name="2 İçerik Yer Tutucusu"/>
          <p:cNvSpPr>
            <a:spLocks noGrp="1"/>
          </p:cNvSpPr>
          <p:nvPr>
            <p:ph idx="1"/>
          </p:nvPr>
        </p:nvSpPr>
        <p:spPr>
          <a:xfrm>
            <a:off x="2786050" y="273051"/>
            <a:ext cx="5900751" cy="5853113"/>
          </a:xfrm>
        </p:spPr>
        <p:txBody>
          <a:bodyPr/>
          <a:lstStyle>
            <a:lvl1pPr>
              <a:defRPr sz="3200">
                <a:solidFill>
                  <a:schemeClr val="accent6"/>
                </a:solidFill>
              </a:defRPr>
            </a:lvl1pPr>
            <a:lvl2pPr>
              <a:defRPr sz="2800">
                <a:solidFill>
                  <a:schemeClr val="accent6"/>
                </a:solidFill>
              </a:defRPr>
            </a:lvl2pPr>
            <a:lvl3pPr>
              <a:defRPr sz="2400">
                <a:solidFill>
                  <a:schemeClr val="accent6"/>
                </a:solidFill>
              </a:defRPr>
            </a:lvl3pPr>
            <a:lvl4pPr>
              <a:defRPr sz="2000">
                <a:solidFill>
                  <a:schemeClr val="accent6"/>
                </a:solidFill>
              </a:defRPr>
            </a:lvl4pPr>
            <a:lvl5pPr>
              <a:defRPr sz="2000">
                <a:solidFill>
                  <a:schemeClr val="accent6"/>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3 Metin Yer Tutucusu"/>
          <p:cNvSpPr>
            <a:spLocks noGrp="1"/>
          </p:cNvSpPr>
          <p:nvPr>
            <p:ph type="body" sz="half" idx="2"/>
          </p:nvPr>
        </p:nvSpPr>
        <p:spPr>
          <a:xfrm>
            <a:off x="252000" y="3384000"/>
            <a:ext cx="2340000" cy="2736000"/>
          </a:xfrm>
        </p:spPr>
        <p:txBody>
          <a:bodyPr/>
          <a:lstStyle>
            <a:lvl1pPr marL="0" indent="0">
              <a:buNone/>
              <a:defRPr sz="14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11"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22868670-BEA5-4FBC-86E9-EAA4DC01FFAD}" type="slidenum">
              <a:rPr lang="en-US" altLang="tr-TR"/>
              <a:pPr>
                <a:defRPr/>
              </a:pPr>
              <a:t>‹#›</a:t>
            </a:fld>
            <a:endParaRPr lang="en-US" altLang="tr-T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şlıklı Resim">
    <p:spTree>
      <p:nvGrpSpPr>
        <p:cNvPr id="1" name=""/>
        <p:cNvGrpSpPr/>
        <p:nvPr/>
      </p:nvGrpSpPr>
      <p:grpSpPr>
        <a:xfrm>
          <a:off x="0" y="0"/>
          <a:ext cx="0" cy="0"/>
          <a:chOff x="0" y="0"/>
          <a:chExt cx="0" cy="0"/>
        </a:xfrm>
      </p:grpSpPr>
      <p:pic>
        <p:nvPicPr>
          <p:cNvPr id="5" name="Picture 2"/>
          <p:cNvPicPr preferRelativeResize="0">
            <a:picLocks noChangeArrowheads="1"/>
          </p:cNvPicPr>
          <p:nvPr/>
        </p:nvPicPr>
        <p:blipFill>
          <a:blip r:embed="rId2" cstate="print"/>
          <a:srcRect/>
          <a:stretch>
            <a:fillRect/>
          </a:stretch>
        </p:blipFill>
        <p:spPr bwMode="auto">
          <a:xfrm>
            <a:off x="647700" y="4240213"/>
            <a:ext cx="8496300" cy="396875"/>
          </a:xfrm>
          <a:prstGeom prst="rect">
            <a:avLst/>
          </a:prstGeom>
          <a:noFill/>
          <a:ln w="9525">
            <a:noFill/>
            <a:miter lim="800000"/>
            <a:headEnd/>
            <a:tailEnd/>
          </a:ln>
        </p:spPr>
      </p:pic>
      <p:pic>
        <p:nvPicPr>
          <p:cNvPr id="6" name="Picture 2" descr="geçici logo"/>
          <p:cNvPicPr>
            <a:picLocks noChangeAspect="1" noChangeArrowheads="1"/>
          </p:cNvPicPr>
          <p:nvPr/>
        </p:nvPicPr>
        <p:blipFill>
          <a:blip r:embed="rId3" cstate="print"/>
          <a:srcRect/>
          <a:stretch>
            <a:fillRect/>
          </a:stretch>
        </p:blipFill>
        <p:spPr bwMode="auto">
          <a:xfrm>
            <a:off x="323850" y="3997325"/>
            <a:ext cx="971550" cy="882650"/>
          </a:xfrm>
          <a:prstGeom prst="rect">
            <a:avLst/>
          </a:prstGeom>
          <a:ln>
            <a:noFill/>
          </a:ln>
          <a:effectLst>
            <a:outerShdw blurRad="190500" algn="tl" rotWithShape="0">
              <a:srgbClr val="000000">
                <a:alpha val="70000"/>
              </a:srgbClr>
            </a:outerShdw>
          </a:effectLst>
          <a:extLst/>
        </p:spPr>
      </p:pic>
      <p:pic>
        <p:nvPicPr>
          <p:cNvPr id="7" name="Picture 2"/>
          <p:cNvPicPr preferRelativeResize="0">
            <a:picLocks noChangeArrowheads="1"/>
          </p:cNvPicPr>
          <p:nvPr/>
        </p:nvPicPr>
        <p:blipFill>
          <a:blip r:embed="rId4" cstate="print"/>
          <a:srcRect/>
          <a:stretch>
            <a:fillRect/>
          </a:stretch>
        </p:blipFill>
        <p:spPr bwMode="auto">
          <a:xfrm>
            <a:off x="0" y="6567488"/>
            <a:ext cx="9144000" cy="250825"/>
          </a:xfrm>
          <a:prstGeom prst="rect">
            <a:avLst/>
          </a:prstGeom>
          <a:noFill/>
          <a:ln w="9525">
            <a:noFill/>
            <a:miter lim="800000"/>
            <a:headEnd/>
            <a:tailEnd/>
          </a:ln>
        </p:spPr>
      </p:pic>
      <p:sp>
        <p:nvSpPr>
          <p:cNvPr id="2" name="1 Başlık"/>
          <p:cNvSpPr>
            <a:spLocks noGrp="1"/>
          </p:cNvSpPr>
          <p:nvPr>
            <p:ph type="title"/>
          </p:nvPr>
        </p:nvSpPr>
        <p:spPr>
          <a:xfrm>
            <a:off x="228600" y="4876801"/>
            <a:ext cx="8763000" cy="566738"/>
          </a:xfrm>
        </p:spPr>
        <p:txBody>
          <a:bodyPr anchor="b">
            <a:noAutofit/>
          </a:bodyPr>
          <a:lstStyle>
            <a:lvl1pPr algn="l">
              <a:defRPr sz="3200" b="1">
                <a:solidFill>
                  <a:srgbClr val="C00000"/>
                </a:solidFill>
                <a:effectLst>
                  <a:outerShdw blurRad="38100" dist="38100" dir="2700000" algn="tl">
                    <a:srgbClr val="000000">
                      <a:alpha val="43137"/>
                    </a:srgbClr>
                  </a:outerShdw>
                </a:effectLst>
              </a:defRPr>
            </a:lvl1pPr>
          </a:lstStyle>
          <a:p>
            <a:r>
              <a:rPr lang="tr-TR" smtClean="0"/>
              <a:t>Asıl başlık stili için tıklatın</a:t>
            </a:r>
            <a:endParaRPr lang="tr-TR" dirty="0"/>
          </a:p>
        </p:txBody>
      </p:sp>
      <p:sp>
        <p:nvSpPr>
          <p:cNvPr id="4" name="3 Metin Yer Tutucusu"/>
          <p:cNvSpPr>
            <a:spLocks noGrp="1"/>
          </p:cNvSpPr>
          <p:nvPr>
            <p:ph type="body" sz="half" idx="2"/>
          </p:nvPr>
        </p:nvSpPr>
        <p:spPr>
          <a:xfrm>
            <a:off x="228600" y="5443539"/>
            <a:ext cx="8763000" cy="804862"/>
          </a:xfrm>
        </p:spPr>
        <p:txBody>
          <a:bodyPr>
            <a:normAutofit/>
          </a:bodyPr>
          <a:lstStyle>
            <a:lvl1pPr marL="0" indent="0">
              <a:buNone/>
              <a:defRPr sz="18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3 İçerik Yer Tutucusu"/>
          <p:cNvSpPr>
            <a:spLocks noGrp="1"/>
          </p:cNvSpPr>
          <p:nvPr>
            <p:ph sz="half" idx="12"/>
          </p:nvPr>
        </p:nvSpPr>
        <p:spPr>
          <a:xfrm>
            <a:off x="179512" y="260647"/>
            <a:ext cx="8856984" cy="3736679"/>
          </a:xfrm>
        </p:spPr>
        <p:txBody>
          <a:bodyPr/>
          <a:lstStyle>
            <a:lvl1pPr>
              <a:defRPr sz="2800">
                <a:solidFill>
                  <a:schemeClr val="accent6"/>
                </a:solidFill>
              </a:defRPr>
            </a:lvl1pPr>
            <a:lvl2pPr>
              <a:defRPr sz="2400">
                <a:solidFill>
                  <a:schemeClr val="accent6"/>
                </a:solidFill>
              </a:defRPr>
            </a:lvl2pPr>
            <a:lvl3pPr>
              <a:defRPr sz="2000">
                <a:solidFill>
                  <a:schemeClr val="accent6"/>
                </a:solidFill>
              </a:defRPr>
            </a:lvl3pPr>
            <a:lvl4pPr>
              <a:defRPr sz="1800">
                <a:solidFill>
                  <a:schemeClr val="accent6"/>
                </a:solidFill>
              </a:defRPr>
            </a:lvl4pPr>
            <a:lvl5pPr>
              <a:defRPr sz="1800">
                <a:solidFill>
                  <a:schemeClr val="accent6"/>
                </a:solidFill>
              </a:defRPr>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8" name="4 Altbilgi Yer Tutucusu"/>
          <p:cNvSpPr>
            <a:spLocks noGrp="1"/>
          </p:cNvSpPr>
          <p:nvPr>
            <p:ph type="ftr" sz="quarter" idx="13"/>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cs typeface="Arial" pitchFamily="34" charset="0"/>
              </a:defRPr>
            </a:lvl1pPr>
          </a:lstStyle>
          <a:p>
            <a:pPr>
              <a:defRPr/>
            </a:pPr>
            <a:r>
              <a:rPr lang="nn-NO" altLang="tr-TR"/>
              <a:t>T. C. EKONOMİ BAKANLIĞI</a:t>
            </a:r>
            <a:endParaRPr lang="tr-TR" altLang="tr-TR"/>
          </a:p>
        </p:txBody>
      </p:sp>
      <p:sp>
        <p:nvSpPr>
          <p:cNvPr id="9" name="5 Slayt Numarası Yer Tutucusu"/>
          <p:cNvSpPr>
            <a:spLocks noGrp="1"/>
          </p:cNvSpPr>
          <p:nvPr>
            <p:ph type="sldNum" sz="quarter" idx="14"/>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cs typeface="Arial" panose="020B0604020202020204" pitchFamily="34" charset="0"/>
              </a:defRPr>
            </a:lvl1pPr>
          </a:lstStyle>
          <a:p>
            <a:pPr>
              <a:defRPr/>
            </a:pPr>
            <a:fld id="{28812374-AFB5-440C-B20F-BA444B8B8D93}" type="slidenum">
              <a:rPr lang="en-US" altLang="tr-TR"/>
              <a:pPr>
                <a:defRPr/>
              </a:pPr>
              <a:t>‹#›</a:t>
            </a:fld>
            <a:endParaRPr lang="en-US" altLang="tr-T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 Dikey Metin">
    <p:spTree>
      <p:nvGrpSpPr>
        <p:cNvPr id="1" name=""/>
        <p:cNvGrpSpPr/>
        <p:nvPr/>
      </p:nvGrpSpPr>
      <p:grpSpPr>
        <a:xfrm>
          <a:off x="0" y="0"/>
          <a:ext cx="0" cy="0"/>
          <a:chOff x="0" y="0"/>
          <a:chExt cx="0" cy="0"/>
        </a:xfrm>
      </p:grpSpPr>
      <p:pic>
        <p:nvPicPr>
          <p:cNvPr id="4" name="Picture 2"/>
          <p:cNvPicPr preferRelativeResize="0">
            <a:picLocks noChangeArrowheads="1"/>
          </p:cNvPicPr>
          <p:nvPr/>
        </p:nvPicPr>
        <p:blipFill>
          <a:blip r:embed="rId2" cstate="print"/>
          <a:srcRect/>
          <a:stretch>
            <a:fillRect/>
          </a:stretch>
        </p:blipFill>
        <p:spPr bwMode="auto">
          <a:xfrm>
            <a:off x="0" y="6567488"/>
            <a:ext cx="9144000" cy="250825"/>
          </a:xfrm>
          <a:prstGeom prst="rect">
            <a:avLst/>
          </a:prstGeom>
          <a:noFill/>
          <a:ln w="9525">
            <a:noFill/>
            <a:miter lim="800000"/>
            <a:headEnd/>
            <a:tailEnd/>
          </a:ln>
        </p:spPr>
      </p:pic>
      <p:pic>
        <p:nvPicPr>
          <p:cNvPr id="5" name="Picture 2"/>
          <p:cNvPicPr preferRelativeResize="0">
            <a:picLocks noChangeArrowheads="1"/>
          </p:cNvPicPr>
          <p:nvPr/>
        </p:nvPicPr>
        <p:blipFill>
          <a:blip r:embed="rId3" cstate="print"/>
          <a:srcRect/>
          <a:stretch>
            <a:fillRect/>
          </a:stretch>
        </p:blipFill>
        <p:spPr bwMode="auto">
          <a:xfrm>
            <a:off x="0" y="296863"/>
            <a:ext cx="9144000" cy="503237"/>
          </a:xfrm>
          <a:prstGeom prst="rect">
            <a:avLst/>
          </a:prstGeom>
          <a:noFill/>
          <a:ln w="9525">
            <a:noFill/>
            <a:miter lim="800000"/>
            <a:headEnd/>
            <a:tailEnd/>
          </a:ln>
        </p:spPr>
      </p:pic>
      <p:pic>
        <p:nvPicPr>
          <p:cNvPr id="6" name="Picture 2" descr="geçici logo"/>
          <p:cNvPicPr>
            <a:picLocks noChangeAspect="1" noChangeArrowheads="1"/>
          </p:cNvPicPr>
          <p:nvPr/>
        </p:nvPicPr>
        <p:blipFill>
          <a:blip r:embed="rId4" cstate="print"/>
          <a:srcRect/>
          <a:stretch>
            <a:fillRect/>
          </a:stretch>
        </p:blipFill>
        <p:spPr bwMode="auto">
          <a:xfrm>
            <a:off x="0" y="107950"/>
            <a:ext cx="971550" cy="882650"/>
          </a:xfrm>
          <a:prstGeom prst="rect">
            <a:avLst/>
          </a:prstGeom>
          <a:ln>
            <a:noFill/>
          </a:ln>
          <a:effectLst>
            <a:outerShdw blurRad="190500" algn="tl" rotWithShape="0">
              <a:srgbClr val="000000">
                <a:alpha val="70000"/>
              </a:srgbClr>
            </a:outerShdw>
          </a:effectLst>
          <a:extLst/>
        </p:spPr>
      </p:pic>
      <p:sp>
        <p:nvSpPr>
          <p:cNvPr id="3" name="2 Dikey Metin Yer Tutucusu"/>
          <p:cNvSpPr>
            <a:spLocks noGrp="1"/>
          </p:cNvSpPr>
          <p:nvPr>
            <p:ph type="body" orient="vert" idx="1"/>
          </p:nvPr>
        </p:nvSpPr>
        <p:spPr>
          <a:xfrm>
            <a:off x="457200" y="908721"/>
            <a:ext cx="8229600" cy="5217443"/>
          </a:xfrm>
        </p:spPr>
        <p:txBody>
          <a:bodyPr vert="eaVert"/>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15" name="1 Başlık"/>
          <p:cNvSpPr>
            <a:spLocks noGrp="1"/>
          </p:cNvSpPr>
          <p:nvPr>
            <p:ph type="title"/>
          </p:nvPr>
        </p:nvSpPr>
        <p:spPr>
          <a:xfrm>
            <a:off x="1115616" y="332712"/>
            <a:ext cx="8028383" cy="396000"/>
          </a:xfrm>
        </p:spPr>
        <p:txBody>
          <a:bodyPr/>
          <a:lstStyle>
            <a:lvl1pPr algn="r">
              <a:defRPr sz="4000" b="1">
                <a:solidFill>
                  <a:schemeClr val="bg1"/>
                </a:solidFill>
                <a:effectLst>
                  <a:outerShdw blurRad="50800" dist="38100" dir="18900000" algn="bl" rotWithShape="0">
                    <a:srgbClr val="4D968B">
                      <a:alpha val="40000"/>
                    </a:srgbClr>
                  </a:outerShdw>
                </a:effectLst>
              </a:defRPr>
            </a:lvl1pPr>
          </a:lstStyle>
          <a:p>
            <a:r>
              <a:rPr lang="tr-TR" dirty="0" smtClean="0"/>
              <a:t>Asıl başlık stili için tıklatın</a:t>
            </a:r>
            <a:endParaRPr lang="tr-TR" dirty="0"/>
          </a:p>
        </p:txBody>
      </p:sp>
      <p:sp>
        <p:nvSpPr>
          <p:cNvPr id="7" name="4 Altbilgi Yer Tutucusu"/>
          <p:cNvSpPr>
            <a:spLocks noGrp="1"/>
          </p:cNvSpPr>
          <p:nvPr>
            <p:ph type="ftr" sz="quarter" idx="10"/>
          </p:nvPr>
        </p:nvSpPr>
        <p:spPr>
          <a:xfrm>
            <a:off x="1828800" y="6524625"/>
            <a:ext cx="5672138" cy="252413"/>
          </a:xfrm>
          <a:prstGeom prst="rect">
            <a:avLst/>
          </a:prstGeom>
        </p:spPr>
        <p:txBody>
          <a:bodyPr vert="horz" wrap="square" lIns="91440" tIns="45720" rIns="91440" bIns="45720" numCol="1" anchor="t" anchorCtr="0" compatLnSpc="1">
            <a:prstTxWarp prst="textNoShape">
              <a:avLst/>
            </a:prstTxWarp>
          </a:bodyPr>
          <a:lstStyle>
            <a:lvl1pPr algn="ctr">
              <a:defRPr sz="1600" b="1">
                <a:solidFill>
                  <a:srgbClr val="D9D9D9"/>
                </a:solidFill>
                <a:effectLst>
                  <a:outerShdw blurRad="38100" dist="38100" dir="2700000" algn="tl">
                    <a:srgbClr val="000000"/>
                  </a:outerShdw>
                </a:effectLst>
                <a:latin typeface="Arial Narrow" pitchFamily="34" charset="0"/>
                <a:cs typeface="Arial" pitchFamily="34" charset="0"/>
              </a:defRPr>
            </a:lvl1pPr>
          </a:lstStyle>
          <a:p>
            <a:pPr>
              <a:defRPr/>
            </a:pPr>
            <a:r>
              <a:rPr lang="nn-NO" altLang="tr-TR"/>
              <a:t>T. C. EKONOMİ BAKANLIĞI</a:t>
            </a:r>
            <a:endParaRPr lang="tr-TR" altLang="tr-TR"/>
          </a:p>
        </p:txBody>
      </p:sp>
      <p:sp>
        <p:nvSpPr>
          <p:cNvPr id="8" name="5 Slayt Numarası Yer Tutucusu"/>
          <p:cNvSpPr>
            <a:spLocks noGrp="1"/>
          </p:cNvSpPr>
          <p:nvPr>
            <p:ph type="sldNum" sz="quarter" idx="11"/>
          </p:nvPr>
        </p:nvSpPr>
        <p:spPr>
          <a:xfrm>
            <a:off x="8429625" y="6524625"/>
            <a:ext cx="571500" cy="252413"/>
          </a:xfrm>
          <a:prstGeom prst="rect">
            <a:avLst/>
          </a:prstGeom>
        </p:spPr>
        <p:txBody>
          <a:bodyPr vert="horz" wrap="square" lIns="91440" tIns="45720" rIns="91440" bIns="45720" numCol="1" anchor="t" anchorCtr="0" compatLnSpc="1">
            <a:prstTxWarp prst="textNoShape">
              <a:avLst/>
            </a:prstTxWarp>
          </a:bodyPr>
          <a:lstStyle>
            <a:lvl1pPr algn="ctr">
              <a:defRPr sz="1600">
                <a:solidFill>
                  <a:srgbClr val="D9D9D9"/>
                </a:solidFill>
                <a:effectLst>
                  <a:outerShdw blurRad="38100" dist="38100" dir="2700000" algn="tl">
                    <a:srgbClr val="000000"/>
                  </a:outerShdw>
                </a:effectLst>
                <a:latin typeface="Arial Narrow" panose="020B0606020202030204" pitchFamily="34" charset="0"/>
                <a:cs typeface="Arial" panose="020B0604020202020204" pitchFamily="34" charset="0"/>
              </a:defRPr>
            </a:lvl1pPr>
          </a:lstStyle>
          <a:p>
            <a:pPr>
              <a:defRPr/>
            </a:pPr>
            <a:fld id="{AB759BBA-86A5-461C-BD60-794D00D682E9}" type="slidenum">
              <a:rPr lang="en-US" altLang="tr-TR"/>
              <a:pPr>
                <a:defRPr/>
              </a:pPr>
              <a:t>‹#›</a:t>
            </a:fld>
            <a:endParaRPr lang="en-US" altLang="tr-T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32001">
              <a:srgbClr val="FFFFFF"/>
            </a:gs>
            <a:gs pos="100000">
              <a:srgbClr val="E1E8F5"/>
            </a:gs>
          </a:gsLst>
          <a:lin ang="5400000"/>
        </a:gra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transition spd="med">
    <p:fad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r.wikipedia.org/wiki/Dosya:Flag_of_India.sv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mca.gov.in/" TargetMode="External"/><Relationship Id="rId3" Type="http://schemas.openxmlformats.org/officeDocument/2006/relationships/hyperlink" Target="https://www.fieo.org/Offrings-from-Indian-Exporters.php" TargetMode="External"/><Relationship Id="rId7" Type="http://schemas.openxmlformats.org/officeDocument/2006/relationships/hyperlink" Target="http://www.icegate.gov.in/" TargetMode="External"/><Relationship Id="rId2" Type="http://schemas.openxmlformats.org/officeDocument/2006/relationships/hyperlink" Target="http://www.fieo.org/index.php" TargetMode="External"/><Relationship Id="rId1" Type="http://schemas.openxmlformats.org/officeDocument/2006/relationships/slideLayout" Target="../slideLayouts/slideLayout2.xml"/><Relationship Id="rId6" Type="http://schemas.openxmlformats.org/officeDocument/2006/relationships/hyperlink" Target="http://121.241.212.146/exp_imp/" TargetMode="External"/><Relationship Id="rId5" Type="http://schemas.openxmlformats.org/officeDocument/2006/relationships/hyperlink" Target="http://www.ficci-b2b.com/" TargetMode="External"/><Relationship Id="rId4" Type="http://schemas.openxmlformats.org/officeDocument/2006/relationships/hyperlink" Target="http://cam.mycii.in/" TargetMode="External"/><Relationship Id="rId9" Type="http://schemas.openxmlformats.org/officeDocument/2006/relationships/hyperlink" Target="http://www.indiantradeportal.i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yenidelhi@ekonomi.gov.t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mumbai@ekonomi.gov.t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9"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F83EAEAC-B8D7-45DF-B275-598B585FF7EB}" type="slidenum">
              <a:rPr lang="en-US" altLang="tr-TR">
                <a:solidFill>
                  <a:srgbClr val="D9D9D9"/>
                </a:solidFill>
              </a:rPr>
              <a:pPr>
                <a:defRPr/>
              </a:pPr>
              <a:t>1</a:t>
            </a:fld>
            <a:endParaRPr lang="en-US" altLang="tr-TR">
              <a:solidFill>
                <a:srgbClr val="D9D9D9"/>
              </a:solidFill>
            </a:endParaRPr>
          </a:p>
        </p:txBody>
      </p:sp>
      <p:sp>
        <p:nvSpPr>
          <p:cNvPr id="3" name="Başlık 2"/>
          <p:cNvSpPr>
            <a:spLocks/>
          </p:cNvSpPr>
          <p:nvPr/>
        </p:nvSpPr>
        <p:spPr bwMode="auto">
          <a:xfrm>
            <a:off x="755650" y="333375"/>
            <a:ext cx="8027988" cy="395288"/>
          </a:xfrm>
          <a:prstGeom prst="rect">
            <a:avLst/>
          </a:prstGeom>
          <a:noFill/>
          <a:ln w="9525">
            <a:noFill/>
            <a:miter lim="800000"/>
            <a:headEnd/>
            <a:tailEnd/>
          </a:ln>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a:defRPr/>
            </a:pPr>
            <a:endParaRPr lang="en-US" altLang="tr-TR" sz="2400" b="1" smtClean="0">
              <a:solidFill>
                <a:schemeClr val="bg1"/>
              </a:solidFill>
              <a:effectLst>
                <a:outerShdw blurRad="38100" dist="38100" dir="2700000" algn="tl">
                  <a:srgbClr val="000000"/>
                </a:outerShdw>
              </a:effectLst>
              <a:cs typeface="+mn-cs"/>
            </a:endParaRPr>
          </a:p>
        </p:txBody>
      </p:sp>
      <p:sp>
        <p:nvSpPr>
          <p:cNvPr id="20484" name="8 Dikdörtgen"/>
          <p:cNvSpPr>
            <a:spLocks noChangeArrowheads="1"/>
          </p:cNvSpPr>
          <p:nvPr/>
        </p:nvSpPr>
        <p:spPr bwMode="auto">
          <a:xfrm>
            <a:off x="2339975" y="5661025"/>
            <a:ext cx="4572000" cy="366713"/>
          </a:xfrm>
          <a:prstGeom prst="rect">
            <a:avLst/>
          </a:prstGeom>
          <a:noFill/>
          <a:ln w="9525">
            <a:noFill/>
            <a:miter lim="800000"/>
            <a:headEnd/>
            <a:tailEnd/>
          </a:ln>
        </p:spPr>
        <p:txBody>
          <a:bodyPr>
            <a:spAutoFit/>
          </a:bodyPr>
          <a:lstStyle/>
          <a:p>
            <a:pPr algn="ctr"/>
            <a:r>
              <a:rPr lang="tr-TR" altLang="tr-TR">
                <a:solidFill>
                  <a:schemeClr val="tx2"/>
                </a:solidFill>
                <a:latin typeface="Arial TUR" pitchFamily="34" charset="0"/>
              </a:rPr>
              <a:t> </a:t>
            </a:r>
            <a:endParaRPr lang="tr-TR" altLang="tr-TR">
              <a:solidFill>
                <a:schemeClr val="tx2"/>
              </a:solidFill>
            </a:endParaRPr>
          </a:p>
        </p:txBody>
      </p:sp>
      <p:sp>
        <p:nvSpPr>
          <p:cNvPr id="281603" name="Text Box 3"/>
          <p:cNvSpPr txBox="1">
            <a:spLocks noChangeArrowheads="1"/>
          </p:cNvSpPr>
          <p:nvPr/>
        </p:nvSpPr>
        <p:spPr bwMode="auto">
          <a:xfrm>
            <a:off x="992188" y="1601788"/>
            <a:ext cx="7343775" cy="1422400"/>
          </a:xfrm>
          <a:prstGeom prst="rect">
            <a:avLst/>
          </a:prstGeom>
          <a:noFill/>
          <a:ln w="9525">
            <a:noFill/>
            <a:miter lim="800000"/>
            <a:headEnd/>
            <a:tailEnd/>
          </a:ln>
          <a:effectLst>
            <a:outerShdw dist="53882" dir="2700000" algn="ctr" rotWithShape="0">
              <a:srgbClr val="DDDDDD">
                <a:alpha val="50000"/>
              </a:srgbClr>
            </a:outerShdw>
          </a:effec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Aft>
                <a:spcPct val="20000"/>
              </a:spcAft>
              <a:defRPr/>
            </a:pPr>
            <a:r>
              <a:rPr lang="tr-TR" altLang="tr-TR" sz="3200" b="1" dirty="0" smtClean="0">
                <a:solidFill>
                  <a:srgbClr val="000099"/>
                </a:solidFill>
                <a:effectLst>
                  <a:outerShdw blurRad="38100" dist="38100" dir="2700000" algn="tl">
                    <a:srgbClr val="000000"/>
                  </a:outerShdw>
                </a:effectLst>
                <a:latin typeface="Arial" pitchFamily="34" charset="0"/>
                <a:cs typeface="Arial" panose="020B0604020202020204" pitchFamily="34" charset="0"/>
              </a:rPr>
              <a:t>HEDEF ÜLKE:</a:t>
            </a:r>
          </a:p>
          <a:p>
            <a:pPr algn="ctr" eaLnBrk="1" hangingPunct="1">
              <a:spcAft>
                <a:spcPct val="20000"/>
              </a:spcAft>
              <a:defRPr/>
            </a:pPr>
            <a:r>
              <a:rPr lang="tr-TR" altLang="tr-TR" sz="4800" b="1" dirty="0" smtClean="0">
                <a:solidFill>
                  <a:srgbClr val="000099"/>
                </a:solidFill>
                <a:effectLst>
                  <a:outerShdw blurRad="38100" dist="38100" dir="2700000" algn="tl">
                    <a:srgbClr val="000000"/>
                  </a:outerShdw>
                </a:effectLst>
                <a:latin typeface="Arial" pitchFamily="34" charset="0"/>
                <a:cs typeface="Arial" panose="020B0604020202020204" pitchFamily="34" charset="0"/>
              </a:rPr>
              <a:t>HİNDİSTAN</a:t>
            </a:r>
          </a:p>
        </p:txBody>
      </p:sp>
      <p:sp>
        <p:nvSpPr>
          <p:cNvPr id="20486" name="TextBox 5"/>
          <p:cNvSpPr txBox="1">
            <a:spLocks noChangeArrowheads="1"/>
          </p:cNvSpPr>
          <p:nvPr/>
        </p:nvSpPr>
        <p:spPr bwMode="auto">
          <a:xfrm>
            <a:off x="2859088" y="5578475"/>
            <a:ext cx="3611562" cy="946150"/>
          </a:xfrm>
          <a:prstGeom prst="rect">
            <a:avLst/>
          </a:prstGeom>
          <a:noFill/>
          <a:ln w="9525">
            <a:noFill/>
            <a:miter lim="800000"/>
            <a:headEnd/>
            <a:tailEnd/>
          </a:ln>
        </p:spPr>
        <p:txBody>
          <a:bodyPr>
            <a:spAutoFit/>
          </a:bodyPr>
          <a:lstStyle/>
          <a:p>
            <a:pPr algn="ctr"/>
            <a:r>
              <a:rPr lang="en-US" altLang="tr-TR" sz="2000" dirty="0" err="1" smtClean="0">
                <a:latin typeface="Arial" charset="0"/>
              </a:rPr>
              <a:t>Çağlar</a:t>
            </a:r>
            <a:r>
              <a:rPr lang="tr-TR" altLang="tr-TR" sz="2000" dirty="0" smtClean="0">
                <a:latin typeface="Arial" charset="0"/>
              </a:rPr>
              <a:t> </a:t>
            </a:r>
            <a:r>
              <a:rPr lang="en-US" altLang="tr-TR" sz="2000" dirty="0" smtClean="0">
                <a:latin typeface="Arial" charset="0"/>
              </a:rPr>
              <a:t>GÖKSU</a:t>
            </a:r>
            <a:endParaRPr lang="tr-TR" altLang="tr-TR" sz="2000" dirty="0">
              <a:latin typeface="Arial" charset="0"/>
            </a:endParaRPr>
          </a:p>
          <a:p>
            <a:pPr algn="ctr"/>
            <a:r>
              <a:rPr lang="tr-TR" altLang="tr-TR" sz="1600" i="1" dirty="0" smtClean="0">
                <a:latin typeface="Arial" charset="0"/>
              </a:rPr>
              <a:t>İhracat </a:t>
            </a:r>
            <a:r>
              <a:rPr lang="tr-TR" altLang="tr-TR" sz="1600" i="1" dirty="0">
                <a:latin typeface="Arial" charset="0"/>
              </a:rPr>
              <a:t>Genel Müdürlüğü</a:t>
            </a:r>
            <a:r>
              <a:rPr lang="tr-TR" altLang="tr-TR" dirty="0">
                <a:latin typeface="Arial" charset="0"/>
              </a:rPr>
              <a:t> </a:t>
            </a:r>
          </a:p>
          <a:p>
            <a:pPr algn="ctr"/>
            <a:r>
              <a:rPr lang="en-US" altLang="tr-TR" b="1" dirty="0" smtClean="0">
                <a:latin typeface="Arial" charset="0"/>
              </a:rPr>
              <a:t>30</a:t>
            </a:r>
            <a:r>
              <a:rPr lang="tr-TR" altLang="tr-TR" b="1" dirty="0" smtClean="0">
                <a:latin typeface="Arial" charset="0"/>
              </a:rPr>
              <a:t> </a:t>
            </a:r>
            <a:r>
              <a:rPr lang="en-US" altLang="tr-TR" b="1" dirty="0" err="1" smtClean="0">
                <a:latin typeface="Arial" charset="0"/>
              </a:rPr>
              <a:t>Ocak</a:t>
            </a:r>
            <a:r>
              <a:rPr lang="en-US" altLang="tr-TR" b="1" dirty="0" smtClean="0">
                <a:latin typeface="Arial" charset="0"/>
              </a:rPr>
              <a:t> 2018</a:t>
            </a:r>
            <a:r>
              <a:rPr lang="tr-TR" altLang="tr-TR" b="1" dirty="0" smtClean="0">
                <a:latin typeface="Arial" charset="0"/>
              </a:rPr>
              <a:t>, </a:t>
            </a:r>
            <a:r>
              <a:rPr lang="tr-TR" altLang="tr-TR" b="1" dirty="0">
                <a:latin typeface="Arial" charset="0"/>
              </a:rPr>
              <a:t>İ</a:t>
            </a:r>
            <a:r>
              <a:rPr lang="tr-TR" altLang="tr-TR" b="1" dirty="0" smtClean="0">
                <a:latin typeface="Arial" charset="0"/>
              </a:rPr>
              <a:t>STANBUL</a:t>
            </a:r>
            <a:endParaRPr lang="tr-TR" altLang="tr-TR" b="1" dirty="0">
              <a:latin typeface="Arial" charset="0"/>
            </a:endParaRPr>
          </a:p>
        </p:txBody>
      </p:sp>
      <p:sp>
        <p:nvSpPr>
          <p:cNvPr id="22539" name="Rectangle 11"/>
          <p:cNvSpPr>
            <a:spLocks noGrp="1"/>
          </p:cNvSpPr>
          <p:nvPr>
            <p:ph type="title" idx="4294967295"/>
          </p:nvPr>
        </p:nvSpPr>
        <p:spPr>
          <a:xfrm>
            <a:off x="755650" y="274638"/>
            <a:ext cx="7561263" cy="561975"/>
          </a:xfrm>
        </p:spPr>
        <p:txBody>
          <a:bodyPr/>
          <a:lstStyle/>
          <a:p>
            <a:pPr>
              <a:defRPr/>
            </a:pPr>
            <a:r>
              <a:rPr lang="tr-TR" altLang="tr-TR" sz="2800" b="1" smtClean="0">
                <a:solidFill>
                  <a:schemeClr val="bg1"/>
                </a:solidFill>
                <a:effectLst>
                  <a:outerShdw blurRad="38100" dist="38100" dir="2700000" algn="tl">
                    <a:srgbClr val="000000"/>
                  </a:outerShdw>
                </a:effectLst>
              </a:rPr>
              <a:t>T.C. EKONOMİ BAKANLIĞI</a:t>
            </a:r>
            <a:endParaRPr lang="en-US" altLang="tr-TR" sz="2800" b="1" smtClean="0">
              <a:solidFill>
                <a:schemeClr val="bg1"/>
              </a:solidFill>
              <a:effectLst>
                <a:outerShdw blurRad="38100" dist="38100" dir="2700000" algn="tl">
                  <a:srgbClr val="000000"/>
                </a:outerShdw>
              </a:effectLst>
            </a:endParaRPr>
          </a:p>
        </p:txBody>
      </p:sp>
      <p:pic>
        <p:nvPicPr>
          <p:cNvPr id="20488" name="Picture 12" descr="Flag of India.svg">
            <a:hlinkClick r:id="rId3"/>
          </p:cNvPr>
          <p:cNvPicPr>
            <a:picLocks noChangeAspect="1" noChangeArrowheads="1"/>
          </p:cNvPicPr>
          <p:nvPr/>
        </p:nvPicPr>
        <p:blipFill>
          <a:blip r:embed="rId4" cstate="print"/>
          <a:srcRect/>
          <a:stretch>
            <a:fillRect/>
          </a:stretch>
        </p:blipFill>
        <p:spPr bwMode="auto">
          <a:xfrm>
            <a:off x="3635375" y="3475038"/>
            <a:ext cx="2058988" cy="1397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115"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013ED138-BD1A-45E1-9BA4-CB8BD43ECB1B}" type="slidenum">
              <a:rPr lang="en-US" altLang="tr-TR">
                <a:solidFill>
                  <a:srgbClr val="D9D9D9"/>
                </a:solidFill>
              </a:rPr>
              <a:pPr>
                <a:defRPr/>
              </a:pPr>
              <a:t>10</a:t>
            </a:fld>
            <a:endParaRPr lang="en-US" altLang="tr-TR">
              <a:solidFill>
                <a:srgbClr val="D9D9D9"/>
              </a:solidFill>
            </a:endParaRPr>
          </a:p>
        </p:txBody>
      </p:sp>
      <p:sp>
        <p:nvSpPr>
          <p:cNvPr id="3" name="2 Başlık"/>
          <p:cNvSpPr>
            <a:spLocks/>
          </p:cNvSpPr>
          <p:nvPr/>
        </p:nvSpPr>
        <p:spPr bwMode="auto">
          <a:xfrm>
            <a:off x="827088" y="404813"/>
            <a:ext cx="7489825"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800" b="1" smtClean="0">
                <a:solidFill>
                  <a:schemeClr val="bg1"/>
                </a:solidFill>
                <a:effectLst>
                  <a:outerShdw blurRad="38100" dist="38100" dir="2700000" algn="tl">
                    <a:srgbClr val="000000"/>
                  </a:outerShdw>
                </a:effectLst>
                <a:cs typeface="+mn-cs"/>
              </a:rPr>
              <a:t>TÜRKİYE - HİNDİSTAN TİCARETİ</a:t>
            </a:r>
          </a:p>
        </p:txBody>
      </p:sp>
      <p:sp>
        <p:nvSpPr>
          <p:cNvPr id="55300" name="Rectangle 4"/>
          <p:cNvSpPr>
            <a:spLocks noChangeArrowheads="1"/>
          </p:cNvSpPr>
          <p:nvPr/>
        </p:nvSpPr>
        <p:spPr bwMode="auto">
          <a:xfrm>
            <a:off x="250825" y="981075"/>
            <a:ext cx="8569325" cy="431800"/>
          </a:xfrm>
          <a:prstGeom prst="rect">
            <a:avLst/>
          </a:prstGeom>
          <a:noFill/>
          <a:ln w="9525">
            <a:noFill/>
            <a:miter lim="800000"/>
            <a:headEnd/>
            <a:tailEnd/>
          </a:ln>
        </p:spPr>
        <p:txBody>
          <a:bodyPr/>
          <a:lstStyle/>
          <a:p>
            <a:pPr algn="ctr">
              <a:lnSpc>
                <a:spcPct val="75000"/>
              </a:lnSpc>
            </a:pPr>
            <a:r>
              <a:rPr lang="tr-TR" altLang="tr-TR" sz="2400" b="1">
                <a:solidFill>
                  <a:srgbClr val="000099"/>
                </a:solidFill>
              </a:rPr>
              <a:t>Hindistan’dan İthalatımızda Başlıca  Ürünler</a:t>
            </a:r>
            <a:r>
              <a:rPr lang="tr-TR" altLang="tr-TR" sz="3000" b="1">
                <a:solidFill>
                  <a:srgbClr val="000099"/>
                </a:solidFill>
              </a:rPr>
              <a:t> </a:t>
            </a:r>
            <a:r>
              <a:rPr lang="tr-TR" altLang="tr-TR" sz="1600" b="1">
                <a:solidFill>
                  <a:srgbClr val="000099"/>
                </a:solidFill>
                <a:latin typeface="Arial" charset="0"/>
              </a:rPr>
              <a:t>(Milyon Dolar)</a:t>
            </a:r>
          </a:p>
        </p:txBody>
      </p:sp>
      <p:graphicFrame>
        <p:nvGraphicFramePr>
          <p:cNvPr id="55773" name="Group 477"/>
          <p:cNvGraphicFramePr>
            <a:graphicFrameLocks noGrp="1"/>
          </p:cNvGraphicFramePr>
          <p:nvPr/>
        </p:nvGraphicFramePr>
        <p:xfrm>
          <a:off x="395288" y="1628775"/>
          <a:ext cx="8497192" cy="4440936"/>
        </p:xfrm>
        <a:graphic>
          <a:graphicData uri="http://schemas.openxmlformats.org/drawingml/2006/table">
            <a:tbl>
              <a:tblPr/>
              <a:tblGrid>
                <a:gridCol w="654050">
                  <a:extLst>
                    <a:ext uri="{9D8B030D-6E8A-4147-A177-3AD203B41FA5}">
                      <a16:colId xmlns="" xmlns:a16="http://schemas.microsoft.com/office/drawing/2014/main" val="20000"/>
                    </a:ext>
                  </a:extLst>
                </a:gridCol>
                <a:gridCol w="4890814">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368152">
                  <a:extLst>
                    <a:ext uri="{9D8B030D-6E8A-4147-A177-3AD203B41FA5}">
                      <a16:colId xmlns="" xmlns:a16="http://schemas.microsoft.com/office/drawing/2014/main" val="20004"/>
                    </a:ext>
                  </a:extLst>
                </a:gridCol>
              </a:tblGrid>
              <a:tr h="20002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GTİP</a:t>
                      </a:r>
                      <a:endParaRPr kumimoji="0" lang="tr-TR" altLang="tr-T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Ürün Adı</a:t>
                      </a:r>
                      <a:endParaRPr kumimoji="0" lang="tr-TR" altLang="tr-T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2015</a:t>
                      </a:r>
                      <a:endPar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2016</a:t>
                      </a:r>
                      <a:endPar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2016 Pay, (%)</a:t>
                      </a:r>
                      <a:endPar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extLst>
                  <a:ext uri="{0D108BD9-81ED-4DB2-BD59-A6C34878D82A}">
                    <a16:rowId xmlns="" xmlns:a16="http://schemas.microsoft.com/office/drawing/2014/main" val="10000"/>
                  </a:ext>
                </a:extLst>
              </a:tr>
              <a:tr h="161925">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2710</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Petrol yağları ve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bitümenli</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minerallerden elde edilen yağlar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1785,7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1964,0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34,1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1"/>
                  </a:ext>
                </a:extLst>
              </a:tr>
              <a:tr h="161925">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8708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Karayolu taşıtları için aksam, parça ve aksesuarlar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346,0</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347,9</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6,0</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2"/>
                  </a:ext>
                </a:extLst>
              </a:tr>
              <a:tr h="161925">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5402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Sentetik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filament</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iplikleri (dikiş ipliği hariç) (perakende olarak satılacak hale getirilmemiş)</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347,4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334,5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5,8</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3"/>
                  </a:ext>
                </a:extLst>
              </a:tr>
              <a:tr h="209550">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5509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Sentetik devamsız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lifden</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iplik (dikiş ipliği hariç) (toptan)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143,4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152,2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2,6</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4"/>
                  </a:ext>
                </a:extLst>
              </a:tr>
              <a:tr h="161925">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3204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Sentetik organik boyayıcı maddeler,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fluoresanlı</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aydınlatma maddeleri veya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lüminofor</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olarak kullanılan organik ürünler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167,8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151,9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2,6</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5"/>
                  </a:ext>
                </a:extLst>
              </a:tr>
              <a:tr h="209550">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8407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Kıvılcım ile ateşlemeli içten yanmalı doğrusal veya döner pistonlu motorlar (patlamalı motor)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146,7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149,3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2,6</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6"/>
                  </a:ext>
                </a:extLst>
              </a:tr>
              <a:tr h="161925">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3902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Propilen</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ve diğer olefinlerin polimerleri (ilk şekillerde)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131,3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136,5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2,4</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7"/>
                  </a:ext>
                </a:extLst>
              </a:tr>
              <a:tr h="209550">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8701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Traktörler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121,5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112,2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1,9</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8"/>
                  </a:ext>
                </a:extLst>
              </a:tr>
              <a:tr h="209550">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7601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İşlenmemiş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aluminyum</a:t>
                      </a:r>
                      <a:endPar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135,2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110,5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1,9</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9"/>
                  </a:ext>
                </a:extLst>
              </a:tr>
              <a:tr h="161925">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6802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Yontulmaya veya inşaata elverişli işlenmiş taşlar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kayagan</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taşı hariç), </a:t>
                      </a:r>
                      <a:r>
                        <a:rPr kumimoji="0" lang="tr-TR" sz="13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mozik</a:t>
                      </a:r>
                      <a:r>
                        <a:rPr kumimoji="0" lang="tr-TR" sz="13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için küp şeklinde taşlar, granüller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76,1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a:effectLst/>
                          <a:latin typeface="Arial" panose="020B0604020202020204" pitchFamily="34" charset="0"/>
                          <a:ea typeface="Calibri" panose="020F0502020204030204" pitchFamily="34" charset="0"/>
                          <a:cs typeface="Times New Roman" panose="02020603050405020304" pitchFamily="18" charset="0"/>
                        </a:rPr>
                        <a:t>76,5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300" b="1" dirty="0">
                          <a:effectLst/>
                          <a:latin typeface="Arial" panose="020B0604020202020204" pitchFamily="34" charset="0"/>
                          <a:ea typeface="Calibri" panose="020F0502020204030204" pitchFamily="34" charset="0"/>
                          <a:cs typeface="Times New Roman" panose="02020603050405020304" pitchFamily="18" charset="0"/>
                        </a:rPr>
                        <a:t>1,3</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0"/>
                  </a:ext>
                </a:extLst>
              </a:tr>
            </a:tbl>
          </a:graphicData>
        </a:graphic>
      </p:graphicFrame>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txBox="1">
            <a:spLocks noGrp="1"/>
          </p:cNvSpPr>
          <p:nvPr/>
        </p:nvSpPr>
        <p:spPr>
          <a:xfrm>
            <a:off x="1828800" y="6524625"/>
            <a:ext cx="5672138" cy="252413"/>
          </a:xfrm>
          <a:prstGeom prst="rect">
            <a:avLst/>
          </a:prstGeom>
          <a:noFill/>
        </p:spPr>
        <p:txBody>
          <a:bodyPr/>
          <a:lstStyle/>
          <a:p>
            <a:pPr algn="ctr">
              <a:defRPr/>
            </a:pPr>
            <a:r>
              <a:rPr lang="nn-NO" altLang="tr-TR" sz="1600" b="1">
                <a:solidFill>
                  <a:srgbClr val="D9D9D9"/>
                </a:solidFill>
                <a:effectLst>
                  <a:outerShdw blurRad="38100" dist="38100" dir="2700000" algn="tl">
                    <a:srgbClr val="000000"/>
                  </a:outerShdw>
                </a:effectLst>
                <a:latin typeface="Arial Narrow" pitchFamily="34" charset="0"/>
                <a:cs typeface="Arial" panose="020B0604020202020204" pitchFamily="34" charset="0"/>
              </a:rPr>
              <a:t>T. C. EKONOMİ BAKANLIĞI</a:t>
            </a:r>
            <a:endParaRPr lang="tr-TR" altLang="tr-TR" sz="1600" b="1">
              <a:solidFill>
                <a:srgbClr val="D9D9D9"/>
              </a:solidFill>
              <a:effectLst>
                <a:outerShdw blurRad="38100" dist="38100" dir="2700000" algn="tl">
                  <a:srgbClr val="000000"/>
                </a:outerShdw>
              </a:effectLst>
              <a:latin typeface="Arial Narrow" pitchFamily="34" charset="0"/>
              <a:cs typeface="Arial" panose="020B0604020202020204" pitchFamily="34" charset="0"/>
            </a:endParaRPr>
          </a:p>
        </p:txBody>
      </p:sp>
      <p:sp>
        <p:nvSpPr>
          <p:cNvPr id="6" name="5 Slayt Numarası Yer Tutucusu"/>
          <p:cNvSpPr txBox="1">
            <a:spLocks noGrp="1"/>
          </p:cNvSpPr>
          <p:nvPr/>
        </p:nvSpPr>
        <p:spPr>
          <a:xfrm>
            <a:off x="8429625" y="6524625"/>
            <a:ext cx="571500" cy="252413"/>
          </a:xfrm>
          <a:prstGeom prst="rect">
            <a:avLst/>
          </a:prstGeom>
          <a:noFill/>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fld id="{86638BC5-21CC-4E18-834D-4D3E840BC53D}" type="slidenum">
              <a:rPr lang="en-US" altLang="tr-TR" sz="1600">
                <a:solidFill>
                  <a:srgbClr val="D9D9D9"/>
                </a:solidFill>
                <a:effectLst>
                  <a:outerShdw blurRad="38100" dist="38100" dir="2700000" algn="tl">
                    <a:srgbClr val="000000"/>
                  </a:outerShdw>
                </a:effectLst>
              </a:rPr>
              <a:pPr algn="ctr">
                <a:defRPr/>
              </a:pPr>
              <a:t>11</a:t>
            </a:fld>
            <a:endParaRPr lang="en-US" altLang="tr-TR" sz="1600">
              <a:solidFill>
                <a:srgbClr val="D9D9D9"/>
              </a:solidFill>
              <a:effectLst>
                <a:outerShdw blurRad="38100" dist="38100" dir="2700000" algn="tl">
                  <a:srgbClr val="000000"/>
                </a:outerShdw>
              </a:effectLst>
            </a:endParaRPr>
          </a:p>
        </p:txBody>
      </p:sp>
      <p:sp>
        <p:nvSpPr>
          <p:cNvPr id="63491" name="Rectangle 6"/>
          <p:cNvSpPr>
            <a:spLocks noChangeArrowheads="1"/>
          </p:cNvSpPr>
          <p:nvPr/>
        </p:nvSpPr>
        <p:spPr bwMode="auto">
          <a:xfrm>
            <a:off x="179388" y="908050"/>
            <a:ext cx="8785225" cy="719138"/>
          </a:xfrm>
          <a:prstGeom prst="rect">
            <a:avLst/>
          </a:prstGeom>
          <a:noFill/>
          <a:ln w="9525">
            <a:noFill/>
            <a:miter lim="800000"/>
            <a:headEnd/>
            <a:tailEnd/>
          </a:ln>
        </p:spPr>
        <p:txBody>
          <a:bodyPr anchor="ctr"/>
          <a:lstStyle/>
          <a:p>
            <a:pPr algn="ctr" eaLnBrk="0" hangingPunct="0"/>
            <a:r>
              <a:rPr lang="tr-TR" altLang="tr-TR" sz="2000" b="1" dirty="0">
                <a:solidFill>
                  <a:srgbClr val="000099"/>
                </a:solidFill>
                <a:latin typeface="Arial" charset="0"/>
              </a:rPr>
              <a:t>İhracatımızda Potansiyel Arz Eden Sanayi Ürünleri</a:t>
            </a:r>
          </a:p>
        </p:txBody>
      </p:sp>
      <p:sp>
        <p:nvSpPr>
          <p:cNvPr id="63492" name="Rectangle 4"/>
          <p:cNvSpPr>
            <a:spLocks noChangeArrowheads="1"/>
          </p:cNvSpPr>
          <p:nvPr/>
        </p:nvSpPr>
        <p:spPr bwMode="auto">
          <a:xfrm>
            <a:off x="250825" y="1557338"/>
            <a:ext cx="8201025" cy="4824412"/>
          </a:xfrm>
          <a:prstGeom prst="rect">
            <a:avLst/>
          </a:prstGeom>
          <a:noFill/>
          <a:ln w="9525">
            <a:noFill/>
            <a:miter lim="800000"/>
            <a:headEnd/>
            <a:tailEnd/>
          </a:ln>
        </p:spPr>
        <p:txBody>
          <a:bodyPr/>
          <a:lstStyle/>
          <a:p>
            <a:pPr marL="273050" indent="-273050" eaLnBrk="0" hangingPunct="0">
              <a:lnSpc>
                <a:spcPct val="80000"/>
              </a:lnSpc>
              <a:spcBef>
                <a:spcPct val="20000"/>
              </a:spcBef>
              <a:buFont typeface="Arial" charset="0"/>
              <a:buNone/>
            </a:pPr>
            <a:endParaRPr lang="tr-TR" altLang="tr-TR" sz="2000" b="1" dirty="0">
              <a:solidFill>
                <a:srgbClr val="050B0A"/>
              </a:solidFill>
              <a:latin typeface="Arial" charset="0"/>
            </a:endParaRPr>
          </a:p>
          <a:p>
            <a:pPr marL="273050" indent="-273050" eaLnBrk="0" hangingPunct="0">
              <a:lnSpc>
                <a:spcPct val="80000"/>
              </a:lnSpc>
              <a:spcBef>
                <a:spcPct val="20000"/>
              </a:spcBef>
              <a:buFont typeface="Arial" charset="0"/>
              <a:buNone/>
            </a:pPr>
            <a:r>
              <a:rPr lang="tr-TR" altLang="tr-TR" sz="2000" b="1" dirty="0">
                <a:solidFill>
                  <a:srgbClr val="050B0A"/>
                </a:solidFill>
                <a:latin typeface="Arial" charset="0"/>
              </a:rPr>
              <a:t>1-İhracatımızın Olduğu Ürünler</a:t>
            </a:r>
          </a:p>
          <a:p>
            <a:pPr marL="273050" indent="-273050" eaLnBrk="0" hangingPunct="0">
              <a:lnSpc>
                <a:spcPct val="80000"/>
              </a:lnSpc>
              <a:spcBef>
                <a:spcPct val="20000"/>
              </a:spcBef>
              <a:buFont typeface="Arial" charset="0"/>
              <a:buNone/>
            </a:pPr>
            <a:endParaRPr lang="tr-TR" altLang="tr-TR" sz="2000" b="1" dirty="0">
              <a:solidFill>
                <a:srgbClr val="050B0A"/>
              </a:solidFill>
              <a:latin typeface="Arial" charset="0"/>
            </a:endParaRPr>
          </a:p>
          <a:p>
            <a:pPr marL="639763" lvl="1" indent="-246063" eaLnBrk="0" hangingPunct="0">
              <a:lnSpc>
                <a:spcPct val="80000"/>
              </a:lnSpc>
              <a:spcBef>
                <a:spcPct val="20000"/>
              </a:spcBef>
              <a:buFontTx/>
              <a:buChar char="•"/>
            </a:pPr>
            <a:r>
              <a:rPr lang="tr-TR" altLang="tr-TR" sz="2000" dirty="0">
                <a:solidFill>
                  <a:srgbClr val="050B0A"/>
                </a:solidFill>
                <a:latin typeface="Arial" charset="0"/>
              </a:rPr>
              <a:t>Demir-çelik inşaat malzemeleri</a:t>
            </a:r>
          </a:p>
          <a:p>
            <a:pPr marL="639763" lvl="1" indent="-246063" eaLnBrk="0" hangingPunct="0">
              <a:lnSpc>
                <a:spcPct val="80000"/>
              </a:lnSpc>
              <a:spcBef>
                <a:spcPct val="20000"/>
              </a:spcBef>
              <a:buFontTx/>
              <a:buChar char="•"/>
            </a:pPr>
            <a:r>
              <a:rPr lang="tr-TR" altLang="tr-TR" sz="2000" dirty="0">
                <a:solidFill>
                  <a:srgbClr val="050B0A"/>
                </a:solidFill>
                <a:latin typeface="Arial" charset="0"/>
              </a:rPr>
              <a:t>Doğal taşlar (mermer,traverten)</a:t>
            </a:r>
          </a:p>
          <a:p>
            <a:pPr marL="639763" lvl="1" indent="-246063" eaLnBrk="0" hangingPunct="0">
              <a:lnSpc>
                <a:spcPct val="80000"/>
              </a:lnSpc>
              <a:spcBef>
                <a:spcPct val="20000"/>
              </a:spcBef>
              <a:buFontTx/>
              <a:buChar char="•"/>
            </a:pPr>
            <a:r>
              <a:rPr lang="tr-TR" altLang="tr-TR" sz="2000" dirty="0">
                <a:solidFill>
                  <a:srgbClr val="050B0A"/>
                </a:solidFill>
                <a:latin typeface="Arial" charset="0"/>
              </a:rPr>
              <a:t>Metalik cevherler (bakır, çinko)</a:t>
            </a:r>
          </a:p>
          <a:p>
            <a:pPr marL="639763" lvl="1" indent="-246063" eaLnBrk="0" hangingPunct="0">
              <a:lnSpc>
                <a:spcPct val="80000"/>
              </a:lnSpc>
              <a:spcBef>
                <a:spcPct val="20000"/>
              </a:spcBef>
              <a:buFontTx/>
              <a:buChar char="•"/>
            </a:pPr>
            <a:r>
              <a:rPr lang="tr-TR" altLang="tr-TR" sz="2000" dirty="0">
                <a:solidFill>
                  <a:srgbClr val="050B0A"/>
                </a:solidFill>
                <a:latin typeface="Arial" charset="0"/>
              </a:rPr>
              <a:t>Otomotiv yedek parçaları (motor parçaları)</a:t>
            </a:r>
          </a:p>
          <a:p>
            <a:pPr marL="639763" lvl="1" indent="-246063" eaLnBrk="0" hangingPunct="0">
              <a:lnSpc>
                <a:spcPct val="80000"/>
              </a:lnSpc>
              <a:spcBef>
                <a:spcPct val="20000"/>
              </a:spcBef>
              <a:buFont typeface="Arial" charset="0"/>
              <a:buNone/>
            </a:pPr>
            <a:endParaRPr lang="tr-TR" altLang="tr-TR" sz="2000" dirty="0">
              <a:solidFill>
                <a:srgbClr val="050B0A"/>
              </a:solidFill>
              <a:latin typeface="Arial" charset="0"/>
            </a:endParaRPr>
          </a:p>
          <a:p>
            <a:pPr marL="273050" indent="-273050" eaLnBrk="0" hangingPunct="0">
              <a:lnSpc>
                <a:spcPct val="80000"/>
              </a:lnSpc>
              <a:spcBef>
                <a:spcPct val="20000"/>
              </a:spcBef>
              <a:buFont typeface="Arial" charset="0"/>
              <a:buNone/>
            </a:pPr>
            <a:r>
              <a:rPr lang="tr-TR" altLang="tr-TR" sz="2000" b="1" dirty="0">
                <a:solidFill>
                  <a:srgbClr val="050B0A"/>
                </a:solidFill>
                <a:latin typeface="Arial" charset="0"/>
              </a:rPr>
              <a:t>2- Potansiyeli Olan Ancak İhracatımızın Düşük Olduğu Ürünler</a:t>
            </a:r>
          </a:p>
          <a:p>
            <a:pPr marL="273050" indent="-273050" eaLnBrk="0" hangingPunct="0">
              <a:lnSpc>
                <a:spcPct val="80000"/>
              </a:lnSpc>
              <a:spcBef>
                <a:spcPct val="20000"/>
              </a:spcBef>
              <a:buFont typeface="Arial" charset="0"/>
              <a:buNone/>
            </a:pPr>
            <a:endParaRPr lang="tr-TR" altLang="tr-TR" sz="2000" b="1" dirty="0">
              <a:solidFill>
                <a:srgbClr val="050B0A"/>
              </a:solidFill>
              <a:latin typeface="Arial" charset="0"/>
            </a:endParaRPr>
          </a:p>
          <a:p>
            <a:pPr marL="639763" lvl="1" indent="-246063" eaLnBrk="0" hangingPunct="0">
              <a:lnSpc>
                <a:spcPct val="80000"/>
              </a:lnSpc>
              <a:spcBef>
                <a:spcPct val="20000"/>
              </a:spcBef>
              <a:buFontTx/>
              <a:buChar char="•"/>
            </a:pPr>
            <a:r>
              <a:rPr lang="tr-TR" altLang="tr-TR" sz="2000" dirty="0">
                <a:solidFill>
                  <a:srgbClr val="050B0A"/>
                </a:solidFill>
                <a:latin typeface="Arial" charset="0"/>
              </a:rPr>
              <a:t>Gıda işleme ve ambalaj </a:t>
            </a:r>
            <a:r>
              <a:rPr lang="tr-TR" altLang="tr-TR" sz="2000" dirty="0" smtClean="0">
                <a:solidFill>
                  <a:srgbClr val="050B0A"/>
                </a:solidFill>
                <a:latin typeface="Arial" charset="0"/>
              </a:rPr>
              <a:t>makineleri</a:t>
            </a:r>
            <a:endParaRPr lang="en-US" altLang="tr-TR" sz="2000" dirty="0" smtClean="0">
              <a:solidFill>
                <a:srgbClr val="050B0A"/>
              </a:solidFill>
              <a:latin typeface="Arial" charset="0"/>
            </a:endParaRPr>
          </a:p>
          <a:p>
            <a:pPr marL="639763" lvl="1" indent="-246063" eaLnBrk="0" hangingPunct="0">
              <a:lnSpc>
                <a:spcPct val="80000"/>
              </a:lnSpc>
              <a:spcBef>
                <a:spcPct val="20000"/>
              </a:spcBef>
              <a:buFontTx/>
              <a:buChar char="•"/>
            </a:pPr>
            <a:r>
              <a:rPr lang="en-US" altLang="tr-TR" sz="2000" dirty="0" err="1" smtClean="0">
                <a:solidFill>
                  <a:srgbClr val="050B0A"/>
                </a:solidFill>
                <a:latin typeface="Arial" charset="0"/>
              </a:rPr>
              <a:t>Tarım</a:t>
            </a:r>
            <a:r>
              <a:rPr lang="en-US" altLang="tr-TR" sz="2000" dirty="0" smtClean="0">
                <a:solidFill>
                  <a:srgbClr val="050B0A"/>
                </a:solidFill>
                <a:latin typeface="Arial" charset="0"/>
              </a:rPr>
              <a:t> </a:t>
            </a:r>
            <a:r>
              <a:rPr lang="en-US" altLang="tr-TR" sz="2000" dirty="0" err="1" smtClean="0">
                <a:solidFill>
                  <a:srgbClr val="050B0A"/>
                </a:solidFill>
                <a:latin typeface="Arial" charset="0"/>
              </a:rPr>
              <a:t>alet</a:t>
            </a:r>
            <a:r>
              <a:rPr lang="en-US" altLang="tr-TR" sz="2000" dirty="0" smtClean="0">
                <a:solidFill>
                  <a:srgbClr val="050B0A"/>
                </a:solidFill>
                <a:latin typeface="Arial" charset="0"/>
              </a:rPr>
              <a:t> </a:t>
            </a:r>
            <a:r>
              <a:rPr lang="en-US" altLang="tr-TR" sz="2000" dirty="0" err="1" smtClean="0">
                <a:solidFill>
                  <a:srgbClr val="050B0A"/>
                </a:solidFill>
                <a:latin typeface="Arial" charset="0"/>
              </a:rPr>
              <a:t>ve</a:t>
            </a:r>
            <a:r>
              <a:rPr lang="en-US" altLang="tr-TR" sz="2000" dirty="0" smtClean="0">
                <a:solidFill>
                  <a:srgbClr val="050B0A"/>
                </a:solidFill>
                <a:latin typeface="Arial" charset="0"/>
              </a:rPr>
              <a:t> </a:t>
            </a:r>
            <a:r>
              <a:rPr lang="en-US" altLang="tr-TR" sz="2000" dirty="0" err="1" smtClean="0">
                <a:solidFill>
                  <a:srgbClr val="050B0A"/>
                </a:solidFill>
                <a:latin typeface="Arial" charset="0"/>
              </a:rPr>
              <a:t>makinaları</a:t>
            </a:r>
            <a:endParaRPr lang="tr-TR" altLang="tr-TR" sz="2000" dirty="0">
              <a:solidFill>
                <a:srgbClr val="050B0A"/>
              </a:solidFill>
              <a:latin typeface="Arial" charset="0"/>
            </a:endParaRPr>
          </a:p>
          <a:p>
            <a:pPr marL="639763" lvl="1" indent="-246063" eaLnBrk="0" hangingPunct="0">
              <a:lnSpc>
                <a:spcPct val="80000"/>
              </a:lnSpc>
              <a:spcBef>
                <a:spcPct val="20000"/>
              </a:spcBef>
              <a:buFontTx/>
              <a:buChar char="•"/>
            </a:pPr>
            <a:r>
              <a:rPr lang="tr-TR" altLang="tr-TR" sz="2000" dirty="0">
                <a:solidFill>
                  <a:srgbClr val="050B0A"/>
                </a:solidFill>
                <a:latin typeface="Arial" charset="0"/>
              </a:rPr>
              <a:t>Takım tezgahları</a:t>
            </a:r>
          </a:p>
          <a:p>
            <a:pPr marL="639763" lvl="1" indent="-246063" eaLnBrk="0" hangingPunct="0">
              <a:lnSpc>
                <a:spcPct val="80000"/>
              </a:lnSpc>
              <a:spcBef>
                <a:spcPct val="20000"/>
              </a:spcBef>
              <a:buFontTx/>
              <a:buChar char="•"/>
            </a:pPr>
            <a:r>
              <a:rPr lang="tr-TR" altLang="tr-TR" sz="2000" dirty="0" smtClean="0">
                <a:solidFill>
                  <a:srgbClr val="050B0A"/>
                </a:solidFill>
                <a:latin typeface="Arial" charset="0"/>
              </a:rPr>
              <a:t>Mobilya</a:t>
            </a:r>
            <a:endParaRPr lang="tr-TR" altLang="tr-TR" sz="2000" dirty="0">
              <a:solidFill>
                <a:srgbClr val="050B0A"/>
              </a:solidFill>
              <a:latin typeface="Arial" charset="0"/>
            </a:endParaRPr>
          </a:p>
          <a:p>
            <a:pPr marL="639763" lvl="1" indent="-246063" eaLnBrk="0" hangingPunct="0">
              <a:lnSpc>
                <a:spcPct val="80000"/>
              </a:lnSpc>
              <a:spcBef>
                <a:spcPct val="20000"/>
              </a:spcBef>
              <a:buFontTx/>
              <a:buChar char="•"/>
            </a:pPr>
            <a:r>
              <a:rPr lang="tr-TR" altLang="tr-TR" sz="2000" dirty="0">
                <a:solidFill>
                  <a:srgbClr val="050B0A"/>
                </a:solidFill>
                <a:latin typeface="Arial" charset="0"/>
              </a:rPr>
              <a:t>Altın mücevherat</a:t>
            </a:r>
          </a:p>
        </p:txBody>
      </p:sp>
      <p:sp>
        <p:nvSpPr>
          <p:cNvPr id="3" name="2 Başlık"/>
          <p:cNvSpPr>
            <a:spLocks/>
          </p:cNvSpPr>
          <p:nvPr/>
        </p:nvSpPr>
        <p:spPr bwMode="auto">
          <a:xfrm>
            <a:off x="827088" y="333375"/>
            <a:ext cx="7129462" cy="395288"/>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400" b="1" smtClean="0">
                <a:solidFill>
                  <a:schemeClr val="bg1"/>
                </a:solidFill>
                <a:effectLst>
                  <a:outerShdw blurRad="38100" dist="38100" dir="2700000" algn="tl">
                    <a:srgbClr val="000000"/>
                  </a:outerShdw>
                </a:effectLst>
                <a:cs typeface="+mn-cs"/>
              </a:rPr>
              <a:t>POTANSİYEL ÜRÜNLER</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txBox="1">
            <a:spLocks noGrp="1"/>
          </p:cNvSpPr>
          <p:nvPr/>
        </p:nvSpPr>
        <p:spPr>
          <a:xfrm>
            <a:off x="1828800" y="6524625"/>
            <a:ext cx="5672138" cy="252413"/>
          </a:xfrm>
          <a:prstGeom prst="rect">
            <a:avLst/>
          </a:prstGeom>
          <a:noFill/>
        </p:spPr>
        <p:txBody>
          <a:bodyPr/>
          <a:lstStyle/>
          <a:p>
            <a:pPr algn="ctr">
              <a:defRPr/>
            </a:pPr>
            <a:r>
              <a:rPr lang="nn-NO" altLang="tr-TR" sz="1600" b="1">
                <a:solidFill>
                  <a:srgbClr val="D9D9D9"/>
                </a:solidFill>
                <a:effectLst>
                  <a:outerShdw blurRad="38100" dist="38100" dir="2700000" algn="tl">
                    <a:srgbClr val="000000"/>
                  </a:outerShdw>
                </a:effectLst>
                <a:latin typeface="Arial Narrow" pitchFamily="34" charset="0"/>
                <a:cs typeface="Arial" panose="020B0604020202020204" pitchFamily="34" charset="0"/>
              </a:rPr>
              <a:t>T. C. EKONOMİ BAKANLIĞI</a:t>
            </a:r>
            <a:endParaRPr lang="tr-TR" altLang="tr-TR" sz="1600" b="1">
              <a:solidFill>
                <a:srgbClr val="D9D9D9"/>
              </a:solidFill>
              <a:effectLst>
                <a:outerShdw blurRad="38100" dist="38100" dir="2700000" algn="tl">
                  <a:srgbClr val="000000"/>
                </a:outerShdw>
              </a:effectLst>
              <a:latin typeface="Arial Narrow" pitchFamily="34" charset="0"/>
              <a:cs typeface="Arial" panose="020B0604020202020204" pitchFamily="34" charset="0"/>
            </a:endParaRPr>
          </a:p>
        </p:txBody>
      </p:sp>
      <p:sp>
        <p:nvSpPr>
          <p:cNvPr id="6" name="5 Slayt Numarası Yer Tutucusu"/>
          <p:cNvSpPr txBox="1">
            <a:spLocks noGrp="1"/>
          </p:cNvSpPr>
          <p:nvPr/>
        </p:nvSpPr>
        <p:spPr>
          <a:xfrm>
            <a:off x="8429625" y="6524625"/>
            <a:ext cx="571500" cy="252413"/>
          </a:xfrm>
          <a:prstGeom prst="rect">
            <a:avLst/>
          </a:prstGeom>
          <a:noFill/>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fld id="{C97DB672-F985-4F1E-89B8-9C6425F6E415}" type="slidenum">
              <a:rPr lang="en-US" altLang="tr-TR" sz="1600">
                <a:solidFill>
                  <a:srgbClr val="D9D9D9"/>
                </a:solidFill>
                <a:effectLst>
                  <a:outerShdw blurRad="38100" dist="38100" dir="2700000" algn="tl">
                    <a:srgbClr val="000000"/>
                  </a:outerShdw>
                </a:effectLst>
              </a:rPr>
              <a:pPr algn="ctr">
                <a:defRPr/>
              </a:pPr>
              <a:t>12</a:t>
            </a:fld>
            <a:endParaRPr lang="en-US" altLang="tr-TR" sz="1600">
              <a:solidFill>
                <a:srgbClr val="D9D9D9"/>
              </a:solidFill>
              <a:effectLst>
                <a:outerShdw blurRad="38100" dist="38100" dir="2700000" algn="tl">
                  <a:srgbClr val="000000"/>
                </a:outerShdw>
              </a:effectLst>
            </a:endParaRPr>
          </a:p>
        </p:txBody>
      </p:sp>
      <p:sp>
        <p:nvSpPr>
          <p:cNvPr id="65539" name="Rectangle 2"/>
          <p:cNvSpPr>
            <a:spLocks noChangeArrowheads="1"/>
          </p:cNvSpPr>
          <p:nvPr/>
        </p:nvSpPr>
        <p:spPr bwMode="auto">
          <a:xfrm>
            <a:off x="539750" y="981075"/>
            <a:ext cx="8136706" cy="990600"/>
          </a:xfrm>
          <a:prstGeom prst="rect">
            <a:avLst/>
          </a:prstGeom>
          <a:noFill/>
          <a:ln w="9525">
            <a:noFill/>
            <a:miter lim="800000"/>
            <a:headEnd/>
            <a:tailEnd/>
          </a:ln>
        </p:spPr>
        <p:txBody>
          <a:bodyPr anchor="ctr"/>
          <a:lstStyle/>
          <a:p>
            <a:pPr algn="ctr" eaLnBrk="0" hangingPunct="0"/>
            <a:r>
              <a:rPr lang="tr-TR" altLang="tr-TR" sz="2400" b="1" dirty="0">
                <a:solidFill>
                  <a:schemeClr val="accent2"/>
                </a:solidFill>
                <a:latin typeface="Arial" charset="0"/>
              </a:rPr>
              <a:t>	</a:t>
            </a:r>
            <a:r>
              <a:rPr lang="tr-TR" altLang="tr-TR" sz="2000" b="1" dirty="0">
                <a:solidFill>
                  <a:srgbClr val="000099"/>
                </a:solidFill>
                <a:latin typeface="Arial" charset="0"/>
              </a:rPr>
              <a:t>İhracatımızda Potansiyel Arz Eden Tarım ve Gıda Ürünleri</a:t>
            </a:r>
          </a:p>
        </p:txBody>
      </p:sp>
      <p:sp>
        <p:nvSpPr>
          <p:cNvPr id="65540" name="Rectangle 3"/>
          <p:cNvSpPr>
            <a:spLocks noChangeArrowheads="1"/>
          </p:cNvSpPr>
          <p:nvPr/>
        </p:nvSpPr>
        <p:spPr bwMode="auto">
          <a:xfrm>
            <a:off x="323850" y="2133600"/>
            <a:ext cx="8640763" cy="4249738"/>
          </a:xfrm>
          <a:prstGeom prst="rect">
            <a:avLst/>
          </a:prstGeom>
          <a:noFill/>
          <a:ln w="9525">
            <a:noFill/>
            <a:miter lim="800000"/>
            <a:headEnd/>
            <a:tailEnd/>
          </a:ln>
        </p:spPr>
        <p:txBody>
          <a:bodyPr/>
          <a:lstStyle/>
          <a:p>
            <a:pPr eaLnBrk="0" hangingPunct="0">
              <a:lnSpc>
                <a:spcPct val="80000"/>
              </a:lnSpc>
              <a:spcBef>
                <a:spcPct val="20000"/>
              </a:spcBef>
              <a:buFont typeface="Arial" charset="0"/>
              <a:buNone/>
            </a:pPr>
            <a:r>
              <a:rPr lang="tr-TR" altLang="tr-TR" sz="2600" b="1" dirty="0">
                <a:latin typeface="Arial" charset="0"/>
              </a:rPr>
              <a:t>1- </a:t>
            </a:r>
            <a:r>
              <a:rPr lang="tr-TR" altLang="tr-TR" sz="2200" b="1" dirty="0">
                <a:latin typeface="Arial" charset="0"/>
              </a:rPr>
              <a:t>İhracatımızın Olduğu Ürünler </a:t>
            </a:r>
            <a:endParaRPr lang="tr-TR" altLang="tr-TR" sz="2200" dirty="0">
              <a:latin typeface="Arial" charset="0"/>
            </a:endParaRPr>
          </a:p>
          <a:p>
            <a:pPr marL="742950" lvl="1" indent="-285750" eaLnBrk="0" hangingPunct="0">
              <a:lnSpc>
                <a:spcPct val="80000"/>
              </a:lnSpc>
              <a:spcBef>
                <a:spcPct val="20000"/>
              </a:spcBef>
              <a:buFont typeface="Arial" charset="0"/>
              <a:buChar char="•"/>
            </a:pPr>
            <a:r>
              <a:rPr lang="tr-TR" altLang="tr-TR" sz="2200" dirty="0">
                <a:latin typeface="Arial" charset="0"/>
              </a:rPr>
              <a:t> Haşhaş Tohumu</a:t>
            </a:r>
          </a:p>
          <a:p>
            <a:pPr eaLnBrk="0" hangingPunct="0">
              <a:lnSpc>
                <a:spcPct val="80000"/>
              </a:lnSpc>
              <a:spcBef>
                <a:spcPct val="20000"/>
              </a:spcBef>
              <a:buFont typeface="Arial" charset="0"/>
              <a:buNone/>
            </a:pPr>
            <a:endParaRPr lang="tr-TR" altLang="tr-TR" sz="2200" dirty="0">
              <a:latin typeface="Arial" charset="0"/>
            </a:endParaRPr>
          </a:p>
          <a:p>
            <a:pPr eaLnBrk="0" hangingPunct="0">
              <a:lnSpc>
                <a:spcPct val="80000"/>
              </a:lnSpc>
              <a:spcBef>
                <a:spcPct val="20000"/>
              </a:spcBef>
              <a:buFont typeface="Arial" charset="0"/>
              <a:buNone/>
            </a:pPr>
            <a:r>
              <a:rPr lang="tr-TR" altLang="tr-TR" sz="2200" b="1" dirty="0">
                <a:latin typeface="Arial" charset="0"/>
              </a:rPr>
              <a:t>2- Potansiyeli Olan Ancak İhracatımızın Düşük Olduğu Ürünler </a:t>
            </a:r>
          </a:p>
          <a:p>
            <a:pPr marL="742950" lvl="1" indent="-285750" eaLnBrk="0" hangingPunct="0">
              <a:spcBef>
                <a:spcPct val="20000"/>
              </a:spcBef>
              <a:buFont typeface="Arial" charset="0"/>
              <a:buChar char="•"/>
            </a:pPr>
            <a:r>
              <a:rPr lang="tr-TR" altLang="tr-TR" sz="2200" dirty="0">
                <a:latin typeface="Arial" charset="0"/>
              </a:rPr>
              <a:t>Şekerli ve Çikolatalı Mamuller</a:t>
            </a:r>
          </a:p>
          <a:p>
            <a:pPr marL="742950" lvl="1" indent="-285750" eaLnBrk="0" hangingPunct="0">
              <a:spcBef>
                <a:spcPct val="20000"/>
              </a:spcBef>
              <a:buFont typeface="Arial" charset="0"/>
              <a:buChar char="•"/>
            </a:pPr>
            <a:r>
              <a:rPr lang="tr-TR" altLang="tr-TR" sz="2200" dirty="0" smtClean="0">
                <a:latin typeface="Arial" charset="0"/>
              </a:rPr>
              <a:t>Zeytinyağı</a:t>
            </a:r>
            <a:endParaRPr lang="tr-TR" altLang="tr-TR" sz="2200" dirty="0">
              <a:latin typeface="Arial" charset="0"/>
            </a:endParaRPr>
          </a:p>
          <a:p>
            <a:pPr marL="742950" lvl="1" indent="-285750" eaLnBrk="0" hangingPunct="0">
              <a:spcBef>
                <a:spcPct val="20000"/>
              </a:spcBef>
              <a:buFont typeface="Arial" charset="0"/>
              <a:buChar char="•"/>
            </a:pPr>
            <a:r>
              <a:rPr lang="tr-TR" altLang="tr-TR" sz="2200" dirty="0">
                <a:latin typeface="Arial" charset="0"/>
              </a:rPr>
              <a:t>Kuru </a:t>
            </a:r>
            <a:r>
              <a:rPr lang="en-US" altLang="tr-TR" sz="2200" dirty="0" err="1" smtClean="0">
                <a:latin typeface="Arial" charset="0"/>
              </a:rPr>
              <a:t>kayısı</a:t>
            </a:r>
            <a:r>
              <a:rPr lang="en-US" altLang="tr-TR" sz="2200" dirty="0" smtClean="0">
                <a:latin typeface="Arial" charset="0"/>
              </a:rPr>
              <a:t>, </a:t>
            </a:r>
            <a:r>
              <a:rPr lang="en-US" altLang="tr-TR" sz="2200" dirty="0" err="1" smtClean="0">
                <a:latin typeface="Arial" charset="0"/>
              </a:rPr>
              <a:t>kuru</a:t>
            </a:r>
            <a:r>
              <a:rPr lang="en-US" altLang="tr-TR" sz="2200" dirty="0" smtClean="0">
                <a:latin typeface="Arial" charset="0"/>
              </a:rPr>
              <a:t> </a:t>
            </a:r>
            <a:r>
              <a:rPr lang="en-US" altLang="tr-TR" sz="2200" dirty="0" err="1" smtClean="0">
                <a:latin typeface="Arial" charset="0"/>
              </a:rPr>
              <a:t>incir</a:t>
            </a:r>
            <a:endParaRPr lang="tr-TR" altLang="tr-TR" sz="2200" dirty="0">
              <a:latin typeface="Arial" charset="0"/>
            </a:endParaRPr>
          </a:p>
          <a:p>
            <a:pPr marL="742950" lvl="1" indent="-285750" eaLnBrk="0" hangingPunct="0">
              <a:spcBef>
                <a:spcPct val="20000"/>
              </a:spcBef>
              <a:buFont typeface="Arial" charset="0"/>
              <a:buChar char="•"/>
            </a:pPr>
            <a:r>
              <a:rPr lang="tr-TR" altLang="tr-TR" sz="2200" dirty="0">
                <a:latin typeface="Arial" charset="0"/>
              </a:rPr>
              <a:t>Sert kabuklu </a:t>
            </a:r>
            <a:r>
              <a:rPr lang="tr-TR" altLang="tr-TR" sz="2200" dirty="0" smtClean="0">
                <a:latin typeface="Arial" charset="0"/>
              </a:rPr>
              <a:t>meyveler</a:t>
            </a:r>
            <a:r>
              <a:rPr lang="en-US" altLang="tr-TR" sz="2200" dirty="0" smtClean="0">
                <a:latin typeface="Arial" charset="0"/>
              </a:rPr>
              <a:t> (</a:t>
            </a:r>
            <a:r>
              <a:rPr lang="en-US" altLang="tr-TR" sz="2200" dirty="0" err="1" smtClean="0">
                <a:latin typeface="Arial" charset="0"/>
              </a:rPr>
              <a:t>Fındık</a:t>
            </a:r>
            <a:r>
              <a:rPr lang="en-US" altLang="tr-TR" sz="2200" dirty="0" smtClean="0">
                <a:latin typeface="Arial" charset="0"/>
              </a:rPr>
              <a:t>, </a:t>
            </a:r>
            <a:r>
              <a:rPr lang="en-US" altLang="tr-TR" sz="2200" dirty="0" err="1" smtClean="0">
                <a:latin typeface="Arial" charset="0"/>
              </a:rPr>
              <a:t>Antep</a:t>
            </a:r>
            <a:r>
              <a:rPr lang="en-US" altLang="tr-TR" sz="2200" dirty="0" smtClean="0">
                <a:latin typeface="Arial" charset="0"/>
              </a:rPr>
              <a:t> </a:t>
            </a:r>
            <a:r>
              <a:rPr lang="en-US" altLang="tr-TR" sz="2200" dirty="0" err="1" smtClean="0">
                <a:latin typeface="Arial" charset="0"/>
              </a:rPr>
              <a:t>fıstığı</a:t>
            </a:r>
            <a:r>
              <a:rPr lang="en-US" altLang="tr-TR" sz="2200" dirty="0" smtClean="0">
                <a:latin typeface="Arial" charset="0"/>
              </a:rPr>
              <a:t>)</a:t>
            </a:r>
            <a:endParaRPr lang="tr-TR" altLang="tr-TR" sz="2200" dirty="0">
              <a:latin typeface="Arial" charset="0"/>
            </a:endParaRPr>
          </a:p>
          <a:p>
            <a:pPr eaLnBrk="0" hangingPunct="0">
              <a:spcBef>
                <a:spcPct val="20000"/>
              </a:spcBef>
              <a:buFont typeface="Arial" charset="0"/>
              <a:buNone/>
            </a:pPr>
            <a:endParaRPr lang="tr-TR" altLang="tr-TR" sz="2200" dirty="0">
              <a:latin typeface="Arial" charset="0"/>
            </a:endParaRPr>
          </a:p>
        </p:txBody>
      </p:sp>
      <p:sp>
        <p:nvSpPr>
          <p:cNvPr id="3" name="2 Başlık"/>
          <p:cNvSpPr>
            <a:spLocks/>
          </p:cNvSpPr>
          <p:nvPr/>
        </p:nvSpPr>
        <p:spPr bwMode="auto">
          <a:xfrm>
            <a:off x="827088" y="333375"/>
            <a:ext cx="7129462" cy="395288"/>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400" b="1" smtClean="0">
                <a:solidFill>
                  <a:schemeClr val="bg1"/>
                </a:solidFill>
                <a:effectLst>
                  <a:outerShdw blurRad="38100" dist="38100" dir="2700000" algn="tl">
                    <a:srgbClr val="000000"/>
                  </a:outerShdw>
                </a:effectLst>
                <a:cs typeface="+mn-cs"/>
              </a:rPr>
              <a:t>POTANSİYEL ÜRÜNLER</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FF6ECAD0-171C-42B4-A7E6-FCB1216CD22D}" type="slidenum">
              <a:rPr lang="en-US" altLang="tr-TR">
                <a:solidFill>
                  <a:srgbClr val="D9D9D9"/>
                </a:solidFill>
              </a:rPr>
              <a:pPr>
                <a:defRPr/>
              </a:pPr>
              <a:t>13</a:t>
            </a:fld>
            <a:endParaRPr lang="en-US" altLang="tr-TR">
              <a:solidFill>
                <a:srgbClr val="D9D9D9"/>
              </a:solidFill>
            </a:endParaRPr>
          </a:p>
        </p:txBody>
      </p:sp>
      <p:sp>
        <p:nvSpPr>
          <p:cNvPr id="57347" name="Rectangle 2"/>
          <p:cNvSpPr>
            <a:spLocks noChangeArrowheads="1"/>
          </p:cNvSpPr>
          <p:nvPr/>
        </p:nvSpPr>
        <p:spPr bwMode="auto">
          <a:xfrm>
            <a:off x="854869" y="747866"/>
            <a:ext cx="7620000" cy="720725"/>
          </a:xfrm>
          <a:prstGeom prst="rect">
            <a:avLst/>
          </a:prstGeom>
          <a:noFill/>
          <a:ln w="9525">
            <a:noFill/>
            <a:miter lim="800000"/>
            <a:headEnd/>
            <a:tailEnd/>
          </a:ln>
        </p:spPr>
        <p:txBody>
          <a:bodyPr anchor="ctr"/>
          <a:lstStyle/>
          <a:p>
            <a:pPr algn="ctr"/>
            <a:r>
              <a:rPr lang="tr-TR" altLang="tr-TR" sz="3000" b="1" dirty="0">
                <a:solidFill>
                  <a:srgbClr val="000099"/>
                </a:solidFill>
              </a:rPr>
              <a:t>Hindistan’daki Başlıca Türk Yatırımları</a:t>
            </a:r>
          </a:p>
        </p:txBody>
      </p:sp>
      <p:sp>
        <p:nvSpPr>
          <p:cNvPr id="3" name="2 Başlık"/>
          <p:cNvSpPr>
            <a:spLocks/>
          </p:cNvSpPr>
          <p:nvPr/>
        </p:nvSpPr>
        <p:spPr bwMode="auto">
          <a:xfrm>
            <a:off x="827088" y="404813"/>
            <a:ext cx="7489825"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800" b="1" smtClean="0">
                <a:solidFill>
                  <a:schemeClr val="bg1"/>
                </a:solidFill>
                <a:effectLst>
                  <a:outerShdw blurRad="38100" dist="38100" dir="2700000" algn="tl">
                    <a:srgbClr val="000000"/>
                  </a:outerShdw>
                </a:effectLst>
                <a:cs typeface="+mn-cs"/>
              </a:rPr>
              <a:t>YATIRIMLAR</a:t>
            </a:r>
          </a:p>
        </p:txBody>
      </p:sp>
      <p:graphicFrame>
        <p:nvGraphicFramePr>
          <p:cNvPr id="8" name="Tablo 7"/>
          <p:cNvGraphicFramePr>
            <a:graphicFrameLocks noGrp="1"/>
          </p:cNvGraphicFramePr>
          <p:nvPr>
            <p:extLst>
              <p:ext uri="{D42A27DB-BD31-4B8C-83A1-F6EECF244321}">
                <p14:modId xmlns="" xmlns:p14="http://schemas.microsoft.com/office/powerpoint/2010/main" val="2569533500"/>
              </p:ext>
            </p:extLst>
          </p:nvPr>
        </p:nvGraphicFramePr>
        <p:xfrm>
          <a:off x="360946" y="1352875"/>
          <a:ext cx="8136904" cy="4963660"/>
        </p:xfrm>
        <a:graphic>
          <a:graphicData uri="http://schemas.openxmlformats.org/drawingml/2006/table">
            <a:tbl>
              <a:tblPr/>
              <a:tblGrid>
                <a:gridCol w="3346958">
                  <a:extLst>
                    <a:ext uri="{9D8B030D-6E8A-4147-A177-3AD203B41FA5}">
                      <a16:colId xmlns="" xmlns:a16="http://schemas.microsoft.com/office/drawing/2014/main" val="2728415618"/>
                    </a:ext>
                  </a:extLst>
                </a:gridCol>
                <a:gridCol w="4789946">
                  <a:extLst>
                    <a:ext uri="{9D8B030D-6E8A-4147-A177-3AD203B41FA5}">
                      <a16:colId xmlns="" xmlns:a16="http://schemas.microsoft.com/office/drawing/2014/main" val="187531249"/>
                    </a:ext>
                  </a:extLst>
                </a:gridCol>
              </a:tblGrid>
              <a:tr h="352926">
                <a:tc>
                  <a:txBody>
                    <a:bodyPr/>
                    <a:lstStyle/>
                    <a:p>
                      <a:pPr algn="just">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ÇELEBİ HOLDİNG</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a:effectLst/>
                          <a:latin typeface="Calibri" panose="020F0502020204030204" pitchFamily="34" charset="0"/>
                          <a:ea typeface="Calibri" panose="020F0502020204030204" pitchFamily="34" charset="0"/>
                          <a:cs typeface="Times New Roman" panose="02020603050405020304" pitchFamily="18" charset="0"/>
                        </a:rPr>
                        <a:t>Havaalanı Yer ve kargo Hizmetleri</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3388317647"/>
                  </a:ext>
                </a:extLst>
              </a:tr>
              <a:tr h="352926">
                <a:tc>
                  <a:txBody>
                    <a:bodyPr/>
                    <a:lstStyle/>
                    <a:p>
                      <a:pPr algn="just">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SÖKTAŞ</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a:effectLst/>
                          <a:latin typeface="Calibri" panose="020F0502020204030204" pitchFamily="34" charset="0"/>
                          <a:ea typeface="Calibri" panose="020F0502020204030204" pitchFamily="34" charset="0"/>
                          <a:cs typeface="Times New Roman" panose="02020603050405020304" pitchFamily="18" charset="0"/>
                        </a:rPr>
                        <a:t>Tekstil Fabrikası – gömleklik kumaş</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2980706180"/>
                  </a:ext>
                </a:extLst>
              </a:tr>
              <a:tr h="352926">
                <a:tc>
                  <a:txBody>
                    <a:bodyPr/>
                    <a:lstStyle/>
                    <a:p>
                      <a:pPr algn="just">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ECZACIBAŞI  HOLDİNG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a:effectLst/>
                          <a:latin typeface="Calibri" panose="020F0502020204030204" pitchFamily="34" charset="0"/>
                          <a:ea typeface="Calibri" panose="020F0502020204030204" pitchFamily="34" charset="0"/>
                          <a:cs typeface="Times New Roman" panose="02020603050405020304" pitchFamily="18" charset="0"/>
                        </a:rPr>
                        <a:t>Seramik ürünleri (Vitra)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736693396"/>
                  </a:ext>
                </a:extLst>
              </a:tr>
              <a:tr h="352926">
                <a:tc>
                  <a:txBody>
                    <a:bodyPr/>
                    <a:lstStyle/>
                    <a:p>
                      <a:pPr algn="just">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TERMİKEL</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Elektrik sayacı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310035849"/>
                  </a:ext>
                </a:extLst>
              </a:tr>
              <a:tr h="352926">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ŞİŞECAM </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Cam üretimi </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489247949"/>
                  </a:ext>
                </a:extLst>
              </a:tr>
              <a:tr h="352926">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ADO (INDIA) PVT. LTD.</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PVC Pencere sistemleri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3892612240"/>
                  </a:ext>
                </a:extLst>
              </a:tr>
              <a:tr h="352926">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ÇİLEK MOBİLYA</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Çocuk ve Genç Mobilya Ürünleri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2166307815"/>
                  </a:ext>
                </a:extLst>
              </a:tr>
              <a:tr h="435172">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EGE PROFIL</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Her nevi plastik boru ve yedek parçaları ile her türlü profiller ve plastik eşya imal ve satımı.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1980208399"/>
                  </a:ext>
                </a:extLst>
              </a:tr>
              <a:tr h="435172">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ENPAY A.S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transformatör endüstrisi için </a:t>
                      </a:r>
                      <a:r>
                        <a:rPr lang="tr-TR" sz="1400" i="1" dirty="0" err="1">
                          <a:effectLst/>
                          <a:latin typeface="Calibri" panose="020F0502020204030204" pitchFamily="34" charset="0"/>
                          <a:ea typeface="Calibri" panose="020F0502020204030204" pitchFamily="34" charset="0"/>
                          <a:cs typeface="Times New Roman" panose="02020603050405020304" pitchFamily="18" charset="0"/>
                        </a:rPr>
                        <a:t>magnetik</a:t>
                      </a:r>
                      <a:r>
                        <a:rPr lang="tr-TR" sz="1400" i="1" dirty="0">
                          <a:effectLst/>
                          <a:latin typeface="Calibri" panose="020F0502020204030204" pitchFamily="34" charset="0"/>
                          <a:ea typeface="Calibri" panose="020F0502020204030204" pitchFamily="34" charset="0"/>
                          <a:cs typeface="Times New Roman" panose="02020603050405020304" pitchFamily="18" charset="0"/>
                        </a:rPr>
                        <a:t> nüveler, yüksek gerilim izolasyon </a:t>
                      </a:r>
                      <a:r>
                        <a:rPr lang="tr-TR" sz="1400" i="1" dirty="0" err="1">
                          <a:effectLst/>
                          <a:latin typeface="Calibri" panose="020F0502020204030204" pitchFamily="34" charset="0"/>
                          <a:ea typeface="Calibri" panose="020F0502020204030204" pitchFamily="34" charset="0"/>
                          <a:cs typeface="Times New Roman" panose="02020603050405020304" pitchFamily="18" charset="0"/>
                        </a:rPr>
                        <a:t>komponentleri</a:t>
                      </a:r>
                      <a:r>
                        <a:rPr lang="tr-TR" sz="1400" i="1" dirty="0">
                          <a:effectLst/>
                          <a:latin typeface="Calibri" panose="020F0502020204030204" pitchFamily="34" charset="0"/>
                          <a:ea typeface="Calibri" panose="020F0502020204030204" pitchFamily="34" charset="0"/>
                          <a:cs typeface="Times New Roman" panose="02020603050405020304" pitchFamily="18" charset="0"/>
                        </a:rPr>
                        <a:t>, dalga duvar kazanlar ve trafo sargıları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2252083070"/>
                  </a:ext>
                </a:extLst>
              </a:tr>
              <a:tr h="352926">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MYSILO TAHIL DEPOLAMA SISTEMLERI AS</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tahıl depolama siloları ve ekipmanları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636908587"/>
                  </a:ext>
                </a:extLst>
              </a:tr>
              <a:tr h="352926">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TRAKYA CAM/HNG FLOAT GLASS LIMITED</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Düz cam üretimi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4022477017"/>
                  </a:ext>
                </a:extLst>
              </a:tr>
              <a:tr h="352926">
                <a:tc>
                  <a:txBody>
                    <a:bodyPr/>
                    <a:lstStyle/>
                    <a:p>
                      <a:pPr algn="just">
                        <a:lnSpc>
                          <a:spcPct val="107000"/>
                        </a:lnSpc>
                        <a:spcAft>
                          <a:spcPts val="800"/>
                        </a:spcAft>
                      </a:pPr>
                      <a:r>
                        <a:rPr lang="tr-TR" sz="1400" b="1">
                          <a:effectLst/>
                          <a:latin typeface="Calibri" panose="020F0502020204030204" pitchFamily="34" charset="0"/>
                          <a:ea typeface="Calibri" panose="020F0502020204030204" pitchFamily="34" charset="0"/>
                          <a:cs typeface="Times New Roman" panose="02020603050405020304" pitchFamily="18" charset="0"/>
                        </a:rPr>
                        <a:t>TERMIKEL(ELEKTROMED)</a:t>
                      </a:r>
                      <a:endParaRPr lang="tr-TR" sz="140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Elektrik, su, gaz ve ısı sayaçları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431147802"/>
                  </a:ext>
                </a:extLst>
              </a:tr>
              <a:tr h="352926">
                <a:tc>
                  <a:txBody>
                    <a:bodyPr/>
                    <a:lstStyle/>
                    <a:p>
                      <a:pPr algn="just">
                        <a:lnSpc>
                          <a:spcPct val="107000"/>
                        </a:lnSpc>
                        <a:spcAft>
                          <a:spcPts val="800"/>
                        </a:spcAft>
                      </a:pPr>
                      <a:r>
                        <a:rPr lang="tr-TR" sz="1400" b="1" dirty="0">
                          <a:effectLst/>
                          <a:latin typeface="Calibri" panose="020F0502020204030204" pitchFamily="34" charset="0"/>
                          <a:ea typeface="Calibri" panose="020F0502020204030204" pitchFamily="34" charset="0"/>
                          <a:cs typeface="Times New Roman" panose="02020603050405020304" pitchFamily="18" charset="0"/>
                        </a:rPr>
                        <a:t>TUMKALIP INDIA PVT.LTD.</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just">
                        <a:lnSpc>
                          <a:spcPct val="107000"/>
                        </a:lnSpc>
                        <a:spcAft>
                          <a:spcPts val="800"/>
                        </a:spcAft>
                      </a:pPr>
                      <a:r>
                        <a:rPr lang="tr-TR" sz="1400" i="1" dirty="0">
                          <a:effectLst/>
                          <a:latin typeface="Calibri" panose="020F0502020204030204" pitchFamily="34" charset="0"/>
                          <a:ea typeface="Calibri" panose="020F0502020204030204" pitchFamily="34" charset="0"/>
                          <a:cs typeface="Times New Roman" panose="02020603050405020304" pitchFamily="18" charset="0"/>
                        </a:rPr>
                        <a:t>Tekstil Makineleri Parçaları</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4171" marR="84171" marT="42086" marB="42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 xmlns:a16="http://schemas.microsoft.com/office/drawing/2014/main" val="3860616781"/>
                  </a:ext>
                </a:extLst>
              </a:tr>
            </a:tbl>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FİRMA TALEPLERİ</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14</a:t>
            </a:fld>
            <a:endParaRPr lang="en-US" altLang="tr-TR"/>
          </a:p>
        </p:txBody>
      </p:sp>
      <p:sp>
        <p:nvSpPr>
          <p:cNvPr id="6" name="Unvan 2"/>
          <p:cNvSpPr>
            <a:spLocks noGrp="1"/>
          </p:cNvSpPr>
          <p:nvPr>
            <p:ph idx="1"/>
          </p:nvPr>
        </p:nvSpPr>
        <p:spPr>
          <a:xfrm>
            <a:off x="323528" y="2060848"/>
            <a:ext cx="8280000" cy="3600400"/>
          </a:xfrm>
        </p:spPr>
        <p:txBody>
          <a:bodyPr/>
          <a:lstStyle/>
          <a:p>
            <a:pPr algn="ctr"/>
            <a:r>
              <a:rPr lang="tr-TR" b="1" dirty="0" smtClean="0">
                <a:solidFill>
                  <a:schemeClr val="tx1"/>
                </a:solidFill>
              </a:rPr>
              <a:t>FİRMA LİSTELERİ</a:t>
            </a:r>
          </a:p>
          <a:p>
            <a:pPr algn="ctr"/>
            <a:r>
              <a:rPr lang="tr-TR" b="1" dirty="0" smtClean="0">
                <a:solidFill>
                  <a:schemeClr val="tx1"/>
                </a:solidFill>
              </a:rPr>
              <a:t>FİRMA GÜVENİRLİĞİ</a:t>
            </a:r>
          </a:p>
          <a:p>
            <a:pPr algn="ctr"/>
            <a:r>
              <a:rPr lang="tr-TR" b="1" dirty="0" smtClean="0">
                <a:solidFill>
                  <a:schemeClr val="tx1"/>
                </a:solidFill>
              </a:rPr>
              <a:t>FİRMA SORUNLARI</a:t>
            </a:r>
          </a:p>
          <a:p>
            <a:pPr algn="ctr"/>
            <a:r>
              <a:rPr lang="tr-TR" b="1" dirty="0" smtClean="0">
                <a:solidFill>
                  <a:schemeClr val="tx1"/>
                </a:solidFill>
              </a:rPr>
              <a:t>DIŞ TİCARET POLİTİKASI</a:t>
            </a:r>
          </a:p>
          <a:p>
            <a:pPr algn="ctr"/>
            <a:r>
              <a:rPr lang="tr-TR" b="1" dirty="0" smtClean="0">
                <a:solidFill>
                  <a:schemeClr val="tx1"/>
                </a:solidFill>
              </a:rPr>
              <a:t>VERGİLER</a:t>
            </a:r>
          </a:p>
          <a:p>
            <a:pPr algn="ctr"/>
            <a:r>
              <a:rPr lang="tr-TR" b="1" dirty="0" smtClean="0">
                <a:solidFill>
                  <a:schemeClr val="tx1"/>
                </a:solidFill>
              </a:rPr>
              <a:t>TEŞVİKLER</a:t>
            </a:r>
          </a:p>
          <a:p>
            <a:pPr algn="ctr"/>
            <a:endParaRPr lang="tr-TR" dirty="0"/>
          </a:p>
        </p:txBody>
      </p:sp>
    </p:spTree>
    <p:extLst>
      <p:ext uri="{BB962C8B-B14F-4D97-AF65-F5344CB8AC3E}">
        <p14:creationId xmlns="" xmlns:p14="http://schemas.microsoft.com/office/powerpoint/2010/main" val="72867413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pPr lvl="1">
              <a:lnSpc>
                <a:spcPct val="80000"/>
              </a:lnSpc>
              <a:buFont typeface="Arial" charset="0"/>
              <a:buChar char="•"/>
            </a:pPr>
            <a:r>
              <a:rPr lang="tr-TR" sz="1600" b="1" dirty="0" smtClean="0">
                <a:solidFill>
                  <a:schemeClr val="tx1"/>
                </a:solidFill>
                <a:latin typeface="Arial" charset="0"/>
                <a:cs typeface="Arial" charset="0"/>
              </a:rPr>
              <a:t>FIEO </a:t>
            </a:r>
            <a:r>
              <a:rPr lang="tr-TR" sz="1600" b="1" dirty="0">
                <a:solidFill>
                  <a:schemeClr val="tx1"/>
                </a:solidFill>
                <a:latin typeface="Arial" charset="0"/>
                <a:cs typeface="Arial" charset="0"/>
              </a:rPr>
              <a:t>- </a:t>
            </a:r>
            <a:r>
              <a:rPr lang="tr-TR" sz="1600" b="1" dirty="0" err="1">
                <a:solidFill>
                  <a:schemeClr val="tx1"/>
                </a:solidFill>
                <a:latin typeface="Arial" charset="0"/>
                <a:cs typeface="Arial" charset="0"/>
              </a:rPr>
              <a:t>Federation</a:t>
            </a:r>
            <a:r>
              <a:rPr lang="tr-TR" sz="1600" b="1" dirty="0">
                <a:solidFill>
                  <a:schemeClr val="tx1"/>
                </a:solidFill>
                <a:latin typeface="Arial" charset="0"/>
                <a:cs typeface="Arial" charset="0"/>
              </a:rPr>
              <a:t> of </a:t>
            </a:r>
            <a:r>
              <a:rPr lang="tr-TR" sz="1600" b="1" dirty="0" err="1">
                <a:solidFill>
                  <a:schemeClr val="tx1"/>
                </a:solidFill>
                <a:latin typeface="Arial" charset="0"/>
                <a:cs typeface="Arial" charset="0"/>
              </a:rPr>
              <a:t>Indian</a:t>
            </a:r>
            <a:r>
              <a:rPr lang="tr-TR" sz="1600" b="1" dirty="0">
                <a:solidFill>
                  <a:schemeClr val="tx1"/>
                </a:solidFill>
                <a:latin typeface="Arial" charset="0"/>
                <a:cs typeface="Arial" charset="0"/>
              </a:rPr>
              <a:t> </a:t>
            </a:r>
            <a:r>
              <a:rPr lang="tr-TR" sz="1600" b="1" dirty="0" err="1">
                <a:solidFill>
                  <a:schemeClr val="tx1"/>
                </a:solidFill>
                <a:latin typeface="Arial" charset="0"/>
                <a:cs typeface="Arial" charset="0"/>
              </a:rPr>
              <a:t>Export</a:t>
            </a:r>
            <a:r>
              <a:rPr lang="tr-TR" sz="1600" b="1" dirty="0">
                <a:solidFill>
                  <a:schemeClr val="tx1"/>
                </a:solidFill>
                <a:latin typeface="Arial" charset="0"/>
                <a:cs typeface="Arial" charset="0"/>
              </a:rPr>
              <a:t> </a:t>
            </a:r>
            <a:r>
              <a:rPr lang="tr-TR" sz="1600" b="1" dirty="0" err="1" smtClean="0">
                <a:solidFill>
                  <a:schemeClr val="tx1"/>
                </a:solidFill>
                <a:latin typeface="Arial" charset="0"/>
                <a:cs typeface="Arial" charset="0"/>
              </a:rPr>
              <a:t>Organizations</a:t>
            </a:r>
            <a:endParaRPr lang="tr-TR" sz="1600" b="1" dirty="0" smtClean="0">
              <a:solidFill>
                <a:schemeClr val="tx1"/>
              </a:solidFill>
              <a:latin typeface="Arial" charset="0"/>
              <a:cs typeface="Arial" charset="0"/>
            </a:endParaRPr>
          </a:p>
          <a:p>
            <a:pPr marL="457200" lvl="1" indent="0">
              <a:lnSpc>
                <a:spcPct val="80000"/>
              </a:lnSpc>
              <a:buNone/>
            </a:pPr>
            <a:r>
              <a:rPr lang="tr-TR" sz="1600" dirty="0" smtClean="0">
                <a:solidFill>
                  <a:schemeClr val="tx1"/>
                </a:solidFill>
                <a:latin typeface="Arial" charset="0"/>
                <a:cs typeface="Arial" charset="0"/>
              </a:rPr>
              <a:t>	FIEO firma </a:t>
            </a:r>
            <a:r>
              <a:rPr lang="tr-TR" sz="1600" dirty="0">
                <a:solidFill>
                  <a:schemeClr val="tx1"/>
                </a:solidFill>
                <a:latin typeface="Arial" charset="0"/>
                <a:cs typeface="Arial" charset="0"/>
              </a:rPr>
              <a:t>arama sayfası:</a:t>
            </a:r>
          </a:p>
          <a:p>
            <a:pPr marL="457200" lvl="1" indent="0">
              <a:lnSpc>
                <a:spcPct val="80000"/>
              </a:lnSpc>
              <a:buNone/>
            </a:pPr>
            <a:r>
              <a:rPr lang="tr-TR" sz="1600" dirty="0" smtClean="0">
                <a:solidFill>
                  <a:schemeClr val="tx1"/>
                </a:solidFill>
                <a:latin typeface="Arial" charset="0"/>
                <a:cs typeface="Arial" charset="0"/>
              </a:rPr>
              <a:t>	</a:t>
            </a:r>
            <a:r>
              <a:rPr lang="tr-TR" sz="1600" dirty="0" smtClean="0">
                <a:solidFill>
                  <a:schemeClr val="tx1"/>
                </a:solidFill>
                <a:latin typeface="Arial" charset="0"/>
                <a:cs typeface="Arial" charset="0"/>
                <a:hlinkClick r:id="rId2"/>
              </a:rPr>
              <a:t>http</a:t>
            </a:r>
            <a:r>
              <a:rPr lang="tr-TR" sz="1600" dirty="0">
                <a:solidFill>
                  <a:schemeClr val="tx1"/>
                </a:solidFill>
                <a:latin typeface="Arial" charset="0"/>
                <a:cs typeface="Arial" charset="0"/>
                <a:hlinkClick r:id="rId2"/>
              </a:rPr>
              <a:t>://</a:t>
            </a:r>
            <a:r>
              <a:rPr lang="tr-TR" sz="1600" dirty="0" smtClean="0">
                <a:solidFill>
                  <a:schemeClr val="tx1"/>
                </a:solidFill>
                <a:latin typeface="Arial" charset="0"/>
                <a:cs typeface="Arial" charset="0"/>
                <a:hlinkClick r:id="rId2"/>
              </a:rPr>
              <a:t>www.fieo.org/index.php</a:t>
            </a:r>
            <a:r>
              <a:rPr lang="tr-TR" sz="1600" dirty="0" smtClean="0">
                <a:solidFill>
                  <a:schemeClr val="tx1"/>
                </a:solidFill>
                <a:latin typeface="Arial" charset="0"/>
                <a:cs typeface="Arial" charset="0"/>
              </a:rPr>
              <a:t>   </a:t>
            </a:r>
            <a:r>
              <a:rPr lang="tr-TR" sz="1600" dirty="0">
                <a:solidFill>
                  <a:schemeClr val="tx1"/>
                </a:solidFill>
                <a:latin typeface="Arial" charset="0"/>
                <a:cs typeface="Arial" charset="0"/>
              </a:rPr>
              <a:t>(Sayfanın sağ tarafındaki menülerden, </a:t>
            </a:r>
            <a:r>
              <a:rPr lang="tr-TR" sz="1600" dirty="0" err="1">
                <a:solidFill>
                  <a:schemeClr val="tx1"/>
                </a:solidFill>
                <a:latin typeface="Arial" charset="0"/>
                <a:cs typeface="Arial" charset="0"/>
              </a:rPr>
              <a:t>Search</a:t>
            </a:r>
            <a:r>
              <a:rPr lang="tr-TR" sz="1600" dirty="0">
                <a:solidFill>
                  <a:schemeClr val="tx1"/>
                </a:solidFill>
                <a:latin typeface="Arial" charset="0"/>
                <a:cs typeface="Arial" charset="0"/>
              </a:rPr>
              <a:t> </a:t>
            </a:r>
            <a:r>
              <a:rPr lang="tr-TR" sz="1600" dirty="0" smtClean="0">
                <a:solidFill>
                  <a:schemeClr val="tx1"/>
                </a:solidFill>
                <a:latin typeface="Arial" charset="0"/>
                <a:cs typeface="Arial" charset="0"/>
              </a:rPr>
              <a:t>	Select </a:t>
            </a:r>
            <a:r>
              <a:rPr lang="tr-TR" sz="1600" dirty="0" err="1">
                <a:solidFill>
                  <a:schemeClr val="tx1"/>
                </a:solidFill>
                <a:latin typeface="Arial" charset="0"/>
                <a:cs typeface="Arial" charset="0"/>
              </a:rPr>
              <a:t>and</a:t>
            </a:r>
            <a:r>
              <a:rPr lang="tr-TR" sz="1600" dirty="0">
                <a:solidFill>
                  <a:schemeClr val="tx1"/>
                </a:solidFill>
                <a:latin typeface="Arial" charset="0"/>
                <a:cs typeface="Arial" charset="0"/>
              </a:rPr>
              <a:t> </a:t>
            </a:r>
            <a:r>
              <a:rPr lang="tr-TR" sz="1600" dirty="0" err="1">
                <a:solidFill>
                  <a:schemeClr val="tx1"/>
                </a:solidFill>
                <a:latin typeface="Arial" charset="0"/>
                <a:cs typeface="Arial" charset="0"/>
              </a:rPr>
              <a:t>Send</a:t>
            </a:r>
            <a:r>
              <a:rPr lang="tr-TR" sz="1600" dirty="0">
                <a:solidFill>
                  <a:schemeClr val="tx1"/>
                </a:solidFill>
                <a:latin typeface="Arial" charset="0"/>
                <a:cs typeface="Arial" charset="0"/>
              </a:rPr>
              <a:t> </a:t>
            </a:r>
            <a:r>
              <a:rPr lang="tr-TR" sz="1600" dirty="0" err="1">
                <a:solidFill>
                  <a:schemeClr val="tx1"/>
                </a:solidFill>
                <a:latin typeface="Arial" charset="0"/>
                <a:cs typeface="Arial" charset="0"/>
              </a:rPr>
              <a:t>trade</a:t>
            </a:r>
            <a:r>
              <a:rPr lang="tr-TR" sz="1600" dirty="0">
                <a:solidFill>
                  <a:schemeClr val="tx1"/>
                </a:solidFill>
                <a:latin typeface="Arial" charset="0"/>
                <a:cs typeface="Arial" charset="0"/>
              </a:rPr>
              <a:t> </a:t>
            </a:r>
            <a:r>
              <a:rPr lang="tr-TR" sz="1600" dirty="0" err="1">
                <a:solidFill>
                  <a:schemeClr val="tx1"/>
                </a:solidFill>
                <a:latin typeface="Arial" charset="0"/>
                <a:cs typeface="Arial" charset="0"/>
              </a:rPr>
              <a:t>Queries</a:t>
            </a:r>
            <a:r>
              <a:rPr lang="tr-TR" sz="1600" dirty="0">
                <a:solidFill>
                  <a:schemeClr val="tx1"/>
                </a:solidFill>
                <a:latin typeface="Arial" charset="0"/>
                <a:cs typeface="Arial" charset="0"/>
              </a:rPr>
              <a:t> seçilerek ürün adı ve GTİP </a:t>
            </a:r>
            <a:r>
              <a:rPr lang="tr-TR" sz="1600" dirty="0" err="1">
                <a:solidFill>
                  <a:schemeClr val="tx1"/>
                </a:solidFill>
                <a:latin typeface="Arial" charset="0"/>
                <a:cs typeface="Arial" charset="0"/>
              </a:rPr>
              <a:t>no'su</a:t>
            </a:r>
            <a:r>
              <a:rPr lang="tr-TR" sz="1600" dirty="0">
                <a:solidFill>
                  <a:schemeClr val="tx1"/>
                </a:solidFill>
                <a:latin typeface="Arial" charset="0"/>
                <a:cs typeface="Arial" charset="0"/>
              </a:rPr>
              <a:t> ile arama </a:t>
            </a:r>
            <a:r>
              <a:rPr lang="tr-TR" sz="1600" dirty="0" smtClean="0">
                <a:solidFill>
                  <a:schemeClr val="tx1"/>
                </a:solidFill>
                <a:latin typeface="Arial" charset="0"/>
                <a:cs typeface="Arial" charset="0"/>
              </a:rPr>
              <a:t>	yapmak </a:t>
            </a:r>
            <a:r>
              <a:rPr lang="tr-TR" sz="1600" dirty="0">
                <a:solidFill>
                  <a:schemeClr val="tx1"/>
                </a:solidFill>
                <a:latin typeface="Arial" charset="0"/>
                <a:cs typeface="Arial" charset="0"/>
              </a:rPr>
              <a:t>ve talep göndermek mümkündür.)</a:t>
            </a:r>
          </a:p>
          <a:p>
            <a:pPr marL="457200" lvl="1" indent="0">
              <a:lnSpc>
                <a:spcPct val="80000"/>
              </a:lnSpc>
              <a:buNone/>
            </a:pPr>
            <a:r>
              <a:rPr lang="tr-TR" sz="1600" dirty="0" smtClean="0">
                <a:solidFill>
                  <a:schemeClr val="tx1"/>
                </a:solidFill>
                <a:latin typeface="Arial" charset="0"/>
                <a:cs typeface="Arial" charset="0"/>
              </a:rPr>
              <a:t>	</a:t>
            </a:r>
            <a:r>
              <a:rPr lang="tr-TR" sz="1600" dirty="0" smtClean="0">
                <a:solidFill>
                  <a:schemeClr val="tx1"/>
                </a:solidFill>
                <a:latin typeface="Arial" charset="0"/>
                <a:cs typeface="Arial" charset="0"/>
                <a:hlinkClick r:id="rId3"/>
              </a:rPr>
              <a:t>https</a:t>
            </a:r>
            <a:r>
              <a:rPr lang="tr-TR" sz="1600" dirty="0">
                <a:solidFill>
                  <a:schemeClr val="tx1"/>
                </a:solidFill>
                <a:latin typeface="Arial" charset="0"/>
                <a:cs typeface="Arial" charset="0"/>
                <a:hlinkClick r:id="rId3"/>
              </a:rPr>
              <a:t>://</a:t>
            </a:r>
            <a:r>
              <a:rPr lang="tr-TR" sz="1600" dirty="0" smtClean="0">
                <a:solidFill>
                  <a:schemeClr val="tx1"/>
                </a:solidFill>
                <a:latin typeface="Arial" charset="0"/>
                <a:cs typeface="Arial" charset="0"/>
                <a:hlinkClick r:id="rId3"/>
              </a:rPr>
              <a:t>www.fieo.org/Offrings-from-Indian-Exporters.php</a:t>
            </a:r>
            <a:r>
              <a:rPr lang="tr-TR" sz="1600" dirty="0" smtClean="0">
                <a:solidFill>
                  <a:schemeClr val="tx1"/>
                </a:solidFill>
                <a:latin typeface="Arial" charset="0"/>
                <a:cs typeface="Arial" charset="0"/>
              </a:rPr>
              <a:t> </a:t>
            </a:r>
            <a:endParaRPr lang="tr-TR" sz="1600" dirty="0">
              <a:solidFill>
                <a:schemeClr val="tx1"/>
              </a:solidFill>
              <a:latin typeface="Arial" charset="0"/>
              <a:cs typeface="Arial" charset="0"/>
            </a:endParaRPr>
          </a:p>
          <a:p>
            <a:pPr marL="457200" lvl="1" indent="0">
              <a:lnSpc>
                <a:spcPct val="80000"/>
              </a:lnSpc>
              <a:buNone/>
            </a:pPr>
            <a:r>
              <a:rPr lang="tr-TR" sz="1600" dirty="0" smtClean="0">
                <a:solidFill>
                  <a:schemeClr val="tx1"/>
                </a:solidFill>
                <a:latin typeface="Arial" charset="0"/>
                <a:cs typeface="Arial" charset="0"/>
              </a:rPr>
              <a:t>	FIEO </a:t>
            </a:r>
            <a:r>
              <a:rPr lang="tr-TR" sz="1600" dirty="0">
                <a:solidFill>
                  <a:schemeClr val="tx1"/>
                </a:solidFill>
                <a:latin typeface="Arial" charset="0"/>
                <a:cs typeface="Arial" charset="0"/>
              </a:rPr>
              <a:t>talep yükleme sayfası:</a:t>
            </a:r>
          </a:p>
          <a:p>
            <a:pPr marL="457200" lvl="1" indent="0">
              <a:lnSpc>
                <a:spcPct val="80000"/>
              </a:lnSpc>
              <a:buNone/>
            </a:pPr>
            <a:r>
              <a:rPr lang="tr-TR" sz="1600" dirty="0" smtClean="0">
                <a:solidFill>
                  <a:schemeClr val="tx1"/>
                </a:solidFill>
                <a:latin typeface="Arial" charset="0"/>
                <a:cs typeface="Arial" charset="0"/>
              </a:rPr>
              <a:t>	(Sayfanın sağ tarafındaki menülerden, “</a:t>
            </a:r>
            <a:r>
              <a:rPr lang="tr-TR" sz="1600" dirty="0" err="1">
                <a:solidFill>
                  <a:schemeClr val="tx1"/>
                </a:solidFill>
                <a:latin typeface="Arial" charset="0"/>
                <a:cs typeface="Arial" charset="0"/>
              </a:rPr>
              <a:t>Upload</a:t>
            </a:r>
            <a:r>
              <a:rPr lang="tr-TR" sz="1600" dirty="0">
                <a:solidFill>
                  <a:schemeClr val="tx1"/>
                </a:solidFill>
                <a:latin typeface="Arial" charset="0"/>
                <a:cs typeface="Arial" charset="0"/>
              </a:rPr>
              <a:t> </a:t>
            </a:r>
            <a:r>
              <a:rPr lang="tr-TR" sz="1600" dirty="0" err="1" smtClean="0">
                <a:solidFill>
                  <a:schemeClr val="tx1"/>
                </a:solidFill>
                <a:latin typeface="Arial" charset="0"/>
                <a:cs typeface="Arial" charset="0"/>
              </a:rPr>
              <a:t>Trade</a:t>
            </a:r>
            <a:r>
              <a:rPr lang="tr-TR" sz="1600" dirty="0" smtClean="0">
                <a:solidFill>
                  <a:schemeClr val="tx1"/>
                </a:solidFill>
                <a:latin typeface="Arial" charset="0"/>
                <a:cs typeface="Arial" charset="0"/>
              </a:rPr>
              <a:t>/Tender </a:t>
            </a:r>
            <a:r>
              <a:rPr lang="tr-TR" sz="1600" dirty="0" err="1" smtClean="0">
                <a:solidFill>
                  <a:schemeClr val="tx1"/>
                </a:solidFill>
                <a:latin typeface="Arial" charset="0"/>
                <a:cs typeface="Arial" charset="0"/>
              </a:rPr>
              <a:t>Queries</a:t>
            </a:r>
            <a:r>
              <a:rPr lang="tr-TR" sz="1600" dirty="0">
                <a:solidFill>
                  <a:schemeClr val="tx1"/>
                </a:solidFill>
                <a:latin typeface="Arial" charset="0"/>
                <a:cs typeface="Arial" charset="0"/>
              </a:rPr>
              <a:t>” </a:t>
            </a:r>
            <a:r>
              <a:rPr lang="tr-TR" sz="1600" dirty="0" smtClean="0">
                <a:solidFill>
                  <a:schemeClr val="tx1"/>
                </a:solidFill>
                <a:latin typeface="Arial" charset="0"/>
                <a:cs typeface="Arial" charset="0"/>
              </a:rPr>
              <a:t>	seçilir 	ve  </a:t>
            </a:r>
            <a:r>
              <a:rPr lang="tr-TR" sz="1600" dirty="0">
                <a:solidFill>
                  <a:schemeClr val="tx1"/>
                </a:solidFill>
                <a:latin typeface="Arial" charset="0"/>
                <a:cs typeface="Arial" charset="0"/>
              </a:rPr>
              <a:t>“</a:t>
            </a:r>
            <a:r>
              <a:rPr lang="tr-TR" sz="1600" dirty="0" err="1">
                <a:solidFill>
                  <a:schemeClr val="tx1"/>
                </a:solidFill>
                <a:latin typeface="Arial" charset="0"/>
                <a:cs typeface="Arial" charset="0"/>
              </a:rPr>
              <a:t>Foreign</a:t>
            </a:r>
            <a:r>
              <a:rPr lang="tr-TR" sz="1600" dirty="0">
                <a:solidFill>
                  <a:schemeClr val="tx1"/>
                </a:solidFill>
                <a:latin typeface="Arial" charset="0"/>
                <a:cs typeface="Arial" charset="0"/>
              </a:rPr>
              <a:t> Seller: Post a </a:t>
            </a:r>
            <a:r>
              <a:rPr lang="tr-TR" sz="1600" dirty="0" err="1">
                <a:solidFill>
                  <a:schemeClr val="tx1"/>
                </a:solidFill>
                <a:latin typeface="Arial" charset="0"/>
                <a:cs typeface="Arial" charset="0"/>
              </a:rPr>
              <a:t>trade</a:t>
            </a:r>
            <a:r>
              <a:rPr lang="tr-TR" sz="1600" dirty="0">
                <a:solidFill>
                  <a:schemeClr val="tx1"/>
                </a:solidFill>
                <a:latin typeface="Arial" charset="0"/>
                <a:cs typeface="Arial" charset="0"/>
              </a:rPr>
              <a:t> </a:t>
            </a:r>
            <a:r>
              <a:rPr lang="tr-TR" sz="1600" dirty="0" err="1">
                <a:solidFill>
                  <a:schemeClr val="tx1"/>
                </a:solidFill>
                <a:latin typeface="Arial" charset="0"/>
                <a:cs typeface="Arial" charset="0"/>
              </a:rPr>
              <a:t>query</a:t>
            </a:r>
            <a:r>
              <a:rPr lang="tr-TR" sz="1600" dirty="0">
                <a:solidFill>
                  <a:schemeClr val="tx1"/>
                </a:solidFill>
                <a:latin typeface="Arial" charset="0"/>
                <a:cs typeface="Arial" charset="0"/>
              </a:rPr>
              <a:t>” veya  </a:t>
            </a:r>
            <a:r>
              <a:rPr lang="tr-TR" sz="1600" dirty="0" smtClean="0">
                <a:solidFill>
                  <a:schemeClr val="tx1"/>
                </a:solidFill>
                <a:latin typeface="Arial" charset="0"/>
                <a:cs typeface="Arial" charset="0"/>
              </a:rPr>
              <a:t>“</a:t>
            </a:r>
            <a:r>
              <a:rPr lang="tr-TR" sz="1600" dirty="0" err="1">
                <a:solidFill>
                  <a:schemeClr val="tx1"/>
                </a:solidFill>
                <a:latin typeface="Arial" charset="0"/>
                <a:cs typeface="Arial" charset="0"/>
              </a:rPr>
              <a:t>Foreign</a:t>
            </a:r>
            <a:r>
              <a:rPr lang="tr-TR" sz="1600" dirty="0">
                <a:solidFill>
                  <a:schemeClr val="tx1"/>
                </a:solidFill>
                <a:latin typeface="Arial" charset="0"/>
                <a:cs typeface="Arial" charset="0"/>
              </a:rPr>
              <a:t> </a:t>
            </a:r>
            <a:r>
              <a:rPr lang="tr-TR" sz="1600" dirty="0" err="1">
                <a:solidFill>
                  <a:schemeClr val="tx1"/>
                </a:solidFill>
                <a:latin typeface="Arial" charset="0"/>
                <a:cs typeface="Arial" charset="0"/>
              </a:rPr>
              <a:t>Buyer</a:t>
            </a:r>
            <a:r>
              <a:rPr lang="tr-TR" sz="1600" dirty="0">
                <a:solidFill>
                  <a:schemeClr val="tx1"/>
                </a:solidFill>
                <a:latin typeface="Arial" charset="0"/>
                <a:cs typeface="Arial" charset="0"/>
              </a:rPr>
              <a:t>: </a:t>
            </a:r>
            <a:r>
              <a:rPr lang="tr-TR" sz="1600" dirty="0" smtClean="0">
                <a:solidFill>
                  <a:schemeClr val="tx1"/>
                </a:solidFill>
                <a:latin typeface="Arial" charset="0"/>
                <a:cs typeface="Arial" charset="0"/>
              </a:rPr>
              <a:t>Post </a:t>
            </a:r>
            <a:r>
              <a:rPr lang="tr-TR" sz="1600" dirty="0">
                <a:solidFill>
                  <a:schemeClr val="tx1"/>
                </a:solidFill>
                <a:latin typeface="Arial" charset="0"/>
                <a:cs typeface="Arial" charset="0"/>
              </a:rPr>
              <a:t>a </a:t>
            </a:r>
            <a:r>
              <a:rPr lang="tr-TR" sz="1600" dirty="0" err="1" smtClean="0">
                <a:solidFill>
                  <a:schemeClr val="tx1"/>
                </a:solidFill>
                <a:latin typeface="Arial" charset="0"/>
                <a:cs typeface="Arial" charset="0"/>
              </a:rPr>
              <a:t>Trade</a:t>
            </a:r>
            <a:r>
              <a:rPr lang="tr-TR" sz="1600" dirty="0" smtClean="0">
                <a:solidFill>
                  <a:schemeClr val="tx1"/>
                </a:solidFill>
                <a:latin typeface="Arial" charset="0"/>
                <a:cs typeface="Arial" charset="0"/>
              </a:rPr>
              <a:t> 	</a:t>
            </a:r>
            <a:r>
              <a:rPr lang="tr-TR" sz="1600" dirty="0" err="1" smtClean="0">
                <a:solidFill>
                  <a:schemeClr val="tx1"/>
                </a:solidFill>
                <a:latin typeface="Arial" charset="0"/>
                <a:cs typeface="Arial" charset="0"/>
              </a:rPr>
              <a:t>query</a:t>
            </a:r>
            <a:r>
              <a:rPr lang="tr-TR" sz="1600" dirty="0">
                <a:solidFill>
                  <a:schemeClr val="tx1"/>
                </a:solidFill>
                <a:latin typeface="Arial" charset="0"/>
                <a:cs typeface="Arial" charset="0"/>
              </a:rPr>
              <a:t>” seçeneği ile duyurulması istenen mesaj </a:t>
            </a:r>
            <a:r>
              <a:rPr lang="tr-TR" sz="1600" dirty="0" smtClean="0">
                <a:solidFill>
                  <a:schemeClr val="tx1"/>
                </a:solidFill>
                <a:latin typeface="Arial" charset="0"/>
                <a:cs typeface="Arial" charset="0"/>
              </a:rPr>
              <a:t>yüklenebilir</a:t>
            </a:r>
            <a:r>
              <a:rPr lang="tr-TR" sz="1600" dirty="0">
                <a:solidFill>
                  <a:schemeClr val="tx1"/>
                </a:solidFill>
                <a:latin typeface="Arial" charset="0"/>
                <a:cs typeface="Arial" charset="0"/>
              </a:rPr>
              <a:t>).</a:t>
            </a:r>
          </a:p>
          <a:p>
            <a:pPr lvl="1">
              <a:lnSpc>
                <a:spcPct val="80000"/>
              </a:lnSpc>
              <a:buFont typeface="Arial" charset="0"/>
              <a:buChar char="•"/>
            </a:pPr>
            <a:endParaRPr lang="tr-TR" sz="1600" b="1" dirty="0">
              <a:solidFill>
                <a:schemeClr val="tx1"/>
              </a:solidFill>
              <a:latin typeface="Arial" charset="0"/>
              <a:cs typeface="Arial" charset="0"/>
            </a:endParaRPr>
          </a:p>
          <a:p>
            <a:pPr lvl="1">
              <a:lnSpc>
                <a:spcPct val="80000"/>
              </a:lnSpc>
              <a:buFont typeface="Arial" charset="0"/>
              <a:buChar char="•"/>
            </a:pPr>
            <a:r>
              <a:rPr lang="en-US" sz="1600" b="1" dirty="0" smtClean="0">
                <a:solidFill>
                  <a:schemeClr val="tx1"/>
                </a:solidFill>
                <a:latin typeface="Arial" charset="0"/>
                <a:cs typeface="Arial" charset="0"/>
              </a:rPr>
              <a:t>The </a:t>
            </a:r>
            <a:r>
              <a:rPr lang="en-US" sz="1600" b="1" dirty="0">
                <a:solidFill>
                  <a:schemeClr val="tx1"/>
                </a:solidFill>
                <a:latin typeface="Arial" charset="0"/>
                <a:cs typeface="Arial" charset="0"/>
              </a:rPr>
              <a:t>Confederation of Indian Industry (CII</a:t>
            </a:r>
            <a:r>
              <a:rPr lang="en-US" sz="1600" b="1" dirty="0" smtClean="0">
                <a:solidFill>
                  <a:schemeClr val="tx1"/>
                </a:solidFill>
                <a:latin typeface="Arial" charset="0"/>
                <a:cs typeface="Arial" charset="0"/>
              </a:rPr>
              <a:t>)</a:t>
            </a:r>
            <a:r>
              <a:rPr lang="tr-TR" sz="1600" b="1" dirty="0">
                <a:solidFill>
                  <a:schemeClr val="tx1"/>
                </a:solidFill>
                <a:latin typeface="Arial" charset="0"/>
                <a:cs typeface="Arial" charset="0"/>
              </a:rPr>
              <a:t> </a:t>
            </a:r>
            <a:r>
              <a:rPr lang="tr-TR" sz="1600" b="1" dirty="0">
                <a:solidFill>
                  <a:schemeClr val="tx1"/>
                </a:solidFill>
                <a:latin typeface="Arial" charset="0"/>
                <a:cs typeface="Arial" charset="0"/>
                <a:hlinkClick r:id="rId4"/>
              </a:rPr>
              <a:t>http://cam.mycii.in</a:t>
            </a:r>
            <a:r>
              <a:rPr lang="tr-TR" sz="1600" b="1" dirty="0" smtClean="0">
                <a:solidFill>
                  <a:schemeClr val="tx1"/>
                </a:solidFill>
                <a:latin typeface="Arial" charset="0"/>
                <a:cs typeface="Arial" charset="0"/>
                <a:hlinkClick r:id="rId4"/>
              </a:rPr>
              <a:t>/</a:t>
            </a:r>
            <a:r>
              <a:rPr lang="tr-TR" sz="1600" b="1" dirty="0" smtClean="0">
                <a:solidFill>
                  <a:schemeClr val="tx1"/>
                </a:solidFill>
                <a:latin typeface="Arial" charset="0"/>
                <a:cs typeface="Arial" charset="0"/>
              </a:rPr>
              <a:t> </a:t>
            </a:r>
          </a:p>
          <a:p>
            <a:pPr lvl="1">
              <a:lnSpc>
                <a:spcPct val="80000"/>
              </a:lnSpc>
              <a:buFont typeface="Arial" charset="0"/>
              <a:buChar char="•"/>
            </a:pPr>
            <a:endParaRPr lang="tr-TR" sz="1600" b="1" dirty="0">
              <a:solidFill>
                <a:schemeClr val="tx1"/>
              </a:solidFill>
              <a:latin typeface="Arial" charset="0"/>
              <a:cs typeface="Arial" charset="0"/>
            </a:endParaRPr>
          </a:p>
          <a:p>
            <a:pPr lvl="1">
              <a:lnSpc>
                <a:spcPct val="80000"/>
              </a:lnSpc>
              <a:buFont typeface="Arial" charset="0"/>
              <a:buChar char="•"/>
            </a:pPr>
            <a:r>
              <a:rPr lang="tr-TR" sz="1600" b="1" dirty="0">
                <a:solidFill>
                  <a:schemeClr val="tx1"/>
                </a:solidFill>
                <a:latin typeface="Arial" charset="0"/>
                <a:cs typeface="Arial" charset="0"/>
              </a:rPr>
              <a:t>FICCI- </a:t>
            </a:r>
            <a:r>
              <a:rPr lang="tr-TR" sz="1600" b="1" dirty="0" err="1">
                <a:solidFill>
                  <a:schemeClr val="tx1"/>
                </a:solidFill>
                <a:latin typeface="Arial" charset="0"/>
                <a:cs typeface="Arial" charset="0"/>
              </a:rPr>
              <a:t>Federation</a:t>
            </a:r>
            <a:r>
              <a:rPr lang="tr-TR" sz="1600" b="1" dirty="0">
                <a:solidFill>
                  <a:schemeClr val="tx1"/>
                </a:solidFill>
                <a:latin typeface="Arial" charset="0"/>
                <a:cs typeface="Arial" charset="0"/>
              </a:rPr>
              <a:t> of </a:t>
            </a:r>
            <a:r>
              <a:rPr lang="tr-TR" sz="1600" b="1" dirty="0" err="1">
                <a:solidFill>
                  <a:schemeClr val="tx1"/>
                </a:solidFill>
                <a:latin typeface="Arial" charset="0"/>
                <a:cs typeface="Arial" charset="0"/>
              </a:rPr>
              <a:t>Indian</a:t>
            </a:r>
            <a:r>
              <a:rPr lang="tr-TR" sz="1600" b="1" dirty="0">
                <a:solidFill>
                  <a:schemeClr val="tx1"/>
                </a:solidFill>
                <a:latin typeface="Arial" charset="0"/>
                <a:cs typeface="Arial" charset="0"/>
              </a:rPr>
              <a:t> </a:t>
            </a:r>
            <a:r>
              <a:rPr lang="tr-TR" sz="1600" b="1" dirty="0" err="1">
                <a:solidFill>
                  <a:schemeClr val="tx1"/>
                </a:solidFill>
                <a:latin typeface="Arial" charset="0"/>
                <a:cs typeface="Arial" charset="0"/>
              </a:rPr>
              <a:t>Chambers</a:t>
            </a:r>
            <a:r>
              <a:rPr lang="tr-TR" sz="1600" b="1" dirty="0">
                <a:solidFill>
                  <a:schemeClr val="tx1"/>
                </a:solidFill>
                <a:latin typeface="Arial" charset="0"/>
                <a:cs typeface="Arial" charset="0"/>
              </a:rPr>
              <a:t> of Commerce &amp; </a:t>
            </a:r>
            <a:r>
              <a:rPr lang="tr-TR" sz="1600" b="1" dirty="0" err="1">
                <a:solidFill>
                  <a:schemeClr val="tx1"/>
                </a:solidFill>
                <a:latin typeface="Arial" charset="0"/>
                <a:cs typeface="Arial" charset="0"/>
              </a:rPr>
              <a:t>Industry</a:t>
            </a:r>
            <a:r>
              <a:rPr lang="tr-TR" sz="1600" b="1" dirty="0">
                <a:solidFill>
                  <a:schemeClr val="tx1"/>
                </a:solidFill>
                <a:latin typeface="Arial" charset="0"/>
                <a:cs typeface="Arial" charset="0"/>
              </a:rPr>
              <a:t> (FICCI) </a:t>
            </a:r>
            <a:r>
              <a:rPr lang="tr-TR" sz="1600" dirty="0">
                <a:solidFill>
                  <a:schemeClr val="tx1"/>
                </a:solidFill>
                <a:latin typeface="Arial" charset="0"/>
                <a:cs typeface="Arial" charset="0"/>
                <a:hlinkClick r:id="rId5"/>
              </a:rPr>
              <a:t>http://www.ficci-b2b.com</a:t>
            </a:r>
            <a:r>
              <a:rPr lang="tr-TR" sz="1600" dirty="0">
                <a:solidFill>
                  <a:schemeClr val="tx1"/>
                </a:solidFill>
                <a:latin typeface="Arial" charset="0"/>
                <a:cs typeface="Arial" charset="0"/>
              </a:rPr>
              <a:t>; </a:t>
            </a:r>
          </a:p>
          <a:p>
            <a:pPr marL="457200" lvl="1" indent="0">
              <a:lnSpc>
                <a:spcPct val="80000"/>
              </a:lnSpc>
              <a:buNone/>
            </a:pPr>
            <a:endParaRPr lang="tr-TR" sz="1600" b="1" dirty="0" smtClean="0">
              <a:solidFill>
                <a:schemeClr val="tx1"/>
              </a:solidFill>
              <a:latin typeface="Arial" charset="0"/>
              <a:cs typeface="Arial" charset="0"/>
            </a:endParaRPr>
          </a:p>
          <a:p>
            <a:pPr lvl="1">
              <a:lnSpc>
                <a:spcPct val="80000"/>
              </a:lnSpc>
              <a:buFont typeface="Arial" charset="0"/>
              <a:buChar char="•"/>
            </a:pPr>
            <a:r>
              <a:rPr lang="tr-TR" sz="1600" b="1" dirty="0" err="1" smtClean="0">
                <a:solidFill>
                  <a:schemeClr val="tx1"/>
                </a:solidFill>
                <a:latin typeface="Arial" charset="0"/>
                <a:cs typeface="Arial" charset="0"/>
              </a:rPr>
              <a:t>Ministry</a:t>
            </a:r>
            <a:r>
              <a:rPr lang="tr-TR" sz="1600" b="1" dirty="0" smtClean="0">
                <a:solidFill>
                  <a:schemeClr val="tx1"/>
                </a:solidFill>
                <a:latin typeface="Arial" charset="0"/>
                <a:cs typeface="Arial" charset="0"/>
              </a:rPr>
              <a:t> </a:t>
            </a:r>
            <a:r>
              <a:rPr lang="tr-TR" sz="1600" b="1" dirty="0">
                <a:solidFill>
                  <a:schemeClr val="tx1"/>
                </a:solidFill>
                <a:latin typeface="Arial" charset="0"/>
                <a:cs typeface="Arial" charset="0"/>
              </a:rPr>
              <a:t>of Commerce &amp; </a:t>
            </a:r>
            <a:r>
              <a:rPr lang="tr-TR" sz="1600" b="1" dirty="0" err="1">
                <a:solidFill>
                  <a:schemeClr val="tx1"/>
                </a:solidFill>
                <a:latin typeface="Arial" charset="0"/>
                <a:cs typeface="Arial" charset="0"/>
              </a:rPr>
              <a:t>Industry</a:t>
            </a:r>
            <a:r>
              <a:rPr lang="tr-TR" sz="1600" b="1" dirty="0">
                <a:solidFill>
                  <a:schemeClr val="tx1"/>
                </a:solidFill>
                <a:latin typeface="Arial" charset="0"/>
                <a:cs typeface="Arial" charset="0"/>
              </a:rPr>
              <a:t> </a:t>
            </a:r>
            <a:r>
              <a:rPr lang="tr-TR" sz="1600" b="1" dirty="0" err="1">
                <a:solidFill>
                  <a:schemeClr val="tx1"/>
                </a:solidFill>
                <a:latin typeface="Arial" charset="0"/>
                <a:cs typeface="Arial" charset="0"/>
              </a:rPr>
              <a:t>Exporter</a:t>
            </a:r>
            <a:r>
              <a:rPr lang="tr-TR" sz="1600" b="1" dirty="0">
                <a:solidFill>
                  <a:schemeClr val="tx1"/>
                </a:solidFill>
                <a:latin typeface="Arial" charset="0"/>
                <a:cs typeface="Arial" charset="0"/>
              </a:rPr>
              <a:t>  - </a:t>
            </a:r>
            <a:r>
              <a:rPr lang="tr-TR" sz="1600" b="1" dirty="0" err="1">
                <a:solidFill>
                  <a:schemeClr val="tx1"/>
                </a:solidFill>
                <a:latin typeface="Arial" charset="0"/>
                <a:cs typeface="Arial" charset="0"/>
              </a:rPr>
              <a:t>Importer</a:t>
            </a:r>
            <a:r>
              <a:rPr lang="tr-TR" sz="1600" b="1" dirty="0">
                <a:solidFill>
                  <a:schemeClr val="tx1"/>
                </a:solidFill>
                <a:latin typeface="Arial" charset="0"/>
                <a:cs typeface="Arial" charset="0"/>
              </a:rPr>
              <a:t> Data Base </a:t>
            </a:r>
            <a:r>
              <a:rPr lang="tr-TR" sz="1600" b="1" dirty="0" smtClean="0">
                <a:solidFill>
                  <a:schemeClr val="tx1"/>
                </a:solidFill>
                <a:latin typeface="Arial" charset="0"/>
                <a:cs typeface="Arial" charset="0"/>
                <a:hlinkClick r:id="rId6"/>
              </a:rPr>
              <a:t>http</a:t>
            </a:r>
            <a:r>
              <a:rPr lang="tr-TR" sz="1600" b="1" dirty="0">
                <a:solidFill>
                  <a:schemeClr val="tx1"/>
                </a:solidFill>
                <a:latin typeface="Arial" charset="0"/>
                <a:cs typeface="Arial" charset="0"/>
                <a:hlinkClick r:id="rId6"/>
              </a:rPr>
              <a:t>://</a:t>
            </a:r>
            <a:r>
              <a:rPr lang="tr-TR" sz="1600" b="1" dirty="0" smtClean="0">
                <a:solidFill>
                  <a:schemeClr val="tx1"/>
                </a:solidFill>
                <a:latin typeface="Arial" charset="0"/>
                <a:cs typeface="Arial" charset="0"/>
                <a:hlinkClick r:id="rId6"/>
              </a:rPr>
              <a:t>121.241.212.146/exp_imp/</a:t>
            </a:r>
            <a:endParaRPr lang="tr-TR" sz="1600" b="1" dirty="0" smtClean="0">
              <a:solidFill>
                <a:schemeClr val="tx1"/>
              </a:solidFill>
              <a:latin typeface="Arial" charset="0"/>
              <a:cs typeface="Arial" charset="0"/>
            </a:endParaRPr>
          </a:p>
          <a:p>
            <a:pPr lvl="1">
              <a:lnSpc>
                <a:spcPct val="80000"/>
              </a:lnSpc>
              <a:buFont typeface="Arial" charset="0"/>
              <a:buChar char="•"/>
            </a:pPr>
            <a:endParaRPr lang="tr-TR" sz="1600" b="1" dirty="0" smtClean="0">
              <a:solidFill>
                <a:schemeClr val="tx1"/>
              </a:solidFill>
              <a:latin typeface="Arial" charset="0"/>
              <a:cs typeface="Arial" charset="0"/>
              <a:hlinkClick r:id="rId7"/>
            </a:endParaRPr>
          </a:p>
          <a:p>
            <a:pPr lvl="1">
              <a:lnSpc>
                <a:spcPct val="80000"/>
              </a:lnSpc>
              <a:buFont typeface="Arial" charset="0"/>
              <a:buChar char="•"/>
            </a:pPr>
            <a:r>
              <a:rPr lang="tr-TR" sz="1600" b="1" dirty="0" smtClean="0">
                <a:solidFill>
                  <a:schemeClr val="tx1"/>
                </a:solidFill>
                <a:latin typeface="Arial" charset="0"/>
                <a:cs typeface="Arial" charset="0"/>
              </a:rPr>
              <a:t>Firma </a:t>
            </a:r>
            <a:r>
              <a:rPr lang="tr-TR" sz="1600" b="1" dirty="0">
                <a:solidFill>
                  <a:schemeClr val="tx1"/>
                </a:solidFill>
                <a:latin typeface="Arial" charset="0"/>
                <a:cs typeface="Arial" charset="0"/>
              </a:rPr>
              <a:t>güvenirlik </a:t>
            </a:r>
            <a:r>
              <a:rPr lang="tr-TR" sz="1600" b="1" dirty="0" smtClean="0">
                <a:solidFill>
                  <a:schemeClr val="tx1"/>
                </a:solidFill>
                <a:latin typeface="Arial" charset="0"/>
                <a:cs typeface="Arial" charset="0"/>
              </a:rPr>
              <a:t> </a:t>
            </a:r>
            <a:r>
              <a:rPr lang="tr-TR" sz="1600" b="1" dirty="0" smtClean="0">
                <a:solidFill>
                  <a:schemeClr val="tx1"/>
                </a:solidFill>
                <a:latin typeface="Arial" charset="0"/>
                <a:cs typeface="Arial" charset="0"/>
                <a:hlinkClick r:id="rId8"/>
              </a:rPr>
              <a:t>http</a:t>
            </a:r>
            <a:r>
              <a:rPr lang="tr-TR" sz="1600" b="1" dirty="0">
                <a:solidFill>
                  <a:schemeClr val="tx1"/>
                </a:solidFill>
                <a:latin typeface="Arial" charset="0"/>
                <a:cs typeface="Arial" charset="0"/>
                <a:hlinkClick r:id="rId8"/>
              </a:rPr>
              <a:t>://</a:t>
            </a:r>
            <a:r>
              <a:rPr lang="tr-TR" sz="1600" b="1" dirty="0" smtClean="0">
                <a:solidFill>
                  <a:schemeClr val="tx1"/>
                </a:solidFill>
                <a:latin typeface="Arial" charset="0"/>
                <a:cs typeface="Arial" charset="0"/>
                <a:hlinkClick r:id="rId8"/>
              </a:rPr>
              <a:t>www.mca.gov.in/</a:t>
            </a:r>
            <a:r>
              <a:rPr lang="tr-TR" sz="1600" b="1" dirty="0" smtClean="0">
                <a:solidFill>
                  <a:schemeClr val="tx1"/>
                </a:solidFill>
                <a:latin typeface="Arial" charset="0"/>
                <a:cs typeface="Arial" charset="0"/>
              </a:rPr>
              <a:t>  </a:t>
            </a:r>
            <a:r>
              <a:rPr lang="tr-TR" sz="1600" b="1" dirty="0" err="1" smtClean="0">
                <a:solidFill>
                  <a:schemeClr val="tx1"/>
                </a:solidFill>
                <a:latin typeface="Arial" charset="0"/>
                <a:cs typeface="Arial" charset="0"/>
              </a:rPr>
              <a:t>Ministry</a:t>
            </a:r>
            <a:r>
              <a:rPr lang="tr-TR" sz="1600" b="1" dirty="0" smtClean="0">
                <a:solidFill>
                  <a:schemeClr val="tx1"/>
                </a:solidFill>
                <a:latin typeface="Arial" charset="0"/>
                <a:cs typeface="Arial" charset="0"/>
              </a:rPr>
              <a:t> of </a:t>
            </a:r>
            <a:r>
              <a:rPr lang="tr-TR" sz="1600" b="1" dirty="0" err="1" smtClean="0">
                <a:solidFill>
                  <a:schemeClr val="tx1"/>
                </a:solidFill>
                <a:latin typeface="Arial" charset="0"/>
                <a:cs typeface="Arial" charset="0"/>
              </a:rPr>
              <a:t>Corporate</a:t>
            </a:r>
            <a:r>
              <a:rPr lang="tr-TR" sz="1600" b="1" dirty="0" smtClean="0">
                <a:solidFill>
                  <a:schemeClr val="tx1"/>
                </a:solidFill>
                <a:latin typeface="Arial" charset="0"/>
                <a:cs typeface="Arial" charset="0"/>
              </a:rPr>
              <a:t> </a:t>
            </a:r>
            <a:r>
              <a:rPr lang="tr-TR" sz="1600" b="1" dirty="0" err="1" smtClean="0">
                <a:solidFill>
                  <a:schemeClr val="tx1"/>
                </a:solidFill>
                <a:latin typeface="Arial" charset="0"/>
                <a:cs typeface="Arial" charset="0"/>
              </a:rPr>
              <a:t>Affairs</a:t>
            </a:r>
            <a:endParaRPr lang="tr-TR" sz="1600" b="1" dirty="0" smtClean="0">
              <a:solidFill>
                <a:schemeClr val="tx1"/>
              </a:solidFill>
              <a:latin typeface="Arial" charset="0"/>
              <a:cs typeface="Arial" charset="0"/>
            </a:endParaRPr>
          </a:p>
          <a:p>
            <a:pPr lvl="1">
              <a:lnSpc>
                <a:spcPct val="80000"/>
              </a:lnSpc>
              <a:buFont typeface="Arial" charset="0"/>
              <a:buChar char="•"/>
            </a:pPr>
            <a:endParaRPr lang="tr-TR" sz="1600" b="1" dirty="0">
              <a:solidFill>
                <a:schemeClr val="tx1"/>
              </a:solidFill>
              <a:latin typeface="Arial" charset="0"/>
              <a:cs typeface="Arial" charset="0"/>
            </a:endParaRPr>
          </a:p>
          <a:p>
            <a:pPr lvl="1">
              <a:lnSpc>
                <a:spcPct val="80000"/>
              </a:lnSpc>
              <a:buFont typeface="Arial" charset="0"/>
              <a:buChar char="•"/>
            </a:pPr>
            <a:r>
              <a:rPr lang="tr-TR" sz="1600" b="1" dirty="0" smtClean="0">
                <a:solidFill>
                  <a:schemeClr val="tx1"/>
                </a:solidFill>
                <a:latin typeface="Arial" charset="0"/>
                <a:cs typeface="Arial" charset="0"/>
              </a:rPr>
              <a:t>Vergiler </a:t>
            </a:r>
            <a:r>
              <a:rPr lang="tr-TR" sz="1600" b="1" dirty="0" smtClean="0">
                <a:solidFill>
                  <a:schemeClr val="tx1"/>
                </a:solidFill>
                <a:latin typeface="Arial" charset="0"/>
                <a:cs typeface="Arial" charset="0"/>
                <a:hlinkClick r:id="rId7"/>
              </a:rPr>
              <a:t>www.icegate.gov.in</a:t>
            </a:r>
            <a:endParaRPr lang="tr-TR" sz="1600" b="1" dirty="0" smtClean="0">
              <a:solidFill>
                <a:schemeClr val="tx1"/>
              </a:solidFill>
              <a:latin typeface="Arial" charset="0"/>
              <a:cs typeface="Arial" charset="0"/>
            </a:endParaRPr>
          </a:p>
          <a:p>
            <a:pPr marL="457200" lvl="1" indent="0">
              <a:lnSpc>
                <a:spcPct val="80000"/>
              </a:lnSpc>
              <a:buNone/>
            </a:pPr>
            <a:endParaRPr lang="tr-TR" sz="1600" b="1" dirty="0">
              <a:solidFill>
                <a:schemeClr val="tx1"/>
              </a:solidFill>
              <a:latin typeface="Arial" charset="0"/>
              <a:cs typeface="Arial" charset="0"/>
              <a:hlinkClick r:id="rId9"/>
            </a:endParaRPr>
          </a:p>
          <a:p>
            <a:pPr lvl="1">
              <a:lnSpc>
                <a:spcPct val="80000"/>
              </a:lnSpc>
              <a:buFont typeface="Arial" charset="0"/>
              <a:buChar char="•"/>
            </a:pPr>
            <a:r>
              <a:rPr lang="tr-TR" sz="1600" b="1" dirty="0" smtClean="0">
                <a:solidFill>
                  <a:schemeClr val="tx1"/>
                </a:solidFill>
                <a:latin typeface="Arial" charset="0"/>
                <a:cs typeface="Arial" charset="0"/>
                <a:hlinkClick r:id="rId9"/>
              </a:rPr>
              <a:t>http</a:t>
            </a:r>
            <a:r>
              <a:rPr lang="tr-TR" sz="1600" b="1" dirty="0">
                <a:solidFill>
                  <a:schemeClr val="tx1"/>
                </a:solidFill>
                <a:latin typeface="Arial" charset="0"/>
                <a:cs typeface="Arial" charset="0"/>
                <a:hlinkClick r:id="rId9"/>
              </a:rPr>
              <a:t>://www.indiantradeportal.in/</a:t>
            </a:r>
            <a:r>
              <a:rPr lang="tr-TR" sz="1600" b="1" dirty="0">
                <a:solidFill>
                  <a:schemeClr val="tx1"/>
                </a:solidFill>
                <a:latin typeface="Arial" charset="0"/>
                <a:cs typeface="Arial" charset="0"/>
              </a:rPr>
              <a:t> </a:t>
            </a:r>
          </a:p>
          <a:p>
            <a:pPr marL="457200" lvl="1" indent="0">
              <a:lnSpc>
                <a:spcPct val="80000"/>
              </a:lnSpc>
              <a:buNone/>
            </a:pPr>
            <a:endParaRPr lang="tr-TR" sz="1600" b="1" dirty="0">
              <a:solidFill>
                <a:schemeClr val="tx1"/>
              </a:solidFill>
              <a:latin typeface="Arial" charset="0"/>
              <a:cs typeface="Arial" charset="0"/>
            </a:endParaRPr>
          </a:p>
        </p:txBody>
      </p:sp>
      <p:sp>
        <p:nvSpPr>
          <p:cNvPr id="3" name="Unvan 2"/>
          <p:cNvSpPr>
            <a:spLocks noGrp="1"/>
          </p:cNvSpPr>
          <p:nvPr>
            <p:ph type="title"/>
          </p:nvPr>
        </p:nvSpPr>
        <p:spPr/>
        <p:txBody>
          <a:bodyPr/>
          <a:lstStyle/>
          <a:p>
            <a:pPr algn="ctr"/>
            <a:r>
              <a:rPr lang="tr-TR" dirty="0" smtClean="0"/>
              <a:t>YARARLI LİNKLER</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15</a:t>
            </a:fld>
            <a:endParaRPr lang="en-US" altLang="tr-TR"/>
          </a:p>
        </p:txBody>
      </p:sp>
    </p:spTree>
    <p:extLst>
      <p:ext uri="{BB962C8B-B14F-4D97-AF65-F5344CB8AC3E}">
        <p14:creationId xmlns="" xmlns:p14="http://schemas.microsoft.com/office/powerpoint/2010/main" val="36976621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16</a:t>
            </a:fld>
            <a:endParaRPr lang="en-US" altLang="tr-TR"/>
          </a:p>
        </p:txBody>
      </p:sp>
      <p:pic>
        <p:nvPicPr>
          <p:cNvPr id="8" name="Resim 7"/>
          <p:cNvPicPr>
            <a:picLocks noChangeAspect="1"/>
          </p:cNvPicPr>
          <p:nvPr/>
        </p:nvPicPr>
        <p:blipFill>
          <a:blip r:embed="rId2" cstate="print"/>
          <a:stretch>
            <a:fillRect/>
          </a:stretch>
        </p:blipFill>
        <p:spPr>
          <a:xfrm>
            <a:off x="33164" y="836712"/>
            <a:ext cx="9110835" cy="5687913"/>
          </a:xfrm>
          <a:prstGeom prst="rect">
            <a:avLst/>
          </a:prstGeom>
        </p:spPr>
      </p:pic>
      <p:sp>
        <p:nvSpPr>
          <p:cNvPr id="9" name="Unvan 2"/>
          <p:cNvSpPr>
            <a:spLocks noGrp="1"/>
          </p:cNvSpPr>
          <p:nvPr>
            <p:ph type="title"/>
          </p:nvPr>
        </p:nvSpPr>
        <p:spPr>
          <a:xfrm>
            <a:off x="1115616" y="332712"/>
            <a:ext cx="8028383" cy="396000"/>
          </a:xfrm>
        </p:spPr>
        <p:txBody>
          <a:bodyPr/>
          <a:lstStyle/>
          <a:p>
            <a:pPr algn="ctr"/>
            <a:r>
              <a:rPr lang="tr-TR" dirty="0" smtClean="0"/>
              <a:t>FİRMA LİSTELERİ</a:t>
            </a:r>
            <a:endParaRPr lang="tr-TR" dirty="0"/>
          </a:p>
        </p:txBody>
      </p:sp>
    </p:spTree>
    <p:extLst>
      <p:ext uri="{BB962C8B-B14F-4D97-AF65-F5344CB8AC3E}">
        <p14:creationId xmlns="" xmlns:p14="http://schemas.microsoft.com/office/powerpoint/2010/main" val="19468418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17</a:t>
            </a:fld>
            <a:endParaRPr lang="en-US" altLang="tr-TR"/>
          </a:p>
        </p:txBody>
      </p:sp>
      <p:pic>
        <p:nvPicPr>
          <p:cNvPr id="6" name="Resim 5"/>
          <p:cNvPicPr>
            <a:picLocks noChangeAspect="1"/>
          </p:cNvPicPr>
          <p:nvPr/>
        </p:nvPicPr>
        <p:blipFill>
          <a:blip r:embed="rId2" cstate="print"/>
          <a:stretch>
            <a:fillRect/>
          </a:stretch>
        </p:blipFill>
        <p:spPr>
          <a:xfrm>
            <a:off x="609600" y="952500"/>
            <a:ext cx="7924800" cy="4953000"/>
          </a:xfrm>
          <a:prstGeom prst="rect">
            <a:avLst/>
          </a:prstGeom>
        </p:spPr>
      </p:pic>
      <p:pic>
        <p:nvPicPr>
          <p:cNvPr id="7" name="Resim 6"/>
          <p:cNvPicPr>
            <a:picLocks noChangeAspect="1"/>
          </p:cNvPicPr>
          <p:nvPr/>
        </p:nvPicPr>
        <p:blipFill>
          <a:blip r:embed="rId3" cstate="print"/>
          <a:stretch>
            <a:fillRect/>
          </a:stretch>
        </p:blipFill>
        <p:spPr>
          <a:xfrm>
            <a:off x="179512" y="939403"/>
            <a:ext cx="8618233" cy="5513933"/>
          </a:xfrm>
          <a:prstGeom prst="rect">
            <a:avLst/>
          </a:prstGeom>
        </p:spPr>
      </p:pic>
      <p:sp>
        <p:nvSpPr>
          <p:cNvPr id="8" name="Unvan 2"/>
          <p:cNvSpPr>
            <a:spLocks noGrp="1"/>
          </p:cNvSpPr>
          <p:nvPr>
            <p:ph type="title"/>
          </p:nvPr>
        </p:nvSpPr>
        <p:spPr>
          <a:xfrm>
            <a:off x="1115616" y="332712"/>
            <a:ext cx="8028383" cy="396000"/>
          </a:xfrm>
        </p:spPr>
        <p:txBody>
          <a:bodyPr/>
          <a:lstStyle/>
          <a:p>
            <a:pPr algn="ctr"/>
            <a:r>
              <a:rPr lang="tr-TR" dirty="0" smtClean="0"/>
              <a:t>FİRMA LİSTELERİ</a:t>
            </a:r>
            <a:endParaRPr lang="tr-TR" dirty="0"/>
          </a:p>
        </p:txBody>
      </p:sp>
    </p:spTree>
    <p:extLst>
      <p:ext uri="{BB962C8B-B14F-4D97-AF65-F5344CB8AC3E}">
        <p14:creationId xmlns="" xmlns:p14="http://schemas.microsoft.com/office/powerpoint/2010/main" val="189013035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dirty="0" smtClean="0"/>
              <a:t>FİRMA LİSTELERİ</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18</a:t>
            </a:fld>
            <a:endParaRPr lang="en-US" altLang="tr-TR"/>
          </a:p>
        </p:txBody>
      </p:sp>
      <p:pic>
        <p:nvPicPr>
          <p:cNvPr id="6" name="Resim 5"/>
          <p:cNvPicPr>
            <a:picLocks noChangeAspect="1"/>
          </p:cNvPicPr>
          <p:nvPr/>
        </p:nvPicPr>
        <p:blipFill>
          <a:blip r:embed="rId2" cstate="print"/>
          <a:stretch>
            <a:fillRect/>
          </a:stretch>
        </p:blipFill>
        <p:spPr>
          <a:xfrm>
            <a:off x="107504" y="833470"/>
            <a:ext cx="9008961" cy="5619866"/>
          </a:xfrm>
          <a:prstGeom prst="rect">
            <a:avLst/>
          </a:prstGeom>
        </p:spPr>
      </p:pic>
    </p:spTree>
    <p:extLst>
      <p:ext uri="{BB962C8B-B14F-4D97-AF65-F5344CB8AC3E}">
        <p14:creationId xmlns="" xmlns:p14="http://schemas.microsoft.com/office/powerpoint/2010/main" val="395985404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19</a:t>
            </a:fld>
            <a:endParaRPr lang="en-US" altLang="tr-TR"/>
          </a:p>
        </p:txBody>
      </p:sp>
      <p:pic>
        <p:nvPicPr>
          <p:cNvPr id="6" name="Resim 5"/>
          <p:cNvPicPr>
            <a:picLocks noChangeAspect="1"/>
          </p:cNvPicPr>
          <p:nvPr/>
        </p:nvPicPr>
        <p:blipFill>
          <a:blip r:embed="rId2" cstate="print"/>
          <a:stretch>
            <a:fillRect/>
          </a:stretch>
        </p:blipFill>
        <p:spPr>
          <a:xfrm>
            <a:off x="188592" y="908720"/>
            <a:ext cx="8837564" cy="5462106"/>
          </a:xfrm>
          <a:prstGeom prst="rect">
            <a:avLst/>
          </a:prstGeom>
        </p:spPr>
      </p:pic>
      <p:sp>
        <p:nvSpPr>
          <p:cNvPr id="7" name="Unvan 2"/>
          <p:cNvSpPr txBox="1">
            <a:spLocks/>
          </p:cNvSpPr>
          <p:nvPr/>
        </p:nvSpPr>
        <p:spPr bwMode="auto">
          <a:xfrm>
            <a:off x="1403648" y="1124744"/>
            <a:ext cx="8028383" cy="39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000" b="1" kern="1200">
                <a:solidFill>
                  <a:schemeClr val="bg1"/>
                </a:solidFill>
                <a:effectLst>
                  <a:outerShdw blurRad="50800" dist="38100" dir="18900000" algn="bl" rotWithShape="0">
                    <a:srgbClr val="4D968B">
                      <a:alpha val="40000"/>
                    </a:srgbClr>
                  </a:outerShdw>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tr-TR" smtClean="0"/>
              <a:t>FİRMA LİSTELERİ</a:t>
            </a:r>
            <a:endParaRPr lang="tr-TR" dirty="0"/>
          </a:p>
        </p:txBody>
      </p:sp>
      <p:sp>
        <p:nvSpPr>
          <p:cNvPr id="8" name="Unvan 2"/>
          <p:cNvSpPr>
            <a:spLocks noGrp="1"/>
          </p:cNvSpPr>
          <p:nvPr>
            <p:ph type="title"/>
          </p:nvPr>
        </p:nvSpPr>
        <p:spPr>
          <a:xfrm>
            <a:off x="1115616" y="332712"/>
            <a:ext cx="8028383" cy="396000"/>
          </a:xfrm>
        </p:spPr>
        <p:txBody>
          <a:bodyPr/>
          <a:lstStyle/>
          <a:p>
            <a:pPr algn="ctr"/>
            <a:r>
              <a:rPr lang="tr-TR" dirty="0" smtClean="0"/>
              <a:t>FİRMA LİSTELERİ</a:t>
            </a:r>
            <a:endParaRPr lang="tr-TR" dirty="0"/>
          </a:p>
        </p:txBody>
      </p:sp>
    </p:spTree>
    <p:extLst>
      <p:ext uri="{BB962C8B-B14F-4D97-AF65-F5344CB8AC3E}">
        <p14:creationId xmlns="" xmlns:p14="http://schemas.microsoft.com/office/powerpoint/2010/main" val="320417287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7"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42CE8787-7A69-40F3-AD22-5D0CAA190EF2}" type="slidenum">
              <a:rPr lang="en-US" altLang="tr-TR">
                <a:solidFill>
                  <a:srgbClr val="D9D9D9"/>
                </a:solidFill>
              </a:rPr>
              <a:pPr>
                <a:defRPr/>
              </a:pPr>
              <a:t>2</a:t>
            </a:fld>
            <a:endParaRPr lang="en-US" altLang="tr-TR">
              <a:solidFill>
                <a:srgbClr val="D9D9D9"/>
              </a:solidFill>
            </a:endParaRPr>
          </a:p>
        </p:txBody>
      </p:sp>
      <p:pic>
        <p:nvPicPr>
          <p:cNvPr id="24579" name="Picture 4" descr="091126_delhi_india_auto_rickshaw_school_bus_transportation_students_MG_7371"/>
          <p:cNvPicPr>
            <a:picLocks noChangeAspect="1" noChangeArrowheads="1"/>
          </p:cNvPicPr>
          <p:nvPr/>
        </p:nvPicPr>
        <p:blipFill>
          <a:blip r:embed="rId3" cstate="print"/>
          <a:srcRect/>
          <a:stretch>
            <a:fillRect/>
          </a:stretch>
        </p:blipFill>
        <p:spPr bwMode="auto">
          <a:xfrm>
            <a:off x="107950" y="1125538"/>
            <a:ext cx="4643438" cy="2665412"/>
          </a:xfrm>
          <a:prstGeom prst="rect">
            <a:avLst/>
          </a:prstGeom>
          <a:noFill/>
          <a:ln w="9525">
            <a:noFill/>
            <a:miter lim="800000"/>
            <a:headEnd/>
            <a:tailEnd/>
          </a:ln>
        </p:spPr>
      </p:pic>
      <p:pic>
        <p:nvPicPr>
          <p:cNvPr id="24580" name="Picture 5" descr="tata-nano-13"/>
          <p:cNvPicPr>
            <a:picLocks noChangeAspect="1" noChangeArrowheads="1"/>
          </p:cNvPicPr>
          <p:nvPr/>
        </p:nvPicPr>
        <p:blipFill>
          <a:blip r:embed="rId4" cstate="print"/>
          <a:srcRect/>
          <a:stretch>
            <a:fillRect/>
          </a:stretch>
        </p:blipFill>
        <p:spPr bwMode="auto">
          <a:xfrm>
            <a:off x="5003800" y="1125538"/>
            <a:ext cx="3992563" cy="2736850"/>
          </a:xfrm>
          <a:prstGeom prst="rect">
            <a:avLst/>
          </a:prstGeom>
          <a:noFill/>
          <a:ln w="9525">
            <a:noFill/>
            <a:miter lim="800000"/>
            <a:headEnd/>
            <a:tailEnd/>
          </a:ln>
        </p:spPr>
      </p:pic>
      <p:pic>
        <p:nvPicPr>
          <p:cNvPr id="24581" name="Picture 6" descr="aug08-india-automotive-sector-in-full-swing"/>
          <p:cNvPicPr>
            <a:picLocks noChangeAspect="1" noChangeArrowheads="1"/>
          </p:cNvPicPr>
          <p:nvPr/>
        </p:nvPicPr>
        <p:blipFill>
          <a:blip r:embed="rId5" cstate="print"/>
          <a:srcRect/>
          <a:stretch>
            <a:fillRect/>
          </a:stretch>
        </p:blipFill>
        <p:spPr bwMode="auto">
          <a:xfrm>
            <a:off x="107950" y="4149725"/>
            <a:ext cx="8928100" cy="2303463"/>
          </a:xfrm>
          <a:prstGeom prst="rect">
            <a:avLst/>
          </a:prstGeom>
          <a:noFill/>
          <a:ln w="9525">
            <a:noFill/>
            <a:miter lim="800000"/>
            <a:headEnd/>
            <a:tailEnd/>
          </a:ln>
        </p:spPr>
      </p:pic>
      <p:sp>
        <p:nvSpPr>
          <p:cNvPr id="4" name="Altbilgi Yer Tutucusu 3"/>
          <p:cNvSpPr txBox="1">
            <a:spLocks noGrp="1"/>
          </p:cNvSpPr>
          <p:nvPr/>
        </p:nvSpPr>
        <p:spPr>
          <a:xfrm>
            <a:off x="1828800" y="6524625"/>
            <a:ext cx="5672138" cy="252413"/>
          </a:xfrm>
          <a:prstGeom prst="rect">
            <a:avLst/>
          </a:prstGeom>
          <a:noFill/>
        </p:spPr>
        <p:txBody>
          <a:bodyPr/>
          <a:lstStyle/>
          <a:p>
            <a:pPr algn="ctr">
              <a:defRPr/>
            </a:pPr>
            <a:r>
              <a:rPr lang="nn-NO" sz="1600" b="1">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rPr>
              <a:t>T. C. EKONOMİ BAKANLIĞI</a:t>
            </a:r>
            <a:endParaRPr lang="tr-TR" sz="1600" b="1" dirty="0">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20</a:t>
            </a:fld>
            <a:endParaRPr lang="en-US" altLang="tr-TR"/>
          </a:p>
        </p:txBody>
      </p:sp>
      <p:pic>
        <p:nvPicPr>
          <p:cNvPr id="6" name="Resim 5"/>
          <p:cNvPicPr>
            <a:picLocks noChangeAspect="1"/>
          </p:cNvPicPr>
          <p:nvPr/>
        </p:nvPicPr>
        <p:blipFill>
          <a:blip r:embed="rId2" cstate="print"/>
          <a:stretch>
            <a:fillRect/>
          </a:stretch>
        </p:blipFill>
        <p:spPr>
          <a:xfrm>
            <a:off x="251520" y="908720"/>
            <a:ext cx="8605588" cy="5615905"/>
          </a:xfrm>
          <a:prstGeom prst="rect">
            <a:avLst/>
          </a:prstGeom>
        </p:spPr>
      </p:pic>
      <p:sp>
        <p:nvSpPr>
          <p:cNvPr id="7" name="Unvan 2"/>
          <p:cNvSpPr>
            <a:spLocks noGrp="1"/>
          </p:cNvSpPr>
          <p:nvPr>
            <p:ph type="title"/>
          </p:nvPr>
        </p:nvSpPr>
        <p:spPr>
          <a:xfrm>
            <a:off x="1115616" y="332712"/>
            <a:ext cx="8028383" cy="396000"/>
          </a:xfrm>
        </p:spPr>
        <p:txBody>
          <a:bodyPr/>
          <a:lstStyle/>
          <a:p>
            <a:pPr algn="ctr"/>
            <a:r>
              <a:rPr lang="tr-TR" dirty="0" smtClean="0"/>
              <a:t>FİRMA TALEPLERİ</a:t>
            </a:r>
            <a:endParaRPr lang="tr-TR" dirty="0"/>
          </a:p>
        </p:txBody>
      </p:sp>
    </p:spTree>
    <p:extLst>
      <p:ext uri="{BB962C8B-B14F-4D97-AF65-F5344CB8AC3E}">
        <p14:creationId xmlns="" xmlns:p14="http://schemas.microsoft.com/office/powerpoint/2010/main" val="141642060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dirty="0" smtClean="0"/>
              <a:t>FİRMA TALEPLERİ</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21</a:t>
            </a:fld>
            <a:endParaRPr lang="en-US" altLang="tr-TR"/>
          </a:p>
        </p:txBody>
      </p:sp>
      <p:pic>
        <p:nvPicPr>
          <p:cNvPr id="6" name="Resim 5"/>
          <p:cNvPicPr>
            <a:picLocks noChangeAspect="1"/>
          </p:cNvPicPr>
          <p:nvPr/>
        </p:nvPicPr>
        <p:blipFill>
          <a:blip r:embed="rId2" cstate="print"/>
          <a:stretch>
            <a:fillRect/>
          </a:stretch>
        </p:blipFill>
        <p:spPr>
          <a:xfrm>
            <a:off x="827584" y="889162"/>
            <a:ext cx="7416824" cy="5635463"/>
          </a:xfrm>
          <a:prstGeom prst="rect">
            <a:avLst/>
          </a:prstGeom>
        </p:spPr>
      </p:pic>
    </p:spTree>
    <p:extLst>
      <p:ext uri="{BB962C8B-B14F-4D97-AF65-F5344CB8AC3E}">
        <p14:creationId xmlns="" xmlns:p14="http://schemas.microsoft.com/office/powerpoint/2010/main" val="141923678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dirty="0" smtClean="0"/>
              <a:t>FİRMA GÜVENİLİRLİĞİ</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22</a:t>
            </a:fld>
            <a:endParaRPr lang="en-US" altLang="tr-TR"/>
          </a:p>
        </p:txBody>
      </p:sp>
      <p:pic>
        <p:nvPicPr>
          <p:cNvPr id="6" name="Resim 5"/>
          <p:cNvPicPr>
            <a:picLocks noChangeAspect="1"/>
          </p:cNvPicPr>
          <p:nvPr/>
        </p:nvPicPr>
        <p:blipFill>
          <a:blip r:embed="rId2" cstate="print"/>
          <a:stretch>
            <a:fillRect/>
          </a:stretch>
        </p:blipFill>
        <p:spPr>
          <a:xfrm>
            <a:off x="0" y="860726"/>
            <a:ext cx="9071353" cy="5637198"/>
          </a:xfrm>
          <a:prstGeom prst="rect">
            <a:avLst/>
          </a:prstGeom>
        </p:spPr>
      </p:pic>
    </p:spTree>
    <p:extLst>
      <p:ext uri="{BB962C8B-B14F-4D97-AF65-F5344CB8AC3E}">
        <p14:creationId xmlns="" xmlns:p14="http://schemas.microsoft.com/office/powerpoint/2010/main" val="1132282259"/>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dirty="0" smtClean="0"/>
              <a:t>FİRMA GÜVENİLİRLİĞİ</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23</a:t>
            </a:fld>
            <a:endParaRPr lang="en-US" altLang="tr-TR"/>
          </a:p>
        </p:txBody>
      </p:sp>
      <p:pic>
        <p:nvPicPr>
          <p:cNvPr id="6" name="Resim 5"/>
          <p:cNvPicPr>
            <a:picLocks noChangeAspect="1"/>
          </p:cNvPicPr>
          <p:nvPr/>
        </p:nvPicPr>
        <p:blipFill>
          <a:blip r:embed="rId2" cstate="print"/>
          <a:stretch>
            <a:fillRect/>
          </a:stretch>
        </p:blipFill>
        <p:spPr>
          <a:xfrm>
            <a:off x="251520" y="779267"/>
            <a:ext cx="8749605" cy="5769170"/>
          </a:xfrm>
          <a:prstGeom prst="rect">
            <a:avLst/>
          </a:prstGeom>
        </p:spPr>
      </p:pic>
    </p:spTree>
    <p:extLst>
      <p:ext uri="{BB962C8B-B14F-4D97-AF65-F5344CB8AC3E}">
        <p14:creationId xmlns="" xmlns:p14="http://schemas.microsoft.com/office/powerpoint/2010/main" val="355693589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24</a:t>
            </a:fld>
            <a:endParaRPr lang="en-US" altLang="tr-TR"/>
          </a:p>
        </p:txBody>
      </p:sp>
      <p:pic>
        <p:nvPicPr>
          <p:cNvPr id="6" name="Resim 5"/>
          <p:cNvPicPr>
            <a:picLocks noChangeAspect="1"/>
          </p:cNvPicPr>
          <p:nvPr/>
        </p:nvPicPr>
        <p:blipFill>
          <a:blip r:embed="rId2" cstate="print"/>
          <a:stretch>
            <a:fillRect/>
          </a:stretch>
        </p:blipFill>
        <p:spPr>
          <a:xfrm>
            <a:off x="0" y="741927"/>
            <a:ext cx="9144000" cy="5757630"/>
          </a:xfrm>
          <a:prstGeom prst="rect">
            <a:avLst/>
          </a:prstGeom>
        </p:spPr>
      </p:pic>
      <p:sp>
        <p:nvSpPr>
          <p:cNvPr id="7" name="Unvan 2"/>
          <p:cNvSpPr>
            <a:spLocks noGrp="1"/>
          </p:cNvSpPr>
          <p:nvPr>
            <p:ph type="title"/>
          </p:nvPr>
        </p:nvSpPr>
        <p:spPr>
          <a:xfrm>
            <a:off x="1729459" y="320859"/>
            <a:ext cx="7271666" cy="396000"/>
          </a:xfrm>
        </p:spPr>
        <p:txBody>
          <a:bodyPr/>
          <a:lstStyle/>
          <a:p>
            <a:pPr algn="ctr"/>
            <a:r>
              <a:rPr lang="tr-TR" dirty="0" smtClean="0"/>
              <a:t>FİRMA GÜVENİLİRLİĞİ</a:t>
            </a:r>
            <a:endParaRPr lang="tr-TR" dirty="0"/>
          </a:p>
        </p:txBody>
      </p:sp>
    </p:spTree>
    <p:extLst>
      <p:ext uri="{BB962C8B-B14F-4D97-AF65-F5344CB8AC3E}">
        <p14:creationId xmlns="" xmlns:p14="http://schemas.microsoft.com/office/powerpoint/2010/main" val="44869277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17987" y="764704"/>
            <a:ext cx="8280000" cy="5607288"/>
          </a:xfrm>
        </p:spPr>
        <p:txBody>
          <a:bodyPr/>
          <a:lstStyle/>
          <a:p>
            <a:pPr marL="0" indent="0">
              <a:buNone/>
            </a:pPr>
            <a:r>
              <a:rPr lang="tr-TR" sz="2000" dirty="0">
                <a:solidFill>
                  <a:schemeClr val="tx1"/>
                </a:solidFill>
              </a:rPr>
              <a:t>• 1 </a:t>
            </a:r>
            <a:r>
              <a:rPr lang="tr-TR" sz="2000" dirty="0" err="1">
                <a:solidFill>
                  <a:schemeClr val="tx1"/>
                </a:solidFill>
              </a:rPr>
              <a:t>To</a:t>
            </a:r>
            <a:r>
              <a:rPr lang="tr-TR" sz="2000" dirty="0">
                <a:solidFill>
                  <a:schemeClr val="tx1"/>
                </a:solidFill>
              </a:rPr>
              <a:t> </a:t>
            </a:r>
            <a:r>
              <a:rPr lang="tr-TR" sz="2000" dirty="0" err="1">
                <a:solidFill>
                  <a:schemeClr val="tx1"/>
                </a:solidFill>
              </a:rPr>
              <a:t>access</a:t>
            </a:r>
            <a:r>
              <a:rPr lang="tr-TR" sz="2000" dirty="0">
                <a:solidFill>
                  <a:schemeClr val="tx1"/>
                </a:solidFill>
              </a:rPr>
              <a:t> Master </a:t>
            </a:r>
            <a:r>
              <a:rPr lang="tr-TR" sz="2000" dirty="0" err="1">
                <a:solidFill>
                  <a:schemeClr val="tx1"/>
                </a:solidFill>
              </a:rPr>
              <a:t>Company</a:t>
            </a:r>
            <a:r>
              <a:rPr lang="tr-TR" sz="2000" dirty="0">
                <a:solidFill>
                  <a:schemeClr val="tx1"/>
                </a:solidFill>
              </a:rPr>
              <a:t>/LLP Data </a:t>
            </a:r>
            <a:r>
              <a:rPr lang="tr-TR" sz="2000" dirty="0" err="1">
                <a:solidFill>
                  <a:schemeClr val="tx1"/>
                </a:solidFill>
              </a:rPr>
              <a:t>click</a:t>
            </a:r>
            <a:r>
              <a:rPr lang="tr-TR" sz="2000" dirty="0">
                <a:solidFill>
                  <a:schemeClr val="tx1"/>
                </a:solidFill>
              </a:rPr>
              <a:t> “</a:t>
            </a:r>
            <a:r>
              <a:rPr lang="tr-TR" sz="2000" dirty="0" err="1">
                <a:solidFill>
                  <a:schemeClr val="tx1"/>
                </a:solidFill>
              </a:rPr>
              <a:t>View</a:t>
            </a:r>
            <a:r>
              <a:rPr lang="tr-TR" sz="2000" dirty="0">
                <a:solidFill>
                  <a:schemeClr val="tx1"/>
                </a:solidFill>
              </a:rPr>
              <a:t> </a:t>
            </a:r>
            <a:r>
              <a:rPr lang="tr-TR" sz="2000" dirty="0" err="1">
                <a:solidFill>
                  <a:schemeClr val="tx1"/>
                </a:solidFill>
              </a:rPr>
              <a:t>Company</a:t>
            </a:r>
            <a:r>
              <a:rPr lang="tr-TR" sz="2000" dirty="0">
                <a:solidFill>
                  <a:schemeClr val="tx1"/>
                </a:solidFill>
              </a:rPr>
              <a:t>/LLP Master Data” link; </a:t>
            </a:r>
            <a:r>
              <a:rPr lang="tr-TR" sz="2000" dirty="0" err="1">
                <a:solidFill>
                  <a:schemeClr val="tx1"/>
                </a:solidFill>
              </a:rPr>
              <a:t>to</a:t>
            </a:r>
            <a:r>
              <a:rPr lang="tr-TR" sz="2000" dirty="0">
                <a:solidFill>
                  <a:schemeClr val="tx1"/>
                </a:solidFill>
              </a:rPr>
              <a:t> </a:t>
            </a:r>
            <a:r>
              <a:rPr lang="tr-TR" sz="2000" dirty="0" err="1">
                <a:solidFill>
                  <a:schemeClr val="tx1"/>
                </a:solidFill>
              </a:rPr>
              <a:t>view</a:t>
            </a:r>
            <a:r>
              <a:rPr lang="tr-TR" sz="2000" dirty="0">
                <a:solidFill>
                  <a:schemeClr val="tx1"/>
                </a:solidFill>
              </a:rPr>
              <a:t> Index of </a:t>
            </a:r>
            <a:r>
              <a:rPr lang="tr-TR" sz="2000" dirty="0" err="1">
                <a:solidFill>
                  <a:schemeClr val="tx1"/>
                </a:solidFill>
              </a:rPr>
              <a:t>Charges</a:t>
            </a:r>
            <a:r>
              <a:rPr lang="tr-TR" sz="2000" dirty="0">
                <a:solidFill>
                  <a:schemeClr val="tx1"/>
                </a:solidFill>
              </a:rPr>
              <a:t>, </a:t>
            </a:r>
            <a:r>
              <a:rPr lang="tr-TR" sz="2000" dirty="0" err="1">
                <a:solidFill>
                  <a:schemeClr val="tx1"/>
                </a:solidFill>
              </a:rPr>
              <a:t>click</a:t>
            </a:r>
            <a:r>
              <a:rPr lang="tr-TR" sz="2000" dirty="0">
                <a:solidFill>
                  <a:schemeClr val="tx1"/>
                </a:solidFill>
              </a:rPr>
              <a:t> '</a:t>
            </a:r>
            <a:r>
              <a:rPr lang="tr-TR" sz="2000" dirty="0" err="1">
                <a:solidFill>
                  <a:schemeClr val="tx1"/>
                </a:solidFill>
              </a:rPr>
              <a:t>View</a:t>
            </a:r>
            <a:r>
              <a:rPr lang="tr-TR" sz="2000" dirty="0">
                <a:solidFill>
                  <a:schemeClr val="tx1"/>
                </a:solidFill>
              </a:rPr>
              <a:t> Index of </a:t>
            </a:r>
            <a:r>
              <a:rPr lang="tr-TR" sz="2000" dirty="0" err="1">
                <a:solidFill>
                  <a:schemeClr val="tx1"/>
                </a:solidFill>
              </a:rPr>
              <a:t>Charges</a:t>
            </a:r>
            <a:r>
              <a:rPr lang="tr-TR" sz="2000" dirty="0">
                <a:solidFill>
                  <a:schemeClr val="tx1"/>
                </a:solidFill>
              </a:rPr>
              <a:t>'; </a:t>
            </a:r>
            <a:r>
              <a:rPr lang="tr-TR" sz="2000" dirty="0" err="1">
                <a:solidFill>
                  <a:schemeClr val="tx1"/>
                </a:solidFill>
              </a:rPr>
              <a:t>and</a:t>
            </a:r>
            <a:r>
              <a:rPr lang="tr-TR" sz="2000" dirty="0">
                <a:solidFill>
                  <a:schemeClr val="tx1"/>
                </a:solidFill>
              </a:rPr>
              <a:t> </a:t>
            </a:r>
            <a:r>
              <a:rPr lang="tr-TR" sz="2000" dirty="0" err="1">
                <a:solidFill>
                  <a:schemeClr val="tx1"/>
                </a:solidFill>
              </a:rPr>
              <a:t>to</a:t>
            </a:r>
            <a:r>
              <a:rPr lang="tr-TR" sz="2000" dirty="0">
                <a:solidFill>
                  <a:schemeClr val="tx1"/>
                </a:solidFill>
              </a:rPr>
              <a:t> </a:t>
            </a:r>
            <a:r>
              <a:rPr lang="tr-TR" sz="2000" dirty="0" err="1">
                <a:solidFill>
                  <a:schemeClr val="tx1"/>
                </a:solidFill>
              </a:rPr>
              <a:t>access</a:t>
            </a:r>
            <a:r>
              <a:rPr lang="tr-TR" sz="2000" dirty="0">
                <a:solidFill>
                  <a:schemeClr val="tx1"/>
                </a:solidFill>
              </a:rPr>
              <a:t> </a:t>
            </a:r>
            <a:r>
              <a:rPr lang="tr-TR" sz="2000" dirty="0" err="1">
                <a:solidFill>
                  <a:schemeClr val="tx1"/>
                </a:solidFill>
              </a:rPr>
              <a:t>signatory</a:t>
            </a:r>
            <a:r>
              <a:rPr lang="tr-TR" sz="2000" dirty="0">
                <a:solidFill>
                  <a:schemeClr val="tx1"/>
                </a:solidFill>
              </a:rPr>
              <a:t> </a:t>
            </a:r>
            <a:r>
              <a:rPr lang="tr-TR" sz="2000" dirty="0" err="1">
                <a:solidFill>
                  <a:schemeClr val="tx1"/>
                </a:solidFill>
              </a:rPr>
              <a:t>details</a:t>
            </a:r>
            <a:r>
              <a:rPr lang="tr-TR" sz="2000" dirty="0">
                <a:solidFill>
                  <a:schemeClr val="tx1"/>
                </a:solidFill>
              </a:rPr>
              <a:t>, </a:t>
            </a:r>
            <a:r>
              <a:rPr lang="tr-TR" sz="2000" dirty="0" err="1">
                <a:solidFill>
                  <a:schemeClr val="tx1"/>
                </a:solidFill>
              </a:rPr>
              <a:t>click</a:t>
            </a:r>
            <a:r>
              <a:rPr lang="tr-TR" sz="2000" dirty="0">
                <a:solidFill>
                  <a:schemeClr val="tx1"/>
                </a:solidFill>
              </a:rPr>
              <a:t> on ‘</a:t>
            </a:r>
            <a:r>
              <a:rPr lang="tr-TR" sz="2000" dirty="0" err="1">
                <a:solidFill>
                  <a:schemeClr val="tx1"/>
                </a:solidFill>
              </a:rPr>
              <a:t>View</a:t>
            </a:r>
            <a:r>
              <a:rPr lang="tr-TR" sz="2000" dirty="0">
                <a:solidFill>
                  <a:schemeClr val="tx1"/>
                </a:solidFill>
              </a:rPr>
              <a:t> </a:t>
            </a:r>
            <a:r>
              <a:rPr lang="tr-TR" sz="2000" dirty="0" err="1">
                <a:solidFill>
                  <a:schemeClr val="tx1"/>
                </a:solidFill>
              </a:rPr>
              <a:t>Signatory</a:t>
            </a:r>
            <a:r>
              <a:rPr lang="tr-TR" sz="2000" dirty="0">
                <a:solidFill>
                  <a:schemeClr val="tx1"/>
                </a:solidFill>
              </a:rPr>
              <a:t> </a:t>
            </a:r>
            <a:r>
              <a:rPr lang="tr-TR" sz="2000" dirty="0" err="1">
                <a:solidFill>
                  <a:schemeClr val="tx1"/>
                </a:solidFill>
              </a:rPr>
              <a:t>Details</a:t>
            </a:r>
            <a:r>
              <a:rPr lang="tr-TR" sz="2000" dirty="0">
                <a:solidFill>
                  <a:schemeClr val="tx1"/>
                </a:solidFill>
              </a:rPr>
              <a:t>’ on </a:t>
            </a:r>
            <a:r>
              <a:rPr lang="tr-TR" sz="2000" dirty="0" err="1">
                <a:solidFill>
                  <a:schemeClr val="tx1"/>
                </a:solidFill>
              </a:rPr>
              <a:t>the</a:t>
            </a:r>
            <a:r>
              <a:rPr lang="tr-TR" sz="2000" dirty="0">
                <a:solidFill>
                  <a:schemeClr val="tx1"/>
                </a:solidFill>
              </a:rPr>
              <a:t> </a:t>
            </a:r>
            <a:r>
              <a:rPr lang="tr-TR" sz="2000" dirty="0" err="1">
                <a:solidFill>
                  <a:schemeClr val="tx1"/>
                </a:solidFill>
              </a:rPr>
              <a:t>left</a:t>
            </a:r>
            <a:r>
              <a:rPr lang="tr-TR" sz="2000" dirty="0">
                <a:solidFill>
                  <a:schemeClr val="tx1"/>
                </a:solidFill>
              </a:rPr>
              <a:t> </a:t>
            </a:r>
            <a:r>
              <a:rPr lang="tr-TR" sz="2000" dirty="0" err="1">
                <a:solidFill>
                  <a:schemeClr val="tx1"/>
                </a:solidFill>
              </a:rPr>
              <a:t>hand</a:t>
            </a:r>
            <a:r>
              <a:rPr lang="tr-TR" sz="2000" dirty="0">
                <a:solidFill>
                  <a:schemeClr val="tx1"/>
                </a:solidFill>
              </a:rPr>
              <a:t> </a:t>
            </a:r>
            <a:r>
              <a:rPr lang="tr-TR" sz="2000" dirty="0" err="1">
                <a:solidFill>
                  <a:schemeClr val="tx1"/>
                </a:solidFill>
              </a:rPr>
              <a:t>side</a:t>
            </a:r>
            <a:r>
              <a:rPr lang="tr-TR" sz="2000" dirty="0">
                <a:solidFill>
                  <a:schemeClr val="tx1"/>
                </a:solidFill>
              </a:rPr>
              <a:t> of </a:t>
            </a:r>
            <a:r>
              <a:rPr lang="tr-TR" sz="2000" dirty="0" err="1">
                <a:solidFill>
                  <a:schemeClr val="tx1"/>
                </a:solidFill>
              </a:rPr>
              <a:t>this</a:t>
            </a:r>
            <a:r>
              <a:rPr lang="tr-TR" sz="2000" dirty="0">
                <a:solidFill>
                  <a:schemeClr val="tx1"/>
                </a:solidFill>
              </a:rPr>
              <a:t> </a:t>
            </a:r>
            <a:r>
              <a:rPr lang="tr-TR" sz="2000" dirty="0" err="1">
                <a:solidFill>
                  <a:schemeClr val="tx1"/>
                </a:solidFill>
              </a:rPr>
              <a:t>page</a:t>
            </a:r>
            <a:r>
              <a:rPr lang="tr-TR" sz="2000" dirty="0">
                <a:solidFill>
                  <a:schemeClr val="tx1"/>
                </a:solidFill>
              </a:rPr>
              <a:t>. </a:t>
            </a:r>
          </a:p>
          <a:p>
            <a:pPr marL="0" indent="0">
              <a:buNone/>
            </a:pPr>
            <a:r>
              <a:rPr lang="tr-TR" sz="2000" dirty="0">
                <a:solidFill>
                  <a:schemeClr val="tx1"/>
                </a:solidFill>
              </a:rPr>
              <a:t>• 2 </a:t>
            </a:r>
            <a:r>
              <a:rPr lang="tr-TR" sz="2000" dirty="0" err="1">
                <a:solidFill>
                  <a:schemeClr val="tx1"/>
                </a:solidFill>
              </a:rPr>
              <a:t>Enter</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Company</a:t>
            </a:r>
            <a:r>
              <a:rPr lang="tr-TR" sz="2000" dirty="0">
                <a:solidFill>
                  <a:schemeClr val="tx1"/>
                </a:solidFill>
              </a:rPr>
              <a:t>/LLP Name </a:t>
            </a:r>
            <a:r>
              <a:rPr lang="tr-TR" sz="2000" dirty="0" err="1">
                <a:solidFill>
                  <a:schemeClr val="tx1"/>
                </a:solidFill>
              </a:rPr>
              <a:t>or</a:t>
            </a:r>
            <a:r>
              <a:rPr lang="tr-TR" sz="2000" dirty="0">
                <a:solidFill>
                  <a:schemeClr val="tx1"/>
                </a:solidFill>
              </a:rPr>
              <a:t> CIN/LLPIN of </a:t>
            </a:r>
            <a:r>
              <a:rPr lang="tr-TR" sz="2000" dirty="0" err="1">
                <a:solidFill>
                  <a:schemeClr val="tx1"/>
                </a:solidFill>
              </a:rPr>
              <a:t>the</a:t>
            </a:r>
            <a:r>
              <a:rPr lang="tr-TR" sz="2000" dirty="0">
                <a:solidFill>
                  <a:schemeClr val="tx1"/>
                </a:solidFill>
              </a:rPr>
              <a:t> </a:t>
            </a:r>
            <a:r>
              <a:rPr lang="tr-TR" sz="2000" dirty="0" err="1">
                <a:solidFill>
                  <a:schemeClr val="tx1"/>
                </a:solidFill>
              </a:rPr>
              <a:t>Company</a:t>
            </a:r>
            <a:r>
              <a:rPr lang="tr-TR" sz="2000" dirty="0">
                <a:solidFill>
                  <a:schemeClr val="tx1"/>
                </a:solidFill>
              </a:rPr>
              <a:t>/LLP. </a:t>
            </a:r>
          </a:p>
          <a:p>
            <a:pPr marL="0" indent="0">
              <a:buNone/>
            </a:pPr>
            <a:r>
              <a:rPr lang="tr-TR" sz="2000" dirty="0">
                <a:solidFill>
                  <a:schemeClr val="tx1"/>
                </a:solidFill>
              </a:rPr>
              <a:t>• 3 </a:t>
            </a:r>
            <a:r>
              <a:rPr lang="tr-TR" sz="2000" dirty="0" err="1">
                <a:solidFill>
                  <a:schemeClr val="tx1"/>
                </a:solidFill>
              </a:rPr>
              <a:t>Click</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Submit</a:t>
            </a:r>
            <a:r>
              <a:rPr lang="tr-TR" sz="2000" dirty="0">
                <a:solidFill>
                  <a:schemeClr val="tx1"/>
                </a:solidFill>
              </a:rPr>
              <a:t> </a:t>
            </a:r>
            <a:r>
              <a:rPr lang="tr-TR" sz="2000" dirty="0" err="1">
                <a:solidFill>
                  <a:schemeClr val="tx1"/>
                </a:solidFill>
              </a:rPr>
              <a:t>button</a:t>
            </a:r>
            <a:r>
              <a:rPr lang="tr-TR" sz="2000" dirty="0">
                <a:solidFill>
                  <a:schemeClr val="tx1"/>
                </a:solidFill>
              </a:rPr>
              <a:t> in </a:t>
            </a:r>
            <a:r>
              <a:rPr lang="tr-TR" sz="2000" dirty="0" err="1">
                <a:solidFill>
                  <a:schemeClr val="tx1"/>
                </a:solidFill>
              </a:rPr>
              <a:t>case</a:t>
            </a:r>
            <a:r>
              <a:rPr lang="tr-TR" sz="2000" dirty="0">
                <a:solidFill>
                  <a:schemeClr val="tx1"/>
                </a:solidFill>
              </a:rPr>
              <a:t> CIN is </a:t>
            </a:r>
            <a:r>
              <a:rPr lang="tr-TR" sz="2000" dirty="0" err="1">
                <a:solidFill>
                  <a:schemeClr val="tx1"/>
                </a:solidFill>
              </a:rPr>
              <a:t>entered</a:t>
            </a:r>
            <a:r>
              <a:rPr lang="tr-TR" sz="2000" dirty="0">
                <a:solidFill>
                  <a:schemeClr val="tx1"/>
                </a:solidFill>
              </a:rPr>
              <a:t>. </a:t>
            </a:r>
          </a:p>
          <a:p>
            <a:pPr marL="0" indent="0">
              <a:buNone/>
            </a:pPr>
            <a:r>
              <a:rPr lang="tr-TR" sz="2000" dirty="0">
                <a:solidFill>
                  <a:schemeClr val="tx1"/>
                </a:solidFill>
              </a:rPr>
              <a:t>• 4 </a:t>
            </a:r>
            <a:r>
              <a:rPr lang="tr-TR" sz="2000" dirty="0" err="1">
                <a:solidFill>
                  <a:schemeClr val="tx1"/>
                </a:solidFill>
              </a:rPr>
              <a:t>In</a:t>
            </a:r>
            <a:r>
              <a:rPr lang="tr-TR" sz="2000" dirty="0">
                <a:solidFill>
                  <a:schemeClr val="tx1"/>
                </a:solidFill>
              </a:rPr>
              <a:t> </a:t>
            </a:r>
            <a:r>
              <a:rPr lang="tr-TR" sz="2000" dirty="0" err="1">
                <a:solidFill>
                  <a:schemeClr val="tx1"/>
                </a:solidFill>
              </a:rPr>
              <a:t>case</a:t>
            </a:r>
            <a:r>
              <a:rPr lang="tr-TR" sz="2000" dirty="0">
                <a:solidFill>
                  <a:schemeClr val="tx1"/>
                </a:solidFill>
              </a:rPr>
              <a:t> CIN/LLPIN is not </a:t>
            </a:r>
            <a:r>
              <a:rPr lang="tr-TR" sz="2000" dirty="0" err="1">
                <a:solidFill>
                  <a:schemeClr val="tx1"/>
                </a:solidFill>
              </a:rPr>
              <a:t>available</a:t>
            </a:r>
            <a:r>
              <a:rPr lang="tr-TR" sz="2000" dirty="0">
                <a:solidFill>
                  <a:schemeClr val="tx1"/>
                </a:solidFill>
              </a:rPr>
              <a:t> </a:t>
            </a:r>
            <a:r>
              <a:rPr lang="tr-TR" sz="2000" dirty="0" err="1">
                <a:solidFill>
                  <a:schemeClr val="tx1"/>
                </a:solidFill>
              </a:rPr>
              <a:t>Press</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Search</a:t>
            </a:r>
            <a:r>
              <a:rPr lang="tr-TR" sz="2000" dirty="0">
                <a:solidFill>
                  <a:schemeClr val="tx1"/>
                </a:solidFill>
              </a:rPr>
              <a:t>” </a:t>
            </a:r>
            <a:r>
              <a:rPr lang="tr-TR" sz="2000" dirty="0" err="1">
                <a:solidFill>
                  <a:schemeClr val="tx1"/>
                </a:solidFill>
              </a:rPr>
              <a:t>button</a:t>
            </a:r>
            <a:r>
              <a:rPr lang="tr-TR" sz="2000" dirty="0">
                <a:solidFill>
                  <a:schemeClr val="tx1"/>
                </a:solidFill>
              </a:rPr>
              <a:t> </a:t>
            </a:r>
            <a:r>
              <a:rPr lang="tr-TR" sz="2000" dirty="0" err="1">
                <a:solidFill>
                  <a:schemeClr val="tx1"/>
                </a:solidFill>
              </a:rPr>
              <a:t>after</a:t>
            </a:r>
            <a:r>
              <a:rPr lang="tr-TR" sz="2000" dirty="0">
                <a:solidFill>
                  <a:schemeClr val="tx1"/>
                </a:solidFill>
              </a:rPr>
              <a:t> </a:t>
            </a:r>
            <a:r>
              <a:rPr lang="tr-TR" sz="2000" dirty="0" err="1">
                <a:solidFill>
                  <a:schemeClr val="tx1"/>
                </a:solidFill>
              </a:rPr>
              <a:t>entering</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first</a:t>
            </a:r>
            <a:r>
              <a:rPr lang="tr-TR" sz="2000" dirty="0">
                <a:solidFill>
                  <a:schemeClr val="tx1"/>
                </a:solidFill>
              </a:rPr>
              <a:t> </a:t>
            </a:r>
            <a:r>
              <a:rPr lang="tr-TR" sz="2000" dirty="0" err="1">
                <a:solidFill>
                  <a:schemeClr val="tx1"/>
                </a:solidFill>
              </a:rPr>
              <a:t>few</a:t>
            </a:r>
            <a:r>
              <a:rPr lang="tr-TR" sz="2000" dirty="0">
                <a:solidFill>
                  <a:schemeClr val="tx1"/>
                </a:solidFill>
              </a:rPr>
              <a:t> </a:t>
            </a:r>
            <a:r>
              <a:rPr lang="tr-TR" sz="2000" dirty="0" err="1">
                <a:solidFill>
                  <a:schemeClr val="tx1"/>
                </a:solidFill>
              </a:rPr>
              <a:t>characters</a:t>
            </a:r>
            <a:r>
              <a:rPr lang="tr-TR" sz="2000" dirty="0">
                <a:solidFill>
                  <a:schemeClr val="tx1"/>
                </a:solidFill>
              </a:rPr>
              <a:t> in </a:t>
            </a:r>
            <a:r>
              <a:rPr lang="tr-TR" sz="2000" dirty="0" err="1">
                <a:solidFill>
                  <a:schemeClr val="tx1"/>
                </a:solidFill>
              </a:rPr>
              <a:t>Company</a:t>
            </a:r>
            <a:r>
              <a:rPr lang="tr-TR" sz="2000" dirty="0">
                <a:solidFill>
                  <a:schemeClr val="tx1"/>
                </a:solidFill>
              </a:rPr>
              <a:t>/LLP Name </a:t>
            </a:r>
            <a:r>
              <a:rPr lang="tr-TR" sz="2000" dirty="0" err="1">
                <a:solidFill>
                  <a:schemeClr val="tx1"/>
                </a:solidFill>
              </a:rPr>
              <a:t>field</a:t>
            </a:r>
            <a:r>
              <a:rPr lang="tr-TR" sz="2000" dirty="0">
                <a:solidFill>
                  <a:schemeClr val="tx1"/>
                </a:solidFill>
              </a:rPr>
              <a:t>. </a:t>
            </a:r>
          </a:p>
          <a:p>
            <a:pPr marL="0" indent="0">
              <a:buNone/>
            </a:pPr>
            <a:r>
              <a:rPr lang="tr-TR" sz="2000" dirty="0">
                <a:solidFill>
                  <a:schemeClr val="tx1"/>
                </a:solidFill>
              </a:rPr>
              <a:t>• 5 </a:t>
            </a:r>
            <a:r>
              <a:rPr lang="tr-TR" sz="2000" dirty="0" err="1">
                <a:solidFill>
                  <a:schemeClr val="tx1"/>
                </a:solidFill>
              </a:rPr>
              <a:t>List</a:t>
            </a:r>
            <a:r>
              <a:rPr lang="tr-TR" sz="2000" dirty="0">
                <a:solidFill>
                  <a:schemeClr val="tx1"/>
                </a:solidFill>
              </a:rPr>
              <a:t> of </a:t>
            </a:r>
            <a:r>
              <a:rPr lang="tr-TR" sz="2000" dirty="0" err="1">
                <a:solidFill>
                  <a:schemeClr val="tx1"/>
                </a:solidFill>
              </a:rPr>
              <a:t>companies</a:t>
            </a:r>
            <a:r>
              <a:rPr lang="tr-TR" sz="2000" dirty="0">
                <a:solidFill>
                  <a:schemeClr val="tx1"/>
                </a:solidFill>
              </a:rPr>
              <a:t>/</a:t>
            </a:r>
            <a:r>
              <a:rPr lang="tr-TR" sz="2000" dirty="0" err="1">
                <a:solidFill>
                  <a:schemeClr val="tx1"/>
                </a:solidFill>
              </a:rPr>
              <a:t>LLPs</a:t>
            </a:r>
            <a:r>
              <a:rPr lang="tr-TR" sz="2000" dirty="0">
                <a:solidFill>
                  <a:schemeClr val="tx1"/>
                </a:solidFill>
              </a:rPr>
              <a:t> </a:t>
            </a:r>
            <a:r>
              <a:rPr lang="tr-TR" sz="2000" dirty="0" err="1">
                <a:solidFill>
                  <a:schemeClr val="tx1"/>
                </a:solidFill>
              </a:rPr>
              <a:t>would</a:t>
            </a:r>
            <a:r>
              <a:rPr lang="tr-TR" sz="2000" dirty="0">
                <a:solidFill>
                  <a:schemeClr val="tx1"/>
                </a:solidFill>
              </a:rPr>
              <a:t> </a:t>
            </a:r>
            <a:r>
              <a:rPr lang="tr-TR" sz="2000" dirty="0" err="1">
                <a:solidFill>
                  <a:schemeClr val="tx1"/>
                </a:solidFill>
              </a:rPr>
              <a:t>appear</a:t>
            </a:r>
            <a:r>
              <a:rPr lang="tr-TR" sz="2000" dirty="0">
                <a:solidFill>
                  <a:schemeClr val="tx1"/>
                </a:solidFill>
              </a:rPr>
              <a:t>. Select </a:t>
            </a:r>
            <a:r>
              <a:rPr lang="tr-TR" sz="2000" dirty="0" err="1">
                <a:solidFill>
                  <a:schemeClr val="tx1"/>
                </a:solidFill>
              </a:rPr>
              <a:t>your</a:t>
            </a:r>
            <a:r>
              <a:rPr lang="tr-TR" sz="2000" dirty="0">
                <a:solidFill>
                  <a:schemeClr val="tx1"/>
                </a:solidFill>
              </a:rPr>
              <a:t> </a:t>
            </a:r>
            <a:r>
              <a:rPr lang="tr-TR" sz="2000" dirty="0" err="1">
                <a:solidFill>
                  <a:schemeClr val="tx1"/>
                </a:solidFill>
              </a:rPr>
              <a:t>company</a:t>
            </a:r>
            <a:r>
              <a:rPr lang="tr-TR" sz="2000" dirty="0">
                <a:solidFill>
                  <a:schemeClr val="tx1"/>
                </a:solidFill>
              </a:rPr>
              <a:t>/LLP </a:t>
            </a:r>
            <a:r>
              <a:rPr lang="tr-TR" sz="2000" dirty="0" err="1">
                <a:solidFill>
                  <a:schemeClr val="tx1"/>
                </a:solidFill>
              </a:rPr>
              <a:t>by</a:t>
            </a:r>
            <a:r>
              <a:rPr lang="tr-TR" sz="2000" dirty="0">
                <a:solidFill>
                  <a:schemeClr val="tx1"/>
                </a:solidFill>
              </a:rPr>
              <a:t> </a:t>
            </a:r>
            <a:r>
              <a:rPr lang="tr-TR" sz="2000" dirty="0" err="1">
                <a:solidFill>
                  <a:schemeClr val="tx1"/>
                </a:solidFill>
              </a:rPr>
              <a:t>clicking</a:t>
            </a:r>
            <a:r>
              <a:rPr lang="tr-TR" sz="2000" dirty="0">
                <a:solidFill>
                  <a:schemeClr val="tx1"/>
                </a:solidFill>
              </a:rPr>
              <a:t> </a:t>
            </a:r>
            <a:r>
              <a:rPr lang="tr-TR" sz="2000" dirty="0" err="1">
                <a:solidFill>
                  <a:schemeClr val="tx1"/>
                </a:solidFill>
              </a:rPr>
              <a:t>the</a:t>
            </a:r>
            <a:r>
              <a:rPr lang="tr-TR" sz="2000" dirty="0">
                <a:solidFill>
                  <a:schemeClr val="tx1"/>
                </a:solidFill>
              </a:rPr>
              <a:t> ‘Select’ </a:t>
            </a:r>
            <a:r>
              <a:rPr lang="tr-TR" sz="2000" dirty="0" err="1">
                <a:solidFill>
                  <a:schemeClr val="tx1"/>
                </a:solidFill>
              </a:rPr>
              <a:t>button</a:t>
            </a:r>
            <a:r>
              <a:rPr lang="tr-TR" sz="2000" dirty="0">
                <a:solidFill>
                  <a:schemeClr val="tx1"/>
                </a:solidFill>
              </a:rPr>
              <a:t>. </a:t>
            </a:r>
          </a:p>
          <a:p>
            <a:pPr marL="0" indent="0">
              <a:buNone/>
            </a:pPr>
            <a:r>
              <a:rPr lang="tr-TR" sz="2000" dirty="0">
                <a:solidFill>
                  <a:schemeClr val="tx1"/>
                </a:solidFill>
              </a:rPr>
              <a:t>• 6 CIN/LLPIN of </a:t>
            </a:r>
            <a:r>
              <a:rPr lang="tr-TR" sz="2000" dirty="0" err="1">
                <a:solidFill>
                  <a:schemeClr val="tx1"/>
                </a:solidFill>
              </a:rPr>
              <a:t>the</a:t>
            </a:r>
            <a:r>
              <a:rPr lang="tr-TR" sz="2000" dirty="0">
                <a:solidFill>
                  <a:schemeClr val="tx1"/>
                </a:solidFill>
              </a:rPr>
              <a:t> </a:t>
            </a:r>
            <a:r>
              <a:rPr lang="tr-TR" sz="2000" dirty="0" err="1">
                <a:solidFill>
                  <a:schemeClr val="tx1"/>
                </a:solidFill>
              </a:rPr>
              <a:t>Company</a:t>
            </a:r>
            <a:r>
              <a:rPr lang="tr-TR" sz="2000" dirty="0">
                <a:solidFill>
                  <a:schemeClr val="tx1"/>
                </a:solidFill>
              </a:rPr>
              <a:t>/LLP </a:t>
            </a:r>
            <a:r>
              <a:rPr lang="tr-TR" sz="2000" dirty="0" err="1">
                <a:solidFill>
                  <a:schemeClr val="tx1"/>
                </a:solidFill>
              </a:rPr>
              <a:t>with</a:t>
            </a:r>
            <a:r>
              <a:rPr lang="tr-TR" sz="2000" dirty="0">
                <a:solidFill>
                  <a:schemeClr val="tx1"/>
                </a:solidFill>
              </a:rPr>
              <a:t> </a:t>
            </a:r>
            <a:r>
              <a:rPr lang="tr-TR" sz="2000" dirty="0" err="1">
                <a:solidFill>
                  <a:schemeClr val="tx1"/>
                </a:solidFill>
              </a:rPr>
              <a:t>Company</a:t>
            </a:r>
            <a:r>
              <a:rPr lang="tr-TR" sz="2000" dirty="0">
                <a:solidFill>
                  <a:schemeClr val="tx1"/>
                </a:solidFill>
              </a:rPr>
              <a:t>/LLP Name </a:t>
            </a:r>
            <a:r>
              <a:rPr lang="tr-TR" sz="2000" dirty="0" err="1">
                <a:solidFill>
                  <a:schemeClr val="tx1"/>
                </a:solidFill>
              </a:rPr>
              <a:t>shall</a:t>
            </a:r>
            <a:r>
              <a:rPr lang="tr-TR" sz="2000" dirty="0">
                <a:solidFill>
                  <a:schemeClr val="tx1"/>
                </a:solidFill>
              </a:rPr>
              <a:t> be </a:t>
            </a:r>
            <a:r>
              <a:rPr lang="tr-TR" sz="2000" dirty="0" err="1">
                <a:solidFill>
                  <a:schemeClr val="tx1"/>
                </a:solidFill>
              </a:rPr>
              <a:t>displayed</a:t>
            </a:r>
            <a:r>
              <a:rPr lang="tr-TR" sz="2000" dirty="0">
                <a:solidFill>
                  <a:schemeClr val="tx1"/>
                </a:solidFill>
              </a:rPr>
              <a:t> on </a:t>
            </a:r>
            <a:r>
              <a:rPr lang="tr-TR" sz="2000" dirty="0" err="1">
                <a:solidFill>
                  <a:schemeClr val="tx1"/>
                </a:solidFill>
              </a:rPr>
              <a:t>the</a:t>
            </a:r>
            <a:r>
              <a:rPr lang="tr-TR" sz="2000" dirty="0">
                <a:solidFill>
                  <a:schemeClr val="tx1"/>
                </a:solidFill>
              </a:rPr>
              <a:t> </a:t>
            </a:r>
            <a:r>
              <a:rPr lang="tr-TR" sz="2000" dirty="0" err="1">
                <a:solidFill>
                  <a:schemeClr val="tx1"/>
                </a:solidFill>
              </a:rPr>
              <a:t>screen</a:t>
            </a:r>
            <a:r>
              <a:rPr lang="tr-TR" sz="2000" dirty="0">
                <a:solidFill>
                  <a:schemeClr val="tx1"/>
                </a:solidFill>
              </a:rPr>
              <a:t>. </a:t>
            </a:r>
          </a:p>
          <a:p>
            <a:pPr marL="0" indent="0">
              <a:buNone/>
            </a:pPr>
            <a:r>
              <a:rPr lang="tr-TR" sz="2000" dirty="0">
                <a:solidFill>
                  <a:schemeClr val="tx1"/>
                </a:solidFill>
              </a:rPr>
              <a:t>• 7 </a:t>
            </a:r>
            <a:r>
              <a:rPr lang="tr-TR" sz="2000" dirty="0" err="1">
                <a:solidFill>
                  <a:schemeClr val="tx1"/>
                </a:solidFill>
              </a:rPr>
              <a:t>Click</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Submit</a:t>
            </a:r>
            <a:r>
              <a:rPr lang="tr-TR" sz="2000" dirty="0">
                <a:solidFill>
                  <a:schemeClr val="tx1"/>
                </a:solidFill>
              </a:rPr>
              <a:t> </a:t>
            </a:r>
            <a:r>
              <a:rPr lang="tr-TR" sz="2000" dirty="0" err="1">
                <a:solidFill>
                  <a:schemeClr val="tx1"/>
                </a:solidFill>
              </a:rPr>
              <a:t>button</a:t>
            </a:r>
            <a:r>
              <a:rPr lang="tr-TR" sz="2000" dirty="0">
                <a:solidFill>
                  <a:schemeClr val="tx1"/>
                </a:solidFill>
              </a:rPr>
              <a:t> </a:t>
            </a:r>
            <a:r>
              <a:rPr lang="tr-TR" sz="2000" dirty="0" err="1">
                <a:solidFill>
                  <a:schemeClr val="tx1"/>
                </a:solidFill>
              </a:rPr>
              <a:t>once</a:t>
            </a:r>
            <a:r>
              <a:rPr lang="tr-TR" sz="2000" dirty="0">
                <a:solidFill>
                  <a:schemeClr val="tx1"/>
                </a:solidFill>
              </a:rPr>
              <a:t> CIN/LLPIN is </a:t>
            </a:r>
            <a:r>
              <a:rPr lang="tr-TR" sz="2000" dirty="0" err="1">
                <a:solidFill>
                  <a:schemeClr val="tx1"/>
                </a:solidFill>
              </a:rPr>
              <a:t>displayed</a:t>
            </a:r>
            <a:r>
              <a:rPr lang="tr-TR" sz="2000" dirty="0">
                <a:solidFill>
                  <a:schemeClr val="tx1"/>
                </a:solidFill>
              </a:rPr>
              <a:t>. </a:t>
            </a:r>
          </a:p>
          <a:p>
            <a:pPr marL="0" indent="0">
              <a:buNone/>
            </a:pPr>
            <a:r>
              <a:rPr lang="tr-TR" sz="2000" dirty="0">
                <a:solidFill>
                  <a:schemeClr val="tx1"/>
                </a:solidFill>
              </a:rPr>
              <a:t>• 8 </a:t>
            </a:r>
            <a:r>
              <a:rPr lang="tr-TR" sz="2000" dirty="0" err="1">
                <a:solidFill>
                  <a:schemeClr val="tx1"/>
                </a:solidFill>
              </a:rPr>
              <a:t>System</a:t>
            </a:r>
            <a:r>
              <a:rPr lang="tr-TR" sz="2000" dirty="0">
                <a:solidFill>
                  <a:schemeClr val="tx1"/>
                </a:solidFill>
              </a:rPr>
              <a:t> </a:t>
            </a:r>
            <a:r>
              <a:rPr lang="tr-TR" sz="2000" dirty="0" err="1">
                <a:solidFill>
                  <a:schemeClr val="tx1"/>
                </a:solidFill>
              </a:rPr>
              <a:t>shall</a:t>
            </a:r>
            <a:r>
              <a:rPr lang="tr-TR" sz="2000" dirty="0">
                <a:solidFill>
                  <a:schemeClr val="tx1"/>
                </a:solidFill>
              </a:rPr>
              <a:t> </a:t>
            </a:r>
            <a:r>
              <a:rPr lang="tr-TR" sz="2000" dirty="0" err="1">
                <a:solidFill>
                  <a:schemeClr val="tx1"/>
                </a:solidFill>
              </a:rPr>
              <a:t>display</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required</a:t>
            </a:r>
            <a:r>
              <a:rPr lang="tr-TR" sz="2000" dirty="0">
                <a:solidFill>
                  <a:schemeClr val="tx1"/>
                </a:solidFill>
              </a:rPr>
              <a:t> data. </a:t>
            </a:r>
          </a:p>
          <a:p>
            <a:pPr marL="0" indent="0">
              <a:buNone/>
            </a:pPr>
            <a:r>
              <a:rPr lang="tr-TR" sz="2000" dirty="0">
                <a:solidFill>
                  <a:schemeClr val="tx1"/>
                </a:solidFill>
              </a:rPr>
              <a:t>• 9 </a:t>
            </a:r>
            <a:r>
              <a:rPr lang="tr-TR" sz="2000" dirty="0" err="1">
                <a:solidFill>
                  <a:schemeClr val="tx1"/>
                </a:solidFill>
              </a:rPr>
              <a:t>To</a:t>
            </a:r>
            <a:r>
              <a:rPr lang="tr-TR" sz="2000" dirty="0">
                <a:solidFill>
                  <a:schemeClr val="tx1"/>
                </a:solidFill>
              </a:rPr>
              <a:t> </a:t>
            </a:r>
            <a:r>
              <a:rPr lang="tr-TR" sz="2000" dirty="0" err="1">
                <a:solidFill>
                  <a:schemeClr val="tx1"/>
                </a:solidFill>
              </a:rPr>
              <a:t>take</a:t>
            </a:r>
            <a:r>
              <a:rPr lang="tr-TR" sz="2000" dirty="0">
                <a:solidFill>
                  <a:schemeClr val="tx1"/>
                </a:solidFill>
              </a:rPr>
              <a:t> </a:t>
            </a:r>
            <a:r>
              <a:rPr lang="tr-TR" sz="2000" dirty="0" err="1">
                <a:solidFill>
                  <a:schemeClr val="tx1"/>
                </a:solidFill>
              </a:rPr>
              <a:t>printout</a:t>
            </a:r>
            <a:r>
              <a:rPr lang="tr-TR" sz="2000" dirty="0">
                <a:solidFill>
                  <a:schemeClr val="tx1"/>
                </a:solidFill>
              </a:rPr>
              <a:t> of </a:t>
            </a:r>
            <a:r>
              <a:rPr lang="tr-TR" sz="2000" dirty="0" err="1">
                <a:solidFill>
                  <a:schemeClr val="tx1"/>
                </a:solidFill>
              </a:rPr>
              <a:t>the</a:t>
            </a:r>
            <a:r>
              <a:rPr lang="tr-TR" sz="2000" dirty="0">
                <a:solidFill>
                  <a:schemeClr val="tx1"/>
                </a:solidFill>
              </a:rPr>
              <a:t> </a:t>
            </a:r>
            <a:r>
              <a:rPr lang="tr-TR" sz="2000" dirty="0" err="1">
                <a:solidFill>
                  <a:schemeClr val="tx1"/>
                </a:solidFill>
              </a:rPr>
              <a:t>same</a:t>
            </a:r>
            <a:r>
              <a:rPr lang="tr-TR" sz="2000" dirty="0">
                <a:solidFill>
                  <a:schemeClr val="tx1"/>
                </a:solidFill>
              </a:rPr>
              <a:t>, </a:t>
            </a:r>
            <a:r>
              <a:rPr lang="tr-TR" sz="2000" dirty="0" err="1">
                <a:solidFill>
                  <a:schemeClr val="tx1"/>
                </a:solidFill>
              </a:rPr>
              <a:t>click</a:t>
            </a:r>
            <a:r>
              <a:rPr lang="tr-TR" sz="2000" dirty="0">
                <a:solidFill>
                  <a:schemeClr val="tx1"/>
                </a:solidFill>
              </a:rPr>
              <a:t> on ‘</a:t>
            </a:r>
            <a:r>
              <a:rPr lang="tr-TR" sz="2000" dirty="0" err="1">
                <a:solidFill>
                  <a:schemeClr val="tx1"/>
                </a:solidFill>
              </a:rPr>
              <a:t>Print</a:t>
            </a:r>
            <a:r>
              <a:rPr lang="tr-TR" sz="2000" dirty="0">
                <a:solidFill>
                  <a:schemeClr val="tx1"/>
                </a:solidFill>
              </a:rPr>
              <a:t>’ </a:t>
            </a:r>
            <a:r>
              <a:rPr lang="tr-TR" sz="2000" dirty="0" err="1">
                <a:solidFill>
                  <a:schemeClr val="tx1"/>
                </a:solidFill>
              </a:rPr>
              <a:t>button</a:t>
            </a:r>
            <a:r>
              <a:rPr lang="tr-TR" sz="2000" dirty="0">
                <a:solidFill>
                  <a:schemeClr val="tx1"/>
                </a:solidFill>
              </a:rPr>
              <a:t> </a:t>
            </a:r>
            <a:r>
              <a:rPr lang="tr-TR" sz="2000" dirty="0" err="1">
                <a:solidFill>
                  <a:schemeClr val="tx1"/>
                </a:solidFill>
              </a:rPr>
              <a:t>given</a:t>
            </a:r>
            <a:r>
              <a:rPr lang="tr-TR" sz="2000" dirty="0">
                <a:solidFill>
                  <a:schemeClr val="tx1"/>
                </a:solidFill>
              </a:rPr>
              <a:t> on </a:t>
            </a:r>
            <a:r>
              <a:rPr lang="tr-TR" sz="2000" dirty="0" err="1">
                <a:solidFill>
                  <a:schemeClr val="tx1"/>
                </a:solidFill>
              </a:rPr>
              <a:t>the</a:t>
            </a:r>
            <a:r>
              <a:rPr lang="tr-TR" sz="2000" dirty="0">
                <a:solidFill>
                  <a:schemeClr val="tx1"/>
                </a:solidFill>
              </a:rPr>
              <a:t> </a:t>
            </a:r>
            <a:r>
              <a:rPr lang="tr-TR" sz="2000" dirty="0" err="1">
                <a:solidFill>
                  <a:schemeClr val="tx1"/>
                </a:solidFill>
              </a:rPr>
              <a:t>page</a:t>
            </a:r>
            <a:r>
              <a:rPr lang="tr-TR" sz="2000" dirty="0">
                <a:solidFill>
                  <a:schemeClr val="tx1"/>
                </a:solidFill>
              </a:rPr>
              <a:t>. </a:t>
            </a:r>
          </a:p>
          <a:p>
            <a:pPr marL="0" indent="0">
              <a:buNone/>
            </a:pPr>
            <a:r>
              <a:rPr lang="tr-TR" sz="2000" dirty="0">
                <a:solidFill>
                  <a:schemeClr val="tx1"/>
                </a:solidFill>
              </a:rPr>
              <a:t>• 10 On </a:t>
            </a:r>
            <a:r>
              <a:rPr lang="tr-TR" sz="2000" dirty="0" err="1">
                <a:solidFill>
                  <a:schemeClr val="tx1"/>
                </a:solidFill>
              </a:rPr>
              <a:t>clicking</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same</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required</a:t>
            </a:r>
            <a:r>
              <a:rPr lang="tr-TR" sz="2000" dirty="0">
                <a:solidFill>
                  <a:schemeClr val="tx1"/>
                </a:solidFill>
              </a:rPr>
              <a:t> data </a:t>
            </a:r>
            <a:r>
              <a:rPr lang="tr-TR" sz="2000" dirty="0" err="1">
                <a:solidFill>
                  <a:schemeClr val="tx1"/>
                </a:solidFill>
              </a:rPr>
              <a:t>shall</a:t>
            </a:r>
            <a:r>
              <a:rPr lang="tr-TR" sz="2000" dirty="0">
                <a:solidFill>
                  <a:schemeClr val="tx1"/>
                </a:solidFill>
              </a:rPr>
              <a:t> be </a:t>
            </a:r>
            <a:r>
              <a:rPr lang="tr-TR" sz="2000" dirty="0" err="1">
                <a:solidFill>
                  <a:schemeClr val="tx1"/>
                </a:solidFill>
              </a:rPr>
              <a:t>displayed</a:t>
            </a:r>
            <a:r>
              <a:rPr lang="tr-TR" sz="2000" dirty="0">
                <a:solidFill>
                  <a:schemeClr val="tx1"/>
                </a:solidFill>
              </a:rPr>
              <a:t> in a tabular form. </a:t>
            </a:r>
            <a:r>
              <a:rPr lang="tr-TR" sz="2000" dirty="0" err="1">
                <a:solidFill>
                  <a:schemeClr val="tx1"/>
                </a:solidFill>
              </a:rPr>
              <a:t>Take</a:t>
            </a:r>
            <a:r>
              <a:rPr lang="tr-TR" sz="2000" dirty="0">
                <a:solidFill>
                  <a:schemeClr val="tx1"/>
                </a:solidFill>
              </a:rPr>
              <a:t> </a:t>
            </a:r>
            <a:r>
              <a:rPr lang="tr-TR" sz="2000" dirty="0" err="1">
                <a:solidFill>
                  <a:schemeClr val="tx1"/>
                </a:solidFill>
              </a:rPr>
              <a:t>the</a:t>
            </a:r>
            <a:r>
              <a:rPr lang="tr-TR" sz="2000" dirty="0">
                <a:solidFill>
                  <a:schemeClr val="tx1"/>
                </a:solidFill>
              </a:rPr>
              <a:t> </a:t>
            </a:r>
            <a:r>
              <a:rPr lang="tr-TR" sz="2000" dirty="0" err="1">
                <a:solidFill>
                  <a:schemeClr val="tx1"/>
                </a:solidFill>
              </a:rPr>
              <a:t>print</a:t>
            </a:r>
            <a:r>
              <a:rPr lang="tr-TR" sz="2000" dirty="0">
                <a:solidFill>
                  <a:schemeClr val="tx1"/>
                </a:solidFill>
              </a:rPr>
              <a:t> </a:t>
            </a:r>
            <a:r>
              <a:rPr lang="tr-TR" sz="2000" dirty="0" err="1">
                <a:solidFill>
                  <a:schemeClr val="tx1"/>
                </a:solidFill>
              </a:rPr>
              <a:t>out</a:t>
            </a:r>
            <a:r>
              <a:rPr lang="tr-TR" sz="2000" dirty="0">
                <a:solidFill>
                  <a:schemeClr val="tx1"/>
                </a:solidFill>
              </a:rPr>
              <a:t> of </a:t>
            </a:r>
            <a:r>
              <a:rPr lang="tr-TR" sz="2000" dirty="0" err="1">
                <a:solidFill>
                  <a:schemeClr val="tx1"/>
                </a:solidFill>
              </a:rPr>
              <a:t>the</a:t>
            </a:r>
            <a:r>
              <a:rPr lang="tr-TR" sz="2000" dirty="0">
                <a:solidFill>
                  <a:schemeClr val="tx1"/>
                </a:solidFill>
              </a:rPr>
              <a:t> </a:t>
            </a:r>
            <a:r>
              <a:rPr lang="tr-TR" sz="2000" dirty="0" err="1">
                <a:solidFill>
                  <a:schemeClr val="tx1"/>
                </a:solidFill>
              </a:rPr>
              <a:t>same</a:t>
            </a:r>
            <a:r>
              <a:rPr lang="tr-TR" sz="2000" dirty="0">
                <a:solidFill>
                  <a:schemeClr val="tx1"/>
                </a:solidFill>
              </a:rPr>
              <a:t>.</a:t>
            </a:r>
          </a:p>
          <a:p>
            <a:endParaRPr lang="tr-TR" sz="2000" dirty="0"/>
          </a:p>
        </p:txBody>
      </p:sp>
      <p:sp>
        <p:nvSpPr>
          <p:cNvPr id="4" name="Altbilgi Yer Tutucusu 3"/>
          <p:cNvSpPr>
            <a:spLocks noGrp="1"/>
          </p:cNvSpPr>
          <p:nvPr>
            <p:ph type="ftr" sz="quarter" idx="10"/>
          </p:nvPr>
        </p:nvSpPr>
        <p:spPr/>
        <p:txBody>
          <a:bodyPr/>
          <a:lstStyle/>
          <a:p>
            <a:pPr>
              <a:defRPr/>
            </a:pPr>
            <a:r>
              <a:rPr lang="nn-NO" altLang="tr-TR" dirty="0" smtClean="0"/>
              <a:t>T. C. EKONOMİ BAKANLIĞI</a:t>
            </a:r>
            <a:endParaRPr lang="tr-TR" altLang="tr-TR" dirty="0"/>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25</a:t>
            </a:fld>
            <a:endParaRPr lang="en-US" altLang="tr-TR"/>
          </a:p>
        </p:txBody>
      </p:sp>
      <p:pic>
        <p:nvPicPr>
          <p:cNvPr id="6" name="Resim 5"/>
          <p:cNvPicPr>
            <a:picLocks noChangeAspect="1"/>
          </p:cNvPicPr>
          <p:nvPr/>
        </p:nvPicPr>
        <p:blipFill>
          <a:blip r:embed="rId2" cstate="print"/>
          <a:stretch>
            <a:fillRect/>
          </a:stretch>
        </p:blipFill>
        <p:spPr>
          <a:xfrm>
            <a:off x="1691680" y="42045"/>
            <a:ext cx="8029128" cy="1140051"/>
          </a:xfrm>
          <a:prstGeom prst="rect">
            <a:avLst/>
          </a:prstGeom>
        </p:spPr>
      </p:pic>
    </p:spTree>
    <p:extLst>
      <p:ext uri="{BB962C8B-B14F-4D97-AF65-F5344CB8AC3E}">
        <p14:creationId xmlns="" xmlns:p14="http://schemas.microsoft.com/office/powerpoint/2010/main" val="137591061"/>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58900A80-45B4-4373-BCEE-9879B08443C1}" type="slidenum">
              <a:rPr lang="en-US" altLang="tr-TR">
                <a:solidFill>
                  <a:srgbClr val="D9D9D9"/>
                </a:solidFill>
              </a:rPr>
              <a:pPr>
                <a:defRPr/>
              </a:pPr>
              <a:t>26</a:t>
            </a:fld>
            <a:endParaRPr lang="en-US" altLang="tr-TR">
              <a:solidFill>
                <a:srgbClr val="D9D9D9"/>
              </a:solidFill>
            </a:endParaRPr>
          </a:p>
        </p:txBody>
      </p:sp>
      <p:sp>
        <p:nvSpPr>
          <p:cNvPr id="59395" name="Rectangle 2"/>
          <p:cNvSpPr>
            <a:spLocks noChangeArrowheads="1"/>
          </p:cNvSpPr>
          <p:nvPr/>
        </p:nvSpPr>
        <p:spPr bwMode="auto">
          <a:xfrm>
            <a:off x="539750" y="981075"/>
            <a:ext cx="8229600" cy="431800"/>
          </a:xfrm>
          <a:prstGeom prst="rect">
            <a:avLst/>
          </a:prstGeom>
          <a:noFill/>
          <a:ln w="9525">
            <a:noFill/>
            <a:miter lim="800000"/>
            <a:headEnd/>
            <a:tailEnd/>
          </a:ln>
        </p:spPr>
        <p:txBody>
          <a:bodyPr anchor="ctr"/>
          <a:lstStyle/>
          <a:p>
            <a:pPr algn="ctr"/>
            <a:r>
              <a:rPr lang="tr-TR" altLang="tr-TR" sz="3000" b="1">
                <a:solidFill>
                  <a:srgbClr val="000099"/>
                </a:solidFill>
              </a:rPr>
              <a:t>İthalatta Uygulanan Vergiler</a:t>
            </a:r>
          </a:p>
        </p:txBody>
      </p:sp>
      <p:sp>
        <p:nvSpPr>
          <p:cNvPr id="59396" name="Text Box 7"/>
          <p:cNvSpPr txBox="1">
            <a:spLocks noChangeArrowheads="1"/>
          </p:cNvSpPr>
          <p:nvPr/>
        </p:nvSpPr>
        <p:spPr bwMode="auto">
          <a:xfrm>
            <a:off x="323850" y="1484313"/>
            <a:ext cx="8382000" cy="5908675"/>
          </a:xfrm>
          <a:prstGeom prst="rect">
            <a:avLst/>
          </a:prstGeom>
          <a:noFill/>
          <a:ln w="9525">
            <a:noFill/>
            <a:miter lim="800000"/>
            <a:headEnd/>
            <a:tailEnd/>
          </a:ln>
        </p:spPr>
        <p:txBody>
          <a:bodyPr>
            <a:spAutoFit/>
          </a:bodyPr>
          <a:lstStyle/>
          <a:p>
            <a:pPr marL="742950" lvl="1" indent="-285750" algn="just">
              <a:buFontTx/>
              <a:buChar char="•"/>
              <a:defRPr/>
            </a:pPr>
            <a:r>
              <a:rPr lang="tr-TR" altLang="zh-CN" b="1" dirty="0">
                <a:solidFill>
                  <a:srgbClr val="050B0A"/>
                </a:solidFill>
                <a:latin typeface="Arial" charset="0"/>
              </a:rPr>
              <a:t>Gümrük vergisi hesaplanması:</a:t>
            </a:r>
            <a:r>
              <a:rPr lang="tr-TR" altLang="zh-CN" dirty="0">
                <a:solidFill>
                  <a:srgbClr val="050B0A"/>
                </a:solidFill>
                <a:latin typeface="Arial" charset="0"/>
              </a:rPr>
              <a:t> Hindistan’a ithal edilen her mal vergiye tabidir. Gümrük vergisinin hesaplanmasında birçok faktör vardır. Aşağıda bir mala uygulanabilen çeşitli gümrük vergileri sıralanmıştır.</a:t>
            </a:r>
          </a:p>
          <a:p>
            <a:pPr algn="just">
              <a:buFontTx/>
              <a:buChar char="•"/>
              <a:defRPr/>
            </a:pPr>
            <a:endParaRPr lang="tr-TR" altLang="zh-CN" b="1" dirty="0">
              <a:solidFill>
                <a:srgbClr val="050B0A"/>
              </a:solidFill>
              <a:latin typeface="Arial" charset="0"/>
            </a:endParaRPr>
          </a:p>
          <a:p>
            <a:pPr marL="742950" lvl="1" indent="-285750" algn="just">
              <a:buFontTx/>
              <a:buChar char="•"/>
              <a:defRPr/>
            </a:pPr>
            <a:r>
              <a:rPr lang="tr-TR" altLang="zh-CN" b="1" dirty="0">
                <a:solidFill>
                  <a:srgbClr val="050B0A"/>
                </a:solidFill>
                <a:latin typeface="Arial" charset="0"/>
              </a:rPr>
              <a:t>Temel Gümrük Vergisi (Basic </a:t>
            </a:r>
            <a:r>
              <a:rPr lang="tr-TR" altLang="zh-CN" b="1" dirty="0" err="1">
                <a:solidFill>
                  <a:srgbClr val="050B0A"/>
                </a:solidFill>
                <a:latin typeface="Arial" charset="0"/>
              </a:rPr>
              <a:t>Customs</a:t>
            </a:r>
            <a:r>
              <a:rPr lang="tr-TR" altLang="zh-CN" b="1" dirty="0">
                <a:solidFill>
                  <a:srgbClr val="050B0A"/>
                </a:solidFill>
                <a:latin typeface="Arial" charset="0"/>
              </a:rPr>
              <a:t> </a:t>
            </a:r>
            <a:r>
              <a:rPr lang="tr-TR" altLang="zh-CN" b="1" dirty="0" err="1">
                <a:solidFill>
                  <a:srgbClr val="050B0A"/>
                </a:solidFill>
                <a:latin typeface="Arial" charset="0"/>
              </a:rPr>
              <a:t>Duty</a:t>
            </a:r>
            <a:r>
              <a:rPr lang="tr-TR" altLang="zh-CN" b="1" dirty="0">
                <a:solidFill>
                  <a:srgbClr val="050B0A"/>
                </a:solidFill>
                <a:latin typeface="Arial" charset="0"/>
              </a:rPr>
              <a:t>, BCD):</a:t>
            </a:r>
            <a:r>
              <a:rPr lang="tr-TR" altLang="zh-CN" dirty="0">
                <a:solidFill>
                  <a:srgbClr val="050B0A"/>
                </a:solidFill>
                <a:latin typeface="Arial" charset="0"/>
              </a:rPr>
              <a:t> Ürünün birimine göre (ağırlık, miktar vb.) ya da çoğunlukla malın vergilendirilebilen değerine göre uygulanmaktadır. Bazı durumlarda her ikisinin birleşmiş bir hali de kullanılabilir.</a:t>
            </a:r>
          </a:p>
          <a:p>
            <a:pPr lvl="1" algn="just">
              <a:defRPr/>
            </a:pPr>
            <a:endParaRPr lang="tr-TR" altLang="zh-CN" dirty="0">
              <a:solidFill>
                <a:srgbClr val="050B0A"/>
              </a:solidFill>
              <a:latin typeface="Arial" charset="0"/>
            </a:endParaRPr>
          </a:p>
          <a:p>
            <a:pPr marL="742950" lvl="1" indent="-285750" algn="just">
              <a:buFontTx/>
              <a:buChar char="•"/>
              <a:defRPr/>
            </a:pPr>
            <a:r>
              <a:rPr lang="tr-TR" altLang="zh-CN" b="1" dirty="0">
                <a:solidFill>
                  <a:srgbClr val="050B0A"/>
                </a:solidFill>
                <a:latin typeface="Arial" charset="0"/>
              </a:rPr>
              <a:t>Mal ve Hizmetler Vergisi (</a:t>
            </a:r>
            <a:r>
              <a:rPr lang="tr-TR" altLang="zh-CN" b="1" dirty="0" err="1">
                <a:solidFill>
                  <a:srgbClr val="050B0A"/>
                </a:solidFill>
                <a:latin typeface="Arial" charset="0"/>
              </a:rPr>
              <a:t>Goods</a:t>
            </a:r>
            <a:r>
              <a:rPr lang="tr-TR" altLang="zh-CN" b="1" dirty="0">
                <a:solidFill>
                  <a:srgbClr val="050B0A"/>
                </a:solidFill>
                <a:latin typeface="Arial" charset="0"/>
              </a:rPr>
              <a:t> </a:t>
            </a:r>
            <a:r>
              <a:rPr lang="tr-TR" altLang="zh-CN" b="1" dirty="0" err="1">
                <a:solidFill>
                  <a:srgbClr val="050B0A"/>
                </a:solidFill>
                <a:latin typeface="Arial" charset="0"/>
              </a:rPr>
              <a:t>and</a:t>
            </a:r>
            <a:r>
              <a:rPr lang="tr-TR" altLang="zh-CN" b="1" dirty="0">
                <a:solidFill>
                  <a:srgbClr val="050B0A"/>
                </a:solidFill>
                <a:latin typeface="Arial" charset="0"/>
              </a:rPr>
              <a:t> Services </a:t>
            </a:r>
            <a:r>
              <a:rPr lang="tr-TR" altLang="zh-CN" b="1" dirty="0" err="1">
                <a:solidFill>
                  <a:srgbClr val="050B0A"/>
                </a:solidFill>
                <a:latin typeface="Arial" charset="0"/>
              </a:rPr>
              <a:t>Tax</a:t>
            </a:r>
            <a:r>
              <a:rPr lang="tr-TR" altLang="zh-CN" b="1" dirty="0">
                <a:solidFill>
                  <a:srgbClr val="050B0A"/>
                </a:solidFill>
                <a:latin typeface="Arial" charset="0"/>
              </a:rPr>
              <a:t>, GST): </a:t>
            </a:r>
            <a:r>
              <a:rPr lang="tr-TR" altLang="zh-CN" dirty="0">
                <a:solidFill>
                  <a:srgbClr val="050B0A"/>
                </a:solidFill>
                <a:latin typeface="Arial" charset="0"/>
              </a:rPr>
              <a:t>Temmuz 2017’den uygulanmaya başlayan, genel bir vergidir. %0, %5; %12, %18 ve %28’lik oranlarda uygulanmaktadır. Daha önceden uygulana Özel Gümrük Vergisi ve Özel Ek Gümrük vergisi kalemleri kaldırılarak GST uygulanmaya başlamıştır. (İşlenmemiş kıymetli taşlarda %0,25 ve ham altında %3</a:t>
            </a:r>
            <a:r>
              <a:rPr lang="tr-TR" altLang="zh-CN">
                <a:solidFill>
                  <a:srgbClr val="050B0A"/>
                </a:solidFill>
                <a:latin typeface="Arial" charset="0"/>
              </a:rPr>
              <a:t>) </a:t>
            </a:r>
          </a:p>
          <a:p>
            <a:pPr marL="742950" lvl="1" indent="-285750" algn="just">
              <a:buFontTx/>
              <a:buChar char="•"/>
              <a:defRPr/>
            </a:pPr>
            <a:endParaRPr lang="tr-TR" altLang="zh-CN" dirty="0">
              <a:solidFill>
                <a:srgbClr val="050B0A"/>
              </a:solidFill>
              <a:latin typeface="Arial" charset="0"/>
            </a:endParaRPr>
          </a:p>
          <a:p>
            <a:pPr marL="742950" lvl="1" indent="-285750" algn="just">
              <a:buFontTx/>
              <a:buChar char="•"/>
              <a:defRPr/>
            </a:pPr>
            <a:r>
              <a:rPr lang="tr-TR" altLang="zh-CN" b="1" dirty="0">
                <a:solidFill>
                  <a:srgbClr val="050B0A"/>
                </a:solidFill>
                <a:latin typeface="Arial" charset="0"/>
              </a:rPr>
              <a:t>Anti-damping vergisi:</a:t>
            </a:r>
            <a:r>
              <a:rPr lang="tr-TR" altLang="zh-CN" dirty="0">
                <a:solidFill>
                  <a:srgbClr val="050B0A"/>
                </a:solidFill>
                <a:latin typeface="Arial" charset="0"/>
              </a:rPr>
              <a:t> Yerli sanayinin zarar görmesini engellemek için bazı ülkelerden ve bazı mallar üzerinden alınır.</a:t>
            </a:r>
          </a:p>
          <a:p>
            <a:pPr marL="742950" lvl="1" indent="-285750" algn="just">
              <a:buFontTx/>
              <a:buChar char="•"/>
              <a:defRPr/>
            </a:pPr>
            <a:endParaRPr lang="tr-TR" altLang="zh-CN" dirty="0">
              <a:solidFill>
                <a:srgbClr val="050B0A"/>
              </a:solidFill>
              <a:latin typeface="Arial" charset="0"/>
            </a:endParaRPr>
          </a:p>
          <a:p>
            <a:pPr algn="just">
              <a:buFontTx/>
              <a:buChar char="•"/>
              <a:defRPr/>
            </a:pPr>
            <a:endParaRPr lang="tr-TR" altLang="zh-CN" b="1" dirty="0">
              <a:solidFill>
                <a:srgbClr val="050B0A"/>
              </a:solidFill>
              <a:latin typeface="Arial" charset="0"/>
            </a:endParaRPr>
          </a:p>
          <a:p>
            <a:pPr algn="just">
              <a:defRPr/>
            </a:pPr>
            <a:endParaRPr lang="tr-TR" altLang="zh-CN" b="1" dirty="0">
              <a:solidFill>
                <a:srgbClr val="050B0A"/>
              </a:solidFill>
              <a:latin typeface="Arial" charset="0"/>
            </a:endParaRPr>
          </a:p>
        </p:txBody>
      </p:sp>
      <p:sp>
        <p:nvSpPr>
          <p:cNvPr id="3" name="2 Başlık"/>
          <p:cNvSpPr>
            <a:spLocks/>
          </p:cNvSpPr>
          <p:nvPr/>
        </p:nvSpPr>
        <p:spPr bwMode="auto">
          <a:xfrm>
            <a:off x="827088" y="404813"/>
            <a:ext cx="8066087"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800" b="1" smtClean="0">
                <a:solidFill>
                  <a:schemeClr val="bg1"/>
                </a:solidFill>
                <a:effectLst>
                  <a:outerShdw blurRad="38100" dist="38100" dir="2700000" algn="tl">
                    <a:srgbClr val="000000"/>
                  </a:outerShdw>
                </a:effectLst>
                <a:cs typeface="+mn-cs"/>
              </a:rPr>
              <a:t>DIŞ TİCARET POLİTİKASI VE VERGİLER</a:t>
            </a: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965C6BF9-3C09-4C3B-8A90-CED0CCCFC183}" type="slidenum">
              <a:rPr lang="en-US" altLang="tr-TR">
                <a:solidFill>
                  <a:srgbClr val="D9D9D9"/>
                </a:solidFill>
              </a:rPr>
              <a:pPr>
                <a:defRPr/>
              </a:pPr>
              <a:t>27</a:t>
            </a:fld>
            <a:endParaRPr lang="en-US" altLang="tr-TR">
              <a:solidFill>
                <a:srgbClr val="D9D9D9"/>
              </a:solidFill>
            </a:endParaRPr>
          </a:p>
        </p:txBody>
      </p:sp>
      <p:sp>
        <p:nvSpPr>
          <p:cNvPr id="61443" name="Text Box 7"/>
          <p:cNvSpPr txBox="1">
            <a:spLocks noChangeArrowheads="1"/>
          </p:cNvSpPr>
          <p:nvPr/>
        </p:nvSpPr>
        <p:spPr bwMode="auto">
          <a:xfrm>
            <a:off x="179512" y="1303585"/>
            <a:ext cx="8382000" cy="3997325"/>
          </a:xfrm>
          <a:prstGeom prst="rect">
            <a:avLst/>
          </a:prstGeom>
          <a:noFill/>
          <a:ln w="9525">
            <a:noFill/>
            <a:miter lim="800000"/>
            <a:headEnd/>
            <a:tailEnd/>
          </a:ln>
        </p:spPr>
        <p:txBody>
          <a:bodyPr>
            <a:spAutoFit/>
          </a:bodyPr>
          <a:lstStyle/>
          <a:p>
            <a:pPr algn="just">
              <a:buFontTx/>
              <a:buChar char="•"/>
            </a:pPr>
            <a:endParaRPr lang="tr-TR" altLang="zh-CN" b="1" dirty="0">
              <a:solidFill>
                <a:srgbClr val="050B0A"/>
              </a:solidFill>
              <a:latin typeface="Arial" charset="0"/>
            </a:endParaRPr>
          </a:p>
          <a:p>
            <a:pPr marL="742950" lvl="1" indent="-285750" algn="just">
              <a:buFontTx/>
              <a:buChar char="•"/>
            </a:pPr>
            <a:r>
              <a:rPr lang="tr-TR" altLang="zh-CN" b="1" dirty="0">
                <a:solidFill>
                  <a:srgbClr val="050B0A"/>
                </a:solidFill>
                <a:latin typeface="Arial" charset="0"/>
              </a:rPr>
              <a:t>Korunma Önlemi Vergileri:</a:t>
            </a:r>
            <a:r>
              <a:rPr lang="tr-TR" altLang="zh-CN" dirty="0">
                <a:solidFill>
                  <a:srgbClr val="050B0A"/>
                </a:solidFill>
                <a:latin typeface="Arial" charset="0"/>
              </a:rPr>
              <a:t> Hindistan devleti yerli  sanayine  zarar verebileceği için gittikçe artan miktarda ithal edilen ürünlere koruyucu vergi koyabilir.</a:t>
            </a:r>
          </a:p>
          <a:p>
            <a:pPr algn="just">
              <a:buFontTx/>
              <a:buChar char="•"/>
            </a:pPr>
            <a:endParaRPr lang="tr-TR" altLang="zh-CN" b="1" dirty="0">
              <a:solidFill>
                <a:srgbClr val="050B0A"/>
              </a:solidFill>
              <a:latin typeface="Arial" charset="0"/>
            </a:endParaRPr>
          </a:p>
          <a:p>
            <a:pPr marL="742950" lvl="1" indent="-285750" algn="just">
              <a:buFontTx/>
              <a:buChar char="•"/>
            </a:pPr>
            <a:r>
              <a:rPr lang="tr-TR" altLang="zh-CN" b="1" dirty="0">
                <a:solidFill>
                  <a:srgbClr val="050B0A"/>
                </a:solidFill>
                <a:latin typeface="Arial" charset="0"/>
              </a:rPr>
              <a:t>Gümrük Eğitim Vergisi: </a:t>
            </a:r>
            <a:r>
              <a:rPr lang="tr-TR" altLang="zh-CN" dirty="0">
                <a:solidFill>
                  <a:srgbClr val="050B0A"/>
                </a:solidFill>
                <a:latin typeface="Arial" charset="0"/>
              </a:rPr>
              <a:t>Hindistan temel gümrük vergisinin ve </a:t>
            </a:r>
            <a:r>
              <a:rPr lang="tr-TR" altLang="zh-CN" dirty="0" err="1">
                <a:solidFill>
                  <a:srgbClr val="050B0A"/>
                </a:solidFill>
                <a:latin typeface="Arial" charset="0"/>
              </a:rPr>
              <a:t>GST’nin</a:t>
            </a:r>
            <a:r>
              <a:rPr lang="tr-TR" altLang="zh-CN" dirty="0">
                <a:solidFill>
                  <a:srgbClr val="050B0A"/>
                </a:solidFill>
                <a:latin typeface="Arial" charset="0"/>
              </a:rPr>
              <a:t> %3’ü olacak şekilde bir vergi </a:t>
            </a:r>
            <a:r>
              <a:rPr lang="tr-TR" altLang="zh-CN" dirty="0" smtClean="0">
                <a:solidFill>
                  <a:srgbClr val="050B0A"/>
                </a:solidFill>
                <a:latin typeface="Arial" charset="0"/>
              </a:rPr>
              <a:t>uygulamaktadır</a:t>
            </a:r>
            <a:r>
              <a:rPr lang="tr-TR" altLang="zh-CN" dirty="0">
                <a:solidFill>
                  <a:srgbClr val="050B0A"/>
                </a:solidFill>
                <a:latin typeface="Arial" charset="0"/>
              </a:rPr>
              <a:t>.  Uluslararası taahhütlere bağlı ürünler gümrük eğitim vergisinden muaf tutulmuştur.</a:t>
            </a:r>
          </a:p>
          <a:p>
            <a:pPr algn="just">
              <a:buFontTx/>
              <a:buChar char="•"/>
            </a:pPr>
            <a:endParaRPr lang="tr-TR" altLang="zh-CN" b="1" dirty="0">
              <a:solidFill>
                <a:srgbClr val="050B0A"/>
              </a:solidFill>
              <a:latin typeface="Arial" charset="0"/>
            </a:endParaRPr>
          </a:p>
          <a:p>
            <a:pPr marL="742950" lvl="1" indent="-285750" algn="just">
              <a:buFontTx/>
              <a:buChar char="•"/>
            </a:pPr>
            <a:r>
              <a:rPr lang="tr-TR" altLang="zh-CN" b="1" dirty="0">
                <a:solidFill>
                  <a:srgbClr val="050B0A"/>
                </a:solidFill>
                <a:latin typeface="Arial" charset="0"/>
              </a:rPr>
              <a:t>Gümrük Yükleme Ücreti:</a:t>
            </a:r>
            <a:r>
              <a:rPr lang="tr-TR" altLang="zh-CN" dirty="0">
                <a:solidFill>
                  <a:srgbClr val="050B0A"/>
                </a:solidFill>
                <a:latin typeface="Arial" charset="0"/>
              </a:rPr>
              <a:t> Hindistan uygulanan gümrük vergisine ek olarak her ithal edilen üründen %1 oranında gümrük yükleme ücreti almaktadır.</a:t>
            </a:r>
          </a:p>
          <a:p>
            <a:pPr marL="742950" lvl="1" indent="-285750">
              <a:buFontTx/>
              <a:buChar char="•"/>
            </a:pPr>
            <a:r>
              <a:rPr lang="tr-TR" altLang="zh-CN" sz="2000" b="1" i="1" dirty="0">
                <a:latin typeface="Arial" charset="0"/>
              </a:rPr>
              <a:t>Toplam Vergi: Çoğu ürün için </a:t>
            </a:r>
            <a:r>
              <a:rPr lang="tr-TR" altLang="zh-CN" sz="2000" b="1" i="1" dirty="0" err="1">
                <a:latin typeface="Arial" charset="0"/>
              </a:rPr>
              <a:t>BCD+GST+Eğitim</a:t>
            </a:r>
            <a:r>
              <a:rPr lang="tr-TR" altLang="zh-CN" sz="2000" b="1" i="1" dirty="0">
                <a:latin typeface="Arial" charset="0"/>
              </a:rPr>
              <a:t> </a:t>
            </a:r>
            <a:r>
              <a:rPr lang="tr-TR" altLang="zh-CN" sz="2000" b="1" i="1" dirty="0" err="1">
                <a:latin typeface="Arial" charset="0"/>
              </a:rPr>
              <a:t>Vergisi+Gümrük</a:t>
            </a:r>
            <a:r>
              <a:rPr lang="tr-TR" altLang="zh-CN" sz="2000" b="1" i="1" dirty="0">
                <a:latin typeface="Arial" charset="0"/>
              </a:rPr>
              <a:t> Yükleme Ücreti olarak hesaplanır.</a:t>
            </a:r>
            <a:endParaRPr lang="tr-TR" altLang="tr-TR" sz="2000" b="1" i="1" dirty="0">
              <a:latin typeface="Arial" charset="0"/>
            </a:endParaRPr>
          </a:p>
        </p:txBody>
      </p:sp>
      <p:sp>
        <p:nvSpPr>
          <p:cNvPr id="61444" name="Rectangle 2"/>
          <p:cNvSpPr>
            <a:spLocks noChangeArrowheads="1"/>
          </p:cNvSpPr>
          <p:nvPr/>
        </p:nvSpPr>
        <p:spPr bwMode="auto">
          <a:xfrm>
            <a:off x="611188" y="1052513"/>
            <a:ext cx="8229600" cy="431800"/>
          </a:xfrm>
          <a:prstGeom prst="rect">
            <a:avLst/>
          </a:prstGeom>
          <a:noFill/>
          <a:ln w="9525">
            <a:noFill/>
            <a:miter lim="800000"/>
            <a:headEnd/>
            <a:tailEnd/>
          </a:ln>
        </p:spPr>
        <p:txBody>
          <a:bodyPr anchor="ctr"/>
          <a:lstStyle/>
          <a:p>
            <a:pPr algn="ctr"/>
            <a:r>
              <a:rPr lang="tr-TR" altLang="tr-TR" sz="3000" b="1">
                <a:solidFill>
                  <a:srgbClr val="000099"/>
                </a:solidFill>
              </a:rPr>
              <a:t>İthalatta Uygulanan Vergiler</a:t>
            </a:r>
          </a:p>
        </p:txBody>
      </p:sp>
      <p:sp>
        <p:nvSpPr>
          <p:cNvPr id="3" name="2 Başlık"/>
          <p:cNvSpPr>
            <a:spLocks/>
          </p:cNvSpPr>
          <p:nvPr/>
        </p:nvSpPr>
        <p:spPr bwMode="auto">
          <a:xfrm>
            <a:off x="827088" y="404813"/>
            <a:ext cx="8066087"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800" b="1" smtClean="0">
                <a:solidFill>
                  <a:schemeClr val="bg1"/>
                </a:solidFill>
                <a:effectLst>
                  <a:outerShdw blurRad="38100" dist="38100" dir="2700000" algn="tl">
                    <a:srgbClr val="000000"/>
                  </a:outerShdw>
                </a:effectLst>
                <a:cs typeface="+mn-cs"/>
              </a:rPr>
              <a:t>DIŞ TİCARET POLİTİKASI VE VERGİLER</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r>
              <a:rPr lang="tr-TR" dirty="0" smtClean="0"/>
              <a:t>GÜMRÜK VERGİLERİ</a:t>
            </a:r>
            <a:endParaRPr lang="tr-TR" dirty="0"/>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28</a:t>
            </a:fld>
            <a:endParaRPr lang="en-US" altLang="tr-TR"/>
          </a:p>
        </p:txBody>
      </p:sp>
      <p:pic>
        <p:nvPicPr>
          <p:cNvPr id="6" name="Resim 5"/>
          <p:cNvPicPr>
            <a:picLocks noChangeAspect="1"/>
          </p:cNvPicPr>
          <p:nvPr/>
        </p:nvPicPr>
        <p:blipFill>
          <a:blip r:embed="rId2" cstate="print"/>
          <a:stretch>
            <a:fillRect/>
          </a:stretch>
        </p:blipFill>
        <p:spPr>
          <a:xfrm>
            <a:off x="0" y="781976"/>
            <a:ext cx="9119421" cy="5742650"/>
          </a:xfrm>
          <a:prstGeom prst="rect">
            <a:avLst/>
          </a:prstGeom>
        </p:spPr>
      </p:pic>
    </p:spTree>
    <p:extLst>
      <p:ext uri="{BB962C8B-B14F-4D97-AF65-F5344CB8AC3E}">
        <p14:creationId xmlns="" xmlns:p14="http://schemas.microsoft.com/office/powerpoint/2010/main" val="1758625612"/>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29</a:t>
            </a:fld>
            <a:endParaRPr lang="en-US" altLang="tr-TR"/>
          </a:p>
        </p:txBody>
      </p:sp>
      <p:pic>
        <p:nvPicPr>
          <p:cNvPr id="6" name="Resim 5"/>
          <p:cNvPicPr>
            <a:picLocks noChangeAspect="1"/>
          </p:cNvPicPr>
          <p:nvPr/>
        </p:nvPicPr>
        <p:blipFill>
          <a:blip r:embed="rId2" cstate="print"/>
          <a:stretch>
            <a:fillRect/>
          </a:stretch>
        </p:blipFill>
        <p:spPr>
          <a:xfrm>
            <a:off x="9279" y="908719"/>
            <a:ext cx="9134722" cy="5615905"/>
          </a:xfrm>
          <a:prstGeom prst="rect">
            <a:avLst/>
          </a:prstGeom>
        </p:spPr>
      </p:pic>
      <p:sp>
        <p:nvSpPr>
          <p:cNvPr id="7" name="Unvan 2"/>
          <p:cNvSpPr>
            <a:spLocks noGrp="1"/>
          </p:cNvSpPr>
          <p:nvPr>
            <p:ph type="title"/>
          </p:nvPr>
        </p:nvSpPr>
        <p:spPr>
          <a:xfrm>
            <a:off x="1115616" y="332712"/>
            <a:ext cx="8028383" cy="396000"/>
          </a:xfrm>
        </p:spPr>
        <p:txBody>
          <a:bodyPr/>
          <a:lstStyle/>
          <a:p>
            <a:r>
              <a:rPr lang="tr-TR" dirty="0" smtClean="0"/>
              <a:t>GÜMRÜK VERGİLERİ</a:t>
            </a:r>
            <a:endParaRPr lang="tr-TR" dirty="0"/>
          </a:p>
        </p:txBody>
      </p:sp>
    </p:spTree>
    <p:extLst>
      <p:ext uri="{BB962C8B-B14F-4D97-AF65-F5344CB8AC3E}">
        <p14:creationId xmlns="" xmlns:p14="http://schemas.microsoft.com/office/powerpoint/2010/main" val="224636098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A52D535C-523A-4D70-ADD6-253514926445}" type="slidenum">
              <a:rPr lang="en-US" altLang="tr-TR">
                <a:solidFill>
                  <a:srgbClr val="D9D9D9"/>
                </a:solidFill>
              </a:rPr>
              <a:pPr>
                <a:defRPr/>
              </a:pPr>
              <a:t>3</a:t>
            </a:fld>
            <a:endParaRPr lang="en-US" altLang="tr-TR">
              <a:solidFill>
                <a:srgbClr val="D9D9D9"/>
              </a:solidFill>
            </a:endParaRPr>
          </a:p>
        </p:txBody>
      </p:sp>
      <p:sp>
        <p:nvSpPr>
          <p:cNvPr id="26627" name="Rectangle 2"/>
          <p:cNvSpPr>
            <a:spLocks noChangeArrowheads="1"/>
          </p:cNvSpPr>
          <p:nvPr/>
        </p:nvSpPr>
        <p:spPr bwMode="auto">
          <a:xfrm>
            <a:off x="900113" y="333375"/>
            <a:ext cx="7488237" cy="504825"/>
          </a:xfrm>
          <a:prstGeom prst="rect">
            <a:avLst/>
          </a:prstGeom>
          <a:noFill/>
          <a:ln w="9525">
            <a:noFill/>
            <a:miter lim="800000"/>
            <a:headEnd/>
            <a:tailEnd/>
          </a:ln>
        </p:spPr>
        <p:txBody>
          <a:bodyPr anchor="ctr"/>
          <a:lstStyle/>
          <a:p>
            <a:pPr algn="ctr"/>
            <a:r>
              <a:rPr lang="tr-TR" altLang="tr-TR" sz="2800" b="1" dirty="0">
                <a:solidFill>
                  <a:schemeClr val="bg1"/>
                </a:solidFill>
              </a:rPr>
              <a:t>GENEL HATLARLA HİNDİSTAN</a:t>
            </a:r>
          </a:p>
        </p:txBody>
      </p:sp>
      <p:pic>
        <p:nvPicPr>
          <p:cNvPr id="26628" name="Picture 5" descr="Map_of_India"/>
          <p:cNvPicPr>
            <a:picLocks noChangeAspect="1" noChangeArrowheads="1"/>
          </p:cNvPicPr>
          <p:nvPr/>
        </p:nvPicPr>
        <p:blipFill>
          <a:blip r:embed="rId3" cstate="print"/>
          <a:srcRect/>
          <a:stretch>
            <a:fillRect/>
          </a:stretch>
        </p:blipFill>
        <p:spPr bwMode="auto">
          <a:xfrm>
            <a:off x="107950" y="981075"/>
            <a:ext cx="6480175" cy="5548313"/>
          </a:xfrm>
          <a:prstGeom prst="rect">
            <a:avLst/>
          </a:prstGeom>
          <a:noFill/>
          <a:ln w="9525">
            <a:noFill/>
            <a:miter lim="800000"/>
            <a:headEnd/>
            <a:tailEnd/>
          </a:ln>
        </p:spPr>
      </p:pic>
      <p:sp>
        <p:nvSpPr>
          <p:cNvPr id="26629" name="Text Box 6"/>
          <p:cNvSpPr txBox="1">
            <a:spLocks noChangeArrowheads="1"/>
          </p:cNvSpPr>
          <p:nvPr/>
        </p:nvSpPr>
        <p:spPr bwMode="auto">
          <a:xfrm>
            <a:off x="6721475" y="822325"/>
            <a:ext cx="2132013" cy="5846763"/>
          </a:xfrm>
          <a:prstGeom prst="rect">
            <a:avLst/>
          </a:prstGeom>
          <a:noFill/>
          <a:ln w="9525">
            <a:noFill/>
            <a:miter lim="800000"/>
            <a:headEnd/>
            <a:tailEnd/>
          </a:ln>
        </p:spPr>
        <p:txBody>
          <a:bodyPr>
            <a:spAutoFit/>
          </a:bodyPr>
          <a:lstStyle/>
          <a:p>
            <a:pPr marL="1143000" indent="-1143000"/>
            <a:r>
              <a:rPr lang="tr-TR" altLang="tr-TR" b="1" u="sng" dirty="0">
                <a:latin typeface="Arial" charset="0"/>
              </a:rPr>
              <a:t>EYALETLER</a:t>
            </a:r>
          </a:p>
          <a:p>
            <a:pPr marL="1143000" indent="-1143000"/>
            <a:endParaRPr lang="tr-TR" altLang="tr-TR" sz="800" b="1" u="sng" dirty="0">
              <a:latin typeface="Arial" charset="0"/>
            </a:endParaRPr>
          </a:p>
          <a:p>
            <a:pPr marL="1143000" indent="-1143000"/>
            <a:r>
              <a:rPr lang="tr-TR" altLang="tr-TR" sz="1200" b="1" dirty="0">
                <a:latin typeface="Arial" charset="0"/>
              </a:rPr>
              <a:t>1. </a:t>
            </a:r>
            <a:r>
              <a:rPr lang="tr-TR" altLang="tr-TR" sz="1200" b="1" dirty="0" err="1">
                <a:latin typeface="Arial" charset="0"/>
              </a:rPr>
              <a:t>Andhra</a:t>
            </a:r>
            <a:r>
              <a:rPr lang="tr-TR" altLang="tr-TR" sz="1200" b="1" dirty="0">
                <a:latin typeface="Arial" charset="0"/>
              </a:rPr>
              <a:t> </a:t>
            </a:r>
            <a:r>
              <a:rPr lang="tr-TR" altLang="tr-TR" sz="1200" b="1" dirty="0" err="1">
                <a:latin typeface="Arial" charset="0"/>
              </a:rPr>
              <a:t>Pradesh</a:t>
            </a:r>
            <a:endParaRPr lang="tr-TR" altLang="tr-TR" sz="1200" b="1" dirty="0">
              <a:latin typeface="Arial" charset="0"/>
            </a:endParaRPr>
          </a:p>
          <a:p>
            <a:pPr marL="1143000" indent="-1143000"/>
            <a:r>
              <a:rPr lang="tr-TR" altLang="tr-TR" sz="1200" b="1" dirty="0">
                <a:latin typeface="Arial" charset="0"/>
              </a:rPr>
              <a:t>2. </a:t>
            </a:r>
            <a:r>
              <a:rPr lang="tr-TR" altLang="tr-TR" sz="1200" b="1" dirty="0" err="1">
                <a:latin typeface="Arial" charset="0"/>
              </a:rPr>
              <a:t>Arunachal</a:t>
            </a:r>
            <a:r>
              <a:rPr lang="tr-TR" altLang="tr-TR" sz="1200" b="1" dirty="0">
                <a:latin typeface="Arial" charset="0"/>
              </a:rPr>
              <a:t> </a:t>
            </a:r>
            <a:r>
              <a:rPr lang="tr-TR" altLang="tr-TR" sz="1200" b="1" dirty="0" err="1">
                <a:latin typeface="Arial" charset="0"/>
              </a:rPr>
              <a:t>Pradesh</a:t>
            </a:r>
            <a:endParaRPr lang="tr-TR" altLang="tr-TR" sz="1200" b="1" dirty="0">
              <a:latin typeface="Arial" charset="0"/>
            </a:endParaRPr>
          </a:p>
          <a:p>
            <a:pPr marL="1143000" indent="-1143000"/>
            <a:r>
              <a:rPr lang="tr-TR" altLang="tr-TR" sz="1200" b="1" dirty="0">
                <a:latin typeface="Arial" charset="0"/>
              </a:rPr>
              <a:t>3. Assam</a:t>
            </a:r>
          </a:p>
          <a:p>
            <a:pPr marL="1143000" indent="-1143000"/>
            <a:r>
              <a:rPr lang="tr-TR" altLang="tr-TR" sz="1200" b="1" dirty="0">
                <a:latin typeface="Arial" charset="0"/>
              </a:rPr>
              <a:t>4. </a:t>
            </a:r>
            <a:r>
              <a:rPr lang="tr-TR" altLang="tr-TR" sz="1200" b="1" dirty="0" err="1">
                <a:latin typeface="Arial" charset="0"/>
              </a:rPr>
              <a:t>Bihar</a:t>
            </a:r>
            <a:endParaRPr lang="tr-TR" altLang="tr-TR" sz="1200" b="1" dirty="0">
              <a:latin typeface="Arial" charset="0"/>
            </a:endParaRPr>
          </a:p>
          <a:p>
            <a:pPr marL="1143000" indent="-1143000"/>
            <a:r>
              <a:rPr lang="tr-TR" altLang="tr-TR" sz="1200" b="1" dirty="0">
                <a:latin typeface="Arial" charset="0"/>
              </a:rPr>
              <a:t>5. </a:t>
            </a:r>
            <a:r>
              <a:rPr lang="tr-TR" altLang="tr-TR" sz="1200" b="1" dirty="0" err="1">
                <a:latin typeface="Arial" charset="0"/>
              </a:rPr>
              <a:t>Chattisgarh</a:t>
            </a:r>
            <a:endParaRPr lang="tr-TR" altLang="tr-TR" sz="1200" b="1" dirty="0">
              <a:latin typeface="Arial" charset="0"/>
            </a:endParaRPr>
          </a:p>
          <a:p>
            <a:pPr marL="1143000" indent="-1143000"/>
            <a:r>
              <a:rPr lang="tr-TR" altLang="tr-TR" sz="1200" b="1" dirty="0">
                <a:latin typeface="Arial" charset="0"/>
              </a:rPr>
              <a:t>6. </a:t>
            </a:r>
            <a:r>
              <a:rPr lang="tr-TR" altLang="tr-TR" sz="1200" b="1" dirty="0" err="1">
                <a:latin typeface="Arial" charset="0"/>
              </a:rPr>
              <a:t>Goa</a:t>
            </a:r>
            <a:endParaRPr lang="tr-TR" altLang="tr-TR" sz="1200" b="1" dirty="0">
              <a:latin typeface="Arial" charset="0"/>
            </a:endParaRPr>
          </a:p>
          <a:p>
            <a:pPr marL="1143000" indent="-1143000"/>
            <a:r>
              <a:rPr lang="tr-TR" altLang="tr-TR" sz="1200" b="1" dirty="0">
                <a:latin typeface="Arial" charset="0"/>
              </a:rPr>
              <a:t>7. </a:t>
            </a:r>
            <a:r>
              <a:rPr lang="tr-TR" altLang="tr-TR" sz="1200" b="1" dirty="0" err="1">
                <a:latin typeface="Arial" charset="0"/>
              </a:rPr>
              <a:t>Gujarat</a:t>
            </a:r>
            <a:endParaRPr lang="tr-TR" altLang="tr-TR" sz="1200" b="1" dirty="0">
              <a:latin typeface="Arial" charset="0"/>
            </a:endParaRPr>
          </a:p>
          <a:p>
            <a:pPr marL="1143000" indent="-1143000"/>
            <a:r>
              <a:rPr lang="tr-TR" altLang="tr-TR" sz="1200" b="1" dirty="0">
                <a:latin typeface="Arial" charset="0"/>
              </a:rPr>
              <a:t>8. </a:t>
            </a:r>
            <a:r>
              <a:rPr lang="tr-TR" altLang="tr-TR" sz="1200" b="1" dirty="0" err="1">
                <a:latin typeface="Arial" charset="0"/>
              </a:rPr>
              <a:t>Haryana</a:t>
            </a:r>
            <a:endParaRPr lang="tr-TR" altLang="tr-TR" sz="1200" b="1" dirty="0">
              <a:latin typeface="Arial" charset="0"/>
            </a:endParaRPr>
          </a:p>
          <a:p>
            <a:pPr marL="1143000" indent="-1143000"/>
            <a:r>
              <a:rPr lang="tr-TR" altLang="tr-TR" sz="1200" b="1" dirty="0">
                <a:latin typeface="Arial" charset="0"/>
              </a:rPr>
              <a:t>9. </a:t>
            </a:r>
            <a:r>
              <a:rPr lang="tr-TR" altLang="tr-TR" sz="1200" b="1" dirty="0" err="1">
                <a:latin typeface="Arial" charset="0"/>
              </a:rPr>
              <a:t>Himachal</a:t>
            </a:r>
            <a:r>
              <a:rPr lang="tr-TR" altLang="tr-TR" sz="1200" b="1" dirty="0">
                <a:latin typeface="Arial" charset="0"/>
              </a:rPr>
              <a:t> </a:t>
            </a:r>
            <a:r>
              <a:rPr lang="tr-TR" altLang="tr-TR" sz="1200" b="1" dirty="0" err="1">
                <a:latin typeface="Arial" charset="0"/>
              </a:rPr>
              <a:t>Pradesh</a:t>
            </a:r>
            <a:endParaRPr lang="tr-TR" altLang="tr-TR" sz="1200" b="1" dirty="0">
              <a:latin typeface="Arial" charset="0"/>
            </a:endParaRPr>
          </a:p>
          <a:p>
            <a:pPr marL="1143000" indent="-1143000"/>
            <a:r>
              <a:rPr lang="tr-TR" altLang="tr-TR" sz="1200" b="1" dirty="0">
                <a:latin typeface="Arial" charset="0"/>
              </a:rPr>
              <a:t>10. </a:t>
            </a:r>
            <a:r>
              <a:rPr lang="tr-TR" altLang="tr-TR" sz="1200" b="1" dirty="0" err="1">
                <a:latin typeface="Arial" charset="0"/>
              </a:rPr>
              <a:t>Jammu</a:t>
            </a:r>
            <a:r>
              <a:rPr lang="tr-TR" altLang="tr-TR" sz="1200" b="1" dirty="0">
                <a:latin typeface="Arial" charset="0"/>
              </a:rPr>
              <a:t> </a:t>
            </a:r>
            <a:r>
              <a:rPr lang="tr-TR" altLang="tr-TR" sz="1200" b="1" dirty="0" err="1">
                <a:latin typeface="Arial" charset="0"/>
              </a:rPr>
              <a:t>and</a:t>
            </a:r>
            <a:r>
              <a:rPr lang="tr-TR" altLang="tr-TR" sz="1200" b="1" dirty="0">
                <a:latin typeface="Arial" charset="0"/>
              </a:rPr>
              <a:t> </a:t>
            </a:r>
            <a:r>
              <a:rPr lang="tr-TR" altLang="tr-TR" sz="1200" b="1" dirty="0" err="1">
                <a:latin typeface="Arial" charset="0"/>
              </a:rPr>
              <a:t>Kashmir</a:t>
            </a:r>
            <a:endParaRPr lang="tr-TR" altLang="tr-TR" sz="1200" b="1" dirty="0">
              <a:latin typeface="Arial" charset="0"/>
            </a:endParaRPr>
          </a:p>
          <a:p>
            <a:pPr marL="1143000" indent="-1143000"/>
            <a:r>
              <a:rPr lang="tr-TR" altLang="tr-TR" sz="1200" b="1" dirty="0">
                <a:latin typeface="Arial" charset="0"/>
              </a:rPr>
              <a:t>11. </a:t>
            </a:r>
            <a:r>
              <a:rPr lang="tr-TR" altLang="tr-TR" sz="1200" b="1" dirty="0" err="1">
                <a:latin typeface="Arial" charset="0"/>
              </a:rPr>
              <a:t>Jharkhand</a:t>
            </a:r>
            <a:endParaRPr lang="tr-TR" altLang="tr-TR" sz="1200" b="1" dirty="0">
              <a:latin typeface="Arial" charset="0"/>
            </a:endParaRPr>
          </a:p>
          <a:p>
            <a:pPr marL="1143000" indent="-1143000"/>
            <a:r>
              <a:rPr lang="tr-TR" altLang="tr-TR" sz="1200" b="1" dirty="0">
                <a:latin typeface="Arial" charset="0"/>
              </a:rPr>
              <a:t>12.Karnataka</a:t>
            </a:r>
          </a:p>
          <a:p>
            <a:pPr marL="1143000" indent="-1143000"/>
            <a:r>
              <a:rPr lang="tr-TR" altLang="tr-TR" sz="1200" b="1" dirty="0">
                <a:latin typeface="Arial" charset="0"/>
              </a:rPr>
              <a:t>13.Kerala</a:t>
            </a:r>
          </a:p>
          <a:p>
            <a:pPr marL="1143000" indent="-1143000"/>
            <a:r>
              <a:rPr lang="tr-TR" altLang="tr-TR" sz="1200" b="1" dirty="0">
                <a:latin typeface="Arial" charset="0"/>
              </a:rPr>
              <a:t>14.Madhya </a:t>
            </a:r>
            <a:r>
              <a:rPr lang="tr-TR" altLang="tr-TR" sz="1200" b="1" dirty="0" err="1">
                <a:latin typeface="Arial" charset="0"/>
              </a:rPr>
              <a:t>Pradesh</a:t>
            </a:r>
            <a:endParaRPr lang="tr-TR" altLang="tr-TR" sz="1200" b="1" dirty="0">
              <a:latin typeface="Arial" charset="0"/>
            </a:endParaRPr>
          </a:p>
          <a:p>
            <a:pPr marL="1143000" indent="-1143000"/>
            <a:r>
              <a:rPr lang="tr-TR" altLang="tr-TR" sz="1200" b="1" dirty="0">
                <a:latin typeface="Arial" charset="0"/>
              </a:rPr>
              <a:t>15.Maharashtra</a:t>
            </a:r>
          </a:p>
          <a:p>
            <a:pPr marL="1143000" indent="-1143000"/>
            <a:r>
              <a:rPr lang="tr-TR" altLang="tr-TR" sz="1200" b="1" dirty="0">
                <a:latin typeface="Arial" charset="0"/>
              </a:rPr>
              <a:t>16.Manipur</a:t>
            </a:r>
          </a:p>
          <a:p>
            <a:pPr marL="1143000" indent="-1143000"/>
            <a:r>
              <a:rPr lang="tr-TR" altLang="tr-TR" sz="1200" b="1" dirty="0">
                <a:latin typeface="Arial" charset="0"/>
              </a:rPr>
              <a:t>17.Meghalaya</a:t>
            </a:r>
          </a:p>
          <a:p>
            <a:pPr marL="1143000" indent="-1143000"/>
            <a:r>
              <a:rPr lang="tr-TR" altLang="tr-TR" sz="1200" b="1" dirty="0">
                <a:latin typeface="Arial" charset="0"/>
              </a:rPr>
              <a:t>18.Mizoram</a:t>
            </a:r>
          </a:p>
          <a:p>
            <a:pPr marL="1143000" indent="-1143000"/>
            <a:r>
              <a:rPr lang="tr-TR" altLang="tr-TR" sz="1200" b="1" dirty="0">
                <a:latin typeface="Arial" charset="0"/>
              </a:rPr>
              <a:t>19.Nagaland</a:t>
            </a:r>
          </a:p>
          <a:p>
            <a:pPr marL="1143000" indent="-1143000"/>
            <a:r>
              <a:rPr lang="tr-TR" altLang="tr-TR" sz="1200" b="1" dirty="0">
                <a:latin typeface="Arial" charset="0"/>
              </a:rPr>
              <a:t>20.Orissa</a:t>
            </a:r>
          </a:p>
          <a:p>
            <a:pPr marL="1143000" indent="-1143000"/>
            <a:r>
              <a:rPr lang="tr-TR" altLang="tr-TR" sz="1200" b="1" dirty="0">
                <a:latin typeface="Arial" charset="0"/>
              </a:rPr>
              <a:t>21.Punjab</a:t>
            </a:r>
          </a:p>
          <a:p>
            <a:pPr marL="1143000" indent="-1143000"/>
            <a:r>
              <a:rPr lang="tr-TR" altLang="tr-TR" sz="1200" b="1" dirty="0">
                <a:latin typeface="Arial" charset="0"/>
              </a:rPr>
              <a:t>22.Rajasthan</a:t>
            </a:r>
          </a:p>
          <a:p>
            <a:pPr marL="1143000" indent="-1143000"/>
            <a:r>
              <a:rPr lang="tr-TR" altLang="tr-TR" sz="1200" b="1" dirty="0">
                <a:latin typeface="Arial" charset="0"/>
              </a:rPr>
              <a:t>23.Sikkim</a:t>
            </a:r>
          </a:p>
          <a:p>
            <a:pPr marL="1143000" indent="-1143000"/>
            <a:r>
              <a:rPr lang="tr-TR" altLang="tr-TR" sz="1200" b="1" dirty="0">
                <a:latin typeface="Arial" charset="0"/>
              </a:rPr>
              <a:t>24.Tamil </a:t>
            </a:r>
            <a:r>
              <a:rPr lang="tr-TR" altLang="tr-TR" sz="1200" b="1" dirty="0" err="1">
                <a:latin typeface="Arial" charset="0"/>
              </a:rPr>
              <a:t>Nadu</a:t>
            </a:r>
            <a:endParaRPr lang="tr-TR" altLang="tr-TR" sz="1200" b="1" dirty="0">
              <a:latin typeface="Arial" charset="0"/>
            </a:endParaRPr>
          </a:p>
          <a:p>
            <a:pPr marL="1143000" indent="-1143000"/>
            <a:r>
              <a:rPr lang="tr-TR" altLang="tr-TR" sz="1200" b="1" dirty="0">
                <a:latin typeface="Arial" charset="0"/>
              </a:rPr>
              <a:t>25.Telangana</a:t>
            </a:r>
          </a:p>
          <a:p>
            <a:pPr marL="1143000" indent="-1143000"/>
            <a:r>
              <a:rPr lang="tr-TR" altLang="tr-TR" sz="1200" b="1" dirty="0">
                <a:latin typeface="Arial" charset="0"/>
              </a:rPr>
              <a:t>26.Tripura</a:t>
            </a:r>
          </a:p>
          <a:p>
            <a:pPr marL="1143000" indent="-1143000"/>
            <a:r>
              <a:rPr lang="tr-TR" altLang="tr-TR" sz="1200" b="1" dirty="0">
                <a:latin typeface="Arial" charset="0"/>
              </a:rPr>
              <a:t>27.Uttar </a:t>
            </a:r>
            <a:r>
              <a:rPr lang="tr-TR" altLang="tr-TR" sz="1200" b="1" dirty="0" err="1">
                <a:latin typeface="Arial" charset="0"/>
              </a:rPr>
              <a:t>Pradesh</a:t>
            </a:r>
            <a:endParaRPr lang="tr-TR" altLang="tr-TR" sz="1200" b="1" dirty="0">
              <a:latin typeface="Arial" charset="0"/>
            </a:endParaRPr>
          </a:p>
          <a:p>
            <a:pPr marL="1143000" indent="-1143000"/>
            <a:r>
              <a:rPr lang="tr-TR" altLang="tr-TR" sz="1200" b="1" dirty="0">
                <a:latin typeface="Arial" charset="0"/>
              </a:rPr>
              <a:t>28.Uttarakhand</a:t>
            </a:r>
          </a:p>
          <a:p>
            <a:pPr marL="1143000" indent="-1143000"/>
            <a:r>
              <a:rPr lang="tr-TR" altLang="tr-TR" sz="1200" b="1" dirty="0">
                <a:latin typeface="Arial" charset="0"/>
              </a:rPr>
              <a:t>29.West </a:t>
            </a:r>
            <a:r>
              <a:rPr lang="tr-TR" altLang="tr-TR" sz="1200" b="1" dirty="0" err="1">
                <a:latin typeface="Arial" charset="0"/>
              </a:rPr>
              <a:t>Bengal</a:t>
            </a:r>
            <a:endParaRPr lang="tr-TR" altLang="tr-TR" sz="1200" b="1" dirty="0">
              <a:latin typeface="Arial"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30</a:t>
            </a:fld>
            <a:endParaRPr lang="en-US" altLang="tr-TR"/>
          </a:p>
        </p:txBody>
      </p:sp>
      <p:pic>
        <p:nvPicPr>
          <p:cNvPr id="6" name="Resim 5"/>
          <p:cNvPicPr>
            <a:picLocks noChangeAspect="1"/>
          </p:cNvPicPr>
          <p:nvPr/>
        </p:nvPicPr>
        <p:blipFill>
          <a:blip r:embed="rId2" cstate="print"/>
          <a:stretch>
            <a:fillRect/>
          </a:stretch>
        </p:blipFill>
        <p:spPr>
          <a:xfrm>
            <a:off x="-5792" y="836711"/>
            <a:ext cx="9155585" cy="5112569"/>
          </a:xfrm>
          <a:prstGeom prst="rect">
            <a:avLst/>
          </a:prstGeom>
        </p:spPr>
      </p:pic>
      <p:sp>
        <p:nvSpPr>
          <p:cNvPr id="9" name="Unvan 2"/>
          <p:cNvSpPr>
            <a:spLocks noGrp="1"/>
          </p:cNvSpPr>
          <p:nvPr>
            <p:ph type="title"/>
          </p:nvPr>
        </p:nvSpPr>
        <p:spPr>
          <a:xfrm>
            <a:off x="1115616" y="332712"/>
            <a:ext cx="8028383" cy="396000"/>
          </a:xfrm>
        </p:spPr>
        <p:txBody>
          <a:bodyPr/>
          <a:lstStyle/>
          <a:p>
            <a:r>
              <a:rPr lang="tr-TR" dirty="0" smtClean="0"/>
              <a:t>GÜMRÜK VERGİLERİ</a:t>
            </a:r>
            <a:endParaRPr lang="tr-TR" dirty="0"/>
          </a:p>
        </p:txBody>
      </p:sp>
      <p:pic>
        <p:nvPicPr>
          <p:cNvPr id="10" name="Resim 9"/>
          <p:cNvPicPr>
            <a:picLocks noChangeAspect="1"/>
          </p:cNvPicPr>
          <p:nvPr/>
        </p:nvPicPr>
        <p:blipFill>
          <a:blip r:embed="rId3" cstate="print"/>
          <a:stretch>
            <a:fillRect/>
          </a:stretch>
        </p:blipFill>
        <p:spPr>
          <a:xfrm>
            <a:off x="107504" y="5824199"/>
            <a:ext cx="7565792" cy="957155"/>
          </a:xfrm>
          <a:prstGeom prst="rect">
            <a:avLst/>
          </a:prstGeom>
        </p:spPr>
      </p:pic>
    </p:spTree>
    <p:extLst>
      <p:ext uri="{BB962C8B-B14F-4D97-AF65-F5344CB8AC3E}">
        <p14:creationId xmlns="" xmlns:p14="http://schemas.microsoft.com/office/powerpoint/2010/main" val="145350010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7"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81D23762-854C-48CD-83F8-8AA3B2C5F3A9}" type="slidenum">
              <a:rPr lang="en-US" altLang="tr-TR">
                <a:solidFill>
                  <a:srgbClr val="D9D9D9"/>
                </a:solidFill>
              </a:rPr>
              <a:pPr>
                <a:defRPr/>
              </a:pPr>
              <a:t>31</a:t>
            </a:fld>
            <a:endParaRPr lang="en-US" altLang="tr-TR">
              <a:solidFill>
                <a:srgbClr val="D9D9D9"/>
              </a:solidFill>
            </a:endParaRPr>
          </a:p>
        </p:txBody>
      </p:sp>
      <p:sp>
        <p:nvSpPr>
          <p:cNvPr id="4" name="Altbilgi Yer Tutucusu 3"/>
          <p:cNvSpPr txBox="1">
            <a:spLocks noGrp="1"/>
          </p:cNvSpPr>
          <p:nvPr/>
        </p:nvSpPr>
        <p:spPr>
          <a:xfrm>
            <a:off x="1828800" y="6524625"/>
            <a:ext cx="5672138" cy="252413"/>
          </a:xfrm>
          <a:prstGeom prst="rect">
            <a:avLst/>
          </a:prstGeom>
          <a:noFill/>
        </p:spPr>
        <p:txBody>
          <a:bodyPr/>
          <a:lstStyle/>
          <a:p>
            <a:pPr algn="ctr">
              <a:defRPr/>
            </a:pPr>
            <a:r>
              <a:rPr lang="nn-NO" sz="1600" b="1">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rPr>
              <a:t>T. C. EKONOMİ BAKANLIĞI</a:t>
            </a:r>
            <a:endParaRPr lang="tr-TR" sz="1600" b="1" dirty="0">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fld id="{80D4545A-C077-4DBB-8346-EAA803027ABF}" type="slidenum">
              <a:rPr lang="en-US" altLang="tr-TR" sz="1600">
                <a:solidFill>
                  <a:srgbClr val="D9D9D9"/>
                </a:solidFill>
                <a:effectLst>
                  <a:outerShdw blurRad="38100" dist="38100" dir="2700000" algn="tl">
                    <a:srgbClr val="000000"/>
                  </a:outerShdw>
                </a:effectLst>
              </a:rPr>
              <a:pPr algn="ctr">
                <a:defRPr/>
              </a:pPr>
              <a:t>31</a:t>
            </a:fld>
            <a:endParaRPr lang="en-US" altLang="tr-TR" sz="1600">
              <a:solidFill>
                <a:srgbClr val="D9D9D9"/>
              </a:solidFill>
              <a:effectLst>
                <a:outerShdw blurRad="38100" dist="38100" dir="2700000" algn="tl">
                  <a:srgbClr val="000000"/>
                </a:outerShdw>
              </a:effectLst>
            </a:endParaRPr>
          </a:p>
        </p:txBody>
      </p:sp>
      <p:sp>
        <p:nvSpPr>
          <p:cNvPr id="38917" name="2 Başlık"/>
          <p:cNvSpPr>
            <a:spLocks/>
          </p:cNvSpPr>
          <p:nvPr/>
        </p:nvSpPr>
        <p:spPr bwMode="auto">
          <a:xfrm>
            <a:off x="827088" y="404813"/>
            <a:ext cx="7345362" cy="395287"/>
          </a:xfrm>
          <a:prstGeom prst="rect">
            <a:avLst/>
          </a:prstGeom>
          <a:noFill/>
          <a:ln w="9525">
            <a:noFill/>
            <a:miter lim="800000"/>
            <a:headEnd/>
            <a:tailEnd/>
          </a:ln>
        </p:spPr>
        <p:txBody>
          <a:bodyPr anchor="ctr"/>
          <a:lstStyle/>
          <a:p>
            <a:pPr algn="ctr" eaLnBrk="0" hangingPunct="0"/>
            <a:r>
              <a:rPr lang="en-US" altLang="tr-TR" sz="2800" b="1" dirty="0" smtClean="0">
                <a:solidFill>
                  <a:schemeClr val="bg1"/>
                </a:solidFill>
              </a:rPr>
              <a:t>FIRSATLAR</a:t>
            </a:r>
            <a:endParaRPr lang="tr-TR" altLang="tr-TR" sz="2800" b="1" dirty="0">
              <a:solidFill>
                <a:schemeClr val="bg1"/>
              </a:solidFill>
            </a:endParaRPr>
          </a:p>
        </p:txBody>
      </p:sp>
      <p:sp>
        <p:nvSpPr>
          <p:cNvPr id="38918" name="Rectangle 5"/>
          <p:cNvSpPr>
            <a:spLocks noChangeArrowheads="1"/>
          </p:cNvSpPr>
          <p:nvPr/>
        </p:nvSpPr>
        <p:spPr bwMode="auto">
          <a:xfrm>
            <a:off x="270669" y="987742"/>
            <a:ext cx="8458200" cy="5663089"/>
          </a:xfrm>
          <a:prstGeom prst="rect">
            <a:avLst/>
          </a:prstGeom>
          <a:noFill/>
          <a:ln w="9525">
            <a:noFill/>
            <a:miter lim="800000"/>
            <a:headEnd/>
            <a:tailEnd/>
          </a:ln>
        </p:spPr>
        <p:txBody>
          <a:bodyPr>
            <a:spAutoFit/>
          </a:bodyPr>
          <a:lstStyle/>
          <a:p>
            <a:pPr algn="just">
              <a:buFontTx/>
              <a:buChar char="•"/>
            </a:pPr>
            <a:r>
              <a:rPr lang="tr-TR" altLang="tr-TR" b="1" dirty="0">
                <a:solidFill>
                  <a:schemeClr val="tx2"/>
                </a:solidFill>
                <a:latin typeface="Arial" charset="0"/>
              </a:rPr>
              <a:t> </a:t>
            </a:r>
            <a:r>
              <a:rPr lang="tr-TR" altLang="tr-TR" b="1" dirty="0">
                <a:latin typeface="Arial" charset="0"/>
              </a:rPr>
              <a:t>İhraç pazarları için gerekli kalite ve standartta üretim yapacak makine ve teknolojiye olan talep artmaktadır</a:t>
            </a:r>
            <a:r>
              <a:rPr lang="tr-TR" altLang="tr-TR" b="1" dirty="0" smtClean="0">
                <a:latin typeface="Arial" charset="0"/>
              </a:rPr>
              <a:t>. </a:t>
            </a:r>
            <a:r>
              <a:rPr lang="tr-TR" altLang="tr-TR" dirty="0" smtClean="0">
                <a:latin typeface="Arial" charset="0"/>
              </a:rPr>
              <a:t>(makine ve ekipmanlar)</a:t>
            </a:r>
            <a:endParaRPr lang="tr-TR" altLang="tr-TR" dirty="0">
              <a:latin typeface="Arial" charset="0"/>
            </a:endParaRPr>
          </a:p>
          <a:p>
            <a:pPr algn="just"/>
            <a:endParaRPr lang="tr-TR" altLang="tr-TR" b="1" dirty="0">
              <a:latin typeface="Arial" charset="0"/>
            </a:endParaRPr>
          </a:p>
          <a:p>
            <a:pPr algn="just">
              <a:buFontTx/>
              <a:buChar char="•"/>
            </a:pPr>
            <a:r>
              <a:rPr lang="tr-TR" altLang="tr-TR" b="1" dirty="0">
                <a:latin typeface="Arial" charset="0"/>
              </a:rPr>
              <a:t> Ülkede altyapı ve inşaat faaliyetleri (</a:t>
            </a:r>
            <a:r>
              <a:rPr lang="tr-TR" altLang="ja-JP" b="1" dirty="0">
                <a:latin typeface="Arial" charset="0"/>
              </a:rPr>
              <a:t>karayolu,demir yolu ve hava alanları ve limanların yenilenmesi vb) artmaktadır</a:t>
            </a:r>
            <a:r>
              <a:rPr lang="tr-TR" altLang="ja-JP" b="1" dirty="0" smtClean="0">
                <a:latin typeface="Arial" charset="0"/>
              </a:rPr>
              <a:t>.</a:t>
            </a:r>
            <a:r>
              <a:rPr lang="en-US" altLang="ja-JP" b="1" dirty="0" smtClean="0">
                <a:latin typeface="Arial" charset="0"/>
              </a:rPr>
              <a:t> </a:t>
            </a:r>
            <a:r>
              <a:rPr lang="tr-TR" altLang="tr-TR" dirty="0" smtClean="0">
                <a:solidFill>
                  <a:srgbClr val="050B0A"/>
                </a:solidFill>
                <a:latin typeface="Arial" charset="0"/>
                <a:cs typeface="Tahoma" pitchFamily="34" charset="0"/>
              </a:rPr>
              <a:t>(İnşaat Malzemeleri, İş Makineleri) </a:t>
            </a:r>
            <a:endParaRPr lang="tr-TR" altLang="ja-JP" b="1" dirty="0">
              <a:latin typeface="Arial" charset="0"/>
            </a:endParaRPr>
          </a:p>
          <a:p>
            <a:pPr algn="just">
              <a:buFontTx/>
              <a:buChar char="•"/>
            </a:pPr>
            <a:endParaRPr lang="tr-TR" altLang="ja-JP" b="1" dirty="0">
              <a:latin typeface="Arial" charset="0"/>
            </a:endParaRPr>
          </a:p>
          <a:p>
            <a:pPr algn="just">
              <a:buFontTx/>
              <a:buChar char="•"/>
            </a:pPr>
            <a:r>
              <a:rPr lang="tr-TR" altLang="ja-JP" b="1" dirty="0">
                <a:latin typeface="Arial" charset="0"/>
              </a:rPr>
              <a:t> Değeri 1,2 trilyon doları bulan altyapı ve inşaat faaliyetleri (karayolu, demir yolu ve hava alanları ve limanların yenilenmesi vb) arasında “günde 20 km otoyol yapım projesi” bulunmaktadır</a:t>
            </a:r>
            <a:r>
              <a:rPr lang="tr-TR" altLang="ja-JP" b="1" dirty="0" smtClean="0">
                <a:latin typeface="Arial" charset="0"/>
              </a:rPr>
              <a:t>. </a:t>
            </a:r>
            <a:endParaRPr lang="tr-TR" altLang="ja-JP" b="1" dirty="0">
              <a:latin typeface="Arial" charset="0"/>
            </a:endParaRPr>
          </a:p>
          <a:p>
            <a:pPr algn="just"/>
            <a:endParaRPr lang="tr-TR" altLang="ja-JP" b="1" dirty="0">
              <a:latin typeface="Arial" charset="0"/>
            </a:endParaRPr>
          </a:p>
          <a:p>
            <a:pPr algn="just">
              <a:buFont typeface="Arial" charset="0"/>
              <a:buChar char="•"/>
            </a:pPr>
            <a:r>
              <a:rPr lang="tr-TR" altLang="tr-TR" b="1" dirty="0">
                <a:latin typeface="Arial" charset="0"/>
              </a:rPr>
              <a:t> Tarım sektöründeki iyileştirme çalışmaları kapsamında gıda ürünlerinin depolanması, dondurulması ve dağıtımı gibi alanlarda yeni makine ve ekipman ihtiyacı bulunmaktadır</a:t>
            </a:r>
            <a:r>
              <a:rPr lang="tr-TR" altLang="tr-TR" b="1" dirty="0" smtClean="0">
                <a:latin typeface="Arial" charset="0"/>
              </a:rPr>
              <a:t>. </a:t>
            </a:r>
            <a:r>
              <a:rPr lang="tr-TR" altLang="tr-TR" dirty="0" smtClean="0">
                <a:latin typeface="Arial" charset="0"/>
              </a:rPr>
              <a:t>(soğuk zincir)</a:t>
            </a:r>
          </a:p>
          <a:p>
            <a:pPr algn="just">
              <a:buFont typeface="Arial" charset="0"/>
              <a:buChar char="•"/>
            </a:pPr>
            <a:endParaRPr lang="tr-TR" altLang="tr-TR" b="1" dirty="0">
              <a:latin typeface="Arial" charset="0"/>
            </a:endParaRPr>
          </a:p>
          <a:p>
            <a:pPr algn="just">
              <a:buFont typeface="Arial" charset="0"/>
              <a:buChar char="•"/>
            </a:pPr>
            <a:r>
              <a:rPr lang="tr-TR" altLang="tr-TR" b="1" dirty="0" smtClean="0">
                <a:latin typeface="Arial" charset="0"/>
              </a:rPr>
              <a:t>Gelişmeye açık tüketici pazarı. </a:t>
            </a:r>
            <a:r>
              <a:rPr lang="tr-TR" altLang="tr-TR" b="1" dirty="0">
                <a:latin typeface="Arial" charset="0"/>
              </a:rPr>
              <a:t>Tüketim alışkanlıkları değişmekte ve buna bağlı talep değişimi yaşanmaktadır</a:t>
            </a:r>
            <a:r>
              <a:rPr lang="tr-TR" altLang="tr-TR" b="1" dirty="0" smtClean="0">
                <a:latin typeface="Arial" charset="0"/>
              </a:rPr>
              <a:t>. </a:t>
            </a:r>
            <a:r>
              <a:rPr lang="tr-TR" altLang="tr-TR" dirty="0" smtClean="0">
                <a:latin typeface="Arial" charset="0"/>
              </a:rPr>
              <a:t>(perakende gıda)</a:t>
            </a:r>
            <a:endParaRPr lang="tr-TR" altLang="tr-TR" dirty="0">
              <a:latin typeface="Arial" charset="0"/>
            </a:endParaRPr>
          </a:p>
          <a:p>
            <a:pPr algn="just">
              <a:buFont typeface="Arial" charset="0"/>
              <a:buChar char="•"/>
            </a:pPr>
            <a:endParaRPr lang="tr-TR" altLang="tr-TR" b="1" dirty="0">
              <a:latin typeface="Arial" charset="0"/>
            </a:endParaRPr>
          </a:p>
          <a:p>
            <a:pPr algn="just">
              <a:buFontTx/>
              <a:buChar char="•"/>
            </a:pPr>
            <a:r>
              <a:rPr lang="tr-TR" altLang="tr-TR" b="1" dirty="0">
                <a:latin typeface="Arial" charset="0"/>
              </a:rPr>
              <a:t> Hindistan'ın Türkiye ihracatı bakımından önemi de artmaktadır. 1995 yılında ihracatımızda 61. sırada olan Hindistan,  2016 yılında 41. sıraya yükselmiştir.</a:t>
            </a:r>
            <a:endParaRPr lang="tr-TR" altLang="tr-TR" sz="2000" b="1" dirty="0">
              <a:latin typeface="Arial" charset="0"/>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CD900CB0-C7EA-4C0D-9D0A-94CEC9B68DDE}" type="slidenum">
              <a:rPr lang="en-US" altLang="tr-TR">
                <a:solidFill>
                  <a:srgbClr val="D9D9D9"/>
                </a:solidFill>
              </a:rPr>
              <a:pPr>
                <a:defRPr/>
              </a:pPr>
              <a:t>32</a:t>
            </a:fld>
            <a:endParaRPr lang="en-US" altLang="tr-TR">
              <a:solidFill>
                <a:srgbClr val="D9D9D9"/>
              </a:solidFill>
            </a:endParaRPr>
          </a:p>
        </p:txBody>
      </p:sp>
      <p:sp>
        <p:nvSpPr>
          <p:cNvPr id="67588" name="Rectangle 3"/>
          <p:cNvSpPr>
            <a:spLocks noChangeArrowheads="1"/>
          </p:cNvSpPr>
          <p:nvPr/>
        </p:nvSpPr>
        <p:spPr bwMode="auto">
          <a:xfrm>
            <a:off x="323850" y="1052736"/>
            <a:ext cx="8443913" cy="5090889"/>
          </a:xfrm>
          <a:prstGeom prst="rect">
            <a:avLst/>
          </a:prstGeom>
          <a:noFill/>
          <a:ln w="9525">
            <a:noFill/>
            <a:miter lim="800000"/>
            <a:headEnd/>
            <a:tailEnd/>
          </a:ln>
        </p:spPr>
        <p:txBody>
          <a:bodyPr/>
          <a:lstStyle/>
          <a:p>
            <a:pPr marL="273050" indent="-273050" algn="just" eaLnBrk="0" hangingPunct="0">
              <a:buFont typeface="Arial" charset="0"/>
              <a:buChar char="•"/>
            </a:pPr>
            <a:r>
              <a:rPr lang="tr-TR" altLang="tr-TR" b="1" dirty="0">
                <a:latin typeface="Arial" charset="0"/>
              </a:rPr>
              <a:t>Büyük ve dağınık pazar </a:t>
            </a:r>
            <a:r>
              <a:rPr lang="tr-TR" altLang="tr-TR" b="1" dirty="0" smtClean="0">
                <a:latin typeface="Arial" charset="0"/>
              </a:rPr>
              <a:t>yapısı.</a:t>
            </a:r>
          </a:p>
          <a:p>
            <a:pPr marL="273050" indent="-273050" algn="just" eaLnBrk="0" hangingPunct="0">
              <a:buFont typeface="Arial" charset="0"/>
              <a:buChar char="•"/>
            </a:pPr>
            <a:endParaRPr lang="tr-TR" altLang="tr-TR" b="1" dirty="0">
              <a:latin typeface="Arial" charset="0"/>
            </a:endParaRPr>
          </a:p>
          <a:p>
            <a:pPr marL="273050" indent="-273050" algn="just" eaLnBrk="0" hangingPunct="0">
              <a:buFont typeface="Arial" charset="0"/>
              <a:buChar char="•"/>
            </a:pPr>
            <a:r>
              <a:rPr lang="tr-TR" altLang="tr-TR" b="1" dirty="0">
                <a:latin typeface="Arial" charset="0"/>
              </a:rPr>
              <a:t>Yetersiz altyapı</a:t>
            </a:r>
            <a:r>
              <a:rPr lang="tr-TR" altLang="tr-TR" b="1" dirty="0" smtClean="0">
                <a:latin typeface="Arial" charset="0"/>
              </a:rPr>
              <a:t>.</a:t>
            </a:r>
          </a:p>
          <a:p>
            <a:pPr algn="just" eaLnBrk="0" hangingPunct="0"/>
            <a:endParaRPr lang="tr-TR" altLang="tr-TR" b="1" dirty="0">
              <a:latin typeface="Arial" charset="0"/>
            </a:endParaRPr>
          </a:p>
          <a:p>
            <a:pPr marL="273050" indent="-273050" algn="just" eaLnBrk="0" hangingPunct="0">
              <a:buFont typeface="Arial" charset="0"/>
              <a:buChar char="•"/>
            </a:pPr>
            <a:r>
              <a:rPr lang="tr-TR" altLang="tr-TR" b="1" dirty="0" smtClean="0">
                <a:latin typeface="Arial" charset="0"/>
              </a:rPr>
              <a:t>Yüksek </a:t>
            </a:r>
            <a:r>
              <a:rPr lang="tr-TR" altLang="tr-TR" b="1" dirty="0">
                <a:latin typeface="Arial" charset="0"/>
              </a:rPr>
              <a:t>gümrük </a:t>
            </a:r>
            <a:r>
              <a:rPr lang="tr-TR" altLang="tr-TR" b="1" dirty="0" smtClean="0">
                <a:latin typeface="Arial" charset="0"/>
              </a:rPr>
              <a:t>vergileri.</a:t>
            </a:r>
          </a:p>
          <a:p>
            <a:pPr marL="273050" indent="-273050" algn="just" eaLnBrk="0" hangingPunct="0">
              <a:buFont typeface="Arial" charset="0"/>
              <a:buChar char="•"/>
            </a:pPr>
            <a:endParaRPr lang="tr-TR" altLang="tr-TR" b="1" dirty="0">
              <a:latin typeface="Arial" charset="0"/>
            </a:endParaRPr>
          </a:p>
          <a:p>
            <a:pPr marL="273050" indent="-273050" algn="just" eaLnBrk="0" hangingPunct="0">
              <a:buFont typeface="Arial" charset="0"/>
              <a:buChar char="•"/>
            </a:pPr>
            <a:r>
              <a:rPr lang="tr-TR" altLang="tr-TR" b="1" dirty="0">
                <a:latin typeface="Arial" charset="0"/>
              </a:rPr>
              <a:t>Yavaş işleyen bürokrasi ve bankacılık </a:t>
            </a:r>
            <a:r>
              <a:rPr lang="tr-TR" altLang="tr-TR" b="1" dirty="0" smtClean="0">
                <a:latin typeface="Arial" charset="0"/>
              </a:rPr>
              <a:t>sistemi.</a:t>
            </a:r>
          </a:p>
          <a:p>
            <a:pPr marL="273050" indent="-273050" algn="just" eaLnBrk="0" hangingPunct="0">
              <a:buFont typeface="Arial" charset="0"/>
              <a:buChar char="•"/>
            </a:pPr>
            <a:endParaRPr lang="tr-TR" altLang="tr-TR" b="1" dirty="0">
              <a:latin typeface="Arial" charset="0"/>
            </a:endParaRPr>
          </a:p>
          <a:p>
            <a:pPr marL="273050" indent="-273050" algn="just" eaLnBrk="0" hangingPunct="0">
              <a:buFont typeface="Arial" charset="0"/>
              <a:buChar char="•"/>
            </a:pPr>
            <a:r>
              <a:rPr lang="tr-TR" altLang="tr-TR" b="1" dirty="0">
                <a:latin typeface="Arial" charset="0"/>
              </a:rPr>
              <a:t>Türkiye’nin ve Türkiye menşeli ürünlerinin pazarda yeterince </a:t>
            </a:r>
            <a:r>
              <a:rPr lang="tr-TR" altLang="tr-TR" b="1" dirty="0" smtClean="0">
                <a:latin typeface="Arial" charset="0"/>
              </a:rPr>
              <a:t>tanınmaması.</a:t>
            </a:r>
            <a:endParaRPr lang="tr-TR" altLang="tr-TR" b="1" dirty="0">
              <a:latin typeface="Arial" charset="0"/>
            </a:endParaRPr>
          </a:p>
          <a:p>
            <a:pPr marL="273050" indent="-273050" algn="just" eaLnBrk="0" hangingPunct="0">
              <a:buFont typeface="Arial" charset="0"/>
              <a:buChar char="•"/>
            </a:pPr>
            <a:endParaRPr lang="tr-TR" altLang="tr-TR" b="1" dirty="0">
              <a:latin typeface="Arial" charset="0"/>
            </a:endParaRPr>
          </a:p>
          <a:p>
            <a:pPr marL="273050" indent="-273050" algn="just" eaLnBrk="0" hangingPunct="0">
              <a:buFont typeface="Arial" charset="0"/>
              <a:buChar char="•"/>
            </a:pPr>
            <a:r>
              <a:rPr lang="tr-TR" altLang="tr-TR" b="1" dirty="0">
                <a:latin typeface="Arial" charset="0"/>
              </a:rPr>
              <a:t>Coğrafi </a:t>
            </a:r>
            <a:r>
              <a:rPr lang="tr-TR" altLang="tr-TR" b="1" dirty="0" smtClean="0">
                <a:latin typeface="Arial" charset="0"/>
              </a:rPr>
              <a:t>uzaklık ve ülke imajı </a:t>
            </a:r>
            <a:r>
              <a:rPr lang="tr-TR" altLang="tr-TR" b="1" dirty="0">
                <a:latin typeface="Arial" charset="0"/>
              </a:rPr>
              <a:t>nedeniyle, firmalarımızın pazar hakkında yeterince bilgi sahibi olmaması ve pazara giriş konusunda ilgisiz  </a:t>
            </a:r>
            <a:r>
              <a:rPr lang="tr-TR" altLang="tr-TR" b="1" dirty="0" smtClean="0">
                <a:latin typeface="Arial" charset="0"/>
              </a:rPr>
              <a:t>kalması.</a:t>
            </a:r>
            <a:endParaRPr lang="tr-TR" altLang="tr-TR" b="1" dirty="0">
              <a:latin typeface="Arial" charset="0"/>
            </a:endParaRPr>
          </a:p>
          <a:p>
            <a:pPr marL="273050" indent="-273050" algn="just" eaLnBrk="0" hangingPunct="0">
              <a:buFont typeface="Arial" charset="0"/>
              <a:buChar char="•"/>
            </a:pPr>
            <a:endParaRPr lang="en-US" altLang="tr-TR" b="1" dirty="0">
              <a:latin typeface="Arial" charset="0"/>
            </a:endParaRPr>
          </a:p>
          <a:p>
            <a:pPr marL="273050" indent="-273050" algn="just" eaLnBrk="0" hangingPunct="0">
              <a:buFont typeface="Arial" charset="0"/>
              <a:buChar char="•"/>
            </a:pPr>
            <a:r>
              <a:rPr lang="tr-TR" altLang="tr-TR" b="1" dirty="0">
                <a:latin typeface="Arial" charset="0"/>
              </a:rPr>
              <a:t>Bazı sektörlerde (örn. makine vb.) rakip ülkelerin bizden önce pazara girmiş olmaları ve ürün imajının o ülkeler için </a:t>
            </a:r>
            <a:r>
              <a:rPr lang="tr-TR" altLang="tr-TR" b="1" dirty="0" smtClean="0">
                <a:latin typeface="Arial" charset="0"/>
              </a:rPr>
              <a:t>oluşması.</a:t>
            </a:r>
            <a:endParaRPr lang="tr-TR" altLang="tr-TR" b="1" dirty="0">
              <a:latin typeface="Arial" charset="0"/>
            </a:endParaRPr>
          </a:p>
          <a:p>
            <a:pPr marL="273050" indent="-273050" algn="just" eaLnBrk="0" hangingPunct="0">
              <a:buFont typeface="Arial" charset="0"/>
              <a:buChar char="•"/>
            </a:pPr>
            <a:endParaRPr lang="tr-TR" altLang="tr-TR" b="1" dirty="0">
              <a:latin typeface="Arial" charset="0"/>
            </a:endParaRPr>
          </a:p>
          <a:p>
            <a:pPr marL="273050" indent="-273050" algn="just" eaLnBrk="0" hangingPunct="0">
              <a:buFont typeface="Arial" charset="0"/>
              <a:buChar char="•"/>
            </a:pPr>
            <a:r>
              <a:rPr lang="tr-TR" altLang="tr-TR" b="1" dirty="0" smtClean="0">
                <a:latin typeface="Arial" charset="0"/>
              </a:rPr>
              <a:t>Türk </a:t>
            </a:r>
            <a:r>
              <a:rPr lang="tr-TR" altLang="tr-TR" b="1" dirty="0">
                <a:latin typeface="Arial" charset="0"/>
              </a:rPr>
              <a:t>Bankacılık sektörünün bölgede</a:t>
            </a:r>
            <a:r>
              <a:rPr lang="en-US" altLang="tr-TR" b="1" dirty="0">
                <a:latin typeface="Arial" charset="0"/>
              </a:rPr>
              <a:t> </a:t>
            </a:r>
            <a:r>
              <a:rPr lang="tr-TR" altLang="tr-TR" b="1" dirty="0">
                <a:latin typeface="Arial" charset="0"/>
              </a:rPr>
              <a:t>etkin bir şekilde yer </a:t>
            </a:r>
            <a:r>
              <a:rPr lang="tr-TR" altLang="tr-TR" b="1" dirty="0" smtClean="0">
                <a:latin typeface="Arial" charset="0"/>
              </a:rPr>
              <a:t>almaması.</a:t>
            </a:r>
            <a:endParaRPr lang="tr-TR" altLang="tr-TR" b="1" dirty="0">
              <a:latin typeface="Arial" charset="0"/>
            </a:endParaRPr>
          </a:p>
          <a:p>
            <a:pPr marL="273050" indent="-273050" eaLnBrk="0" hangingPunct="0">
              <a:spcBef>
                <a:spcPct val="20000"/>
              </a:spcBef>
              <a:buFont typeface="Arial" charset="0"/>
              <a:buChar char="•"/>
            </a:pPr>
            <a:endParaRPr lang="tr-TR" altLang="tr-TR" sz="800" dirty="0">
              <a:solidFill>
                <a:srgbClr val="050B0A"/>
              </a:solidFill>
              <a:latin typeface="Arial" charset="0"/>
            </a:endParaRPr>
          </a:p>
          <a:p>
            <a:pPr marL="273050" indent="-273050" eaLnBrk="0" hangingPunct="0">
              <a:spcBef>
                <a:spcPct val="20000"/>
              </a:spcBef>
              <a:buFont typeface="Arial" charset="0"/>
              <a:buChar char="•"/>
            </a:pPr>
            <a:endParaRPr lang="tr-TR" altLang="tr-TR" sz="800" dirty="0">
              <a:solidFill>
                <a:srgbClr val="050B0A"/>
              </a:solidFill>
              <a:latin typeface="Arial" charset="0"/>
            </a:endParaRPr>
          </a:p>
        </p:txBody>
      </p:sp>
      <p:sp>
        <p:nvSpPr>
          <p:cNvPr id="3" name="2 Başlık"/>
          <p:cNvSpPr>
            <a:spLocks/>
          </p:cNvSpPr>
          <p:nvPr/>
        </p:nvSpPr>
        <p:spPr bwMode="auto">
          <a:xfrm>
            <a:off x="827088" y="404813"/>
            <a:ext cx="7632700"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en-US" altLang="tr-TR" sz="2400" b="1" dirty="0" smtClean="0">
                <a:solidFill>
                  <a:schemeClr val="bg1"/>
                </a:solidFill>
                <a:effectLst>
                  <a:outerShdw blurRad="38100" dist="38100" dir="2700000" algn="tl">
                    <a:srgbClr val="000000"/>
                  </a:outerShdw>
                </a:effectLst>
                <a:cs typeface="+mn-cs"/>
              </a:rPr>
              <a:t>TEHDİTLER</a:t>
            </a:r>
            <a:endParaRPr lang="tr-TR" altLang="tr-TR" sz="2400" b="1" dirty="0" smtClean="0">
              <a:solidFill>
                <a:schemeClr val="bg1"/>
              </a:solidFill>
              <a:effectLst>
                <a:outerShdw blurRad="38100" dist="38100" dir="2700000" algn="tl">
                  <a:srgbClr val="000000"/>
                </a:outerShdw>
              </a:effectLst>
              <a:cs typeface="+mn-cs"/>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85F4EBC3-BD22-4EC5-9362-A4A42AA7B783}" type="slidenum">
              <a:rPr lang="en-US" altLang="tr-TR">
                <a:solidFill>
                  <a:srgbClr val="D9D9D9"/>
                </a:solidFill>
              </a:rPr>
              <a:pPr>
                <a:defRPr/>
              </a:pPr>
              <a:t>33</a:t>
            </a:fld>
            <a:endParaRPr lang="en-US" altLang="tr-TR">
              <a:solidFill>
                <a:srgbClr val="D9D9D9"/>
              </a:solidFill>
            </a:endParaRPr>
          </a:p>
        </p:txBody>
      </p:sp>
      <p:sp>
        <p:nvSpPr>
          <p:cNvPr id="71684" name="Rectangle 3"/>
          <p:cNvSpPr>
            <a:spLocks noChangeArrowheads="1"/>
          </p:cNvSpPr>
          <p:nvPr/>
        </p:nvSpPr>
        <p:spPr bwMode="auto">
          <a:xfrm>
            <a:off x="144016" y="1124744"/>
            <a:ext cx="8964488" cy="5256584"/>
          </a:xfrm>
          <a:prstGeom prst="rect">
            <a:avLst/>
          </a:prstGeom>
          <a:noFill/>
          <a:ln w="9525">
            <a:noFill/>
            <a:miter lim="800000"/>
            <a:headEnd/>
            <a:tailEnd/>
          </a:ln>
        </p:spPr>
        <p:txBody>
          <a:bodyPr/>
          <a:lstStyle/>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cs typeface="Tahoma" pitchFamily="34" charset="0"/>
              </a:rPr>
              <a:t>Pazara giriş öncesinde bir ön çalışma yapılmalı ve Pazar Ziyaret Edilmeli.</a:t>
            </a:r>
          </a:p>
          <a:p>
            <a:pPr marL="273050" indent="-273050" algn="just">
              <a:lnSpc>
                <a:spcPct val="80000"/>
              </a:lnSpc>
              <a:spcBef>
                <a:spcPct val="20000"/>
              </a:spcBef>
              <a:buFont typeface="Arial" charset="0"/>
              <a:buNone/>
            </a:pPr>
            <a:endParaRPr lang="tr-TR" altLang="tr-TR" sz="1600" b="1" dirty="0" smtClean="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cs typeface="Tahoma" pitchFamily="34" charset="0"/>
              </a:rPr>
              <a:t>Ülkedeki önemli sektörel fuarlara katılım sağlanmalı.</a:t>
            </a:r>
          </a:p>
          <a:p>
            <a:pPr marL="273050" indent="-273050" algn="just">
              <a:lnSpc>
                <a:spcPct val="80000"/>
              </a:lnSpc>
              <a:spcBef>
                <a:spcPct val="20000"/>
              </a:spcBef>
              <a:buFont typeface="Arial" charset="0"/>
              <a:buChar char="•"/>
            </a:pPr>
            <a:endParaRPr lang="en-US" altLang="tr-TR" sz="1600" b="1" dirty="0" smtClean="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cs typeface="Tahoma" pitchFamily="34" charset="0"/>
              </a:rPr>
              <a:t>Pazara </a:t>
            </a:r>
            <a:r>
              <a:rPr lang="tr-TR" altLang="tr-TR" sz="1600" b="1" dirty="0">
                <a:solidFill>
                  <a:srgbClr val="050B0A"/>
                </a:solidFill>
                <a:latin typeface="Arial" charset="0"/>
                <a:cs typeface="Tahoma" pitchFamily="34" charset="0"/>
              </a:rPr>
              <a:t>uzun vadeli bir bakış açısı ile yaklaşılmalı, sabırlı olunmalı</a:t>
            </a:r>
          </a:p>
          <a:p>
            <a:pPr marL="273050" indent="-273050" algn="just">
              <a:lnSpc>
                <a:spcPct val="80000"/>
              </a:lnSpc>
              <a:spcBef>
                <a:spcPct val="20000"/>
              </a:spcBef>
              <a:buFont typeface="Arial" charset="0"/>
              <a:buNone/>
            </a:pPr>
            <a:endParaRPr lang="tr-TR" altLang="tr-TR" sz="1600" b="1" dirty="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r>
              <a:rPr lang="tr-TR" altLang="tr-TR" sz="1600" b="1" dirty="0">
                <a:solidFill>
                  <a:srgbClr val="050B0A"/>
                </a:solidFill>
                <a:latin typeface="Arial" charset="0"/>
                <a:cs typeface="Tahoma" pitchFamily="34" charset="0"/>
              </a:rPr>
              <a:t>Hindistan </a:t>
            </a:r>
            <a:r>
              <a:rPr lang="tr-TR" altLang="tr-TR" sz="1600" b="1" dirty="0" smtClean="0">
                <a:solidFill>
                  <a:srgbClr val="050B0A"/>
                </a:solidFill>
                <a:latin typeface="Arial" charset="0"/>
                <a:cs typeface="Tahoma" pitchFamily="34" charset="0"/>
              </a:rPr>
              <a:t>pazarı</a:t>
            </a:r>
            <a:r>
              <a:rPr lang="en-US" altLang="tr-TR" sz="1600" b="1" dirty="0" smtClean="0">
                <a:solidFill>
                  <a:srgbClr val="050B0A"/>
                </a:solidFill>
                <a:latin typeface="Arial" charset="0"/>
                <a:cs typeface="Tahoma" pitchFamily="34" charset="0"/>
              </a:rPr>
              <a:t> </a:t>
            </a:r>
            <a:r>
              <a:rPr lang="en-US" altLang="tr-TR" sz="1600" b="1" dirty="0" err="1" smtClean="0">
                <a:solidFill>
                  <a:srgbClr val="050B0A"/>
                </a:solidFill>
                <a:latin typeface="Arial" charset="0"/>
                <a:cs typeface="Tahoma" pitchFamily="34" charset="0"/>
              </a:rPr>
              <a:t>için</a:t>
            </a:r>
            <a:r>
              <a:rPr lang="en-US" altLang="tr-TR" sz="1600" b="1" dirty="0" smtClean="0">
                <a:solidFill>
                  <a:srgbClr val="050B0A"/>
                </a:solidFill>
                <a:latin typeface="Arial" charset="0"/>
                <a:cs typeface="Tahoma" pitchFamily="34" charset="0"/>
              </a:rPr>
              <a:t> </a:t>
            </a:r>
            <a:r>
              <a:rPr lang="en-US" altLang="tr-TR" sz="1600" b="1" dirty="0" err="1" smtClean="0">
                <a:solidFill>
                  <a:srgbClr val="050B0A"/>
                </a:solidFill>
                <a:latin typeface="Arial" charset="0"/>
                <a:cs typeface="Tahoma" pitchFamily="34" charset="0"/>
              </a:rPr>
              <a:t>ürün</a:t>
            </a:r>
            <a:r>
              <a:rPr lang="en-US" altLang="tr-TR" sz="1600" b="1" dirty="0" smtClean="0">
                <a:solidFill>
                  <a:srgbClr val="050B0A"/>
                </a:solidFill>
                <a:latin typeface="Arial" charset="0"/>
                <a:cs typeface="Tahoma" pitchFamily="34" charset="0"/>
              </a:rPr>
              <a:t> </a:t>
            </a:r>
            <a:r>
              <a:rPr lang="en-US" altLang="tr-TR" sz="1600" b="1" dirty="0" err="1" smtClean="0">
                <a:solidFill>
                  <a:srgbClr val="050B0A"/>
                </a:solidFill>
                <a:latin typeface="Arial" charset="0"/>
                <a:cs typeface="Tahoma" pitchFamily="34" charset="0"/>
              </a:rPr>
              <a:t>adaptasyonu</a:t>
            </a:r>
            <a:r>
              <a:rPr lang="en-US" altLang="tr-TR" sz="1600" b="1" dirty="0" smtClean="0">
                <a:solidFill>
                  <a:srgbClr val="050B0A"/>
                </a:solidFill>
                <a:latin typeface="Arial" charset="0"/>
                <a:cs typeface="Tahoma" pitchFamily="34" charset="0"/>
              </a:rPr>
              <a:t> </a:t>
            </a:r>
            <a:r>
              <a:rPr lang="en-US" altLang="tr-TR" sz="1600" b="1" dirty="0" err="1" smtClean="0">
                <a:solidFill>
                  <a:srgbClr val="050B0A"/>
                </a:solidFill>
                <a:latin typeface="Arial" charset="0"/>
                <a:cs typeface="Tahoma" pitchFamily="34" charset="0"/>
              </a:rPr>
              <a:t>önemlidir</a:t>
            </a:r>
            <a:r>
              <a:rPr lang="tr-TR" altLang="tr-TR" sz="1600" b="1" dirty="0" smtClean="0">
                <a:solidFill>
                  <a:srgbClr val="050B0A"/>
                </a:solidFill>
                <a:latin typeface="Arial" charset="0"/>
                <a:cs typeface="Tahoma" pitchFamily="34" charset="0"/>
              </a:rPr>
              <a:t>.</a:t>
            </a:r>
            <a:endParaRPr lang="tr-TR" altLang="tr-TR" sz="1600" b="1" dirty="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endParaRPr lang="tr-TR" altLang="tr-TR" sz="1600" b="1" dirty="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r>
              <a:rPr lang="en-US" altLang="tr-TR" sz="1600" b="1" dirty="0" smtClean="0">
                <a:solidFill>
                  <a:srgbClr val="050B0A"/>
                </a:solidFill>
                <a:latin typeface="Arial" charset="0"/>
                <a:cs typeface="Tahoma" pitchFamily="34" charset="0"/>
              </a:rPr>
              <a:t>R</a:t>
            </a:r>
            <a:r>
              <a:rPr lang="tr-TR" altLang="tr-TR" sz="1600" b="1" dirty="0" smtClean="0">
                <a:solidFill>
                  <a:srgbClr val="050B0A"/>
                </a:solidFill>
                <a:latin typeface="Arial" charset="0"/>
                <a:cs typeface="Tahoma" pitchFamily="34" charset="0"/>
              </a:rPr>
              <a:t>ekabetin </a:t>
            </a:r>
            <a:r>
              <a:rPr lang="tr-TR" altLang="tr-TR" sz="1600" b="1" dirty="0">
                <a:solidFill>
                  <a:srgbClr val="050B0A"/>
                </a:solidFill>
                <a:latin typeface="Arial" charset="0"/>
                <a:cs typeface="Tahoma" pitchFamily="34" charset="0"/>
              </a:rPr>
              <a:t>yoğun </a:t>
            </a:r>
            <a:r>
              <a:rPr lang="tr-TR" altLang="tr-TR" sz="1600" b="1" dirty="0" smtClean="0">
                <a:solidFill>
                  <a:srgbClr val="050B0A"/>
                </a:solidFill>
                <a:latin typeface="Arial" charset="0"/>
                <a:cs typeface="Tahoma" pitchFamily="34" charset="0"/>
              </a:rPr>
              <a:t>ve </a:t>
            </a:r>
            <a:r>
              <a:rPr lang="tr-TR" altLang="tr-TR" sz="1600" b="1" dirty="0">
                <a:solidFill>
                  <a:srgbClr val="050B0A"/>
                </a:solidFill>
                <a:latin typeface="Arial" charset="0"/>
                <a:cs typeface="Tahoma" pitchFamily="34" charset="0"/>
              </a:rPr>
              <a:t>fiyata duyarlı </a:t>
            </a:r>
            <a:r>
              <a:rPr lang="en-US" altLang="tr-TR" sz="1600" b="1" dirty="0" err="1" smtClean="0">
                <a:solidFill>
                  <a:srgbClr val="050B0A"/>
                </a:solidFill>
                <a:latin typeface="Arial" charset="0"/>
                <a:cs typeface="Tahoma" pitchFamily="34" charset="0"/>
              </a:rPr>
              <a:t>bir</a:t>
            </a:r>
            <a:r>
              <a:rPr lang="en-US" altLang="tr-TR" sz="1600" b="1" dirty="0" smtClean="0">
                <a:solidFill>
                  <a:srgbClr val="050B0A"/>
                </a:solidFill>
                <a:latin typeface="Arial" charset="0"/>
                <a:cs typeface="Tahoma" pitchFamily="34" charset="0"/>
              </a:rPr>
              <a:t> </a:t>
            </a:r>
            <a:r>
              <a:rPr lang="en-US" altLang="tr-TR" sz="1600" b="1" dirty="0" err="1" smtClean="0">
                <a:solidFill>
                  <a:srgbClr val="050B0A"/>
                </a:solidFill>
                <a:latin typeface="Arial" charset="0"/>
                <a:cs typeface="Tahoma" pitchFamily="34" charset="0"/>
              </a:rPr>
              <a:t>Pazar</a:t>
            </a:r>
            <a:r>
              <a:rPr lang="en-US" altLang="tr-TR" sz="1600" b="1" dirty="0" smtClean="0">
                <a:solidFill>
                  <a:srgbClr val="050B0A"/>
                </a:solidFill>
                <a:latin typeface="Arial" charset="0"/>
                <a:cs typeface="Tahoma" pitchFamily="34" charset="0"/>
              </a:rPr>
              <a:t> </a:t>
            </a:r>
            <a:r>
              <a:rPr lang="en-US" altLang="tr-TR" sz="1600" b="1" dirty="0" err="1" smtClean="0">
                <a:solidFill>
                  <a:srgbClr val="050B0A"/>
                </a:solidFill>
                <a:latin typeface="Arial" charset="0"/>
                <a:cs typeface="Tahoma" pitchFamily="34" charset="0"/>
              </a:rPr>
              <a:t>olduğundan</a:t>
            </a:r>
            <a:r>
              <a:rPr lang="en-US" altLang="tr-TR" sz="1600" b="1" dirty="0" smtClean="0">
                <a:solidFill>
                  <a:srgbClr val="050B0A"/>
                </a:solidFill>
                <a:latin typeface="Arial" charset="0"/>
                <a:cs typeface="Tahoma" pitchFamily="34" charset="0"/>
              </a:rPr>
              <a:t> </a:t>
            </a:r>
            <a:r>
              <a:rPr lang="tr-TR" altLang="tr-TR" sz="1600" b="1" dirty="0" smtClean="0">
                <a:solidFill>
                  <a:srgbClr val="050B0A"/>
                </a:solidFill>
                <a:latin typeface="Arial" charset="0"/>
                <a:cs typeface="Tahoma" pitchFamily="34" charset="0"/>
              </a:rPr>
              <a:t>fiyat</a:t>
            </a:r>
            <a:r>
              <a:rPr lang="en-US" altLang="tr-TR" sz="1600" b="1" dirty="0" smtClean="0">
                <a:solidFill>
                  <a:srgbClr val="050B0A"/>
                </a:solidFill>
                <a:latin typeface="Arial" charset="0"/>
                <a:cs typeface="Tahoma" pitchFamily="34" charset="0"/>
              </a:rPr>
              <a:t>/</a:t>
            </a:r>
            <a:r>
              <a:rPr lang="tr-TR" altLang="tr-TR" sz="1600" b="1" dirty="0" smtClean="0">
                <a:solidFill>
                  <a:srgbClr val="050B0A"/>
                </a:solidFill>
                <a:latin typeface="Arial" charset="0"/>
                <a:cs typeface="Tahoma" pitchFamily="34" charset="0"/>
              </a:rPr>
              <a:t>kalite/teslimat husus</a:t>
            </a:r>
            <a:r>
              <a:rPr lang="en-US" altLang="tr-TR" sz="1600" b="1" dirty="0" err="1" smtClean="0">
                <a:solidFill>
                  <a:srgbClr val="050B0A"/>
                </a:solidFill>
                <a:latin typeface="Arial" charset="0"/>
                <a:cs typeface="Tahoma" pitchFamily="34" charset="0"/>
              </a:rPr>
              <a:t>larına</a:t>
            </a:r>
            <a:r>
              <a:rPr lang="en-US" altLang="tr-TR" sz="1600" b="1" dirty="0" smtClean="0">
                <a:solidFill>
                  <a:srgbClr val="050B0A"/>
                </a:solidFill>
                <a:latin typeface="Arial" charset="0"/>
                <a:cs typeface="Tahoma" pitchFamily="34" charset="0"/>
              </a:rPr>
              <a:t> </a:t>
            </a:r>
            <a:r>
              <a:rPr lang="tr-TR" altLang="tr-TR" sz="1600" b="1" dirty="0" smtClean="0">
                <a:solidFill>
                  <a:srgbClr val="050B0A"/>
                </a:solidFill>
                <a:latin typeface="Arial" charset="0"/>
                <a:cs typeface="Tahoma" pitchFamily="34" charset="0"/>
              </a:rPr>
              <a:t>önem </a:t>
            </a:r>
            <a:r>
              <a:rPr lang="tr-TR" altLang="tr-TR" sz="1600" b="1" dirty="0">
                <a:solidFill>
                  <a:srgbClr val="050B0A"/>
                </a:solidFill>
                <a:latin typeface="Arial" charset="0"/>
                <a:cs typeface="Tahoma" pitchFamily="34" charset="0"/>
              </a:rPr>
              <a:t>verilmeli</a:t>
            </a:r>
            <a:r>
              <a:rPr lang="tr-TR" altLang="tr-TR" sz="1600" b="1" dirty="0" smtClean="0">
                <a:solidFill>
                  <a:srgbClr val="050B0A"/>
                </a:solidFill>
                <a:latin typeface="Arial" charset="0"/>
                <a:cs typeface="Tahoma" pitchFamily="34" charset="0"/>
              </a:rPr>
              <a:t>.</a:t>
            </a:r>
            <a:endParaRPr lang="en-US" altLang="tr-TR" sz="1600" b="1" dirty="0" smtClean="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endParaRPr lang="en-US" altLang="tr-TR" sz="1600" b="1" dirty="0" smtClean="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rPr>
              <a:t>Güvenilir, kredibilitesi yüksek bir ticari ortak bulunmalı.</a:t>
            </a:r>
          </a:p>
          <a:p>
            <a:pPr marL="273050" indent="-273050" algn="just">
              <a:lnSpc>
                <a:spcPct val="80000"/>
              </a:lnSpc>
              <a:spcBef>
                <a:spcPct val="20000"/>
              </a:spcBef>
              <a:buFont typeface="Arial" charset="0"/>
              <a:buNone/>
            </a:pPr>
            <a:endParaRPr lang="tr-TR" altLang="tr-TR" sz="1600" b="1" dirty="0" smtClean="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rPr>
              <a:t>Nakliye ve ambalaj konularında ülkenin coğrafik konumu ve iklim şartları göz ardı edilmemeli</a:t>
            </a:r>
            <a:r>
              <a:rPr lang="en-US" altLang="tr-TR" sz="1600" b="1" dirty="0" smtClean="0">
                <a:solidFill>
                  <a:srgbClr val="050B0A"/>
                </a:solidFill>
                <a:latin typeface="Arial" charset="0"/>
              </a:rPr>
              <a:t>.</a:t>
            </a:r>
            <a:endParaRPr lang="tr-TR" altLang="tr-TR" sz="1600" b="1" dirty="0" smtClean="0">
              <a:solidFill>
                <a:srgbClr val="050B0A"/>
              </a:solidFill>
              <a:latin typeface="Arial" charset="0"/>
            </a:endParaRPr>
          </a:p>
          <a:p>
            <a:pPr marL="273050" indent="-273050" algn="just">
              <a:lnSpc>
                <a:spcPct val="80000"/>
              </a:lnSpc>
              <a:spcBef>
                <a:spcPct val="20000"/>
              </a:spcBef>
              <a:buFont typeface="Arial" charset="0"/>
              <a:buNone/>
            </a:pPr>
            <a:endParaRPr lang="tr-TR" altLang="tr-TR" sz="1600" b="1" dirty="0" smtClean="0">
              <a:solidFill>
                <a:srgbClr val="050B0A"/>
              </a:solidFill>
              <a:latin typeface="Arial" charset="0"/>
            </a:endParaRPr>
          </a:p>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rPr>
              <a:t>Pazara girişten bir süre sonra, gerekiyorsa pazarda yatırım yapılmalı.</a:t>
            </a:r>
          </a:p>
          <a:p>
            <a:pPr marL="273050" indent="-273050" algn="just">
              <a:lnSpc>
                <a:spcPct val="80000"/>
              </a:lnSpc>
              <a:spcBef>
                <a:spcPct val="20000"/>
              </a:spcBef>
              <a:buFont typeface="Arial" charset="0"/>
              <a:buChar char="•"/>
            </a:pPr>
            <a:endParaRPr lang="tr-TR" altLang="tr-TR" sz="1600" b="1" dirty="0">
              <a:solidFill>
                <a:srgbClr val="050B0A"/>
              </a:solidFill>
              <a:latin typeface="Arial" charset="0"/>
            </a:endParaRPr>
          </a:p>
          <a:p>
            <a:pPr marL="273050" indent="-273050" algn="just">
              <a:lnSpc>
                <a:spcPct val="80000"/>
              </a:lnSpc>
              <a:spcBef>
                <a:spcPct val="20000"/>
              </a:spcBef>
              <a:buFont typeface="Arial" charset="0"/>
              <a:buChar char="•"/>
            </a:pPr>
            <a:r>
              <a:rPr lang="tr-TR" altLang="tr-TR" sz="1600" b="1" dirty="0">
                <a:solidFill>
                  <a:srgbClr val="050B0A"/>
                </a:solidFill>
                <a:latin typeface="Arial" charset="0"/>
              </a:rPr>
              <a:t>Ofis, depo, mağaza kurmak sureti ile bir dağıtım ağı oluşturulmalı</a:t>
            </a:r>
            <a:r>
              <a:rPr lang="tr-TR" altLang="tr-TR" sz="1600" b="1" dirty="0" smtClean="0">
                <a:solidFill>
                  <a:srgbClr val="050B0A"/>
                </a:solidFill>
                <a:latin typeface="Arial" charset="0"/>
              </a:rPr>
              <a:t>.</a:t>
            </a:r>
            <a:endParaRPr lang="en-US" altLang="tr-TR" sz="1600" b="1" dirty="0" smtClean="0">
              <a:solidFill>
                <a:srgbClr val="050B0A"/>
              </a:solidFill>
              <a:latin typeface="Arial" charset="0"/>
            </a:endParaRPr>
          </a:p>
          <a:p>
            <a:pPr marL="273050" indent="-273050" algn="just">
              <a:lnSpc>
                <a:spcPct val="80000"/>
              </a:lnSpc>
              <a:spcBef>
                <a:spcPct val="20000"/>
              </a:spcBef>
              <a:buFont typeface="Arial" charset="0"/>
              <a:buChar char="•"/>
            </a:pPr>
            <a:endParaRPr lang="en-US" altLang="tr-TR" sz="1600" b="1" dirty="0" smtClean="0">
              <a:solidFill>
                <a:srgbClr val="050B0A"/>
              </a:solidFill>
              <a:latin typeface="Arial" charset="0"/>
            </a:endParaRPr>
          </a:p>
          <a:p>
            <a:pPr marL="273050" indent="-273050" algn="just">
              <a:lnSpc>
                <a:spcPct val="80000"/>
              </a:lnSpc>
              <a:spcBef>
                <a:spcPct val="20000"/>
              </a:spcBef>
              <a:buFont typeface="Arial" charset="0"/>
              <a:buChar char="•"/>
            </a:pPr>
            <a:r>
              <a:rPr lang="tr-TR" altLang="tr-TR" sz="1600" b="1" dirty="0" smtClean="0">
                <a:solidFill>
                  <a:srgbClr val="050B0A"/>
                </a:solidFill>
                <a:latin typeface="Arial" charset="0"/>
              </a:rPr>
              <a:t>Ülke koşullarına hakim, vasıflı yerel personel istihdam edilmeli.</a:t>
            </a:r>
          </a:p>
          <a:p>
            <a:pPr marL="273050" indent="-273050" algn="just">
              <a:lnSpc>
                <a:spcPct val="80000"/>
              </a:lnSpc>
              <a:spcBef>
                <a:spcPct val="20000"/>
              </a:spcBef>
              <a:buFont typeface="Arial" charset="0"/>
              <a:buChar char="•"/>
            </a:pPr>
            <a:endParaRPr lang="tr-TR" altLang="tr-TR" sz="1600" b="1" dirty="0">
              <a:solidFill>
                <a:srgbClr val="050B0A"/>
              </a:solidFill>
              <a:latin typeface="Arial" charset="0"/>
            </a:endParaRPr>
          </a:p>
          <a:p>
            <a:pPr marL="273050" indent="-273050" algn="just">
              <a:lnSpc>
                <a:spcPct val="80000"/>
              </a:lnSpc>
              <a:spcBef>
                <a:spcPct val="20000"/>
              </a:spcBef>
              <a:buFont typeface="Arial" charset="0"/>
              <a:buChar char="•"/>
            </a:pPr>
            <a:endParaRPr lang="tr-TR" altLang="tr-TR" sz="1600" b="1" dirty="0" smtClean="0">
              <a:solidFill>
                <a:srgbClr val="050B0A"/>
              </a:solidFill>
              <a:latin typeface="Arial" charset="0"/>
            </a:endParaRPr>
          </a:p>
          <a:p>
            <a:pPr marL="273050" indent="-273050" algn="just">
              <a:lnSpc>
                <a:spcPct val="80000"/>
              </a:lnSpc>
              <a:spcBef>
                <a:spcPct val="20000"/>
              </a:spcBef>
              <a:buFont typeface="Arial" charset="0"/>
              <a:buChar char="•"/>
            </a:pPr>
            <a:endParaRPr lang="tr-TR" altLang="tr-TR" sz="1600" b="1" dirty="0">
              <a:solidFill>
                <a:srgbClr val="050B0A"/>
              </a:solidFill>
              <a:latin typeface="Arial" charset="0"/>
              <a:cs typeface="Tahoma" pitchFamily="34" charset="0"/>
            </a:endParaRPr>
          </a:p>
          <a:p>
            <a:pPr marL="273050" indent="-273050" algn="just">
              <a:lnSpc>
                <a:spcPct val="80000"/>
              </a:lnSpc>
              <a:spcBef>
                <a:spcPct val="20000"/>
              </a:spcBef>
              <a:buFont typeface="Arial" charset="0"/>
              <a:buChar char="•"/>
            </a:pPr>
            <a:endParaRPr lang="tr-TR" altLang="tr-TR" sz="1600" dirty="0">
              <a:solidFill>
                <a:srgbClr val="050B0A"/>
              </a:solidFill>
              <a:latin typeface="Arial" charset="0"/>
              <a:cs typeface="Tahoma" pitchFamily="34" charset="0"/>
            </a:endParaRPr>
          </a:p>
        </p:txBody>
      </p:sp>
      <p:sp>
        <p:nvSpPr>
          <p:cNvPr id="3" name="2 Başlık"/>
          <p:cNvSpPr>
            <a:spLocks/>
          </p:cNvSpPr>
          <p:nvPr/>
        </p:nvSpPr>
        <p:spPr bwMode="auto">
          <a:xfrm>
            <a:off x="827088" y="404813"/>
            <a:ext cx="7416800"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400" b="1" smtClean="0">
                <a:solidFill>
                  <a:schemeClr val="bg1"/>
                </a:solidFill>
                <a:effectLst>
                  <a:outerShdw blurRad="38100" dist="38100" dir="2700000" algn="tl">
                    <a:srgbClr val="000000"/>
                  </a:outerShdw>
                </a:effectLst>
                <a:cs typeface="+mn-cs"/>
              </a:rPr>
              <a:t>ÖNERİLER</a:t>
            </a: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5"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A726AC8F-F2ED-430E-9F57-DA943B7A622F}" type="slidenum">
              <a:rPr lang="en-US" altLang="tr-TR">
                <a:solidFill>
                  <a:srgbClr val="D9D9D9"/>
                </a:solidFill>
              </a:rPr>
              <a:pPr>
                <a:defRPr/>
              </a:pPr>
              <a:t>34</a:t>
            </a:fld>
            <a:endParaRPr lang="en-US" altLang="tr-TR">
              <a:solidFill>
                <a:srgbClr val="D9D9D9"/>
              </a:solidFill>
            </a:endParaRPr>
          </a:p>
        </p:txBody>
      </p:sp>
      <p:sp>
        <p:nvSpPr>
          <p:cNvPr id="75779" name="Rectangle 2"/>
          <p:cNvSpPr>
            <a:spLocks noGrp="1"/>
          </p:cNvSpPr>
          <p:nvPr>
            <p:ph type="body" idx="4294967295"/>
          </p:nvPr>
        </p:nvSpPr>
        <p:spPr>
          <a:xfrm>
            <a:off x="457200" y="1052736"/>
            <a:ext cx="8229600" cy="5073427"/>
          </a:xfrm>
        </p:spPr>
        <p:txBody>
          <a:bodyPr/>
          <a:lstStyle/>
          <a:p>
            <a:pPr algn="ctr">
              <a:buFont typeface="Arial" charset="0"/>
              <a:buNone/>
            </a:pPr>
            <a:endParaRPr lang="en-US" altLang="tr-TR" sz="3600" i="1" dirty="0" smtClean="0">
              <a:latin typeface="Times New Roman" pitchFamily="18" charset="0"/>
            </a:endParaRPr>
          </a:p>
          <a:p>
            <a:pPr algn="ctr">
              <a:buFont typeface="Arial" charset="0"/>
              <a:buNone/>
            </a:pPr>
            <a:endParaRPr lang="en-US" altLang="tr-TR" sz="3600" i="1" dirty="0" smtClean="0">
              <a:latin typeface="Times New Roman" pitchFamily="18" charset="0"/>
            </a:endParaRPr>
          </a:p>
          <a:p>
            <a:pPr algn="ctr">
              <a:buFont typeface="Arial" charset="0"/>
              <a:buNone/>
            </a:pPr>
            <a:endParaRPr lang="en-US" altLang="tr-TR" sz="3600" i="1" dirty="0" smtClean="0">
              <a:latin typeface="Times New Roman" pitchFamily="18" charset="0"/>
            </a:endParaRPr>
          </a:p>
          <a:p>
            <a:pPr algn="ctr">
              <a:buFont typeface="Arial" charset="0"/>
              <a:buNone/>
            </a:pPr>
            <a:endParaRPr lang="en-US" altLang="tr-TR" sz="3600" i="1" dirty="0" smtClean="0">
              <a:latin typeface="Times New Roman" pitchFamily="18" charset="0"/>
            </a:endParaRPr>
          </a:p>
          <a:p>
            <a:pPr algn="ctr">
              <a:buFont typeface="Arial" charset="0"/>
              <a:buNone/>
            </a:pPr>
            <a:endParaRPr lang="en-US" altLang="tr-TR" sz="3600" i="1" dirty="0" smtClean="0">
              <a:latin typeface="Times New Roman" pitchFamily="18" charset="0"/>
            </a:endParaRPr>
          </a:p>
          <a:p>
            <a:pPr algn="ctr">
              <a:buFont typeface="Arial" charset="0"/>
              <a:buNone/>
            </a:pPr>
            <a:r>
              <a:rPr lang="tr-TR" altLang="tr-TR" sz="2800" i="1" dirty="0" smtClean="0">
                <a:latin typeface="Times New Roman" pitchFamily="18" charset="0"/>
              </a:rPr>
              <a:t>Saygılarımızla,</a:t>
            </a:r>
            <a:endParaRPr lang="en-US" altLang="tr-TR" sz="2800" i="1" dirty="0" smtClean="0">
              <a:latin typeface="Times New Roman" pitchFamily="18" charset="0"/>
            </a:endParaRPr>
          </a:p>
          <a:p>
            <a:pPr algn="ctr">
              <a:buFont typeface="Arial" charset="0"/>
              <a:buNone/>
            </a:pPr>
            <a:r>
              <a:rPr lang="en-US" altLang="tr-TR" sz="2800" i="1" dirty="0" smtClean="0">
                <a:latin typeface="Times New Roman" pitchFamily="18" charset="0"/>
              </a:rPr>
              <a:t>Çağlar GÖKSU</a:t>
            </a:r>
            <a:endParaRPr lang="tr-TR" altLang="tr-TR" sz="2800" i="1" dirty="0" smtClean="0">
              <a:latin typeface="Times New Roman" pitchFamily="18" charset="0"/>
            </a:endParaRPr>
          </a:p>
          <a:p>
            <a:pPr algn="ctr">
              <a:buFont typeface="Arial" charset="0"/>
              <a:buNone/>
            </a:pPr>
            <a:r>
              <a:rPr lang="tr-TR" altLang="tr-TR" sz="2800" i="1" dirty="0" smtClean="0">
                <a:latin typeface="Times New Roman" pitchFamily="18" charset="0"/>
              </a:rPr>
              <a:t>goksuc@ekonomi.gov.tr</a:t>
            </a:r>
          </a:p>
          <a:p>
            <a:pPr algn="ctr">
              <a:buFont typeface="Arial" charset="0"/>
              <a:buNone/>
            </a:pPr>
            <a:endParaRPr lang="tr-TR" altLang="tr-TR" sz="2800" b="1" u="sng" dirty="0" smtClean="0"/>
          </a:p>
        </p:txBody>
      </p:sp>
      <p:sp>
        <p:nvSpPr>
          <p:cNvPr id="3" name="2 Başlık"/>
          <p:cNvSpPr>
            <a:spLocks/>
          </p:cNvSpPr>
          <p:nvPr/>
        </p:nvSpPr>
        <p:spPr bwMode="auto">
          <a:xfrm>
            <a:off x="827088" y="404813"/>
            <a:ext cx="7632700" cy="395287"/>
          </a:xfrm>
          <a:prstGeom prst="rect">
            <a:avLst/>
          </a:prstGeom>
          <a:noFill/>
          <a:ln>
            <a:noFill/>
          </a:ln>
          <a:extLst/>
        </p:spPr>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0" hangingPunct="0">
              <a:defRPr/>
            </a:pPr>
            <a:r>
              <a:rPr lang="tr-TR" altLang="tr-TR" sz="2400" b="1">
                <a:solidFill>
                  <a:schemeClr val="bg1"/>
                </a:solidFill>
                <a:effectLst>
                  <a:outerShdw blurRad="38100" dist="38100" dir="2700000" algn="tl">
                    <a:srgbClr val="000000"/>
                  </a:outerShdw>
                </a:effectLst>
              </a:rPr>
              <a:t>İLETİŞİM</a:t>
            </a:r>
          </a:p>
        </p:txBody>
      </p:sp>
      <p:graphicFrame>
        <p:nvGraphicFramePr>
          <p:cNvPr id="6" name="Table 5"/>
          <p:cNvGraphicFramePr>
            <a:graphicFrameLocks noGrp="1"/>
          </p:cNvGraphicFramePr>
          <p:nvPr/>
        </p:nvGraphicFramePr>
        <p:xfrm>
          <a:off x="395536" y="1484784"/>
          <a:ext cx="8424936" cy="2592288"/>
        </p:xfrm>
        <a:graphic>
          <a:graphicData uri="http://schemas.openxmlformats.org/drawingml/2006/table">
            <a:tbl>
              <a:tblPr firstRow="1" bandRow="1">
                <a:tableStyleId>{5C22544A-7EE6-4342-B048-85BDC9FD1C3A}</a:tableStyleId>
              </a:tblPr>
              <a:tblGrid>
                <a:gridCol w="4212468">
                  <a:extLst>
                    <a:ext uri="{9D8B030D-6E8A-4147-A177-3AD203B41FA5}">
                      <a16:colId xmlns="" xmlns:a16="http://schemas.microsoft.com/office/drawing/2014/main" val="20000"/>
                    </a:ext>
                  </a:extLst>
                </a:gridCol>
                <a:gridCol w="4212468">
                  <a:extLst>
                    <a:ext uri="{9D8B030D-6E8A-4147-A177-3AD203B41FA5}">
                      <a16:colId xmlns="" xmlns:a16="http://schemas.microsoft.com/office/drawing/2014/main" val="20001"/>
                    </a:ext>
                  </a:extLst>
                </a:gridCol>
              </a:tblGrid>
              <a:tr h="2592288">
                <a:tc>
                  <a:txBody>
                    <a:bodyPr/>
                    <a:lstStyle/>
                    <a:p>
                      <a:pPr>
                        <a:buNone/>
                      </a:pPr>
                      <a:r>
                        <a:rPr lang="tr-TR" sz="1800" b="1" i="1" dirty="0" smtClean="0"/>
                        <a:t>T.C. Yeni  Delhi Büyükelçiliği </a:t>
                      </a:r>
                      <a:endParaRPr lang="en-US" sz="1800" dirty="0" smtClean="0"/>
                    </a:p>
                    <a:p>
                      <a:pPr>
                        <a:buNone/>
                      </a:pPr>
                      <a:r>
                        <a:rPr lang="tr-TR" sz="1800" b="1" i="1" dirty="0" smtClean="0"/>
                        <a:t>Ticaret Müşavirliği</a:t>
                      </a:r>
                      <a:endParaRPr lang="en-US" sz="1800" b="1"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sz="1800" b="1" i="1" kern="1200" dirty="0" smtClean="0">
                          <a:solidFill>
                            <a:schemeClr val="lt1"/>
                          </a:solidFill>
                          <a:latin typeface="+mn-lt"/>
                          <a:ea typeface="+mn-ea"/>
                          <a:cs typeface="+mn-cs"/>
                        </a:rPr>
                        <a:t>Adres   : 50-N, Nyaya Marg, Chanakyapuri New Delhi- 110021, INDIA</a:t>
                      </a:r>
                      <a:endParaRPr lang="en-US" dirty="0" smtClean="0"/>
                    </a:p>
                    <a:p>
                      <a:pPr>
                        <a:buNone/>
                      </a:pPr>
                      <a:endParaRPr lang="en-US" sz="1800" dirty="0" smtClean="0"/>
                    </a:p>
                    <a:p>
                      <a:pPr>
                        <a:buNone/>
                      </a:pPr>
                      <a:endParaRPr lang="en-US" sz="1800" i="1" dirty="0" smtClean="0"/>
                    </a:p>
                    <a:p>
                      <a:pPr>
                        <a:buNone/>
                      </a:pPr>
                      <a:r>
                        <a:rPr lang="tr-TR" sz="1800" i="1" dirty="0" smtClean="0"/>
                        <a:t>Tel    : (+ 91 11)  2687 99 07 (Direk) </a:t>
                      </a:r>
                      <a:endParaRPr lang="en-US" sz="1800" i="1" dirty="0" smtClean="0"/>
                    </a:p>
                    <a:p>
                      <a:pPr>
                        <a:buNone/>
                      </a:pPr>
                      <a:r>
                        <a:rPr lang="tr-TR" sz="1800" i="1" dirty="0" smtClean="0"/>
                        <a:t>Faks: (+ 91 11)  2688 92 36 </a:t>
                      </a:r>
                      <a:endParaRPr lang="en-US" sz="1800" i="1" dirty="0" smtClean="0"/>
                    </a:p>
                    <a:p>
                      <a:pPr>
                        <a:buNone/>
                      </a:pPr>
                      <a:r>
                        <a:rPr lang="tr-TR" sz="1800" i="1" dirty="0" smtClean="0"/>
                        <a:t>E-posta: </a:t>
                      </a:r>
                      <a:r>
                        <a:rPr lang="tr-TR" sz="1800" i="1" dirty="0" smtClean="0">
                          <a:hlinkClick r:id="rId3"/>
                        </a:rPr>
                        <a:t>yenidelhi@ekonomi.gov.tr</a:t>
                      </a:r>
                      <a:endParaRPr lang="en-US" sz="1800" dirty="0" smtClean="0"/>
                    </a:p>
                  </a:txBody>
                  <a:tcPr/>
                </a:tc>
                <a:tc>
                  <a:txBody>
                    <a:bodyPr/>
                    <a:lstStyle/>
                    <a:p>
                      <a:pPr>
                        <a:buNone/>
                      </a:pPr>
                      <a:r>
                        <a:rPr lang="tr-TR" sz="1800" b="1" i="1" dirty="0" smtClean="0"/>
                        <a:t>T.C. Mumbai Başkonsolosluğu </a:t>
                      </a:r>
                      <a:endParaRPr lang="en-US" sz="1800" dirty="0" smtClean="0"/>
                    </a:p>
                    <a:p>
                      <a:pPr>
                        <a:buNone/>
                      </a:pPr>
                      <a:r>
                        <a:rPr lang="tr-TR" sz="1800" b="1" i="1" dirty="0" smtClean="0"/>
                        <a:t>Ticaret Ataşeliği</a:t>
                      </a:r>
                      <a:endParaRPr lang="en-US" sz="1800" dirty="0" smtClean="0"/>
                    </a:p>
                    <a:p>
                      <a:pPr>
                        <a:buNone/>
                      </a:pPr>
                      <a:r>
                        <a:rPr lang="tr-TR" sz="1800" i="1" dirty="0" smtClean="0"/>
                        <a:t>Adres: No:19, 17th Floor, Kanchanjunga Building</a:t>
                      </a:r>
                      <a:r>
                        <a:rPr lang="en-US" sz="1800" i="0" baseline="0" dirty="0" smtClean="0"/>
                        <a:t> </a:t>
                      </a:r>
                      <a:r>
                        <a:rPr lang="tr-TR" sz="1800" i="1" dirty="0" smtClean="0"/>
                        <a:t> 72, Pedder Road </a:t>
                      </a:r>
                      <a:endParaRPr lang="en-US" sz="1800" i="1" dirty="0" smtClean="0"/>
                    </a:p>
                    <a:p>
                      <a:pPr>
                        <a:buNone/>
                      </a:pPr>
                      <a:r>
                        <a:rPr lang="tr-TR" sz="1800" i="1" dirty="0" smtClean="0"/>
                        <a:t>Mumbai 400 026 / INDIA</a:t>
                      </a:r>
                      <a:endParaRPr lang="en-US" sz="1800" dirty="0" smtClean="0"/>
                    </a:p>
                    <a:p>
                      <a:pPr>
                        <a:buNone/>
                      </a:pPr>
                      <a:endParaRPr lang="en-US" sz="1800" i="1" dirty="0" smtClean="0"/>
                    </a:p>
                    <a:p>
                      <a:pPr>
                        <a:buNone/>
                      </a:pPr>
                      <a:r>
                        <a:rPr lang="tr-TR" sz="1800" i="1" dirty="0" smtClean="0"/>
                        <a:t>Tel    : (+91 22)  23851417 / 23851418</a:t>
                      </a:r>
                      <a:br>
                        <a:rPr lang="tr-TR" sz="1800" i="1" dirty="0" smtClean="0"/>
                      </a:br>
                      <a:r>
                        <a:rPr lang="tr-TR" sz="1800" i="1" dirty="0" smtClean="0"/>
                        <a:t>Faks: (+ 91 22)  23851419</a:t>
                      </a:r>
                      <a:br>
                        <a:rPr lang="tr-TR" sz="1800" i="1" dirty="0" smtClean="0"/>
                      </a:br>
                      <a:r>
                        <a:rPr lang="tr-TR" sz="1800" i="1" dirty="0" smtClean="0"/>
                        <a:t>E-posta: </a:t>
                      </a:r>
                      <a:r>
                        <a:rPr lang="tr-TR" sz="1800" i="1" dirty="0" smtClean="0">
                          <a:hlinkClick r:id="rId4"/>
                        </a:rPr>
                        <a:t>mumbai@ekonomi.gov.tr</a:t>
                      </a:r>
                      <a:endParaRPr lang="en-US" dirty="0"/>
                    </a:p>
                  </a:txBody>
                  <a:tcPr/>
                </a:tc>
                <a:extLst>
                  <a:ext uri="{0D108BD9-81ED-4DB2-BD59-A6C34878D82A}">
                    <a16:rowId xmlns="" xmlns:a16="http://schemas.microsoft.com/office/drawing/2014/main" val="10000"/>
                  </a:ext>
                </a:extLst>
              </a:tr>
            </a:tbl>
          </a:graphicData>
        </a:graphic>
      </p:graphicFrame>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51"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842B3EB0-98F1-4CF5-8E73-DD5DA1F2AA53}" type="slidenum">
              <a:rPr lang="en-US" altLang="tr-TR">
                <a:solidFill>
                  <a:srgbClr val="D9D9D9"/>
                </a:solidFill>
              </a:rPr>
              <a:pPr>
                <a:defRPr/>
              </a:pPr>
              <a:t>4</a:t>
            </a:fld>
            <a:endParaRPr lang="en-US" altLang="tr-TR">
              <a:solidFill>
                <a:srgbClr val="D9D9D9"/>
              </a:solidFill>
            </a:endParaRPr>
          </a:p>
        </p:txBody>
      </p:sp>
      <p:sp>
        <p:nvSpPr>
          <p:cNvPr id="4" name="Altbilgi Yer Tutucusu 3"/>
          <p:cNvSpPr txBox="1">
            <a:spLocks noGrp="1"/>
          </p:cNvSpPr>
          <p:nvPr/>
        </p:nvSpPr>
        <p:spPr>
          <a:xfrm>
            <a:off x="1828800" y="6524625"/>
            <a:ext cx="5672138" cy="252413"/>
          </a:xfrm>
          <a:prstGeom prst="rect">
            <a:avLst/>
          </a:prstGeom>
          <a:noFill/>
        </p:spPr>
        <p:txBody>
          <a:bodyPr/>
          <a:lstStyle/>
          <a:p>
            <a:pPr algn="ctr">
              <a:defRPr/>
            </a:pPr>
            <a:r>
              <a:rPr lang="nn-NO" sz="1600" b="1">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rPr>
              <a:t>T. C. EKONOMİ BAKANLIĞI</a:t>
            </a:r>
            <a:endParaRPr lang="tr-TR" sz="1600" b="1" dirty="0">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fld id="{71C81E58-D0D7-4FE6-AFFF-D4C0FE9D01B4}" type="slidenum">
              <a:rPr lang="en-US" altLang="tr-TR" sz="1600">
                <a:solidFill>
                  <a:srgbClr val="D9D9D9"/>
                </a:solidFill>
                <a:effectLst>
                  <a:outerShdw blurRad="38100" dist="38100" dir="2700000" algn="tl">
                    <a:srgbClr val="000000"/>
                  </a:outerShdw>
                </a:effectLst>
              </a:rPr>
              <a:pPr algn="ctr">
                <a:defRPr/>
              </a:pPr>
              <a:t>4</a:t>
            </a:fld>
            <a:endParaRPr lang="en-US" altLang="tr-TR" sz="1600">
              <a:solidFill>
                <a:srgbClr val="D9D9D9"/>
              </a:solidFill>
              <a:effectLst>
                <a:outerShdw blurRad="38100" dist="38100" dir="2700000" algn="tl">
                  <a:srgbClr val="000000"/>
                </a:outerShdw>
              </a:effectLst>
            </a:endParaRPr>
          </a:p>
        </p:txBody>
      </p:sp>
      <p:sp>
        <p:nvSpPr>
          <p:cNvPr id="28677" name="Rectangle 127"/>
          <p:cNvSpPr>
            <a:spLocks/>
          </p:cNvSpPr>
          <p:nvPr/>
        </p:nvSpPr>
        <p:spPr bwMode="auto">
          <a:xfrm>
            <a:off x="755650" y="274638"/>
            <a:ext cx="7561263" cy="561975"/>
          </a:xfrm>
          <a:prstGeom prst="rect">
            <a:avLst/>
          </a:prstGeom>
          <a:noFill/>
          <a:ln w="9525">
            <a:noFill/>
            <a:miter lim="800000"/>
            <a:headEnd/>
            <a:tailEnd/>
          </a:ln>
        </p:spPr>
        <p:txBody>
          <a:bodyPr anchor="ctr"/>
          <a:lstStyle/>
          <a:p>
            <a:pPr algn="ctr" eaLnBrk="0" hangingPunct="0"/>
            <a:r>
              <a:rPr lang="tr-TR" altLang="tr-TR" sz="2800" b="1">
                <a:solidFill>
                  <a:schemeClr val="bg1"/>
                </a:solidFill>
              </a:rPr>
              <a:t>Hindistan Temel Bilgiler</a:t>
            </a:r>
            <a:endParaRPr lang="en-US" altLang="tr-TR" sz="2800" b="1">
              <a:solidFill>
                <a:schemeClr val="bg1"/>
              </a:solidFill>
            </a:endParaRPr>
          </a:p>
        </p:txBody>
      </p:sp>
      <p:sp>
        <p:nvSpPr>
          <p:cNvPr id="28678" name="Rectangle 505"/>
          <p:cNvSpPr>
            <a:spLocks noChangeArrowheads="1"/>
          </p:cNvSpPr>
          <p:nvPr/>
        </p:nvSpPr>
        <p:spPr bwMode="auto">
          <a:xfrm>
            <a:off x="1674813" y="923925"/>
            <a:ext cx="4343400" cy="0"/>
          </a:xfrm>
          <a:prstGeom prst="rect">
            <a:avLst/>
          </a:prstGeom>
          <a:solidFill>
            <a:srgbClr val="CCFFFF"/>
          </a:solidFill>
          <a:ln w="9525">
            <a:noFill/>
            <a:miter lim="800000"/>
            <a:headEnd/>
            <a:tailEnd/>
          </a:ln>
        </p:spPr>
        <p:txBody>
          <a:bodyPr wrap="none" anchor="ctr">
            <a:spAutoFit/>
          </a:bodyPr>
          <a:lstStyle/>
          <a:p>
            <a:endParaRPr lang="tr-TR" altLang="tr-TR"/>
          </a:p>
        </p:txBody>
      </p:sp>
      <p:graphicFrame>
        <p:nvGraphicFramePr>
          <p:cNvPr id="28841" name="Group 169"/>
          <p:cNvGraphicFramePr>
            <a:graphicFrameLocks noGrp="1"/>
          </p:cNvGraphicFramePr>
          <p:nvPr/>
        </p:nvGraphicFramePr>
        <p:xfrm>
          <a:off x="395288" y="1052513"/>
          <a:ext cx="8605837" cy="5221293"/>
        </p:xfrm>
        <a:graphic>
          <a:graphicData uri="http://schemas.openxmlformats.org/drawingml/2006/table">
            <a:tbl>
              <a:tblPr/>
              <a:tblGrid>
                <a:gridCol w="1789112">
                  <a:extLst>
                    <a:ext uri="{9D8B030D-6E8A-4147-A177-3AD203B41FA5}">
                      <a16:colId xmlns="" xmlns:a16="http://schemas.microsoft.com/office/drawing/2014/main" val="20000"/>
                    </a:ext>
                  </a:extLst>
                </a:gridCol>
                <a:gridCol w="6816725">
                  <a:extLst>
                    <a:ext uri="{9D8B030D-6E8A-4147-A177-3AD203B41FA5}">
                      <a16:colId xmlns="" xmlns:a16="http://schemas.microsoft.com/office/drawing/2014/main" val="20001"/>
                    </a:ext>
                  </a:extLst>
                </a:gridCol>
              </a:tblGrid>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Resmi Adı</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Hindistan Cumhuriyeti (Bharat Ganrajya)</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0"/>
                  </a:ext>
                </a:extLst>
              </a:tr>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Nüfus</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1.324 milyon (2017 tahmini, UN)</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1"/>
                  </a:ext>
                </a:extLst>
              </a:tr>
              <a:tr h="3175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Yüzölçümü</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3.287.263 km</a:t>
                      </a:r>
                      <a:r>
                        <a:rPr kumimoji="0" lang="tr-TR" sz="1400" b="1" i="0" u="none" strike="noStrike" cap="none" normalizeH="0" baseline="30000" smtClean="0">
                          <a:ln>
                            <a:noFill/>
                          </a:ln>
                          <a:solidFill>
                            <a:schemeClr val="tx1"/>
                          </a:solidFill>
                          <a:effectLst/>
                          <a:latin typeface="Arial" charset="0"/>
                          <a:cs typeface="Times New Roman" pitchFamily="18" charset="0"/>
                        </a:rPr>
                        <a:t>2</a:t>
                      </a:r>
                      <a:r>
                        <a:rPr kumimoji="0" lang="tr-TR" sz="1400" b="1" i="0" u="none" strike="noStrike" cap="none" normalizeH="0" baseline="0" smtClean="0">
                          <a:ln>
                            <a:noFill/>
                          </a:ln>
                          <a:solidFill>
                            <a:schemeClr val="tx1"/>
                          </a:solidFill>
                          <a:effectLst/>
                          <a:latin typeface="Arial" charset="0"/>
                          <a:cs typeface="Times New Roman" pitchFamily="18" charset="0"/>
                        </a:rPr>
                        <a:t>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2"/>
                  </a:ext>
                </a:extLst>
              </a:tr>
              <a:tr h="7604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Resmi Dil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Hintçe en çok kullanılan resmi dildir. </a:t>
                      </a:r>
                      <a:endParaRPr kumimoji="0" lang="tr-TR" sz="1400" b="0" i="0" u="none" strike="noStrike" cap="none" normalizeH="0" baseline="0" smtClean="0">
                        <a:ln>
                          <a:noFill/>
                        </a:ln>
                        <a:solidFill>
                          <a:schemeClr val="tx1"/>
                        </a:solidFill>
                        <a:effectLst/>
                        <a:latin typeface="Arial"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14 tane daha resmi dil vardır. İngilizce iş çevrelerinde 2. dil olarak yaygın bir şekilde kullanılmaktadır.</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3"/>
                  </a:ext>
                </a:extLst>
              </a:tr>
              <a:tr h="5381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AU" sz="1400" b="1" i="0" u="none" strike="noStrike" cap="none" normalizeH="0" baseline="0" smtClean="0">
                          <a:ln>
                            <a:noFill/>
                          </a:ln>
                          <a:solidFill>
                            <a:schemeClr val="tx1"/>
                          </a:solidFill>
                          <a:effectLst/>
                          <a:latin typeface="Arial" charset="0"/>
                          <a:cs typeface="Times New Roman" pitchFamily="18" charset="0"/>
                        </a:rPr>
                        <a:t>İnançlar</a:t>
                      </a:r>
                      <a:endParaRPr kumimoji="0" lang="en-AU"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Hinduizm (%80,5), İslam (%13,4), Hıristiyanlık (2,3), Sih (%1,9), Budizm (%0,8), Jain (%0,4)</a:t>
                      </a:r>
                      <a:r>
                        <a:rPr kumimoji="0" lang="tr-TR" sz="1400" b="0" i="0" u="none" strike="noStrike" cap="none" normalizeH="0" baseline="0" smtClean="0">
                          <a:ln>
                            <a:noFill/>
                          </a:ln>
                          <a:solidFill>
                            <a:schemeClr val="tx1"/>
                          </a:solidFill>
                          <a:effectLst/>
                          <a:latin typeface="Arial" charset="0"/>
                          <a:cs typeface="Times New Roman" pitchFamily="18" charset="0"/>
                        </a:rPr>
                        <a:t>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4"/>
                  </a:ext>
                </a:extLst>
              </a:tr>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Başkent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Yeni Delhi (26,5 milyon)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5"/>
                  </a:ext>
                </a:extLst>
              </a:tr>
              <a:tr h="5381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Önemli Şehirler</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Mumbai (21,3 milyon), Kolkata (14,6 milyon), Chennai (8,9 milyon), Bangalore (8,7 milyon), Haydarabad (7,7 milyon)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6"/>
                  </a:ext>
                </a:extLst>
              </a:tr>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Komşuları</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Pakistan, Çin, Bhutan, Nepal, Bangladeş, Sri Lanka, Myanmar</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7"/>
                  </a:ext>
                </a:extLst>
              </a:tr>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İklim</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Yarı-Tropikal ve Tropikal İklim.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8"/>
                  </a:ext>
                </a:extLst>
              </a:tr>
              <a:tr h="3175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Yönetim Biçimi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Federal Parlamenter Anayasal Cumhuriyet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9"/>
                  </a:ext>
                </a:extLst>
              </a:tr>
              <a:tr h="5381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Yöneticiler</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Cumhurbaşkanı: Ram </a:t>
                      </a:r>
                      <a:r>
                        <a:rPr kumimoji="0" lang="tr-TR" sz="1400" b="1" i="0" u="none" strike="noStrike" cap="none" normalizeH="0" baseline="0" dirty="0" err="1" smtClean="0">
                          <a:ln>
                            <a:noFill/>
                          </a:ln>
                          <a:solidFill>
                            <a:schemeClr val="tx1"/>
                          </a:solidFill>
                          <a:effectLst/>
                          <a:latin typeface="Arial" charset="0"/>
                          <a:cs typeface="Times New Roman" pitchFamily="18" charset="0"/>
                        </a:rPr>
                        <a:t>Nath</a:t>
                      </a:r>
                      <a:r>
                        <a:rPr kumimoji="0" lang="tr-TR" sz="1400" b="1" i="0" u="none" strike="noStrike" cap="none" normalizeH="0" baseline="0" dirty="0" smtClean="0">
                          <a:ln>
                            <a:noFill/>
                          </a:ln>
                          <a:solidFill>
                            <a:schemeClr val="tx1"/>
                          </a:solidFill>
                          <a:effectLst/>
                          <a:latin typeface="Arial" charset="0"/>
                          <a:cs typeface="Times New Roman" pitchFamily="18" charset="0"/>
                        </a:rPr>
                        <a:t> KOVIND</a:t>
                      </a:r>
                      <a:endParaRPr kumimoji="0" lang="tr-TR" sz="1400" b="0" i="0" u="none" strike="noStrike" cap="none" normalizeH="0" baseline="0" dirty="0" smtClean="0">
                        <a:ln>
                          <a:noFill/>
                        </a:ln>
                        <a:solidFill>
                          <a:schemeClr val="tx1"/>
                        </a:solidFill>
                        <a:effectLst/>
                        <a:latin typeface="Arial" charset="0"/>
                        <a:cs typeface="Times New Roman" pitchFamily="18" charset="0"/>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Başbakan: </a:t>
                      </a:r>
                      <a:r>
                        <a:rPr kumimoji="0" lang="tr-TR" sz="1400" b="1" i="0" u="none" strike="noStrike" cap="none" normalizeH="0" baseline="0" dirty="0" err="1" smtClean="0">
                          <a:ln>
                            <a:noFill/>
                          </a:ln>
                          <a:solidFill>
                            <a:schemeClr val="tx1"/>
                          </a:solidFill>
                          <a:effectLst/>
                          <a:latin typeface="Arial" charset="0"/>
                          <a:cs typeface="Times New Roman" pitchFamily="18" charset="0"/>
                        </a:rPr>
                        <a:t>Narendra</a:t>
                      </a:r>
                      <a:r>
                        <a:rPr kumimoji="0" lang="tr-TR" sz="1400" b="1" i="0" u="none" strike="noStrike" cap="none" normalizeH="0" baseline="0" dirty="0" smtClean="0">
                          <a:ln>
                            <a:noFill/>
                          </a:ln>
                          <a:solidFill>
                            <a:schemeClr val="tx1"/>
                          </a:solidFill>
                          <a:effectLst/>
                          <a:latin typeface="Arial" charset="0"/>
                          <a:cs typeface="Times New Roman" pitchFamily="18" charset="0"/>
                        </a:rPr>
                        <a:t> MODI</a:t>
                      </a:r>
                      <a:endParaRPr kumimoji="0" lang="tr-TR" sz="1800" b="0" i="0" u="none" strike="noStrike" cap="none" normalizeH="0" baseline="0" dirty="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0"/>
                  </a:ext>
                </a:extLst>
              </a:tr>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Para Birimi  </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Hint Rupisi (INR)</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1"/>
                  </a:ext>
                </a:extLst>
              </a:tr>
              <a:tr h="3159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chemeClr val="tx1"/>
                          </a:solidFill>
                          <a:effectLst/>
                          <a:latin typeface="Arial" charset="0"/>
                          <a:cs typeface="Times New Roman" pitchFamily="18" charset="0"/>
                        </a:rPr>
                        <a:t>Resmi Web Sitesi</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400" b="1" i="0" u="none" strike="noStrike" cap="none" normalizeH="0" baseline="0" dirty="0" smtClean="0">
                          <a:ln>
                            <a:noFill/>
                          </a:ln>
                          <a:solidFill>
                            <a:schemeClr val="tx1"/>
                          </a:solidFill>
                          <a:effectLst/>
                          <a:latin typeface="Arial" charset="0"/>
                          <a:cs typeface="Times New Roman" pitchFamily="18" charset="0"/>
                        </a:rPr>
                        <a:t>www.india.gov.in</a:t>
                      </a:r>
                      <a:endParaRPr kumimoji="0" lang="tr-TR" sz="1800" b="0" i="0" u="none" strike="noStrike" cap="none" normalizeH="0" baseline="0" dirty="0" smtClean="0">
                        <a:ln>
                          <a:noFill/>
                        </a:ln>
                        <a:solidFill>
                          <a:schemeClr val="tx1"/>
                        </a:solidFill>
                        <a:effectLst/>
                        <a:latin typeface="Arial" charset="0"/>
                        <a:cs typeface="Arial"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2"/>
                  </a:ext>
                </a:extLst>
              </a:tr>
            </a:tbl>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64"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4FEC208B-CEFE-4696-89C2-F8E556A12180}" type="slidenum">
              <a:rPr lang="en-US" altLang="tr-TR">
                <a:solidFill>
                  <a:srgbClr val="D9D9D9"/>
                </a:solidFill>
              </a:rPr>
              <a:pPr>
                <a:defRPr/>
              </a:pPr>
              <a:t>5</a:t>
            </a:fld>
            <a:endParaRPr lang="en-US" altLang="tr-TR">
              <a:solidFill>
                <a:srgbClr val="D9D9D9"/>
              </a:solidFill>
            </a:endParaRPr>
          </a:p>
        </p:txBody>
      </p:sp>
      <p:sp>
        <p:nvSpPr>
          <p:cNvPr id="4" name="Altbilgi Yer Tutucusu 3"/>
          <p:cNvSpPr txBox="1">
            <a:spLocks noGrp="1"/>
          </p:cNvSpPr>
          <p:nvPr/>
        </p:nvSpPr>
        <p:spPr>
          <a:xfrm>
            <a:off x="1828800" y="6524625"/>
            <a:ext cx="5672138" cy="252413"/>
          </a:xfrm>
          <a:prstGeom prst="rect">
            <a:avLst/>
          </a:prstGeom>
          <a:noFill/>
        </p:spPr>
        <p:txBody>
          <a:bodyPr/>
          <a:lstStyle/>
          <a:p>
            <a:pPr algn="ctr">
              <a:defRPr/>
            </a:pPr>
            <a:r>
              <a:rPr lang="nn-NO" sz="1600" b="1">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rPr>
              <a:t>T. C. EKONOMİ BAKANLIĞI</a:t>
            </a:r>
            <a:endParaRPr lang="tr-TR" sz="1600" b="1" dirty="0">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fld id="{0F55B752-C4E4-40F9-92C0-3D56DE874805}" type="slidenum">
              <a:rPr lang="en-US" altLang="tr-TR" sz="1600">
                <a:solidFill>
                  <a:srgbClr val="D9D9D9"/>
                </a:solidFill>
                <a:effectLst>
                  <a:outerShdw blurRad="38100" dist="38100" dir="2700000" algn="tl">
                    <a:srgbClr val="000000"/>
                  </a:outerShdw>
                </a:effectLst>
              </a:rPr>
              <a:pPr algn="ctr">
                <a:defRPr/>
              </a:pPr>
              <a:t>5</a:t>
            </a:fld>
            <a:endParaRPr lang="en-US" altLang="tr-TR" sz="1600">
              <a:solidFill>
                <a:srgbClr val="D9D9D9"/>
              </a:solidFill>
              <a:effectLst>
                <a:outerShdw blurRad="38100" dist="38100" dir="2700000" algn="tl">
                  <a:srgbClr val="000000"/>
                </a:outerShdw>
              </a:effectLst>
            </a:endParaRPr>
          </a:p>
        </p:txBody>
      </p:sp>
      <p:sp>
        <p:nvSpPr>
          <p:cNvPr id="30725" name="Rectangle 550"/>
          <p:cNvSpPr>
            <a:spLocks noGrp="1"/>
          </p:cNvSpPr>
          <p:nvPr>
            <p:ph type="title" idx="4294967295"/>
          </p:nvPr>
        </p:nvSpPr>
        <p:spPr>
          <a:xfrm>
            <a:off x="755650" y="260350"/>
            <a:ext cx="7561263" cy="561975"/>
          </a:xfrm>
        </p:spPr>
        <p:txBody>
          <a:bodyPr/>
          <a:lstStyle/>
          <a:p>
            <a:r>
              <a:rPr lang="tr-TR" altLang="tr-TR" sz="800" b="1" smtClean="0">
                <a:solidFill>
                  <a:schemeClr val="bg1"/>
                </a:solidFill>
              </a:rPr>
              <a:t/>
            </a:r>
            <a:br>
              <a:rPr lang="tr-TR" altLang="tr-TR" sz="800" b="1" smtClean="0">
                <a:solidFill>
                  <a:schemeClr val="bg1"/>
                </a:solidFill>
              </a:rPr>
            </a:br>
            <a:r>
              <a:rPr lang="tr-TR" altLang="tr-TR" sz="2800" b="1" smtClean="0">
                <a:solidFill>
                  <a:schemeClr val="bg1"/>
                </a:solidFill>
              </a:rPr>
              <a:t>Hindistan Temel Göstergeler</a:t>
            </a:r>
            <a:endParaRPr lang="en-US" altLang="tr-TR" sz="2800" b="1" smtClean="0">
              <a:solidFill>
                <a:schemeClr val="bg1"/>
              </a:solidFill>
            </a:endParaRPr>
          </a:p>
        </p:txBody>
      </p:sp>
      <p:graphicFrame>
        <p:nvGraphicFramePr>
          <p:cNvPr id="24259" name="Group 707"/>
          <p:cNvGraphicFramePr>
            <a:graphicFrameLocks noGrp="1"/>
          </p:cNvGraphicFramePr>
          <p:nvPr>
            <p:extLst>
              <p:ext uri="{D42A27DB-BD31-4B8C-83A1-F6EECF244321}">
                <p14:modId xmlns="" xmlns:p14="http://schemas.microsoft.com/office/powerpoint/2010/main" val="3082573596"/>
              </p:ext>
            </p:extLst>
          </p:nvPr>
        </p:nvGraphicFramePr>
        <p:xfrm>
          <a:off x="761312" y="822325"/>
          <a:ext cx="7807113" cy="5462203"/>
        </p:xfrm>
        <a:graphic>
          <a:graphicData uri="http://schemas.openxmlformats.org/drawingml/2006/table">
            <a:tbl>
              <a:tblPr/>
              <a:tblGrid>
                <a:gridCol w="3189097">
                  <a:extLst>
                    <a:ext uri="{9D8B030D-6E8A-4147-A177-3AD203B41FA5}">
                      <a16:colId xmlns="" xmlns:a16="http://schemas.microsoft.com/office/drawing/2014/main" val="20000"/>
                    </a:ext>
                  </a:extLst>
                </a:gridCol>
                <a:gridCol w="1247001">
                  <a:extLst>
                    <a:ext uri="{9D8B030D-6E8A-4147-A177-3AD203B41FA5}">
                      <a16:colId xmlns="" xmlns:a16="http://schemas.microsoft.com/office/drawing/2014/main" val="20001"/>
                    </a:ext>
                  </a:extLst>
                </a:gridCol>
                <a:gridCol w="1247001">
                  <a:extLst>
                    <a:ext uri="{9D8B030D-6E8A-4147-A177-3AD203B41FA5}">
                      <a16:colId xmlns="" xmlns:a16="http://schemas.microsoft.com/office/drawing/2014/main" val="20002"/>
                    </a:ext>
                  </a:extLst>
                </a:gridCol>
                <a:gridCol w="1062007">
                  <a:extLst>
                    <a:ext uri="{9D8B030D-6E8A-4147-A177-3AD203B41FA5}">
                      <a16:colId xmlns="" xmlns:a16="http://schemas.microsoft.com/office/drawing/2014/main" val="20003"/>
                    </a:ext>
                  </a:extLst>
                </a:gridCol>
                <a:gridCol w="1062007">
                  <a:extLst>
                    <a:ext uri="{9D8B030D-6E8A-4147-A177-3AD203B41FA5}">
                      <a16:colId xmlns="" xmlns:a16="http://schemas.microsoft.com/office/drawing/2014/main" val="20004"/>
                    </a:ext>
                  </a:extLst>
                </a:gridCol>
              </a:tblGrid>
              <a:tr h="41317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altLang="tr-TR" sz="16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2014</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/15</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2015</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/16</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2016</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2017/18*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T="45728" marB="4572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extLst>
                  <a:ext uri="{0D108BD9-81ED-4DB2-BD59-A6C34878D82A}">
                    <a16:rowId xmlns="" xmlns:a16="http://schemas.microsoft.com/office/drawing/2014/main" val="10000"/>
                  </a:ext>
                </a:extLst>
              </a:tr>
              <a:tr h="350893">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GSYİH (mil</a:t>
                      </a:r>
                      <a:r>
                        <a:rPr kumimoji="0" lang="en-US"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2.0</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40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134</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2.2</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2455,3</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1"/>
                  </a:ext>
                </a:extLst>
              </a:tr>
              <a:tr h="320831">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Reel Büyüme (%)</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rPr>
                        <a:t>7,5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8,0</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rPr>
                        <a:t>7,1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7,2</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2"/>
                  </a:ext>
                </a:extLst>
              </a:tr>
              <a:tr h="322032">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Kişi Başı Gelir ($)</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1576,4</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1630,5</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1706,4</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1831,4</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3"/>
                  </a:ext>
                </a:extLst>
              </a:tr>
              <a:tr h="320831">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Enflasyon</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5,9</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3,9</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4,8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0"/>
                  </a:ext>
                </a:extLst>
              </a:tr>
              <a:tr h="339289">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İşsizlik (%)</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rPr>
                        <a:t>8,7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rPr>
                        <a:t>8,6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rPr>
                        <a:t>8,3</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4"/>
                  </a:ext>
                </a:extLst>
              </a:tr>
              <a:tr h="320831">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2" panose="05020102010507070707" pitchFamily="18" charset="2"/>
                        <a:buNone/>
                        <a:tabLst/>
                      </a:pP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Mal </a:t>
                      </a:r>
                      <a:r>
                        <a:rPr kumimoji="0" lang="en-AU" altLang="tr-TR" sz="1600" b="1"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İhracatı</a:t>
                      </a: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(mil.$)</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310,3</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262,3</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276,5</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195</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5"/>
                  </a:ext>
                </a:extLst>
              </a:tr>
              <a:tr h="320831">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2" panose="05020102010507070707" pitchFamily="18" charset="2"/>
                        <a:buNone/>
                        <a:tabLst/>
                      </a:pPr>
                      <a:r>
                        <a:rPr kumimoji="0" lang="en-AU" altLang="tr-TR" sz="1600" b="0" i="1"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Petrol </a:t>
                      </a:r>
                      <a:r>
                        <a:rPr kumimoji="0" lang="en-AU" altLang="tr-TR" sz="1600" b="0" i="1"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ür</a:t>
                      </a:r>
                      <a:r>
                        <a:rPr kumimoji="0" lang="en-AU" altLang="tr-TR" sz="1600" b="0" i="1"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a:r>
                      <a:r>
                        <a:rPr kumimoji="0" lang="en-AU" altLang="tr-TR" sz="1600" b="0" i="1"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ihracatı</a:t>
                      </a:r>
                      <a:endParaRPr kumimoji="0" lang="en-AU" altLang="tr-TR" sz="1600" b="0" i="1"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56,7</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30,6</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31,6</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23,1</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1"/>
                  </a:ext>
                </a:extLst>
              </a:tr>
              <a:tr h="320831">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 typeface="Wingdings 2" panose="05020102010507070707" pitchFamily="18" charset="2"/>
                        <a:buNone/>
                        <a:tabLst/>
                      </a:pP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Mal </a:t>
                      </a:r>
                      <a:r>
                        <a:rPr kumimoji="0" lang="en-AU" altLang="tr-TR" sz="1600" b="1" i="0"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İthalat</a:t>
                      </a: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(mil. $)</a:t>
                      </a: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448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381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382,7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297,8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6"/>
                  </a:ext>
                </a:extLst>
              </a:tr>
              <a:tr h="32203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AU" altLang="tr-TR" sz="1600" b="0" i="1"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Petrol </a:t>
                      </a:r>
                      <a:r>
                        <a:rPr kumimoji="0" lang="en-AU" altLang="tr-TR" sz="1600" b="0" i="1"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ür</a:t>
                      </a:r>
                      <a:r>
                        <a:rPr kumimoji="0" lang="en-AU" altLang="tr-TR" sz="1600" b="0" i="1"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a:r>
                      <a:r>
                        <a:rPr kumimoji="0" lang="en-AU" altLang="tr-TR" sz="1600" b="0" i="1" u="none" strike="noStrike" cap="none" normalizeH="0" baseline="0" dirty="0" err="1" smtClean="0">
                          <a:ln>
                            <a:noFill/>
                          </a:ln>
                          <a:solidFill>
                            <a:schemeClr val="tx1"/>
                          </a:solidFill>
                          <a:effectLst/>
                          <a:latin typeface="Arial" panose="020B0604020202020204" pitchFamily="34" charset="0"/>
                          <a:cs typeface="Times New Roman" panose="02020603050405020304" pitchFamily="18" charset="0"/>
                        </a:rPr>
                        <a:t>İthalatı</a:t>
                      </a:r>
                      <a:endParaRPr kumimoji="0" lang="tr-TR" altLang="tr-TR" sz="1600" b="0" i="1"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138,3</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82,9</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86,9</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0" i="1"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65,4</a:t>
                      </a:r>
                      <a:endParaRPr kumimoji="0" lang="tr-TR" sz="1600" b="0" i="1"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2"/>
                  </a:ext>
                </a:extLst>
              </a:tr>
              <a:tr h="32203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Ticaret</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Dengesi</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(mil.$)</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-137,7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-118,7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-106,2</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-102,8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3"/>
                  </a:ext>
                </a:extLst>
              </a:tr>
              <a:tr h="322032">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Hizmet</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İhracatı</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(mil.$)</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158,1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154,3</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163,1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94,5</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4"/>
                  </a:ext>
                </a:extLst>
              </a:tr>
              <a:tr h="322032">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Hizmet</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Ticaret</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Dengesi</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en-AU"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(mil.$)</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76,5</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69,7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67,4</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39,0</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7"/>
                  </a:ext>
                </a:extLst>
              </a:tr>
              <a:tr h="320831">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Cari Denge (mil</a:t>
                      </a:r>
                      <a:r>
                        <a:rPr kumimoji="0" lang="en-US"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rPr>
                        <a:t>-</a:t>
                      </a: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6,8</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-22,1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-15,2</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-22,2</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8"/>
                  </a:ext>
                </a:extLst>
              </a:tr>
              <a:tr h="320831">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DYY </a:t>
                      </a:r>
                      <a:r>
                        <a:rPr kumimoji="0" lang="en-US" altLang="tr-TR" sz="1600" b="1"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Girişi</a:t>
                      </a:r>
                      <a:r>
                        <a:rPr kumimoji="0" lang="en-US"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(mil</a:t>
                      </a:r>
                      <a:r>
                        <a:rPr kumimoji="0" lang="en-US"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45,1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55,6</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60,0</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37,7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9"/>
                  </a:ext>
                </a:extLst>
              </a:tr>
              <a:tr h="320831">
                <a:tc>
                  <a:txBody>
                    <a:bodyPr/>
                    <a:lstStyle>
                      <a:lvl1pPr marL="342900" indent="-342900"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tr-TR" altLang="tr-TR" sz="16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Döviz Kuru ($/INR)</a:t>
                      </a:r>
                      <a:endParaRPr kumimoji="0" lang="tr-TR" altLang="tr-TR" sz="16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61,</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65,5</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tr-TR"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67,</a:t>
                      </a: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1</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panose="020B0604020202020204" pitchFamily="34" charset="0"/>
                          <a:ea typeface="+mn-ea"/>
                          <a:cs typeface="Times New Roman" panose="02020603050405020304" pitchFamily="18" charset="0"/>
                        </a:rPr>
                        <a:t>63,67</a:t>
                      </a:r>
                      <a:endParaRPr kumimoji="0" lang="tr-TR" sz="1600" b="1" i="0" u="none" strike="noStrike" kern="1200" cap="none" normalizeH="0" baseline="0" dirty="0">
                        <a:ln>
                          <a:noFill/>
                        </a:ln>
                        <a:solidFill>
                          <a:schemeClr val="tx1"/>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5"/>
                  </a:ext>
                </a:extLst>
              </a:tr>
            </a:tbl>
          </a:graphicData>
        </a:graphic>
      </p:graphicFrame>
      <p:sp>
        <p:nvSpPr>
          <p:cNvPr id="2" name="Metin kutusu 1"/>
          <p:cNvSpPr txBox="1"/>
          <p:nvPr/>
        </p:nvSpPr>
        <p:spPr>
          <a:xfrm>
            <a:off x="971600" y="6229436"/>
            <a:ext cx="7776864" cy="307777"/>
          </a:xfrm>
          <a:prstGeom prst="rect">
            <a:avLst/>
          </a:prstGeom>
          <a:noFill/>
        </p:spPr>
        <p:txBody>
          <a:bodyPr wrap="square" rtlCol="0">
            <a:spAutoFit/>
          </a:bodyPr>
          <a:lstStyle/>
          <a:p>
            <a:r>
              <a:rPr lang="tr-TR" sz="1400" dirty="0" smtClean="0"/>
              <a:t>Kaynak: Eximbank </a:t>
            </a:r>
            <a:r>
              <a:rPr lang="tr-TR" sz="1400" dirty="0" err="1" smtClean="0"/>
              <a:t>India</a:t>
            </a:r>
            <a:r>
              <a:rPr lang="tr-TR" sz="1400" dirty="0" smtClean="0"/>
              <a:t>, *Tahmin, Mali yıl: 1 Nisan - 31 Mart</a:t>
            </a:r>
            <a:endParaRPr lang="tr-TR" sz="1400" dirty="0"/>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7"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5863188D-226A-4ECC-BF53-33EE80705735}" type="slidenum">
              <a:rPr lang="en-US" altLang="tr-TR">
                <a:solidFill>
                  <a:srgbClr val="D9D9D9"/>
                </a:solidFill>
              </a:rPr>
              <a:pPr>
                <a:defRPr/>
              </a:pPr>
              <a:t>6</a:t>
            </a:fld>
            <a:endParaRPr lang="en-US" altLang="tr-TR">
              <a:solidFill>
                <a:srgbClr val="D9D9D9"/>
              </a:solidFill>
            </a:endParaRPr>
          </a:p>
        </p:txBody>
      </p:sp>
      <p:sp>
        <p:nvSpPr>
          <p:cNvPr id="4" name="Altbilgi Yer Tutucusu 3"/>
          <p:cNvSpPr txBox="1">
            <a:spLocks noGrp="1"/>
          </p:cNvSpPr>
          <p:nvPr/>
        </p:nvSpPr>
        <p:spPr>
          <a:xfrm>
            <a:off x="1828800" y="6524625"/>
            <a:ext cx="5672138" cy="252413"/>
          </a:xfrm>
          <a:prstGeom prst="rect">
            <a:avLst/>
          </a:prstGeom>
          <a:noFill/>
        </p:spPr>
        <p:txBody>
          <a:bodyPr/>
          <a:lstStyle/>
          <a:p>
            <a:pPr algn="ctr">
              <a:defRPr/>
            </a:pPr>
            <a:r>
              <a:rPr lang="nn-NO" sz="1600" b="1">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rPr>
              <a:t>T. C. EKONOMİ BAKANLIĞI</a:t>
            </a:r>
            <a:endParaRPr lang="tr-TR" sz="1600" b="1" dirty="0">
              <a:solidFill>
                <a:prstClr val="white">
                  <a:lumMod val="85000"/>
                </a:prstClr>
              </a:solidFill>
              <a:effectLst>
                <a:outerShdw blurRad="38100" dist="38100" dir="2700000" algn="tl">
                  <a:srgbClr val="000000">
                    <a:alpha val="43137"/>
                  </a:srgbClr>
                </a:outerShdw>
              </a:effectLst>
              <a:latin typeface="Arial Narrow" pitchFamily="34" charset="0"/>
              <a:cs typeface="Arial" panose="020B0604020202020204" pitchFamily="34" charset="0"/>
            </a:endParaRPr>
          </a:p>
        </p:txBody>
      </p:sp>
      <p:sp>
        <p:nvSpPr>
          <p:cNvPr id="5" name="Slayt Numarası Yer Tutucusu 4"/>
          <p:cNvSpPr txBox="1">
            <a:spLocks noGrp="1"/>
          </p:cNvSpPr>
          <p:nvPr/>
        </p:nvSpPr>
        <p:spPr>
          <a:xfrm>
            <a:off x="8429625" y="6524625"/>
            <a:ext cx="571500" cy="252413"/>
          </a:xfrm>
          <a:prstGeom prst="rect">
            <a:avLst/>
          </a:prstGeom>
          <a:noFill/>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defRPr/>
            </a:pPr>
            <a:fld id="{AEF9A03B-84C4-4370-B09B-5157DD51A520}" type="slidenum">
              <a:rPr lang="en-US" altLang="tr-TR" sz="1600">
                <a:solidFill>
                  <a:srgbClr val="D9D9D9"/>
                </a:solidFill>
                <a:effectLst>
                  <a:outerShdw blurRad="38100" dist="38100" dir="2700000" algn="tl">
                    <a:srgbClr val="000000"/>
                  </a:outerShdw>
                </a:effectLst>
              </a:rPr>
              <a:pPr algn="ctr">
                <a:defRPr/>
              </a:pPr>
              <a:t>6</a:t>
            </a:fld>
            <a:endParaRPr lang="en-US" altLang="tr-TR" sz="1600">
              <a:solidFill>
                <a:srgbClr val="D9D9D9"/>
              </a:solidFill>
              <a:effectLst>
                <a:outerShdw blurRad="38100" dist="38100" dir="2700000" algn="tl">
                  <a:srgbClr val="000000"/>
                </a:outerShdw>
              </a:effectLst>
            </a:endParaRPr>
          </a:p>
        </p:txBody>
      </p:sp>
      <p:sp>
        <p:nvSpPr>
          <p:cNvPr id="32773" name="Başlık 2"/>
          <p:cNvSpPr>
            <a:spLocks/>
          </p:cNvSpPr>
          <p:nvPr/>
        </p:nvSpPr>
        <p:spPr bwMode="auto">
          <a:xfrm>
            <a:off x="755650" y="404813"/>
            <a:ext cx="8027988" cy="395287"/>
          </a:xfrm>
          <a:prstGeom prst="rect">
            <a:avLst/>
          </a:prstGeom>
          <a:noFill/>
          <a:ln w="9525">
            <a:noFill/>
            <a:miter lim="800000"/>
            <a:headEnd/>
            <a:tailEnd/>
          </a:ln>
        </p:spPr>
        <p:txBody>
          <a:bodyPr anchor="ctr"/>
          <a:lstStyle/>
          <a:p>
            <a:pPr algn="ctr" eaLnBrk="0" hangingPunct="0"/>
            <a:r>
              <a:rPr lang="tr-TR" altLang="tr-TR" sz="2800" b="1" dirty="0" smtClean="0">
                <a:solidFill>
                  <a:schemeClr val="bg1"/>
                </a:solidFill>
              </a:rPr>
              <a:t>Tarım </a:t>
            </a:r>
            <a:r>
              <a:rPr lang="tr-TR" altLang="tr-TR" sz="2800" b="1" dirty="0">
                <a:solidFill>
                  <a:schemeClr val="bg1"/>
                </a:solidFill>
              </a:rPr>
              <a:t>ve </a:t>
            </a:r>
            <a:r>
              <a:rPr lang="tr-TR" altLang="tr-TR" sz="2800" b="1" dirty="0" smtClean="0">
                <a:solidFill>
                  <a:schemeClr val="bg1"/>
                </a:solidFill>
              </a:rPr>
              <a:t>Sanayi Üretimi</a:t>
            </a:r>
            <a:endParaRPr lang="tr-TR" altLang="tr-TR" sz="2800" b="1" dirty="0">
              <a:solidFill>
                <a:schemeClr val="bg1"/>
              </a:solidFill>
            </a:endParaRPr>
          </a:p>
        </p:txBody>
      </p:sp>
      <p:sp>
        <p:nvSpPr>
          <p:cNvPr id="32774" name="Rectangle 3"/>
          <p:cNvSpPr>
            <a:spLocks noChangeArrowheads="1"/>
          </p:cNvSpPr>
          <p:nvPr/>
        </p:nvSpPr>
        <p:spPr bwMode="auto">
          <a:xfrm>
            <a:off x="395288" y="1773238"/>
            <a:ext cx="8229600" cy="3744912"/>
          </a:xfrm>
          <a:prstGeom prst="rect">
            <a:avLst/>
          </a:prstGeom>
          <a:noFill/>
          <a:ln w="9525">
            <a:noFill/>
            <a:miter lim="800000"/>
            <a:headEnd/>
            <a:tailEnd/>
          </a:ln>
        </p:spPr>
        <p:txBody>
          <a:bodyPr/>
          <a:lstStyle/>
          <a:p>
            <a:pPr marL="273050" indent="-273050" algn="just" eaLnBrk="0" hangingPunct="0">
              <a:lnSpc>
                <a:spcPct val="80000"/>
              </a:lnSpc>
              <a:spcBef>
                <a:spcPct val="20000"/>
              </a:spcBef>
              <a:buFont typeface="Arial" charset="0"/>
              <a:buChar char="•"/>
            </a:pPr>
            <a:r>
              <a:rPr lang="tr-TR" altLang="tr-TR" sz="2400" b="1" dirty="0">
                <a:latin typeface="Arial" charset="0"/>
              </a:rPr>
              <a:t>Başlıca Tarım Ürünleri:</a:t>
            </a:r>
            <a:r>
              <a:rPr lang="tr-TR" altLang="tr-TR" sz="2400" dirty="0">
                <a:latin typeface="Arial" charset="0"/>
              </a:rPr>
              <a:t> Tahıl, pirinç, buğday, şeker kamışı, pamuk, jüt, bakliyat, sebze ve meyveler, et ve et mamulleri, süt ve süt ürünleri, yer fıstığı, çay, tütün, baharat, şeker ve yağlı tohum</a:t>
            </a:r>
          </a:p>
          <a:p>
            <a:pPr marL="273050" indent="-273050" algn="just" eaLnBrk="0" hangingPunct="0">
              <a:lnSpc>
                <a:spcPct val="80000"/>
              </a:lnSpc>
              <a:spcBef>
                <a:spcPct val="20000"/>
              </a:spcBef>
              <a:buFont typeface="Arial" charset="0"/>
              <a:buNone/>
            </a:pPr>
            <a:endParaRPr lang="tr-TR" altLang="tr-TR" sz="2400" dirty="0">
              <a:latin typeface="Arial" charset="0"/>
              <a:cs typeface="Tahoma" pitchFamily="34" charset="0"/>
            </a:endParaRPr>
          </a:p>
          <a:p>
            <a:pPr marL="273050" indent="-273050" algn="just" eaLnBrk="0" hangingPunct="0">
              <a:lnSpc>
                <a:spcPct val="80000"/>
              </a:lnSpc>
              <a:spcBef>
                <a:spcPct val="20000"/>
              </a:spcBef>
              <a:buFont typeface="Arial" charset="0"/>
              <a:buChar char="•"/>
            </a:pPr>
            <a:r>
              <a:rPr lang="tr-TR" altLang="tr-TR" sz="2400" b="1" dirty="0">
                <a:latin typeface="Arial" charset="0"/>
              </a:rPr>
              <a:t>Başlıca Sanayi Ürünleri/Hizmetler:</a:t>
            </a:r>
            <a:r>
              <a:rPr lang="tr-TR" altLang="tr-TR" sz="2400" dirty="0">
                <a:latin typeface="Arial" charset="0"/>
              </a:rPr>
              <a:t> Tekstil sanayi ürünleri, ilaç sanayi, kimyasallar, metaller, otomotiv ana ve yan sanayi ürünleri, gemi inşa sanayi, demiryolu taşımacılığı ekipmanları, bilgi teknolojileri, yazılım ve donanım hizmetleri, tarım ve inşaat makineleri, inşaat malzemeleri, elektrik enerjisi üretimi, dayanıklı tüketim malları, turizm sektörü	</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700808"/>
            <a:ext cx="8280000" cy="3960440"/>
          </a:xfrm>
        </p:spPr>
        <p:txBody>
          <a:bodyPr/>
          <a:lstStyle/>
          <a:p>
            <a:pPr marL="273050" indent="-273050" algn="just">
              <a:lnSpc>
                <a:spcPct val="80000"/>
              </a:lnSpc>
            </a:pPr>
            <a:r>
              <a:rPr lang="tr-TR" sz="2400" b="1" dirty="0">
                <a:solidFill>
                  <a:schemeClr val="tx1"/>
                </a:solidFill>
                <a:latin typeface="Arial" charset="0"/>
                <a:cs typeface="Arial" charset="0"/>
              </a:rPr>
              <a:t>Başlıca İhraç Ürünleri: </a:t>
            </a:r>
            <a:r>
              <a:rPr lang="tr-TR" sz="2400" dirty="0">
                <a:solidFill>
                  <a:schemeClr val="tx1"/>
                </a:solidFill>
                <a:latin typeface="Arial" charset="0"/>
                <a:cs typeface="Arial" charset="0"/>
              </a:rPr>
              <a:t>Rafine petrol ve ürünleri, demir çelik, pamuk, pirinç, çay, hindistan cevizi, kaju, granit, organik </a:t>
            </a:r>
            <a:r>
              <a:rPr lang="tr-TR" sz="2400" dirty="0" smtClean="0">
                <a:solidFill>
                  <a:schemeClr val="tx1"/>
                </a:solidFill>
                <a:latin typeface="Arial" charset="0"/>
                <a:cs typeface="Arial" charset="0"/>
              </a:rPr>
              <a:t>kimyasallar, </a:t>
            </a:r>
            <a:r>
              <a:rPr lang="en-US" sz="2400" dirty="0" err="1" smtClean="0">
                <a:solidFill>
                  <a:schemeClr val="tx1"/>
                </a:solidFill>
                <a:latin typeface="Arial" charset="0"/>
                <a:cs typeface="Arial" charset="0"/>
              </a:rPr>
              <a:t>değerli</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taş</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ve</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mücevher</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ilaç</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ve</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ecza</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ürünleri</a:t>
            </a:r>
            <a:r>
              <a:rPr lang="en-US" sz="2400" dirty="0" smtClean="0">
                <a:solidFill>
                  <a:schemeClr val="tx1"/>
                </a:solidFill>
                <a:latin typeface="Arial" charset="0"/>
                <a:cs typeface="Arial" charset="0"/>
              </a:rPr>
              <a:t>, </a:t>
            </a:r>
            <a:r>
              <a:rPr lang="tr-TR" sz="2400" dirty="0" smtClean="0">
                <a:solidFill>
                  <a:schemeClr val="tx1"/>
                </a:solidFill>
                <a:latin typeface="Arial" charset="0"/>
                <a:cs typeface="Arial" charset="0"/>
              </a:rPr>
              <a:t>tekstil </a:t>
            </a:r>
            <a:r>
              <a:rPr lang="tr-TR" sz="2400" dirty="0">
                <a:solidFill>
                  <a:schemeClr val="tx1"/>
                </a:solidFill>
                <a:latin typeface="Arial" charset="0"/>
                <a:cs typeface="Arial" charset="0"/>
              </a:rPr>
              <a:t>ve konfeksiyon, otomotiv ve otomotiv yan sanayi. </a:t>
            </a:r>
          </a:p>
          <a:p>
            <a:pPr marL="273050" indent="-273050" algn="just">
              <a:lnSpc>
                <a:spcPct val="80000"/>
              </a:lnSpc>
            </a:pPr>
            <a:endParaRPr lang="tr-TR" sz="2400" dirty="0" smtClean="0">
              <a:solidFill>
                <a:schemeClr val="tx1"/>
              </a:solidFill>
              <a:latin typeface="Arial" charset="0"/>
              <a:cs typeface="Arial" charset="0"/>
            </a:endParaRPr>
          </a:p>
          <a:p>
            <a:pPr marL="273050" indent="-273050" algn="just">
              <a:lnSpc>
                <a:spcPct val="80000"/>
              </a:lnSpc>
            </a:pPr>
            <a:endParaRPr lang="tr-TR" sz="2400" dirty="0">
              <a:solidFill>
                <a:schemeClr val="tx1"/>
              </a:solidFill>
              <a:latin typeface="Arial" charset="0"/>
              <a:cs typeface="Arial" charset="0"/>
            </a:endParaRPr>
          </a:p>
          <a:p>
            <a:pPr marL="273050" indent="-273050" algn="just">
              <a:lnSpc>
                <a:spcPct val="80000"/>
              </a:lnSpc>
            </a:pPr>
            <a:r>
              <a:rPr lang="tr-TR" sz="2400" b="1" dirty="0">
                <a:solidFill>
                  <a:schemeClr val="tx1"/>
                </a:solidFill>
                <a:latin typeface="Arial" charset="0"/>
                <a:cs typeface="Arial" charset="0"/>
              </a:rPr>
              <a:t>Başlıca </a:t>
            </a:r>
            <a:r>
              <a:rPr lang="tr-TR" sz="2400" b="1" dirty="0" smtClean="0">
                <a:solidFill>
                  <a:schemeClr val="tx1"/>
                </a:solidFill>
                <a:latin typeface="Arial" charset="0"/>
                <a:cs typeface="Arial" charset="0"/>
              </a:rPr>
              <a:t>İthal </a:t>
            </a:r>
            <a:r>
              <a:rPr lang="tr-TR" sz="2400" b="1" dirty="0">
                <a:solidFill>
                  <a:schemeClr val="tx1"/>
                </a:solidFill>
                <a:latin typeface="Arial" charset="0"/>
                <a:cs typeface="Arial" charset="0"/>
              </a:rPr>
              <a:t>ürünleri: </a:t>
            </a:r>
            <a:r>
              <a:rPr lang="tr-TR" sz="2400" dirty="0">
                <a:solidFill>
                  <a:schemeClr val="tx1"/>
                </a:solidFill>
                <a:latin typeface="Arial" charset="0"/>
                <a:cs typeface="Arial" charset="0"/>
              </a:rPr>
              <a:t>Ham petrol ve türevleri, </a:t>
            </a:r>
            <a:r>
              <a:rPr lang="tr-TR" sz="2400" dirty="0" smtClean="0">
                <a:solidFill>
                  <a:schemeClr val="tx1"/>
                </a:solidFill>
                <a:latin typeface="Arial" charset="0"/>
                <a:cs typeface="Arial" charset="0"/>
              </a:rPr>
              <a:t>Değerli ve yarı değerli metal ve taşlar, </a:t>
            </a:r>
            <a:r>
              <a:rPr lang="tr-TR" sz="2400" dirty="0">
                <a:solidFill>
                  <a:schemeClr val="tx1"/>
                </a:solidFill>
                <a:latin typeface="Arial" charset="0"/>
                <a:cs typeface="Arial" charset="0"/>
              </a:rPr>
              <a:t>makinalar, </a:t>
            </a:r>
            <a:r>
              <a:rPr lang="tr-TR" sz="2400" dirty="0" smtClean="0">
                <a:solidFill>
                  <a:schemeClr val="tx1"/>
                </a:solidFill>
                <a:latin typeface="Arial" charset="0"/>
                <a:cs typeface="Arial" charset="0"/>
              </a:rPr>
              <a:t>elektrik</a:t>
            </a:r>
            <a:r>
              <a:rPr lang="en-US" sz="2400" dirty="0" err="1" smtClean="0">
                <a:solidFill>
                  <a:schemeClr val="tx1"/>
                </a:solidFill>
                <a:latin typeface="Arial" charset="0"/>
                <a:cs typeface="Arial" charset="0"/>
              </a:rPr>
              <a:t>li</a:t>
            </a:r>
            <a:r>
              <a:rPr lang="tr-TR"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ve</a:t>
            </a:r>
            <a:r>
              <a:rPr lang="en-US" sz="2400" dirty="0" smtClean="0">
                <a:solidFill>
                  <a:schemeClr val="tx1"/>
                </a:solidFill>
                <a:latin typeface="Arial" charset="0"/>
                <a:cs typeface="Arial" charset="0"/>
              </a:rPr>
              <a:t> </a:t>
            </a:r>
            <a:r>
              <a:rPr lang="tr-TR" sz="2400" dirty="0" smtClean="0">
                <a:solidFill>
                  <a:schemeClr val="tx1"/>
                </a:solidFill>
                <a:latin typeface="Arial" charset="0"/>
                <a:cs typeface="Arial" charset="0"/>
              </a:rPr>
              <a:t>elektronik</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makina</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ve</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cihazlar</a:t>
            </a:r>
            <a:r>
              <a:rPr lang="tr-TR" sz="2400" dirty="0" smtClean="0">
                <a:solidFill>
                  <a:schemeClr val="tx1"/>
                </a:solidFill>
                <a:latin typeface="Arial" charset="0"/>
                <a:cs typeface="Arial" charset="0"/>
              </a:rPr>
              <a:t>, </a:t>
            </a:r>
            <a:r>
              <a:rPr lang="tr-TR" sz="2400" dirty="0">
                <a:solidFill>
                  <a:schemeClr val="tx1"/>
                </a:solidFill>
                <a:latin typeface="Arial" charset="0"/>
                <a:cs typeface="Arial" charset="0"/>
              </a:rPr>
              <a:t>demir-çelik ürünleri, çeşitli kimyasallar, gübre, </a:t>
            </a:r>
            <a:r>
              <a:rPr lang="en-US" sz="2400" dirty="0" smtClean="0">
                <a:solidFill>
                  <a:schemeClr val="tx1"/>
                </a:solidFill>
                <a:latin typeface="Arial" charset="0"/>
                <a:cs typeface="Arial" charset="0"/>
              </a:rPr>
              <a:t>ham </a:t>
            </a:r>
            <a:r>
              <a:rPr lang="en-US" sz="2400" dirty="0" err="1" smtClean="0">
                <a:solidFill>
                  <a:schemeClr val="tx1"/>
                </a:solidFill>
                <a:latin typeface="Arial" charset="0"/>
                <a:cs typeface="Arial" charset="0"/>
              </a:rPr>
              <a:t>bitkisel</a:t>
            </a:r>
            <a:r>
              <a:rPr lang="en-US" sz="2400" dirty="0" smtClean="0">
                <a:solidFill>
                  <a:schemeClr val="tx1"/>
                </a:solidFill>
                <a:latin typeface="Arial" charset="0"/>
                <a:cs typeface="Arial" charset="0"/>
              </a:rPr>
              <a:t> </a:t>
            </a:r>
            <a:r>
              <a:rPr lang="en-US" sz="2400" dirty="0" err="1" smtClean="0">
                <a:solidFill>
                  <a:schemeClr val="tx1"/>
                </a:solidFill>
                <a:latin typeface="Arial" charset="0"/>
                <a:cs typeface="Arial" charset="0"/>
              </a:rPr>
              <a:t>yağlar</a:t>
            </a:r>
            <a:r>
              <a:rPr lang="tr-TR" sz="2400" dirty="0" smtClean="0">
                <a:solidFill>
                  <a:schemeClr val="tx1"/>
                </a:solidFill>
                <a:latin typeface="Arial" charset="0"/>
                <a:cs typeface="Arial" charset="0"/>
              </a:rPr>
              <a:t>.</a:t>
            </a:r>
            <a:endParaRPr lang="tr-TR" sz="2400" dirty="0">
              <a:solidFill>
                <a:schemeClr val="tx1"/>
              </a:solidFill>
              <a:latin typeface="Arial" charset="0"/>
              <a:cs typeface="Arial" charset="0"/>
            </a:endParaRPr>
          </a:p>
        </p:txBody>
      </p:sp>
      <p:sp>
        <p:nvSpPr>
          <p:cNvPr id="3" name="Unvan 2"/>
          <p:cNvSpPr>
            <a:spLocks noGrp="1"/>
          </p:cNvSpPr>
          <p:nvPr>
            <p:ph type="title"/>
          </p:nvPr>
        </p:nvSpPr>
        <p:spPr/>
        <p:txBody>
          <a:bodyPr/>
          <a:lstStyle/>
          <a:p>
            <a:pPr algn="ctr"/>
            <a:r>
              <a:rPr lang="tr-TR" sz="2800" dirty="0">
                <a:latin typeface="Calibri" pitchFamily="34" charset="0"/>
                <a:ea typeface="+mn-ea"/>
                <a:cs typeface="Arial" charset="0"/>
              </a:rPr>
              <a:t>Başlıca İhraç ve İthal Ürünler</a:t>
            </a:r>
          </a:p>
        </p:txBody>
      </p:sp>
      <p:sp>
        <p:nvSpPr>
          <p:cNvPr id="4" name="Altbilgi Yer Tutucusu 3"/>
          <p:cNvSpPr>
            <a:spLocks noGrp="1"/>
          </p:cNvSpPr>
          <p:nvPr>
            <p:ph type="ftr" sz="quarter" idx="10"/>
          </p:nvPr>
        </p:nvSpPr>
        <p:spPr/>
        <p:txBody>
          <a:bodyPr/>
          <a:lstStyle/>
          <a:p>
            <a:pPr>
              <a:defRPr/>
            </a:pPr>
            <a:r>
              <a:rPr lang="nn-NO" altLang="tr-TR" smtClean="0"/>
              <a:t>T. C. EKONOMİ BAKANLIĞI</a:t>
            </a:r>
            <a:endParaRPr lang="tr-TR" altLang="tr-TR"/>
          </a:p>
        </p:txBody>
      </p:sp>
      <p:sp>
        <p:nvSpPr>
          <p:cNvPr id="5" name="Slayt Numarası Yer Tutucusu 4"/>
          <p:cNvSpPr>
            <a:spLocks noGrp="1"/>
          </p:cNvSpPr>
          <p:nvPr>
            <p:ph type="sldNum" sz="quarter" idx="11"/>
          </p:nvPr>
        </p:nvSpPr>
        <p:spPr/>
        <p:txBody>
          <a:bodyPr/>
          <a:lstStyle/>
          <a:p>
            <a:pPr>
              <a:defRPr/>
            </a:pPr>
            <a:fld id="{1922D5FD-C947-4536-83F5-607899854DCA}" type="slidenum">
              <a:rPr lang="en-US" altLang="tr-TR" smtClean="0"/>
              <a:pPr>
                <a:defRPr/>
              </a:pPr>
              <a:t>7</a:t>
            </a:fld>
            <a:endParaRPr lang="en-US" altLang="tr-TR"/>
          </a:p>
        </p:txBody>
      </p:sp>
    </p:spTree>
    <p:extLst>
      <p:ext uri="{BB962C8B-B14F-4D97-AF65-F5344CB8AC3E}">
        <p14:creationId xmlns="" xmlns:p14="http://schemas.microsoft.com/office/powerpoint/2010/main" val="1756261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80"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B59C0C55-DD63-4F2B-A846-46BAE5C10BF6}" type="slidenum">
              <a:rPr lang="en-US" altLang="tr-TR">
                <a:solidFill>
                  <a:srgbClr val="D9D9D9"/>
                </a:solidFill>
              </a:rPr>
              <a:pPr>
                <a:defRPr/>
              </a:pPr>
              <a:t>8</a:t>
            </a:fld>
            <a:endParaRPr lang="en-US" altLang="tr-TR">
              <a:solidFill>
                <a:srgbClr val="D9D9D9"/>
              </a:solidFill>
            </a:endParaRPr>
          </a:p>
        </p:txBody>
      </p:sp>
      <p:sp>
        <p:nvSpPr>
          <p:cNvPr id="51203" name="Rectangle 490"/>
          <p:cNvSpPr>
            <a:spLocks noChangeArrowheads="1"/>
          </p:cNvSpPr>
          <p:nvPr/>
        </p:nvSpPr>
        <p:spPr bwMode="auto">
          <a:xfrm>
            <a:off x="468313" y="836613"/>
            <a:ext cx="8229600" cy="647700"/>
          </a:xfrm>
          <a:prstGeom prst="rect">
            <a:avLst/>
          </a:prstGeom>
          <a:noFill/>
          <a:ln w="9525">
            <a:noFill/>
            <a:miter lim="800000"/>
            <a:headEnd/>
            <a:tailEnd/>
          </a:ln>
        </p:spPr>
        <p:txBody>
          <a:bodyPr anchor="ctr"/>
          <a:lstStyle/>
          <a:p>
            <a:pPr algn="ctr"/>
            <a:r>
              <a:rPr lang="tr-TR" altLang="tr-TR" sz="800" b="1">
                <a:solidFill>
                  <a:srgbClr val="2D04C4"/>
                </a:solidFill>
              </a:rPr>
              <a:t/>
            </a:r>
            <a:br>
              <a:rPr lang="tr-TR" altLang="tr-TR" sz="800" b="1">
                <a:solidFill>
                  <a:srgbClr val="2D04C4"/>
                </a:solidFill>
              </a:rPr>
            </a:br>
            <a:r>
              <a:rPr lang="tr-TR" altLang="tr-TR" sz="2000" b="1">
                <a:solidFill>
                  <a:srgbClr val="000099"/>
                </a:solidFill>
                <a:latin typeface="Arial" charset="0"/>
              </a:rPr>
              <a:t>Türkiye – Hindistan  Ticari İlişkileri </a:t>
            </a:r>
            <a:br>
              <a:rPr lang="tr-TR" altLang="tr-TR" sz="2000" b="1">
                <a:solidFill>
                  <a:srgbClr val="000099"/>
                </a:solidFill>
                <a:latin typeface="Arial" charset="0"/>
              </a:rPr>
            </a:br>
            <a:r>
              <a:rPr lang="tr-TR" altLang="tr-TR" sz="2000" b="1">
                <a:solidFill>
                  <a:srgbClr val="000099"/>
                </a:solidFill>
                <a:latin typeface="Arial" charset="0"/>
              </a:rPr>
              <a:t> (Milyon Dolar)</a:t>
            </a:r>
          </a:p>
        </p:txBody>
      </p:sp>
      <p:sp>
        <p:nvSpPr>
          <p:cNvPr id="3" name="2 Başlık"/>
          <p:cNvSpPr>
            <a:spLocks/>
          </p:cNvSpPr>
          <p:nvPr/>
        </p:nvSpPr>
        <p:spPr bwMode="auto">
          <a:xfrm>
            <a:off x="827088" y="404813"/>
            <a:ext cx="7489825"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800" b="1" dirty="0" smtClean="0">
                <a:solidFill>
                  <a:schemeClr val="bg1"/>
                </a:solidFill>
                <a:effectLst>
                  <a:outerShdw blurRad="38100" dist="38100" dir="2700000" algn="tl">
                    <a:srgbClr val="000000"/>
                  </a:outerShdw>
                </a:effectLst>
                <a:cs typeface="+mn-cs"/>
              </a:rPr>
              <a:t>TÜRKİYE - HİNDİSTAN TİCARETİ</a:t>
            </a:r>
          </a:p>
        </p:txBody>
      </p:sp>
      <p:graphicFrame>
        <p:nvGraphicFramePr>
          <p:cNvPr id="181048" name="Group 824"/>
          <p:cNvGraphicFramePr>
            <a:graphicFrameLocks noGrp="1"/>
          </p:cNvGraphicFramePr>
          <p:nvPr>
            <p:extLst>
              <p:ext uri="{D42A27DB-BD31-4B8C-83A1-F6EECF244321}">
                <p14:modId xmlns="" xmlns:p14="http://schemas.microsoft.com/office/powerpoint/2010/main" val="3337177965"/>
              </p:ext>
            </p:extLst>
          </p:nvPr>
        </p:nvGraphicFramePr>
        <p:xfrm>
          <a:off x="457200" y="1628775"/>
          <a:ext cx="8229600" cy="3031236"/>
        </p:xfrm>
        <a:graphic>
          <a:graphicData uri="http://schemas.openxmlformats.org/drawingml/2006/table">
            <a:tbl>
              <a:tblPr/>
              <a:tblGrid>
                <a:gridCol w="1622425">
                  <a:extLst>
                    <a:ext uri="{9D8B030D-6E8A-4147-A177-3AD203B41FA5}">
                      <a16:colId xmlns="" xmlns:a16="http://schemas.microsoft.com/office/drawing/2014/main" val="20000"/>
                    </a:ext>
                  </a:extLst>
                </a:gridCol>
                <a:gridCol w="1443038">
                  <a:extLst>
                    <a:ext uri="{9D8B030D-6E8A-4147-A177-3AD203B41FA5}">
                      <a16:colId xmlns="" xmlns:a16="http://schemas.microsoft.com/office/drawing/2014/main" val="20001"/>
                    </a:ext>
                  </a:extLst>
                </a:gridCol>
                <a:gridCol w="1689100">
                  <a:extLst>
                    <a:ext uri="{9D8B030D-6E8A-4147-A177-3AD203B41FA5}">
                      <a16:colId xmlns="" xmlns:a16="http://schemas.microsoft.com/office/drawing/2014/main" val="20002"/>
                    </a:ext>
                  </a:extLst>
                </a:gridCol>
                <a:gridCol w="1785937">
                  <a:extLst>
                    <a:ext uri="{9D8B030D-6E8A-4147-A177-3AD203B41FA5}">
                      <a16:colId xmlns="" xmlns:a16="http://schemas.microsoft.com/office/drawing/2014/main" val="20003"/>
                    </a:ext>
                  </a:extLst>
                </a:gridCol>
                <a:gridCol w="1689100">
                  <a:extLst>
                    <a:ext uri="{9D8B030D-6E8A-4147-A177-3AD203B41FA5}">
                      <a16:colId xmlns="" xmlns:a16="http://schemas.microsoft.com/office/drawing/2014/main" val="20004"/>
                    </a:ext>
                  </a:extLst>
                </a:gridCol>
              </a:tblGrid>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Yıllar</a:t>
                      </a:r>
                      <a:endParaRPr kumimoji="0" lang="tr-TR" altLang="tr-T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İhracat</a:t>
                      </a:r>
                      <a:endParaRPr kumimoji="0" lang="tr-TR" altLang="tr-T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İthalat</a:t>
                      </a:r>
                      <a:endParaRPr kumimoji="0" lang="tr-TR" altLang="tr-T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Denge</a:t>
                      </a:r>
                      <a:endParaRPr kumimoji="0" lang="tr-TR" altLang="tr-T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Hacim</a:t>
                      </a:r>
                      <a:endParaRPr kumimoji="0" lang="tr-TR" altLang="tr-T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extLst>
                  <a:ext uri="{0D108BD9-81ED-4DB2-BD59-A6C34878D82A}">
                    <a16:rowId xmlns="" xmlns:a16="http://schemas.microsoft.com/office/drawing/2014/main" val="10000"/>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2011</a:t>
                      </a:r>
                      <a:endParaRPr kumimoji="0" lang="tr-TR" altLang="tr-T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756,1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6498,7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-5742,6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7254,8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1"/>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2012</a:t>
                      </a:r>
                      <a:endParaRPr kumimoji="0" lang="tr-TR" altLang="tr-T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791,7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5843,6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-5051,9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6635,3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2"/>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2013</a:t>
                      </a:r>
                      <a:endParaRPr kumimoji="0" lang="tr-TR" altLang="tr-T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586,9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6367,8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-5780,9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6954,7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3"/>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smtClean="0">
                          <a:ln>
                            <a:noFill/>
                          </a:ln>
                          <a:solidFill>
                            <a:srgbClr val="000000"/>
                          </a:solidFill>
                          <a:effectLst/>
                          <a:latin typeface="Arial" panose="020B0604020202020204" pitchFamily="34" charset="0"/>
                          <a:cs typeface="Times New Roman" panose="02020603050405020304" pitchFamily="18" charset="0"/>
                        </a:rPr>
                        <a:t>2014</a:t>
                      </a:r>
                      <a:endParaRPr kumimoji="0" lang="tr-TR" altLang="tr-TR" sz="14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586,6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6898,6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-6312,0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7485,2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4"/>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2015</a:t>
                      </a:r>
                      <a:endParaRPr kumimoji="0" lang="tr-TR" altLang="tr-T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650,3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5613,6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-4963,3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6263,9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5"/>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2016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652,0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5757,2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-5105,2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6409,2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6"/>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2016*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537,7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4827,2</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a:t>
                      </a:r>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4289,5</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5365,0</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7"/>
                  </a:ext>
                </a:extLst>
              </a:tr>
              <a:tr h="3317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2017*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621,7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4913,5</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a:t>
                      </a:r>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4291,8</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fontAlgn="b"/>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5535,2</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8"/>
                  </a:ext>
                </a:extLst>
              </a:tr>
            </a:tbl>
          </a:graphicData>
        </a:graphic>
      </p:graphicFrame>
      <p:sp>
        <p:nvSpPr>
          <p:cNvPr id="51267" name="Rectangle 62"/>
          <p:cNvSpPr>
            <a:spLocks noChangeArrowheads="1"/>
          </p:cNvSpPr>
          <p:nvPr/>
        </p:nvSpPr>
        <p:spPr bwMode="auto">
          <a:xfrm>
            <a:off x="384175" y="4965700"/>
            <a:ext cx="8302625" cy="1558925"/>
          </a:xfrm>
          <a:prstGeom prst="rect">
            <a:avLst/>
          </a:prstGeom>
          <a:noFill/>
          <a:ln w="9525">
            <a:noFill/>
            <a:miter lim="800000"/>
            <a:headEnd/>
            <a:tailEnd/>
          </a:ln>
        </p:spPr>
        <p:txBody>
          <a:bodyPr>
            <a:spAutoFit/>
          </a:bodyPr>
          <a:lstStyle/>
          <a:p>
            <a:pPr>
              <a:buFont typeface="Arial" charset="0"/>
              <a:buNone/>
            </a:pPr>
            <a:r>
              <a:rPr lang="tr-TR" altLang="tr-TR" sz="1600" b="1" dirty="0">
                <a:solidFill>
                  <a:srgbClr val="000000"/>
                </a:solidFill>
                <a:latin typeface="Arial" charset="0"/>
              </a:rPr>
              <a:t>Başlıca ihraç kalemlerimiz:</a:t>
            </a:r>
            <a:r>
              <a:rPr lang="tr-TR" altLang="tr-TR" sz="1600" b="1" dirty="0">
                <a:solidFill>
                  <a:srgbClr val="000000"/>
                </a:solidFill>
                <a:latin typeface="Arial" charset="0"/>
                <a:cs typeface="Times New Roman" pitchFamily="18" charset="0"/>
              </a:rPr>
              <a:t> </a:t>
            </a:r>
            <a:r>
              <a:rPr lang="tr-TR" altLang="tr-TR" sz="1600" dirty="0">
                <a:solidFill>
                  <a:srgbClr val="000000"/>
                </a:solidFill>
                <a:latin typeface="Arial" charset="0"/>
                <a:cs typeface="Times New Roman" pitchFamily="18" charset="0"/>
              </a:rPr>
              <a:t>D</a:t>
            </a:r>
            <a:r>
              <a:rPr lang="tr-TR" altLang="tr-TR" sz="1600" dirty="0">
                <a:solidFill>
                  <a:srgbClr val="000000"/>
                </a:solidFill>
                <a:latin typeface="Arial" charset="0"/>
              </a:rPr>
              <a:t>oğal taşlar, </a:t>
            </a:r>
            <a:r>
              <a:rPr lang="tr-TR" altLang="tr-TR" sz="1600" dirty="0">
                <a:solidFill>
                  <a:srgbClr val="000000"/>
                </a:solidFill>
                <a:latin typeface="Arial" charset="0"/>
                <a:cs typeface="Times New Roman" pitchFamily="18" charset="0"/>
              </a:rPr>
              <a:t>Yağlı tohumlar (haşhaş tohumu), </a:t>
            </a:r>
            <a:r>
              <a:rPr lang="tr-TR" altLang="tr-TR" sz="1600" dirty="0">
                <a:solidFill>
                  <a:srgbClr val="000000"/>
                </a:solidFill>
                <a:latin typeface="Arial" charset="0"/>
              </a:rPr>
              <a:t>kurşun cevheri ve konsantreleri, </a:t>
            </a:r>
            <a:r>
              <a:rPr lang="tr-TR" altLang="tr-TR" sz="1600" dirty="0">
                <a:solidFill>
                  <a:srgbClr val="000000"/>
                </a:solidFill>
                <a:latin typeface="Arial" charset="0"/>
                <a:cs typeface="Times New Roman" pitchFamily="18" charset="0"/>
              </a:rPr>
              <a:t>ham gümüş, </a:t>
            </a:r>
            <a:r>
              <a:rPr lang="tr-TR" altLang="tr-TR" sz="1600" dirty="0">
                <a:solidFill>
                  <a:srgbClr val="000000"/>
                </a:solidFill>
                <a:latin typeface="Arial" charset="0"/>
              </a:rPr>
              <a:t>boratlar, demir-çelik ürünleri, otomotiv yan sanayi ürünleri, hurda demir, bakır cevheri ve konsantreleri, taşkömürü ve linyit katranı, doğal boratlar ve konsantreleri ve karbonatlardır. </a:t>
            </a:r>
          </a:p>
          <a:p>
            <a:pPr>
              <a:buFont typeface="Arial" charset="0"/>
              <a:buNone/>
            </a:pPr>
            <a:r>
              <a:rPr lang="tr-TR" altLang="tr-TR" sz="1600" b="1" dirty="0">
                <a:solidFill>
                  <a:srgbClr val="000000"/>
                </a:solidFill>
                <a:latin typeface="Arial" charset="0"/>
              </a:rPr>
              <a:t>Başlıca ithal kalemlerimiz: </a:t>
            </a:r>
            <a:r>
              <a:rPr lang="tr-TR" altLang="tr-TR" sz="1600" dirty="0">
                <a:solidFill>
                  <a:srgbClr val="000000"/>
                </a:solidFill>
                <a:latin typeface="Arial" charset="0"/>
              </a:rPr>
              <a:t>Petrol ürünleri, sentetik veya pamuklu lifler-iplikler, otomotiv yan sanayi ürünleri, sentetik boyalar, plastik hammaddeleri, pamuk ve traktörlerdir.</a:t>
            </a:r>
          </a:p>
        </p:txBody>
      </p:sp>
      <p:sp>
        <p:nvSpPr>
          <p:cNvPr id="51268" name="Metin kutusu 1"/>
          <p:cNvSpPr txBox="1">
            <a:spLocks noChangeArrowheads="1"/>
          </p:cNvSpPr>
          <p:nvPr/>
        </p:nvSpPr>
        <p:spPr bwMode="auto">
          <a:xfrm>
            <a:off x="468313" y="4662488"/>
            <a:ext cx="2808287" cy="307975"/>
          </a:xfrm>
          <a:prstGeom prst="rect">
            <a:avLst/>
          </a:prstGeom>
          <a:noFill/>
          <a:ln w="9525">
            <a:noFill/>
            <a:miter lim="800000"/>
            <a:headEnd/>
            <a:tailEnd/>
          </a:ln>
        </p:spPr>
        <p:txBody>
          <a:bodyPr>
            <a:spAutoFit/>
          </a:bodyPr>
          <a:lstStyle/>
          <a:p>
            <a:r>
              <a:rPr lang="tr-TR" sz="1400" b="1" i="1" dirty="0" smtClean="0"/>
              <a:t>*10 </a:t>
            </a:r>
            <a:r>
              <a:rPr lang="tr-TR" sz="1400" b="1" i="1" dirty="0"/>
              <a:t>aylık veriler</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4 Altbilgi Yer Tutucusu"/>
          <p:cNvSpPr>
            <a:spLocks noGrp="1"/>
          </p:cNvSpPr>
          <p:nvPr>
            <p:ph type="ftr" sz="quarter" idx="10"/>
          </p:nvPr>
        </p:nvSpPr>
        <p:spPr/>
        <p:txBody>
          <a:bodyPr/>
          <a:lstStyle/>
          <a:p>
            <a:pPr>
              <a:defRPr/>
            </a:pPr>
            <a:r>
              <a:rPr lang="nn-NO" altLang="tr-TR"/>
              <a:t>T. C. EKONOMİ BAKANLIĞI</a:t>
            </a:r>
            <a:endParaRPr lang="tr-TR" altLang="tr-TR"/>
          </a:p>
        </p:txBody>
      </p:sp>
      <p:sp>
        <p:nvSpPr>
          <p:cNvPr id="115" name="5 Slayt Numarası Yer Tutucusu"/>
          <p:cNvSpPr>
            <a:spLocks noGrp="1"/>
          </p:cNvSpPr>
          <p:nvPr>
            <p:ph type="sldNum" sz="quarter" idx="11"/>
          </p:nvPr>
        </p:nvSpPr>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defRPr/>
            </a:pPr>
            <a:fld id="{FA219275-C3EF-449A-8461-C5278B05B98F}" type="slidenum">
              <a:rPr lang="en-US" altLang="tr-TR">
                <a:solidFill>
                  <a:srgbClr val="D9D9D9"/>
                </a:solidFill>
              </a:rPr>
              <a:pPr>
                <a:defRPr/>
              </a:pPr>
              <a:t>9</a:t>
            </a:fld>
            <a:endParaRPr lang="en-US" altLang="tr-TR">
              <a:solidFill>
                <a:srgbClr val="D9D9D9"/>
              </a:solidFill>
            </a:endParaRPr>
          </a:p>
        </p:txBody>
      </p:sp>
      <p:sp>
        <p:nvSpPr>
          <p:cNvPr id="53251" name="Rectangle 4"/>
          <p:cNvSpPr>
            <a:spLocks noChangeArrowheads="1"/>
          </p:cNvSpPr>
          <p:nvPr/>
        </p:nvSpPr>
        <p:spPr bwMode="auto">
          <a:xfrm>
            <a:off x="250825" y="1052513"/>
            <a:ext cx="8569325" cy="431800"/>
          </a:xfrm>
          <a:prstGeom prst="rect">
            <a:avLst/>
          </a:prstGeom>
          <a:noFill/>
          <a:ln w="9525">
            <a:noFill/>
            <a:miter lim="800000"/>
            <a:headEnd/>
            <a:tailEnd/>
          </a:ln>
        </p:spPr>
        <p:txBody>
          <a:bodyPr/>
          <a:lstStyle/>
          <a:p>
            <a:pPr algn="ctr">
              <a:lnSpc>
                <a:spcPct val="75000"/>
              </a:lnSpc>
            </a:pPr>
            <a:r>
              <a:rPr lang="tr-TR" altLang="tr-TR" sz="2400" b="1">
                <a:solidFill>
                  <a:srgbClr val="000099"/>
                </a:solidFill>
              </a:rPr>
              <a:t>Hindistan’a İhracatımızda Başlıca  Ürünler</a:t>
            </a:r>
            <a:r>
              <a:rPr lang="tr-TR" altLang="tr-TR" sz="3000" b="1">
                <a:solidFill>
                  <a:srgbClr val="000099"/>
                </a:solidFill>
              </a:rPr>
              <a:t> </a:t>
            </a:r>
            <a:r>
              <a:rPr lang="tr-TR" altLang="tr-TR" sz="1600" b="1">
                <a:solidFill>
                  <a:srgbClr val="000099"/>
                </a:solidFill>
                <a:latin typeface="Arial" charset="0"/>
              </a:rPr>
              <a:t>(Milyon Dolar)</a:t>
            </a:r>
          </a:p>
        </p:txBody>
      </p:sp>
      <p:sp>
        <p:nvSpPr>
          <p:cNvPr id="3" name="2 Başlık"/>
          <p:cNvSpPr>
            <a:spLocks/>
          </p:cNvSpPr>
          <p:nvPr/>
        </p:nvSpPr>
        <p:spPr bwMode="auto">
          <a:xfrm>
            <a:off x="827088" y="404813"/>
            <a:ext cx="7489825" cy="395287"/>
          </a:xfrm>
          <a:prstGeom prst="rect">
            <a:avLst/>
          </a:prstGeom>
          <a:noFill/>
          <a:ln>
            <a:noFill/>
          </a:ln>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a:defRPr/>
            </a:pPr>
            <a:r>
              <a:rPr lang="tr-TR" altLang="tr-TR" sz="2800" b="1" smtClean="0">
                <a:solidFill>
                  <a:schemeClr val="bg1"/>
                </a:solidFill>
                <a:effectLst>
                  <a:outerShdw blurRad="38100" dist="38100" dir="2700000" algn="tl">
                    <a:srgbClr val="000000"/>
                  </a:outerShdw>
                </a:effectLst>
                <a:cs typeface="+mn-cs"/>
              </a:rPr>
              <a:t>TÜRKİYE - HİNDİSTAN TİCARETİ</a:t>
            </a:r>
          </a:p>
        </p:txBody>
      </p:sp>
      <p:graphicFrame>
        <p:nvGraphicFramePr>
          <p:cNvPr id="54226" name="Group 978"/>
          <p:cNvGraphicFramePr>
            <a:graphicFrameLocks noGrp="1"/>
          </p:cNvGraphicFramePr>
          <p:nvPr/>
        </p:nvGraphicFramePr>
        <p:xfrm>
          <a:off x="430213" y="1557338"/>
          <a:ext cx="8317458" cy="4948444"/>
        </p:xfrm>
        <a:graphic>
          <a:graphicData uri="http://schemas.openxmlformats.org/drawingml/2006/table">
            <a:tbl>
              <a:tblPr/>
              <a:tblGrid>
                <a:gridCol w="654050">
                  <a:extLst>
                    <a:ext uri="{9D8B030D-6E8A-4147-A177-3AD203B41FA5}">
                      <a16:colId xmlns="" xmlns:a16="http://schemas.microsoft.com/office/drawing/2014/main" val="20000"/>
                    </a:ext>
                  </a:extLst>
                </a:gridCol>
                <a:gridCol w="4602906">
                  <a:extLst>
                    <a:ext uri="{9D8B030D-6E8A-4147-A177-3AD203B41FA5}">
                      <a16:colId xmlns="" xmlns:a16="http://schemas.microsoft.com/office/drawing/2014/main" val="20001"/>
                    </a:ext>
                  </a:extLst>
                </a:gridCol>
                <a:gridCol w="756246">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1512168">
                  <a:extLst>
                    <a:ext uri="{9D8B030D-6E8A-4147-A177-3AD203B41FA5}">
                      <a16:colId xmlns="" xmlns:a16="http://schemas.microsoft.com/office/drawing/2014/main" val="20004"/>
                    </a:ext>
                  </a:extLst>
                </a:gridCol>
              </a:tblGrid>
              <a:tr h="55721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GTİP</a:t>
                      </a:r>
                      <a:endParaRPr kumimoji="0" lang="tr-TR" altLang="tr-T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eaLnBrk="0" hangingPunct="0">
                        <a:spcBef>
                          <a:spcPct val="20000"/>
                        </a:spcBef>
                        <a:buFont typeface="Arial" panose="020B0604020202020204" pitchFamily="34" charset="0"/>
                        <a:defRPr>
                          <a:solidFill>
                            <a:schemeClr val="tx1"/>
                          </a:solidFill>
                          <a:latin typeface="Calibri" panose="020F0502020204030204" pitchFamily="34" charset="0"/>
                        </a:defRPr>
                      </a:lvl4pPr>
                      <a:lvl5pPr eaLnBrk="0" hangingPunct="0">
                        <a:spcBef>
                          <a:spcPct val="20000"/>
                        </a:spcBef>
                        <a:buFont typeface="Arial" panose="020B0604020202020204" pitchFamily="34" charset="0"/>
                        <a:defRPr>
                          <a:solidFill>
                            <a:schemeClr val="tx1"/>
                          </a:solidFill>
                          <a:latin typeface="Calibri" panose="020F0502020204030204" pitchFamily="34" charset="0"/>
                        </a:defRPr>
                      </a:lvl5pPr>
                      <a:lvl6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1400" b="1"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Ürün Adı</a:t>
                      </a:r>
                      <a:endParaRPr kumimoji="0" lang="tr-TR" altLang="tr-TR"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2015</a:t>
                      </a:r>
                      <a:endPar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2016</a:t>
                      </a:r>
                      <a:endPar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altLang="tr-TR" sz="1400" b="1"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2016 Pay, (%)</a:t>
                      </a:r>
                      <a:endParaRPr kumimoji="0" lang="tr-TR" altLang="tr-TR"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extLst>
                  <a:ext uri="{0D108BD9-81ED-4DB2-BD59-A6C34878D82A}">
                    <a16:rowId xmlns="" xmlns:a16="http://schemas.microsoft.com/office/drawing/2014/main" val="10000"/>
                  </a:ext>
                </a:extLst>
              </a:tr>
              <a:tr h="378539">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2515</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Mermer ve </a:t>
                      </a:r>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traverten</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dirty="0">
                          <a:effectLst/>
                          <a:latin typeface="Arial" panose="020B0604020202020204" pitchFamily="34" charset="0"/>
                          <a:ea typeface="Calibri" panose="020F0502020204030204" pitchFamily="34" charset="0"/>
                          <a:cs typeface="Times New Roman" panose="02020603050405020304" pitchFamily="18" charset="0"/>
                        </a:rPr>
                        <a:t>59,6</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dirty="0">
                          <a:effectLst/>
                          <a:latin typeface="Arial" panose="020B0604020202020204" pitchFamily="34" charset="0"/>
                          <a:ea typeface="Calibri" panose="020F0502020204030204" pitchFamily="34" charset="0"/>
                          <a:cs typeface="Times New Roman" panose="02020603050405020304" pitchFamily="18" charset="0"/>
                        </a:rPr>
                        <a:t>51,7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7,9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1"/>
                  </a:ext>
                </a:extLst>
              </a:tr>
              <a:tr h="32702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1207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Diğer yağlı tohumlar ve </a:t>
                      </a:r>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meyveler (haşhaş tohumu)</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25,9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45,5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7,0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2"/>
                  </a:ext>
                </a:extLst>
              </a:tr>
              <a:tr h="3286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7204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Dökme demirin, demirin veya çeliğin döküntü ve </a:t>
                      </a:r>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hurdaları, külçeler</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16,0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36,1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5,5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3"/>
                  </a:ext>
                </a:extLst>
              </a:tr>
              <a:tr h="32702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8409</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Sadece veya esas itibariyle 84.07 veya 84.08 pozisyonlarındaki motorların aksam ve parçaları</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12,6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14,6</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4"/>
                  </a:ext>
                </a:extLst>
              </a:tr>
              <a:tr h="2788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7106</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Gümüş (altın veya platin yaldızlı gümüş dahil) (işlenmemiş veya yarı işlenmiş ya da pudra halinde)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13,5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2,1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5"/>
                  </a:ext>
                </a:extLst>
              </a:tr>
              <a:tr h="32702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2528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Tabii boratlar ve bunların konsantreleri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11,4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12,8</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2,0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6"/>
                  </a:ext>
                </a:extLst>
              </a:tr>
              <a:tr h="5572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7108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a:ln>
                            <a:noFill/>
                          </a:ln>
                          <a:solidFill>
                            <a:srgbClr val="000000"/>
                          </a:solidFill>
                          <a:effectLst/>
                          <a:latin typeface="Arial" panose="020B0604020202020204" pitchFamily="34" charset="0"/>
                          <a:ea typeface="+mn-ea"/>
                          <a:cs typeface="Times New Roman" panose="02020603050405020304" pitchFamily="18" charset="0"/>
                        </a:rPr>
                        <a:t>Altın (platin kaplamalı altın dahil) (işlenmemiş veya yarı işlenmiş ya da pudra halinde)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138,1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12,5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7"/>
                  </a:ext>
                </a:extLst>
              </a:tr>
              <a:tr h="32861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8708</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Karayolu taşıtları için aksam, parça ve aksesuarlar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13,9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12,2</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1,9</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8"/>
                  </a:ext>
                </a:extLst>
              </a:tr>
              <a:tr h="300621">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8450</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Ev veya çamaşırhane tipi yıkama </a:t>
                      </a:r>
                      <a:r>
                        <a:rPr kumimoji="0" lang="tr-TR" sz="1400" b="1" i="0" u="none" strike="noStrike" kern="1200" cap="none" normalizeH="0" baseline="0" dirty="0" smtClean="0">
                          <a:ln>
                            <a:noFill/>
                          </a:ln>
                          <a:solidFill>
                            <a:srgbClr val="000000"/>
                          </a:solidFill>
                          <a:effectLst/>
                          <a:latin typeface="Arial" panose="020B0604020202020204" pitchFamily="34" charset="0"/>
                          <a:ea typeface="+mn-ea"/>
                          <a:cs typeface="Times New Roman" panose="02020603050405020304" pitchFamily="18" charset="0"/>
                        </a:rPr>
                        <a:t>makinaları</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6,1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10,1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1,5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09"/>
                  </a:ext>
                </a:extLst>
              </a:tr>
              <a:tr h="327025">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7202</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marL="0" marR="0" lvl="0" indent="0" algn="l" defTabSz="914400" rtl="0" eaLnBrk="0" fontAlgn="base" latinLnBrk="0" hangingPunct="0">
                        <a:lnSpc>
                          <a:spcPct val="115000"/>
                        </a:lnSpc>
                        <a:spcBef>
                          <a:spcPct val="0"/>
                        </a:spcBef>
                        <a:spcAft>
                          <a:spcPct val="0"/>
                        </a:spcAft>
                        <a:buClrTx/>
                        <a:buSzTx/>
                        <a:buFontTx/>
                        <a:buNone/>
                        <a:tabLst/>
                      </a:pPr>
                      <a:r>
                        <a:rPr kumimoji="0" lang="tr-TR" sz="14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Ferro</a:t>
                      </a:r>
                      <a:r>
                        <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rPr>
                        <a:t> </a:t>
                      </a:r>
                      <a:r>
                        <a:rPr kumimoji="0" lang="tr-TR" sz="1400" b="1" i="0" u="none" strike="noStrike" kern="1200" cap="none" normalizeH="0" baseline="0" dirty="0" err="1">
                          <a:ln>
                            <a:noFill/>
                          </a:ln>
                          <a:solidFill>
                            <a:srgbClr val="000000"/>
                          </a:solidFill>
                          <a:effectLst/>
                          <a:latin typeface="Arial" panose="020B0604020202020204" pitchFamily="34" charset="0"/>
                          <a:ea typeface="+mn-ea"/>
                          <a:cs typeface="Times New Roman" panose="02020603050405020304" pitchFamily="18" charset="0"/>
                        </a:rPr>
                        <a:t>alyajlar</a:t>
                      </a:r>
                      <a:endParaRPr kumimoji="0" lang="tr-TR" sz="1400" b="1" i="0" u="none" strike="noStrike" kern="1200" cap="none" normalizeH="0" baseline="0" dirty="0">
                        <a:ln>
                          <a:noFill/>
                        </a:ln>
                        <a:solidFill>
                          <a:srgbClr val="000000"/>
                        </a:solidFill>
                        <a:effectLst/>
                        <a:latin typeface="Arial" panose="020B0604020202020204" pitchFamily="34" charset="0"/>
                        <a:ea typeface="+mn-ea"/>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0,7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a:effectLst/>
                          <a:latin typeface="Arial" panose="020B0604020202020204" pitchFamily="34" charset="0"/>
                          <a:ea typeface="Calibri" panose="020F0502020204030204" pitchFamily="34" charset="0"/>
                          <a:cs typeface="Times New Roman" panose="02020603050405020304" pitchFamily="18" charset="0"/>
                        </a:rPr>
                        <a:t>9,3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tc>
                  <a:txBody>
                    <a:bodyPr/>
                    <a:lstStyle/>
                    <a:p>
                      <a:pPr algn="ctr">
                        <a:lnSpc>
                          <a:spcPct val="107000"/>
                        </a:lnSpc>
                        <a:spcAft>
                          <a:spcPts val="0"/>
                        </a:spcAft>
                      </a:pPr>
                      <a:r>
                        <a:rPr lang="tr-TR" sz="1200" b="1" dirty="0">
                          <a:effectLst/>
                          <a:latin typeface="Arial" panose="020B0604020202020204" pitchFamily="34" charset="0"/>
                          <a:ea typeface="Calibri" panose="020F0502020204030204" pitchFamily="34" charset="0"/>
                          <a:cs typeface="Times New Roman" panose="02020603050405020304" pitchFamily="18" charset="0"/>
                        </a:rPr>
                        <a:t>1,4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FFFF"/>
                    </a:solidFill>
                  </a:tcPr>
                </a:tc>
                <a:extLst>
                  <a:ext uri="{0D108BD9-81ED-4DB2-BD59-A6C34878D82A}">
                    <a16:rowId xmlns="" xmlns:a16="http://schemas.microsoft.com/office/drawing/2014/main" val="10010"/>
                  </a:ext>
                </a:extLst>
              </a:tr>
            </a:tbl>
          </a:graphicData>
        </a:graphic>
      </p:graphicFrame>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4_Tema1so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6137</TotalTime>
  <Words>2495</Words>
  <Application>Microsoft Office PowerPoint</Application>
  <PresentationFormat>On-screen Show (4:3)</PresentationFormat>
  <Paragraphs>614</Paragraphs>
  <Slides>34</Slides>
  <Notes>18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4_Tema1son</vt:lpstr>
      <vt:lpstr>T.C. EKONOMİ BAKANLIĞI</vt:lpstr>
      <vt:lpstr>Slide 2</vt:lpstr>
      <vt:lpstr>Slide 3</vt:lpstr>
      <vt:lpstr>Slide 4</vt:lpstr>
      <vt:lpstr> Hindistan Temel Göstergeler</vt:lpstr>
      <vt:lpstr>Slide 6</vt:lpstr>
      <vt:lpstr>Başlıca İhraç ve İthal Ürünler</vt:lpstr>
      <vt:lpstr>Slide 8</vt:lpstr>
      <vt:lpstr>Slide 9</vt:lpstr>
      <vt:lpstr>Slide 10</vt:lpstr>
      <vt:lpstr>Slide 11</vt:lpstr>
      <vt:lpstr>Slide 12</vt:lpstr>
      <vt:lpstr>Slide 13</vt:lpstr>
      <vt:lpstr>FİRMA TALEPLERİ</vt:lpstr>
      <vt:lpstr>YARARLI LİNKLER</vt:lpstr>
      <vt:lpstr>FİRMA LİSTELERİ</vt:lpstr>
      <vt:lpstr>FİRMA LİSTELERİ</vt:lpstr>
      <vt:lpstr>FİRMA LİSTELERİ</vt:lpstr>
      <vt:lpstr>FİRMA LİSTELERİ</vt:lpstr>
      <vt:lpstr>FİRMA TALEPLERİ</vt:lpstr>
      <vt:lpstr>FİRMA TALEPLERİ</vt:lpstr>
      <vt:lpstr>FİRMA GÜVENİLİRLİĞİ</vt:lpstr>
      <vt:lpstr>FİRMA GÜVENİLİRLİĞİ</vt:lpstr>
      <vt:lpstr>FİRMA GÜVENİLİRLİĞİ</vt:lpstr>
      <vt:lpstr>Slide 25</vt:lpstr>
      <vt:lpstr>Slide 26</vt:lpstr>
      <vt:lpstr>Slide 27</vt:lpstr>
      <vt:lpstr>GÜMRÜK VERGİLERİ</vt:lpstr>
      <vt:lpstr>GÜMRÜK VERGİLERİ</vt:lpstr>
      <vt:lpstr>GÜMRÜK VERGİLERİ</vt:lpstr>
      <vt:lpstr>Slide 31</vt:lpstr>
      <vt:lpstr>Slide 32</vt:lpstr>
      <vt:lpstr>Slide 33</vt:lpstr>
      <vt:lpstr>Slide 34</vt:lpstr>
    </vt:vector>
  </TitlesOfParts>
  <Company>BIM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EKONOMİ BAKANLIĞI</dc:title>
  <dc:creator>yuzals</dc:creator>
  <cp:lastModifiedBy>sony</cp:lastModifiedBy>
  <cp:revision>614</cp:revision>
  <cp:lastPrinted>2018-01-29T14:28:35Z</cp:lastPrinted>
  <dcterms:created xsi:type="dcterms:W3CDTF">2011-10-25T13:14:02Z</dcterms:created>
  <dcterms:modified xsi:type="dcterms:W3CDTF">2018-01-29T20:07:24Z</dcterms:modified>
</cp:coreProperties>
</file>