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2" r:id="rId2"/>
    <p:sldId id="262" r:id="rId3"/>
    <p:sldId id="256" r:id="rId4"/>
    <p:sldId id="269" r:id="rId5"/>
    <p:sldId id="257" r:id="rId6"/>
    <p:sldId id="258" r:id="rId7"/>
    <p:sldId id="259" r:id="rId8"/>
    <p:sldId id="260" r:id="rId9"/>
    <p:sldId id="307" r:id="rId10"/>
    <p:sldId id="314" r:id="rId11"/>
    <p:sldId id="261" r:id="rId12"/>
    <p:sldId id="299" r:id="rId13"/>
    <p:sldId id="265" r:id="rId14"/>
    <p:sldId id="271" r:id="rId15"/>
    <p:sldId id="273" r:id="rId16"/>
    <p:sldId id="304" r:id="rId17"/>
    <p:sldId id="266" r:id="rId18"/>
    <p:sldId id="276" r:id="rId19"/>
    <p:sldId id="302" r:id="rId20"/>
    <p:sldId id="279" r:id="rId21"/>
    <p:sldId id="303" r:id="rId22"/>
    <p:sldId id="284" r:id="rId23"/>
    <p:sldId id="306" r:id="rId24"/>
    <p:sldId id="313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2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zen\Desktop\iso%20500%20sunum\Birinci%20500-Sunum%20Tablola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zen\Desktop\iso%20500%20sunum\Birinci%20500-Sunum%20Tablola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zen\Desktop\iso%20500%20sunum\Birinci%20500-Sunum%20Tablola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zen\Desktop\iso%20500%20sunum\Birinci%20500-Sunum%20Tablolar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zen\Desktop\iso%20500%20sunum\Birinci%20500-Sunum%20Tablolar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'Büyüme Oranları'!$B$2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'Büyüme Oranları'!$A$3:$A$4</c:f>
              <c:strCache>
                <c:ptCount val="2"/>
                <c:pt idx="0">
                  <c:v>Ekonomik Büyüme</c:v>
                </c:pt>
                <c:pt idx="1">
                  <c:v>İmalat Sanayi Büyüme</c:v>
                </c:pt>
              </c:strCache>
            </c:strRef>
          </c:cat>
          <c:val>
            <c:numRef>
              <c:f>'Büyüme Oranları'!$B$3:$B$4</c:f>
              <c:numCache>
                <c:formatCode>General</c:formatCode>
                <c:ptCount val="2"/>
                <c:pt idx="0">
                  <c:v>2.1</c:v>
                </c:pt>
                <c:pt idx="1">
                  <c:v>1.7</c:v>
                </c:pt>
              </c:numCache>
            </c:numRef>
          </c:val>
        </c:ser>
        <c:ser>
          <c:idx val="1"/>
          <c:order val="1"/>
          <c:tx>
            <c:strRef>
              <c:f>'Büyüme Oranları'!$C$2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'Büyüme Oranları'!$A$3:$A$4</c:f>
              <c:strCache>
                <c:ptCount val="2"/>
                <c:pt idx="0">
                  <c:v>Ekonomik Büyüme</c:v>
                </c:pt>
                <c:pt idx="1">
                  <c:v>İmalat Sanayi Büyüme</c:v>
                </c:pt>
              </c:strCache>
            </c:strRef>
          </c:cat>
          <c:val>
            <c:numRef>
              <c:f>'Büyüme Oranları'!$C$3:$C$4</c:f>
              <c:numCache>
                <c:formatCode>#,##0.0</c:formatCode>
                <c:ptCount val="2"/>
                <c:pt idx="0">
                  <c:v>4.2</c:v>
                </c:pt>
                <c:pt idx="1">
                  <c:v>3.7</c:v>
                </c:pt>
              </c:numCache>
            </c:numRef>
          </c:val>
        </c:ser>
        <c:ser>
          <c:idx val="2"/>
          <c:order val="2"/>
          <c:tx>
            <c:strRef>
              <c:f>'Büyüme Oranları'!$D$2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'Büyüme Oranları'!$A$3:$A$4</c:f>
              <c:strCache>
                <c:ptCount val="2"/>
                <c:pt idx="0">
                  <c:v>Ekonomik Büyüme</c:v>
                </c:pt>
                <c:pt idx="1">
                  <c:v>İmalat Sanayi Büyüme</c:v>
                </c:pt>
              </c:strCache>
            </c:strRef>
          </c:cat>
          <c:val>
            <c:numRef>
              <c:f>'Büyüme Oranları'!$D$3:$D$4</c:f>
              <c:numCache>
                <c:formatCode>#,##0.0</c:formatCode>
                <c:ptCount val="2"/>
                <c:pt idx="0">
                  <c:v>2.9</c:v>
                </c:pt>
                <c:pt idx="1">
                  <c:v>3.7</c:v>
                </c:pt>
              </c:numCache>
            </c:numRef>
          </c:val>
        </c:ser>
        <c:ser>
          <c:idx val="3"/>
          <c:order val="3"/>
          <c:tx>
            <c:strRef>
              <c:f>'Büyüme Oranları'!$E$2</c:f>
              <c:strCache>
                <c:ptCount val="1"/>
                <c:pt idx="0">
                  <c:v>2015 1. çeyrek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'Büyüme Oranları'!$A$3:$A$4</c:f>
              <c:strCache>
                <c:ptCount val="2"/>
                <c:pt idx="0">
                  <c:v>Ekonomik Büyüme</c:v>
                </c:pt>
                <c:pt idx="1">
                  <c:v>İmalat Sanayi Büyüme</c:v>
                </c:pt>
              </c:strCache>
            </c:strRef>
          </c:cat>
          <c:val>
            <c:numRef>
              <c:f>'Büyüme Oranları'!$E$3:$E$4</c:f>
              <c:numCache>
                <c:formatCode>General</c:formatCode>
                <c:ptCount val="2"/>
                <c:pt idx="0">
                  <c:v>2.2999999999999998</c:v>
                </c:pt>
                <c:pt idx="1">
                  <c:v>0.8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5"/>
        <c:overlap val="-32"/>
        <c:axId val="202878368"/>
        <c:axId val="202878760"/>
      </c:barChart>
      <c:catAx>
        <c:axId val="20287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2878760"/>
        <c:crosses val="autoZero"/>
        <c:auto val="1"/>
        <c:lblAlgn val="ctr"/>
        <c:lblOffset val="100"/>
        <c:noMultiLvlLbl val="0"/>
      </c:catAx>
      <c:valAx>
        <c:axId val="202878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28783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213576154206753E-2"/>
          <c:y val="2.2069596838951041E-2"/>
          <c:w val="0.939485351527096"/>
          <c:h val="0.84233496687167764"/>
        </c:manualLayout>
      </c:layout>
      <c:lineChart>
        <c:grouping val="standar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Sütun2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7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Pt>
            <c:idx val="18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Lbls>
            <c:dLbl>
              <c:idx val="0"/>
              <c:layout>
                <c:manualLayout>
                  <c:x val="-6.2656072644722048E-3"/>
                  <c:y val="-2.41500055753855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Sayfa1!$B$2:$B$18</c:f>
              <c:numCache>
                <c:formatCode>0.0</c:formatCode>
                <c:ptCount val="17"/>
                <c:pt idx="0">
                  <c:v>23.641200201681194</c:v>
                </c:pt>
                <c:pt idx="1">
                  <c:v>21.628521732301571</c:v>
                </c:pt>
                <c:pt idx="2">
                  <c:v>19.851161749557207</c:v>
                </c:pt>
                <c:pt idx="3">
                  <c:v>18.905332280822389</c:v>
                </c:pt>
                <c:pt idx="4">
                  <c:v>17.642594487130502</c:v>
                </c:pt>
                <c:pt idx="5">
                  <c:v>17.586565717949568</c:v>
                </c:pt>
                <c:pt idx="6">
                  <c:v>17.228923966091862</c:v>
                </c:pt>
                <c:pt idx="7">
                  <c:v>17.118730179966906</c:v>
                </c:pt>
                <c:pt idx="8">
                  <c:v>17.053182841913987</c:v>
                </c:pt>
                <c:pt idx="9">
                  <c:v>16.68489430929942</c:v>
                </c:pt>
                <c:pt idx="10">
                  <c:v>16.04525719511998</c:v>
                </c:pt>
                <c:pt idx="11">
                  <c:v>15.079249562211009</c:v>
                </c:pt>
                <c:pt idx="12">
                  <c:v>15.540103124535085</c:v>
                </c:pt>
                <c:pt idx="13">
                  <c:v>16.117996262421304</c:v>
                </c:pt>
                <c:pt idx="14">
                  <c:v>15.502605613420432</c:v>
                </c:pt>
                <c:pt idx="15">
                  <c:v>15.325819127483308</c:v>
                </c:pt>
                <c:pt idx="16">
                  <c:v>15.802209707451222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17809808"/>
        <c:axId val="317809416"/>
      </c:lineChart>
      <c:catAx>
        <c:axId val="31780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17809416"/>
        <c:crosses val="autoZero"/>
        <c:auto val="1"/>
        <c:lblAlgn val="ctr"/>
        <c:lblOffset val="100"/>
        <c:noMultiLvlLbl val="0"/>
      </c:catAx>
      <c:valAx>
        <c:axId val="317809416"/>
        <c:scaling>
          <c:orientation val="minMax"/>
          <c:max val="30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17809808"/>
        <c:crosses val="autoZero"/>
        <c:crossBetween val="between"/>
        <c:majorUnit val="5"/>
      </c:valAx>
      <c:spPr>
        <a:noFill/>
        <a:ln>
          <a:solidFill>
            <a:srgbClr val="BC2D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078142208735168E-2"/>
          <c:y val="8.6530986938332971E-2"/>
          <c:w val="0.89946417808885004"/>
          <c:h val="0.65456548856820862"/>
        </c:manualLayout>
      </c:layout>
      <c:lineChart>
        <c:grouping val="standard"/>
        <c:varyColors val="0"/>
        <c:ser>
          <c:idx val="0"/>
          <c:order val="0"/>
          <c:tx>
            <c:strRef>
              <c:f>'Borç-Özkaynak Grf.'!$B$1</c:f>
              <c:strCache>
                <c:ptCount val="1"/>
                <c:pt idx="0">
                  <c:v>500 Büyük Sanayi Kuruluşu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C00000"/>
              </a:solidFill>
              <a:ln w="12700">
                <a:noFill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4.6944534056069777E-2"/>
                  <c:y val="-6.8879069294144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4960697652519512E-2"/>
                  <c:y val="-7.96593120775885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3976763933920029E-2"/>
                  <c:y val="-6.34889122774426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1079958109922859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7015979620194547E-2"/>
                  <c:y val="6.5275323905667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642774432607689E-2"/>
                  <c:y val="-8.84110225064317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8445460861509958E-2"/>
                  <c:y val="-6.76425973156074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7.3529411764705881E-3"/>
                  <c:y val="-0.11214949603045075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'Borç-Özkaynak Grf.'!$A$2:$A$12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'Borç-Özkaynak Grf.'!$B$2:$B$12</c:f>
              <c:numCache>
                <c:formatCode>0.0</c:formatCode>
                <c:ptCount val="11"/>
                <c:pt idx="0">
                  <c:v>83.470603922329929</c:v>
                </c:pt>
                <c:pt idx="1">
                  <c:v>89.1</c:v>
                </c:pt>
                <c:pt idx="2">
                  <c:v>88.5</c:v>
                </c:pt>
                <c:pt idx="3">
                  <c:v>82.602756062594665</c:v>
                </c:pt>
                <c:pt idx="4">
                  <c:v>111.16165794897917</c:v>
                </c:pt>
                <c:pt idx="5">
                  <c:v>96.533724334469653</c:v>
                </c:pt>
                <c:pt idx="6">
                  <c:v>104.28</c:v>
                </c:pt>
                <c:pt idx="7">
                  <c:v>116.02845632129981</c:v>
                </c:pt>
                <c:pt idx="8">
                  <c:v>112.04145619838724</c:v>
                </c:pt>
                <c:pt idx="9">
                  <c:v>132.44948563336627</c:v>
                </c:pt>
                <c:pt idx="10">
                  <c:v>132.42421633954663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2171496"/>
        <c:axId val="203313144"/>
      </c:lineChart>
      <c:dateAx>
        <c:axId val="242171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3313144"/>
        <c:crosses val="autoZero"/>
        <c:auto val="0"/>
        <c:lblOffset val="100"/>
        <c:baseTimeUnit val="days"/>
      </c:dateAx>
      <c:valAx>
        <c:axId val="203313144"/>
        <c:scaling>
          <c:orientation val="minMax"/>
          <c:max val="140"/>
          <c:min val="7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4217149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078161185734168E-2"/>
          <c:y val="0.1000622725693911"/>
          <c:w val="0.8976123205187585"/>
          <c:h val="0.654565488568208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'Kaynak Yapısı-Grafik'!$B$1</c:f>
              <c:strCache>
                <c:ptCount val="1"/>
                <c:pt idx="0">
                  <c:v>Toplam Borçlar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'Kaynak Yapısı-Grafik'!$A$2:$A$12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'Kaynak Yapısı-Grafik'!$B$2:$B$12</c:f>
              <c:numCache>
                <c:formatCode>0.0</c:formatCode>
                <c:ptCount val="11"/>
                <c:pt idx="0">
                  <c:v>45.5</c:v>
                </c:pt>
                <c:pt idx="1">
                  <c:v>47.112636694623525</c:v>
                </c:pt>
                <c:pt idx="2" formatCode="General">
                  <c:v>46.9</c:v>
                </c:pt>
                <c:pt idx="3">
                  <c:v>45.2</c:v>
                </c:pt>
                <c:pt idx="4">
                  <c:v>52.7</c:v>
                </c:pt>
                <c:pt idx="5">
                  <c:v>49.1</c:v>
                </c:pt>
                <c:pt idx="6">
                  <c:v>51.047843467449589</c:v>
                </c:pt>
                <c:pt idx="7">
                  <c:v>53.709802077523676</c:v>
                </c:pt>
                <c:pt idx="8">
                  <c:v>52.839410843113896</c:v>
                </c:pt>
                <c:pt idx="9">
                  <c:v>56.979900502887666</c:v>
                </c:pt>
                <c:pt idx="10">
                  <c:v>56.975223333049406</c:v>
                </c:pt>
              </c:numCache>
            </c:numRef>
          </c:val>
        </c:ser>
        <c:ser>
          <c:idx val="1"/>
          <c:order val="1"/>
          <c:tx>
            <c:strRef>
              <c:f>'Kaynak Yapısı-Grafik'!$C$1</c:f>
              <c:strCache>
                <c:ptCount val="1"/>
                <c:pt idx="0">
                  <c:v>Özkaynak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2.0768425190824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'Kaynak Yapısı-Grafik'!$A$2:$A$12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'Kaynak Yapısı-Grafik'!$C$2:$C$12</c:f>
              <c:numCache>
                <c:formatCode>0.0</c:formatCode>
                <c:ptCount val="11"/>
                <c:pt idx="0">
                  <c:v>54.5</c:v>
                </c:pt>
                <c:pt idx="1">
                  <c:v>52.887362885127686</c:v>
                </c:pt>
                <c:pt idx="2" formatCode="General">
                  <c:v>53.1</c:v>
                </c:pt>
                <c:pt idx="3">
                  <c:v>54.8</c:v>
                </c:pt>
                <c:pt idx="4">
                  <c:v>47.3</c:v>
                </c:pt>
                <c:pt idx="5">
                  <c:v>50.9</c:v>
                </c:pt>
                <c:pt idx="6">
                  <c:v>48.952156532550418</c:v>
                </c:pt>
                <c:pt idx="7">
                  <c:v>46.290197922476324</c:v>
                </c:pt>
                <c:pt idx="8">
                  <c:v>47.160589156886104</c:v>
                </c:pt>
                <c:pt idx="9">
                  <c:v>43.020099497112327</c:v>
                </c:pt>
                <c:pt idx="10">
                  <c:v>43.024776666950586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203357880"/>
        <c:axId val="203358272"/>
      </c:barChart>
      <c:catAx>
        <c:axId val="203357880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3358272"/>
        <c:crosses val="autoZero"/>
        <c:auto val="1"/>
        <c:lblAlgn val="ctr"/>
        <c:lblOffset val="100"/>
        <c:noMultiLvlLbl val="0"/>
      </c:catAx>
      <c:valAx>
        <c:axId val="203358272"/>
        <c:scaling>
          <c:orientation val="minMax"/>
          <c:max val="100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3357880"/>
        <c:crosses val="autoZero"/>
        <c:crossBetween val="between"/>
        <c:majorUnit val="10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/>
      </a:solidFill>
      <a:prstDash val="solid"/>
      <a:round/>
    </a:ln>
    <a:effectLst/>
  </c:spPr>
  <c:txPr>
    <a:bodyPr/>
    <a:lstStyle/>
    <a:p>
      <a:pPr>
        <a:defRPr sz="1400"/>
      </a:pPr>
      <a:endParaRPr lang="tr-T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Duran Varlıklar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Sayfa1!$B$2:$B$12</c:f>
              <c:numCache>
                <c:formatCode>General</c:formatCode>
                <c:ptCount val="11"/>
                <c:pt idx="0">
                  <c:v>50.4</c:v>
                </c:pt>
                <c:pt idx="1">
                  <c:v>48.8</c:v>
                </c:pt>
                <c:pt idx="2">
                  <c:v>47.2</c:v>
                </c:pt>
                <c:pt idx="3">
                  <c:v>47.8</c:v>
                </c:pt>
                <c:pt idx="4">
                  <c:v>45.8</c:v>
                </c:pt>
                <c:pt idx="5">
                  <c:v>46.1</c:v>
                </c:pt>
                <c:pt idx="6">
                  <c:v>43.3</c:v>
                </c:pt>
                <c:pt idx="7">
                  <c:v>42.2</c:v>
                </c:pt>
                <c:pt idx="8">
                  <c:v>44</c:v>
                </c:pt>
                <c:pt idx="9">
                  <c:v>43.8</c:v>
                </c:pt>
                <c:pt idx="10">
                  <c:v>45.9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Dönen Varlıklar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Sayfa1!$C$2:$C$12</c:f>
              <c:numCache>
                <c:formatCode>General</c:formatCode>
                <c:ptCount val="11"/>
                <c:pt idx="0">
                  <c:v>49.6</c:v>
                </c:pt>
                <c:pt idx="1">
                  <c:v>51.2</c:v>
                </c:pt>
                <c:pt idx="2">
                  <c:v>52.8</c:v>
                </c:pt>
                <c:pt idx="3">
                  <c:v>52.2</c:v>
                </c:pt>
                <c:pt idx="4">
                  <c:v>54.2</c:v>
                </c:pt>
                <c:pt idx="5">
                  <c:v>53.9</c:v>
                </c:pt>
                <c:pt idx="6">
                  <c:v>56.7</c:v>
                </c:pt>
                <c:pt idx="7">
                  <c:v>57.8</c:v>
                </c:pt>
                <c:pt idx="8">
                  <c:v>56</c:v>
                </c:pt>
                <c:pt idx="9">
                  <c:v>56.2</c:v>
                </c:pt>
                <c:pt idx="10">
                  <c:v>54.1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17811768"/>
        <c:axId val="317809024"/>
      </c:barChart>
      <c:catAx>
        <c:axId val="317811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17809024"/>
        <c:crosses val="autoZero"/>
        <c:auto val="1"/>
        <c:lblAlgn val="ctr"/>
        <c:lblOffset val="100"/>
        <c:noMultiLvlLbl val="0"/>
      </c:catAx>
      <c:valAx>
        <c:axId val="31780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17811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c:rich>
      </c:tx>
      <c:layout>
        <c:manualLayout>
          <c:xMode val="edge"/>
          <c:yMode val="edge"/>
          <c:x val="0.44597485330697684"/>
          <c:y val="5.488960938706190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564977194143265"/>
          <c:y val="0.18512710424798612"/>
          <c:w val="0.5289189323032738"/>
          <c:h val="0.64258365260584172"/>
        </c:manualLayout>
      </c:layout>
      <c:pieChart>
        <c:varyColors val="1"/>
        <c:ser>
          <c:idx val="0"/>
          <c:order val="0"/>
          <c:tx>
            <c:strRef>
              <c:f>'Teknoloji Yoğunlukları'!$D$2</c:f>
              <c:strCache>
                <c:ptCount val="1"/>
                <c:pt idx="0">
                  <c:v>2014</c:v>
                </c:pt>
              </c:strCache>
            </c:strRef>
          </c:tx>
          <c:dLbls>
            <c:dLbl>
              <c:idx val="0"/>
              <c:layout>
                <c:manualLayout>
                  <c:x val="6.6959375021882261E-2"/>
                  <c:y val="-9.904091865619449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1"/>
                    </a:pPr>
                    <a:fld id="{4594C028-604F-4F8E-881F-452BF359BFB3}" type="CATEGORYNAME">
                      <a:rPr lang="en-US" sz="1200" b="1"/>
                      <a:pPr>
                        <a:defRPr sz="1200" b="1"/>
                      </a:pPr>
                      <a:t>[KATEGORİ ADI]</a:t>
                    </a:fld>
                    <a:r>
                      <a:rPr lang="en-US" sz="1200" b="1" baseline="0"/>
                      <a:t>%</a:t>
                    </a:r>
                    <a:fld id="{9CEB9A31-E896-4EB0-BCF0-EE9BEBA74544}" type="VALUE">
                      <a:rPr lang="en-US" sz="1200" b="1" baseline="0"/>
                      <a:pPr>
                        <a:defRPr sz="1200" b="1"/>
                      </a:pPr>
                      <a:t>[DEĞER]</a:t>
                    </a:fld>
                    <a:endParaRPr lang="en-US" sz="1200" b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18967620636115"/>
                      <c:h val="0.2494611452016924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6.9424761913878669E-3"/>
                  <c:y val="-7.347989957123711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1"/>
                    </a:pPr>
                    <a:fld id="{19E3AF48-84C3-403A-B6B6-EF166E863058}" type="CATEGORYNAME">
                      <a:rPr lang="en-US" sz="1200" b="1"/>
                      <a:pPr>
                        <a:defRPr sz="1200" b="1"/>
                      </a:pPr>
                      <a:t>[KATEGORİ ADI]</a:t>
                    </a:fld>
                    <a:r>
                      <a:rPr lang="en-US" sz="1200" b="1" baseline="0" dirty="0"/>
                      <a:t>%</a:t>
                    </a:r>
                    <a:fld id="{525F7C76-7EF0-4C56-BDF3-84A98E26EB51}" type="VALUE">
                      <a:rPr lang="en-US" sz="1200" b="1" baseline="0"/>
                      <a:pPr>
                        <a:defRPr sz="1200" b="1"/>
                      </a:pPr>
                      <a:t>[DEĞER]</a:t>
                    </a:fld>
                    <a:endParaRPr lang="en-US" sz="1200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8318025887202"/>
                      <c:h val="0.333950233884905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2167702482741753"/>
                  <c:y val="-6.3426667466103363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1"/>
                    </a:pPr>
                    <a:r>
                      <a:rPr lang="en-US" sz="1200" b="1" dirty="0" err="1" smtClean="0"/>
                      <a:t>Orta-Yüksek</a:t>
                    </a:r>
                    <a:r>
                      <a:rPr lang="en-US" sz="1200" b="1" dirty="0" smtClean="0"/>
                      <a:t> Teknoloji %19,4</a:t>
                    </a:r>
                    <a:endParaRPr lang="en-US" sz="1200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336432677731464"/>
                      <c:h val="0.2398038704174472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5506327083504343E-2"/>
                  <c:y val="-8.1461333982638107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1"/>
                    </a:pPr>
                    <a:fld id="{5AEC0BAC-D823-435E-A792-6F248393D6D1}" type="CATEGORYNAME">
                      <a:rPr lang="en-US" sz="1200" b="1"/>
                      <a:pPr>
                        <a:defRPr sz="1200" b="1"/>
                      </a:pPr>
                      <a:t>[KATEGORİ ADI]</a:t>
                    </a:fld>
                    <a:r>
                      <a:rPr lang="en-US" sz="1200" b="1" baseline="0"/>
                      <a:t>%</a:t>
                    </a:r>
                    <a:fld id="{8F042D4D-1EF5-49BA-AB9B-724DABF57572}" type="VALUE">
                      <a:rPr lang="en-US" sz="1200" b="1" baseline="0"/>
                      <a:pPr>
                        <a:defRPr sz="1200" b="1"/>
                      </a:pPr>
                      <a:t>[DEĞER]</a:t>
                    </a:fld>
                    <a:endParaRPr lang="en-US" sz="1200" b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54754982400209"/>
                      <c:h val="0.24144890350579737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'Teknoloji Yoğunlukları'!$A$3:$A$6</c:f>
              <c:strCache>
                <c:ptCount val="4"/>
                <c:pt idx="0">
                  <c:v>Düşük Teknoloji</c:v>
                </c:pt>
                <c:pt idx="1">
                  <c:v>Orta Düşük Teknoloji</c:v>
                </c:pt>
                <c:pt idx="2">
                  <c:v>Orta Yüksek Teknoloji </c:v>
                </c:pt>
                <c:pt idx="3">
                  <c:v>Yüksek Teknoloji</c:v>
                </c:pt>
              </c:strCache>
            </c:strRef>
          </c:cat>
          <c:val>
            <c:numRef>
              <c:f>'Teknoloji Yoğunlukları'!$D$3:$D$6</c:f>
              <c:numCache>
                <c:formatCode>0.0</c:formatCode>
                <c:ptCount val="4"/>
                <c:pt idx="0">
                  <c:v>40.044420922460219</c:v>
                </c:pt>
                <c:pt idx="1">
                  <c:v>37.37578231058194</c:v>
                </c:pt>
                <c:pt idx="2">
                  <c:v>19.367127014434395</c:v>
                </c:pt>
                <c:pt idx="3">
                  <c:v>3.2126697525234471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20"/>
      </c:pieChart>
    </c:plotArea>
    <c:plotVisOnly val="1"/>
    <c:dispBlanksAs val="zero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</c:rich>
      </c:tx>
      <c:layout>
        <c:manualLayout>
          <c:xMode val="edge"/>
          <c:yMode val="edge"/>
          <c:x val="0.40553242725847388"/>
          <c:y val="5.48896587926509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075223270358533"/>
          <c:y val="0.19831223097112871"/>
          <c:w val="0.5289189323032738"/>
          <c:h val="0.64258365260584172"/>
        </c:manualLayout>
      </c:layout>
      <c:pieChart>
        <c:varyColors val="1"/>
        <c:ser>
          <c:idx val="0"/>
          <c:order val="0"/>
          <c:tx>
            <c:strRef>
              <c:f>'Teknoloji Yoğunlukları'!$C$2</c:f>
              <c:strCache>
                <c:ptCount val="1"/>
                <c:pt idx="0">
                  <c:v>2013</c:v>
                </c:pt>
              </c:strCache>
            </c:strRef>
          </c:tx>
          <c:dLbls>
            <c:dLbl>
              <c:idx val="0"/>
              <c:layout>
                <c:manualLayout>
                  <c:x val="3.8647469790913817E-2"/>
                  <c:y val="-0.18473094929828987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lang="tr-TR"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i="0" u="none" strike="noStrike" kern="1200" baseline="0" dirty="0" err="1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Düşük</a:t>
                    </a:r>
                    <a:r>
                      <a:rPr lang="en-US" sz="12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 </a:t>
                    </a:r>
                    <a:r>
                      <a:rPr lang="en-US" sz="1200" b="1" i="0" u="none" strike="noStrike" kern="1200" baseline="0" dirty="0" err="1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Teknoloji</a:t>
                    </a:r>
                    <a:r>
                      <a:rPr lang="en-US" sz="12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 %</a:t>
                    </a:r>
                    <a:r>
                      <a:rPr lang="en-US" sz="12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36,1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613539249622777"/>
                      <c:h val="0.2524715691286261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9.6066982201867546E-3"/>
                  <c:y val="9.7327450312185461E-3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lang="tr-TR"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dirty="0" err="1" smtClean="0"/>
                      <a:t>Orta-Düşük</a:t>
                    </a:r>
                    <a:r>
                      <a:rPr lang="en-US" sz="1200" b="1" dirty="0" smtClean="0"/>
                      <a:t> </a:t>
                    </a:r>
                    <a:r>
                      <a:rPr lang="en-US" sz="1200" b="1" dirty="0" err="1" smtClean="0"/>
                      <a:t>Teknoloji</a:t>
                    </a:r>
                    <a:r>
                      <a:rPr lang="en-US" sz="1200" b="1" dirty="0" smtClean="0"/>
                      <a:t> %</a:t>
                    </a:r>
                    <a:r>
                      <a:rPr lang="en-US" sz="1200" b="1" dirty="0"/>
                      <a:t>43,6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632998672368749"/>
                      <c:h val="0.2781061440145966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4150168493632259"/>
                  <c:y val="-9.5984388177508138E-4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lang="tr-TR"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dirty="0" err="1" smtClean="0"/>
                      <a:t>Orta-Yüksek</a:t>
                    </a:r>
                    <a:r>
                      <a:rPr lang="en-US" sz="1200" b="1" dirty="0" smtClean="0"/>
                      <a:t> </a:t>
                    </a:r>
                    <a:r>
                      <a:rPr lang="en-US" sz="1200" b="1" dirty="0" err="1"/>
                      <a:t>Teknoloji</a:t>
                    </a:r>
                    <a:r>
                      <a:rPr lang="en-US" sz="1200" b="1" dirty="0"/>
                      <a:t> %17,8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978592784999949"/>
                      <c:h val="0.20465765197640481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8.7747727186275552E-3"/>
                  <c:y val="-2.5955643715902709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Yüksek</a:t>
                    </a:r>
                    <a:r>
                      <a:rPr lang="en-US" dirty="0"/>
                      <a:t> </a:t>
                    </a:r>
                    <a:r>
                      <a:rPr lang="en-US" dirty="0" err="1" smtClean="0"/>
                      <a:t>Teknoloji</a:t>
                    </a:r>
                    <a:r>
                      <a:rPr lang="en-US" dirty="0" smtClean="0"/>
                      <a:t> %</a:t>
                    </a:r>
                    <a:r>
                      <a:rPr lang="en-US" dirty="0"/>
                      <a:t>2,6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58305755258854"/>
                      <c:h val="0.2523689239508382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tr-TR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'Teknoloji Yoğunlukları'!$A$3:$A$6</c:f>
              <c:strCache>
                <c:ptCount val="4"/>
                <c:pt idx="0">
                  <c:v>Düşük Teknoloji</c:v>
                </c:pt>
                <c:pt idx="1">
                  <c:v>Orta Düşük Teknoloji</c:v>
                </c:pt>
                <c:pt idx="2">
                  <c:v>Orta Yüksek Teknoloji </c:v>
                </c:pt>
                <c:pt idx="3">
                  <c:v>Yüksek Teknoloji</c:v>
                </c:pt>
              </c:strCache>
            </c:strRef>
          </c:cat>
          <c:val>
            <c:numRef>
              <c:f>'Teknoloji Yoğunlukları'!$C$3:$C$6</c:f>
              <c:numCache>
                <c:formatCode>General</c:formatCode>
                <c:ptCount val="4"/>
                <c:pt idx="0">
                  <c:v>36.1</c:v>
                </c:pt>
                <c:pt idx="1">
                  <c:v>43.6</c:v>
                </c:pt>
                <c:pt idx="2">
                  <c:v>17.8</c:v>
                </c:pt>
                <c:pt idx="3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20"/>
      </c:pieChart>
    </c:plotArea>
    <c:plotVisOnly val="1"/>
    <c:dispBlanksAs val="zero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</c:rich>
      </c:tx>
      <c:layout>
        <c:manualLayout>
          <c:xMode val="edge"/>
          <c:yMode val="edge"/>
          <c:x val="0.40553242725847388"/>
          <c:y val="5.48896587926509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075223270358533"/>
          <c:y val="0.19831223097112871"/>
          <c:w val="0.5289189323032738"/>
          <c:h val="0.64258365260584172"/>
        </c:manualLayout>
      </c:layout>
      <c:pieChart>
        <c:varyColors val="1"/>
        <c:ser>
          <c:idx val="0"/>
          <c:order val="0"/>
          <c:tx>
            <c:strRef>
              <c:f>'[Birinci 500-Sunum Tablolar.xlsx]Teknoloji Yoğunlukları'!$B$2</c:f>
              <c:strCache>
                <c:ptCount val="1"/>
                <c:pt idx="0">
                  <c:v>2012</c:v>
                </c:pt>
              </c:strCache>
            </c:strRef>
          </c:tx>
          <c:dLbls>
            <c:dLbl>
              <c:idx val="0"/>
              <c:layout>
                <c:manualLayout>
                  <c:x val="4.170016787456729E-2"/>
                  <c:y val="-0.19869126495533559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1">
                        <a:latin typeface="+mn-lt"/>
                        <a:cs typeface="Arial" panose="020B0604020202020204" pitchFamily="34" charset="0"/>
                      </a:defRPr>
                    </a:pPr>
                    <a:fld id="{9F201F77-C4AD-40D8-A64A-48282931FBD7}" type="CATEGORYNAME">
                      <a:rPr lang="en-US" sz="1200" b="1">
                        <a:latin typeface="+mn-lt"/>
                        <a:cs typeface="Arial" panose="020B0604020202020204" pitchFamily="34" charset="0"/>
                      </a:rPr>
                      <a:pPr>
                        <a:defRPr sz="1200" b="1">
                          <a:latin typeface="+mn-lt"/>
                          <a:cs typeface="Arial" panose="020B0604020202020204" pitchFamily="34" charset="0"/>
                        </a:defRPr>
                      </a:pPr>
                      <a:t>[KATEGORİ ADI]</a:t>
                    </a:fld>
                    <a:r>
                      <a:rPr lang="en-US" sz="1200" b="1" baseline="0">
                        <a:latin typeface="+mn-lt"/>
                        <a:cs typeface="Arial" panose="020B0604020202020204" pitchFamily="34" charset="0"/>
                      </a:rPr>
                      <a:t> %</a:t>
                    </a:r>
                    <a:fld id="{0B2F40D0-8ECF-4F8B-9E23-A63B9F1F2831}" type="VALUE">
                      <a:rPr lang="en-US" sz="1200" b="1" baseline="0">
                        <a:latin typeface="+mn-lt"/>
                        <a:cs typeface="Arial" panose="020B0604020202020204" pitchFamily="34" charset="0"/>
                      </a:rPr>
                      <a:pPr>
                        <a:defRPr sz="1200" b="1">
                          <a:latin typeface="+mn-lt"/>
                          <a:cs typeface="Arial" panose="020B0604020202020204" pitchFamily="34" charset="0"/>
                        </a:defRPr>
                      </a:pPr>
                      <a:t>[DEĞER]</a:t>
                    </a:fld>
                    <a:endParaRPr lang="en-US" sz="1200" b="1" baseline="0">
                      <a:latin typeface="+mn-lt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44763417342582"/>
                      <c:h val="0.2457612502826329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5.2240129417582E-2"/>
                  <c:y val="0.10145973753280835"/>
                </c:manualLayout>
              </c:layout>
              <c:tx>
                <c:rich>
                  <a:bodyPr/>
                  <a:lstStyle/>
                  <a:p>
                    <a:fld id="{C3676269-689E-4176-AC4B-7284EAFC12BE}" type="CATEGORYNAME">
                      <a:rPr lang="en-US" sz="1200">
                        <a:latin typeface="+mn-lt"/>
                        <a:cs typeface="Arial" panose="020B0604020202020204" pitchFamily="34" charset="0"/>
                      </a:rPr>
                      <a:pPr/>
                      <a:t>[KATEGORİ ADI]</a:t>
                    </a:fld>
                    <a:r>
                      <a:rPr lang="en-US" sz="1200" baseline="0">
                        <a:latin typeface="+mn-lt"/>
                        <a:cs typeface="Arial" panose="020B0604020202020204" pitchFamily="34" charset="0"/>
                      </a:rPr>
                      <a:t> %</a:t>
                    </a:r>
                    <a:fld id="{96EB1B79-BDBD-421B-BCAF-90EF52FBF696}" type="VALUE">
                      <a:rPr lang="en-US" sz="1200" baseline="0">
                        <a:latin typeface="+mn-lt"/>
                        <a:cs typeface="Arial" panose="020B0604020202020204" pitchFamily="34" charset="0"/>
                      </a:rPr>
                      <a:pPr/>
                      <a:t>[DEĞER]</a:t>
                    </a:fld>
                    <a:endParaRPr lang="en-US" sz="1200" baseline="0">
                      <a:latin typeface="+mn-lt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49129931990082"/>
                      <c:h val="0.2914127626065484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9633280601938785"/>
                  <c:y val="-2.109308095837817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1">
                        <a:latin typeface="+mn-lt"/>
                        <a:cs typeface="Arial" panose="020B0604020202020204" pitchFamily="34" charset="0"/>
                      </a:defRPr>
                    </a:pPr>
                    <a:fld id="{95CBAA87-4CBD-4476-8DE8-6219CAF7E1DA}" type="CATEGORYNAME">
                      <a:rPr lang="en-US" sz="1200" b="1"/>
                      <a:pPr>
                        <a:defRPr sz="1200" b="1">
                          <a:latin typeface="+mn-lt"/>
                          <a:cs typeface="Arial" panose="020B0604020202020204" pitchFamily="34" charset="0"/>
                        </a:defRPr>
                      </a:pPr>
                      <a:t>[KATEGORİ ADI]</a:t>
                    </a:fld>
                    <a:r>
                      <a:rPr lang="en-US" sz="1200" b="1" baseline="0"/>
                      <a:t> %</a:t>
                    </a:r>
                    <a:fld id="{8C423B94-559E-4FC6-9533-55FB9C577B70}" type="VALUE">
                      <a:rPr lang="en-US" sz="1200" b="1" baseline="0"/>
                      <a:pPr>
                        <a:defRPr sz="1200" b="1">
                          <a:latin typeface="+mn-lt"/>
                          <a:cs typeface="Arial" panose="020B0604020202020204" pitchFamily="34" charset="0"/>
                        </a:defRPr>
                      </a:pPr>
                      <a:t>[DEĞER]</a:t>
                    </a:fld>
                    <a:endParaRPr lang="en-US" sz="1200" b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5760670968982031"/>
                      <c:h val="0.1714888416312886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6.8019603342229951E-2"/>
                  <c:y val="-1.5464566929133988E-2"/>
                </c:manualLayout>
              </c:layout>
              <c:tx>
                <c:rich>
                  <a:bodyPr/>
                  <a:lstStyle/>
                  <a:p>
                    <a:fld id="{455B6B1C-598F-471B-B98A-55D3C42934E6}" type="CATEGORYNAME">
                      <a:rPr lang="en-US" sz="1200"/>
                      <a:pPr/>
                      <a:t>[KATEGORİ ADI]</a:t>
                    </a:fld>
                    <a:r>
                      <a:rPr lang="en-US" sz="1200" baseline="0"/>
                      <a:t> %</a:t>
                    </a:r>
                    <a:fld id="{185FF9EE-6788-4FD8-B83E-2DF722351967}" type="VALUE">
                      <a:rPr lang="en-US" sz="1200" baseline="0"/>
                      <a:pPr/>
                      <a:t>[DEĞER]</a:t>
                    </a:fld>
                    <a:endParaRPr lang="en-US" sz="1200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87511678268617"/>
                      <c:h val="0.22210761695417933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+mn-lt"/>
                    <a:cs typeface="Arial" panose="020B0604020202020204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'[Birinci 500-Sunum Tablolar.xlsx]Teknoloji Yoğunlukları'!$A$3:$A$6</c:f>
              <c:strCache>
                <c:ptCount val="4"/>
                <c:pt idx="0">
                  <c:v>Düşük Teknoloji</c:v>
                </c:pt>
                <c:pt idx="1">
                  <c:v>Orta Düşük Teknoloji</c:v>
                </c:pt>
                <c:pt idx="2">
                  <c:v>Orta Yüksek Teknoloji </c:v>
                </c:pt>
                <c:pt idx="3">
                  <c:v>Yüksek Teknoloji</c:v>
                </c:pt>
              </c:strCache>
            </c:strRef>
          </c:cat>
          <c:val>
            <c:numRef>
              <c:f>'[Birinci 500-Sunum Tablolar.xlsx]Teknoloji Yoğunlukları'!$B$3:$B$6</c:f>
              <c:numCache>
                <c:formatCode>General</c:formatCode>
                <c:ptCount val="4"/>
                <c:pt idx="0">
                  <c:v>35.200000000000003</c:v>
                </c:pt>
                <c:pt idx="1">
                  <c:v>44.4</c:v>
                </c:pt>
                <c:pt idx="2">
                  <c:v>17.600000000000001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20"/>
      </c:pieChart>
    </c:plotArea>
    <c:plotVisOnly val="1"/>
    <c:dispBlanksAs val="zero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Adet</c:v>
                </c:pt>
              </c:strCache>
            </c:strRef>
          </c:tx>
          <c:spPr>
            <a:ln w="34925" cap="sq" cmpd="sng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 cap="sq">
                <a:solidFill>
                  <a:schemeClr val="accent1"/>
                </a:solidFill>
                <a:bevel/>
              </a:ln>
              <a:effectLst/>
            </c:spPr>
          </c:marker>
          <c:dLbls>
            <c:dLbl>
              <c:idx val="0"/>
              <c:layout>
                <c:manualLayout>
                  <c:x val="-4.3548936491147161E-2"/>
                  <c:y val="5.3381737093562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9251046446717609E-2"/>
                  <c:y val="-5.9234712188665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9251046446717609E-2"/>
                  <c:y val="-5.33075306474956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9251046446717685E-2"/>
                  <c:y val="-5.0343939876910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3921299046684105E-2"/>
                  <c:y val="-5.33075306474955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9995771557791635E-2"/>
                  <c:y val="-7.10890752710052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1772354024469471E-2"/>
                  <c:y val="-6.51618937298353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7846826535576717E-2"/>
                  <c:y val="-6.21983029592504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9.6264226035074948E-3"/>
                  <c:y val="-6.71492969791254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Sayfa1!$A$3:$A$12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Sayfa1!$B$3:$B$12</c:f>
              <c:numCache>
                <c:formatCode>General</c:formatCode>
                <c:ptCount val="10"/>
                <c:pt idx="0">
                  <c:v>136</c:v>
                </c:pt>
                <c:pt idx="1">
                  <c:v>140</c:v>
                </c:pt>
                <c:pt idx="2">
                  <c:v>143</c:v>
                </c:pt>
                <c:pt idx="3">
                  <c:v>148</c:v>
                </c:pt>
                <c:pt idx="4">
                  <c:v>153</c:v>
                </c:pt>
                <c:pt idx="5">
                  <c:v>148</c:v>
                </c:pt>
                <c:pt idx="6">
                  <c:v>140</c:v>
                </c:pt>
                <c:pt idx="7">
                  <c:v>138</c:v>
                </c:pt>
                <c:pt idx="8">
                  <c:v>137</c:v>
                </c:pt>
                <c:pt idx="9">
                  <c:v>126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17810592"/>
        <c:axId val="317810984"/>
      </c:lineChart>
      <c:catAx>
        <c:axId val="31781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17810984"/>
        <c:crosses val="autoZero"/>
        <c:auto val="1"/>
        <c:lblAlgn val="ctr"/>
        <c:lblOffset val="100"/>
        <c:noMultiLvlLbl val="0"/>
      </c:catAx>
      <c:valAx>
        <c:axId val="317810984"/>
        <c:scaling>
          <c:orientation val="minMax"/>
          <c:max val="160"/>
          <c:min val="1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1781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C157-3338-4E7A-8705-AEAC92A60E93}" type="datetimeFigureOut">
              <a:rPr lang="tr-TR" smtClean="0"/>
              <a:pPr/>
              <a:t>16.6.2015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A57A-489B-45C8-8BD6-24E6FB93640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849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C157-3338-4E7A-8705-AEAC92A60E93}" type="datetimeFigureOut">
              <a:rPr lang="tr-TR" smtClean="0"/>
              <a:pPr/>
              <a:t>16.6.2015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A57A-489B-45C8-8BD6-24E6FB93640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668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C157-3338-4E7A-8705-AEAC92A60E93}" type="datetimeFigureOut">
              <a:rPr lang="tr-TR" smtClean="0"/>
              <a:pPr/>
              <a:t>16.6.2015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A57A-489B-45C8-8BD6-24E6FB93640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3703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C157-3338-4E7A-8705-AEAC92A60E93}" type="datetimeFigureOut">
              <a:rPr lang="tr-TR" smtClean="0"/>
              <a:pPr/>
              <a:t>16.6.2015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A57A-489B-45C8-8BD6-24E6FB93640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919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C157-3338-4E7A-8705-AEAC92A60E93}" type="datetimeFigureOut">
              <a:rPr lang="tr-TR" smtClean="0"/>
              <a:pPr/>
              <a:t>16.6.2015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A57A-489B-45C8-8BD6-24E6FB93640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7812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C157-3338-4E7A-8705-AEAC92A60E93}" type="datetimeFigureOut">
              <a:rPr lang="tr-TR" smtClean="0"/>
              <a:pPr/>
              <a:t>16.6.2015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A57A-489B-45C8-8BD6-24E6FB93640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7440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C157-3338-4E7A-8705-AEAC92A60E93}" type="datetimeFigureOut">
              <a:rPr lang="tr-TR" smtClean="0"/>
              <a:pPr/>
              <a:t>16.6.2015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A57A-489B-45C8-8BD6-24E6FB93640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708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C157-3338-4E7A-8705-AEAC92A60E93}" type="datetimeFigureOut">
              <a:rPr lang="tr-TR" smtClean="0"/>
              <a:pPr/>
              <a:t>16.6.2015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A57A-489B-45C8-8BD6-24E6FB93640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611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C157-3338-4E7A-8705-AEAC92A60E93}" type="datetimeFigureOut">
              <a:rPr lang="tr-TR" smtClean="0"/>
              <a:pPr/>
              <a:t>16.6.2015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A57A-489B-45C8-8BD6-24E6FB93640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681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C157-3338-4E7A-8705-AEAC92A60E93}" type="datetimeFigureOut">
              <a:rPr lang="tr-TR" smtClean="0"/>
              <a:pPr/>
              <a:t>16.6.2015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A57A-489B-45C8-8BD6-24E6FB93640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732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C157-3338-4E7A-8705-AEAC92A60E93}" type="datetimeFigureOut">
              <a:rPr lang="tr-TR" smtClean="0"/>
              <a:pPr/>
              <a:t>16.6.2015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A57A-489B-45C8-8BD6-24E6FB93640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5350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9C157-3338-4E7A-8705-AEAC92A60E93}" type="datetimeFigureOut">
              <a:rPr lang="tr-TR" smtClean="0"/>
              <a:pPr/>
              <a:t>16.6.2015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FA57A-489B-45C8-8BD6-24E6FB93640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369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823" y="228600"/>
            <a:ext cx="4765377" cy="627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2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823" y="228600"/>
            <a:ext cx="4765377" cy="627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24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5"/>
          <p:cNvSpPr/>
          <p:nvPr/>
        </p:nvSpPr>
        <p:spPr>
          <a:xfrm>
            <a:off x="485775" y="5781675"/>
            <a:ext cx="8115300" cy="93345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ÜRETİME DAYANMAYAN BÜYÜME SÜRÜYOR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774012" y="180975"/>
            <a:ext cx="5595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</a:rPr>
              <a:t>B</a:t>
            </a:r>
            <a:r>
              <a:rPr lang="tr-TR" sz="3200" b="1" dirty="0">
                <a:solidFill>
                  <a:sysClr val="windowText" lastClr="000000"/>
                </a:solidFill>
              </a:rPr>
              <a:t>ÜYÜME ORANLARI </a:t>
            </a:r>
            <a:r>
              <a:rPr lang="tr-TR" sz="3200" b="1" dirty="0" smtClean="0">
                <a:solidFill>
                  <a:sysClr val="windowText" lastClr="000000"/>
                </a:solidFill>
              </a:rPr>
              <a:t>(%)</a:t>
            </a:r>
            <a:endParaRPr lang="tr-TR" dirty="0"/>
          </a:p>
        </p:txBody>
      </p:sp>
      <p:graphicFrame>
        <p:nvGraphicFramePr>
          <p:cNvPr id="5" name="Grafi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429573"/>
              </p:ext>
            </p:extLst>
          </p:nvPr>
        </p:nvGraphicFramePr>
        <p:xfrm>
          <a:off x="742950" y="765750"/>
          <a:ext cx="7658100" cy="4873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Yuvarlatılmış Dikdörtgen 13"/>
          <p:cNvSpPr/>
          <p:nvPr/>
        </p:nvSpPr>
        <p:spPr>
          <a:xfrm>
            <a:off x="3034464" y="1986715"/>
            <a:ext cx="480261" cy="373796"/>
          </a:xfrm>
          <a:prstGeom prst="roundRect">
            <a:avLst/>
          </a:prstGeom>
          <a:noFill/>
          <a:ln w="28575">
            <a:solidFill>
              <a:srgbClr val="BC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Yuvarlatılmış Dikdörtgen 15"/>
          <p:cNvSpPr/>
          <p:nvPr/>
        </p:nvSpPr>
        <p:spPr>
          <a:xfrm>
            <a:off x="6577764" y="1269136"/>
            <a:ext cx="480261" cy="373796"/>
          </a:xfrm>
          <a:prstGeom prst="roundRect">
            <a:avLst/>
          </a:prstGeom>
          <a:noFill/>
          <a:ln w="28575">
            <a:solidFill>
              <a:srgbClr val="BC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3701214" y="2520115"/>
            <a:ext cx="480261" cy="373796"/>
          </a:xfrm>
          <a:prstGeom prst="roundRect">
            <a:avLst/>
          </a:prstGeom>
          <a:noFill/>
          <a:ln w="28575">
            <a:solidFill>
              <a:srgbClr val="BC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Yuvarlatılmış Dikdörtgen 20"/>
          <p:cNvSpPr/>
          <p:nvPr/>
        </p:nvSpPr>
        <p:spPr>
          <a:xfrm>
            <a:off x="7244514" y="3843606"/>
            <a:ext cx="480261" cy="373796"/>
          </a:xfrm>
          <a:prstGeom prst="roundRect">
            <a:avLst/>
          </a:prstGeom>
          <a:noFill/>
          <a:ln w="28575">
            <a:solidFill>
              <a:srgbClr val="BC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981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/>
          <p:cNvSpPr txBox="1"/>
          <p:nvPr/>
        </p:nvSpPr>
        <p:spPr>
          <a:xfrm>
            <a:off x="1271745" y="178798"/>
            <a:ext cx="73293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ysClr val="windowText" lastClr="000000"/>
                </a:solidFill>
              </a:rPr>
              <a:t>İMALAT SANAYİ SEKTÖRÜNÜN </a:t>
            </a:r>
          </a:p>
          <a:p>
            <a:pPr algn="ctr"/>
            <a:r>
              <a:rPr lang="tr-TR" sz="3200" b="1" dirty="0">
                <a:solidFill>
                  <a:sysClr val="windowText" lastClr="000000"/>
                </a:solidFill>
              </a:rPr>
              <a:t>GSYH İÇİNDEKİ PAYI </a:t>
            </a:r>
            <a:r>
              <a:rPr lang="tr-TR" sz="3200" b="1" dirty="0" smtClean="0">
                <a:solidFill>
                  <a:sysClr val="windowText" lastClr="000000"/>
                </a:solidFill>
              </a:rPr>
              <a:t>(%) – Cari Fiyatlarla</a:t>
            </a:r>
            <a:endParaRPr lang="tr-TR" sz="3200" b="1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30" name="Grafik 29"/>
          <p:cNvGraphicFramePr/>
          <p:nvPr>
            <p:extLst>
              <p:ext uri="{D42A27DB-BD31-4B8C-83A1-F6EECF244321}">
                <p14:modId xmlns:p14="http://schemas.microsoft.com/office/powerpoint/2010/main" val="716164050"/>
              </p:ext>
            </p:extLst>
          </p:nvPr>
        </p:nvGraphicFramePr>
        <p:xfrm>
          <a:off x="190500" y="1228725"/>
          <a:ext cx="8743949" cy="436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Yuvarlatılmış Dikdörtgen 12"/>
          <p:cNvSpPr/>
          <p:nvPr/>
        </p:nvSpPr>
        <p:spPr>
          <a:xfrm>
            <a:off x="485775" y="5781675"/>
            <a:ext cx="8115300" cy="93345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SANAYİNİN GENEL EKONOMİ İÇİNDEKİ AĞIRLIĞINI KAYBETME SÜRECİ DEVAM EDİYOR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505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9125" y="16510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500 BÜYÜK SANAYİ </a:t>
            </a:r>
            <a:r>
              <a:rPr lang="tr-TR" sz="3200" b="1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KURULUŞU'NDA TEMEL GÖSTERGELER (2012-2014)</a:t>
            </a:r>
            <a:endParaRPr lang="tr-TR" sz="3200" b="1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58571"/>
              </p:ext>
            </p:extLst>
          </p:nvPr>
        </p:nvGraphicFramePr>
        <p:xfrm>
          <a:off x="261258" y="1490664"/>
          <a:ext cx="8360228" cy="440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447"/>
                <a:gridCol w="866274"/>
                <a:gridCol w="554484"/>
                <a:gridCol w="875011"/>
                <a:gridCol w="675976"/>
                <a:gridCol w="949388"/>
                <a:gridCol w="631202"/>
                <a:gridCol w="1182957"/>
                <a:gridCol w="1093489"/>
              </a:tblGrid>
              <a:tr h="346096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2012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Değişim (%)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894080">
                <a:tc>
                  <a:txBody>
                    <a:bodyPr/>
                    <a:lstStyle/>
                    <a:p>
                      <a:pPr algn="ctr" fontAlgn="ctr"/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8" marR="8308" marT="830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baseline="0" dirty="0" smtClean="0"/>
                        <a:t>Tutar </a:t>
                      </a:r>
                    </a:p>
                    <a:p>
                      <a:pPr algn="ctr"/>
                      <a:r>
                        <a:rPr lang="tr-TR" sz="1400" b="1" baseline="0" dirty="0" smtClean="0"/>
                        <a:t>(Milyon TL)</a:t>
                      </a:r>
                      <a:endParaRPr lang="tr-TR" sz="1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baseline="0" dirty="0" smtClean="0"/>
                        <a:t>Pay (%)</a:t>
                      </a:r>
                      <a:endParaRPr lang="tr-TR" sz="1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baseline="0" dirty="0" smtClean="0"/>
                        <a:t>Tutar </a:t>
                      </a:r>
                    </a:p>
                    <a:p>
                      <a:pPr algn="ctr"/>
                      <a:r>
                        <a:rPr lang="tr-TR" sz="1400" b="1" baseline="0" dirty="0" smtClean="0"/>
                        <a:t>(Milyon TL)</a:t>
                      </a:r>
                    </a:p>
                    <a:p>
                      <a:pPr algn="ctr"/>
                      <a:endParaRPr lang="tr-TR" sz="1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baseline="0" dirty="0" smtClean="0"/>
                        <a:t>Pay (%)</a:t>
                      </a:r>
                    </a:p>
                    <a:p>
                      <a:pPr algn="ctr"/>
                      <a:endParaRPr lang="tr-TR" sz="1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baseline="0" dirty="0" smtClean="0"/>
                        <a:t>Tutar </a:t>
                      </a:r>
                    </a:p>
                    <a:p>
                      <a:pPr algn="ctr"/>
                      <a:r>
                        <a:rPr lang="tr-TR" sz="1400" b="1" baseline="0" dirty="0" smtClean="0"/>
                        <a:t>(Milyon TL)</a:t>
                      </a:r>
                    </a:p>
                    <a:p>
                      <a:pPr algn="ctr"/>
                      <a:endParaRPr lang="tr-TR" sz="1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baseline="0" dirty="0" smtClean="0"/>
                        <a:t>Pay (%)</a:t>
                      </a:r>
                    </a:p>
                    <a:p>
                      <a:pPr algn="ctr"/>
                      <a:endParaRPr lang="tr-TR" sz="1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baseline="0" dirty="0" smtClean="0"/>
                        <a:t>2013/2012</a:t>
                      </a:r>
                      <a:endParaRPr lang="tr-TR" sz="1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baseline="0" dirty="0" smtClean="0"/>
                        <a:t>2014/2013</a:t>
                      </a:r>
                      <a:endParaRPr lang="tr-TR" sz="1400" b="1" baseline="0" dirty="0"/>
                    </a:p>
                  </a:txBody>
                  <a:tcPr/>
                </a:tc>
              </a:tr>
              <a:tr h="38706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Satışlar</a:t>
                      </a:r>
                    </a:p>
                  </a:txBody>
                  <a:tcPr marL="8308" marR="8308" marT="8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423.621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baseline="0" dirty="0" smtClean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baseline="0" dirty="0" smtClean="0"/>
                        <a:t>454.991</a:t>
                      </a:r>
                      <a:endParaRPr lang="tr-TR" sz="1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baseline="0" dirty="0" smtClean="0"/>
                        <a:t>100</a:t>
                      </a:r>
                      <a:endParaRPr lang="tr-TR" sz="1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baseline="0" dirty="0" smtClean="0"/>
                        <a:t>472.548</a:t>
                      </a:r>
                      <a:endParaRPr lang="tr-TR" sz="1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baseline="0" dirty="0" smtClean="0"/>
                        <a:t>100</a:t>
                      </a:r>
                      <a:endParaRPr lang="tr-TR" sz="1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baseline="0" dirty="0" smtClean="0"/>
                        <a:t>7,4</a:t>
                      </a:r>
                      <a:endParaRPr lang="tr-TR" sz="1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baseline="0" dirty="0" smtClean="0"/>
                        <a:t>3,9</a:t>
                      </a:r>
                      <a:endParaRPr lang="tr-TR" sz="1400" b="1" baseline="0" dirty="0"/>
                    </a:p>
                  </a:txBody>
                  <a:tcPr/>
                </a:tc>
              </a:tr>
              <a:tr h="6869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Faaliyet </a:t>
                      </a:r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Kârı 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(Zararı)</a:t>
                      </a:r>
                    </a:p>
                  </a:txBody>
                  <a:tcPr marL="8308" marR="8308" marT="8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25.312   </a:t>
                      </a:r>
                      <a:endParaRPr lang="tr-TR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36.435   </a:t>
                      </a:r>
                      <a:endParaRPr lang="tr-TR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30.457   </a:t>
                      </a:r>
                      <a:endParaRPr lang="tr-TR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-16,4</a:t>
                      </a:r>
                    </a:p>
                  </a:txBody>
                  <a:tcPr marL="9525" marR="85725" marT="9525" marB="0" anchor="ctr"/>
                </a:tc>
              </a:tr>
              <a:tr h="6869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Finansman Giderleri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8" marR="8308" marT="8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8.624</a:t>
                      </a:r>
                      <a:endParaRPr lang="tr-TR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  <a:endParaRPr lang="tr-TR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19.185</a:t>
                      </a:r>
                      <a:endParaRPr lang="tr-TR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  <a:endParaRPr lang="tr-TR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15.989</a:t>
                      </a:r>
                      <a:endParaRPr lang="tr-TR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  <a:endParaRPr lang="tr-TR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122,5</a:t>
                      </a:r>
                      <a:endParaRPr lang="tr-TR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-16,7</a:t>
                      </a:r>
                      <a:endParaRPr lang="tr-TR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</a:tr>
              <a:tr h="66705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Faiz, </a:t>
                      </a:r>
                      <a:r>
                        <a:rPr lang="tr-T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Amortisman </a:t>
                      </a:r>
                      <a:r>
                        <a:rPr lang="tr-T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 Vergi Öncesi Kâr</a:t>
                      </a:r>
                      <a:r>
                        <a:rPr lang="tr-TR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(EBITDA)</a:t>
                      </a:r>
                      <a:endParaRPr lang="tr-T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8" marR="8308" marT="8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49.960</a:t>
                      </a:r>
                      <a:endParaRPr lang="tr-TR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</a:t>
                      </a:r>
                      <a:endParaRPr lang="tr-TR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50.403</a:t>
                      </a:r>
                      <a:endParaRPr lang="tr-TR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</a:t>
                      </a:r>
                      <a:endParaRPr lang="tr-TR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  <a:endParaRPr lang="tr-TR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</a:tr>
              <a:tr h="66705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Dönem </a:t>
                      </a:r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Kârı 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(Zararı) (V.Ö.)</a:t>
                      </a:r>
                    </a:p>
                  </a:txBody>
                  <a:tcPr marL="8308" marR="8308" marT="83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24.193   </a:t>
                      </a:r>
                      <a:endParaRPr lang="tr-TR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22.137   </a:t>
                      </a:r>
                      <a:endParaRPr lang="tr-TR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27.097   </a:t>
                      </a:r>
                      <a:endParaRPr lang="tr-TR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-8,5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</a:t>
                      </a:r>
                    </a:p>
                  </a:txBody>
                  <a:tcPr marL="9525" marR="85725" marT="9525" marB="0" anchor="ctr"/>
                </a:tc>
              </a:tr>
            </a:tbl>
          </a:graphicData>
        </a:graphic>
      </p:graphicFrame>
      <p:sp>
        <p:nvSpPr>
          <p:cNvPr id="15" name="Yuvarlatılmış Dikdörtgen 14"/>
          <p:cNvSpPr/>
          <p:nvPr/>
        </p:nvSpPr>
        <p:spPr>
          <a:xfrm>
            <a:off x="7825539" y="2795856"/>
            <a:ext cx="480261" cy="373796"/>
          </a:xfrm>
          <a:prstGeom prst="roundRect">
            <a:avLst/>
          </a:prstGeom>
          <a:noFill/>
          <a:ln w="28575">
            <a:solidFill>
              <a:srgbClr val="BC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Yuvarlatılmış Dikdörtgen 15"/>
          <p:cNvSpPr/>
          <p:nvPr/>
        </p:nvSpPr>
        <p:spPr>
          <a:xfrm>
            <a:off x="4748964" y="2816335"/>
            <a:ext cx="975561" cy="373796"/>
          </a:xfrm>
          <a:prstGeom prst="roundRect">
            <a:avLst/>
          </a:prstGeom>
          <a:noFill/>
          <a:ln w="28575">
            <a:solidFill>
              <a:srgbClr val="BC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Yuvarlatılmış Dikdörtgen 26"/>
          <p:cNvSpPr/>
          <p:nvPr/>
        </p:nvSpPr>
        <p:spPr>
          <a:xfrm>
            <a:off x="4124325" y="3368785"/>
            <a:ext cx="527886" cy="373796"/>
          </a:xfrm>
          <a:prstGeom prst="roundRect">
            <a:avLst/>
          </a:prstGeom>
          <a:noFill/>
          <a:ln w="28575">
            <a:solidFill>
              <a:srgbClr val="BC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Yuvarlatılmış Dikdörtgen 27"/>
          <p:cNvSpPr/>
          <p:nvPr/>
        </p:nvSpPr>
        <p:spPr>
          <a:xfrm>
            <a:off x="5724525" y="3390693"/>
            <a:ext cx="527886" cy="373796"/>
          </a:xfrm>
          <a:prstGeom prst="roundRect">
            <a:avLst/>
          </a:prstGeom>
          <a:noFill/>
          <a:ln w="28575">
            <a:solidFill>
              <a:srgbClr val="BC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Yuvarlatılmış Dikdörtgen 28"/>
          <p:cNvSpPr/>
          <p:nvPr/>
        </p:nvSpPr>
        <p:spPr>
          <a:xfrm>
            <a:off x="3228975" y="3403076"/>
            <a:ext cx="781050" cy="373796"/>
          </a:xfrm>
          <a:prstGeom prst="roundRect">
            <a:avLst/>
          </a:prstGeom>
          <a:noFill/>
          <a:ln w="28575">
            <a:solidFill>
              <a:srgbClr val="BC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Yuvarlatılmış Dikdörtgen 30"/>
          <p:cNvSpPr/>
          <p:nvPr/>
        </p:nvSpPr>
        <p:spPr>
          <a:xfrm>
            <a:off x="4846219" y="3390693"/>
            <a:ext cx="781050" cy="373796"/>
          </a:xfrm>
          <a:prstGeom prst="roundRect">
            <a:avLst/>
          </a:prstGeom>
          <a:noFill/>
          <a:ln w="28575">
            <a:solidFill>
              <a:srgbClr val="BC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Yuvarlatılmış Dikdörtgen 31"/>
          <p:cNvSpPr/>
          <p:nvPr/>
        </p:nvSpPr>
        <p:spPr>
          <a:xfrm>
            <a:off x="3228975" y="4047918"/>
            <a:ext cx="781050" cy="373796"/>
          </a:xfrm>
          <a:prstGeom prst="roundRect">
            <a:avLst/>
          </a:prstGeom>
          <a:noFill/>
          <a:ln w="28575">
            <a:solidFill>
              <a:srgbClr val="BC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Yuvarlatılmış Dikdörtgen 32"/>
          <p:cNvSpPr/>
          <p:nvPr/>
        </p:nvSpPr>
        <p:spPr>
          <a:xfrm>
            <a:off x="4808119" y="4047918"/>
            <a:ext cx="781050" cy="373796"/>
          </a:xfrm>
          <a:prstGeom prst="roundRect">
            <a:avLst/>
          </a:prstGeom>
          <a:noFill/>
          <a:ln w="28575">
            <a:solidFill>
              <a:srgbClr val="BC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Yuvarlatılmış Dikdörtgen 33"/>
          <p:cNvSpPr/>
          <p:nvPr/>
        </p:nvSpPr>
        <p:spPr>
          <a:xfrm>
            <a:off x="4124325" y="4739434"/>
            <a:ext cx="587042" cy="373796"/>
          </a:xfrm>
          <a:prstGeom prst="roundRect">
            <a:avLst/>
          </a:prstGeom>
          <a:noFill/>
          <a:ln w="28575">
            <a:solidFill>
              <a:srgbClr val="BC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Yuvarlatılmış Dikdörtgen 34"/>
          <p:cNvSpPr/>
          <p:nvPr/>
        </p:nvSpPr>
        <p:spPr>
          <a:xfrm>
            <a:off x="5724525" y="4716364"/>
            <a:ext cx="587042" cy="373796"/>
          </a:xfrm>
          <a:prstGeom prst="roundRect">
            <a:avLst/>
          </a:prstGeom>
          <a:noFill/>
          <a:ln w="28575">
            <a:solidFill>
              <a:srgbClr val="BC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577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628650" y="459434"/>
            <a:ext cx="7886700" cy="1085850"/>
          </a:xfrm>
        </p:spPr>
        <p:txBody>
          <a:bodyPr>
            <a:norm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tr-TR" sz="3200" b="1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500 BÜYÜK </a:t>
            </a:r>
            <a:r>
              <a:rPr lang="tr-TR" sz="3200" b="1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SANAYİ KURULUŞU’NDA</a:t>
            </a:r>
            <a:r>
              <a:rPr lang="tr-TR" sz="3200" b="1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/>
            </a:r>
            <a:br>
              <a:rPr lang="tr-TR" sz="3200" b="1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</a:br>
            <a:r>
              <a:rPr lang="tr-TR" sz="3200" b="1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 BORÇ/ÖZKAYNAK </a:t>
            </a:r>
            <a:r>
              <a:rPr lang="tr-TR" sz="3200" b="1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ORANI (%) </a:t>
            </a:r>
            <a:endParaRPr lang="tr-TR" sz="3200" b="1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4" name="Grafik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3421209"/>
              </p:ext>
            </p:extLst>
          </p:nvPr>
        </p:nvGraphicFramePr>
        <p:xfrm>
          <a:off x="628650" y="1864518"/>
          <a:ext cx="7879682" cy="4353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Yuvarlatılmış Dikdörtgen 10"/>
          <p:cNvSpPr/>
          <p:nvPr/>
        </p:nvSpPr>
        <p:spPr>
          <a:xfrm>
            <a:off x="933450" y="5895975"/>
            <a:ext cx="7277100" cy="70485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BORÇ/ÖZKAYNAK DENGESİZLİĞİ SÜRÜYOR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6215738" y="3988898"/>
            <a:ext cx="2194560" cy="90929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chemeClr val="tx1"/>
                </a:solidFill>
              </a:rPr>
              <a:t>DÜNYADA KABUL EDİLEBİLİR ORAN YÜZDE 70</a:t>
            </a:r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10" name="Yuvarlatılmış Dikdörtgen 9"/>
          <p:cNvSpPr/>
          <p:nvPr/>
        </p:nvSpPr>
        <p:spPr>
          <a:xfrm>
            <a:off x="7721841" y="2637827"/>
            <a:ext cx="793509" cy="357547"/>
          </a:xfrm>
          <a:prstGeom prst="roundRect">
            <a:avLst/>
          </a:prstGeom>
          <a:noFill/>
          <a:ln w="28575">
            <a:solidFill>
              <a:srgbClr val="BC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962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933450" y="5657850"/>
            <a:ext cx="7277100" cy="70485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BORÇ/ÖZKAYNAK İLİŞKİSİNDE DÜZELME YOK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628650" y="95250"/>
            <a:ext cx="7886700" cy="1000125"/>
          </a:xfrm>
        </p:spPr>
        <p:txBody>
          <a:bodyPr>
            <a:norm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tr-TR" sz="3200" b="1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500 BÜYÜK SANAYİ KURULUŞU'NDA BORÇ/ÖZKAYNAK İLİŞKİSİ </a:t>
            </a:r>
            <a:r>
              <a:rPr lang="tr-TR" sz="3200" b="1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 (%)</a:t>
            </a:r>
            <a:endParaRPr lang="tr-TR" sz="3200" b="1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Grafik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7288601"/>
              </p:ext>
            </p:extLst>
          </p:nvPr>
        </p:nvGraphicFramePr>
        <p:xfrm>
          <a:off x="1076325" y="1309687"/>
          <a:ext cx="7010400" cy="3938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Yuvarlatılmış Dikdörtgen 6"/>
          <p:cNvSpPr/>
          <p:nvPr/>
        </p:nvSpPr>
        <p:spPr>
          <a:xfrm>
            <a:off x="7391400" y="3349164"/>
            <a:ext cx="628650" cy="365586"/>
          </a:xfrm>
          <a:prstGeom prst="roundRect">
            <a:avLst/>
          </a:prstGeom>
          <a:noFill/>
          <a:ln w="28575">
            <a:solidFill>
              <a:srgbClr val="BC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varlatılmış Dikdörtgen 7"/>
          <p:cNvSpPr/>
          <p:nvPr/>
        </p:nvSpPr>
        <p:spPr>
          <a:xfrm>
            <a:off x="7391400" y="2117558"/>
            <a:ext cx="628650" cy="336884"/>
          </a:xfrm>
          <a:prstGeom prst="roundRect">
            <a:avLst/>
          </a:prstGeom>
          <a:noFill/>
          <a:ln w="28575">
            <a:solidFill>
              <a:srgbClr val="BC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451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85800" y="274638"/>
            <a:ext cx="7772400" cy="1116012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latin typeface="+mn-lt"/>
              </a:rPr>
              <a:t>500 BÜYÜK SANAYİ KURULUŞUNDA DÖNEN VE DURAN VARLIKLAR İLİŞKİSİ (%)</a:t>
            </a:r>
            <a:endParaRPr lang="tr-TR" sz="3200" b="1" dirty="0">
              <a:latin typeface="+mn-lt"/>
            </a:endParaRPr>
          </a:p>
        </p:txBody>
      </p:sp>
      <p:graphicFrame>
        <p:nvGraphicFramePr>
          <p:cNvPr id="12" name="Grafik 11"/>
          <p:cNvGraphicFramePr/>
          <p:nvPr>
            <p:extLst>
              <p:ext uri="{D42A27DB-BD31-4B8C-83A1-F6EECF244321}">
                <p14:modId xmlns:p14="http://schemas.microsoft.com/office/powerpoint/2010/main" val="1689531251"/>
              </p:ext>
            </p:extLst>
          </p:nvPr>
        </p:nvGraphicFramePr>
        <p:xfrm>
          <a:off x="1073332" y="1579879"/>
          <a:ext cx="6927668" cy="4585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Yuvarlatılmış Dikdörtgen 3"/>
          <p:cNvSpPr/>
          <p:nvPr/>
        </p:nvSpPr>
        <p:spPr>
          <a:xfrm>
            <a:off x="1584688" y="4320713"/>
            <a:ext cx="685800" cy="394161"/>
          </a:xfrm>
          <a:prstGeom prst="roundRect">
            <a:avLst/>
          </a:prstGeom>
          <a:noFill/>
          <a:ln w="28575">
            <a:solidFill>
              <a:srgbClr val="BC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7261588" y="4435013"/>
            <a:ext cx="685800" cy="394161"/>
          </a:xfrm>
          <a:prstGeom prst="roundRect">
            <a:avLst/>
          </a:prstGeom>
          <a:noFill/>
          <a:ln w="28575">
            <a:solidFill>
              <a:srgbClr val="BC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139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/>
          <p:cNvSpPr txBox="1"/>
          <p:nvPr/>
        </p:nvSpPr>
        <p:spPr>
          <a:xfrm>
            <a:off x="438150" y="266700"/>
            <a:ext cx="8096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tr-TR" sz="3200" b="1" dirty="0" smtClean="0">
                <a:solidFill>
                  <a:sysClr val="windowText" lastClr="000000"/>
                </a:solidFill>
              </a:rPr>
              <a:t>KÂR/ZARAR </a:t>
            </a:r>
            <a:r>
              <a:rPr lang="tr-TR" sz="3200" b="1" dirty="0">
                <a:solidFill>
                  <a:sysClr val="windowText" lastClr="000000"/>
                </a:solidFill>
              </a:rPr>
              <a:t>EDEN KURULUŞLAR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571229"/>
              </p:ext>
            </p:extLst>
          </p:nvPr>
        </p:nvGraphicFramePr>
        <p:xfrm>
          <a:off x="1066801" y="942982"/>
          <a:ext cx="7162799" cy="5818505"/>
        </p:xfrm>
        <a:graphic>
          <a:graphicData uri="http://schemas.openxmlformats.org/drawingml/2006/table">
            <a:tbl>
              <a:tblPr/>
              <a:tblGrid>
                <a:gridCol w="1277339"/>
                <a:gridCol w="2942730"/>
                <a:gridCol w="2942730"/>
              </a:tblGrid>
              <a:tr h="3422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Dönem Kar ve Zarar Toplamı (V.Ö.)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4226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Kâr 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(Adet)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Zarar (Adet)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422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2004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419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422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2005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406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422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2006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420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422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2007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450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422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2008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352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422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2009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412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422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2010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434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422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2011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380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422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437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422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371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422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417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422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Faiz Amortisman ve Vergi Öncesi 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</a:t>
                      </a:r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â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4226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Kâr 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(Adet)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Zarar (Adet)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422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468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422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481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11" name="Yuvarlatılmış Dikdörtgen 10"/>
          <p:cNvSpPr/>
          <p:nvPr/>
        </p:nvSpPr>
        <p:spPr>
          <a:xfrm>
            <a:off x="6448925" y="4690183"/>
            <a:ext cx="649233" cy="351050"/>
          </a:xfrm>
          <a:prstGeom prst="roundRect">
            <a:avLst/>
          </a:prstGeom>
          <a:noFill/>
          <a:ln w="28575">
            <a:solidFill>
              <a:srgbClr val="BC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Yuvarlatılmış Dikdörtgen 12"/>
          <p:cNvSpPr/>
          <p:nvPr/>
        </p:nvSpPr>
        <p:spPr>
          <a:xfrm>
            <a:off x="6448925" y="5041233"/>
            <a:ext cx="649233" cy="351050"/>
          </a:xfrm>
          <a:prstGeom prst="roundRect">
            <a:avLst/>
          </a:prstGeom>
          <a:noFill/>
          <a:ln w="28575">
            <a:solidFill>
              <a:srgbClr val="BC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Yuvarlatılmış Dikdörtgen 13"/>
          <p:cNvSpPr/>
          <p:nvPr/>
        </p:nvSpPr>
        <p:spPr>
          <a:xfrm>
            <a:off x="6448451" y="6071938"/>
            <a:ext cx="649233" cy="351050"/>
          </a:xfrm>
          <a:prstGeom prst="roundRect">
            <a:avLst/>
          </a:prstGeom>
          <a:noFill/>
          <a:ln w="28575">
            <a:solidFill>
              <a:srgbClr val="BC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Yuvarlatılmış Dikdörtgen 14"/>
          <p:cNvSpPr/>
          <p:nvPr/>
        </p:nvSpPr>
        <p:spPr>
          <a:xfrm>
            <a:off x="6448450" y="6422988"/>
            <a:ext cx="649233" cy="351050"/>
          </a:xfrm>
          <a:prstGeom prst="roundRect">
            <a:avLst/>
          </a:prstGeom>
          <a:noFill/>
          <a:ln w="28575">
            <a:solidFill>
              <a:srgbClr val="BC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492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628650" y="174626"/>
            <a:ext cx="7886700" cy="977899"/>
          </a:xfrm>
        </p:spPr>
        <p:txBody>
          <a:bodyPr>
            <a:norm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tr-TR" sz="3200" b="1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TEKNOLOJİ YOĞUNLUKLARINA GÖRE YARATILAN KATMA DEĞERİN </a:t>
            </a:r>
            <a:r>
              <a:rPr lang="tr-TR" sz="3200" b="1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DAĞILIMI (%)</a:t>
            </a:r>
            <a:endParaRPr lang="tr-TR" sz="3200" b="1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5" name="Grafik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7736138"/>
              </p:ext>
            </p:extLst>
          </p:nvPr>
        </p:nvGraphicFramePr>
        <p:xfrm>
          <a:off x="5915025" y="1934899"/>
          <a:ext cx="3108660" cy="2685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892869"/>
              </p:ext>
            </p:extLst>
          </p:nvPr>
        </p:nvGraphicFramePr>
        <p:xfrm>
          <a:off x="3011420" y="1932290"/>
          <a:ext cx="2875029" cy="2687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afik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430099"/>
              </p:ext>
            </p:extLst>
          </p:nvPr>
        </p:nvGraphicFramePr>
        <p:xfrm>
          <a:off x="114300" y="1935047"/>
          <a:ext cx="2871787" cy="2684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Yuvarlatılmış Dikdörtgen 12"/>
          <p:cNvSpPr/>
          <p:nvPr/>
        </p:nvSpPr>
        <p:spPr>
          <a:xfrm>
            <a:off x="6027345" y="2199903"/>
            <a:ext cx="950971" cy="687675"/>
          </a:xfrm>
          <a:prstGeom prst="roundRect">
            <a:avLst/>
          </a:prstGeom>
          <a:noFill/>
          <a:ln w="28575">
            <a:solidFill>
              <a:srgbClr val="BC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Yuvarlatılmış Dikdörtgen 13"/>
          <p:cNvSpPr/>
          <p:nvPr/>
        </p:nvSpPr>
        <p:spPr>
          <a:xfrm>
            <a:off x="8210550" y="2199903"/>
            <a:ext cx="780285" cy="852108"/>
          </a:xfrm>
          <a:prstGeom prst="roundRect">
            <a:avLst/>
          </a:prstGeom>
          <a:noFill/>
          <a:ln w="28575">
            <a:solidFill>
              <a:srgbClr val="BC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Yuvarlatılmış Dikdörtgen 18"/>
          <p:cNvSpPr/>
          <p:nvPr/>
        </p:nvSpPr>
        <p:spPr>
          <a:xfrm>
            <a:off x="7564379" y="3930317"/>
            <a:ext cx="950971" cy="670258"/>
          </a:xfrm>
          <a:prstGeom prst="roundRect">
            <a:avLst/>
          </a:prstGeom>
          <a:noFill/>
          <a:ln w="28575">
            <a:solidFill>
              <a:srgbClr val="BC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6164204" y="3930317"/>
            <a:ext cx="950971" cy="670258"/>
          </a:xfrm>
          <a:prstGeom prst="roundRect">
            <a:avLst/>
          </a:prstGeom>
          <a:noFill/>
          <a:ln w="28575">
            <a:solidFill>
              <a:srgbClr val="BC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896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581024" y="333378"/>
            <a:ext cx="7886700" cy="1123948"/>
          </a:xfrm>
        </p:spPr>
        <p:txBody>
          <a:bodyPr>
            <a:norm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tr-TR" sz="3200" b="1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500 BÜYÜK SANAYİ KURULUŞU </a:t>
            </a:r>
            <a:r>
              <a:rPr lang="tr-TR" sz="3200" b="1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/>
            </a:r>
            <a:br>
              <a:rPr lang="tr-TR" sz="3200" b="1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</a:br>
            <a:r>
              <a:rPr lang="tr-TR" sz="3200" b="1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AR-GE </a:t>
            </a:r>
            <a:r>
              <a:rPr lang="tr-TR" sz="3200" b="1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HARCAMALARI</a:t>
            </a:r>
            <a:endParaRPr lang="tr-TR" sz="3200" b="1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41225"/>
              </p:ext>
            </p:extLst>
          </p:nvPr>
        </p:nvGraphicFramePr>
        <p:xfrm>
          <a:off x="1619250" y="1676401"/>
          <a:ext cx="6162676" cy="2516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04372"/>
                <a:gridCol w="1129152"/>
                <a:gridCol w="1129152"/>
              </a:tblGrid>
              <a:tr h="3981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Anket Verileri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9817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2013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2014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6006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AR-GE Harcamaları (Milyon TL)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1.959,8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3.132,7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6006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AR-GE Harcamaları/Üretimden Satışlar (%)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0,51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0,74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0" name="Yuvarlatılmış Dikdörtgen 9"/>
          <p:cNvSpPr/>
          <p:nvPr/>
        </p:nvSpPr>
        <p:spPr>
          <a:xfrm>
            <a:off x="752474" y="4991097"/>
            <a:ext cx="7543799" cy="14859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KATMA DEĞERE GİDEN YOL </a:t>
            </a:r>
          </a:p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AR-GE’DEN GEÇİYOR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6792855" y="3501692"/>
            <a:ext cx="846196" cy="555958"/>
          </a:xfrm>
          <a:prstGeom prst="roundRect">
            <a:avLst/>
          </a:prstGeom>
          <a:noFill/>
          <a:ln w="28575">
            <a:solidFill>
              <a:srgbClr val="BC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05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657225" y="1057275"/>
            <a:ext cx="7829551" cy="168592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TÜRKİYE’NİN 500 BÜYÜK SANAYİ KURULUŞU 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ARAŞTIRMASI</a:t>
            </a:r>
          </a:p>
          <a:p>
            <a:pPr algn="ctr"/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657225" y="3838577"/>
            <a:ext cx="7829552" cy="149542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Haziran 2015</a:t>
            </a:r>
          </a:p>
          <a:p>
            <a:pPr algn="ctr"/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Salı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674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466725" y="409576"/>
            <a:ext cx="8210550" cy="112395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ÖZEL KURULUŞLARDA ÇALIŞAN </a:t>
            </a:r>
            <a:r>
              <a:rPr lang="tr-TR" sz="3200" b="1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SAYISI</a:t>
            </a:r>
            <a:endParaRPr lang="tr-TR" sz="3200" b="1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466725" y="5572125"/>
            <a:ext cx="8267700" cy="70485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SANAYİCİ 2014’TE 30 BİN YENİ İSTİHDAM YARATTI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56690"/>
              </p:ext>
            </p:extLst>
          </p:nvPr>
        </p:nvGraphicFramePr>
        <p:xfrm>
          <a:off x="390525" y="2143124"/>
          <a:ext cx="8343900" cy="2146300"/>
        </p:xfrm>
        <a:graphic>
          <a:graphicData uri="http://schemas.openxmlformats.org/drawingml/2006/table">
            <a:tbl>
              <a:tblPr/>
              <a:tblGrid>
                <a:gridCol w="3458255"/>
                <a:gridCol w="1879094"/>
                <a:gridCol w="1879094"/>
                <a:gridCol w="1127457"/>
              </a:tblGrid>
              <a:tr h="107315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Değişim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07315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Çalışan Sayısı (Kişi)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550.606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579.664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25717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7" name="Yuvarlatılmış Dikdörtgen 6"/>
          <p:cNvSpPr/>
          <p:nvPr/>
        </p:nvSpPr>
        <p:spPr>
          <a:xfrm>
            <a:off x="4013562" y="3452808"/>
            <a:ext cx="1587138" cy="585792"/>
          </a:xfrm>
          <a:prstGeom prst="roundRect">
            <a:avLst/>
          </a:prstGeom>
          <a:noFill/>
          <a:ln w="28575">
            <a:solidFill>
              <a:srgbClr val="BC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varlatılmış Dikdörtgen 7"/>
          <p:cNvSpPr/>
          <p:nvPr/>
        </p:nvSpPr>
        <p:spPr>
          <a:xfrm>
            <a:off x="5909037" y="3438516"/>
            <a:ext cx="1587138" cy="585792"/>
          </a:xfrm>
          <a:prstGeom prst="roundRect">
            <a:avLst/>
          </a:prstGeom>
          <a:noFill/>
          <a:ln w="28575">
            <a:solidFill>
              <a:srgbClr val="BC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Yuvarlatılmış Dikdörtgen 10"/>
          <p:cNvSpPr/>
          <p:nvPr/>
        </p:nvSpPr>
        <p:spPr>
          <a:xfrm>
            <a:off x="7723549" y="3443274"/>
            <a:ext cx="787038" cy="585792"/>
          </a:xfrm>
          <a:prstGeom prst="roundRect">
            <a:avLst/>
          </a:prstGeom>
          <a:noFill/>
          <a:ln w="28575">
            <a:solidFill>
              <a:srgbClr val="BC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606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98863" y="273277"/>
            <a:ext cx="7772400" cy="1260248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latin typeface="+mn-lt"/>
              </a:rPr>
              <a:t>YABANCI SERMAYE PAYLI KURULUŞLAR SAYISI (ADET)</a:t>
            </a:r>
            <a:endParaRPr lang="tr-TR" sz="3200" dirty="0">
              <a:latin typeface="+mn-lt"/>
            </a:endParaRPr>
          </a:p>
        </p:txBody>
      </p:sp>
      <p:graphicFrame>
        <p:nvGraphicFramePr>
          <p:cNvPr id="12" name="Grafik 11"/>
          <p:cNvGraphicFramePr/>
          <p:nvPr>
            <p:extLst>
              <p:ext uri="{D42A27DB-BD31-4B8C-83A1-F6EECF244321}">
                <p14:modId xmlns:p14="http://schemas.microsoft.com/office/powerpoint/2010/main" val="2389800154"/>
              </p:ext>
            </p:extLst>
          </p:nvPr>
        </p:nvGraphicFramePr>
        <p:xfrm>
          <a:off x="902425" y="1908810"/>
          <a:ext cx="7651025" cy="4396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Yuvarlatılmış Dikdörtgen 3"/>
          <p:cNvSpPr/>
          <p:nvPr/>
        </p:nvSpPr>
        <p:spPr>
          <a:xfrm>
            <a:off x="7949722" y="5331743"/>
            <a:ext cx="523875" cy="317960"/>
          </a:xfrm>
          <a:prstGeom prst="roundRect">
            <a:avLst/>
          </a:prstGeom>
          <a:noFill/>
          <a:ln w="28575">
            <a:solidFill>
              <a:srgbClr val="BC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1397669" y="4803544"/>
            <a:ext cx="611233" cy="394161"/>
          </a:xfrm>
          <a:prstGeom prst="roundRect">
            <a:avLst/>
          </a:prstGeom>
          <a:noFill/>
          <a:ln w="28575">
            <a:solidFill>
              <a:srgbClr val="BC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Yuvarlatılmış Dikdörtgen 5"/>
          <p:cNvSpPr/>
          <p:nvPr/>
        </p:nvSpPr>
        <p:spPr>
          <a:xfrm>
            <a:off x="4242163" y="2387138"/>
            <a:ext cx="685800" cy="394161"/>
          </a:xfrm>
          <a:prstGeom prst="roundRect">
            <a:avLst/>
          </a:prstGeom>
          <a:noFill/>
          <a:ln w="28575">
            <a:solidFill>
              <a:srgbClr val="BC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/>
          <p:cNvSpPr/>
          <p:nvPr/>
        </p:nvSpPr>
        <p:spPr>
          <a:xfrm rot="19546546">
            <a:off x="989288" y="2956277"/>
            <a:ext cx="4878833" cy="1491182"/>
          </a:xfrm>
          <a:prstGeom prst="ellipse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Oval 7"/>
          <p:cNvSpPr/>
          <p:nvPr/>
        </p:nvSpPr>
        <p:spPr>
          <a:xfrm rot="2169898">
            <a:off x="3428698" y="3387587"/>
            <a:ext cx="5818708" cy="1481780"/>
          </a:xfrm>
          <a:prstGeom prst="ellipse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814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077851"/>
              </p:ext>
            </p:extLst>
          </p:nvPr>
        </p:nvGraphicFramePr>
        <p:xfrm>
          <a:off x="290512" y="1428748"/>
          <a:ext cx="8562976" cy="4955421"/>
        </p:xfrm>
        <a:graphic>
          <a:graphicData uri="http://schemas.openxmlformats.org/drawingml/2006/table">
            <a:tbl>
              <a:tblPr/>
              <a:tblGrid>
                <a:gridCol w="781411"/>
                <a:gridCol w="800017"/>
                <a:gridCol w="3447771"/>
                <a:gridCol w="885825"/>
                <a:gridCol w="885825"/>
                <a:gridCol w="1762127"/>
              </a:tblGrid>
              <a:tr h="80571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2013</a:t>
                      </a:r>
                      <a:b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SIRA</a:t>
                      </a:r>
                      <a:b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2014</a:t>
                      </a:r>
                      <a:br>
                        <a:rPr lang="tr-T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</a:br>
                      <a:r>
                        <a:rPr lang="tr-T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SIRA</a:t>
                      </a:r>
                      <a:br>
                        <a:rPr lang="tr-T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</a:br>
                      <a:r>
                        <a:rPr lang="tr-T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tr-TR" sz="1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KURULUŞ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KAMU</a:t>
                      </a:r>
                      <a:b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SIRA</a:t>
                      </a:r>
                      <a:b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ÖZEL</a:t>
                      </a:r>
                      <a:b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SIRA</a:t>
                      </a:r>
                      <a:b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ÜRETİMDEN</a:t>
                      </a:r>
                      <a:b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SATIŞLAR (NET)</a:t>
                      </a:r>
                      <a:b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(TL)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02859">
                <a:tc>
                  <a:txBody>
                    <a:bodyPr/>
                    <a:lstStyle/>
                    <a:p>
                      <a:pPr algn="ctr" fontAlgn="ctr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02859">
                <a:tc>
                  <a:txBody>
                    <a:bodyPr/>
                    <a:lstStyle/>
                    <a:p>
                      <a:pPr algn="ctr" fontAlgn="ctr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02859"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02859"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02859"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02859"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02859"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02859"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02859"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02859"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3" name="Unvan 3"/>
          <p:cNvSpPr>
            <a:spLocks noGrp="1"/>
          </p:cNvSpPr>
          <p:nvPr>
            <p:ph type="title"/>
          </p:nvPr>
        </p:nvSpPr>
        <p:spPr>
          <a:xfrm>
            <a:off x="657226" y="338168"/>
            <a:ext cx="7886700" cy="857801"/>
          </a:xfrm>
        </p:spPr>
        <p:txBody>
          <a:bodyPr>
            <a:noAutofit/>
          </a:bodyPr>
          <a:lstStyle/>
          <a:p>
            <a:pPr algn="ctr" fontAlgn="ctr"/>
            <a:r>
              <a:rPr lang="tr-TR" sz="3200" b="1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2014 </a:t>
            </a:r>
            <a:r>
              <a:rPr lang="tr-TR" sz="3200" b="1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YILININ EN BÜYÜK </a:t>
            </a:r>
            <a:br>
              <a:rPr lang="tr-TR" sz="3200" b="1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</a:br>
            <a:r>
              <a:rPr lang="tr-TR" sz="3200" b="1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10 SANAYİ KURULUŞU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523876" y="2310884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1333501" y="2310884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1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928812" y="2315654"/>
            <a:ext cx="1066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tr-TR" b="1" dirty="0"/>
              <a:t>TÜPRAŞ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5638799" y="2320409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b="1" dirty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6481759" y="2336401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tr-TR" b="1" dirty="0"/>
              <a:t>1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7200899" y="2288143"/>
            <a:ext cx="165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ctr"/>
            <a:r>
              <a:rPr lang="tr-TR" b="1" dirty="0"/>
              <a:t>37.501.812.917</a:t>
            </a:r>
            <a:endParaRPr lang="tr-TR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547686" y="2725071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1352551" y="2680119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1928812" y="2699535"/>
            <a:ext cx="192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tr-TR" b="1" dirty="0"/>
              <a:t>FORD OTOMOTİV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5638800" y="2664730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b="1" dirty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6486524" y="2683669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tr-TR" b="1" dirty="0"/>
              <a:t>2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7124700" y="2664730"/>
            <a:ext cx="173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ctr"/>
            <a:r>
              <a:rPr lang="tr-TR" b="1" dirty="0" smtClean="0"/>
              <a:t>10.539.302.862</a:t>
            </a:r>
            <a:endParaRPr lang="tr-TR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1343025" y="3097138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lang="tr-TR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552451" y="3127175"/>
            <a:ext cx="238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tr-TR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938332" y="3880332"/>
            <a:ext cx="3095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tr-TR" b="1" dirty="0" smtClean="0"/>
              <a:t>ELEKTRİK ÜRETİM AŞ</a:t>
            </a:r>
            <a:endParaRPr lang="tr-TR" b="1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5610225" y="3903890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tr-TR" b="1" dirty="0"/>
              <a:t>1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6510333" y="3886975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endParaRPr lang="tr-TR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7286625" y="3063944"/>
            <a:ext cx="157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ctr"/>
            <a:r>
              <a:rPr lang="tr-TR" b="1" dirty="0"/>
              <a:t>8.777.455.748</a:t>
            </a:r>
            <a:endParaRPr lang="tr-TR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1333500" y="3520377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endParaRPr lang="tr-TR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547683" y="3503827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tr-TR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928812" y="3089135"/>
            <a:ext cx="1833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tr-TR" b="1" dirty="0"/>
              <a:t>OYAK-RENAULT</a:t>
            </a:r>
          </a:p>
        </p:txBody>
      </p:sp>
      <p:sp>
        <p:nvSpPr>
          <p:cNvPr id="28" name="Metin kutusu 27"/>
          <p:cNvSpPr txBox="1"/>
          <p:nvPr/>
        </p:nvSpPr>
        <p:spPr>
          <a:xfrm>
            <a:off x="5629274" y="3487129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endParaRPr lang="tr-TR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6496045" y="3080500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tr-TR" b="1" dirty="0"/>
              <a:t>3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7329485" y="3497110"/>
            <a:ext cx="152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ctr"/>
            <a:r>
              <a:rPr lang="tr-TR" b="1" dirty="0"/>
              <a:t>8.520.701.667</a:t>
            </a:r>
            <a:endParaRPr lang="tr-TR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1957382" y="3491669"/>
            <a:ext cx="1447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tr-TR" b="1" dirty="0"/>
              <a:t>ARÇELİK</a:t>
            </a:r>
          </a:p>
        </p:txBody>
      </p:sp>
      <p:sp>
        <p:nvSpPr>
          <p:cNvPr id="32" name="Metin kutusu 31"/>
          <p:cNvSpPr txBox="1"/>
          <p:nvPr/>
        </p:nvSpPr>
        <p:spPr>
          <a:xfrm>
            <a:off x="550054" y="3907553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tr-TR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1323975" y="3907553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endParaRPr lang="tr-TR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5638799" y="3089135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endParaRPr lang="tr-TR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6496045" y="3466332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tr-TR" b="1" dirty="0"/>
              <a:t>4</a:t>
            </a:r>
          </a:p>
        </p:txBody>
      </p:sp>
      <p:sp>
        <p:nvSpPr>
          <p:cNvPr id="36" name="Metin kutusu 35"/>
          <p:cNvSpPr txBox="1"/>
          <p:nvPr/>
        </p:nvSpPr>
        <p:spPr>
          <a:xfrm>
            <a:off x="7277083" y="3894462"/>
            <a:ext cx="1595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ctr"/>
            <a:r>
              <a:rPr lang="tr-TR" b="1" dirty="0"/>
              <a:t>6.707.382.164</a:t>
            </a:r>
            <a:endParaRPr lang="tr-TR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1323975" y="4330724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endParaRPr lang="tr-TR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561979" y="4307203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tr-TR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1957382" y="5585386"/>
            <a:ext cx="1457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tr-TR" b="1" dirty="0"/>
              <a:t>TOFAŞ</a:t>
            </a:r>
          </a:p>
        </p:txBody>
      </p:sp>
      <p:sp>
        <p:nvSpPr>
          <p:cNvPr id="40" name="Metin kutusu 39"/>
          <p:cNvSpPr txBox="1"/>
          <p:nvPr/>
        </p:nvSpPr>
        <p:spPr>
          <a:xfrm>
            <a:off x="5619751" y="4299598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endParaRPr lang="tr-TR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6467474" y="4302654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tr-TR" b="1" dirty="0"/>
              <a:t>5</a:t>
            </a:r>
          </a:p>
        </p:txBody>
      </p:sp>
      <p:sp>
        <p:nvSpPr>
          <p:cNvPr id="42" name="Metin kutusu 41"/>
          <p:cNvSpPr txBox="1"/>
          <p:nvPr/>
        </p:nvSpPr>
        <p:spPr>
          <a:xfrm>
            <a:off x="7308055" y="4291814"/>
            <a:ext cx="1571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ctr"/>
            <a:r>
              <a:rPr lang="tr-TR" b="1" dirty="0"/>
              <a:t>6.350.289.705</a:t>
            </a:r>
            <a:endParaRPr lang="tr-TR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1323975" y="4728436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  <a:endParaRPr lang="tr-TR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561979" y="4721004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9</a:t>
            </a:r>
            <a:endParaRPr lang="tr-TR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1947858" y="4330724"/>
            <a:ext cx="234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tr-TR" b="1" dirty="0"/>
              <a:t>İÇDAŞ ÇELİK</a:t>
            </a:r>
          </a:p>
        </p:txBody>
      </p:sp>
      <p:sp>
        <p:nvSpPr>
          <p:cNvPr id="46" name="Metin kutusu 45"/>
          <p:cNvSpPr txBox="1"/>
          <p:nvPr/>
        </p:nvSpPr>
        <p:spPr>
          <a:xfrm>
            <a:off x="5610225" y="4690904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b="1" dirty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47" name="Metin kutusu 46"/>
          <p:cNvSpPr txBox="1"/>
          <p:nvPr/>
        </p:nvSpPr>
        <p:spPr>
          <a:xfrm>
            <a:off x="6457948" y="4728436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tr-TR" b="1" dirty="0"/>
              <a:t>6</a:t>
            </a:r>
          </a:p>
        </p:txBody>
      </p:sp>
      <p:sp>
        <p:nvSpPr>
          <p:cNvPr id="48" name="Metin kutusu 47"/>
          <p:cNvSpPr txBox="1"/>
          <p:nvPr/>
        </p:nvSpPr>
        <p:spPr>
          <a:xfrm>
            <a:off x="7350914" y="4694457"/>
            <a:ext cx="1528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ctr"/>
            <a:r>
              <a:rPr lang="tr-TR" b="1" dirty="0"/>
              <a:t>6.245.223.256</a:t>
            </a:r>
            <a:endParaRPr lang="tr-TR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Metin kutusu 48"/>
          <p:cNvSpPr txBox="1"/>
          <p:nvPr/>
        </p:nvSpPr>
        <p:spPr>
          <a:xfrm>
            <a:off x="561979" y="5164287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  <a:endParaRPr lang="tr-TR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0" name="Metin kutusu 49"/>
          <p:cNvSpPr txBox="1"/>
          <p:nvPr/>
        </p:nvSpPr>
        <p:spPr>
          <a:xfrm>
            <a:off x="1957382" y="5149329"/>
            <a:ext cx="2686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tr-TR" b="1" dirty="0"/>
              <a:t>EREĞLİ DEMİR VE ÇELİK</a:t>
            </a:r>
          </a:p>
        </p:txBody>
      </p:sp>
      <p:sp>
        <p:nvSpPr>
          <p:cNvPr id="51" name="Metin kutusu 50"/>
          <p:cNvSpPr txBox="1"/>
          <p:nvPr/>
        </p:nvSpPr>
        <p:spPr>
          <a:xfrm>
            <a:off x="5619750" y="5134054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endParaRPr lang="tr-TR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6453185" y="5165232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tr-TR" b="1" dirty="0"/>
              <a:t>7</a:t>
            </a:r>
          </a:p>
        </p:txBody>
      </p:sp>
      <p:sp>
        <p:nvSpPr>
          <p:cNvPr id="53" name="Metin kutusu 52"/>
          <p:cNvSpPr txBox="1"/>
          <p:nvPr/>
        </p:nvSpPr>
        <p:spPr>
          <a:xfrm>
            <a:off x="1323975" y="5162689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endParaRPr lang="tr-TR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7319960" y="5165232"/>
            <a:ext cx="156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ctr"/>
            <a:r>
              <a:rPr lang="tr-TR" b="1" dirty="0"/>
              <a:t>6.114.214.014</a:t>
            </a:r>
            <a:endParaRPr lang="tr-TR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1323975" y="5623478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9</a:t>
            </a:r>
            <a:endParaRPr lang="tr-TR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6" name="Metin kutusu 55"/>
          <p:cNvSpPr txBox="1"/>
          <p:nvPr/>
        </p:nvSpPr>
        <p:spPr>
          <a:xfrm>
            <a:off x="1947864" y="4705615"/>
            <a:ext cx="34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tr-TR" b="1" dirty="0"/>
              <a:t>İSKENDERUN DEMİR VE ÇELİK</a:t>
            </a:r>
          </a:p>
        </p:txBody>
      </p:sp>
      <p:sp>
        <p:nvSpPr>
          <p:cNvPr id="58" name="Metin kutusu 57"/>
          <p:cNvSpPr txBox="1"/>
          <p:nvPr/>
        </p:nvSpPr>
        <p:spPr>
          <a:xfrm>
            <a:off x="6457946" y="5611689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tr-TR" b="1" dirty="0"/>
              <a:t>8</a:t>
            </a:r>
          </a:p>
        </p:txBody>
      </p:sp>
      <p:sp>
        <p:nvSpPr>
          <p:cNvPr id="59" name="Metin kutusu 58"/>
          <p:cNvSpPr txBox="1"/>
          <p:nvPr/>
        </p:nvSpPr>
        <p:spPr>
          <a:xfrm>
            <a:off x="7231852" y="5595355"/>
            <a:ext cx="164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ctr"/>
            <a:r>
              <a:rPr lang="tr-TR" b="1" dirty="0"/>
              <a:t>6.000.729.958</a:t>
            </a:r>
            <a:endParaRPr lang="tr-TR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Metin kutusu 59"/>
          <p:cNvSpPr txBox="1"/>
          <p:nvPr/>
        </p:nvSpPr>
        <p:spPr>
          <a:xfrm>
            <a:off x="561965" y="5617738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tr-TR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466720" y="6001147"/>
            <a:ext cx="428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tr-TR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1243011" y="6013781"/>
            <a:ext cx="428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  <a:endParaRPr lang="tr-TR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1976439" y="6000603"/>
            <a:ext cx="3386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tr-TR" b="1" dirty="0"/>
              <a:t>AYGAZ</a:t>
            </a:r>
          </a:p>
        </p:txBody>
      </p:sp>
      <p:sp>
        <p:nvSpPr>
          <p:cNvPr id="64" name="Metin kutusu 63"/>
          <p:cNvSpPr txBox="1"/>
          <p:nvPr/>
        </p:nvSpPr>
        <p:spPr>
          <a:xfrm>
            <a:off x="5429249" y="5998743"/>
            <a:ext cx="590548" cy="340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endParaRPr lang="tr-TR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5" name="Metin kutusu 64"/>
          <p:cNvSpPr txBox="1"/>
          <p:nvPr/>
        </p:nvSpPr>
        <p:spPr>
          <a:xfrm>
            <a:off x="6457946" y="5996639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tr-TR" b="1" dirty="0"/>
              <a:t>9</a:t>
            </a:r>
          </a:p>
        </p:txBody>
      </p:sp>
      <p:sp>
        <p:nvSpPr>
          <p:cNvPr id="66" name="Metin kutusu 65"/>
          <p:cNvSpPr txBox="1"/>
          <p:nvPr/>
        </p:nvSpPr>
        <p:spPr>
          <a:xfrm>
            <a:off x="7277083" y="5982400"/>
            <a:ext cx="1609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ctr"/>
            <a:r>
              <a:rPr lang="tr-TR" b="1" dirty="0"/>
              <a:t>5.692.178.368</a:t>
            </a:r>
            <a:endParaRPr lang="tr-TR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7" name="Metin kutusu 66"/>
          <p:cNvSpPr txBox="1"/>
          <p:nvPr/>
        </p:nvSpPr>
        <p:spPr>
          <a:xfrm>
            <a:off x="5605468" y="5574338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endParaRPr lang="tr-TR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52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978444"/>
              </p:ext>
            </p:extLst>
          </p:nvPr>
        </p:nvGraphicFramePr>
        <p:xfrm>
          <a:off x="290512" y="1428748"/>
          <a:ext cx="8562976" cy="4955421"/>
        </p:xfrm>
        <a:graphic>
          <a:graphicData uri="http://schemas.openxmlformats.org/drawingml/2006/table">
            <a:tbl>
              <a:tblPr/>
              <a:tblGrid>
                <a:gridCol w="781411"/>
                <a:gridCol w="800017"/>
                <a:gridCol w="3447771"/>
                <a:gridCol w="885825"/>
                <a:gridCol w="885825"/>
                <a:gridCol w="1762127"/>
              </a:tblGrid>
              <a:tr h="80571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2013</a:t>
                      </a:r>
                      <a:b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SIRA</a:t>
                      </a:r>
                      <a:b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2014</a:t>
                      </a:r>
                      <a:br>
                        <a:rPr lang="tr-T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</a:br>
                      <a:r>
                        <a:rPr lang="tr-T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SIRA</a:t>
                      </a:r>
                      <a:br>
                        <a:rPr lang="tr-T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</a:br>
                      <a:r>
                        <a:rPr lang="tr-T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tr-TR" sz="1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KURULUŞ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KAMU</a:t>
                      </a:r>
                      <a:b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SIRA</a:t>
                      </a:r>
                      <a:b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ÖZEL</a:t>
                      </a:r>
                      <a:b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SIRA</a:t>
                      </a:r>
                      <a:b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İHRACAT</a:t>
                      </a:r>
                      <a:r>
                        <a:rPr lang="tr-T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(BİN DOLAR)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02859"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02859"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02859"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02859"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02859"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02859"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02859"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02859"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02859"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02859"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523876" y="2310884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1333501" y="2310884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1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928812" y="2315654"/>
            <a:ext cx="1066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tr-TR" b="1" dirty="0"/>
              <a:t>TÜPRAŞ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5638799" y="2320409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b="1" dirty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6505568" y="2315654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tr-TR" b="1" dirty="0"/>
              <a:t>1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6972297" y="2265425"/>
            <a:ext cx="165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ctr"/>
            <a:r>
              <a:rPr lang="tr-TR" b="1" dirty="0" smtClean="0"/>
              <a:t>3.724.660</a:t>
            </a:r>
            <a:endParaRPr lang="tr-TR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547686" y="2725071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1333500" y="2718255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1928812" y="2699535"/>
            <a:ext cx="192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tr-TR" b="1" dirty="0"/>
              <a:t>FORD OTOMOTİV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5638800" y="2664730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b="1" dirty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6486524" y="2683669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tr-TR" b="1" dirty="0"/>
              <a:t>2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6919907" y="2655375"/>
            <a:ext cx="173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ctr"/>
            <a:r>
              <a:rPr lang="tr-TR" b="1" dirty="0" smtClean="0"/>
              <a:t>3.464.635</a:t>
            </a:r>
            <a:endParaRPr lang="tr-TR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547684" y="3079521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tr-TR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1352550" y="3104524"/>
            <a:ext cx="238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lang="tr-TR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938332" y="3880332"/>
            <a:ext cx="3095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tr-TR" b="1" dirty="0" smtClean="0"/>
              <a:t>TOFAŞ</a:t>
            </a:r>
            <a:endParaRPr lang="tr-TR" b="1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5610225" y="3903890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tr-TR" b="1" dirty="0" smtClean="0"/>
              <a:t>-</a:t>
            </a:r>
            <a:endParaRPr lang="tr-TR" b="1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6510333" y="3886975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tr-TR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7081832" y="3057125"/>
            <a:ext cx="157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ctr"/>
            <a:r>
              <a:rPr lang="tr-TR" b="1" dirty="0" smtClean="0"/>
              <a:t>3.020.379</a:t>
            </a:r>
            <a:endParaRPr lang="tr-TR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1343016" y="3505199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endParaRPr lang="tr-TR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547683" y="3505199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tr-TR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928812" y="3089135"/>
            <a:ext cx="1833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tr-TR" b="1" dirty="0"/>
              <a:t>OYAK-RENAULT</a:t>
            </a:r>
          </a:p>
        </p:txBody>
      </p:sp>
      <p:sp>
        <p:nvSpPr>
          <p:cNvPr id="28" name="Metin kutusu 27"/>
          <p:cNvSpPr txBox="1"/>
          <p:nvPr/>
        </p:nvSpPr>
        <p:spPr>
          <a:xfrm>
            <a:off x="5629274" y="3487129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endParaRPr lang="tr-TR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6496045" y="3080500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tr-TR" b="1" dirty="0"/>
              <a:t>3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7124692" y="3489651"/>
            <a:ext cx="152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ctr"/>
            <a:r>
              <a:rPr lang="tr-TR" b="1" dirty="0" smtClean="0"/>
              <a:t>2.220.612</a:t>
            </a:r>
            <a:endParaRPr lang="tr-TR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1957382" y="3491669"/>
            <a:ext cx="1447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tr-TR" b="1" dirty="0" smtClean="0"/>
              <a:t>ARÇELİK</a:t>
            </a:r>
            <a:endParaRPr lang="tr-TR" b="1" dirty="0"/>
          </a:p>
        </p:txBody>
      </p:sp>
      <p:sp>
        <p:nvSpPr>
          <p:cNvPr id="32" name="Metin kutusu 31"/>
          <p:cNvSpPr txBox="1"/>
          <p:nvPr/>
        </p:nvSpPr>
        <p:spPr>
          <a:xfrm>
            <a:off x="547683" y="3916313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3" name="Metin kutusu 32"/>
          <p:cNvSpPr txBox="1"/>
          <p:nvPr/>
        </p:nvSpPr>
        <p:spPr>
          <a:xfrm>
            <a:off x="1328737" y="3923470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endParaRPr lang="tr-TR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5638799" y="3089135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endParaRPr lang="tr-TR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6496045" y="3466332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tr-TR" b="1" dirty="0"/>
              <a:t>4</a:t>
            </a:r>
          </a:p>
        </p:txBody>
      </p:sp>
      <p:sp>
        <p:nvSpPr>
          <p:cNvPr id="36" name="Metin kutusu 35"/>
          <p:cNvSpPr txBox="1"/>
          <p:nvPr/>
        </p:nvSpPr>
        <p:spPr>
          <a:xfrm>
            <a:off x="7043718" y="3864567"/>
            <a:ext cx="1595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ctr"/>
            <a:r>
              <a:rPr lang="tr-TR" b="1" dirty="0" smtClean="0"/>
              <a:t>1.983.572</a:t>
            </a:r>
            <a:endParaRPr lang="tr-TR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547685" y="4321450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tr-TR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1333500" y="4306903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b="1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39" name="Metin kutusu 38"/>
          <p:cNvSpPr txBox="1"/>
          <p:nvPr/>
        </p:nvSpPr>
        <p:spPr>
          <a:xfrm>
            <a:off x="1957382" y="5585386"/>
            <a:ext cx="1457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tr-TR" b="1" dirty="0" smtClean="0"/>
              <a:t>BSH</a:t>
            </a:r>
            <a:endParaRPr lang="tr-TR" b="1" dirty="0"/>
          </a:p>
        </p:txBody>
      </p:sp>
      <p:sp>
        <p:nvSpPr>
          <p:cNvPr id="40" name="Metin kutusu 39"/>
          <p:cNvSpPr txBox="1"/>
          <p:nvPr/>
        </p:nvSpPr>
        <p:spPr>
          <a:xfrm>
            <a:off x="5619751" y="4299598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endParaRPr lang="tr-TR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6496045" y="4293226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tr-TR" b="1" dirty="0" smtClean="0"/>
              <a:t>6</a:t>
            </a:r>
            <a:endParaRPr lang="tr-TR" b="1" dirty="0"/>
          </a:p>
        </p:txBody>
      </p:sp>
      <p:sp>
        <p:nvSpPr>
          <p:cNvPr id="42" name="Metin kutusu 41"/>
          <p:cNvSpPr txBox="1"/>
          <p:nvPr/>
        </p:nvSpPr>
        <p:spPr>
          <a:xfrm>
            <a:off x="7081834" y="4291514"/>
            <a:ext cx="1571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ctr"/>
            <a:r>
              <a:rPr lang="tr-TR" b="1" dirty="0" smtClean="0"/>
              <a:t>1.599.436</a:t>
            </a:r>
            <a:endParaRPr lang="tr-TR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1323975" y="4718932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  <a:endParaRPr lang="tr-TR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538160" y="4700056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endParaRPr lang="tr-TR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1947858" y="4330724"/>
            <a:ext cx="234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tr-TR" b="1" dirty="0" smtClean="0"/>
              <a:t>TOYOTA OTOMOTİV</a:t>
            </a:r>
            <a:endParaRPr lang="tr-TR" b="1" dirty="0"/>
          </a:p>
        </p:txBody>
      </p:sp>
      <p:sp>
        <p:nvSpPr>
          <p:cNvPr id="46" name="Metin kutusu 45"/>
          <p:cNvSpPr txBox="1"/>
          <p:nvPr/>
        </p:nvSpPr>
        <p:spPr>
          <a:xfrm>
            <a:off x="5610225" y="4690904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b="1" dirty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47" name="Metin kutusu 46"/>
          <p:cNvSpPr txBox="1"/>
          <p:nvPr/>
        </p:nvSpPr>
        <p:spPr>
          <a:xfrm>
            <a:off x="6527005" y="4700056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tr-TR" b="1" dirty="0" smtClean="0"/>
              <a:t>-</a:t>
            </a:r>
            <a:endParaRPr lang="tr-TR" b="1" dirty="0"/>
          </a:p>
        </p:txBody>
      </p:sp>
      <p:sp>
        <p:nvSpPr>
          <p:cNvPr id="48" name="Metin kutusu 47"/>
          <p:cNvSpPr txBox="1"/>
          <p:nvPr/>
        </p:nvSpPr>
        <p:spPr>
          <a:xfrm>
            <a:off x="7469972" y="4703543"/>
            <a:ext cx="70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ctr"/>
            <a:r>
              <a:rPr lang="tr-TR" b="1" dirty="0" smtClean="0"/>
              <a:t>-</a:t>
            </a:r>
            <a:endParaRPr lang="tr-TR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Metin kutusu 48"/>
          <p:cNvSpPr txBox="1"/>
          <p:nvPr/>
        </p:nvSpPr>
        <p:spPr>
          <a:xfrm>
            <a:off x="1343016" y="5161582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endParaRPr lang="tr-TR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0" name="Metin kutusu 49"/>
          <p:cNvSpPr txBox="1"/>
          <p:nvPr/>
        </p:nvSpPr>
        <p:spPr>
          <a:xfrm>
            <a:off x="1957382" y="5149329"/>
            <a:ext cx="2686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tr-TR" b="1" dirty="0" smtClean="0"/>
              <a:t>BOSCH</a:t>
            </a:r>
            <a:endParaRPr lang="tr-TR" b="1" dirty="0"/>
          </a:p>
        </p:txBody>
      </p:sp>
      <p:sp>
        <p:nvSpPr>
          <p:cNvPr id="51" name="Metin kutusu 50"/>
          <p:cNvSpPr txBox="1"/>
          <p:nvPr/>
        </p:nvSpPr>
        <p:spPr>
          <a:xfrm>
            <a:off x="5619750" y="5134054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endParaRPr lang="tr-TR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6505568" y="5155872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tr-TR" b="1" dirty="0"/>
              <a:t>8</a:t>
            </a:r>
          </a:p>
        </p:txBody>
      </p:sp>
      <p:sp>
        <p:nvSpPr>
          <p:cNvPr id="53" name="Metin kutusu 52"/>
          <p:cNvSpPr txBox="1"/>
          <p:nvPr/>
        </p:nvSpPr>
        <p:spPr>
          <a:xfrm>
            <a:off x="414323" y="5162098"/>
            <a:ext cx="481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tr-TR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7058021" y="5146709"/>
            <a:ext cx="156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ctr"/>
            <a:r>
              <a:rPr lang="tr-TR" b="1" dirty="0" smtClean="0"/>
              <a:t>1.136.676</a:t>
            </a:r>
            <a:endParaRPr lang="tr-TR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1343016" y="5611689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9</a:t>
            </a:r>
            <a:endParaRPr lang="tr-TR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6" name="Metin kutusu 55"/>
          <p:cNvSpPr txBox="1"/>
          <p:nvPr/>
        </p:nvSpPr>
        <p:spPr>
          <a:xfrm>
            <a:off x="2324108" y="4667387"/>
            <a:ext cx="333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tr-TR" b="1" dirty="0" smtClean="0"/>
              <a:t>-</a:t>
            </a:r>
            <a:endParaRPr lang="tr-TR" b="1" dirty="0"/>
          </a:p>
        </p:txBody>
      </p:sp>
      <p:sp>
        <p:nvSpPr>
          <p:cNvPr id="58" name="Metin kutusu 57"/>
          <p:cNvSpPr txBox="1"/>
          <p:nvPr/>
        </p:nvSpPr>
        <p:spPr>
          <a:xfrm>
            <a:off x="6505568" y="5610807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tr-TR" b="1" dirty="0"/>
              <a:t>9</a:t>
            </a:r>
          </a:p>
        </p:txBody>
      </p:sp>
      <p:sp>
        <p:nvSpPr>
          <p:cNvPr id="59" name="Metin kutusu 58"/>
          <p:cNvSpPr txBox="1"/>
          <p:nvPr/>
        </p:nvSpPr>
        <p:spPr>
          <a:xfrm>
            <a:off x="6965151" y="5573656"/>
            <a:ext cx="164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ctr"/>
            <a:r>
              <a:rPr lang="tr-TR" b="1" dirty="0" smtClean="0"/>
              <a:t>879.301</a:t>
            </a:r>
            <a:endParaRPr lang="tr-TR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Metin kutusu 59"/>
          <p:cNvSpPr txBox="1"/>
          <p:nvPr/>
        </p:nvSpPr>
        <p:spPr>
          <a:xfrm>
            <a:off x="523876" y="5589240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endParaRPr lang="tr-TR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1252536" y="6036761"/>
            <a:ext cx="428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  <a:endParaRPr lang="tr-TR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440519" y="6002746"/>
            <a:ext cx="428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tr-TR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1976439" y="6000603"/>
            <a:ext cx="3386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tr-TR" b="1" dirty="0" smtClean="0"/>
              <a:t>ETİ MADEN</a:t>
            </a:r>
            <a:endParaRPr lang="tr-TR" b="1" dirty="0"/>
          </a:p>
        </p:txBody>
      </p:sp>
      <p:sp>
        <p:nvSpPr>
          <p:cNvPr id="64" name="Metin kutusu 63"/>
          <p:cNvSpPr txBox="1"/>
          <p:nvPr/>
        </p:nvSpPr>
        <p:spPr>
          <a:xfrm>
            <a:off x="5429249" y="5998743"/>
            <a:ext cx="590548" cy="340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b="1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65" name="Metin kutusu 64"/>
          <p:cNvSpPr txBox="1"/>
          <p:nvPr/>
        </p:nvSpPr>
        <p:spPr>
          <a:xfrm>
            <a:off x="6529385" y="6005626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tr-TR" b="1" dirty="0"/>
              <a:t>-</a:t>
            </a:r>
          </a:p>
        </p:txBody>
      </p:sp>
      <p:sp>
        <p:nvSpPr>
          <p:cNvPr id="66" name="Metin kutusu 65"/>
          <p:cNvSpPr txBox="1"/>
          <p:nvPr/>
        </p:nvSpPr>
        <p:spPr>
          <a:xfrm>
            <a:off x="7017535" y="6000603"/>
            <a:ext cx="1609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ctr"/>
            <a:r>
              <a:rPr lang="tr-TR" b="1" dirty="0" smtClean="0"/>
              <a:t>848.691</a:t>
            </a:r>
            <a:endParaRPr lang="tr-TR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7" name="Metin kutusu 66"/>
          <p:cNvSpPr txBox="1"/>
          <p:nvPr/>
        </p:nvSpPr>
        <p:spPr>
          <a:xfrm>
            <a:off x="5605468" y="5574338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tr-TR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endParaRPr lang="tr-TR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8" name="Unvan 3"/>
          <p:cNvSpPr txBox="1">
            <a:spLocks/>
          </p:cNvSpPr>
          <p:nvPr/>
        </p:nvSpPr>
        <p:spPr>
          <a:xfrm>
            <a:off x="654832" y="195256"/>
            <a:ext cx="7886700" cy="1177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/>
            <a:r>
              <a:rPr lang="tr-TR" sz="3200" b="1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2014 </a:t>
            </a:r>
            <a:r>
              <a:rPr lang="tr-TR" sz="3200" b="1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YILINDA EN FAZLA </a:t>
            </a:r>
          </a:p>
          <a:p>
            <a:pPr algn="ctr" fontAlgn="ctr"/>
            <a:r>
              <a:rPr lang="tr-TR" sz="3200" b="1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İHRACAT YAPAN 10 KURULUŞ</a:t>
            </a:r>
          </a:p>
        </p:txBody>
      </p:sp>
    </p:spTree>
    <p:extLst>
      <p:ext uri="{BB962C8B-B14F-4D97-AF65-F5344CB8AC3E}">
        <p14:creationId xmlns:p14="http://schemas.microsoft.com/office/powerpoint/2010/main" val="202314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823" y="228600"/>
            <a:ext cx="4765377" cy="627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2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83935"/>
            <a:ext cx="2663202" cy="39829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100" y="83935"/>
            <a:ext cx="2683062" cy="39829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733" y="89763"/>
            <a:ext cx="2665895" cy="39829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30" y="2872128"/>
            <a:ext cx="2684038" cy="398587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846" y="2875100"/>
            <a:ext cx="2663202" cy="39829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63" y="2872128"/>
            <a:ext cx="2690900" cy="395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67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114" y="131559"/>
            <a:ext cx="2693893" cy="3988709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34" y="131560"/>
            <a:ext cx="2693893" cy="3988709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34" y="131560"/>
            <a:ext cx="2693893" cy="3988709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58" y="2869290"/>
            <a:ext cx="2700096" cy="3988709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778" y="2834063"/>
            <a:ext cx="2659140" cy="3988709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661" y="2798837"/>
            <a:ext cx="2693893" cy="40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36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0" y="100354"/>
            <a:ext cx="2679601" cy="398587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155" y="100354"/>
            <a:ext cx="2682055" cy="398587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755" y="100354"/>
            <a:ext cx="2708753" cy="398587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80" y="2795929"/>
            <a:ext cx="2708753" cy="398587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31" y="2795928"/>
            <a:ext cx="2708753" cy="3985871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629" y="2795928"/>
            <a:ext cx="2547379" cy="398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19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34" y="160135"/>
            <a:ext cx="2704909" cy="39829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909" y="160135"/>
            <a:ext cx="2704909" cy="39829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09" y="160135"/>
            <a:ext cx="2704909" cy="39829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75" y="2760460"/>
            <a:ext cx="2690459" cy="39829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25" y="2760460"/>
            <a:ext cx="2660743" cy="398217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93" y="2759735"/>
            <a:ext cx="2733595" cy="39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88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09" y="211815"/>
            <a:ext cx="2711176" cy="398870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559" y="211815"/>
            <a:ext cx="2713996" cy="398870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84" y="211815"/>
            <a:ext cx="2711176" cy="398870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9" y="2735940"/>
            <a:ext cx="2680375" cy="398870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56" y="2735940"/>
            <a:ext cx="2699728" cy="3988709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909" y="2735939"/>
            <a:ext cx="2711176" cy="398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6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407" y="257170"/>
            <a:ext cx="2211184" cy="329565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" y="257172"/>
            <a:ext cx="2194908" cy="329565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264" y="257170"/>
            <a:ext cx="2194909" cy="329565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416" y="257173"/>
            <a:ext cx="2226151" cy="329565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4" y="3145514"/>
            <a:ext cx="2068157" cy="306188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79" y="3145513"/>
            <a:ext cx="2007263" cy="306188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680" y="3145513"/>
            <a:ext cx="2000250" cy="300337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659" y="3145513"/>
            <a:ext cx="1967813" cy="300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71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823" y="228600"/>
            <a:ext cx="4765377" cy="627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5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1885</TotalTime>
  <Words>545</Words>
  <Application>Microsoft Office PowerPoint</Application>
  <PresentationFormat>Ekran Gösterisi (4:3)</PresentationFormat>
  <Paragraphs>318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500 BÜYÜK SANAYİ KURULUŞU'NDA TEMEL GÖSTERGELER (2012-2014)</vt:lpstr>
      <vt:lpstr>500 BÜYÜK SANAYİ KURULUŞU’NDA  BORÇ/ÖZKAYNAK ORANI (%) </vt:lpstr>
      <vt:lpstr>500 BÜYÜK SANAYİ KURULUŞU'NDA BORÇ/ÖZKAYNAK İLİŞKİSİ  (%)</vt:lpstr>
      <vt:lpstr>500 BÜYÜK SANAYİ KURULUŞUNDA DÖNEN VE DURAN VARLIKLAR İLİŞKİSİ (%)</vt:lpstr>
      <vt:lpstr>PowerPoint Sunusu</vt:lpstr>
      <vt:lpstr>TEKNOLOJİ YOĞUNLUKLARINA GÖRE YARATILAN KATMA DEĞERİN DAĞILIMI (%)</vt:lpstr>
      <vt:lpstr>500 BÜYÜK SANAYİ KURULUŞU  AR-GE HARCAMALARI</vt:lpstr>
      <vt:lpstr>ÖZEL KURULUŞLARDA ÇALIŞAN SAYISI</vt:lpstr>
      <vt:lpstr>YABANCI SERMAYE PAYLI KURULUŞLAR SAYISI (ADET)</vt:lpstr>
      <vt:lpstr>2014 YILININ EN BÜYÜK  10 SANAYİ KURULUŞU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Sümbül Uygun</dc:creator>
  <cp:lastModifiedBy>Cem Özen</cp:lastModifiedBy>
  <cp:revision>284</cp:revision>
  <dcterms:created xsi:type="dcterms:W3CDTF">2014-06-21T10:10:38Z</dcterms:created>
  <dcterms:modified xsi:type="dcterms:W3CDTF">2015-06-16T10:27:28Z</dcterms:modified>
</cp:coreProperties>
</file>