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48"/>
  </p:notesMasterIdLst>
  <p:sldIdLst>
    <p:sldId id="310" r:id="rId2"/>
    <p:sldId id="482" r:id="rId3"/>
    <p:sldId id="412" r:id="rId4"/>
    <p:sldId id="489" r:id="rId5"/>
    <p:sldId id="375" r:id="rId6"/>
    <p:sldId id="474" r:id="rId7"/>
    <p:sldId id="473" r:id="rId8"/>
    <p:sldId id="479" r:id="rId9"/>
    <p:sldId id="429" r:id="rId10"/>
    <p:sldId id="430" r:id="rId11"/>
    <p:sldId id="432" r:id="rId12"/>
    <p:sldId id="401" r:id="rId13"/>
    <p:sldId id="403" r:id="rId14"/>
    <p:sldId id="404" r:id="rId15"/>
    <p:sldId id="446" r:id="rId16"/>
    <p:sldId id="418" r:id="rId17"/>
    <p:sldId id="447" r:id="rId18"/>
    <p:sldId id="414" r:id="rId19"/>
    <p:sldId id="491" r:id="rId20"/>
    <p:sldId id="493" r:id="rId21"/>
    <p:sldId id="485" r:id="rId22"/>
    <p:sldId id="476" r:id="rId23"/>
    <p:sldId id="487" r:id="rId24"/>
    <p:sldId id="481" r:id="rId25"/>
    <p:sldId id="449" r:id="rId26"/>
    <p:sldId id="451" r:id="rId27"/>
    <p:sldId id="452" r:id="rId28"/>
    <p:sldId id="450" r:id="rId29"/>
    <p:sldId id="453" r:id="rId30"/>
    <p:sldId id="454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5" r:id="rId41"/>
    <p:sldId id="466" r:id="rId42"/>
    <p:sldId id="468" r:id="rId43"/>
    <p:sldId id="469" r:id="rId44"/>
    <p:sldId id="470" r:id="rId45"/>
    <p:sldId id="471" r:id="rId46"/>
    <p:sldId id="492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A54"/>
    <a:srgbClr val="66CCFF"/>
    <a:srgbClr val="CFDFF7"/>
    <a:srgbClr val="A1A6A4"/>
    <a:srgbClr val="9DA29F"/>
    <a:srgbClr val="C5DAFF"/>
    <a:srgbClr val="97BAC9"/>
    <a:srgbClr val="6582B0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187" autoAdjust="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'gsmh ve ihracat tahmin'!$A$38:$A$56</c:f>
              <c:strCach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strCache>
            </c:strRef>
          </c:cat>
          <c:val>
            <c:numRef>
              <c:f>'gsmh ve ihracat tahmin'!$F$38:$F$56</c:f>
              <c:numCache>
                <c:formatCode>0.00%</c:formatCode>
                <c:ptCount val="19"/>
                <c:pt idx="0">
                  <c:v>0.127975722718356</c:v>
                </c:pt>
                <c:pt idx="1">
                  <c:v>0.13833655715089699</c:v>
                </c:pt>
                <c:pt idx="2">
                  <c:v>0.100168005319081</c:v>
                </c:pt>
                <c:pt idx="3">
                  <c:v>0.10645472872030699</c:v>
                </c:pt>
                <c:pt idx="4">
                  <c:v>0.104194632260769</c:v>
                </c:pt>
                <c:pt idx="5">
                  <c:v>0.15986413634423</c:v>
                </c:pt>
                <c:pt idx="6">
                  <c:v>0.15506980536788201</c:v>
                </c:pt>
                <c:pt idx="7">
                  <c:v>0.15594722541613601</c:v>
                </c:pt>
                <c:pt idx="8">
                  <c:v>0.16107237350840301</c:v>
                </c:pt>
                <c:pt idx="9">
                  <c:v>0.15213141873645999</c:v>
                </c:pt>
                <c:pt idx="10">
                  <c:v>0.161112564076975</c:v>
                </c:pt>
                <c:pt idx="11">
                  <c:v>0.16575894187911</c:v>
                </c:pt>
                <c:pt idx="12">
                  <c:v>0.18077559538532501</c:v>
                </c:pt>
                <c:pt idx="13">
                  <c:v>0.16620610328213001</c:v>
                </c:pt>
                <c:pt idx="14">
                  <c:v>0.15575519045563499</c:v>
                </c:pt>
                <c:pt idx="15">
                  <c:v>0.174128616036683</c:v>
                </c:pt>
                <c:pt idx="16">
                  <c:v>0.19326762473431799</c:v>
                </c:pt>
                <c:pt idx="17">
                  <c:v>0.185078454589123</c:v>
                </c:pt>
                <c:pt idx="18">
                  <c:v>0.18320466602296401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2434720"/>
        <c:axId val="1972432544"/>
      </c:lineChart>
      <c:catAx>
        <c:axId val="197243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 dirty="0" err="1"/>
                  <a:t>Yıllar</a:t>
                </a:r>
                <a:endParaRPr lang="en-US" sz="1400" baseline="0" dirty="0"/>
              </a:p>
            </c:rich>
          </c:tx>
          <c:layout>
            <c:manualLayout>
              <c:xMode val="edge"/>
              <c:yMode val="edge"/>
              <c:x val="0.52491907772105662"/>
              <c:y val="0.9501586915996430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 baseline="0"/>
            </a:pPr>
            <a:endParaRPr lang="tr-TR"/>
          </a:p>
        </c:txPr>
        <c:crossAx val="1972432544"/>
        <c:crosses val="autoZero"/>
        <c:auto val="1"/>
        <c:lblAlgn val="ctr"/>
        <c:lblOffset val="100"/>
        <c:noMultiLvlLbl val="0"/>
      </c:catAx>
      <c:valAx>
        <c:axId val="1972432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aseline="0"/>
                </a:pPr>
                <a:r>
                  <a:rPr lang="en-US" sz="1600" baseline="0"/>
                  <a:t>%</a:t>
                </a:r>
              </a:p>
            </c:rich>
          </c:tx>
          <c:layout>
            <c:manualLayout>
              <c:xMode val="edge"/>
              <c:yMode val="edge"/>
              <c:x val="1.4999824017812705E-2"/>
              <c:y val="0.39815954124074593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tr-TR"/>
          </a:p>
        </c:txPr>
        <c:crossAx val="197243472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rgbClr val="2C2C2C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480B9-C072-4BB6-9AFD-75C3DD4F5E78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3A99-774B-4AEB-88B7-6B1489CAEB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07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0232-74DA-4878-ACBD-F1AC211D6CDC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499-D157-47B3-B797-B50DA3402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91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0232-74DA-4878-ACBD-F1AC211D6CDC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499-D157-47B3-B797-B50DA3402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22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E2800232-74DA-4878-ACBD-F1AC211D6CDC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D4114499-D157-47B3-B797-B50DA3402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5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0232-74DA-4878-ACBD-F1AC211D6CDC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499-D157-47B3-B797-B50DA3402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79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800232-74DA-4878-ACBD-F1AC211D6CDC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114499-D157-47B3-B797-B50DA3402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815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0232-74DA-4878-ACBD-F1AC211D6CDC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499-D157-47B3-B797-B50DA3402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08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0232-74DA-4878-ACBD-F1AC211D6CDC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499-D157-47B3-B797-B50DA3402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90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0232-74DA-4878-ACBD-F1AC211D6CDC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499-D157-47B3-B797-B50DA3402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3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0232-74DA-4878-ACBD-F1AC211D6CDC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499-D157-47B3-B797-B50DA3402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2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0232-74DA-4878-ACBD-F1AC211D6CDC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499-D157-47B3-B797-B50DA3402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669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0232-74DA-4878-ACBD-F1AC211D6CDC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499-D157-47B3-B797-B50DA3402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34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2800232-74DA-4878-ACBD-F1AC211D6CDC}" type="datetimeFigureOut">
              <a:rPr lang="tr-TR" smtClean="0"/>
              <a:pPr/>
              <a:t>24.2.2015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4114499-D157-47B3-B797-B50DA3402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845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3563" r="3555" b="3748"/>
          <a:stretch/>
        </p:blipFill>
        <p:spPr>
          <a:xfrm>
            <a:off x="612984" y="465804"/>
            <a:ext cx="1936616" cy="138986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18457" r="26799" b="18315"/>
          <a:stretch/>
        </p:blipFill>
        <p:spPr>
          <a:xfrm>
            <a:off x="6824574" y="374905"/>
            <a:ext cx="1466514" cy="13977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5962" r="6718" b="4760"/>
          <a:stretch/>
        </p:blipFill>
        <p:spPr>
          <a:xfrm>
            <a:off x="3808084" y="1723298"/>
            <a:ext cx="1527831" cy="14158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26256" y="4050093"/>
            <a:ext cx="7691485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“İSTANBUL SANAYİ STRATEJİ BELGESİ</a:t>
            </a:r>
            <a:r>
              <a:rPr lang="tr-T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549600" y="6087844"/>
            <a:ext cx="4090518" cy="68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24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ŞUBAT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2015 </a:t>
            </a:r>
          </a:p>
          <a:p>
            <a:pPr algn="ctr">
              <a:lnSpc>
                <a:spcPct val="110000"/>
              </a:lnSpc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BASIN TOPLANTISI</a:t>
            </a:r>
            <a:endParaRPr lang="tr-TR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1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563711"/>
              </p:ext>
            </p:extLst>
          </p:nvPr>
        </p:nvGraphicFramePr>
        <p:xfrm>
          <a:off x="428624" y="323851"/>
          <a:ext cx="8296275" cy="5608457"/>
        </p:xfrm>
        <a:graphic>
          <a:graphicData uri="http://schemas.openxmlformats.org/drawingml/2006/table">
            <a:tbl>
              <a:tblPr/>
              <a:tblGrid>
                <a:gridCol w="3020001"/>
                <a:gridCol w="5276274"/>
              </a:tblGrid>
              <a:tr h="11810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Şehir</a:t>
                      </a:r>
                    </a:p>
                  </a:txBody>
                  <a:tcPr marL="9165" marR="9165" marT="9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Metropol Bölgesindeki Sanayi Sektörünün Metropol Bölgesinin Gayrisafi Katma Değeri İçindeki Payı-ISIC </a:t>
                      </a: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Rev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 (%) 2011</a:t>
                      </a:r>
                    </a:p>
                  </a:txBody>
                  <a:tcPr marL="9165" marR="9165" marT="9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Amsterdam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33,84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Milano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28,97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İstanbul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27,40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Barselona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21,98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Frankfurt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20,35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Berlin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14,63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Hamburg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14,60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Şikago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14,54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Tokyo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14,26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Madrid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13,13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Viyana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12,62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Lizbon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11,18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5339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Paris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10,51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27951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Bürüksel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5" marR="9165" marT="9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10,09</a:t>
                      </a:r>
                    </a:p>
                  </a:txBody>
                  <a:tcPr marL="9165" marR="9165" marT="9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4" name="Beşgen 3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6" name="Beşgen 5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8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18897" y="2008574"/>
            <a:ext cx="86776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Yüz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yüze mülakatlar ve odak grup toplantıları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yapıldı.</a:t>
            </a: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 Odası’nın 46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meslek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komitesini temsil eden firmalarla anket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uygulaması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gerçekleştirildi.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Rapor, makale, kitap ve benzeri dokümanlar analiz edilerek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belgede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yerini aldı.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846" y="832398"/>
            <a:ext cx="8854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ÇALIŞMANIN YÖNTEMİ</a:t>
            </a:r>
            <a:endParaRPr lang="tr-TR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tr-TR" sz="20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Beşgen 8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11" name="Beşgen 10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-13455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t="3587" r="21029" b="13052"/>
          <a:stretch/>
        </p:blipFill>
        <p:spPr>
          <a:xfrm rot="21324329">
            <a:off x="987769" y="355435"/>
            <a:ext cx="6525406" cy="568908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20955022">
            <a:off x="1311199" y="1663899"/>
            <a:ext cx="5672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İstanbul’u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ülkemizin 2023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sanayi hedeflerine ulaştırmak için ortaya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18 başlık ve 46 strateji çıkarıldı. 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 rot="20955022">
            <a:off x="1677102" y="3634068"/>
            <a:ext cx="5715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Bu stratejilerin hayata geçirilebilmesi için de 85 eylem planı hazırlandı. </a:t>
            </a:r>
          </a:p>
        </p:txBody>
      </p:sp>
      <p:sp>
        <p:nvSpPr>
          <p:cNvPr id="8" name="Beşgen 7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Beşgen 9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81762" y="1789932"/>
            <a:ext cx="8380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Sanayi’nin 2023 yılına kadar bir yol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haritasını oluşturuyor. </a:t>
            </a: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Sanayi’nin geleceğine ilişkin yapılacak planlara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girdi,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İstanbul’a yatırım yapacak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girişimciler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için de önemli bir çalışma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olacak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tr-TR" sz="28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81762" y="1106200"/>
            <a:ext cx="838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Strateji </a:t>
            </a: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Belgesi;</a:t>
            </a:r>
            <a:endParaRPr lang="tr-TR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Beşgen 3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8" name="Beşgen 7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r="14786"/>
          <a:stretch/>
        </p:blipFill>
        <p:spPr>
          <a:xfrm>
            <a:off x="6048375" y="-295082"/>
            <a:ext cx="3095625" cy="23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9602" y="380878"/>
            <a:ext cx="8673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Araştırmanın ortaya koyduğu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en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önemli konulardan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biri Türkiye’nin ihracat vizyonu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ve bu vizyonun İstanbul ile kaçınılmaz bağıdır. </a:t>
            </a:r>
          </a:p>
        </p:txBody>
      </p:sp>
      <p:sp>
        <p:nvSpPr>
          <p:cNvPr id="6" name="Beşgen 5"/>
          <p:cNvSpPr/>
          <p:nvPr/>
        </p:nvSpPr>
        <p:spPr>
          <a:xfrm>
            <a:off x="55848" y="6323076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40" y="6011195"/>
            <a:ext cx="930722" cy="846805"/>
          </a:xfrm>
          <a:prstGeom prst="rect">
            <a:avLst/>
          </a:prstGeom>
        </p:spPr>
      </p:pic>
      <p:sp>
        <p:nvSpPr>
          <p:cNvPr id="8" name="Beşgen 7"/>
          <p:cNvSpPr/>
          <p:nvPr/>
        </p:nvSpPr>
        <p:spPr>
          <a:xfrm flipH="1">
            <a:off x="5007124" y="6320297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5" b="5932"/>
          <a:stretch/>
        </p:blipFill>
        <p:spPr>
          <a:xfrm>
            <a:off x="0" y="2028824"/>
            <a:ext cx="9144000" cy="482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2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98195" y="597789"/>
            <a:ext cx="474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Türkiye’de İhracatın GSMH’ye Oranı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53384" y="6304723"/>
            <a:ext cx="3211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Kaynak</a:t>
            </a:r>
            <a:r>
              <a:rPr lang="tr-TR" sz="1400" b="1" dirty="0">
                <a:solidFill>
                  <a:schemeClr val="bg1"/>
                </a:solidFill>
              </a:rPr>
              <a:t>: TÜİK verilerinden </a:t>
            </a:r>
            <a:r>
              <a:rPr lang="tr-TR" sz="1400" b="1" dirty="0" smtClean="0">
                <a:solidFill>
                  <a:schemeClr val="bg1"/>
                </a:solidFill>
              </a:rPr>
              <a:t>derlenmiştir.</a:t>
            </a:r>
            <a:endParaRPr lang="tr-TR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12"/>
          <p:cNvGraphicFramePr/>
          <p:nvPr>
            <p:extLst>
              <p:ext uri="{D42A27DB-BD31-4B8C-83A1-F6EECF244321}">
                <p14:modId xmlns:p14="http://schemas.microsoft.com/office/powerpoint/2010/main" val="2966348949"/>
              </p:ext>
            </p:extLst>
          </p:nvPr>
        </p:nvGraphicFramePr>
        <p:xfrm>
          <a:off x="353384" y="1059454"/>
          <a:ext cx="8466766" cy="511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84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818466" y="413986"/>
            <a:ext cx="5507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 İhracatının Miktarı ve Payı</a:t>
            </a:r>
          </a:p>
        </p:txBody>
      </p:sp>
      <p:sp>
        <p:nvSpPr>
          <p:cNvPr id="7" name="Beşgen 6"/>
          <p:cNvSpPr/>
          <p:nvPr/>
        </p:nvSpPr>
        <p:spPr>
          <a:xfrm>
            <a:off x="55848" y="6323076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091521" y="5974619"/>
            <a:ext cx="930722" cy="846805"/>
          </a:xfrm>
          <a:prstGeom prst="rect">
            <a:avLst/>
          </a:prstGeom>
        </p:spPr>
      </p:pic>
      <p:sp>
        <p:nvSpPr>
          <p:cNvPr id="9" name="Beşgen 8"/>
          <p:cNvSpPr/>
          <p:nvPr/>
        </p:nvSpPr>
        <p:spPr>
          <a:xfrm flipH="1">
            <a:off x="5007124" y="6320297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77948" y="5734050"/>
            <a:ext cx="8651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Kaynak:  </a:t>
            </a:r>
            <a:r>
              <a:rPr lang="tr-TR" sz="1400" b="1" dirty="0">
                <a:solidFill>
                  <a:schemeClr val="bg1"/>
                </a:solidFill>
              </a:rPr>
              <a:t>TÜİK  verilerinden  derlenmiştir. İstanbul  ihracat  rakamları </a:t>
            </a:r>
            <a:r>
              <a:rPr lang="tr-TR" sz="1400" b="1" dirty="0" smtClean="0">
                <a:solidFill>
                  <a:schemeClr val="bg1"/>
                </a:solidFill>
              </a:rPr>
              <a:t>sadece </a:t>
            </a:r>
            <a:r>
              <a:rPr lang="tr-TR" sz="1400" b="1" dirty="0">
                <a:solidFill>
                  <a:schemeClr val="bg1"/>
                </a:solidFill>
              </a:rPr>
              <a:t>İstanbul gümrük kapılarından yapılan ihracatı kapsamaktadır.</a:t>
            </a:r>
          </a:p>
        </p:txBody>
      </p:sp>
      <p:pic>
        <p:nvPicPr>
          <p:cNvPr id="11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938678"/>
            <a:ext cx="8181974" cy="4690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00406" y="2088176"/>
            <a:ext cx="8743188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2023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yılında 160 milyar dolar ihracat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yapması öngörülüyor. </a:t>
            </a:r>
            <a:b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tr-TR" sz="28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2014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yılında 60 milyar dolara yaklaşan ihracatının 10 yıl içerisinde 2.7 katına çıkarılması gerekmektedir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!</a:t>
            </a:r>
            <a:b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tr-TR" sz="28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160 milyar dolarlık hedefin ulaşılabilir olacağı kabul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görmüştür.</a:t>
            </a: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275" y="-97287"/>
            <a:ext cx="3660775" cy="22784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00406" y="780320"/>
            <a:ext cx="323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İSTANBUL’UN;</a:t>
            </a:r>
            <a:endParaRPr lang="tr-TR" sz="2800" b="1" u="sng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t="5244" r="847" b="3103"/>
          <a:stretch/>
        </p:blipFill>
        <p:spPr>
          <a:xfrm>
            <a:off x="0" y="66675"/>
            <a:ext cx="5497966" cy="338295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rgbClr val="2C2C2C"/>
            </a:solidFill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6408" r="3596" b="6040"/>
          <a:stretch/>
        </p:blipFill>
        <p:spPr>
          <a:xfrm>
            <a:off x="3552825" y="3600092"/>
            <a:ext cx="5497966" cy="3210104"/>
          </a:xfrm>
          <a:prstGeom prst="rect">
            <a:avLst/>
          </a:prstGeom>
          <a:ln w="12700">
            <a:solidFill>
              <a:srgbClr val="2C2C2C"/>
            </a:solidFill>
          </a:ln>
        </p:spPr>
      </p:pic>
      <p:sp>
        <p:nvSpPr>
          <p:cNvPr id="7" name="Dikdörtgen 6"/>
          <p:cNvSpPr/>
          <p:nvPr/>
        </p:nvSpPr>
        <p:spPr>
          <a:xfrm>
            <a:off x="3996757" y="5110073"/>
            <a:ext cx="4610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r-TR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İstanbul orta yüksek teknolojili ürünler ihracatının </a:t>
            </a:r>
            <a:r>
              <a:rPr lang="tr-TR" b="1" i="1" dirty="0">
                <a:solidFill>
                  <a:srgbClr val="C00000"/>
                </a:solidFill>
                <a:latin typeface="Calibri" panose="020F0502020204030204" pitchFamily="34" charset="0"/>
              </a:rPr>
              <a:t>T</a:t>
            </a:r>
            <a:r>
              <a:rPr lang="tr-TR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ürkiye’nin orta yüksek teknolojili ürünler ihracatından aldığı pay</a:t>
            </a:r>
            <a:endParaRPr lang="tr-TR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87816" y="1950022"/>
            <a:ext cx="3474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r-TR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İstanbul’un yüksek teknolojili ürün ihracatının </a:t>
            </a:r>
            <a:r>
              <a:rPr lang="tr-TR" b="1" i="1" dirty="0">
                <a:solidFill>
                  <a:srgbClr val="C00000"/>
                </a:solidFill>
                <a:latin typeface="Calibri" panose="020F0502020204030204" pitchFamily="34" charset="0"/>
              </a:rPr>
              <a:t>T</a:t>
            </a:r>
            <a:r>
              <a:rPr lang="tr-TR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ürkiye’deki payı</a:t>
            </a:r>
            <a:endParaRPr lang="tr-TR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" t="5244" r="847" b="3103"/>
          <a:stretch/>
        </p:blipFill>
        <p:spPr>
          <a:xfrm>
            <a:off x="0" y="66675"/>
            <a:ext cx="5497966" cy="338295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5" t="6408" r="3596" b="6040"/>
          <a:stretch/>
        </p:blipFill>
        <p:spPr>
          <a:xfrm>
            <a:off x="3552825" y="3600092"/>
            <a:ext cx="5497966" cy="3210104"/>
          </a:xfrm>
          <a:prstGeom prst="rect">
            <a:avLst/>
          </a:prstGeom>
          <a:ln w="12700">
            <a:noFill/>
          </a:ln>
        </p:spPr>
      </p:pic>
      <p:sp>
        <p:nvSpPr>
          <p:cNvPr id="7" name="Dikdörtgen 6"/>
          <p:cNvSpPr/>
          <p:nvPr/>
        </p:nvSpPr>
        <p:spPr>
          <a:xfrm>
            <a:off x="3996757" y="5110073"/>
            <a:ext cx="4610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r-T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İstanbul orta yüksek teknolojili ürünler ihracatının </a:t>
            </a:r>
            <a:r>
              <a:rPr lang="tr-TR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T</a:t>
            </a:r>
            <a:r>
              <a:rPr lang="tr-T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ürkiye’nin orta yüksek teknolojili ürünler ihracatından aldığı pay</a:t>
            </a:r>
            <a:endParaRPr lang="tr-TR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87816" y="1950022"/>
            <a:ext cx="3474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r-T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İstanbul’un yüksek teknolojili ürün ihracatının </a:t>
            </a:r>
            <a:r>
              <a:rPr lang="tr-TR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T</a:t>
            </a:r>
            <a:r>
              <a:rPr lang="tr-T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ürkiye’deki payı</a:t>
            </a:r>
            <a:endParaRPr lang="tr-TR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2736503"/>
            <a:ext cx="9144000" cy="1384995"/>
          </a:xfrm>
          <a:prstGeom prst="rect">
            <a:avLst/>
          </a:prstGeom>
          <a:solidFill>
            <a:schemeClr val="tx1">
              <a:lumMod val="75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Türkiye’de kısa sürede yüksek teknolojiye dayalı ihracatı artırabilecek tek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altyapı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a-D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İSTANBUL’DADIR. </a:t>
            </a:r>
            <a:endParaRPr lang="tr-TR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764" r="358" b="31232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" t="5244" r="847" b="3103"/>
          <a:stretch/>
        </p:blipFill>
        <p:spPr>
          <a:xfrm>
            <a:off x="0" y="66675"/>
            <a:ext cx="5497966" cy="338295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5" t="6408" r="3596" b="6040"/>
          <a:stretch/>
        </p:blipFill>
        <p:spPr>
          <a:xfrm>
            <a:off x="3552825" y="3600092"/>
            <a:ext cx="5497966" cy="3210104"/>
          </a:xfrm>
          <a:prstGeom prst="rect">
            <a:avLst/>
          </a:prstGeom>
          <a:ln w="12700">
            <a:noFill/>
          </a:ln>
        </p:spPr>
      </p:pic>
      <p:sp>
        <p:nvSpPr>
          <p:cNvPr id="7" name="Dikdörtgen 6"/>
          <p:cNvSpPr/>
          <p:nvPr/>
        </p:nvSpPr>
        <p:spPr>
          <a:xfrm>
            <a:off x="3996757" y="5110073"/>
            <a:ext cx="4610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r-T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İstanbul orta yüksek teknolojili ürünler ihracatının </a:t>
            </a:r>
            <a:r>
              <a:rPr lang="tr-TR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T</a:t>
            </a:r>
            <a:r>
              <a:rPr lang="tr-T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ürkiye’nin orta yüksek teknolojili ürünler ihracatından aldığı pay</a:t>
            </a:r>
            <a:endParaRPr lang="tr-TR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87816" y="1950022"/>
            <a:ext cx="3474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r-T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İstanbul’un yüksek teknolojili ürün ihracatının </a:t>
            </a:r>
            <a:r>
              <a:rPr lang="tr-TR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T</a:t>
            </a:r>
            <a:r>
              <a:rPr lang="tr-T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ürkiye’deki payı</a:t>
            </a:r>
            <a:endParaRPr lang="tr-TR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2305616"/>
            <a:ext cx="9144000" cy="2246769"/>
          </a:xfrm>
          <a:prstGeom prst="rect">
            <a:avLst/>
          </a:prstGeom>
          <a:solidFill>
            <a:schemeClr val="tx1">
              <a:lumMod val="75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İSTANBUL;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Ülkemizin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yüksek teknolojili ürün ihracatının yüzde 67,2'sini,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gerçekleştiriyor, </a:t>
            </a: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Orta-yüksek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teknolojili ürün ihracatında da yüzde 50’nin üzerinde bir paya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sahip bulunuyor.</a:t>
            </a:r>
            <a:endParaRPr lang="tr-TR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17551" y="752088"/>
            <a:ext cx="8307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İstanbul’un stratejileri düşünülmeden Türkiye’nin 500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milyar dolar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ihracat hedefine ulaşması mümkün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olamayacak.</a:t>
            </a: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425"/>
            <a:ext cx="91440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337179" y="63128"/>
            <a:ext cx="246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ELMAS ANALİZİ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485775"/>
            <a:ext cx="8165663" cy="55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" t="1566" r="1125" b="4859"/>
          <a:stretch/>
        </p:blipFill>
        <p:spPr>
          <a:xfrm>
            <a:off x="428625" y="628649"/>
            <a:ext cx="8220075" cy="5410201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0" y="2736503"/>
            <a:ext cx="9144000" cy="1384995"/>
          </a:xfrm>
          <a:prstGeom prst="rect">
            <a:avLst/>
          </a:prstGeom>
          <a:solidFill>
            <a:schemeClr val="tx1">
              <a:lumMod val="75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 Sektörü </a:t>
            </a:r>
            <a:endParaRPr lang="tr-TR" sz="28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da-D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“ORTA DERECEDE REKABETÇ</a:t>
            </a:r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İ</a:t>
            </a:r>
            <a:r>
              <a:rPr lang="da-DK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” </a:t>
            </a:r>
            <a:endParaRPr lang="tr-TR" sz="28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</a:t>
            </a:r>
            <a:r>
              <a:rPr lang="da-DK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ulundu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3207258" y="63128"/>
            <a:ext cx="272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ELMAS ANALİZİ</a:t>
            </a:r>
          </a:p>
        </p:txBody>
      </p:sp>
    </p:spTree>
    <p:extLst>
      <p:ext uri="{BB962C8B-B14F-4D97-AF65-F5344CB8AC3E}">
        <p14:creationId xmlns:p14="http://schemas.microsoft.com/office/powerpoint/2010/main" val="39339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58112"/>
              </p:ext>
            </p:extLst>
          </p:nvPr>
        </p:nvGraphicFramePr>
        <p:xfrm>
          <a:off x="449038" y="248384"/>
          <a:ext cx="4084861" cy="5585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861"/>
              </a:tblGrid>
              <a:tr h="761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İstanbul ve Sanayinin Rekabetteki Yüksek  Yönleri</a:t>
                      </a:r>
                      <a:endParaRPr lang="tr-TR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14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Yüksek Teknolojili Ürün Üretimi Alt Yapısı</a:t>
                      </a: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Sanayici Girişimcilerin Varlığı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 Üniversite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2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Tedarik Zincirinin Gelişmişliği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1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Dış Pazar 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67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İç Pazar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Tüketicinin Bilinç Seviyesi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Coğrafi Yoğunlaşma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77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Firmaların Üretim Yapıları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Yabancı Sermayeli Firmaların Varlığı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tr-T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Coğrafi Konum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12768"/>
              </p:ext>
            </p:extLst>
          </p:nvPr>
        </p:nvGraphicFramePr>
        <p:xfrm>
          <a:off x="5037361" y="228600"/>
          <a:ext cx="3963765" cy="559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765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İstanbul ve Sanayinin Rekabetteki Orta-Düşük  Yönleri</a:t>
                      </a:r>
                      <a:endParaRPr lang="tr-TR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41852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Sanayi Yerleşimi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21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Üniversite-sanayi İşbirliği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67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Mezunların Sanayiye Yönelmesi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25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ARGE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718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Hammadde Ve Yarı Mamul </a:t>
                      </a:r>
                      <a:r>
                        <a:rPr lang="tr-TR" sz="1400" b="1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Tedariği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6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Lojistik Altyapı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021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Finansa Erişim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93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Teşvikler 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129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Yerel Yönetimler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947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Markalaşma</a:t>
                      </a:r>
                    </a:p>
                  </a:txBody>
                  <a:tcPr marL="68580" marR="68580" marT="0" marB="0"/>
                </a:tc>
              </a:tr>
              <a:tr h="477624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tr-TR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Firmaların Kurumsallaşma Seviyeleri</a:t>
                      </a:r>
                      <a:endParaRPr kumimoji="0" lang="tr-TR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9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213"/>
            <a:ext cx="9144000" cy="439578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STRATEJİ BAŞLIKLARI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9048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1. İstanbul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Sanayi Sektöründe Yer Alan İnsan Kaynakları </a:t>
            </a:r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Seviyesinin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Geliştirilmesi</a:t>
            </a:r>
          </a:p>
        </p:txBody>
      </p:sp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47712" y="1237468"/>
            <a:ext cx="7648575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r-T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 Firmalarının Nitelikli İşgücü Bulma Düzeyi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3185" r="1269" b="1726"/>
          <a:stretch/>
        </p:blipFill>
        <p:spPr>
          <a:xfrm>
            <a:off x="1175003" y="1862330"/>
            <a:ext cx="6793992" cy="412421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8" name="Dikdörtgen 7"/>
          <p:cNvSpPr/>
          <p:nvPr/>
        </p:nvSpPr>
        <p:spPr>
          <a:xfrm>
            <a:off x="1175003" y="6040612"/>
            <a:ext cx="1684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Kaynak: </a:t>
            </a:r>
            <a:r>
              <a:rPr lang="tr-TR" sz="1400" b="1" dirty="0">
                <a:solidFill>
                  <a:schemeClr val="bg1"/>
                </a:solidFill>
              </a:rPr>
              <a:t>İSO Anketi</a:t>
            </a:r>
          </a:p>
        </p:txBody>
      </p:sp>
    </p:spTree>
    <p:extLst>
      <p:ext uri="{BB962C8B-B14F-4D97-AF65-F5344CB8AC3E}">
        <p14:creationId xmlns:p14="http://schemas.microsoft.com/office/powerpoint/2010/main" val="5153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İstanbul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Sanayi Sektörünün Sahip Olduğu Ar-Ge </a:t>
            </a: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Kabiliyetinin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Geliştirilmesi</a:t>
            </a:r>
          </a:p>
        </p:txBody>
      </p:sp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00505"/>
              </p:ext>
            </p:extLst>
          </p:nvPr>
        </p:nvGraphicFramePr>
        <p:xfrm>
          <a:off x="835742" y="1323501"/>
          <a:ext cx="7589519" cy="46383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992"/>
                <a:gridCol w="1737360"/>
                <a:gridCol w="2185416"/>
                <a:gridCol w="2587751"/>
              </a:tblGrid>
              <a:tr h="76701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Calibri" panose="020F0502020204030204" pitchFamily="34" charset="0"/>
                        </a:rPr>
                        <a:t>İstanbul Patent, Faydalı Model ve Endüstriyel Tasarım Sayılarının</a:t>
                      </a:r>
                      <a:r>
                        <a:rPr lang="tr-TR" sz="2000" b="1" baseline="0" dirty="0" smtClean="0">
                          <a:latin typeface="Calibri" panose="020F0502020204030204" pitchFamily="34" charset="0"/>
                        </a:rPr>
                        <a:t> Türkiye Toplamına Oranı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647802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Yıllar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Patent Tescil</a:t>
                      </a:r>
                    </a:p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Sayısı (%)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Faydalı	Model	</a:t>
                      </a:r>
                    </a:p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Tescil Sayısı (%)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Endüstriyel Tasarım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Tescil Sayısı (%)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55234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45,0	 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53,5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05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48,9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41,3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53,1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47802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49,2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46,9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52,7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7802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47,8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50,8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47802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43,4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48,5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835742" y="5961888"/>
            <a:ext cx="2083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Kaynak: </a:t>
            </a:r>
            <a:r>
              <a:rPr lang="tr-TR" sz="1400" b="1" dirty="0">
                <a:solidFill>
                  <a:schemeClr val="bg1"/>
                </a:solidFill>
              </a:rPr>
              <a:t>www.tpe.gov.tr</a:t>
            </a:r>
          </a:p>
        </p:txBody>
      </p:sp>
    </p:spTree>
    <p:extLst>
      <p:ext uri="{BB962C8B-B14F-4D97-AF65-F5344CB8AC3E}">
        <p14:creationId xmlns:p14="http://schemas.microsoft.com/office/powerpoint/2010/main" val="30291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 İstanbul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Sanayi Sektörünün Sahip Olduğu Ar-Ge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Kabiliyetinin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Geliştirilmesi</a:t>
            </a:r>
          </a:p>
        </p:txBody>
      </p:sp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94624" y="1336266"/>
            <a:ext cx="8554753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Patent, Faydalı Model ve Endüstriyel Tasarım </a:t>
            </a:r>
            <a:r>
              <a:rPr lang="tr-TR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Tecil Sayıları</a:t>
            </a:r>
            <a:endParaRPr lang="tr-TR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1834995"/>
            <a:ext cx="7909560" cy="42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-4953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İstanbul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Üniversiteleri ve Sanayi Arasındaki </a:t>
            </a: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İşbirliğinin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Geliştirilmesi</a:t>
            </a:r>
          </a:p>
        </p:txBody>
      </p:sp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343025" y="1104597"/>
            <a:ext cx="6337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 Firmalarının Araştırma Kurumları </a:t>
            </a:r>
            <a:r>
              <a:rPr lang="tr-TR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ile </a:t>
            </a:r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Ortak Proje Geliştirme Düzeyi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800292"/>
            <a:ext cx="6419088" cy="424560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8" name="Dikdörtgen 7"/>
          <p:cNvSpPr/>
          <p:nvPr/>
        </p:nvSpPr>
        <p:spPr>
          <a:xfrm>
            <a:off x="1133035" y="6031347"/>
            <a:ext cx="1684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</a:rPr>
              <a:t>Kaynak: </a:t>
            </a:r>
            <a:r>
              <a:rPr lang="tr-TR" sz="1400" b="1" dirty="0">
                <a:solidFill>
                  <a:schemeClr val="bg1"/>
                </a:solidFill>
              </a:rPr>
              <a:t>İSO Anketi</a:t>
            </a:r>
          </a:p>
        </p:txBody>
      </p:sp>
    </p:spTree>
    <p:extLst>
      <p:ext uri="{BB962C8B-B14F-4D97-AF65-F5344CB8AC3E}">
        <p14:creationId xmlns:p14="http://schemas.microsoft.com/office/powerpoint/2010/main" val="28884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76200" y="1106149"/>
            <a:ext cx="3942947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Bu belge, Hükümet’in “Ekonomide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Öncelikli Dönüşüm </a:t>
            </a:r>
            <a:r>
              <a:rPr lang="tr-TR" sz="28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Programları”na</a:t>
            </a: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r="569"/>
          <a:stretch/>
        </p:blipFill>
        <p:spPr>
          <a:xfrm>
            <a:off x="4133851" y="0"/>
            <a:ext cx="50101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etin kutusu 4"/>
          <p:cNvSpPr txBox="1"/>
          <p:nvPr/>
        </p:nvSpPr>
        <p:spPr>
          <a:xfrm>
            <a:off x="190904" y="2620410"/>
            <a:ext cx="3942947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iş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dünyasından</a:t>
            </a:r>
            <a:b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İLK GERİ DÖNÜŞ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özelliğine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sahip.</a:t>
            </a:r>
          </a:p>
        </p:txBody>
      </p:sp>
    </p:spTree>
    <p:extLst>
      <p:ext uri="{BB962C8B-B14F-4D97-AF65-F5344CB8AC3E}">
        <p14:creationId xmlns:p14="http://schemas.microsoft.com/office/powerpoint/2010/main" val="3847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İstanbul’da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Sanayi Yerleşiminin, Türkiye ve İstanbul'un 2023 Hedefleri ile Uyumlu Hale Getirilmesi</a:t>
            </a:r>
          </a:p>
        </p:txBody>
      </p:sp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790700" y="1192186"/>
            <a:ext cx="5562600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İstanbul’da Sanayinin Yoğunlaştığı Alanlar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1486" r="1971" b="2686"/>
          <a:stretch/>
        </p:blipFill>
        <p:spPr>
          <a:xfrm>
            <a:off x="805815" y="1596583"/>
            <a:ext cx="7744967" cy="424281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695325" y="583265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Kaynak: </a:t>
            </a:r>
            <a:r>
              <a:rPr lang="tr-T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İSTKA, 2013, 2014-2023 İstanbul Bölge Planı</a:t>
            </a:r>
          </a:p>
        </p:txBody>
      </p:sp>
    </p:spTree>
    <p:extLst>
      <p:ext uri="{BB962C8B-B14F-4D97-AF65-F5344CB8AC3E}">
        <p14:creationId xmlns:p14="http://schemas.microsoft.com/office/powerpoint/2010/main" val="23153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İstanbul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Sanayi Sektöründe 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İnovasyon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Altyapısı ve Bilincinin Geliştirilmesi</a:t>
            </a:r>
          </a:p>
        </p:txBody>
      </p:sp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54465" y="1796818"/>
            <a:ext cx="8933688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Sanayi Sektöründe yer alan insanlar, </a:t>
            </a:r>
            <a:r>
              <a:rPr lang="tr-TR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inovasyon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yapmayı günlük hayatlarının bir parçası olarak görme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alışkanlığını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geliştirmelidir.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3403304"/>
            <a:ext cx="3209925" cy="24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51426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İstanbul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Sanayi Firmalarında Fikri Mülkiyetin Elde Edilmesi ve Korunmasının Sağlanması Bilincinin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Geliştirilmesi ve Hukuki Sistemin Oluşturulması 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6" t="5792" r="25482" b="4440"/>
          <a:stretch/>
        </p:blipFill>
        <p:spPr>
          <a:xfrm>
            <a:off x="3766658" y="2421914"/>
            <a:ext cx="1401133" cy="23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İstanbul’da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Yer Alan Sektörler Arasındaki </a:t>
            </a: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İşbirliğinin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Geliştirilmesi</a:t>
            </a:r>
          </a:p>
        </p:txBody>
      </p:sp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54465" y="1796818"/>
            <a:ext cx="893368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İşbirlikleriyle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kazan-kazan modellerinin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kurulması ve güçlendirilmesi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sağlanmalıdır.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6"/>
          <a:stretch/>
        </p:blipFill>
        <p:spPr>
          <a:xfrm>
            <a:off x="3356281" y="2913500"/>
            <a:ext cx="2558743" cy="21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İstanbul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Sanayi Sektörü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İçin En Uygun 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Lojistik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Altyapısının Kurulması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2823"/>
              </p:ext>
            </p:extLst>
          </p:nvPr>
        </p:nvGraphicFramePr>
        <p:xfrm>
          <a:off x="404241" y="1371600"/>
          <a:ext cx="8430768" cy="42511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1288"/>
                <a:gridCol w="2644521"/>
                <a:gridCol w="1644015"/>
                <a:gridCol w="2980944"/>
              </a:tblGrid>
              <a:tr h="495300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İstanbul’dan Yakın Şehirlere Uçuş Süreleri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658732">
                <a:tc>
                  <a:txBody>
                    <a:bodyPr/>
                    <a:lstStyle/>
                    <a:p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Şehir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Uçuş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Süresi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Şehir	</a:t>
                      </a:r>
                    </a:p>
                    <a:p>
                      <a:endParaRPr lang="tr-TR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Uçuş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Süresi</a:t>
                      </a:r>
                    </a:p>
                    <a:p>
                      <a:endParaRPr lang="tr-TR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76418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Bükreş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Riyad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 dk-4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6418">
                <a:tc>
                  <a:txBody>
                    <a:bodyPr/>
                    <a:lstStyle/>
                    <a:p>
                      <a:r>
                        <a:rPr lang="sv-SE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Sofya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sv-SE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Frankfurt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19841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Moskova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dk-2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tr-TR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Brüksel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6418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Kahire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dk-3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Paris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tr-TR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 dk-4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6418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Münih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Amsterdam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 dk-4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6418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Berlin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 dk-3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Köln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sa-4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dk.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6418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Dubai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Londra	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 dk-5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6418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Zürih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tr-T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 </a:t>
                      </a:r>
                      <a:r>
                        <a:rPr lang="tr-T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Beşgen 7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10" name="Beşgen 9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001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9. İstanbul Sanayi Firmalarının Markalaşma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Kabiliyetlerinin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Geliştirilmesi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958255" y="1396864"/>
            <a:ext cx="7227490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 Firmalarının </a:t>
            </a:r>
            <a:r>
              <a:rPr lang="tr-TR" sz="20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Ulusal </a:t>
            </a:r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Markalaşma Düzeyi</a:t>
            </a:r>
          </a:p>
        </p:txBody>
      </p:sp>
      <p:sp>
        <p:nvSpPr>
          <p:cNvPr id="8" name="Beşgen 7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10" name="Beşgen 9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11501" r="1507" b="10498"/>
          <a:stretch/>
        </p:blipFill>
        <p:spPr>
          <a:xfrm>
            <a:off x="826566" y="1847850"/>
            <a:ext cx="7155384" cy="397991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1" name="Dikdörtgen 10"/>
          <p:cNvSpPr/>
          <p:nvPr/>
        </p:nvSpPr>
        <p:spPr>
          <a:xfrm>
            <a:off x="741807" y="5780437"/>
            <a:ext cx="1588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Kaynak: </a:t>
            </a:r>
            <a:r>
              <a:rPr lang="tr-TR" sz="14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İSO Anketi</a:t>
            </a:r>
          </a:p>
        </p:txBody>
      </p:sp>
    </p:spTree>
    <p:extLst>
      <p:ext uri="{BB962C8B-B14F-4D97-AF65-F5344CB8AC3E}">
        <p14:creationId xmlns:p14="http://schemas.microsoft.com/office/powerpoint/2010/main" val="28048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1813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9. İstanbul Sanayi Firmalarının Markalaşma 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Kabiliyetlerinin Geliştirilmesi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68714" y="1215166"/>
            <a:ext cx="8005572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 Firmalarının Uluslararası Markalaşma Düzeyi</a:t>
            </a:r>
          </a:p>
        </p:txBody>
      </p:sp>
      <p:sp>
        <p:nvSpPr>
          <p:cNvPr id="8" name="Beşgen 7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10" name="Beşgen 9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11410" r="2397" b="11979"/>
          <a:stretch/>
        </p:blipFill>
        <p:spPr>
          <a:xfrm>
            <a:off x="596541" y="1698666"/>
            <a:ext cx="7749918" cy="40120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5" name="Dikdörtgen 4"/>
          <p:cNvSpPr/>
          <p:nvPr/>
        </p:nvSpPr>
        <p:spPr>
          <a:xfrm>
            <a:off x="596541" y="5771831"/>
            <a:ext cx="1588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Kaynak: </a:t>
            </a:r>
            <a:r>
              <a:rPr lang="tr-TR" sz="14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İSO Anketi</a:t>
            </a:r>
          </a:p>
        </p:txBody>
      </p:sp>
    </p:spTree>
    <p:extLst>
      <p:ext uri="{BB962C8B-B14F-4D97-AF65-F5344CB8AC3E}">
        <p14:creationId xmlns:p14="http://schemas.microsoft.com/office/powerpoint/2010/main" val="28746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10. İstanbul'da Yer Alan Sanayi Kümelenmelerinin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Geliştirilmesi 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09371"/>
              </p:ext>
            </p:extLst>
          </p:nvPr>
        </p:nvGraphicFramePr>
        <p:xfrm>
          <a:off x="198500" y="1228725"/>
          <a:ext cx="8842249" cy="53944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0250"/>
                <a:gridCol w="1485900"/>
                <a:gridCol w="3945255"/>
                <a:gridCol w="2180844"/>
              </a:tblGrid>
              <a:tr h="49530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Calibri" panose="020F0502020204030204" pitchFamily="34" charset="0"/>
                        </a:rPr>
                        <a:t>İstanbul Sanayi Kümelenmelerinin Teknoloji Yoğunlukları</a:t>
                      </a:r>
                      <a:endParaRPr lang="tr-TR" sz="1800" b="1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624247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Küme </a:t>
                      </a: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Grubu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Teknoloji/</a:t>
                      </a: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Bilgi  Seviyesi 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Sektör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Teknoloji/</a:t>
                      </a:r>
                    </a:p>
                    <a:p>
                      <a:pPr algn="ctr"/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Bilgi Seviyesi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15441">
                <a:tc rowSpan="5"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Tekstil Hazır </a:t>
                      </a:r>
                    </a:p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Giyim ve </a:t>
                      </a:r>
                    </a:p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teknolojili </a:t>
                      </a:r>
                    </a:p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imalat/ Bilgi </a:t>
                      </a:r>
                    </a:p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yoğun hizmet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Tekstil ürünleri imalatı 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teknoloji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60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teknoloji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33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Giyim eşyalarının imalatı 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33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Deri ve ilgili ürünlerin imalatı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teknoloji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03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Diğer profesyonel, bilimsel ve teknik faal.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Bilgi-yoğun hizmet  faaliyeti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7533">
                <a:tc rowSpan="9">
                  <a:txBody>
                    <a:bodyPr/>
                    <a:lstStyle/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Diğer </a:t>
                      </a:r>
                    </a:p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İmalat </a:t>
                      </a:r>
                    </a:p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Kümeleri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teknoloji- Yüksek teknoloji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Kağıt ve kağıt ürünlerinin imalatı 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teknoloji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8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Kayıtlı medyanın basılması ve  çoğaltılması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33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tek./Orta düşük 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49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Temel eczacılık ürün. ve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ecz.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ait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malz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imalatı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teknoloji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33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Kauçuk ve plastik ürünlerin imalatı 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Orta-düşük teknoloji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96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Bilgisayarların, elektronik ve optik  ürün. imalatı 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teknoloji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33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Elektrikli teçhizat imalatı 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Orta-düşük teknoloji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33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B.y.s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makine ve teçhizat imalatı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Orta-düşük teknoloji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52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Diğer imalatlar 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Düşük teknoloji 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112997" y="6550223"/>
            <a:ext cx="3568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Kaynak: </a:t>
            </a:r>
            <a:r>
              <a:rPr lang="tr-T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İSTKA 2014-2023 İstanbul Bölge Planı</a:t>
            </a:r>
          </a:p>
        </p:txBody>
      </p:sp>
    </p:spTree>
    <p:extLst>
      <p:ext uri="{BB962C8B-B14F-4D97-AF65-F5344CB8AC3E}">
        <p14:creationId xmlns:p14="http://schemas.microsoft.com/office/powerpoint/2010/main" val="26130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11. Kamu Kurumlarının İstanbul Sanayi Hakkında 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Yeterince Bilgilendirilmesi</a:t>
            </a:r>
          </a:p>
        </p:txBody>
      </p:sp>
      <p:sp>
        <p:nvSpPr>
          <p:cNvPr id="8" name="Beşgen 7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10" name="Beşgen 9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54465" y="1796818"/>
            <a:ext cx="8933688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Tüm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paydaşlar ile periyodik görüşmeler gerçekleştirilmeli ve karşılıklı bilgilendirmeler aksatılmadan yapılmalıdır.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3750" r="11376" b="6750"/>
          <a:stretch/>
        </p:blipFill>
        <p:spPr>
          <a:xfrm>
            <a:off x="3177671" y="3108345"/>
            <a:ext cx="2796188" cy="24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12. İstanbul Sanayinde Yer Alan STK’lar Arasında 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Yakın İşbirliğinin Sağlanması</a:t>
            </a:r>
          </a:p>
        </p:txBody>
      </p:sp>
      <p:sp>
        <p:nvSpPr>
          <p:cNvPr id="8" name="Beşgen 7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10" name="Beşgen 9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54465" y="1796818"/>
            <a:ext cx="8933688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 Sektörleri çatısı altında çalışmakta olan STK’ların varlığı güçlendirilmelidir.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6267" r="7200" b="7333"/>
          <a:stretch/>
        </p:blipFill>
        <p:spPr>
          <a:xfrm>
            <a:off x="3238500" y="3115092"/>
            <a:ext cx="2744884" cy="21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5156" y="706099"/>
            <a:ext cx="8933688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İstanbul’un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yerleşimiyle ilgili tasarlanan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gelecek vizyonunda sanayinin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dışlanmakta olduğunu görüyoruz. </a:t>
            </a:r>
          </a:p>
        </p:txBody>
      </p:sp>
      <p:sp>
        <p:nvSpPr>
          <p:cNvPr id="3" name="Beşgen 2"/>
          <p:cNvSpPr/>
          <p:nvPr/>
        </p:nvSpPr>
        <p:spPr>
          <a:xfrm>
            <a:off x="55847" y="6199632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5916168"/>
            <a:ext cx="930722" cy="84680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 flipH="1">
            <a:off x="5007124" y="6199632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25" y="2130552"/>
            <a:ext cx="9203025" cy="472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76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13. İstanbul Sanayi Sektörü Firmalarının Kurumsallaşma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Düzeyinin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Artırılması</a:t>
            </a:r>
          </a:p>
        </p:txBody>
      </p:sp>
      <p:sp>
        <p:nvSpPr>
          <p:cNvPr id="8" name="Beşgen 7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10" name="Beşgen 9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54465" y="1796818"/>
            <a:ext cx="8933688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Sanayinde yer alan firmaların kurumsallaşma seviyeleri geliştirilmelidir.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7973" r="12187" b="6322"/>
          <a:stretch/>
        </p:blipFill>
        <p:spPr>
          <a:xfrm>
            <a:off x="3019425" y="3110994"/>
            <a:ext cx="2905125" cy="22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14. İstanbul'da Sanayi Üretimi Yapan Firmaların Tasarım Kabiliyetlerinin Geliştirilmesi</a:t>
            </a:r>
          </a:p>
        </p:txBody>
      </p:sp>
      <p:sp>
        <p:nvSpPr>
          <p:cNvPr id="8" name="Beşgen 7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10" name="Beşgen 9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0" y="1896256"/>
            <a:ext cx="8933688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 firmalarının üniversitelerin tasarım bölümleriyle işbirlikleri artırılmalıdır.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39" y="3348652"/>
            <a:ext cx="2759011" cy="18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-30293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15. İstanbul Sanayi Sektörü Firmalarının Uygun Finansmana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Ulaşımının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Kolaylaştırılması</a:t>
            </a:r>
          </a:p>
        </p:txBody>
      </p:sp>
      <p:sp>
        <p:nvSpPr>
          <p:cNvPr id="8" name="Beşgen 7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10" name="Beşgen 9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6040" r="2199"/>
          <a:stretch/>
        </p:blipFill>
        <p:spPr>
          <a:xfrm>
            <a:off x="820227" y="1473794"/>
            <a:ext cx="7370196" cy="459747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7" name="Metin kutusu 6"/>
          <p:cNvSpPr txBox="1"/>
          <p:nvPr/>
        </p:nvSpPr>
        <p:spPr>
          <a:xfrm>
            <a:off x="502539" y="1118364"/>
            <a:ext cx="8005572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Firmalarının Finansal Kaynakları Elde Etme Kolaylığı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28548" y="6071269"/>
            <a:ext cx="1588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Kaynak: </a:t>
            </a:r>
            <a:r>
              <a:rPr lang="tr-TR" sz="14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İSO Anketi</a:t>
            </a:r>
          </a:p>
        </p:txBody>
      </p:sp>
    </p:spTree>
    <p:extLst>
      <p:ext uri="{BB962C8B-B14F-4D97-AF65-F5344CB8AC3E}">
        <p14:creationId xmlns:p14="http://schemas.microsoft.com/office/powerpoint/2010/main" val="296855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16. İstanbul Sanayinde Üretimde Yeni Teknolojilerin Kullanım Seviyesinin Artırılması</a:t>
            </a:r>
          </a:p>
        </p:txBody>
      </p:sp>
      <p:sp>
        <p:nvSpPr>
          <p:cNvPr id="8" name="Beşgen 7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10" name="Beşgen 9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0" y="1896256"/>
            <a:ext cx="8933688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 sanayi firmaları yüksek teknoloji ile üretim yapmak için bilinçlendirilmelidirler.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7580" r="9063"/>
          <a:stretch/>
        </p:blipFill>
        <p:spPr>
          <a:xfrm>
            <a:off x="3050190" y="3233841"/>
            <a:ext cx="2833307" cy="22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165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17. Çevreye Duyarlı Üretim Yapma Bilincinin Bütün İstanbul Sanayinin Doğal Bir Özelliği Haline Gelmesi</a:t>
            </a:r>
          </a:p>
        </p:txBody>
      </p:sp>
      <p:sp>
        <p:nvSpPr>
          <p:cNvPr id="8" name="Beşgen 7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10" name="Beşgen 9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05156" y="1896256"/>
            <a:ext cx="8933688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Bu alanda gösterilecek kolektif çaba daha fazla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sergilenmelidir.</a:t>
            </a: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/>
          <a:stretch/>
        </p:blipFill>
        <p:spPr>
          <a:xfrm>
            <a:off x="2816189" y="3098977"/>
            <a:ext cx="3079786" cy="20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0"/>
            <a:ext cx="9144000" cy="104028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18. İstanbul Sanayi Sektöründen Yükselen Başarılı 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Küresel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Firmaların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Artırılması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Beşgen 7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10" name="Beşgen 9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05156" y="1896256"/>
            <a:ext cx="8933688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İstanbul'dan çok sayıda küresel firma çıkması sağlanmalıdır.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3263700"/>
            <a:ext cx="3150000" cy="15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764" r="358" b="31232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şgen 2"/>
          <p:cNvSpPr/>
          <p:nvPr/>
        </p:nvSpPr>
        <p:spPr>
          <a:xfrm>
            <a:off x="55847" y="6332220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9687" r="13873" b="6613"/>
          <a:stretch/>
        </p:blipFill>
        <p:spPr>
          <a:xfrm>
            <a:off x="4106639" y="6011195"/>
            <a:ext cx="930722" cy="846805"/>
          </a:xfrm>
          <a:prstGeom prst="rect">
            <a:avLst/>
          </a:prstGeom>
        </p:spPr>
      </p:pic>
      <p:sp>
        <p:nvSpPr>
          <p:cNvPr id="6" name="Beşgen 5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4748"/>
          <a:stretch/>
        </p:blipFill>
        <p:spPr>
          <a:xfrm>
            <a:off x="-18288" y="0"/>
            <a:ext cx="9162288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719226" y="3591232"/>
            <a:ext cx="43689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Sanayi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ile şehirler arasında adeta karşılıklı bağımlılık üzerine kurulu bir ilişki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bulunuyor. 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şgen 5"/>
          <p:cNvSpPr/>
          <p:nvPr/>
        </p:nvSpPr>
        <p:spPr>
          <a:xfrm flipH="1">
            <a:off x="5037361" y="6356873"/>
            <a:ext cx="4050792" cy="155448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19"/>
          <a:stretch/>
        </p:blipFill>
        <p:spPr>
          <a:xfrm>
            <a:off x="3711582" y="0"/>
            <a:ext cx="56373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etin kutusu 3"/>
          <p:cNvSpPr txBox="1"/>
          <p:nvPr/>
        </p:nvSpPr>
        <p:spPr>
          <a:xfrm>
            <a:off x="0" y="615842"/>
            <a:ext cx="221589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İSTANBUL;</a:t>
            </a:r>
            <a:endParaRPr lang="tr-TR" sz="2800" b="1" u="sng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3246" y="1456521"/>
            <a:ext cx="6261354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Gayri Safi Yurtiçi Hasıla’nın yüzde 24’ünü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sağlıyor,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İhracatın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yüzde 52’si, ithalatın yüzde 56’sını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gerçekleştiriyor, </a:t>
            </a:r>
            <a:endParaRPr lang="tr-TR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Üretim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ve ticaret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açısından ülkemizin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en temel giriş ve çıkış kapısına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sahip,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Türkiye’nin dünyaya en entegre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şehri,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4 saatlik bir uçuşla 1,5 milyar kişilik pazarlara ulaşma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imkanı </a:t>
            </a:r>
            <a:r>
              <a:rPr lang="tr-TR" sz="2800" b="1" dirty="0" smtClean="0">
                <a:latin typeface="Calibri" panose="020F0502020204030204" pitchFamily="34" charset="0"/>
              </a:rPr>
              <a:t>sunuyor. </a:t>
            </a:r>
            <a:endParaRPr lang="tr-T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5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713"/>
            <a:ext cx="9144000" cy="491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etin kutusu 3"/>
          <p:cNvSpPr txBox="1"/>
          <p:nvPr/>
        </p:nvSpPr>
        <p:spPr>
          <a:xfrm>
            <a:off x="266700" y="897978"/>
            <a:ext cx="861060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İstanbul’un sanayi şehri olarak kalması mutlak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suretle sağlanmalı. Sanayi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sektörünün yerleşik bir yapıya kavuşturulması için gerekli önlemler alınmalıdır. </a:t>
            </a:r>
          </a:p>
        </p:txBody>
      </p:sp>
    </p:spTree>
    <p:extLst>
      <p:ext uri="{BB962C8B-B14F-4D97-AF65-F5344CB8AC3E}">
        <p14:creationId xmlns:p14="http://schemas.microsoft.com/office/powerpoint/2010/main" val="3743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5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713"/>
            <a:ext cx="9144000" cy="491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etin kutusu 5"/>
          <p:cNvSpPr txBox="1"/>
          <p:nvPr/>
        </p:nvSpPr>
        <p:spPr>
          <a:xfrm>
            <a:off x="387477" y="507239"/>
            <a:ext cx="86547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İstanbul’da sanayi,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yerleşik olmayan,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farklı dönemlerde göçebe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olmak zorunda bırakılan bir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yapıdadır.</a:t>
            </a:r>
            <a:endParaRPr lang="tr-TR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Sanayiye yerleşiklik kazandırmanın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yolu 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OSB’lerden 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geçiyor.</a:t>
            </a:r>
            <a:endParaRPr lang="tr-TR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r="4704" b="20800"/>
          <a:stretch/>
        </p:blipFill>
        <p:spPr>
          <a:xfrm>
            <a:off x="0" y="0"/>
            <a:ext cx="9125713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65226" y="709161"/>
            <a:ext cx="8325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İstanbul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sanayicisinin en önemli sorunlarından biri üretim tesislerinin İstanbul yerleşimindeki 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belirsizliğidir.</a:t>
            </a:r>
          </a:p>
        </p:txBody>
      </p:sp>
    </p:spTree>
    <p:extLst>
      <p:ext uri="{BB962C8B-B14F-4D97-AF65-F5344CB8AC3E}">
        <p14:creationId xmlns:p14="http://schemas.microsoft.com/office/powerpoint/2010/main" val="39412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ritli">
  <a:themeElements>
    <a:clrScheme name="Şeritli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Şeritli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Şeritl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Şeritli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5552</TotalTime>
  <Words>1225</Words>
  <Application>Microsoft Office PowerPoint</Application>
  <PresentationFormat>Ekran Gösterisi (4:3)</PresentationFormat>
  <Paragraphs>282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2" baseType="lpstr">
      <vt:lpstr>Arial</vt:lpstr>
      <vt:lpstr>Calibri</vt:lpstr>
      <vt:lpstr>Corbel</vt:lpstr>
      <vt:lpstr>Times New Roman</vt:lpstr>
      <vt:lpstr>Wingdings</vt:lpstr>
      <vt:lpstr>Şeritli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İSTANBUL SANAYİ ODASI  MECLİS TOPLANTISI</dc:title>
  <dc:creator>Sümbül Uygun</dc:creator>
  <cp:lastModifiedBy>Sümbül Uygun</cp:lastModifiedBy>
  <cp:revision>919</cp:revision>
  <dcterms:created xsi:type="dcterms:W3CDTF">2013-06-28T11:09:47Z</dcterms:created>
  <dcterms:modified xsi:type="dcterms:W3CDTF">2015-02-24T06:37:19Z</dcterms:modified>
</cp:coreProperties>
</file>