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4" r:id="rId3"/>
    <p:sldId id="257" r:id="rId4"/>
    <p:sldId id="265" r:id="rId5"/>
    <p:sldId id="260" r:id="rId6"/>
    <p:sldId id="266" r:id="rId7"/>
    <p:sldId id="267" r:id="rId8"/>
    <p:sldId id="268" r:id="rId9"/>
    <p:sldId id="262" r:id="rId10"/>
    <p:sldId id="271" r:id="rId11"/>
    <p:sldId id="270" r:id="rId12"/>
    <p:sldId id="272" r:id="rId13"/>
    <p:sldId id="273" r:id="rId14"/>
    <p:sldId id="259" r:id="rId15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749"/>
    <a:srgbClr val="39F030"/>
    <a:srgbClr val="E8E31D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9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r">
              <a:defRPr sz="1300"/>
            </a:lvl1pPr>
          </a:lstStyle>
          <a:p>
            <a:fld id="{A98BCD01-9861-41AE-8259-DDAED5AF0C9E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9" rIns="96017" bIns="4800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87127"/>
            <a:ext cx="5486400" cy="3916739"/>
          </a:xfrm>
          <a:prstGeom prst="rect">
            <a:avLst/>
          </a:prstGeom>
        </p:spPr>
        <p:txBody>
          <a:bodyPr vert="horz" lIns="96017" tIns="48009" rIns="96017" bIns="48009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9090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r">
              <a:defRPr sz="1300"/>
            </a:lvl1pPr>
          </a:lstStyle>
          <a:p>
            <a:fld id="{BFF50B68-0067-4520-BF88-4D8570993B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3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0C4FA4-045A-46A5-820A-C4527658F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D2601EF-4BAD-42D2-9B67-FDD0061A3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1FD041-07AD-43C5-8359-85DFA236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8ACF8B-60E9-450B-A31F-584D0377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6E8DCB-E85E-4B4B-94AF-632E43C0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59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11A97C-2FDF-453F-9EDE-86052A7C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FBF00A-6F94-47AE-8706-5584CC508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1BD044-553D-4AFB-B296-1D4A37A6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49187E-19BE-4F79-B657-943279C0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96583D-49E2-43ED-B6DA-BF3C7018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99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B5263A6-42DF-472B-80BB-E45D4459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FAFC77-9FC0-42E7-9083-15CA7BFA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E4BFCA-5104-4B60-9B6E-843D9943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54AD88-96E8-4EB2-AF04-76338DA7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DDFC87-F441-4A32-9350-D5DAD692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00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DCF861-603F-4F1B-842A-AF5DAB0D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642E93-4F23-444F-A002-4A050A0D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9DB292-E2EC-4E4A-B71F-832E5DEE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A55F1-CEE3-4761-ABA4-7FA91706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F3E1FC-E8A6-46E1-AA1B-22099452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47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94E1AD-2951-4939-A7AA-EBB5BDF3F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EBF342-F230-4960-BDE0-E70EA9EDE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FC7BBF-99F2-4610-BDF5-1B1A7078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C66F1E-97B8-4537-87C2-DBCA5443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303170-E1D0-47A4-BB43-F51C8005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0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363919-CCB7-4FBD-89A0-55A24EE2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2053C7-F42A-443F-BC78-06736B49C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B9456F-4AA3-44A5-A088-B007E7996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ED4751-CCA3-4563-93C5-0D014A5A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74A2CB-F9EE-45A4-84E5-89D744E9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AF3A4A-A27C-49C4-9CE6-E901626C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32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3ED600-D4CD-4387-AF24-AD853FC1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019698-29F7-4318-80F2-91F3A663C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62F46B-D29F-409B-B0DB-FC0057AC6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1D5E70-688C-4BD8-950E-361909CF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E81F12D-8983-4539-BC55-E0535B6AE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94F6B9A-DEC1-468F-9FDF-31DA07D5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746ACE7-A753-4B27-A269-C97852B6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1295A98-A6FC-45B7-9A9D-57958A0C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6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BD36D3-441A-48D6-B2AB-6F03AC536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9ADDE0-CB2A-42D5-972A-4F211712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33A82A-02C0-4356-8262-3F888E31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2E72C72-E7C2-4130-948F-66034B04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9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B7430C9-B648-49AC-8B97-FE7D8DFF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006AA3-D9D7-4F6A-BD22-B489B274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747B662-BC1D-41B9-96C4-4B0FCE7D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73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3AC7A6-2614-46BE-AA88-960C7AAB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90B97E-B6CC-42DA-A5D4-DB07E661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7384183-2AB2-462F-B43E-B89F050F4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44F765-83B6-4258-8B50-6A6FE39B6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2494E-2EB9-4B8A-B899-5BA2989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2F1345-E938-4C4F-B601-DCC9175E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9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C0F8F6-0668-4864-BAF6-9827E576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4A1FF48-0702-489D-93D1-0D9C6E900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1D5232-6808-4A8B-A30A-EF77317AE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AA7A202-5AAB-4C91-971C-BF159054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1BF3E3-2BE3-422B-90E2-9794D55D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2C783E-1246-490F-BD37-A32B4DA8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47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5BF9E38-137F-48CD-B9BE-3762453F3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F8531C-CD30-402F-AD70-03CD9DD93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97069A-7F1B-4F12-B0A7-7E2C15BDB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2959-7849-4D09-A2CB-A56A76815D1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BC5CF1-BCD2-4D8A-9CB7-EC68B014D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7719B4-8536-4FDE-8A9B-14FE20C9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6AB4-43B5-47E3-9E3D-F0E0815E73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8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469B84BC-A139-46F3-BDFB-C5072F1C2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599" y="2135843"/>
            <a:ext cx="10025850" cy="2976314"/>
          </a:xfrm>
        </p:spPr>
        <p:txBody>
          <a:bodyPr>
            <a:normAutofit lnSpcReduction="10000"/>
          </a:bodyPr>
          <a:lstStyle/>
          <a:p>
            <a:r>
              <a:rPr lang="tr-TR" sz="6400" b="1" dirty="0">
                <a:solidFill>
                  <a:srgbClr val="C00000"/>
                </a:solidFill>
              </a:rPr>
              <a:t>ETİYOPYA’DA</a:t>
            </a:r>
          </a:p>
          <a:p>
            <a:r>
              <a:rPr lang="tr-TR" sz="6400" b="1" dirty="0">
                <a:solidFill>
                  <a:srgbClr val="C00000"/>
                </a:solidFill>
              </a:rPr>
              <a:t>BİR ORTAKLIK HİKAYESİ: </a:t>
            </a:r>
          </a:p>
          <a:p>
            <a:r>
              <a:rPr lang="tr-TR" sz="6400" b="1" dirty="0">
                <a:solidFill>
                  <a:srgbClr val="72D749"/>
                </a:solidFill>
              </a:rPr>
              <a:t>EURO</a:t>
            </a:r>
            <a:r>
              <a:rPr lang="tr-TR" sz="6400" b="1" dirty="0">
                <a:solidFill>
                  <a:srgbClr val="0070C0"/>
                </a:solidFill>
              </a:rPr>
              <a:t>CABLE PLC.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F97A8AC-5D9A-43EA-8D1C-2B2F93A9A7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53851" y="5112157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F342DC9F-A742-4E09-B42C-045D1F1A45F3}"/>
              </a:ext>
            </a:extLst>
          </p:cNvPr>
          <p:cNvSpPr txBox="1"/>
          <p:nvPr/>
        </p:nvSpPr>
        <p:spPr>
          <a:xfrm>
            <a:off x="9694416" y="5655076"/>
            <a:ext cx="1740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SIMGE YUKSEL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F47E37F-AA61-4B81-B6CF-87125E6D1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561" y="6055186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8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674710" y="1184713"/>
            <a:ext cx="5175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YAPMADAN ÖNCE…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BA93819-A93D-45C3-B6C6-401C42487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6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674710" y="1184713"/>
            <a:ext cx="5175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YAPMADAN ÖNCE…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 seyahatinizi ertelemeyin.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Etiyopya’daki «</a:t>
            </a:r>
            <a:r>
              <a:rPr lang="tr-TR" b="1" dirty="0"/>
              <a:t>Ailenizi</a:t>
            </a:r>
            <a:r>
              <a:rPr lang="tr-TR" dirty="0"/>
              <a:t>» iyi seçin.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Türkiye ve Etiyopya’da sizi temsil edecek iyi Hukuk Firmaları ile çalışın.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Ortağınıza ve tedarikçilerinize karşı %100 Şeffaf olun.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Bütçenizi iyi belirleyin. Başlarken bütün kurşununuzu harcamayın.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Türkçe konuşan ve güvenilir bir ekip kurun.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Beklenmedik ve alışık olmadığınız durumlara karşı kendinizi hazırlayın.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5FDE58A-1D1C-4685-9117-5B2B82F28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6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7F3639E5-97A6-4FF2-B908-1970B6FF8990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6096000" y="1038687"/>
            <a:ext cx="0" cy="5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674710" y="1184713"/>
            <a:ext cx="5175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YAPMADAN ÖNCE…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 seyahatinizi ertelemeyin.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Etiyopya’daki «</a:t>
            </a:r>
            <a:r>
              <a:rPr lang="tr-TR" b="1" dirty="0"/>
              <a:t>Ailenizi</a:t>
            </a:r>
            <a:r>
              <a:rPr lang="tr-TR" dirty="0"/>
              <a:t>» iyi seçin.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Türkiye ve Etiyopya’da sizi temsil edecek iyi Hukuk Firmaları ile çalışın.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Ortağınıza ve tedarikçilerinize karşı %100 Şeffaf olun.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Bütçenizi iyi belirleyin. Başlarken bütün kurşununuzu harcamayın.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Türkçe konuşan ve güvenilir bir ekip kurun.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Beklenmedik ve alışık olmadığınız durumlara karşı kendinizi hazırlayın.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B01707A-ED50-49A5-AE2C-57AD34C2F49A}"/>
              </a:ext>
            </a:extLst>
          </p:cNvPr>
          <p:cNvSpPr txBox="1"/>
          <p:nvPr/>
        </p:nvSpPr>
        <p:spPr>
          <a:xfrm>
            <a:off x="7026301" y="1175248"/>
            <a:ext cx="5065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YAPTIKTAN SONRA…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4B6048-E928-4970-BE7B-AC7EAB27D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7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7F3639E5-97A6-4FF2-B908-1970B6FF8990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6096000" y="1038687"/>
            <a:ext cx="0" cy="5138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674710" y="1184713"/>
            <a:ext cx="5175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YAPMADAN ÖNCE…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 seyahatinizi ertelemeyin.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Etiyopya’daki «</a:t>
            </a:r>
            <a:r>
              <a:rPr lang="tr-TR" b="1" dirty="0"/>
              <a:t>Ailenizi</a:t>
            </a:r>
            <a:r>
              <a:rPr lang="tr-TR" dirty="0"/>
              <a:t>» iyi seçin.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Türkiye ve Etiyopya’da sizi temsil edecek iyi Hukuk Firmaları ile çalışın.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Ortağınıza ve tedarikçilerinize karşı %100 Şeffaf olun.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Bütçenizi iyi belirleyin. Başlarken bütün kurşununuzu harcamayın.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Türkçe konuşan ve güvenilir bir ekip kurun.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Beklenmedik ve alışık olmadığınız durumlara karşı kendinizi hazırlayın.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B01707A-ED50-49A5-AE2C-57AD34C2F49A}"/>
              </a:ext>
            </a:extLst>
          </p:cNvPr>
          <p:cNvSpPr txBox="1"/>
          <p:nvPr/>
        </p:nvSpPr>
        <p:spPr>
          <a:xfrm>
            <a:off x="7026301" y="1175248"/>
            <a:ext cx="50650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YATIRIM YAPTIKTAN SONRA…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 101 dersine hazır olun...</a:t>
            </a:r>
          </a:p>
          <a:p>
            <a:r>
              <a:rPr lang="tr-TR" dirty="0"/>
              <a:t>	Bankacılık Sistemi</a:t>
            </a:r>
          </a:p>
          <a:p>
            <a:r>
              <a:rPr lang="tr-TR" dirty="0"/>
              <a:t>	Vergi ve Gümrük</a:t>
            </a:r>
          </a:p>
          <a:p>
            <a:r>
              <a:rPr lang="tr-TR" dirty="0"/>
              <a:t>	İK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Know</a:t>
            </a:r>
            <a:r>
              <a:rPr lang="tr-TR" dirty="0"/>
              <a:t> How sizsiniz.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«Burası Etiyopya, burada olmaz ki»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Yabancı Yatırımcı olmanın avantajlarını kullanın.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Etiyopya’da ne kadar zaman geçirirseniz o kadar başarılı olursunuz.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4E29DF-6C5E-41DB-91E1-C4FEF7621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37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8AB33E-E45E-4100-AB82-62660990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6612" y="2760957"/>
            <a:ext cx="8199268" cy="118073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m-ET" sz="7200" b="0" i="0" dirty="0">
                <a:solidFill>
                  <a:srgbClr val="00B050"/>
                </a:solidFill>
                <a:effectLst/>
                <a:latin typeface="helvetica neue"/>
              </a:rPr>
              <a:t>አመሰግናለሁ</a:t>
            </a:r>
            <a:endParaRPr lang="tr-TR" sz="7200" b="0" i="0" dirty="0">
              <a:solidFill>
                <a:srgbClr val="00B050"/>
              </a:solidFill>
              <a:effectLst/>
              <a:latin typeface="helvetica neue"/>
            </a:endParaRPr>
          </a:p>
          <a:p>
            <a:pPr marL="0" indent="0" algn="ctr">
              <a:buNone/>
            </a:pPr>
            <a:r>
              <a:rPr lang="tr-TR" sz="7200" b="1" dirty="0">
                <a:solidFill>
                  <a:srgbClr val="C00000"/>
                </a:solidFill>
                <a:latin typeface="helvetica neue"/>
              </a:rPr>
              <a:t>Teşekkürler</a:t>
            </a:r>
            <a:r>
              <a:rPr lang="tr-TR" sz="7200" dirty="0">
                <a:solidFill>
                  <a:srgbClr val="FF0000"/>
                </a:solidFill>
                <a:latin typeface="helvetica neue"/>
              </a:rPr>
              <a:t>.</a:t>
            </a:r>
            <a:endParaRPr lang="tr-TR" sz="7200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B7671EBB-4557-487A-99C1-205255BA0B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53851" y="5112157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7686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CA8D5B3-244B-44EE-B4BE-1B7DA02F1095}"/>
              </a:ext>
            </a:extLst>
          </p:cNvPr>
          <p:cNvSpPr txBox="1"/>
          <p:nvPr/>
        </p:nvSpPr>
        <p:spPr>
          <a:xfrm>
            <a:off x="-115404" y="2152543"/>
            <a:ext cx="1207363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5400" b="1">
                <a:solidFill>
                  <a:srgbClr val="C00000"/>
                </a:solidFill>
              </a:rPr>
              <a:t>BİZ KİMİZ?</a:t>
            </a:r>
          </a:p>
          <a:p>
            <a:pPr marL="0" indent="0" algn="ctr">
              <a:buNone/>
            </a:pPr>
            <a:endParaRPr lang="tr-TR" sz="5400" b="1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5400" b="1">
                <a:solidFill>
                  <a:srgbClr val="72D749"/>
                </a:solidFill>
              </a:rPr>
              <a:t>GLORIOUS</a:t>
            </a:r>
            <a:r>
              <a:rPr lang="tr-TR" sz="5400" b="1">
                <a:solidFill>
                  <a:srgbClr val="FF0000"/>
                </a:solidFill>
              </a:rPr>
              <a:t> + </a:t>
            </a:r>
            <a:r>
              <a:rPr lang="tr-TR" sz="5400" b="1">
                <a:solidFill>
                  <a:srgbClr val="0070C0"/>
                </a:solidFill>
              </a:rPr>
              <a:t>DEMES KABLO </a:t>
            </a:r>
            <a:r>
              <a:rPr lang="tr-TR" sz="5400" b="1">
                <a:solidFill>
                  <a:srgbClr val="FF0000"/>
                </a:solidFill>
              </a:rPr>
              <a:t>= </a:t>
            </a:r>
            <a:r>
              <a:rPr lang="tr-TR" sz="5400" b="1">
                <a:solidFill>
                  <a:srgbClr val="72D749"/>
                </a:solidFill>
              </a:rPr>
              <a:t>EURO</a:t>
            </a:r>
            <a:r>
              <a:rPr lang="tr-TR" sz="5400" b="1">
                <a:solidFill>
                  <a:schemeClr val="accent1"/>
                </a:solidFill>
              </a:rPr>
              <a:t>CABLE</a:t>
            </a:r>
            <a:endParaRPr lang="tr-TR" sz="5400" b="1" dirty="0">
              <a:solidFill>
                <a:schemeClr val="accent1"/>
              </a:solidFill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4A5DFE95-BACB-4F7E-B212-8962AB5061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53851" y="5112157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F433B2C-3FEE-4289-86C8-54459B6F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92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B2A5D7-6AE3-4336-BAE7-5C374D132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25"/>
            <a:ext cx="10515600" cy="6362700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Ok: Yukarı Aşağı 3">
            <a:extLst>
              <a:ext uri="{FF2B5EF4-FFF2-40B4-BE49-F238E27FC236}">
                <a16:creationId xmlns:a16="http://schemas.microsoft.com/office/drawing/2014/main" id="{BA6D56E9-1685-4CFB-A835-ECC3C8BE3521}"/>
              </a:ext>
            </a:extLst>
          </p:cNvPr>
          <p:cNvSpPr/>
          <p:nvPr/>
        </p:nvSpPr>
        <p:spPr>
          <a:xfrm>
            <a:off x="1171575" y="847725"/>
            <a:ext cx="257175" cy="561022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k: Sağ 4">
            <a:extLst>
              <a:ext uri="{FF2B5EF4-FFF2-40B4-BE49-F238E27FC236}">
                <a16:creationId xmlns:a16="http://schemas.microsoft.com/office/drawing/2014/main" id="{F11FF3E1-D960-4164-89D2-FE2514FF32C0}"/>
              </a:ext>
            </a:extLst>
          </p:cNvPr>
          <p:cNvSpPr/>
          <p:nvPr/>
        </p:nvSpPr>
        <p:spPr>
          <a:xfrm>
            <a:off x="1358283" y="1189608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A18B83F-9B44-49C0-B8B5-DDD2BCB7D2F7}"/>
              </a:ext>
            </a:extLst>
          </p:cNvPr>
          <p:cNvSpPr txBox="1"/>
          <p:nvPr/>
        </p:nvSpPr>
        <p:spPr>
          <a:xfrm>
            <a:off x="1878315" y="10049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1976 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B557360-8506-4854-8B5B-BF0213E38D5E}"/>
              </a:ext>
            </a:extLst>
          </p:cNvPr>
          <p:cNvSpPr txBox="1"/>
          <p:nvPr/>
        </p:nvSpPr>
        <p:spPr>
          <a:xfrm>
            <a:off x="2494625" y="1004942"/>
            <a:ext cx="729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DEMES KABLO</a:t>
            </a:r>
            <a:r>
              <a:rPr lang="tr-TR" dirty="0"/>
              <a:t> ZAYIF AKIM KABLO ÜRETİMİ İLE İSTANBUL’DA FALİYETE GEÇTİ</a:t>
            </a:r>
          </a:p>
        </p:txBody>
      </p:sp>
      <p:sp>
        <p:nvSpPr>
          <p:cNvPr id="9" name="Ok: Sağ 8">
            <a:extLst>
              <a:ext uri="{FF2B5EF4-FFF2-40B4-BE49-F238E27FC236}">
                <a16:creationId xmlns:a16="http://schemas.microsoft.com/office/drawing/2014/main" id="{7EABE669-87DF-4C9B-BBCA-DE85A0875E05}"/>
              </a:ext>
            </a:extLst>
          </p:cNvPr>
          <p:cNvSpPr/>
          <p:nvPr/>
        </p:nvSpPr>
        <p:spPr>
          <a:xfrm>
            <a:off x="1381165" y="1916814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E93FB27-6976-4E65-B89C-A5F6BC5FC393}"/>
              </a:ext>
            </a:extLst>
          </p:cNvPr>
          <p:cNvSpPr txBox="1"/>
          <p:nvPr/>
        </p:nvSpPr>
        <p:spPr>
          <a:xfrm>
            <a:off x="1901197" y="173214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1993 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FB8534B2-6300-4C27-BF4E-822A1F1B22FB}"/>
              </a:ext>
            </a:extLst>
          </p:cNvPr>
          <p:cNvSpPr txBox="1"/>
          <p:nvPr/>
        </p:nvSpPr>
        <p:spPr>
          <a:xfrm>
            <a:off x="2489158" y="1732148"/>
            <a:ext cx="578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DEMES KABLO </a:t>
            </a:r>
            <a:r>
              <a:rPr lang="tr-TR" dirty="0"/>
              <a:t>HADIMKÖY FABRİKASI’NI FAALİYETE GEÇİRDİ.</a:t>
            </a:r>
          </a:p>
        </p:txBody>
      </p:sp>
      <p:sp>
        <p:nvSpPr>
          <p:cNvPr id="15" name="Ok: Sağ 14">
            <a:extLst>
              <a:ext uri="{FF2B5EF4-FFF2-40B4-BE49-F238E27FC236}">
                <a16:creationId xmlns:a16="http://schemas.microsoft.com/office/drawing/2014/main" id="{FEF8DD7E-AD51-40D0-A43D-AF5C1E3AA18F}"/>
              </a:ext>
            </a:extLst>
          </p:cNvPr>
          <p:cNvSpPr/>
          <p:nvPr/>
        </p:nvSpPr>
        <p:spPr>
          <a:xfrm>
            <a:off x="1358283" y="2683631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CFA7E92-6544-4263-AE59-3F27EDBD8991}"/>
              </a:ext>
            </a:extLst>
          </p:cNvPr>
          <p:cNvSpPr txBox="1"/>
          <p:nvPr/>
        </p:nvSpPr>
        <p:spPr>
          <a:xfrm>
            <a:off x="1878315" y="2498965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2000 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90932F0D-FC67-414A-8C08-458EEFBFAAC8}"/>
              </a:ext>
            </a:extLst>
          </p:cNvPr>
          <p:cNvSpPr txBox="1"/>
          <p:nvPr/>
        </p:nvSpPr>
        <p:spPr>
          <a:xfrm>
            <a:off x="2494625" y="2498965"/>
            <a:ext cx="1615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%100 İHRACAT </a:t>
            </a:r>
          </a:p>
        </p:txBody>
      </p:sp>
      <p:sp>
        <p:nvSpPr>
          <p:cNvPr id="27" name="Ok: Sağ 26">
            <a:extLst>
              <a:ext uri="{FF2B5EF4-FFF2-40B4-BE49-F238E27FC236}">
                <a16:creationId xmlns:a16="http://schemas.microsoft.com/office/drawing/2014/main" id="{9D8870A4-0B6C-4B9B-A187-6FBA857101AB}"/>
              </a:ext>
            </a:extLst>
          </p:cNvPr>
          <p:cNvSpPr/>
          <p:nvPr/>
        </p:nvSpPr>
        <p:spPr>
          <a:xfrm>
            <a:off x="1387202" y="3390943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120B223C-F56B-45EE-891C-948F56FDA9F8}"/>
              </a:ext>
            </a:extLst>
          </p:cNvPr>
          <p:cNvSpPr txBox="1"/>
          <p:nvPr/>
        </p:nvSpPr>
        <p:spPr>
          <a:xfrm>
            <a:off x="1901197" y="3206277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2007 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8E47D4F2-8C1F-4FB5-8648-330623B8AFE7}"/>
              </a:ext>
            </a:extLst>
          </p:cNvPr>
          <p:cNvSpPr txBox="1"/>
          <p:nvPr/>
        </p:nvSpPr>
        <p:spPr>
          <a:xfrm>
            <a:off x="2517507" y="3094309"/>
            <a:ext cx="929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DEMES KABLO </a:t>
            </a:r>
            <a:r>
              <a:rPr lang="tr-TR" dirty="0"/>
              <a:t>VE </a:t>
            </a:r>
            <a:r>
              <a:rPr lang="tr-TR" b="1" dirty="0"/>
              <a:t>GLORIOUS</a:t>
            </a:r>
            <a:r>
              <a:rPr lang="tr-TR" dirty="0"/>
              <a:t> FİRMALARI ORTAK GİRİŞİM YAPARAK                                                            </a:t>
            </a:r>
            <a:r>
              <a:rPr lang="tr-TR" u="sng" dirty="0"/>
              <a:t>ETİYOPYA’NIN İLK ÖZEL KABLO FABRİKASI  </a:t>
            </a:r>
            <a:r>
              <a:rPr lang="tr-TR" b="1" dirty="0"/>
              <a:t>EURO CABLE</a:t>
            </a:r>
            <a:r>
              <a:rPr lang="tr-TR" dirty="0"/>
              <a:t>’I ADDİS ABABA DA FAALİYETE GEÇİRDİ</a:t>
            </a:r>
          </a:p>
          <a:p>
            <a:r>
              <a:rPr lang="tr-TR" dirty="0"/>
              <a:t>( 10 </a:t>
            </a:r>
            <a:r>
              <a:rPr lang="tr-TR" dirty="0" err="1"/>
              <a:t>Mio</a:t>
            </a:r>
            <a:r>
              <a:rPr lang="tr-TR" dirty="0"/>
              <a:t> USD YATIRIM - 400 TON BAKIR KAPASİTESİ - 40 ÇALIŞAN )</a:t>
            </a:r>
          </a:p>
        </p:txBody>
      </p:sp>
      <p:sp>
        <p:nvSpPr>
          <p:cNvPr id="33" name="Ok: Sağ 32">
            <a:extLst>
              <a:ext uri="{FF2B5EF4-FFF2-40B4-BE49-F238E27FC236}">
                <a16:creationId xmlns:a16="http://schemas.microsoft.com/office/drawing/2014/main" id="{26143B4F-804E-4EF4-A72A-8918835EE39D}"/>
              </a:ext>
            </a:extLst>
          </p:cNvPr>
          <p:cNvSpPr/>
          <p:nvPr/>
        </p:nvSpPr>
        <p:spPr>
          <a:xfrm>
            <a:off x="1372287" y="5645176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97B3BCE3-C91A-407B-999C-48FCFDD9E053}"/>
              </a:ext>
            </a:extLst>
          </p:cNvPr>
          <p:cNvSpPr txBox="1"/>
          <p:nvPr/>
        </p:nvSpPr>
        <p:spPr>
          <a:xfrm>
            <a:off x="1901197" y="546144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2019 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11CC7D05-C75C-4079-908D-694F86553B0C}"/>
              </a:ext>
            </a:extLst>
          </p:cNvPr>
          <p:cNvSpPr txBox="1"/>
          <p:nvPr/>
        </p:nvSpPr>
        <p:spPr>
          <a:xfrm>
            <a:off x="2487053" y="5456101"/>
            <a:ext cx="6684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EURO CABLE </a:t>
            </a:r>
            <a:r>
              <a:rPr lang="tr-TR" dirty="0"/>
              <a:t>YENİ FABRİKASINA TAŞINDI</a:t>
            </a:r>
          </a:p>
          <a:p>
            <a:r>
              <a:rPr lang="tr-TR" dirty="0"/>
              <a:t>( 45 </a:t>
            </a:r>
            <a:r>
              <a:rPr lang="tr-TR" dirty="0" err="1"/>
              <a:t>Mio</a:t>
            </a:r>
            <a:r>
              <a:rPr lang="tr-TR" dirty="0"/>
              <a:t> USD YATIRIM – 1.500 TON BAKIR KAPASİTESİ – 220 ÇALIŞAN )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F14C6714-99F6-43D0-B8AC-5492DEAFCADF}"/>
              </a:ext>
            </a:extLst>
          </p:cNvPr>
          <p:cNvSpPr txBox="1"/>
          <p:nvPr/>
        </p:nvSpPr>
        <p:spPr>
          <a:xfrm>
            <a:off x="2495931" y="4802364"/>
            <a:ext cx="5993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EURO CABLE </a:t>
            </a:r>
            <a:r>
              <a:rPr lang="tr-TR" dirty="0"/>
              <a:t>İLK KEZ </a:t>
            </a:r>
            <a:r>
              <a:rPr lang="tr-TR" u="sng" dirty="0"/>
              <a:t>ALTIN VERGİ ÖDÜLLERİ</a:t>
            </a:r>
            <a:r>
              <a:rPr lang="tr-TR" dirty="0"/>
              <a:t> LİSTESİNE GİRDİ </a:t>
            </a:r>
          </a:p>
        </p:txBody>
      </p:sp>
      <p:sp>
        <p:nvSpPr>
          <p:cNvPr id="16" name="Ok: Sağ 15">
            <a:extLst>
              <a:ext uri="{FF2B5EF4-FFF2-40B4-BE49-F238E27FC236}">
                <a16:creationId xmlns:a16="http://schemas.microsoft.com/office/drawing/2014/main" id="{B8E1F8F1-DBC7-4ACD-9B6D-720041CA10A1}"/>
              </a:ext>
            </a:extLst>
          </p:cNvPr>
          <p:cNvSpPr/>
          <p:nvPr/>
        </p:nvSpPr>
        <p:spPr>
          <a:xfrm>
            <a:off x="1371238" y="4272662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EC6DB473-4A20-438D-9F70-68A4FF734850}"/>
              </a:ext>
            </a:extLst>
          </p:cNvPr>
          <p:cNvSpPr txBox="1"/>
          <p:nvPr/>
        </p:nvSpPr>
        <p:spPr>
          <a:xfrm>
            <a:off x="1885233" y="4087996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2010 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7961741C-88B9-4368-9B97-BC0F961321C0}"/>
              </a:ext>
            </a:extLst>
          </p:cNvPr>
          <p:cNvSpPr txBox="1"/>
          <p:nvPr/>
        </p:nvSpPr>
        <p:spPr>
          <a:xfrm>
            <a:off x="2515792" y="4089429"/>
            <a:ext cx="657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ISO BELGELENDİRMESİ YAPILAN ETİYOPYA’DAKİ İLK KABLO FABRİKASI</a:t>
            </a:r>
          </a:p>
        </p:txBody>
      </p:sp>
      <p:sp>
        <p:nvSpPr>
          <p:cNvPr id="38" name="Ok: Sağ 37">
            <a:extLst>
              <a:ext uri="{FF2B5EF4-FFF2-40B4-BE49-F238E27FC236}">
                <a16:creationId xmlns:a16="http://schemas.microsoft.com/office/drawing/2014/main" id="{BC9B3786-6233-4F8C-A662-2D8E50DCEB8F}"/>
              </a:ext>
            </a:extLst>
          </p:cNvPr>
          <p:cNvSpPr/>
          <p:nvPr/>
        </p:nvSpPr>
        <p:spPr>
          <a:xfrm>
            <a:off x="1379588" y="4981657"/>
            <a:ext cx="49715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AA191D71-2E8C-474A-8E3E-F902F89076CD}"/>
              </a:ext>
            </a:extLst>
          </p:cNvPr>
          <p:cNvSpPr txBox="1"/>
          <p:nvPr/>
        </p:nvSpPr>
        <p:spPr>
          <a:xfrm>
            <a:off x="1893583" y="479699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2018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983FD9D-F507-4688-8D05-716D6D0B0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11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CA8D5B3-244B-44EE-B4BE-1B7DA02F1095}"/>
              </a:ext>
            </a:extLst>
          </p:cNvPr>
          <p:cNvSpPr txBox="1"/>
          <p:nvPr/>
        </p:nvSpPr>
        <p:spPr>
          <a:xfrm>
            <a:off x="1344227" y="2760959"/>
            <a:ext cx="90515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5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5400" b="1" dirty="0">
                <a:solidFill>
                  <a:srgbClr val="C00000"/>
                </a:solidFill>
              </a:rPr>
              <a:t>NEDEN ETİYOPYA?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CBA0C8EF-21F8-467B-AB37-4EA80BA69C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53851" y="5112157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FFAB9-95A3-4EAA-A163-F35608C49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52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1059030" y="527766"/>
            <a:ext cx="5036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100 milyon üzerindeki nüfus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Tüketim ve Üretimdeki Büyüme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Ucuz İş Gücü ve Sabit Giderler ( Elektrik vs.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Yaygın İngilizce Kullanımı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Ülkeleri arasında en güvenli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Birliği Merkezi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Yabancı Yatırımcıya verilen değer özellikle Türk Markasına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2087EF8-D01E-479A-8BC8-AB78640E5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7F3639E5-97A6-4FF2-B908-1970B6FF8990}"/>
              </a:ext>
            </a:extLst>
          </p:cNvPr>
          <p:cNvCxnSpPr>
            <a:cxnSpLocks/>
            <a:stCxn id="3" idx="0"/>
          </p:cNvCxnSpPr>
          <p:nvPr/>
        </p:nvCxnSpPr>
        <p:spPr>
          <a:xfrm>
            <a:off x="6096000" y="506027"/>
            <a:ext cx="0" cy="292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1059030" y="527766"/>
            <a:ext cx="5036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100 milyon üzerindeki nüfus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Tüketim ve Üretimdeki Büyüme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Ucuz İş Gücü ve Sabit Giderler ( Elektrik vs.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Yaygın İngilizce Kullanımı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Ülkeleri arasında en güvenli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Birliği Merkezi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Yabancı Yatırımcıya verilen değer özellikle Türk Markasına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B01707A-ED50-49A5-AE2C-57AD34C2F49A}"/>
              </a:ext>
            </a:extLst>
          </p:cNvPr>
          <p:cNvSpPr txBox="1"/>
          <p:nvPr/>
        </p:nvSpPr>
        <p:spPr>
          <a:xfrm>
            <a:off x="7026302" y="580443"/>
            <a:ext cx="4415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ETİYOPYA’DA ZORLANDIK?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Döviz rezervi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Banka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Temel Altyapı Eksiklikleri ( Elektrik, Yol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Bürokratik ve </a:t>
            </a:r>
            <a:r>
              <a:rPr lang="tr-TR" dirty="0" err="1"/>
              <a:t>Prosedürel</a:t>
            </a:r>
            <a:r>
              <a:rPr lang="tr-TR" dirty="0"/>
              <a:t> Zorluklar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Gümrük ve Lojistik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Gelir Seviyesi ve Çalışan Kalitesi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Maliyetleri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88C425D-6B36-4DA5-81BC-8CE3FB260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57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7F3639E5-97A6-4FF2-B908-1970B6FF8990}"/>
              </a:ext>
            </a:extLst>
          </p:cNvPr>
          <p:cNvCxnSpPr>
            <a:cxnSpLocks/>
            <a:stCxn id="3" idx="0"/>
            <a:endCxn id="3" idx="2"/>
          </p:cNvCxnSpPr>
          <p:nvPr/>
        </p:nvCxnSpPr>
        <p:spPr>
          <a:xfrm>
            <a:off x="6096000" y="506027"/>
            <a:ext cx="0" cy="567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81FFF0FC-2F86-4A2A-9FE8-E1BEAACA9703}"/>
              </a:ext>
            </a:extLst>
          </p:cNvPr>
          <p:cNvCxnSpPr>
            <a:cxnSpLocks/>
            <a:stCxn id="3" idx="1"/>
          </p:cNvCxnSpPr>
          <p:nvPr/>
        </p:nvCxnSpPr>
        <p:spPr>
          <a:xfrm>
            <a:off x="838200" y="3341495"/>
            <a:ext cx="5257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1059030" y="527766"/>
            <a:ext cx="5036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100 milyon üzerindeki nüfus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Tüketim ve Üretimdeki Büyüme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Ucuz İş Gücü ve Sabit Giderler ( Elektrik vs.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Yaygın İngilizce Kullanımı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Ülkeleri arasında en güvenli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Birliği Merkezi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Yabancı Yatırımcıya verilen değer özellikle Türk Markasına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B01707A-ED50-49A5-AE2C-57AD34C2F49A}"/>
              </a:ext>
            </a:extLst>
          </p:cNvPr>
          <p:cNvSpPr txBox="1"/>
          <p:nvPr/>
        </p:nvSpPr>
        <p:spPr>
          <a:xfrm>
            <a:off x="7026302" y="580443"/>
            <a:ext cx="4415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ETİYOPYA’DA ZORLANDIK?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Döviz rezervi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Banka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Temel Altyapı Eksiklikleri ( Elektrik, Yol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Bürokratik ve </a:t>
            </a:r>
            <a:r>
              <a:rPr lang="tr-TR" dirty="0" err="1"/>
              <a:t>Prosedürel</a:t>
            </a:r>
            <a:r>
              <a:rPr lang="tr-TR" dirty="0"/>
              <a:t> Zorluklar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Gümrük ve Lojistik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Gelir Seviyesi ve Çalışan Kalitesi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Maliyetleri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370DE824-E7B7-47AC-A023-8FAB2274FB6E}"/>
              </a:ext>
            </a:extLst>
          </p:cNvPr>
          <p:cNvSpPr txBox="1"/>
          <p:nvPr/>
        </p:nvSpPr>
        <p:spPr>
          <a:xfrm>
            <a:off x="1059031" y="3656142"/>
            <a:ext cx="44007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ETİYOPYA’DA TÜRK FİRMALARI İÇİN AVANTAJLAR VE FIRSATLAR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Kaliteye Önem Verilmesi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Alım Gücü Artması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Yüksek Kar Marjı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Fırsatları ve Devlet Teşvikleri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Diğer Afrika Ülkelerine İhracat Potansiyeli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9DD4801-5FAE-4F2A-A693-EE577F557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6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B584F-85C2-4599-BE0A-1E77911C6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7F3639E5-97A6-4FF2-B908-1970B6FF8990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6096000" y="506027"/>
            <a:ext cx="0" cy="567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81FFF0FC-2F86-4A2A-9FE8-E1BEAACA9703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>
          <a:xfrm>
            <a:off x="838200" y="334149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452C057B-F8A5-4155-81BA-F4F6FA85D7B4}"/>
              </a:ext>
            </a:extLst>
          </p:cNvPr>
          <p:cNvSpPr txBox="1"/>
          <p:nvPr/>
        </p:nvSpPr>
        <p:spPr>
          <a:xfrm>
            <a:off x="1059030" y="527766"/>
            <a:ext cx="5036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100 milyon üzerindeki nüfus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Tüketim ve Üretimdeki Büyüme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Ucuz İş Gücü ve Sabit Giderler ( Elektrik vs.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Yaygın İngilizce Kullanımı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Ülkeleri arasında en güvenli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Afrika Birliği Merkezi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Yabancı Yatırımcıya verilen değer özellikle Türk Markasına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B01707A-ED50-49A5-AE2C-57AD34C2F49A}"/>
              </a:ext>
            </a:extLst>
          </p:cNvPr>
          <p:cNvSpPr txBox="1"/>
          <p:nvPr/>
        </p:nvSpPr>
        <p:spPr>
          <a:xfrm>
            <a:off x="7026302" y="580443"/>
            <a:ext cx="4415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NEDEN ETİYOPYA’DA ZORLANDIK?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Döviz rezervi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Banka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Temel Altyapı Eksiklikleri ( Elektrik, Yol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Bürokratik ve </a:t>
            </a:r>
            <a:r>
              <a:rPr lang="tr-TR" dirty="0" err="1"/>
              <a:t>Prosedürel</a:t>
            </a:r>
            <a:r>
              <a:rPr lang="tr-TR" dirty="0"/>
              <a:t> Zorluklar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Gümrük ve Lojistik 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Düşük Gelir Seviyesi ve Çalışan Kalitesi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Maliyetleri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370DE824-E7B7-47AC-A023-8FAB2274FB6E}"/>
              </a:ext>
            </a:extLst>
          </p:cNvPr>
          <p:cNvSpPr txBox="1"/>
          <p:nvPr/>
        </p:nvSpPr>
        <p:spPr>
          <a:xfrm>
            <a:off x="1059031" y="3656142"/>
            <a:ext cx="44007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ETİYOPYA’DA TÜRK FİRMALARI İÇİN AVANTAJLAR VE FIRSATLAR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Kaliteye Önem Verilmesi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Alım Gücü Artması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Yüksek Kar Marjı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Yatırım Fırsatları ve Devlet Teşvikleri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Diğer Afrika Ülkelerine İhracat Potansiyeli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78EE371A-9534-4A3D-90F4-BCAC92CC32AD}"/>
              </a:ext>
            </a:extLst>
          </p:cNvPr>
          <p:cNvSpPr txBox="1"/>
          <p:nvPr/>
        </p:nvSpPr>
        <p:spPr>
          <a:xfrm>
            <a:off x="7085809" y="3655702"/>
            <a:ext cx="4355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ETİYOPYA’DAKİ TEHDİTLER</a:t>
            </a:r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Döviz Kurundaki Riskler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Bölgesel Karışıklıklar ve Çatışmalar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Çinli Firmalar ile Rekabet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DFAE1B1-74D7-400C-958E-CF4EF7A3E2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97686" y="2712466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4D81C7A-FFCA-4493-B51E-A3D2996D6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01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CA8D5B3-244B-44EE-B4BE-1B7DA02F1095}"/>
              </a:ext>
            </a:extLst>
          </p:cNvPr>
          <p:cNvSpPr txBox="1"/>
          <p:nvPr/>
        </p:nvSpPr>
        <p:spPr>
          <a:xfrm>
            <a:off x="1344227" y="2485748"/>
            <a:ext cx="90515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5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r-TR" sz="5400" b="1" dirty="0">
                <a:solidFill>
                  <a:srgbClr val="C00000"/>
                </a:solidFill>
              </a:rPr>
              <a:t>ETİYOPYA’DA ORTAK GİRİŞİM  ( JOINT VENTURE )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A6599B20-9C43-48ED-BA08-D5D3BE9C33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-2" b="-2"/>
          <a:stretch/>
        </p:blipFill>
        <p:spPr>
          <a:xfrm>
            <a:off x="5453851" y="5112157"/>
            <a:ext cx="1284297" cy="1284297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361E2D-2FB7-4847-BF4E-DC46CEA2C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6125863"/>
            <a:ext cx="1785527" cy="5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13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710</Words>
  <Application>Microsoft Office PowerPoint</Application>
  <PresentationFormat>Geniş ekran</PresentationFormat>
  <Paragraphs>180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ETIYOPYA</dc:title>
  <dc:creator>Simge Yüksel</dc:creator>
  <cp:lastModifiedBy>Simge Yüksel</cp:lastModifiedBy>
  <cp:revision>47</cp:revision>
  <cp:lastPrinted>2020-11-16T16:29:10Z</cp:lastPrinted>
  <dcterms:created xsi:type="dcterms:W3CDTF">2020-11-15T12:58:24Z</dcterms:created>
  <dcterms:modified xsi:type="dcterms:W3CDTF">2020-11-17T11:51:15Z</dcterms:modified>
</cp:coreProperties>
</file>