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4" r:id="rId3"/>
    <p:sldId id="257" r:id="rId4"/>
    <p:sldId id="265" r:id="rId5"/>
    <p:sldId id="260" r:id="rId6"/>
    <p:sldId id="266" r:id="rId7"/>
    <p:sldId id="267" r:id="rId8"/>
    <p:sldId id="268" r:id="rId9"/>
    <p:sldId id="262" r:id="rId10"/>
    <p:sldId id="271" r:id="rId11"/>
    <p:sldId id="270" r:id="rId12"/>
    <p:sldId id="272" r:id="rId13"/>
    <p:sldId id="273" r:id="rId14"/>
    <p:sldId id="259" r:id="rId15"/>
  </p:sldIdLst>
  <p:sldSz cx="12192000" cy="6858000"/>
  <p:notesSz cx="6858000" cy="9947275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2D749"/>
    <a:srgbClr val="39F030"/>
    <a:srgbClr val="E8E31D"/>
    <a:srgbClr val="FFFF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99092"/>
          </a:xfrm>
          <a:prstGeom prst="rect">
            <a:avLst/>
          </a:prstGeom>
        </p:spPr>
        <p:txBody>
          <a:bodyPr vert="horz" lIns="96017" tIns="48009" rIns="96017" bIns="48009" rtlCol="0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99092"/>
          </a:xfrm>
          <a:prstGeom prst="rect">
            <a:avLst/>
          </a:prstGeom>
        </p:spPr>
        <p:txBody>
          <a:bodyPr vert="horz" lIns="96017" tIns="48009" rIns="96017" bIns="48009" rtlCol="0"/>
          <a:lstStyle>
            <a:lvl1pPr algn="r">
              <a:defRPr sz="1300"/>
            </a:lvl1pPr>
          </a:lstStyle>
          <a:p>
            <a:fld id="{A98BCD01-9861-41AE-8259-DDAED5AF0C9E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444500" y="1243013"/>
            <a:ext cx="596900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017" tIns="48009" rIns="96017" bIns="48009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787127"/>
            <a:ext cx="5486400" cy="3916739"/>
          </a:xfrm>
          <a:prstGeom prst="rect">
            <a:avLst/>
          </a:prstGeom>
        </p:spPr>
        <p:txBody>
          <a:bodyPr vert="horz" lIns="96017" tIns="48009" rIns="96017" bIns="48009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1" y="9448185"/>
            <a:ext cx="2971800" cy="499090"/>
          </a:xfrm>
          <a:prstGeom prst="rect">
            <a:avLst/>
          </a:prstGeom>
        </p:spPr>
        <p:txBody>
          <a:bodyPr vert="horz" lIns="96017" tIns="48009" rIns="96017" bIns="48009" rtlCol="0" anchor="b"/>
          <a:lstStyle>
            <a:lvl1pPr algn="l">
              <a:defRPr sz="13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4" y="9448185"/>
            <a:ext cx="2971800" cy="499090"/>
          </a:xfrm>
          <a:prstGeom prst="rect">
            <a:avLst/>
          </a:prstGeom>
        </p:spPr>
        <p:txBody>
          <a:bodyPr vert="horz" lIns="96017" tIns="48009" rIns="96017" bIns="48009" rtlCol="0" anchor="b"/>
          <a:lstStyle>
            <a:lvl1pPr algn="r">
              <a:defRPr sz="1300"/>
            </a:lvl1pPr>
          </a:lstStyle>
          <a:p>
            <a:fld id="{BFF50B68-0067-4520-BF88-4D8570993B5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233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80C4FA4-045A-46A5-820A-C4527658FB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CD2601EF-4BAD-42D2-9B67-FDD0061A38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91FD041-07AD-43C5-8359-85DFA2363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58ACF8B-60E9-450B-A31F-584D0377D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BF6E8DCB-E85E-4B4B-94AF-632E43C0E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59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A11A97C-2FDF-453F-9EDE-86052A7CE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AFBF00A-6F94-47AE-8706-5584CC5082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1BD044-553D-4AFB-B296-1D4A37A6E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649187E-19BE-4F79-B657-943279C0A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696583D-49E2-43ED-B6DA-BF3C7018C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899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B5263A6-42DF-472B-80BB-E45D445947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56FAFC77-9FC0-42E7-9083-15CA7BFA3F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4E4BFCA-5104-4B60-9B6E-843D9943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954AD88-96E8-4EB2-AF04-76338DA7B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4DDFC87-F441-4A32-9350-D5DAD6926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005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EDCF861-603F-4F1B-842A-AF5DAB0D9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1642E93-4F23-444F-A002-4A050A0D2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59DB292-E2EC-4E4A-B71F-832E5DEE6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35A55F1-CEE3-4761-ABA4-7FA917068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AF3E1FC-E8A6-46E1-AA1B-22099452A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2476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194E1AD-2951-4939-A7AA-EBB5BDF3F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9EBF342-F230-4960-BDE0-E70EA9EDE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DFC7BBF-99F2-4610-BDF5-1B1A70783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BC66F1E-97B8-4537-87C2-DBCA54438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68303170-E1D0-47A4-BB43-F51C80050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0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F363919-CCB7-4FBD-89A0-55A24EE28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2053C7-F42A-443F-BC78-06736B49C6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E3B9456F-4AA3-44A5-A088-B007E79963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DED4751-CCA3-4563-93C5-0D014A5AA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6374A2CB-F9EE-45A4-84E5-89D744E9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CAF3A4A-A27C-49C4-9CE6-E901626CC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932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3ED600-D4CD-4387-AF24-AD853FC11C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1019698-29F7-4318-80F2-91F3A663CF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662F46B-D29F-409B-B0DB-FC0057AC69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31D5E70-688C-4BD8-950E-361909CFA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8E81F12D-8983-4539-BC55-E0535B6AE5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694F6B9A-DEC1-468F-9FDF-31DA07D55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2746ACE7-A753-4B27-A269-C97852B6F5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1295A98-A6FC-45B7-9A9D-57958A0C0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164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BD36D3-441A-48D6-B2AB-6F03AC536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0F9ADDE0-CB2A-42D5-972A-4F2117124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8833A82A-02C0-4356-8262-3F888E318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92E72C72-E7C2-4130-948F-66034B0488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599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DB7430C9-B648-49AC-8B97-FE7D8DFF6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97006AA3-D9D7-4F6A-BD22-B489B2742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747B662-BC1D-41B9-96C4-4B0FCE7D4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3373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3AC7A6-2614-46BE-AA88-960C7AAB9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D90B97E-B6CC-42DA-A5D4-DB07E66110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7384183-2AB2-462F-B43E-B89F050F49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644F765-83B6-4258-8B50-6A6FE39B6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9E2494E-2EB9-4B8A-B899-5BA29896FC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12F1345-E938-4C4F-B601-DCC9175ED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4956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0C0F8F6-0668-4864-BAF6-9827E576D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D4A1FF48-0702-489D-93D1-0D9C6E9006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C1D5232-6808-4A8B-A30A-EF77317AE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CAA7A202-5AAB-4C91-971C-BF159054E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91BF3E3-2BE3-422B-90E2-9794D55D9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E2C783E-1246-490F-BD37-A32B4DA8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479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5BF9E38-137F-48CD-B9BE-3762453F3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EFF8531C-CD30-402F-AD70-03CD9DD937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597069A-7F1B-4F12-B0A7-7E2C15BDB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92959-7849-4D09-A2CB-A56A76815D18}" type="datetimeFigureOut">
              <a:rPr lang="tr-TR" smtClean="0"/>
              <a:t>17.11.2020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9BC5CF1-BCD2-4D8A-9CB7-EC68B014D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27719B4-8536-4FDE-8A9B-14FE20C959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76AB4-43B5-47E3-9E3D-F0E0815E736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082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>
            <a:extLst>
              <a:ext uri="{FF2B5EF4-FFF2-40B4-BE49-F238E27FC236}">
                <a16:creationId xmlns:a16="http://schemas.microsoft.com/office/drawing/2014/main" id="{469B84BC-A139-46F3-BDFB-C5072F1C25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17599" y="2135843"/>
            <a:ext cx="10025850" cy="2976314"/>
          </a:xfrm>
        </p:spPr>
        <p:txBody>
          <a:bodyPr>
            <a:normAutofit lnSpcReduction="10000"/>
          </a:bodyPr>
          <a:lstStyle/>
          <a:p>
            <a:r>
              <a:rPr lang="tr-TR" sz="6400" b="1" dirty="0">
                <a:solidFill>
                  <a:srgbClr val="C00000"/>
                </a:solidFill>
              </a:rPr>
              <a:t>ETİYOPYA’DA</a:t>
            </a:r>
          </a:p>
          <a:p>
            <a:r>
              <a:rPr lang="tr-TR" sz="6400" b="1" dirty="0">
                <a:solidFill>
                  <a:srgbClr val="C00000"/>
                </a:solidFill>
              </a:rPr>
              <a:t>BİR ORTAKLIK HİKAYESİ: </a:t>
            </a:r>
          </a:p>
          <a:p>
            <a:r>
              <a:rPr lang="tr-TR" sz="6400" b="1" dirty="0">
                <a:solidFill>
                  <a:srgbClr val="72D749"/>
                </a:solidFill>
              </a:rPr>
              <a:t>EURO</a:t>
            </a:r>
            <a:r>
              <a:rPr lang="tr-TR" sz="6400" b="1" dirty="0">
                <a:solidFill>
                  <a:srgbClr val="0070C0"/>
                </a:solidFill>
              </a:rPr>
              <a:t>CABLE PLC.</a:t>
            </a:r>
          </a:p>
          <a:p>
            <a:endParaRPr lang="tr-TR" dirty="0"/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EF97A8AC-5D9A-43EA-8D1C-2B2F93A9A7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0" r="-2" b="-2"/>
          <a:stretch/>
        </p:blipFill>
        <p:spPr>
          <a:xfrm>
            <a:off x="5453851" y="5112157"/>
            <a:ext cx="1284297" cy="1284297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sp>
        <p:nvSpPr>
          <p:cNvPr id="2" name="Metin kutusu 1">
            <a:extLst>
              <a:ext uri="{FF2B5EF4-FFF2-40B4-BE49-F238E27FC236}">
                <a16:creationId xmlns:a16="http://schemas.microsoft.com/office/drawing/2014/main" id="{F342DC9F-A742-4E09-B42C-045D1F1A45F3}"/>
              </a:ext>
            </a:extLst>
          </p:cNvPr>
          <p:cNvSpPr txBox="1"/>
          <p:nvPr/>
        </p:nvSpPr>
        <p:spPr>
          <a:xfrm>
            <a:off x="9694416" y="5655076"/>
            <a:ext cx="17409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SIMGE YUKSEL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8F47E37F-AA61-4B81-B6CF-87125E6D19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2561" y="6055186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3280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1B584F-85C2-4599-BE0A-1E77911C6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027"/>
            <a:ext cx="10515600" cy="567093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                 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452C057B-F8A5-4155-81BA-F4F6FA85D7B4}"/>
              </a:ext>
            </a:extLst>
          </p:cNvPr>
          <p:cNvSpPr txBox="1"/>
          <p:nvPr/>
        </p:nvSpPr>
        <p:spPr>
          <a:xfrm>
            <a:off x="674710" y="1184713"/>
            <a:ext cx="517566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YATIRIM YAPMADAN ÖNCE…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CBA93819-A93D-45C3-B6C6-401C424873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2466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1B584F-85C2-4599-BE0A-1E77911C6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027"/>
            <a:ext cx="10515600" cy="567093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                 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452C057B-F8A5-4155-81BA-F4F6FA85D7B4}"/>
              </a:ext>
            </a:extLst>
          </p:cNvPr>
          <p:cNvSpPr txBox="1"/>
          <p:nvPr/>
        </p:nvSpPr>
        <p:spPr>
          <a:xfrm>
            <a:off x="674710" y="1184713"/>
            <a:ext cx="51756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YATIRIM YAPMADAN ÖNCE…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Etiyopya seyahatinizi ertelemeyin.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Etiyopya’daki «</a:t>
            </a:r>
            <a:r>
              <a:rPr lang="tr-TR" b="1" dirty="0"/>
              <a:t>Ailenizi</a:t>
            </a:r>
            <a:r>
              <a:rPr lang="tr-TR" dirty="0"/>
              <a:t>» iyi seçin.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Türkiye ve Etiyopya’da sizi temsil edecek iyi Hukuk Firmaları ile çalışın.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Ortağınıza ve tedarikçilerinize karşı %100 Şeffaf olun.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Yatırım Bütçenizi iyi belirleyin. Başlarken bütün kurşununuzu harcamayın.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Türkçe konuşan ve güvenilir bir ekip kurun.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Beklenmedik ve alışık olmadığınız durumlara karşı kendinizi hazırlayın.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35FDE58A-1D1C-4685-9117-5B2B82F28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9466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1B584F-85C2-4599-BE0A-1E77911C6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027"/>
            <a:ext cx="10515600" cy="567093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                 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7F3639E5-97A6-4FF2-B908-1970B6FF8990}"/>
              </a:ext>
            </a:extLst>
          </p:cNvPr>
          <p:cNvCxnSpPr>
            <a:cxnSpLocks/>
            <a:endCxn id="3" idx="2"/>
          </p:cNvCxnSpPr>
          <p:nvPr/>
        </p:nvCxnSpPr>
        <p:spPr>
          <a:xfrm>
            <a:off x="6096000" y="1038687"/>
            <a:ext cx="0" cy="5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452C057B-F8A5-4155-81BA-F4F6FA85D7B4}"/>
              </a:ext>
            </a:extLst>
          </p:cNvPr>
          <p:cNvSpPr txBox="1"/>
          <p:nvPr/>
        </p:nvSpPr>
        <p:spPr>
          <a:xfrm>
            <a:off x="674710" y="1184713"/>
            <a:ext cx="51756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YATIRIM YAPMADAN ÖNCE…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Etiyopya seyahatinizi ertelemeyin.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Etiyopya’daki «</a:t>
            </a:r>
            <a:r>
              <a:rPr lang="tr-TR" b="1" dirty="0"/>
              <a:t>Ailenizi</a:t>
            </a:r>
            <a:r>
              <a:rPr lang="tr-TR" dirty="0"/>
              <a:t>» iyi seçin.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Türkiye ve Etiyopya’da sizi temsil edecek iyi Hukuk Firmaları ile çalışın.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Ortağınıza ve tedarikçilerinize karşı %100 Şeffaf olun.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Yatırım Bütçenizi iyi belirleyin. Başlarken bütün kurşununuzu harcamayın.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Türkçe konuşan ve güvenilir bir ekip kurun.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Beklenmedik ve alışık olmadığınız durumlara karşı kendinizi hazırlayın.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5B01707A-ED50-49A5-AE2C-57AD34C2F49A}"/>
              </a:ext>
            </a:extLst>
          </p:cNvPr>
          <p:cNvSpPr txBox="1"/>
          <p:nvPr/>
        </p:nvSpPr>
        <p:spPr>
          <a:xfrm>
            <a:off x="7026301" y="1175248"/>
            <a:ext cx="506508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YATIRIM YAPTIKTAN SONRA…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04B6048-E928-4970-BE7B-AC7EAB27D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473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1B584F-85C2-4599-BE0A-1E77911C6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027"/>
            <a:ext cx="10515600" cy="567093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                 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7F3639E5-97A6-4FF2-B908-1970B6FF8990}"/>
              </a:ext>
            </a:extLst>
          </p:cNvPr>
          <p:cNvCxnSpPr>
            <a:cxnSpLocks/>
            <a:endCxn id="3" idx="2"/>
          </p:cNvCxnSpPr>
          <p:nvPr/>
        </p:nvCxnSpPr>
        <p:spPr>
          <a:xfrm>
            <a:off x="6096000" y="1038687"/>
            <a:ext cx="0" cy="5138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452C057B-F8A5-4155-81BA-F4F6FA85D7B4}"/>
              </a:ext>
            </a:extLst>
          </p:cNvPr>
          <p:cNvSpPr txBox="1"/>
          <p:nvPr/>
        </p:nvSpPr>
        <p:spPr>
          <a:xfrm>
            <a:off x="674710" y="1184713"/>
            <a:ext cx="51756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YATIRIM YAPMADAN ÖNCE…</a:t>
            </a:r>
          </a:p>
          <a:p>
            <a:endParaRPr lang="tr-TR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Etiyopya seyahatinizi ertelemeyin.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Etiyopya’daki «</a:t>
            </a:r>
            <a:r>
              <a:rPr lang="tr-TR" b="1" dirty="0"/>
              <a:t>Ailenizi</a:t>
            </a:r>
            <a:r>
              <a:rPr lang="tr-TR" dirty="0"/>
              <a:t>» iyi seçin.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Türkiye ve Etiyopya’da sizi temsil edecek iyi Hukuk Firmaları ile çalışın.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Ortağınıza ve tedarikçilerinize karşı %100 Şeffaf olun.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Yatırım Bütçenizi iyi belirleyin. Başlarken bütün kurşununuzu harcamayın.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Türkçe konuşan ve güvenilir bir ekip kurun.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Beklenmedik ve alışık olmadığınız durumlara karşı kendinizi hazırlayın.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5B01707A-ED50-49A5-AE2C-57AD34C2F49A}"/>
              </a:ext>
            </a:extLst>
          </p:cNvPr>
          <p:cNvSpPr txBox="1"/>
          <p:nvPr/>
        </p:nvSpPr>
        <p:spPr>
          <a:xfrm>
            <a:off x="7026301" y="1175248"/>
            <a:ext cx="5065083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YATIRIM YAPTIKTAN SONRA…</a:t>
            </a:r>
          </a:p>
          <a:p>
            <a:endParaRPr lang="tr-TR" dirty="0">
              <a:solidFill>
                <a:srgbClr val="C0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Etiyopya 101 dersine hazır olun...</a:t>
            </a:r>
          </a:p>
          <a:p>
            <a:r>
              <a:rPr lang="tr-TR" dirty="0"/>
              <a:t>	Bankacılık Sistemi</a:t>
            </a:r>
          </a:p>
          <a:p>
            <a:r>
              <a:rPr lang="tr-TR" dirty="0"/>
              <a:t>	Vergi ve Gümrük</a:t>
            </a:r>
          </a:p>
          <a:p>
            <a:r>
              <a:rPr lang="tr-TR" dirty="0"/>
              <a:t>	İK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 err="1"/>
              <a:t>Know</a:t>
            </a:r>
            <a:r>
              <a:rPr lang="tr-TR" dirty="0"/>
              <a:t> How sizsiniz.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«Burası Etiyopya, burada olmaz ki»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Yabancı Yatırımcı olmanın avantajlarını kullanın.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Etiyopya’da ne kadar zaman geçirirseniz o kadar başarılı olursunuz.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614E29DF-6C5E-41DB-91E1-C4FEF7621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93720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A8AB33E-E45E-4100-AB82-62660990BD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6612" y="2760957"/>
            <a:ext cx="8199268" cy="1180731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am-ET" sz="7200" b="0" i="0" dirty="0">
                <a:solidFill>
                  <a:srgbClr val="00B050"/>
                </a:solidFill>
                <a:effectLst/>
                <a:latin typeface="helvetica neue"/>
              </a:rPr>
              <a:t>አመሰግናለሁ</a:t>
            </a:r>
            <a:endParaRPr lang="tr-TR" sz="7200" b="0" i="0" dirty="0">
              <a:solidFill>
                <a:srgbClr val="00B050"/>
              </a:solidFill>
              <a:effectLst/>
              <a:latin typeface="helvetica neue"/>
            </a:endParaRPr>
          </a:p>
          <a:p>
            <a:pPr marL="0" indent="0" algn="ctr">
              <a:buNone/>
            </a:pPr>
            <a:r>
              <a:rPr lang="tr-TR" sz="7200" b="1" dirty="0">
                <a:solidFill>
                  <a:srgbClr val="C00000"/>
                </a:solidFill>
                <a:latin typeface="helvetica neue"/>
              </a:rPr>
              <a:t>Teşekkürler</a:t>
            </a:r>
            <a:r>
              <a:rPr lang="tr-TR" sz="7200" dirty="0">
                <a:solidFill>
                  <a:srgbClr val="FF0000"/>
                </a:solidFill>
                <a:latin typeface="helvetica neue"/>
              </a:rPr>
              <a:t>.</a:t>
            </a:r>
            <a:endParaRPr lang="tr-TR" sz="7200" dirty="0">
              <a:solidFill>
                <a:srgbClr val="FF0000"/>
              </a:solidFill>
            </a:endParaRPr>
          </a:p>
          <a:p>
            <a:endParaRPr lang="tr-TR" dirty="0"/>
          </a:p>
          <a:p>
            <a:endParaRPr lang="tr-TR" dirty="0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B7671EBB-4557-487A-99C1-205255BA0BA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0" r="-2" b="-2"/>
          <a:stretch/>
        </p:blipFill>
        <p:spPr>
          <a:xfrm>
            <a:off x="5453851" y="5112157"/>
            <a:ext cx="1284297" cy="1284297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2676865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8CA8D5B3-244B-44EE-B4BE-1B7DA02F1095}"/>
              </a:ext>
            </a:extLst>
          </p:cNvPr>
          <p:cNvSpPr txBox="1"/>
          <p:nvPr/>
        </p:nvSpPr>
        <p:spPr>
          <a:xfrm>
            <a:off x="-115404" y="2152543"/>
            <a:ext cx="12073631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tr-TR" sz="5400" b="1">
                <a:solidFill>
                  <a:srgbClr val="C00000"/>
                </a:solidFill>
              </a:rPr>
              <a:t>BİZ KİMİZ?</a:t>
            </a:r>
          </a:p>
          <a:p>
            <a:pPr marL="0" indent="0" algn="ctr">
              <a:buNone/>
            </a:pPr>
            <a:endParaRPr lang="tr-TR" sz="5400" b="1">
              <a:solidFill>
                <a:schemeClr val="bg1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tr-TR" sz="5400" b="1">
                <a:solidFill>
                  <a:srgbClr val="72D749"/>
                </a:solidFill>
              </a:rPr>
              <a:t>GLORIOUS</a:t>
            </a:r>
            <a:r>
              <a:rPr lang="tr-TR" sz="5400" b="1">
                <a:solidFill>
                  <a:srgbClr val="FF0000"/>
                </a:solidFill>
              </a:rPr>
              <a:t> + </a:t>
            </a:r>
            <a:r>
              <a:rPr lang="tr-TR" sz="5400" b="1">
                <a:solidFill>
                  <a:srgbClr val="0070C0"/>
                </a:solidFill>
              </a:rPr>
              <a:t>DEMES KABLO </a:t>
            </a:r>
            <a:r>
              <a:rPr lang="tr-TR" sz="5400" b="1">
                <a:solidFill>
                  <a:srgbClr val="FF0000"/>
                </a:solidFill>
              </a:rPr>
              <a:t>= </a:t>
            </a:r>
            <a:r>
              <a:rPr lang="tr-TR" sz="5400" b="1">
                <a:solidFill>
                  <a:srgbClr val="72D749"/>
                </a:solidFill>
              </a:rPr>
              <a:t>EURO</a:t>
            </a:r>
            <a:r>
              <a:rPr lang="tr-TR" sz="5400" b="1">
                <a:solidFill>
                  <a:schemeClr val="accent1"/>
                </a:solidFill>
              </a:rPr>
              <a:t>CABLE</a:t>
            </a:r>
            <a:endParaRPr lang="tr-TR" sz="5400" b="1" dirty="0">
              <a:solidFill>
                <a:schemeClr val="accent1"/>
              </a:solidFill>
            </a:endParaRPr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4A5DFE95-BACB-4F7E-B212-8962AB5061C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0" r="-2" b="-2"/>
          <a:stretch/>
        </p:blipFill>
        <p:spPr>
          <a:xfrm>
            <a:off x="5453851" y="5112157"/>
            <a:ext cx="1284297" cy="1284297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EF433B2C-3FEE-4289-86C8-54459B6F8A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927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4B2A5D7-6AE3-4336-BAE7-5C374D132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125"/>
            <a:ext cx="10515600" cy="6362700"/>
          </a:xfrm>
        </p:spPr>
        <p:txBody>
          <a:bodyPr/>
          <a:lstStyle/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4" name="Ok: Yukarı Aşağı 3">
            <a:extLst>
              <a:ext uri="{FF2B5EF4-FFF2-40B4-BE49-F238E27FC236}">
                <a16:creationId xmlns:a16="http://schemas.microsoft.com/office/drawing/2014/main" id="{BA6D56E9-1685-4CFB-A835-ECC3C8BE3521}"/>
              </a:ext>
            </a:extLst>
          </p:cNvPr>
          <p:cNvSpPr/>
          <p:nvPr/>
        </p:nvSpPr>
        <p:spPr>
          <a:xfrm>
            <a:off x="1171575" y="847725"/>
            <a:ext cx="257175" cy="5610225"/>
          </a:xfrm>
          <a:prstGeom prst="up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Ok: Sağ 4">
            <a:extLst>
              <a:ext uri="{FF2B5EF4-FFF2-40B4-BE49-F238E27FC236}">
                <a16:creationId xmlns:a16="http://schemas.microsoft.com/office/drawing/2014/main" id="{F11FF3E1-D960-4164-89D2-FE2514FF32C0}"/>
              </a:ext>
            </a:extLst>
          </p:cNvPr>
          <p:cNvSpPr/>
          <p:nvPr/>
        </p:nvSpPr>
        <p:spPr>
          <a:xfrm>
            <a:off x="1358283" y="1189608"/>
            <a:ext cx="49715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Metin kutusu 5">
            <a:extLst>
              <a:ext uri="{FF2B5EF4-FFF2-40B4-BE49-F238E27FC236}">
                <a16:creationId xmlns:a16="http://schemas.microsoft.com/office/drawing/2014/main" id="{4A18B83F-9B44-49C0-B8B5-DDD2BCB7D2F7}"/>
              </a:ext>
            </a:extLst>
          </p:cNvPr>
          <p:cNvSpPr txBox="1"/>
          <p:nvPr/>
        </p:nvSpPr>
        <p:spPr>
          <a:xfrm>
            <a:off x="1878315" y="1004942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1976 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5B557360-8506-4854-8B5B-BF0213E38D5E}"/>
              </a:ext>
            </a:extLst>
          </p:cNvPr>
          <p:cNvSpPr txBox="1"/>
          <p:nvPr/>
        </p:nvSpPr>
        <p:spPr>
          <a:xfrm>
            <a:off x="2494625" y="1004942"/>
            <a:ext cx="7293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DEMES KABLO</a:t>
            </a:r>
            <a:r>
              <a:rPr lang="tr-TR" dirty="0"/>
              <a:t> ZAYIF AKIM KABLO ÜRETİMİ İLE İSTANBUL’DA FALİYETE GEÇTİ</a:t>
            </a:r>
          </a:p>
        </p:txBody>
      </p:sp>
      <p:sp>
        <p:nvSpPr>
          <p:cNvPr id="9" name="Ok: Sağ 8">
            <a:extLst>
              <a:ext uri="{FF2B5EF4-FFF2-40B4-BE49-F238E27FC236}">
                <a16:creationId xmlns:a16="http://schemas.microsoft.com/office/drawing/2014/main" id="{7EABE669-87DF-4C9B-BBCA-DE85A0875E05}"/>
              </a:ext>
            </a:extLst>
          </p:cNvPr>
          <p:cNvSpPr/>
          <p:nvPr/>
        </p:nvSpPr>
        <p:spPr>
          <a:xfrm>
            <a:off x="1381165" y="1916814"/>
            <a:ext cx="49715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CE93FB27-6976-4E65-B89C-A5F6BC5FC393}"/>
              </a:ext>
            </a:extLst>
          </p:cNvPr>
          <p:cNvSpPr txBox="1"/>
          <p:nvPr/>
        </p:nvSpPr>
        <p:spPr>
          <a:xfrm>
            <a:off x="1901197" y="1732148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1993 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FB8534B2-6300-4C27-BF4E-822A1F1B22FB}"/>
              </a:ext>
            </a:extLst>
          </p:cNvPr>
          <p:cNvSpPr txBox="1"/>
          <p:nvPr/>
        </p:nvSpPr>
        <p:spPr>
          <a:xfrm>
            <a:off x="2489158" y="1732148"/>
            <a:ext cx="5780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DEMES KABLO </a:t>
            </a:r>
            <a:r>
              <a:rPr lang="tr-TR" dirty="0"/>
              <a:t>HADIMKÖY FABRİKASI’NI FAALİYETE GEÇİRDİ.</a:t>
            </a:r>
          </a:p>
        </p:txBody>
      </p:sp>
      <p:sp>
        <p:nvSpPr>
          <p:cNvPr id="15" name="Ok: Sağ 14">
            <a:extLst>
              <a:ext uri="{FF2B5EF4-FFF2-40B4-BE49-F238E27FC236}">
                <a16:creationId xmlns:a16="http://schemas.microsoft.com/office/drawing/2014/main" id="{FEF8DD7E-AD51-40D0-A43D-AF5C1E3AA18F}"/>
              </a:ext>
            </a:extLst>
          </p:cNvPr>
          <p:cNvSpPr/>
          <p:nvPr/>
        </p:nvSpPr>
        <p:spPr>
          <a:xfrm>
            <a:off x="1358283" y="2683631"/>
            <a:ext cx="49715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7CFA7E92-6544-4263-AE59-3F27EDBD8991}"/>
              </a:ext>
            </a:extLst>
          </p:cNvPr>
          <p:cNvSpPr txBox="1"/>
          <p:nvPr/>
        </p:nvSpPr>
        <p:spPr>
          <a:xfrm>
            <a:off x="1878315" y="2498965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2000 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90932F0D-FC67-414A-8C08-458EEFBFAAC8}"/>
              </a:ext>
            </a:extLst>
          </p:cNvPr>
          <p:cNvSpPr txBox="1"/>
          <p:nvPr/>
        </p:nvSpPr>
        <p:spPr>
          <a:xfrm>
            <a:off x="2494625" y="2498965"/>
            <a:ext cx="1615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%100 İHRACAT </a:t>
            </a:r>
          </a:p>
        </p:txBody>
      </p:sp>
      <p:sp>
        <p:nvSpPr>
          <p:cNvPr id="27" name="Ok: Sağ 26">
            <a:extLst>
              <a:ext uri="{FF2B5EF4-FFF2-40B4-BE49-F238E27FC236}">
                <a16:creationId xmlns:a16="http://schemas.microsoft.com/office/drawing/2014/main" id="{9D8870A4-0B6C-4B9B-A187-6FBA857101AB}"/>
              </a:ext>
            </a:extLst>
          </p:cNvPr>
          <p:cNvSpPr/>
          <p:nvPr/>
        </p:nvSpPr>
        <p:spPr>
          <a:xfrm>
            <a:off x="1387202" y="3390943"/>
            <a:ext cx="49715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9" name="Metin kutusu 28">
            <a:extLst>
              <a:ext uri="{FF2B5EF4-FFF2-40B4-BE49-F238E27FC236}">
                <a16:creationId xmlns:a16="http://schemas.microsoft.com/office/drawing/2014/main" id="{120B223C-F56B-45EE-891C-948F56FDA9F8}"/>
              </a:ext>
            </a:extLst>
          </p:cNvPr>
          <p:cNvSpPr txBox="1"/>
          <p:nvPr/>
        </p:nvSpPr>
        <p:spPr>
          <a:xfrm>
            <a:off x="1901197" y="3206277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2007 </a:t>
            </a:r>
          </a:p>
        </p:txBody>
      </p:sp>
      <p:sp>
        <p:nvSpPr>
          <p:cNvPr id="31" name="Metin kutusu 30">
            <a:extLst>
              <a:ext uri="{FF2B5EF4-FFF2-40B4-BE49-F238E27FC236}">
                <a16:creationId xmlns:a16="http://schemas.microsoft.com/office/drawing/2014/main" id="{8E47D4F2-8C1F-4FB5-8648-330623B8AFE7}"/>
              </a:ext>
            </a:extLst>
          </p:cNvPr>
          <p:cNvSpPr txBox="1"/>
          <p:nvPr/>
        </p:nvSpPr>
        <p:spPr>
          <a:xfrm>
            <a:off x="2517507" y="3094309"/>
            <a:ext cx="9292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b="1" dirty="0"/>
              <a:t>DEMES KABLO </a:t>
            </a:r>
            <a:r>
              <a:rPr lang="tr-TR" dirty="0"/>
              <a:t>VE </a:t>
            </a:r>
            <a:r>
              <a:rPr lang="tr-TR" b="1" dirty="0"/>
              <a:t>GLORIOUS</a:t>
            </a:r>
            <a:r>
              <a:rPr lang="tr-TR" dirty="0"/>
              <a:t> FİRMALARI ORTAK GİRİŞİM YAPARAK                                                            </a:t>
            </a:r>
            <a:r>
              <a:rPr lang="tr-TR" u="sng" dirty="0"/>
              <a:t>ETİYOPYA’NIN İLK ÖZEL KABLO FABRİKASI  </a:t>
            </a:r>
            <a:r>
              <a:rPr lang="tr-TR" b="1" dirty="0"/>
              <a:t>EURO CABLE</a:t>
            </a:r>
            <a:r>
              <a:rPr lang="tr-TR" dirty="0"/>
              <a:t>’I ADDİS ABABA DA FAALİYETE GEÇİRDİ</a:t>
            </a:r>
          </a:p>
          <a:p>
            <a:r>
              <a:rPr lang="tr-TR" dirty="0"/>
              <a:t>( 10 </a:t>
            </a:r>
            <a:r>
              <a:rPr lang="tr-TR" dirty="0" err="1"/>
              <a:t>Mio</a:t>
            </a:r>
            <a:r>
              <a:rPr lang="tr-TR" dirty="0"/>
              <a:t> USD YATIRIM - 400 TON BAKIR KAPASİTESİ - 40 ÇALIŞAN )</a:t>
            </a:r>
          </a:p>
        </p:txBody>
      </p:sp>
      <p:sp>
        <p:nvSpPr>
          <p:cNvPr id="33" name="Ok: Sağ 32">
            <a:extLst>
              <a:ext uri="{FF2B5EF4-FFF2-40B4-BE49-F238E27FC236}">
                <a16:creationId xmlns:a16="http://schemas.microsoft.com/office/drawing/2014/main" id="{26143B4F-804E-4EF4-A72A-8918835EE39D}"/>
              </a:ext>
            </a:extLst>
          </p:cNvPr>
          <p:cNvSpPr/>
          <p:nvPr/>
        </p:nvSpPr>
        <p:spPr>
          <a:xfrm>
            <a:off x="1372287" y="5645176"/>
            <a:ext cx="49715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5" name="Metin kutusu 34">
            <a:extLst>
              <a:ext uri="{FF2B5EF4-FFF2-40B4-BE49-F238E27FC236}">
                <a16:creationId xmlns:a16="http://schemas.microsoft.com/office/drawing/2014/main" id="{97B3BCE3-C91A-407B-999C-48FCFDD9E053}"/>
              </a:ext>
            </a:extLst>
          </p:cNvPr>
          <p:cNvSpPr txBox="1"/>
          <p:nvPr/>
        </p:nvSpPr>
        <p:spPr>
          <a:xfrm>
            <a:off x="1901197" y="546144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2019 </a:t>
            </a:r>
          </a:p>
        </p:txBody>
      </p:sp>
      <p:sp>
        <p:nvSpPr>
          <p:cNvPr id="37" name="Metin kutusu 36">
            <a:extLst>
              <a:ext uri="{FF2B5EF4-FFF2-40B4-BE49-F238E27FC236}">
                <a16:creationId xmlns:a16="http://schemas.microsoft.com/office/drawing/2014/main" id="{11CC7D05-C75C-4079-908D-694F86553B0C}"/>
              </a:ext>
            </a:extLst>
          </p:cNvPr>
          <p:cNvSpPr txBox="1"/>
          <p:nvPr/>
        </p:nvSpPr>
        <p:spPr>
          <a:xfrm>
            <a:off x="2487053" y="5456101"/>
            <a:ext cx="66841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EURO CABLE </a:t>
            </a:r>
            <a:r>
              <a:rPr lang="tr-TR" dirty="0"/>
              <a:t>YENİ FABRİKASINA TAŞINDI</a:t>
            </a:r>
          </a:p>
          <a:p>
            <a:r>
              <a:rPr lang="tr-TR" dirty="0"/>
              <a:t>( 45 </a:t>
            </a:r>
            <a:r>
              <a:rPr lang="tr-TR" dirty="0" err="1"/>
              <a:t>Mio</a:t>
            </a:r>
            <a:r>
              <a:rPr lang="tr-TR" dirty="0"/>
              <a:t> USD YATIRIM – 1.500 TON BAKIR KAPASİTESİ – 220 ÇALIŞAN )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F14C6714-99F6-43D0-B8AC-5492DEAFCADF}"/>
              </a:ext>
            </a:extLst>
          </p:cNvPr>
          <p:cNvSpPr txBox="1"/>
          <p:nvPr/>
        </p:nvSpPr>
        <p:spPr>
          <a:xfrm>
            <a:off x="2495931" y="4802364"/>
            <a:ext cx="5993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b="1" dirty="0"/>
              <a:t>EURO CABLE </a:t>
            </a:r>
            <a:r>
              <a:rPr lang="tr-TR" dirty="0"/>
              <a:t>İLK KEZ </a:t>
            </a:r>
            <a:r>
              <a:rPr lang="tr-TR" u="sng" dirty="0"/>
              <a:t>ALTIN VERGİ ÖDÜLLERİ</a:t>
            </a:r>
            <a:r>
              <a:rPr lang="tr-TR" dirty="0"/>
              <a:t> LİSTESİNE GİRDİ </a:t>
            </a:r>
          </a:p>
        </p:txBody>
      </p:sp>
      <p:sp>
        <p:nvSpPr>
          <p:cNvPr id="16" name="Ok: Sağ 15">
            <a:extLst>
              <a:ext uri="{FF2B5EF4-FFF2-40B4-BE49-F238E27FC236}">
                <a16:creationId xmlns:a16="http://schemas.microsoft.com/office/drawing/2014/main" id="{B8E1F8F1-DBC7-4ACD-9B6D-720041CA10A1}"/>
              </a:ext>
            </a:extLst>
          </p:cNvPr>
          <p:cNvSpPr/>
          <p:nvPr/>
        </p:nvSpPr>
        <p:spPr>
          <a:xfrm>
            <a:off x="1371238" y="4272662"/>
            <a:ext cx="49715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8" name="Metin kutusu 17">
            <a:extLst>
              <a:ext uri="{FF2B5EF4-FFF2-40B4-BE49-F238E27FC236}">
                <a16:creationId xmlns:a16="http://schemas.microsoft.com/office/drawing/2014/main" id="{EC6DB473-4A20-438D-9F70-68A4FF734850}"/>
              </a:ext>
            </a:extLst>
          </p:cNvPr>
          <p:cNvSpPr txBox="1"/>
          <p:nvPr/>
        </p:nvSpPr>
        <p:spPr>
          <a:xfrm>
            <a:off x="1885233" y="4087996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2010 </a:t>
            </a:r>
          </a:p>
        </p:txBody>
      </p:sp>
      <p:sp>
        <p:nvSpPr>
          <p:cNvPr id="20" name="Metin kutusu 19">
            <a:extLst>
              <a:ext uri="{FF2B5EF4-FFF2-40B4-BE49-F238E27FC236}">
                <a16:creationId xmlns:a16="http://schemas.microsoft.com/office/drawing/2014/main" id="{7961741C-88B9-4368-9B97-BC0F961321C0}"/>
              </a:ext>
            </a:extLst>
          </p:cNvPr>
          <p:cNvSpPr txBox="1"/>
          <p:nvPr/>
        </p:nvSpPr>
        <p:spPr>
          <a:xfrm>
            <a:off x="2515792" y="4089429"/>
            <a:ext cx="65716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ISO BELGELENDİRMESİ YAPILAN ETİYOPYA’DAKİ İLK KABLO FABRİKASI</a:t>
            </a:r>
          </a:p>
        </p:txBody>
      </p:sp>
      <p:sp>
        <p:nvSpPr>
          <p:cNvPr id="38" name="Ok: Sağ 37">
            <a:extLst>
              <a:ext uri="{FF2B5EF4-FFF2-40B4-BE49-F238E27FC236}">
                <a16:creationId xmlns:a16="http://schemas.microsoft.com/office/drawing/2014/main" id="{BC9B3786-6233-4F8C-A662-2D8E50DCEB8F}"/>
              </a:ext>
            </a:extLst>
          </p:cNvPr>
          <p:cNvSpPr/>
          <p:nvPr/>
        </p:nvSpPr>
        <p:spPr>
          <a:xfrm>
            <a:off x="1379588" y="4981657"/>
            <a:ext cx="497150" cy="457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9" name="Metin kutusu 38">
            <a:extLst>
              <a:ext uri="{FF2B5EF4-FFF2-40B4-BE49-F238E27FC236}">
                <a16:creationId xmlns:a16="http://schemas.microsoft.com/office/drawing/2014/main" id="{AA191D71-2E8C-474A-8E3E-F902F89076CD}"/>
              </a:ext>
            </a:extLst>
          </p:cNvPr>
          <p:cNvSpPr txBox="1"/>
          <p:nvPr/>
        </p:nvSpPr>
        <p:spPr>
          <a:xfrm>
            <a:off x="1893583" y="4796991"/>
            <a:ext cx="652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dirty="0"/>
              <a:t>2018</a:t>
            </a: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983FD9D-F507-4688-8D05-716D6D0B0D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117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8CA8D5B3-244B-44EE-B4BE-1B7DA02F1095}"/>
              </a:ext>
            </a:extLst>
          </p:cNvPr>
          <p:cNvSpPr txBox="1"/>
          <p:nvPr/>
        </p:nvSpPr>
        <p:spPr>
          <a:xfrm>
            <a:off x="1344227" y="2760959"/>
            <a:ext cx="905152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tr-TR" sz="5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tr-TR" sz="5400" b="1" dirty="0">
                <a:solidFill>
                  <a:srgbClr val="C00000"/>
                </a:solidFill>
              </a:rPr>
              <a:t>NEDEN ETİYOPYA?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CBA0C8EF-21F8-467B-AB37-4EA80BA69C5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0" r="-2" b="-2"/>
          <a:stretch/>
        </p:blipFill>
        <p:spPr>
          <a:xfrm>
            <a:off x="5453851" y="5112157"/>
            <a:ext cx="1284297" cy="1284297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9BFFAB9-95A3-4EAA-A163-F35608C49D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521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1B584F-85C2-4599-BE0A-1E77911C6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027"/>
            <a:ext cx="10515600" cy="567093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                 </a:t>
            </a:r>
          </a:p>
        </p:txBody>
      </p: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452C057B-F8A5-4155-81BA-F4F6FA85D7B4}"/>
              </a:ext>
            </a:extLst>
          </p:cNvPr>
          <p:cNvSpPr txBox="1"/>
          <p:nvPr/>
        </p:nvSpPr>
        <p:spPr>
          <a:xfrm>
            <a:off x="1059030" y="527766"/>
            <a:ext cx="50369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NEDEN ETİYOPYA? 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100 milyon üzerindeki nüfus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Tüketim ve Üretimdeki Büyüme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Ucuz İş Gücü ve Sabit Giderler ( Elektrik vs.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Yaygın İngilizce Kullanımı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Afrika Ülkeleri arasında en güvenli ülke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Afrika Birliği Merkezi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Yabancı Yatırımcıya verilen değer özellikle Türk Markasına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42087EF8-D01E-479A-8BC8-AB78640E5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6093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1B584F-85C2-4599-BE0A-1E77911C6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027"/>
            <a:ext cx="10515600" cy="567093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                 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7F3639E5-97A6-4FF2-B908-1970B6FF8990}"/>
              </a:ext>
            </a:extLst>
          </p:cNvPr>
          <p:cNvCxnSpPr>
            <a:cxnSpLocks/>
            <a:stCxn id="3" idx="0"/>
          </p:cNvCxnSpPr>
          <p:nvPr/>
        </p:nvCxnSpPr>
        <p:spPr>
          <a:xfrm>
            <a:off x="6096000" y="506027"/>
            <a:ext cx="0" cy="29229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452C057B-F8A5-4155-81BA-F4F6FA85D7B4}"/>
              </a:ext>
            </a:extLst>
          </p:cNvPr>
          <p:cNvSpPr txBox="1"/>
          <p:nvPr/>
        </p:nvSpPr>
        <p:spPr>
          <a:xfrm>
            <a:off x="1059030" y="527766"/>
            <a:ext cx="50369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NEDEN ETİYOPYA? 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100 milyon üzerindeki nüfus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Tüketim ve Üretimdeki Büyüme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Ucuz İş Gücü ve Sabit Giderler ( Elektrik vs.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Yaygın İngilizce Kullanımı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Afrika Ülkeleri arasında en güvenli ülke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Afrika Birliği Merkezi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Yabancı Yatırımcıya verilen değer özellikle Türk Markasına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5B01707A-ED50-49A5-AE2C-57AD34C2F49A}"/>
              </a:ext>
            </a:extLst>
          </p:cNvPr>
          <p:cNvSpPr txBox="1"/>
          <p:nvPr/>
        </p:nvSpPr>
        <p:spPr>
          <a:xfrm>
            <a:off x="7026302" y="580443"/>
            <a:ext cx="44151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NEDEN ETİYOPYA’DA ZORLANDIK? 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Düşük Döviz rezervi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Banka Sistemi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Temel Altyapı Eksiklikleri ( Elektrik, Yol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Bürokratik ve </a:t>
            </a:r>
            <a:r>
              <a:rPr lang="tr-TR" dirty="0" err="1"/>
              <a:t>Prosedürel</a:t>
            </a:r>
            <a:r>
              <a:rPr lang="tr-TR" dirty="0"/>
              <a:t> Zorluklar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Gümrük ve Lojistik Sistemi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Düşük Gelir Seviyesi ve Çalışan Kalitesi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Yatırım Maliyetleri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F88C425D-6B36-4DA5-81BC-8CE3FB260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6570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1B584F-85C2-4599-BE0A-1E77911C6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027"/>
            <a:ext cx="10515600" cy="567093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                 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7F3639E5-97A6-4FF2-B908-1970B6FF8990}"/>
              </a:ext>
            </a:extLst>
          </p:cNvPr>
          <p:cNvCxnSpPr>
            <a:cxnSpLocks/>
            <a:stCxn id="3" idx="0"/>
            <a:endCxn id="3" idx="2"/>
          </p:cNvCxnSpPr>
          <p:nvPr/>
        </p:nvCxnSpPr>
        <p:spPr>
          <a:xfrm>
            <a:off x="6096000" y="506027"/>
            <a:ext cx="0" cy="5670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>
            <a:extLst>
              <a:ext uri="{FF2B5EF4-FFF2-40B4-BE49-F238E27FC236}">
                <a16:creationId xmlns:a16="http://schemas.microsoft.com/office/drawing/2014/main" id="{81FFF0FC-2F86-4A2A-9FE8-E1BEAACA9703}"/>
              </a:ext>
            </a:extLst>
          </p:cNvPr>
          <p:cNvCxnSpPr>
            <a:cxnSpLocks/>
            <a:stCxn id="3" idx="1"/>
          </p:cNvCxnSpPr>
          <p:nvPr/>
        </p:nvCxnSpPr>
        <p:spPr>
          <a:xfrm>
            <a:off x="838200" y="3341495"/>
            <a:ext cx="52577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452C057B-F8A5-4155-81BA-F4F6FA85D7B4}"/>
              </a:ext>
            </a:extLst>
          </p:cNvPr>
          <p:cNvSpPr txBox="1"/>
          <p:nvPr/>
        </p:nvSpPr>
        <p:spPr>
          <a:xfrm>
            <a:off x="1059030" y="527766"/>
            <a:ext cx="50369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NEDEN ETİYOPYA? 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100 milyon üzerindeki nüfus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Tüketim ve Üretimdeki Büyüme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Ucuz İş Gücü ve Sabit Giderler ( Elektrik vs.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Yaygın İngilizce Kullanımı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Afrika Ülkeleri arasında en güvenli ülke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Afrika Birliği Merkezi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Yabancı Yatırımcıya verilen değer özellikle Türk Markasına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5B01707A-ED50-49A5-AE2C-57AD34C2F49A}"/>
              </a:ext>
            </a:extLst>
          </p:cNvPr>
          <p:cNvSpPr txBox="1"/>
          <p:nvPr/>
        </p:nvSpPr>
        <p:spPr>
          <a:xfrm>
            <a:off x="7026302" y="580443"/>
            <a:ext cx="44151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NEDEN ETİYOPYA’DA ZORLANDIK? 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Düşük Döviz rezervi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Banka Sistemi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Temel Altyapı Eksiklikleri ( Elektrik, Yol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Bürokratik ve </a:t>
            </a:r>
            <a:r>
              <a:rPr lang="tr-TR" dirty="0" err="1"/>
              <a:t>Prosedürel</a:t>
            </a:r>
            <a:r>
              <a:rPr lang="tr-TR" dirty="0"/>
              <a:t> Zorluklar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Gümrük ve Lojistik Sistemi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Düşük Gelir Seviyesi ve Çalışan Kalitesi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Yatırım Maliyetleri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370DE824-E7B7-47AC-A023-8FAB2274FB6E}"/>
              </a:ext>
            </a:extLst>
          </p:cNvPr>
          <p:cNvSpPr txBox="1"/>
          <p:nvPr/>
        </p:nvSpPr>
        <p:spPr>
          <a:xfrm>
            <a:off x="1059031" y="3656142"/>
            <a:ext cx="440073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ETİYOPYA’DA TÜRK FİRMALARI İÇİN AVANTAJLAR VE FIRSATLAR</a:t>
            </a:r>
            <a:endParaRPr lang="tr-TR" dirty="0">
              <a:solidFill>
                <a:srgbClr val="C00000"/>
              </a:solidFill>
            </a:endParaRP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Kaliteye Önem Verilmesi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Alım Gücü Artması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Yüksek Kar Marjı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Yatırım Fırsatları ve Devlet Teşvikleri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Diğer Afrika Ülkelerine İhracat Potansiyeli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89DD4801-5FAE-4F2A-A693-EE577F557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365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1B584F-85C2-4599-BE0A-1E77911C63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6027"/>
            <a:ext cx="10515600" cy="567093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                     </a:t>
            </a:r>
          </a:p>
        </p:txBody>
      </p:sp>
      <p:cxnSp>
        <p:nvCxnSpPr>
          <p:cNvPr id="14" name="Düz Bağlayıcı 13">
            <a:extLst>
              <a:ext uri="{FF2B5EF4-FFF2-40B4-BE49-F238E27FC236}">
                <a16:creationId xmlns:a16="http://schemas.microsoft.com/office/drawing/2014/main" id="{7F3639E5-97A6-4FF2-B908-1970B6FF8990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6096000" y="506027"/>
            <a:ext cx="0" cy="56709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Düz Bağlayıcı 15">
            <a:extLst>
              <a:ext uri="{FF2B5EF4-FFF2-40B4-BE49-F238E27FC236}">
                <a16:creationId xmlns:a16="http://schemas.microsoft.com/office/drawing/2014/main" id="{81FFF0FC-2F86-4A2A-9FE8-E1BEAACA9703}"/>
              </a:ext>
            </a:extLst>
          </p:cNvPr>
          <p:cNvCxnSpPr>
            <a:cxnSpLocks/>
            <a:stCxn id="3" idx="1"/>
            <a:endCxn id="3" idx="3"/>
          </p:cNvCxnSpPr>
          <p:nvPr/>
        </p:nvCxnSpPr>
        <p:spPr>
          <a:xfrm>
            <a:off x="838200" y="3341495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Metin kutusu 18">
            <a:extLst>
              <a:ext uri="{FF2B5EF4-FFF2-40B4-BE49-F238E27FC236}">
                <a16:creationId xmlns:a16="http://schemas.microsoft.com/office/drawing/2014/main" id="{452C057B-F8A5-4155-81BA-F4F6FA85D7B4}"/>
              </a:ext>
            </a:extLst>
          </p:cNvPr>
          <p:cNvSpPr txBox="1"/>
          <p:nvPr/>
        </p:nvSpPr>
        <p:spPr>
          <a:xfrm>
            <a:off x="1059030" y="527766"/>
            <a:ext cx="50369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NEDEN ETİYOPYA? 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100 milyon üzerindeki nüfus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Tüketim ve Üretimdeki Büyüme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Ucuz İş Gücü ve Sabit Giderler ( Elektrik vs. 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Yaygın İngilizce Kullanımı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Afrika Ülkeleri arasında en güvenli ülke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Afrika Birliği Merkezi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Yabancı Yatırımcıya verilen değer özellikle Türk Markasına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21" name="Metin kutusu 20">
            <a:extLst>
              <a:ext uri="{FF2B5EF4-FFF2-40B4-BE49-F238E27FC236}">
                <a16:creationId xmlns:a16="http://schemas.microsoft.com/office/drawing/2014/main" id="{5B01707A-ED50-49A5-AE2C-57AD34C2F49A}"/>
              </a:ext>
            </a:extLst>
          </p:cNvPr>
          <p:cNvSpPr txBox="1"/>
          <p:nvPr/>
        </p:nvSpPr>
        <p:spPr>
          <a:xfrm>
            <a:off x="7026302" y="580443"/>
            <a:ext cx="441517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NEDEN ETİYOPYA’DA ZORLANDIK? </a:t>
            </a: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Düşük Döviz rezervi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Banka Sistemi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Temel Altyapı Eksiklikleri ( Elektrik, Yol 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Bürokratik ve </a:t>
            </a:r>
            <a:r>
              <a:rPr lang="tr-TR" dirty="0" err="1"/>
              <a:t>Prosedürel</a:t>
            </a:r>
            <a:r>
              <a:rPr lang="tr-TR" dirty="0"/>
              <a:t> Zorluklar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Gümrük ve Lojistik Sistemi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Düşük Gelir Seviyesi ve Çalışan Kalitesi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Yatırım Maliyetleri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3" name="Metin kutusu 22">
            <a:extLst>
              <a:ext uri="{FF2B5EF4-FFF2-40B4-BE49-F238E27FC236}">
                <a16:creationId xmlns:a16="http://schemas.microsoft.com/office/drawing/2014/main" id="{370DE824-E7B7-47AC-A023-8FAB2274FB6E}"/>
              </a:ext>
            </a:extLst>
          </p:cNvPr>
          <p:cNvSpPr txBox="1"/>
          <p:nvPr/>
        </p:nvSpPr>
        <p:spPr>
          <a:xfrm>
            <a:off x="1059031" y="3656142"/>
            <a:ext cx="440073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ETİYOPYA’DA TÜRK FİRMALARI İÇİN AVANTAJLAR VE FIRSATLAR</a:t>
            </a:r>
            <a:endParaRPr lang="tr-TR" dirty="0">
              <a:solidFill>
                <a:srgbClr val="C00000"/>
              </a:solidFill>
            </a:endParaRPr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Kaliteye Önem Verilmesi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Alım Gücü Artması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Yüksek Kar Marjı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Yatırım Fırsatları ve Devlet Teşvikleri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Diğer Afrika Ülkelerine İhracat Potansiyeli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  <p:sp>
        <p:nvSpPr>
          <p:cNvPr id="25" name="Metin kutusu 24">
            <a:extLst>
              <a:ext uri="{FF2B5EF4-FFF2-40B4-BE49-F238E27FC236}">
                <a16:creationId xmlns:a16="http://schemas.microsoft.com/office/drawing/2014/main" id="{78EE371A-9534-4A3D-90F4-BCAC92CC32AD}"/>
              </a:ext>
            </a:extLst>
          </p:cNvPr>
          <p:cNvSpPr txBox="1"/>
          <p:nvPr/>
        </p:nvSpPr>
        <p:spPr>
          <a:xfrm>
            <a:off x="7085809" y="3655702"/>
            <a:ext cx="435566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</a:rPr>
              <a:t>ETİYOPYA’DAKİ TEHDİTLER</a:t>
            </a:r>
          </a:p>
          <a:p>
            <a:endParaRPr lang="tr-TR" dirty="0"/>
          </a:p>
          <a:p>
            <a:endParaRPr lang="tr-T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Döviz Kurundaki Riskler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Bölgesel Karışıklıklar ve Çatışmalar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tr-TR" dirty="0"/>
              <a:t>Çinli Firmalar ile Rekabet</a:t>
            </a:r>
          </a:p>
          <a:p>
            <a:endParaRPr lang="tr-TR" dirty="0"/>
          </a:p>
          <a:p>
            <a:endParaRPr lang="tr-TR" dirty="0"/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6DFAE1B1-74D7-400C-958E-CF4EF7A3E24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0" r="-2" b="-2"/>
          <a:stretch/>
        </p:blipFill>
        <p:spPr>
          <a:xfrm>
            <a:off x="5497686" y="2712466"/>
            <a:ext cx="1284297" cy="1284297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94D81C7A-FFCA-4493-B51E-A3D2996D6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010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etin kutusu 4">
            <a:extLst>
              <a:ext uri="{FF2B5EF4-FFF2-40B4-BE49-F238E27FC236}">
                <a16:creationId xmlns:a16="http://schemas.microsoft.com/office/drawing/2014/main" id="{8CA8D5B3-244B-44EE-B4BE-1B7DA02F1095}"/>
              </a:ext>
            </a:extLst>
          </p:cNvPr>
          <p:cNvSpPr txBox="1"/>
          <p:nvPr/>
        </p:nvSpPr>
        <p:spPr>
          <a:xfrm>
            <a:off x="1344227" y="2485748"/>
            <a:ext cx="905152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tr-TR" sz="54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tr-TR" sz="5400" b="1" dirty="0">
                <a:solidFill>
                  <a:srgbClr val="C00000"/>
                </a:solidFill>
              </a:rPr>
              <a:t>ETİYOPYA’DA ORTAK GİRİŞİM  ( JOINT VENTURE )</a:t>
            </a:r>
          </a:p>
        </p:txBody>
      </p:sp>
      <p:pic>
        <p:nvPicPr>
          <p:cNvPr id="2" name="Resim 1">
            <a:extLst>
              <a:ext uri="{FF2B5EF4-FFF2-40B4-BE49-F238E27FC236}">
                <a16:creationId xmlns:a16="http://schemas.microsoft.com/office/drawing/2014/main" id="{A6599B20-9C43-48ED-BA08-D5D3BE9C33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250" r="-2" b="-2"/>
          <a:stretch/>
        </p:blipFill>
        <p:spPr>
          <a:xfrm>
            <a:off x="5453851" y="5112157"/>
            <a:ext cx="1284297" cy="1284297"/>
          </a:xfrm>
          <a:custGeom>
            <a:avLst/>
            <a:gdLst/>
            <a:ahLst/>
            <a:cxnLst/>
            <a:rect l="l" t="t" r="r" b="b"/>
            <a:pathLst>
              <a:path w="3741748" h="3741748">
                <a:moveTo>
                  <a:pt x="1870874" y="0"/>
                </a:moveTo>
                <a:cubicBezTo>
                  <a:pt x="2904129" y="0"/>
                  <a:pt x="3741748" y="837619"/>
                  <a:pt x="3741748" y="1870874"/>
                </a:cubicBezTo>
                <a:cubicBezTo>
                  <a:pt x="3741748" y="2904129"/>
                  <a:pt x="2904129" y="3741748"/>
                  <a:pt x="1870874" y="3741748"/>
                </a:cubicBezTo>
                <a:cubicBezTo>
                  <a:pt x="837619" y="3741748"/>
                  <a:pt x="0" y="2904129"/>
                  <a:pt x="0" y="1870874"/>
                </a:cubicBezTo>
                <a:cubicBezTo>
                  <a:pt x="0" y="837619"/>
                  <a:pt x="837619" y="0"/>
                  <a:pt x="1870874" y="0"/>
                </a:cubicBezTo>
                <a:close/>
              </a:path>
            </a:pathLst>
          </a:cu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6361E2D-2FB7-4847-BF4E-DC46CEA2C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5100" y="6125863"/>
            <a:ext cx="1785527" cy="532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31352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519</TotalTime>
  <Words>710</Words>
  <Application>Microsoft Office PowerPoint</Application>
  <PresentationFormat>Geniş ekran</PresentationFormat>
  <Paragraphs>180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helvetica neue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ETIYOPYA</dc:title>
  <dc:creator>Simge Yüksel</dc:creator>
  <cp:lastModifiedBy>Simge Yüksel</cp:lastModifiedBy>
  <cp:revision>47</cp:revision>
  <cp:lastPrinted>2020-11-16T16:29:10Z</cp:lastPrinted>
  <dcterms:created xsi:type="dcterms:W3CDTF">2020-11-15T12:58:24Z</dcterms:created>
  <dcterms:modified xsi:type="dcterms:W3CDTF">2020-11-17T11:51:15Z</dcterms:modified>
</cp:coreProperties>
</file>