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3" r:id="rId2"/>
    <p:sldId id="284" r:id="rId3"/>
    <p:sldId id="331" r:id="rId4"/>
    <p:sldId id="319" r:id="rId5"/>
    <p:sldId id="321" r:id="rId6"/>
    <p:sldId id="320" r:id="rId7"/>
    <p:sldId id="322" r:id="rId8"/>
    <p:sldId id="323" r:id="rId9"/>
    <p:sldId id="324" r:id="rId10"/>
    <p:sldId id="325" r:id="rId11"/>
    <p:sldId id="326" r:id="rId12"/>
    <p:sldId id="327" r:id="rId13"/>
    <p:sldId id="328" r:id="rId14"/>
    <p:sldId id="329" r:id="rId15"/>
    <p:sldId id="266" r:id="rId16"/>
    <p:sldId id="330" r:id="rId17"/>
  </p:sldIdLst>
  <p:sldSz cx="9144000" cy="6858000" type="screen4x3"/>
  <p:notesSz cx="6858000" cy="9144000"/>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8">
          <p15:clr>
            <a:srgbClr val="A4A3A4"/>
          </p15:clr>
        </p15:guide>
        <p15:guide id="2" pos="29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92" y="84"/>
      </p:cViewPr>
      <p:guideLst>
        <p:guide orient="horz" pos="2168"/>
        <p:guide pos="2933"/>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idx="4294967295"/>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zh-CN" altLang="zh-CN"/>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mtClean="0"/>
            </a:lvl1pPr>
          </a:lstStyle>
          <a:p>
            <a:pPr>
              <a:defRPr/>
            </a:pPr>
            <a:fld id="{9FB93F15-2C96-426C-883C-BF7926FBF26E}" type="datetime1">
              <a:rPr lang="zh-CN" altLang="en-US"/>
              <a:pPr>
                <a:defRPr/>
              </a:pPr>
              <a:t>2016/2/16</a:t>
            </a:fld>
            <a:endParaRPr lang="en-US" sz="1200"/>
          </a:p>
        </p:txBody>
      </p:sp>
      <p:sp>
        <p:nvSpPr>
          <p:cNvPr id="29700"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Rot="1" noChangeAspect="1" noChangeArrowheads="1"/>
          </p:cNvSpPr>
          <p:nvPr/>
        </p:nvSpPr>
        <p:spPr bwMode="auto">
          <a:xfrm>
            <a:off x="685800" y="4343400"/>
            <a:ext cx="5486400" cy="4114800"/>
          </a:xfrm>
          <a:prstGeom prst="rect">
            <a:avLst/>
          </a:prstGeom>
          <a:noFill/>
          <a:ln w="9525">
            <a:noFill/>
            <a:miter lim="800000"/>
            <a:headEnd/>
            <a:tailEnd/>
          </a:ln>
        </p:spPr>
        <p:txBody>
          <a:bodyPr anchor="ctr"/>
          <a:lstStyle>
            <a:lvl1pPr defTabSz="0">
              <a:defRPr>
                <a:solidFill>
                  <a:schemeClr val="tx1"/>
                </a:solidFill>
                <a:latin typeface="Arial" panose="020B0604020202020204" pitchFamily="34" charset="0"/>
                <a:ea typeface="宋体" panose="02010600030101010101" pitchFamily="2" charset="-122"/>
              </a:defRPr>
            </a:lvl1pPr>
            <a:lvl2pPr marL="742950" indent="-285750" defTabSz="0">
              <a:defRPr>
                <a:solidFill>
                  <a:schemeClr val="tx1"/>
                </a:solidFill>
                <a:latin typeface="Arial" panose="020B0604020202020204" pitchFamily="34" charset="0"/>
                <a:ea typeface="宋体" panose="02010600030101010101" pitchFamily="2" charset="-122"/>
              </a:defRPr>
            </a:lvl2pPr>
            <a:lvl3pPr marL="1143000" indent="-228600" defTabSz="0">
              <a:defRPr>
                <a:solidFill>
                  <a:schemeClr val="tx1"/>
                </a:solidFill>
                <a:latin typeface="Arial" panose="020B0604020202020204" pitchFamily="34" charset="0"/>
                <a:ea typeface="宋体" panose="02010600030101010101" pitchFamily="2" charset="-122"/>
              </a:defRPr>
            </a:lvl3pPr>
            <a:lvl4pPr marL="1600200" indent="-228600" defTabSz="0">
              <a:defRPr>
                <a:solidFill>
                  <a:schemeClr val="tx1"/>
                </a:solidFill>
                <a:latin typeface="Arial" panose="020B0604020202020204" pitchFamily="34" charset="0"/>
                <a:ea typeface="宋体" panose="02010600030101010101" pitchFamily="2" charset="-122"/>
              </a:defRPr>
            </a:lvl4pPr>
            <a:lvl5pPr marL="2057400" indent="-228600" defTabSz="0">
              <a:defRPr>
                <a:solidFill>
                  <a:schemeClr val="tx1"/>
                </a:solidFill>
                <a:latin typeface="Arial" panose="020B0604020202020204" pitchFamily="34" charset="0"/>
                <a:ea typeface="宋体" panose="02010600030101010101" pitchFamily="2" charset="-122"/>
              </a:defRPr>
            </a:lvl5pPr>
            <a:lvl6pPr marL="25146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30000"/>
              </a:spcBef>
              <a:buFontTx/>
              <a:buNone/>
            </a:pPr>
            <a:r>
              <a:rPr lang="zh-CN" altLang="tr-TR" sz="1200"/>
              <a:t>单击此处编辑母版文本样式</a:t>
            </a:r>
          </a:p>
          <a:p>
            <a:pPr>
              <a:spcBef>
                <a:spcPct val="30000"/>
              </a:spcBef>
              <a:buFontTx/>
              <a:buNone/>
            </a:pPr>
            <a:r>
              <a:rPr lang="zh-CN" altLang="tr-TR" sz="1200"/>
              <a:t>第二级</a:t>
            </a:r>
          </a:p>
          <a:p>
            <a:pPr>
              <a:spcBef>
                <a:spcPct val="30000"/>
              </a:spcBef>
              <a:buFontTx/>
              <a:buNone/>
            </a:pPr>
            <a:r>
              <a:rPr lang="zh-CN" altLang="tr-TR" sz="1200"/>
              <a:t>第三级</a:t>
            </a:r>
          </a:p>
          <a:p>
            <a:pPr>
              <a:spcBef>
                <a:spcPct val="30000"/>
              </a:spcBef>
              <a:buFontTx/>
              <a:buNone/>
            </a:pPr>
            <a:r>
              <a:rPr lang="zh-CN" altLang="tr-TR" sz="1200"/>
              <a:t>第四级</a:t>
            </a:r>
          </a:p>
          <a:p>
            <a:pPr>
              <a:spcBef>
                <a:spcPct val="30000"/>
              </a:spcBef>
              <a:buFontTx/>
              <a:buNone/>
            </a:pPr>
            <a:r>
              <a:rPr lang="zh-CN" altLang="tr-TR" sz="1200"/>
              <a:t>第五级</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zh-CN" altLang="zh-CN"/>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a:lvl1pPr>
          </a:lstStyle>
          <a:p>
            <a:fld id="{6A7DD224-B76A-413F-9DEC-A6C8B93EDAAA}" type="slidenum">
              <a:rPr lang="zh-CN" altLang="en-US"/>
              <a:pPr/>
              <a:t>‹#›</a:t>
            </a:fld>
            <a:endParaRPr lang="en-US" altLang="zh-CN" sz="1200"/>
          </a:p>
        </p:txBody>
      </p:sp>
    </p:spTree>
    <p:extLst>
      <p:ext uri="{BB962C8B-B14F-4D97-AF65-F5344CB8AC3E}">
        <p14:creationId xmlns:p14="http://schemas.microsoft.com/office/powerpoint/2010/main" val="123833795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smtClean="0"/>
            </a:lvl1pPr>
          </a:lstStyle>
          <a:p>
            <a:pPr>
              <a:defRPr/>
            </a:pPr>
            <a:fld id="{2882A4F5-5605-4B00-93C7-01EE8BCBB7C4}" type="datetime1">
              <a:rPr lang="zh-CN" altLang="en-US"/>
              <a:pPr>
                <a:defRPr/>
              </a:pPr>
              <a:t>2016/2/16</a:t>
            </a:fld>
            <a:endParaRPr lang="en-US" sz="1800"/>
          </a:p>
        </p:txBody>
      </p:sp>
      <p:sp>
        <p:nvSpPr>
          <p:cNvPr id="5" name="页脚占位符 4"/>
          <p:cNvSpPr>
            <a:spLocks noGrp="1"/>
          </p:cNvSpPr>
          <p:nvPr>
            <p:ph type="ftr" sz="quarter" idx="11"/>
          </p:nvPr>
        </p:nvSpPr>
        <p:spPr/>
        <p:txBody>
          <a:bodyPr/>
          <a:lstStyle>
            <a:lvl1pPr>
              <a:defRPr smtClean="0"/>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fld id="{7A2F037D-03C9-4E68-A4EA-07B7CEED82CF}" type="slidenum">
              <a:rPr lang="zh-CN" altLang="en-US"/>
              <a:pPr/>
              <a:t>‹#›</a:t>
            </a:fld>
            <a:endParaRPr lang="en-US" altLang="zh-CN" sz="1800"/>
          </a:p>
        </p:txBody>
      </p:sp>
    </p:spTree>
    <p:extLst>
      <p:ext uri="{BB962C8B-B14F-4D97-AF65-F5344CB8AC3E}">
        <p14:creationId xmlns:p14="http://schemas.microsoft.com/office/powerpoint/2010/main" val="1955791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smtClean="0"/>
            </a:lvl1pPr>
          </a:lstStyle>
          <a:p>
            <a:pPr>
              <a:defRPr/>
            </a:pPr>
            <a:fld id="{2506B59F-74B0-40FF-A0BB-7376BCDC9BBF}" type="datetime1">
              <a:rPr lang="zh-CN" altLang="en-US"/>
              <a:pPr>
                <a:defRPr/>
              </a:pPr>
              <a:t>2016/2/16</a:t>
            </a:fld>
            <a:endParaRPr lang="en-US" sz="1800"/>
          </a:p>
        </p:txBody>
      </p:sp>
      <p:sp>
        <p:nvSpPr>
          <p:cNvPr id="5" name="页脚占位符 4"/>
          <p:cNvSpPr>
            <a:spLocks noGrp="1"/>
          </p:cNvSpPr>
          <p:nvPr>
            <p:ph type="ftr" sz="quarter" idx="11"/>
          </p:nvPr>
        </p:nvSpPr>
        <p:spPr/>
        <p:txBody>
          <a:bodyPr/>
          <a:lstStyle>
            <a:lvl1pPr>
              <a:defRPr smtClean="0"/>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fld id="{42A10017-5EB4-46D6-B811-398FAB16E3F1}" type="slidenum">
              <a:rPr lang="zh-CN" altLang="en-US"/>
              <a:pPr/>
              <a:t>‹#›</a:t>
            </a:fld>
            <a:endParaRPr lang="en-US" altLang="zh-CN" sz="1800"/>
          </a:p>
        </p:txBody>
      </p:sp>
    </p:spTree>
    <p:extLst>
      <p:ext uri="{BB962C8B-B14F-4D97-AF65-F5344CB8AC3E}">
        <p14:creationId xmlns:p14="http://schemas.microsoft.com/office/powerpoint/2010/main" val="2664796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smtClean="0"/>
            </a:lvl1pPr>
          </a:lstStyle>
          <a:p>
            <a:pPr>
              <a:defRPr/>
            </a:pPr>
            <a:fld id="{5DB835EF-057E-4B3A-94F3-D8297C86C9B1}" type="datetime1">
              <a:rPr lang="zh-CN" altLang="en-US"/>
              <a:pPr>
                <a:defRPr/>
              </a:pPr>
              <a:t>2016/2/16</a:t>
            </a:fld>
            <a:endParaRPr lang="en-US" sz="1800"/>
          </a:p>
        </p:txBody>
      </p:sp>
      <p:sp>
        <p:nvSpPr>
          <p:cNvPr id="5" name="页脚占位符 4"/>
          <p:cNvSpPr>
            <a:spLocks noGrp="1"/>
          </p:cNvSpPr>
          <p:nvPr>
            <p:ph type="ftr" sz="quarter" idx="11"/>
          </p:nvPr>
        </p:nvSpPr>
        <p:spPr/>
        <p:txBody>
          <a:bodyPr/>
          <a:lstStyle>
            <a:lvl1pPr>
              <a:defRPr smtClean="0"/>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fld id="{384F694D-DBA7-48B2-AECD-31F39E816376}" type="slidenum">
              <a:rPr lang="zh-CN" altLang="en-US"/>
              <a:pPr/>
              <a:t>‹#›</a:t>
            </a:fld>
            <a:endParaRPr lang="en-US" altLang="zh-CN" sz="1800"/>
          </a:p>
        </p:txBody>
      </p:sp>
    </p:spTree>
    <p:extLst>
      <p:ext uri="{BB962C8B-B14F-4D97-AF65-F5344CB8AC3E}">
        <p14:creationId xmlns:p14="http://schemas.microsoft.com/office/powerpoint/2010/main" val="17740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smtClean="0"/>
            </a:lvl1pPr>
          </a:lstStyle>
          <a:p>
            <a:pPr>
              <a:defRPr/>
            </a:pPr>
            <a:fld id="{8D3584DB-AFD6-4294-AED7-64BB8FA0C67E}" type="datetime1">
              <a:rPr lang="zh-CN" altLang="en-US"/>
              <a:pPr>
                <a:defRPr/>
              </a:pPr>
              <a:t>2016/2/16</a:t>
            </a:fld>
            <a:endParaRPr lang="en-US" sz="1800"/>
          </a:p>
        </p:txBody>
      </p:sp>
      <p:sp>
        <p:nvSpPr>
          <p:cNvPr id="5" name="页脚占位符 4"/>
          <p:cNvSpPr>
            <a:spLocks noGrp="1"/>
          </p:cNvSpPr>
          <p:nvPr>
            <p:ph type="ftr" sz="quarter" idx="11"/>
          </p:nvPr>
        </p:nvSpPr>
        <p:spPr/>
        <p:txBody>
          <a:bodyPr/>
          <a:lstStyle>
            <a:lvl1pPr>
              <a:defRPr smtClean="0"/>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fld id="{215CCDD1-3287-4A10-8A0B-259D7499C82C}" type="slidenum">
              <a:rPr lang="zh-CN" altLang="en-US"/>
              <a:pPr/>
              <a:t>‹#›</a:t>
            </a:fld>
            <a:endParaRPr lang="en-US" altLang="zh-CN" sz="1800"/>
          </a:p>
        </p:txBody>
      </p:sp>
    </p:spTree>
    <p:extLst>
      <p:ext uri="{BB962C8B-B14F-4D97-AF65-F5344CB8AC3E}">
        <p14:creationId xmlns:p14="http://schemas.microsoft.com/office/powerpoint/2010/main" val="4089265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smtClean="0"/>
            </a:lvl1pPr>
          </a:lstStyle>
          <a:p>
            <a:pPr>
              <a:defRPr/>
            </a:pPr>
            <a:fld id="{D86C3CA8-6CF5-4210-B3FC-A1572FB1F29E}" type="datetime1">
              <a:rPr lang="zh-CN" altLang="en-US"/>
              <a:pPr>
                <a:defRPr/>
              </a:pPr>
              <a:t>2016/2/16</a:t>
            </a:fld>
            <a:endParaRPr lang="en-US" sz="1800"/>
          </a:p>
        </p:txBody>
      </p:sp>
      <p:sp>
        <p:nvSpPr>
          <p:cNvPr id="5" name="页脚占位符 4"/>
          <p:cNvSpPr>
            <a:spLocks noGrp="1"/>
          </p:cNvSpPr>
          <p:nvPr>
            <p:ph type="ftr" sz="quarter" idx="11"/>
          </p:nvPr>
        </p:nvSpPr>
        <p:spPr/>
        <p:txBody>
          <a:bodyPr/>
          <a:lstStyle>
            <a:lvl1pPr>
              <a:defRPr smtClean="0"/>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fld id="{E2D57FAB-2FCF-4392-BF2A-B90BFB398636}" type="slidenum">
              <a:rPr lang="zh-CN" altLang="en-US"/>
              <a:pPr/>
              <a:t>‹#›</a:t>
            </a:fld>
            <a:endParaRPr lang="en-US" altLang="zh-CN" sz="1800"/>
          </a:p>
        </p:txBody>
      </p:sp>
    </p:spTree>
    <p:extLst>
      <p:ext uri="{BB962C8B-B14F-4D97-AF65-F5344CB8AC3E}">
        <p14:creationId xmlns:p14="http://schemas.microsoft.com/office/powerpoint/2010/main" val="272794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smtClean="0"/>
            </a:lvl1pPr>
          </a:lstStyle>
          <a:p>
            <a:pPr>
              <a:defRPr/>
            </a:pPr>
            <a:fld id="{A740A792-DC74-441C-A333-33934D255024}" type="datetime1">
              <a:rPr lang="zh-CN" altLang="en-US"/>
              <a:pPr>
                <a:defRPr/>
              </a:pPr>
              <a:t>2016/2/16</a:t>
            </a:fld>
            <a:endParaRPr lang="en-US" sz="1800"/>
          </a:p>
        </p:txBody>
      </p:sp>
      <p:sp>
        <p:nvSpPr>
          <p:cNvPr id="6" name="页脚占位符 5"/>
          <p:cNvSpPr>
            <a:spLocks noGrp="1"/>
          </p:cNvSpPr>
          <p:nvPr>
            <p:ph type="ftr" sz="quarter" idx="11"/>
          </p:nvPr>
        </p:nvSpPr>
        <p:spPr/>
        <p:txBody>
          <a:bodyPr/>
          <a:lstStyle>
            <a:lvl1pPr>
              <a:defRPr smtClean="0"/>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fld id="{9B27534C-F1BD-474C-A6F3-CD94C4615477}" type="slidenum">
              <a:rPr lang="zh-CN" altLang="en-US"/>
              <a:pPr/>
              <a:t>‹#›</a:t>
            </a:fld>
            <a:endParaRPr lang="en-US" altLang="zh-CN" sz="1800"/>
          </a:p>
        </p:txBody>
      </p:sp>
    </p:spTree>
    <p:extLst>
      <p:ext uri="{BB962C8B-B14F-4D97-AF65-F5344CB8AC3E}">
        <p14:creationId xmlns:p14="http://schemas.microsoft.com/office/powerpoint/2010/main" val="423451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smtClean="0"/>
            </a:lvl1pPr>
          </a:lstStyle>
          <a:p>
            <a:pPr>
              <a:defRPr/>
            </a:pPr>
            <a:fld id="{D3A4CC91-5060-412C-9836-303C00ED64E2}" type="datetime1">
              <a:rPr lang="zh-CN" altLang="en-US"/>
              <a:pPr>
                <a:defRPr/>
              </a:pPr>
              <a:t>2016/2/16</a:t>
            </a:fld>
            <a:endParaRPr lang="en-US" sz="1800"/>
          </a:p>
        </p:txBody>
      </p:sp>
      <p:sp>
        <p:nvSpPr>
          <p:cNvPr id="8" name="页脚占位符 7"/>
          <p:cNvSpPr>
            <a:spLocks noGrp="1"/>
          </p:cNvSpPr>
          <p:nvPr>
            <p:ph type="ftr" sz="quarter" idx="11"/>
          </p:nvPr>
        </p:nvSpPr>
        <p:spPr/>
        <p:txBody>
          <a:bodyPr/>
          <a:lstStyle>
            <a:lvl1pPr>
              <a:defRPr smtClean="0"/>
            </a:lvl1pPr>
          </a:lstStyle>
          <a:p>
            <a:pPr>
              <a:defRPr/>
            </a:pPr>
            <a:endParaRPr lang="zh-CN" altLang="zh-CN"/>
          </a:p>
        </p:txBody>
      </p:sp>
      <p:sp>
        <p:nvSpPr>
          <p:cNvPr id="9" name="灯片编号占位符 8"/>
          <p:cNvSpPr>
            <a:spLocks noGrp="1"/>
          </p:cNvSpPr>
          <p:nvPr>
            <p:ph type="sldNum" sz="quarter" idx="12"/>
          </p:nvPr>
        </p:nvSpPr>
        <p:spPr/>
        <p:txBody>
          <a:bodyPr/>
          <a:lstStyle>
            <a:lvl1pPr>
              <a:defRPr/>
            </a:lvl1pPr>
          </a:lstStyle>
          <a:p>
            <a:fld id="{586963C3-4EBE-4AEC-AECB-95D4CEF33FE4}" type="slidenum">
              <a:rPr lang="zh-CN" altLang="en-US"/>
              <a:pPr/>
              <a:t>‹#›</a:t>
            </a:fld>
            <a:endParaRPr lang="en-US" altLang="zh-CN" sz="1800"/>
          </a:p>
        </p:txBody>
      </p:sp>
    </p:spTree>
    <p:extLst>
      <p:ext uri="{BB962C8B-B14F-4D97-AF65-F5344CB8AC3E}">
        <p14:creationId xmlns:p14="http://schemas.microsoft.com/office/powerpoint/2010/main" val="308848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smtClean="0"/>
            </a:lvl1pPr>
          </a:lstStyle>
          <a:p>
            <a:pPr>
              <a:defRPr/>
            </a:pPr>
            <a:fld id="{2262F631-599E-4CD1-A275-E4D0E85D5F47}" type="datetime1">
              <a:rPr lang="zh-CN" altLang="en-US"/>
              <a:pPr>
                <a:defRPr/>
              </a:pPr>
              <a:t>2016/2/16</a:t>
            </a:fld>
            <a:endParaRPr lang="en-US" sz="1800"/>
          </a:p>
        </p:txBody>
      </p:sp>
      <p:sp>
        <p:nvSpPr>
          <p:cNvPr id="4" name="页脚占位符 3"/>
          <p:cNvSpPr>
            <a:spLocks noGrp="1"/>
          </p:cNvSpPr>
          <p:nvPr>
            <p:ph type="ftr" sz="quarter" idx="11"/>
          </p:nvPr>
        </p:nvSpPr>
        <p:spPr/>
        <p:txBody>
          <a:bodyPr/>
          <a:lstStyle>
            <a:lvl1pPr>
              <a:defRPr smtClean="0"/>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fld id="{BFD8252F-BFC9-4C2E-BD87-10973E5B89D0}" type="slidenum">
              <a:rPr lang="zh-CN" altLang="en-US"/>
              <a:pPr/>
              <a:t>‹#›</a:t>
            </a:fld>
            <a:endParaRPr lang="en-US" altLang="zh-CN" sz="1800"/>
          </a:p>
        </p:txBody>
      </p:sp>
    </p:spTree>
    <p:extLst>
      <p:ext uri="{BB962C8B-B14F-4D97-AF65-F5344CB8AC3E}">
        <p14:creationId xmlns:p14="http://schemas.microsoft.com/office/powerpoint/2010/main" val="61211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smtClean="0"/>
            </a:lvl1pPr>
          </a:lstStyle>
          <a:p>
            <a:pPr>
              <a:defRPr/>
            </a:pPr>
            <a:fld id="{FDA93EE1-A747-40EE-9F72-642329A8D198}" type="datetime1">
              <a:rPr lang="zh-CN" altLang="en-US"/>
              <a:pPr>
                <a:defRPr/>
              </a:pPr>
              <a:t>2016/2/16</a:t>
            </a:fld>
            <a:endParaRPr lang="en-US" sz="1800"/>
          </a:p>
        </p:txBody>
      </p:sp>
      <p:sp>
        <p:nvSpPr>
          <p:cNvPr id="3" name="页脚占位符 2"/>
          <p:cNvSpPr>
            <a:spLocks noGrp="1"/>
          </p:cNvSpPr>
          <p:nvPr>
            <p:ph type="ftr" sz="quarter" idx="11"/>
          </p:nvPr>
        </p:nvSpPr>
        <p:spPr/>
        <p:txBody>
          <a:bodyPr/>
          <a:lstStyle>
            <a:lvl1pPr>
              <a:defRPr smtClean="0"/>
            </a:lvl1pPr>
          </a:lstStyle>
          <a:p>
            <a:pPr>
              <a:defRPr/>
            </a:pPr>
            <a:endParaRPr lang="zh-CN" altLang="zh-CN"/>
          </a:p>
        </p:txBody>
      </p:sp>
      <p:sp>
        <p:nvSpPr>
          <p:cNvPr id="4" name="灯片编号占位符 3"/>
          <p:cNvSpPr>
            <a:spLocks noGrp="1"/>
          </p:cNvSpPr>
          <p:nvPr>
            <p:ph type="sldNum" sz="quarter" idx="12"/>
          </p:nvPr>
        </p:nvSpPr>
        <p:spPr/>
        <p:txBody>
          <a:bodyPr/>
          <a:lstStyle>
            <a:lvl1pPr>
              <a:defRPr/>
            </a:lvl1pPr>
          </a:lstStyle>
          <a:p>
            <a:fld id="{37A4237A-C4DC-4C61-8778-EA4602C791ED}" type="slidenum">
              <a:rPr lang="zh-CN" altLang="en-US"/>
              <a:pPr/>
              <a:t>‹#›</a:t>
            </a:fld>
            <a:endParaRPr lang="en-US" altLang="zh-CN" sz="1800"/>
          </a:p>
        </p:txBody>
      </p:sp>
    </p:spTree>
    <p:extLst>
      <p:ext uri="{BB962C8B-B14F-4D97-AF65-F5344CB8AC3E}">
        <p14:creationId xmlns:p14="http://schemas.microsoft.com/office/powerpoint/2010/main" val="3609737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smtClean="0"/>
            </a:lvl1pPr>
          </a:lstStyle>
          <a:p>
            <a:pPr>
              <a:defRPr/>
            </a:pPr>
            <a:fld id="{8237FD75-5348-49D9-9C4C-2E84C56F312F}" type="datetime1">
              <a:rPr lang="zh-CN" altLang="en-US"/>
              <a:pPr>
                <a:defRPr/>
              </a:pPr>
              <a:t>2016/2/16</a:t>
            </a:fld>
            <a:endParaRPr lang="en-US" sz="1800"/>
          </a:p>
        </p:txBody>
      </p:sp>
      <p:sp>
        <p:nvSpPr>
          <p:cNvPr id="6" name="页脚占位符 5"/>
          <p:cNvSpPr>
            <a:spLocks noGrp="1"/>
          </p:cNvSpPr>
          <p:nvPr>
            <p:ph type="ftr" sz="quarter" idx="11"/>
          </p:nvPr>
        </p:nvSpPr>
        <p:spPr/>
        <p:txBody>
          <a:bodyPr/>
          <a:lstStyle>
            <a:lvl1pPr>
              <a:defRPr smtClean="0"/>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fld id="{17D42E95-5681-4FE7-BA3E-E5A3FCE6DF93}" type="slidenum">
              <a:rPr lang="zh-CN" altLang="en-US"/>
              <a:pPr/>
              <a:t>‹#›</a:t>
            </a:fld>
            <a:endParaRPr lang="en-US" altLang="zh-CN" sz="1800"/>
          </a:p>
        </p:txBody>
      </p:sp>
    </p:spTree>
    <p:extLst>
      <p:ext uri="{BB962C8B-B14F-4D97-AF65-F5344CB8AC3E}">
        <p14:creationId xmlns:p14="http://schemas.microsoft.com/office/powerpoint/2010/main" val="209492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Arial"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smtClean="0"/>
            </a:lvl1pPr>
          </a:lstStyle>
          <a:p>
            <a:pPr>
              <a:defRPr/>
            </a:pPr>
            <a:fld id="{0FB55FFA-E363-432B-9814-108F1E486FF5}" type="datetime1">
              <a:rPr lang="zh-CN" altLang="en-US"/>
              <a:pPr>
                <a:defRPr/>
              </a:pPr>
              <a:t>2016/2/16</a:t>
            </a:fld>
            <a:endParaRPr lang="en-US" sz="1800"/>
          </a:p>
        </p:txBody>
      </p:sp>
      <p:sp>
        <p:nvSpPr>
          <p:cNvPr id="6" name="页脚占位符 5"/>
          <p:cNvSpPr>
            <a:spLocks noGrp="1"/>
          </p:cNvSpPr>
          <p:nvPr>
            <p:ph type="ftr" sz="quarter" idx="11"/>
          </p:nvPr>
        </p:nvSpPr>
        <p:spPr/>
        <p:txBody>
          <a:bodyPr/>
          <a:lstStyle>
            <a:lvl1pPr>
              <a:defRPr smtClean="0"/>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fld id="{17F7FA3D-6BD6-486A-9700-A7CE62DBE42A}" type="slidenum">
              <a:rPr lang="zh-CN" altLang="en-US"/>
              <a:pPr/>
              <a:t>‹#›</a:t>
            </a:fld>
            <a:endParaRPr lang="en-US" altLang="zh-CN" sz="1800"/>
          </a:p>
        </p:txBody>
      </p:sp>
    </p:spTree>
    <p:extLst>
      <p:ext uri="{BB962C8B-B14F-4D97-AF65-F5344CB8AC3E}">
        <p14:creationId xmlns:p14="http://schemas.microsoft.com/office/powerpoint/2010/main" val="4125622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tr-TR" smtClean="0">
                <a:sym typeface="Arial" panose="020B0604020202020204" pitchFamily="34" charset="0"/>
              </a:rPr>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tr-TR" smtClean="0">
                <a:sym typeface="Arial" panose="020B0604020202020204" pitchFamily="34" charset="0"/>
              </a:rPr>
              <a:t>单击此处编辑母版文本样式</a:t>
            </a:r>
          </a:p>
          <a:p>
            <a:pPr lvl="1"/>
            <a:r>
              <a:rPr lang="zh-CN" altLang="tr-TR" smtClean="0">
                <a:sym typeface="Arial" panose="020B0604020202020204" pitchFamily="34" charset="0"/>
              </a:rPr>
              <a:t>第二级</a:t>
            </a:r>
          </a:p>
          <a:p>
            <a:pPr lvl="2"/>
            <a:r>
              <a:rPr lang="zh-CN" altLang="tr-TR" smtClean="0">
                <a:sym typeface="Arial" panose="020B0604020202020204" pitchFamily="34" charset="0"/>
              </a:rPr>
              <a:t>第三级</a:t>
            </a:r>
          </a:p>
          <a:p>
            <a:pPr lvl="3"/>
            <a:r>
              <a:rPr lang="zh-CN" altLang="tr-TR" smtClean="0">
                <a:sym typeface="Arial" panose="020B0604020202020204" pitchFamily="34" charset="0"/>
              </a:rPr>
              <a:t>第四级</a:t>
            </a:r>
          </a:p>
          <a:p>
            <a:pPr lvl="4"/>
            <a:r>
              <a:rPr lang="zh-CN" altLang="tr-TR" smtClean="0">
                <a:sym typeface="Arial" panose="020B0604020202020204" pitchFamily="34" charset="0"/>
              </a:rPr>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sym typeface="Arial" pitchFamily="34" charset="0"/>
              </a:defRPr>
            </a:lvl1pPr>
          </a:lstStyle>
          <a:p>
            <a:pPr>
              <a:defRPr/>
            </a:pPr>
            <a:fld id="{23AECDB4-D2F4-4DB8-93F8-A9C4B672CD59}" type="datetime1">
              <a:rPr lang="zh-CN" altLang="en-US"/>
              <a:pPr>
                <a:defRPr/>
              </a:pPr>
              <a:t>2016/2/16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sym typeface="Arial" pitchFamily="34" charset="0"/>
              </a:defRPr>
            </a:lvl1pPr>
          </a:lstStyle>
          <a:p>
            <a:pPr>
              <a:defRPr/>
            </a:pPr>
            <a:endParaRPr lang="zh-CN"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ym typeface="Arial" panose="020B0604020202020204" pitchFamily="34" charset="0"/>
              </a:defRPr>
            </a:lvl1pPr>
          </a:lstStyle>
          <a:p>
            <a:fld id="{5B37FA18-29A3-46D5-889F-CB939C0E3EEC}" type="slidenum">
              <a:rPr lang="zh-CN" altLang="en-US"/>
              <a:pPr/>
              <a:t>‹#›</a:t>
            </a:fld>
            <a:endParaRPr lang="en-US" altLang="zh-CN"/>
          </a:p>
        </p:txBody>
      </p:sp>
      <p:pic>
        <p:nvPicPr>
          <p:cNvPr id="1031" name="Picture 2" descr="C:\Users\lenovo\Desktop\通用蓝色LOGO.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sym typeface="Arial" panose="020B0604020202020204" pitchFamily="34" charset="0"/>
        </a:defRPr>
      </a:lvl1pPr>
      <a:lvl2pPr algn="ctr" rtl="0" eaLnBrk="0" fontAlgn="base" hangingPunct="0">
        <a:spcBef>
          <a:spcPct val="0"/>
        </a:spcBef>
        <a:spcAft>
          <a:spcPct val="0"/>
        </a:spcAft>
        <a:defRPr sz="4400">
          <a:solidFill>
            <a:schemeClr val="tx2"/>
          </a:solidFill>
          <a:latin typeface="Arial" pitchFamily="34" charset="0"/>
          <a:ea typeface="宋体" pitchFamily="2" charset="-122"/>
          <a:sym typeface="Arial" panose="020B0604020202020204" pitchFamily="34" charset="0"/>
        </a:defRPr>
      </a:lvl2pPr>
      <a:lvl3pPr algn="ctr" rtl="0" eaLnBrk="0" fontAlgn="base" hangingPunct="0">
        <a:spcBef>
          <a:spcPct val="0"/>
        </a:spcBef>
        <a:spcAft>
          <a:spcPct val="0"/>
        </a:spcAft>
        <a:defRPr sz="4400">
          <a:solidFill>
            <a:schemeClr val="tx2"/>
          </a:solidFill>
          <a:latin typeface="Arial" pitchFamily="34" charset="0"/>
          <a:ea typeface="宋体" pitchFamily="2" charset="-122"/>
          <a:sym typeface="Arial" panose="020B0604020202020204" pitchFamily="34" charset="0"/>
        </a:defRPr>
      </a:lvl3pPr>
      <a:lvl4pPr algn="ctr" rtl="0" eaLnBrk="0" fontAlgn="base" hangingPunct="0">
        <a:spcBef>
          <a:spcPct val="0"/>
        </a:spcBef>
        <a:spcAft>
          <a:spcPct val="0"/>
        </a:spcAft>
        <a:defRPr sz="4400">
          <a:solidFill>
            <a:schemeClr val="tx2"/>
          </a:solidFill>
          <a:latin typeface="Arial" pitchFamily="34" charset="0"/>
          <a:ea typeface="宋体" pitchFamily="2" charset="-122"/>
          <a:sym typeface="Arial" panose="020B0604020202020204" pitchFamily="34" charset="0"/>
        </a:defRPr>
      </a:lvl4pPr>
      <a:lvl5pPr algn="ctr" rtl="0" eaLnBrk="0" fontAlgn="base" hangingPunct="0">
        <a:spcBef>
          <a:spcPct val="0"/>
        </a:spcBef>
        <a:spcAft>
          <a:spcPct val="0"/>
        </a:spcAft>
        <a:defRPr sz="4400">
          <a:solidFill>
            <a:schemeClr val="tx2"/>
          </a:solidFill>
          <a:latin typeface="Arial" pitchFamily="34" charset="0"/>
          <a:ea typeface="宋体" pitchFamily="2" charset="-122"/>
          <a:sym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9pPr>
    </p:titleStyle>
    <p:bodyStyle>
      <a:lvl1pPr marL="342900" indent="-342900" algn="l" defTabSz="0" rtl="0" eaLnBrk="0" fontAlgn="base" hangingPunct="0">
        <a:spcBef>
          <a:spcPct val="20000"/>
        </a:spcBef>
        <a:spcAft>
          <a:spcPct val="0"/>
        </a:spcAft>
        <a:buChar char="•"/>
        <a:defRPr sz="3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Char char="–"/>
        <a:defRPr sz="2800">
          <a:solidFill>
            <a:schemeClr val="tx1"/>
          </a:solidFill>
          <a:latin typeface="+mn-lt"/>
          <a:ea typeface="+mn-ea"/>
          <a:sym typeface="Arial" panose="020B0604020202020204" pitchFamily="34" charset="0"/>
        </a:defRPr>
      </a:lvl2pPr>
      <a:lvl3pPr marL="1143000" indent="-228600" algn="l" defTabSz="0" rtl="0" eaLnBrk="0" fontAlgn="base" hangingPunct="0">
        <a:spcBef>
          <a:spcPct val="20000"/>
        </a:spcBef>
        <a:spcAft>
          <a:spcPct val="0"/>
        </a:spcAft>
        <a:buChar char="•"/>
        <a:defRPr sz="2400">
          <a:solidFill>
            <a:schemeClr val="tx1"/>
          </a:solidFill>
          <a:latin typeface="+mn-lt"/>
          <a:ea typeface="+mn-ea"/>
          <a:sym typeface="Arial" panose="020B0604020202020204" pitchFamily="34" charset="0"/>
        </a:defRPr>
      </a:lvl3pPr>
      <a:lvl4pPr marL="1600200" indent="-228600" algn="l" defTabSz="0" rtl="0" eaLnBrk="0" fontAlgn="base" hangingPunct="0">
        <a:spcBef>
          <a:spcPct val="20000"/>
        </a:spcBef>
        <a:spcAft>
          <a:spcPct val="0"/>
        </a:spcAft>
        <a:buChar char="–"/>
        <a:defRPr sz="2000">
          <a:solidFill>
            <a:schemeClr val="tx1"/>
          </a:solidFill>
          <a:latin typeface="+mn-lt"/>
          <a:ea typeface="+mn-ea"/>
          <a:sym typeface="Arial" panose="020B0604020202020204" pitchFamily="34" charset="0"/>
        </a:defRPr>
      </a:lvl4pPr>
      <a:lvl5pPr marL="2057400" indent="-228600" algn="l" defTabSz="0" rtl="0" eaLnBrk="0" fontAlgn="base" hangingPunct="0">
        <a:spcBef>
          <a:spcPct val="20000"/>
        </a:spcBef>
        <a:spcAft>
          <a:spcPct val="0"/>
        </a:spcAft>
        <a:buChar char="»"/>
        <a:defRPr sz="2000">
          <a:solidFill>
            <a:schemeClr val="tx1"/>
          </a:solidFill>
          <a:latin typeface="+mn-lt"/>
          <a:ea typeface="+mn-ea"/>
          <a:sym typeface="Arial" panose="020B0604020202020204" pitchFamily="34" charset="0"/>
        </a:defRPr>
      </a:lvl5pPr>
      <a:lvl6pPr marL="2514600" indent="-228600" algn="l" defTabSz="0" rtl="0" eaLnBrk="0" fontAlgn="base" hangingPunct="0">
        <a:spcBef>
          <a:spcPct val="20000"/>
        </a:spcBef>
        <a:spcAft>
          <a:spcPct val="0"/>
        </a:spcAft>
        <a:buChar char="»"/>
        <a:defRPr sz="2000">
          <a:solidFill>
            <a:schemeClr val="tx1"/>
          </a:solidFill>
          <a:latin typeface="+mn-lt"/>
          <a:ea typeface="+mn-ea"/>
          <a:sym typeface="Arial" pitchFamily="34" charset="0"/>
        </a:defRPr>
      </a:lvl6pPr>
      <a:lvl7pPr marL="2971800" indent="-228600" algn="l" defTabSz="0" rtl="0" eaLnBrk="0" fontAlgn="base" hangingPunct="0">
        <a:spcBef>
          <a:spcPct val="20000"/>
        </a:spcBef>
        <a:spcAft>
          <a:spcPct val="0"/>
        </a:spcAft>
        <a:buChar char="»"/>
        <a:defRPr sz="2000">
          <a:solidFill>
            <a:schemeClr val="tx1"/>
          </a:solidFill>
          <a:latin typeface="+mn-lt"/>
          <a:ea typeface="+mn-ea"/>
          <a:sym typeface="Arial" pitchFamily="34" charset="0"/>
        </a:defRPr>
      </a:lvl7pPr>
      <a:lvl8pPr marL="3429000" indent="-228600" algn="l" defTabSz="0" rtl="0" eaLnBrk="0" fontAlgn="base" hangingPunct="0">
        <a:spcBef>
          <a:spcPct val="20000"/>
        </a:spcBef>
        <a:spcAft>
          <a:spcPct val="0"/>
        </a:spcAft>
        <a:buChar char="»"/>
        <a:defRPr sz="2000">
          <a:solidFill>
            <a:schemeClr val="tx1"/>
          </a:solidFill>
          <a:latin typeface="+mn-lt"/>
          <a:ea typeface="+mn-ea"/>
          <a:sym typeface="Arial" pitchFamily="34" charset="0"/>
        </a:defRPr>
      </a:lvl8pPr>
      <a:lvl9pPr marL="3886200" indent="-228600" algn="l" defTabSz="0" rtl="0" eaLnBrk="0" fontAlgn="base" hangingPunct="0">
        <a:spcBef>
          <a:spcPct val="20000"/>
        </a:spcBef>
        <a:spcAft>
          <a:spcPct val="0"/>
        </a:spcAft>
        <a:buChar char="»"/>
        <a:defRPr sz="2000">
          <a:solidFill>
            <a:schemeClr val="tx1"/>
          </a:solidFill>
          <a:latin typeface="+mn-lt"/>
          <a:ea typeface="+mn-ea"/>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内容占位符 2"/>
          <p:cNvSpPr>
            <a:spLocks noChangeArrowheads="1"/>
          </p:cNvSpPr>
          <p:nvPr/>
        </p:nvSpPr>
        <p:spPr bwMode="auto">
          <a:xfrm>
            <a:off x="0" y="1455738"/>
            <a:ext cx="9144000" cy="4910137"/>
          </a:xfrm>
          <a:prstGeom prst="rect">
            <a:avLst/>
          </a:prstGeom>
          <a:noFill/>
          <a:ln w="9525">
            <a:no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800" b="1">
                <a:solidFill>
                  <a:srgbClr val="000000"/>
                </a:solidFill>
                <a:sym typeface="Arial" panose="020B0604020202020204" pitchFamily="34" charset="0"/>
              </a:rPr>
              <a:t>TTIP &amp; TPP’s Risks: From China’s Perspectivs</a:t>
            </a:r>
          </a:p>
          <a:p>
            <a:pPr algn="ctr">
              <a:spcBef>
                <a:spcPct val="20000"/>
              </a:spcBef>
            </a:pPr>
            <a:r>
              <a:rPr lang="zh-CN" altLang="en-US" sz="2800" b="1">
                <a:solidFill>
                  <a:srgbClr val="000000"/>
                </a:solidFill>
                <a:latin typeface="微软雅黑" panose="020B0503020204020204" pitchFamily="34" charset="-122"/>
                <a:ea typeface="微软雅黑" panose="020B0503020204020204" pitchFamily="34" charset="-122"/>
                <a:sym typeface="Arial" panose="020B0604020202020204" pitchFamily="34" charset="0"/>
              </a:rPr>
              <a:t>没有中国参与，TTIP和TPP将犯历史错误</a:t>
            </a:r>
            <a:endParaRPr lang="en-US" altLang="tr-TR" sz="2000" b="1">
              <a:solidFill>
                <a:srgbClr val="000000"/>
              </a:solidFill>
              <a:sym typeface="Arial" panose="020B0604020202020204" pitchFamily="34" charset="0"/>
            </a:endParaRPr>
          </a:p>
          <a:p>
            <a:pPr algn="ctr">
              <a:spcBef>
                <a:spcPct val="20000"/>
              </a:spcBef>
            </a:pPr>
            <a:r>
              <a:rPr lang="zh-CN" altLang="en-US" sz="2400" b="1">
                <a:solidFill>
                  <a:srgbClr val="000000"/>
                </a:solidFill>
                <a:sym typeface="Arial" panose="020B0604020202020204" pitchFamily="34" charset="0"/>
              </a:rPr>
              <a:t>――在伊斯坦布尔工业协会年会上的主旨发言</a:t>
            </a:r>
          </a:p>
          <a:p>
            <a:pPr algn="ctr">
              <a:spcBef>
                <a:spcPct val="20000"/>
              </a:spcBef>
            </a:pPr>
            <a:endParaRPr lang="zh-CN" altLang="en-US" sz="2000" b="1">
              <a:solidFill>
                <a:srgbClr val="000000"/>
              </a:solidFill>
              <a:sym typeface="Arial" panose="020B0604020202020204" pitchFamily="34" charset="0"/>
            </a:endParaRPr>
          </a:p>
          <a:p>
            <a:pPr algn="ctr">
              <a:spcBef>
                <a:spcPct val="20000"/>
              </a:spcBef>
            </a:pPr>
            <a:endParaRPr lang="zh-CN" altLang="en-US" sz="800" b="1">
              <a:solidFill>
                <a:srgbClr val="000000"/>
              </a:solidFill>
              <a:sym typeface="Arial" panose="020B0604020202020204" pitchFamily="34" charset="0"/>
            </a:endParaRPr>
          </a:p>
          <a:p>
            <a:pPr algn="ctr">
              <a:spcBef>
                <a:spcPct val="20000"/>
              </a:spcBef>
            </a:pPr>
            <a:r>
              <a:rPr lang="en-US" altLang="zh-CN" sz="2400" b="1">
                <a:ea typeface="Kaiti SC" charset="-122"/>
                <a:sym typeface="Arial" panose="020B0604020202020204" pitchFamily="34" charset="0"/>
              </a:rPr>
              <a:t>WANG Wen</a:t>
            </a:r>
          </a:p>
          <a:p>
            <a:pPr algn="ctr">
              <a:spcBef>
                <a:spcPct val="20000"/>
              </a:spcBef>
            </a:pPr>
            <a:r>
              <a:rPr lang="zh-CN" altLang="en-US" sz="4000" b="1">
                <a:solidFill>
                  <a:srgbClr val="000000"/>
                </a:solidFill>
                <a:latin typeface="Kaiti SC" charset="-122"/>
                <a:ea typeface="Kaiti SC" charset="-122"/>
                <a:sym typeface="Kaiti SC" charset="-122"/>
              </a:rPr>
              <a:t>王 文</a:t>
            </a:r>
          </a:p>
          <a:p>
            <a:pPr algn="ctr">
              <a:spcBef>
                <a:spcPct val="20000"/>
              </a:spcBef>
            </a:pPr>
            <a:endParaRPr lang="en-US" altLang="zh-CN" sz="1400" b="1">
              <a:solidFill>
                <a:srgbClr val="000000"/>
              </a:solidFill>
              <a:latin typeface="Kaiti SC" charset="-122"/>
              <a:ea typeface="Kaiti SC" charset="-122"/>
              <a:sym typeface="Kaiti SC" charset="-122"/>
            </a:endParaRPr>
          </a:p>
          <a:p>
            <a:pPr algn="ctr">
              <a:spcBef>
                <a:spcPct val="20000"/>
              </a:spcBef>
            </a:pPr>
            <a:r>
              <a:rPr lang="en-US" altLang="zh-CN" sz="1400" b="1">
                <a:solidFill>
                  <a:srgbClr val="000000"/>
                </a:solidFill>
                <a:sym typeface="Arial" panose="020B0604020202020204" pitchFamily="34" charset="0"/>
              </a:rPr>
              <a:t>Executive Dean, Chongyang Institute for Financial Studies, Renmin University of China (RDCY) </a:t>
            </a:r>
          </a:p>
          <a:p>
            <a:pPr algn="ctr">
              <a:spcBef>
                <a:spcPct val="20000"/>
              </a:spcBef>
              <a:spcAft>
                <a:spcPts val="600"/>
              </a:spcAft>
            </a:pPr>
            <a:r>
              <a:rPr lang="zh-CN" altLang="en-US" sz="1600" b="1">
                <a:sym typeface="Arial" panose="020B0604020202020204" pitchFamily="34" charset="0"/>
              </a:rPr>
              <a:t>中国人民大学重阳金融研究院执行院长</a:t>
            </a:r>
            <a:endParaRPr lang="en-US" altLang="tr-TR" sz="1400" b="1">
              <a:solidFill>
                <a:srgbClr val="000000"/>
              </a:solidFill>
              <a:sym typeface="Arial" panose="020B0604020202020204" pitchFamily="34" charset="0"/>
            </a:endParaRPr>
          </a:p>
          <a:p>
            <a:pPr algn="ctr">
              <a:spcBef>
                <a:spcPct val="20000"/>
              </a:spcBef>
              <a:spcAft>
                <a:spcPts val="600"/>
              </a:spcAft>
            </a:pPr>
            <a:r>
              <a:rPr lang="zh-CN" altLang="en-US" sz="1400" b="1">
                <a:solidFill>
                  <a:srgbClr val="000000"/>
                </a:solidFill>
                <a:sym typeface="Arial" panose="020B0604020202020204" pitchFamily="34" charset="0"/>
              </a:rPr>
              <a:t>土耳其伊斯坦布尔</a:t>
            </a:r>
            <a:endParaRPr lang="en-US" altLang="zh-CN" sz="1400" b="1">
              <a:solidFill>
                <a:srgbClr val="000000"/>
              </a:solidFill>
              <a:sym typeface="Arial" panose="020B0604020202020204" pitchFamily="34" charset="0"/>
            </a:endParaRPr>
          </a:p>
          <a:p>
            <a:pPr algn="ctr">
              <a:spcBef>
                <a:spcPct val="20000"/>
              </a:spcBef>
              <a:spcAft>
                <a:spcPts val="600"/>
              </a:spcAft>
            </a:pPr>
            <a:r>
              <a:rPr lang="en-US" altLang="zh-CN" sz="1400" b="1">
                <a:solidFill>
                  <a:srgbClr val="000000"/>
                </a:solidFill>
                <a:sym typeface="Arial" panose="020B0604020202020204" pitchFamily="34" charset="0"/>
              </a:rPr>
              <a:t>Istanbul,</a:t>
            </a:r>
            <a:r>
              <a:rPr lang="zh-CN" altLang="en-US" sz="1400" b="1">
                <a:solidFill>
                  <a:srgbClr val="000000"/>
                </a:solidFill>
                <a:sym typeface="Arial" panose="020B0604020202020204" pitchFamily="34" charset="0"/>
              </a:rPr>
              <a:t> </a:t>
            </a:r>
            <a:r>
              <a:rPr lang="en-US" altLang="zh-CN" sz="1400" b="1">
                <a:solidFill>
                  <a:srgbClr val="000000"/>
                </a:solidFill>
                <a:sym typeface="Arial" panose="020B0604020202020204" pitchFamily="34" charset="0"/>
              </a:rPr>
              <a:t>Turkey</a:t>
            </a:r>
          </a:p>
          <a:p>
            <a:pPr algn="ctr"/>
            <a:r>
              <a:rPr lang="en-US" altLang="zh-CN" sz="1600" b="1">
                <a:solidFill>
                  <a:srgbClr val="000000"/>
                </a:solidFill>
                <a:sym typeface="Arial" panose="020B0604020202020204" pitchFamily="34" charset="0"/>
              </a:rPr>
              <a:t>February</a:t>
            </a:r>
            <a:r>
              <a:rPr lang="zh-CN" altLang="en-US" sz="1600" b="1">
                <a:solidFill>
                  <a:srgbClr val="000000"/>
                </a:solidFill>
                <a:sym typeface="Arial" panose="020B0604020202020204" pitchFamily="34" charset="0"/>
              </a:rPr>
              <a:t> </a:t>
            </a:r>
            <a:r>
              <a:rPr lang="en-US" altLang="zh-CN" sz="1600" b="1">
                <a:solidFill>
                  <a:srgbClr val="000000"/>
                </a:solidFill>
                <a:sym typeface="Arial" panose="020B0604020202020204" pitchFamily="34" charset="0"/>
              </a:rPr>
              <a:t>13,</a:t>
            </a:r>
            <a:r>
              <a:rPr lang="zh-CN" altLang="en-US" sz="1600" b="1">
                <a:solidFill>
                  <a:srgbClr val="000000"/>
                </a:solidFill>
                <a:sym typeface="Arial" panose="020B0604020202020204" pitchFamily="34" charset="0"/>
              </a:rPr>
              <a:t> </a:t>
            </a:r>
            <a:r>
              <a:rPr lang="en-US" altLang="zh-CN" sz="1600" b="1">
                <a:solidFill>
                  <a:srgbClr val="000000"/>
                </a:solidFill>
                <a:sym typeface="Arial" panose="020B0604020202020204" pitchFamily="34" charset="0"/>
              </a:rPr>
              <a:t>201</a:t>
            </a:r>
            <a:r>
              <a:rPr lang="zh-CN" altLang="en-US" sz="1600" b="1">
                <a:solidFill>
                  <a:srgbClr val="000000"/>
                </a:solidFill>
                <a:sym typeface="Arial" panose="020B0604020202020204" pitchFamily="34" charset="0"/>
              </a:rPr>
              <a:t>6</a:t>
            </a:r>
          </a:p>
          <a:p>
            <a:pPr algn="ctr">
              <a:spcBef>
                <a:spcPct val="20000"/>
              </a:spcBef>
            </a:pPr>
            <a:endParaRPr lang="zh-CN" altLang="en-US" sz="3200">
              <a:sym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457450" y="1241425"/>
            <a:ext cx="50911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10000"/>
              </a:lnSpc>
            </a:pPr>
            <a:r>
              <a:rPr lang="zh-CN" altLang="en-US" sz="4000" b="1"/>
              <a:t>New </a:t>
            </a:r>
            <a:r>
              <a:rPr lang="zh-CN" altLang="en-US" sz="4000" b="1">
                <a:cs typeface="Arial" panose="020B0604020202020204" pitchFamily="34" charset="0"/>
              </a:rPr>
              <a:t>Two</a:t>
            </a:r>
            <a:r>
              <a:rPr lang="zh-CN" altLang="en-US" sz="4000" b="1"/>
              <a:t> </a:t>
            </a:r>
            <a:r>
              <a:rPr lang="zh-CN" altLang="en-US" sz="4000" b="1">
                <a:cs typeface="Arial" panose="020B0604020202020204" pitchFamily="34" charset="0"/>
              </a:rPr>
              <a:t>World</a:t>
            </a:r>
          </a:p>
        </p:txBody>
      </p:sp>
      <p:pic>
        <p:nvPicPr>
          <p:cNvPr id="22531" name="Picture 3" descr="8692052272931098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936750"/>
            <a:ext cx="914400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889000" y="1846263"/>
            <a:ext cx="745172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sz="3200" b="1"/>
              <a:t>Concluded Suggestion: </a:t>
            </a:r>
          </a:p>
          <a:p>
            <a:pPr>
              <a:lnSpc>
                <a:spcPct val="150000"/>
              </a:lnSpc>
            </a:pPr>
            <a:endParaRPr lang="zh-CN" altLang="zh-CN" sz="1200" b="1"/>
          </a:p>
          <a:p>
            <a:pPr>
              <a:lnSpc>
                <a:spcPct val="150000"/>
              </a:lnSpc>
            </a:pPr>
            <a:r>
              <a:rPr lang="zh-CN" altLang="zh-CN" sz="2400" b="1"/>
              <a:t>International community should carefully consider the TTIP and TPP’s chances of success or failure, as well as corresponding risks, and make necessary adjustments in time.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939800" y="2054225"/>
            <a:ext cx="7673975"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sz="3200" b="1"/>
              <a:t>First of all</a:t>
            </a:r>
          </a:p>
          <a:p>
            <a:pPr>
              <a:lnSpc>
                <a:spcPct val="150000"/>
              </a:lnSpc>
            </a:pPr>
            <a:r>
              <a:rPr lang="zh-CN" altLang="zh-CN" sz="2400" b="1"/>
              <a:t>the international community should maintain communications on global trade, especially through the institutionalization of the trade minister conference of G20.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939800" y="2054225"/>
            <a:ext cx="7673975"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sz="3200" b="1"/>
              <a:t>Secondly</a:t>
            </a:r>
          </a:p>
          <a:p>
            <a:pPr>
              <a:lnSpc>
                <a:spcPct val="150000"/>
              </a:lnSpc>
            </a:pPr>
            <a:r>
              <a:rPr lang="zh-CN" altLang="zh-CN" sz="2400" b="1"/>
              <a:t>the international community should cherish the results attained in free trade negotiations under WTO framework.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descr="5594296125841358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888" y="2024063"/>
            <a:ext cx="8677275"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241300" y="1200150"/>
            <a:ext cx="86772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zh-CN" sz="2000" b="1"/>
              <a:t>Last but not least, </a:t>
            </a:r>
            <a:r>
              <a:rPr lang="zh-CN" altLang="zh-CN" sz="1600" b="1"/>
              <a:t>the international community should pay attention to and support the regional economic and trade cooperation net that forms under the Belt and Road proposals of China.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内容占位符 2"/>
          <p:cNvSpPr>
            <a:spLocks noGrp="1" noChangeArrowheads="1"/>
          </p:cNvSpPr>
          <p:nvPr>
            <p:ph idx="1"/>
          </p:nvPr>
        </p:nvSpPr>
        <p:spPr>
          <a:xfrm>
            <a:off x="457200" y="1600200"/>
            <a:ext cx="8229600" cy="4525963"/>
          </a:xfrm>
        </p:spPr>
        <p:txBody>
          <a:bodyPr/>
          <a:lstStyle/>
          <a:p>
            <a:pPr algn="l">
              <a:buFontTx/>
              <a:buChar char="•"/>
            </a:pPr>
            <a:endParaRPr lang="zh-CN" altLang="zh-CN" smtClean="0"/>
          </a:p>
          <a:p>
            <a:pPr algn="l">
              <a:buFontTx/>
              <a:buChar char="•"/>
            </a:pPr>
            <a:endParaRPr lang="zh-CN" altLang="zh-CN" smtClean="0"/>
          </a:p>
          <a:p>
            <a:pPr algn="l"/>
            <a:endParaRPr lang="zh-CN" altLang="zh-CN" smtClean="0"/>
          </a:p>
        </p:txBody>
      </p:sp>
      <p:pic>
        <p:nvPicPr>
          <p:cNvPr id="27651"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25" y="1493838"/>
            <a:ext cx="3589338"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25" y="4024313"/>
            <a:ext cx="3589338"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文本框 5"/>
          <p:cNvSpPr>
            <a:spLocks noChangeArrowheads="1"/>
          </p:cNvSpPr>
          <p:nvPr/>
        </p:nvSpPr>
        <p:spPr bwMode="auto">
          <a:xfrm>
            <a:off x="242888" y="5327650"/>
            <a:ext cx="49244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b="1">
                <a:solidFill>
                  <a:srgbClr val="000000"/>
                </a:solidFill>
                <a:sym typeface="Arial" panose="020B0604020202020204" pitchFamily="34" charset="0"/>
              </a:rPr>
              <a:t>中国人民大学重阳金融研究院</a:t>
            </a:r>
            <a:endParaRPr lang="en-US" altLang="tr-TR" b="1">
              <a:solidFill>
                <a:srgbClr val="000000"/>
              </a:solidFill>
              <a:sym typeface="Arial" panose="020B0604020202020204" pitchFamily="34" charset="0"/>
            </a:endParaRPr>
          </a:p>
          <a:p>
            <a:pPr algn="ctr"/>
            <a:r>
              <a:rPr lang="en-US" altLang="zh-CN" sz="1400" b="1">
                <a:solidFill>
                  <a:srgbClr val="000000"/>
                </a:solidFill>
                <a:sym typeface="Arial" panose="020B0604020202020204" pitchFamily="34" charset="0"/>
              </a:rPr>
              <a:t>Chongyang Institute for Financial Studies,</a:t>
            </a:r>
            <a:endParaRPr lang="zh-CN" altLang="en-US" sz="1400" b="1">
              <a:solidFill>
                <a:srgbClr val="000000"/>
              </a:solidFill>
              <a:sym typeface="Arial" panose="020B0604020202020204" pitchFamily="34" charset="0"/>
            </a:endParaRPr>
          </a:p>
          <a:p>
            <a:pPr algn="ctr"/>
            <a:r>
              <a:rPr lang="en-US" altLang="zh-CN" sz="1400" b="1">
                <a:solidFill>
                  <a:srgbClr val="000000"/>
                </a:solidFill>
                <a:sym typeface="Arial" panose="020B0604020202020204" pitchFamily="34" charset="0"/>
              </a:rPr>
              <a:t> Renmin University of China (RDCY) </a:t>
            </a:r>
            <a:endParaRPr lang="zh-CN" altLang="en-US" sz="1400">
              <a:solidFill>
                <a:srgbClr val="000000"/>
              </a:solidFill>
              <a:sym typeface="Arial" panose="020B0604020202020204" pitchFamily="34" charset="0"/>
            </a:endParaRPr>
          </a:p>
        </p:txBody>
      </p:sp>
      <p:pic>
        <p:nvPicPr>
          <p:cNvPr id="27654" name="Picture 6" descr="2837521063258122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888" y="1493838"/>
            <a:ext cx="4684712"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内容占位符 2"/>
          <p:cNvSpPr>
            <a:spLocks noGrp="1" noChangeArrowheads="1"/>
          </p:cNvSpPr>
          <p:nvPr>
            <p:ph idx="1"/>
          </p:nvPr>
        </p:nvSpPr>
        <p:spPr>
          <a:xfrm>
            <a:off x="457200" y="1600200"/>
            <a:ext cx="8229600" cy="4525963"/>
          </a:xfrm>
        </p:spPr>
        <p:txBody>
          <a:bodyPr/>
          <a:lstStyle/>
          <a:p>
            <a:pPr algn="l">
              <a:buFontTx/>
              <a:buChar char="•"/>
            </a:pPr>
            <a:endParaRPr lang="zh-CN" altLang="zh-CN" smtClean="0"/>
          </a:p>
          <a:p>
            <a:pPr algn="l">
              <a:buFontTx/>
              <a:buChar char="•"/>
            </a:pPr>
            <a:endParaRPr lang="zh-CN" altLang="zh-CN" smtClean="0"/>
          </a:p>
          <a:p>
            <a:pPr algn="l"/>
            <a:endParaRPr lang="zh-CN" altLang="zh-CN" smtClean="0"/>
          </a:p>
        </p:txBody>
      </p:sp>
      <p:sp>
        <p:nvSpPr>
          <p:cNvPr id="28675" name="Rectangle 2"/>
          <p:cNvSpPr>
            <a:spLocks noGrp="1" noChangeArrowheads="1"/>
          </p:cNvSpPr>
          <p:nvPr/>
        </p:nvSpPr>
        <p:spPr bwMode="auto">
          <a:xfrm>
            <a:off x="0" y="2159000"/>
            <a:ext cx="91440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zh-CN" altLang="en-US" sz="6000" b="1">
                <a:solidFill>
                  <a:schemeClr val="tx2"/>
                </a:solidFill>
                <a:latin typeface="Kaiti SC" charset="-122"/>
                <a:ea typeface="Kaiti SC" charset="-122"/>
                <a:sym typeface="Arial" panose="020B0604020202020204" pitchFamily="34" charset="0"/>
              </a:rPr>
              <a:t>Thank you !</a:t>
            </a:r>
          </a:p>
        </p:txBody>
      </p:sp>
      <p:sp>
        <p:nvSpPr>
          <p:cNvPr id="28676" name="Rectangle 3"/>
          <p:cNvSpPr>
            <a:spLocks noGrp="1" noChangeArrowheads="1"/>
          </p:cNvSpPr>
          <p:nvPr/>
        </p:nvSpPr>
        <p:spPr bwMode="auto">
          <a:xfrm>
            <a:off x="2360613" y="3148013"/>
            <a:ext cx="7488237" cy="3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0">
              <a:defRPr>
                <a:solidFill>
                  <a:schemeClr val="tx1"/>
                </a:solidFill>
                <a:latin typeface="Arial" panose="020B0604020202020204" pitchFamily="34" charset="0"/>
                <a:ea typeface="宋体" panose="02010600030101010101" pitchFamily="2" charset="-122"/>
              </a:defRPr>
            </a:lvl1pPr>
            <a:lvl2pPr marL="742950" indent="-285750" defTabSz="0">
              <a:defRPr>
                <a:solidFill>
                  <a:schemeClr val="tx1"/>
                </a:solidFill>
                <a:latin typeface="Arial" panose="020B0604020202020204" pitchFamily="34" charset="0"/>
                <a:ea typeface="宋体" panose="02010600030101010101" pitchFamily="2" charset="-122"/>
              </a:defRPr>
            </a:lvl2pPr>
            <a:lvl3pPr marL="1143000" indent="-228600" defTabSz="0">
              <a:defRPr>
                <a:solidFill>
                  <a:schemeClr val="tx1"/>
                </a:solidFill>
                <a:latin typeface="Arial" panose="020B0604020202020204" pitchFamily="34" charset="0"/>
                <a:ea typeface="宋体" panose="02010600030101010101" pitchFamily="2" charset="-122"/>
              </a:defRPr>
            </a:lvl3pPr>
            <a:lvl4pPr marL="1600200" indent="-228600" defTabSz="0">
              <a:defRPr>
                <a:solidFill>
                  <a:schemeClr val="tx1"/>
                </a:solidFill>
                <a:latin typeface="Arial" panose="020B0604020202020204" pitchFamily="34" charset="0"/>
                <a:ea typeface="宋体" panose="02010600030101010101" pitchFamily="2" charset="-122"/>
              </a:defRPr>
            </a:lvl4pPr>
            <a:lvl5pPr marL="2057400" indent="-228600" defTabSz="0">
              <a:defRPr>
                <a:solidFill>
                  <a:schemeClr val="tx1"/>
                </a:solidFill>
                <a:latin typeface="Arial" panose="020B0604020202020204" pitchFamily="34" charset="0"/>
                <a:ea typeface="宋体" panose="02010600030101010101" pitchFamily="2" charset="-122"/>
              </a:defRPr>
            </a:lvl5pPr>
            <a:lvl6pPr marL="25146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 typeface="Wingdings" panose="05000000000000000000" pitchFamily="2" charset="2"/>
              <a:buNone/>
            </a:pPr>
            <a:endParaRPr lang="zh-CN" altLang="en-US" sz="2000">
              <a:ea typeface="SimHei" panose="02010609060101010101" pitchFamily="49" charset="-122"/>
              <a:sym typeface="Arial" panose="020B0604020202020204" pitchFamily="34" charset="0"/>
            </a:endParaRPr>
          </a:p>
          <a:p>
            <a:pPr eaLnBrk="1" hangingPunct="1">
              <a:spcBef>
                <a:spcPct val="20000"/>
              </a:spcBef>
              <a:buFontTx/>
              <a:buNone/>
            </a:pPr>
            <a:r>
              <a:rPr lang="zh-CN" altLang="en-US" sz="2400">
                <a:cs typeface="Arial" panose="020B0604020202020204" pitchFamily="34" charset="0"/>
                <a:sym typeface="Arial" panose="020B0604020202020204" pitchFamily="34" charset="0"/>
              </a:rPr>
              <a:t>WeChat：</a:t>
            </a:r>
            <a:r>
              <a:rPr lang="en-US" altLang="zh-CN" sz="2400">
                <a:sym typeface="Arial" panose="020B0604020202020204" pitchFamily="34" charset="0"/>
              </a:rPr>
              <a:t>rdcy201</a:t>
            </a:r>
            <a:r>
              <a:rPr lang="zh-CN" altLang="en-US" sz="2400">
                <a:sym typeface="Arial" panose="020B0604020202020204" pitchFamily="34" charset="0"/>
              </a:rPr>
              <a:t>3</a:t>
            </a:r>
            <a:r>
              <a:rPr lang="en-US" altLang="zh-CN" sz="2400">
                <a:sym typeface="Arial" panose="020B0604020202020204" pitchFamily="34" charset="0"/>
              </a:rPr>
              <a:t>(</a:t>
            </a:r>
            <a:r>
              <a:rPr lang="zh-CN" altLang="en-US" sz="2400">
                <a:sym typeface="Arial" panose="020B0604020202020204" pitchFamily="34" charset="0"/>
              </a:rPr>
              <a:t>人大重阳</a:t>
            </a:r>
            <a:r>
              <a:rPr lang="en-US" altLang="zh-CN" sz="2400">
                <a:sym typeface="Arial" panose="020B0604020202020204" pitchFamily="34" charset="0"/>
              </a:rPr>
              <a:t>)</a:t>
            </a:r>
            <a:endParaRPr lang="en-US" altLang="zh-CN" sz="2800">
              <a:sym typeface="Arial" panose="020B0604020202020204" pitchFamily="34" charset="0"/>
            </a:endParaRPr>
          </a:p>
          <a:p>
            <a:pPr eaLnBrk="1" hangingPunct="1">
              <a:spcBef>
                <a:spcPct val="20000"/>
              </a:spcBef>
              <a:buFont typeface="Wingdings" panose="05000000000000000000" pitchFamily="2" charset="2"/>
              <a:buNone/>
            </a:pPr>
            <a:r>
              <a:rPr lang="zh-CN" altLang="en-US" sz="2400">
                <a:cs typeface="Arial" panose="020B0604020202020204" pitchFamily="34" charset="0"/>
                <a:sym typeface="Arial" panose="020B0604020202020204" pitchFamily="34" charset="0"/>
              </a:rPr>
              <a:t>Weibo：</a:t>
            </a:r>
            <a:r>
              <a:rPr lang="en-US" altLang="zh-CN" sz="2400">
                <a:sym typeface="Arial" panose="020B0604020202020204" pitchFamily="34" charset="0"/>
              </a:rPr>
              <a:t>@</a:t>
            </a:r>
            <a:r>
              <a:rPr lang="zh-CN" altLang="en-US" sz="2400">
                <a:sym typeface="Arial" panose="020B0604020202020204" pitchFamily="34" charset="0"/>
              </a:rPr>
              <a:t>人大重阳</a:t>
            </a:r>
          </a:p>
          <a:p>
            <a:pPr eaLnBrk="1" hangingPunct="1">
              <a:spcBef>
                <a:spcPct val="20000"/>
              </a:spcBef>
              <a:buFont typeface="Wingdings" panose="05000000000000000000" pitchFamily="2" charset="2"/>
              <a:buNone/>
            </a:pPr>
            <a:r>
              <a:rPr lang="zh-CN" altLang="en-US" sz="2400">
                <a:sym typeface="Arial" panose="020B0604020202020204" pitchFamily="34" charset="0"/>
              </a:rPr>
              <a:t>　　　　</a:t>
            </a:r>
            <a:r>
              <a:rPr lang="en-US" altLang="zh-CN" sz="2400">
                <a:sym typeface="Arial" panose="020B0604020202020204" pitchFamily="34" charset="0"/>
              </a:rPr>
              <a:t>@</a:t>
            </a:r>
            <a:r>
              <a:rPr lang="zh-CN" altLang="en-US" sz="2400">
                <a:sym typeface="Arial" panose="020B0604020202020204" pitchFamily="34" charset="0"/>
              </a:rPr>
              <a:t>王文评论</a:t>
            </a:r>
          </a:p>
          <a:p>
            <a:pPr eaLnBrk="1" hangingPunct="1">
              <a:spcBef>
                <a:spcPct val="20000"/>
              </a:spcBef>
              <a:buFont typeface="Wingdings" panose="05000000000000000000" pitchFamily="2" charset="2"/>
              <a:buNone/>
            </a:pPr>
            <a:r>
              <a:rPr lang="zh-CN" altLang="en-US" sz="2400">
                <a:sym typeface="Arial" panose="020B0604020202020204" pitchFamily="34" charset="0"/>
              </a:rPr>
              <a:t>E</a:t>
            </a:r>
            <a:r>
              <a:rPr lang="zh-CN" altLang="en-US" sz="2400">
                <a:cs typeface="Arial" panose="020B0604020202020204" pitchFamily="34" charset="0"/>
                <a:sym typeface="Arial" panose="020B0604020202020204" pitchFamily="34" charset="0"/>
              </a:rPr>
              <a:t>mail：</a:t>
            </a:r>
            <a:r>
              <a:rPr lang="en-US" altLang="zh-CN" sz="2400">
                <a:sym typeface="Arial" panose="020B0604020202020204" pitchFamily="34" charset="0"/>
              </a:rPr>
              <a:t>wangwen2013@ruc.edu.cn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t01749185fb6c379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460375"/>
            <a:ext cx="7335838" cy="733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217613" y="2193925"/>
            <a:ext cx="6932612"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zh-CN" sz="2800" b="1"/>
              <a:t>In fact, </a:t>
            </a:r>
            <a:r>
              <a:rPr lang="zh-CN" altLang="zh-CN" sz="2000" b="1"/>
              <a:t>while analyzing international trade pattern changes, Chinese scholars tend to parallel TTIP with the US-led Trans-Pacific Partnership Agreement, which aims to establish a more exclusive and more favorable free trade alliance than that forms under WTO rules.</a:t>
            </a:r>
            <a:endParaRPr lang="zh-CN" altLang="zh-C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114550" y="1039813"/>
            <a:ext cx="7375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sz="3200" b="1"/>
              <a:t>TTIP and TPP: WTO 2.0? </a:t>
            </a:r>
          </a:p>
        </p:txBody>
      </p:sp>
      <p:pic>
        <p:nvPicPr>
          <p:cNvPr id="16387" name="Picture 3" descr="2388517876949468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900" y="1985963"/>
            <a:ext cx="7053263"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p:cNvSpPr txBox="1">
            <a:spLocks noChangeArrowheads="1"/>
          </p:cNvSpPr>
          <p:nvPr/>
        </p:nvSpPr>
        <p:spPr bwMode="auto">
          <a:xfrm>
            <a:off x="133350" y="2241550"/>
            <a:ext cx="19431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SzPct val="100000"/>
              <a:buFont typeface="Wingdings" panose="05000000000000000000" pitchFamily="2" charset="2"/>
              <a:buChar char="l"/>
            </a:pPr>
            <a:r>
              <a:rPr lang="zh-CN" altLang="zh-CN" sz="1600" b="1"/>
              <a:t>More exclusive and more favorable free trade alliance?</a:t>
            </a:r>
          </a:p>
          <a:p>
            <a:pPr>
              <a:buSzPct val="100000"/>
              <a:buFont typeface="Wingdings" panose="05000000000000000000" pitchFamily="2" charset="2"/>
              <a:buChar char="l"/>
            </a:pPr>
            <a:endParaRPr lang="zh-CN" altLang="zh-CN" sz="1600" b="1"/>
          </a:p>
          <a:p>
            <a:pPr>
              <a:buSzPct val="100000"/>
              <a:buFont typeface="Wingdings" panose="05000000000000000000" pitchFamily="2" charset="2"/>
              <a:buChar char="l"/>
            </a:pPr>
            <a:r>
              <a:rPr lang="zh-CN" altLang="zh-CN" sz="1600" b="1"/>
              <a:t>To start a new revolution in the international economic and trade system?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00050" y="1250950"/>
            <a:ext cx="8493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sz="2400" b="1"/>
              <a:t>A Chinese think tank’s perception on TTIP and TPP</a:t>
            </a:r>
            <a:endParaRPr lang="zh-CN" altLang="zh-CN" sz="1600" b="1"/>
          </a:p>
        </p:txBody>
      </p:sp>
      <p:sp>
        <p:nvSpPr>
          <p:cNvPr id="17411" name="Text Box 3"/>
          <p:cNvSpPr txBox="1">
            <a:spLocks noChangeArrowheads="1"/>
          </p:cNvSpPr>
          <p:nvPr/>
        </p:nvSpPr>
        <p:spPr bwMode="auto">
          <a:xfrm>
            <a:off x="400050" y="2066925"/>
            <a:ext cx="3959225"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2000" b="1"/>
              <a:t>However,</a:t>
            </a:r>
            <a:r>
              <a:rPr lang="zh-CN" altLang="zh-CN" sz="1600" b="1"/>
              <a:t> the current development trend indicates that this so-called revolution has not brought about positive global progress, but a big influence on the global order evolution process that has embraced a linear development model. New trade protectionism is taking shape in new forms. And the unnecessary internal frictions in competition between developed countries and emerging economies grow. These negative influences of TPP and TTIP can cause larger scale of strategic misjudgment, and increase the tension and uncertainties of global economic and political systems.</a:t>
            </a:r>
          </a:p>
        </p:txBody>
      </p:sp>
      <p:pic>
        <p:nvPicPr>
          <p:cNvPr id="17412" name="Picture 4" descr="sy_20151015120040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8" y="4216400"/>
            <a:ext cx="40767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1695360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138" y="2120900"/>
            <a:ext cx="40767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50850" y="2066925"/>
            <a:ext cx="822325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zh-CN" sz="2800" b="1"/>
              <a:t>Firstly, TPP and TTIP go against the strategic intentions of the US. </a:t>
            </a:r>
          </a:p>
          <a:p>
            <a:pPr>
              <a:lnSpc>
                <a:spcPct val="150000"/>
              </a:lnSpc>
            </a:pPr>
            <a:endParaRPr lang="zh-CN" altLang="zh-CN" sz="1200" b="1"/>
          </a:p>
          <a:p>
            <a:pPr>
              <a:lnSpc>
                <a:spcPct val="150000"/>
              </a:lnSpc>
            </a:pPr>
            <a:r>
              <a:rPr lang="zh-CN" altLang="zh-CN" sz="2000" b="1"/>
              <a:t>The US hopes to use a new set of world trade rules to sideway WTO Doha Round Negotiation, and make up loopholes exposed in the protracted negotiations on international economy and trade.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247775" y="1397000"/>
            <a:ext cx="69326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2800" b="1"/>
              <a:t>Secondly, TTIP and TPP almost exclude all emerging economies</a:t>
            </a:r>
            <a:endParaRPr lang="zh-CN" altLang="en-US" sz="2000" b="1"/>
          </a:p>
        </p:txBody>
      </p:sp>
      <p:sp>
        <p:nvSpPr>
          <p:cNvPr id="19459" name="Text Box 3"/>
          <p:cNvSpPr txBox="1">
            <a:spLocks noChangeArrowheads="1"/>
          </p:cNvSpPr>
          <p:nvPr/>
        </p:nvSpPr>
        <p:spPr bwMode="auto">
          <a:xfrm>
            <a:off x="388938" y="2844800"/>
            <a:ext cx="24018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zh-CN" sz="2400" b="1"/>
              <a:t>such as</a:t>
            </a:r>
            <a:r>
              <a:rPr lang="zh-CN" altLang="zh-CN" b="1"/>
              <a:t> China, India, Russia, Brazil, Indonesia, the Middle East and the whole Africa. Whether Turkey can enter TTIP depends on its relations with the European Union. </a:t>
            </a:r>
          </a:p>
        </p:txBody>
      </p:sp>
      <p:pic>
        <p:nvPicPr>
          <p:cNvPr id="19460" name="Picture 4" descr="565225517969716997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50" y="2844800"/>
            <a:ext cx="56705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839788" y="1641475"/>
            <a:ext cx="747553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800" b="1"/>
              <a:t>Thirdly, </a:t>
            </a:r>
            <a:r>
              <a:rPr lang="zh-CN" altLang="en-US" sz="2000" b="1"/>
              <a:t>as the world’s largest trader and consumption market, China is not in TTIP and TPP. Chinese scholars take it as a kind of strategic provocation.  </a:t>
            </a:r>
          </a:p>
        </p:txBody>
      </p:sp>
      <p:pic>
        <p:nvPicPr>
          <p:cNvPr id="20483" name="Picture 3" descr="u=3723920251,709675957&amp;fm=21&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450" y="3286125"/>
            <a:ext cx="52197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p:cNvSpPr>
            <a:spLocks noChangeArrowheads="1"/>
          </p:cNvSpPr>
          <p:nvPr/>
        </p:nvSpPr>
        <p:spPr bwMode="auto">
          <a:xfrm>
            <a:off x="1804988" y="3362325"/>
            <a:ext cx="5702300" cy="473075"/>
          </a:xfrm>
          <a:prstGeom prst="rect">
            <a:avLst/>
          </a:prstGeom>
          <a:solidFill>
            <a:schemeClr val="accent1"/>
          </a:solidFill>
          <a:ln w="9525">
            <a:solidFill>
              <a:schemeClr val="tx1"/>
            </a:solidFill>
            <a:miter lim="800000"/>
            <a:headEnd/>
            <a:tailEnd/>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20485" name="Text Box 5"/>
          <p:cNvSpPr txBox="1">
            <a:spLocks noChangeArrowheads="1"/>
          </p:cNvSpPr>
          <p:nvPr/>
        </p:nvSpPr>
        <p:spPr bwMode="auto">
          <a:xfrm>
            <a:off x="1887538" y="3422650"/>
            <a:ext cx="71675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1600" b="1">
                <a:solidFill>
                  <a:schemeClr val="bg1"/>
                </a:solidFill>
              </a:rPr>
              <a:t>In 2013, China became the world's largest trading nation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728663" y="1460500"/>
            <a:ext cx="7612062"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buSzPct val="100000"/>
              <a:buFont typeface="Wingdings" panose="05000000000000000000" pitchFamily="2" charset="2"/>
              <a:buChar char="l"/>
            </a:pPr>
            <a:r>
              <a:rPr lang="zh-CN" altLang="zh-CN" sz="2000" b="1"/>
              <a:t>TTIP and TPP are exclusive, not inclusive; </a:t>
            </a:r>
          </a:p>
          <a:p>
            <a:pPr>
              <a:lnSpc>
                <a:spcPct val="150000"/>
              </a:lnSpc>
              <a:buSzPct val="100000"/>
              <a:buFont typeface="Wingdings" panose="05000000000000000000" pitchFamily="2" charset="2"/>
              <a:buChar char="l"/>
            </a:pPr>
            <a:r>
              <a:rPr lang="zh-CN" altLang="zh-CN" sz="2000" b="1"/>
              <a:t>they helps the developed countries, not the world; </a:t>
            </a:r>
          </a:p>
          <a:p>
            <a:pPr>
              <a:lnSpc>
                <a:spcPct val="150000"/>
              </a:lnSpc>
              <a:buSzPct val="100000"/>
              <a:buFont typeface="Wingdings" panose="05000000000000000000" pitchFamily="2" charset="2"/>
              <a:buChar char="l"/>
            </a:pPr>
            <a:r>
              <a:rPr lang="zh-CN" altLang="zh-CN" sz="2000" b="1"/>
              <a:t>they are regional, not global; </a:t>
            </a:r>
          </a:p>
          <a:p>
            <a:pPr>
              <a:lnSpc>
                <a:spcPct val="150000"/>
              </a:lnSpc>
              <a:buSzPct val="100000"/>
              <a:buFont typeface="Wingdings" panose="05000000000000000000" pitchFamily="2" charset="2"/>
              <a:buChar char="l"/>
            </a:pPr>
            <a:r>
              <a:rPr lang="zh-CN" altLang="zh-CN" sz="2000" b="1"/>
              <a:t>they return to trade protectionism, not free trade; </a:t>
            </a:r>
          </a:p>
          <a:p>
            <a:pPr>
              <a:lnSpc>
                <a:spcPct val="150000"/>
              </a:lnSpc>
              <a:buSzPct val="100000"/>
              <a:buFont typeface="Wingdings" panose="05000000000000000000" pitchFamily="2" charset="2"/>
              <a:buChar char="l"/>
            </a:pPr>
            <a:r>
              <a:rPr lang="zh-CN" altLang="zh-CN" sz="2000" b="1"/>
              <a:t>they are anti-globalization, not pro-globalization; </a:t>
            </a:r>
          </a:p>
          <a:p>
            <a:pPr>
              <a:lnSpc>
                <a:spcPct val="150000"/>
              </a:lnSpc>
              <a:buSzPct val="100000"/>
              <a:buFont typeface="Wingdings" panose="05000000000000000000" pitchFamily="2" charset="2"/>
              <a:buChar char="l"/>
            </a:pPr>
            <a:r>
              <a:rPr lang="zh-CN" altLang="zh-CN" sz="2000" b="1"/>
              <a:t>they will escalate trade frictions, not help to find solutions.</a:t>
            </a:r>
          </a:p>
        </p:txBody>
      </p:sp>
      <p:pic>
        <p:nvPicPr>
          <p:cNvPr id="21507" name="Picture 3" descr="u=2360802091,3482977589&amp;fm=21&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4530725"/>
            <a:ext cx="3100388"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201201050141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888" y="4530725"/>
            <a:ext cx="226377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
          <p:cNvSpPr txBox="1">
            <a:spLocks noChangeArrowheads="1"/>
          </p:cNvSpPr>
          <p:nvPr/>
        </p:nvSpPr>
        <p:spPr bwMode="auto">
          <a:xfrm>
            <a:off x="1804988" y="6137275"/>
            <a:ext cx="2632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a:t>Trade protectionism</a:t>
            </a:r>
          </a:p>
        </p:txBody>
      </p:sp>
      <p:sp>
        <p:nvSpPr>
          <p:cNvPr id="21510" name="Text Box 6"/>
          <p:cNvSpPr txBox="1">
            <a:spLocks noChangeArrowheads="1"/>
          </p:cNvSpPr>
          <p:nvPr/>
        </p:nvSpPr>
        <p:spPr bwMode="auto">
          <a:xfrm>
            <a:off x="5192713" y="6137275"/>
            <a:ext cx="2162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a:t>Trade friction</a:t>
            </a:r>
          </a:p>
        </p:txBody>
      </p:sp>
    </p:spTree>
  </p:cSld>
  <p:clrMapOvr>
    <a:masterClrMapping/>
  </p:clrMapOvr>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0</Pages>
  <Words>611</Words>
  <Characters>0</Characters>
  <Application>Microsoft Office PowerPoint</Application>
  <DocSecurity>0</DocSecurity>
  <PresentationFormat>Ekran Gösterisi (4:3)</PresentationFormat>
  <Lines>0</Lines>
  <Paragraphs>55</Paragraphs>
  <Slides>16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16</vt:i4>
      </vt:variant>
    </vt:vector>
  </HeadingPairs>
  <TitlesOfParts>
    <vt:vector size="23" baseType="lpstr">
      <vt:lpstr>Arial</vt:lpstr>
      <vt:lpstr>宋体</vt:lpstr>
      <vt:lpstr>微软雅黑</vt:lpstr>
      <vt:lpstr>Kaiti SC</vt:lpstr>
      <vt:lpstr>Wingdings</vt:lpstr>
      <vt:lpstr>SimHei</vt:lpstr>
      <vt:lpstr>默认设计模板</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Hasan Hulki Avcı</cp:lastModifiedBy>
  <cp:revision>141</cp:revision>
  <dcterms:created xsi:type="dcterms:W3CDTF">2013-01-25T01:44:00Z</dcterms:created>
  <dcterms:modified xsi:type="dcterms:W3CDTF">2016-02-16T11:21:43Z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2052-9.1.0.5218</vt:lpwstr>
  </property>
</Properties>
</file>