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61" r:id="rId4"/>
    <p:sldId id="262" r:id="rId5"/>
    <p:sldId id="278" r:id="rId6"/>
    <p:sldId id="264" r:id="rId7"/>
    <p:sldId id="265" r:id="rId8"/>
    <p:sldId id="266" r:id="rId9"/>
    <p:sldId id="276" r:id="rId10"/>
    <p:sldId id="277" r:id="rId11"/>
    <p:sldId id="281" r:id="rId12"/>
    <p:sldId id="257" r:id="rId13"/>
    <p:sldId id="279" r:id="rId14"/>
    <p:sldId id="275" r:id="rId15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4" userDrawn="1">
          <p15:clr>
            <a:srgbClr val="A4A3A4"/>
          </p15:clr>
        </p15:guide>
        <p15:guide id="2" pos="2202" userDrawn="1">
          <p15:clr>
            <a:srgbClr val="A4A3A4"/>
          </p15:clr>
        </p15:guide>
        <p15:guide id="3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4E7C4C"/>
    <a:srgbClr val="CC0000"/>
    <a:srgbClr val="FA4C58"/>
    <a:srgbClr val="FF0066"/>
    <a:srgbClr val="08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717" autoAdjust="0"/>
  </p:normalViewPr>
  <p:slideViewPr>
    <p:cSldViewPr>
      <p:cViewPr varScale="1">
        <p:scale>
          <a:sx n="58" d="100"/>
          <a:sy n="58" d="100"/>
        </p:scale>
        <p:origin x="48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6" y="-84"/>
      </p:cViewPr>
      <p:guideLst>
        <p:guide orient="horz" pos="3134"/>
        <p:guide pos="2202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derica\Desktop\TTIP%20Interconiomic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EU GDP (% changes)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Sheet2!$B$1:$G$1</c:f>
              <c:strCache>
                <c:ptCount val="6"/>
                <c:pt idx="0">
                  <c:v>CEPR (2013)</c:v>
                </c:pt>
                <c:pt idx="1">
                  <c:v>CEPII (2013) </c:v>
                </c:pt>
                <c:pt idx="2">
                  <c:v>Egger et al (2015)</c:v>
                </c:pt>
                <c:pt idx="3">
                  <c:v>Bertelsmann (2013)</c:v>
                </c:pt>
                <c:pt idx="4">
                  <c:v>Felbermayr et al. (2015)</c:v>
                </c:pt>
                <c:pt idx="5">
                  <c:v>Capaldo (2014)</c:v>
                </c:pt>
              </c:strCache>
            </c:strRef>
          </c:cat>
          <c:val>
            <c:numRef>
              <c:f>Sheet2!$B$2:$G$2</c:f>
              <c:numCache>
                <c:formatCode>0.00%</c:formatCode>
                <c:ptCount val="6"/>
                <c:pt idx="0">
                  <c:v>4.7999999999999996E-3</c:v>
                </c:pt>
                <c:pt idx="1">
                  <c:v>3.0000000000000001E-3</c:v>
                </c:pt>
                <c:pt idx="2">
                  <c:v>2.2700000000000001E-2</c:v>
                </c:pt>
                <c:pt idx="3">
                  <c:v>9.1000000000000004E-3</c:v>
                </c:pt>
                <c:pt idx="4">
                  <c:v>3.9399999999999998E-2</c:v>
                </c:pt>
                <c:pt idx="5">
                  <c:v>-4.1999999999999997E-3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US GDP (% changes)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Sheet2!$B$1:$G$1</c:f>
              <c:strCache>
                <c:ptCount val="6"/>
                <c:pt idx="0">
                  <c:v>CEPR (2013)</c:v>
                </c:pt>
                <c:pt idx="1">
                  <c:v>CEPII (2013) </c:v>
                </c:pt>
                <c:pt idx="2">
                  <c:v>Egger et al (2015)</c:v>
                </c:pt>
                <c:pt idx="3">
                  <c:v>Bertelsmann (2013)</c:v>
                </c:pt>
                <c:pt idx="4">
                  <c:v>Felbermayr et al. (2015)</c:v>
                </c:pt>
                <c:pt idx="5">
                  <c:v>Capaldo (2014)</c:v>
                </c:pt>
              </c:strCache>
            </c:strRef>
          </c:cat>
          <c:val>
            <c:numRef>
              <c:f>Sheet2!$B$3:$G$3</c:f>
              <c:numCache>
                <c:formatCode>0.00%</c:formatCode>
                <c:ptCount val="6"/>
                <c:pt idx="0">
                  <c:v>3.8999999999999998E-3</c:v>
                </c:pt>
                <c:pt idx="1">
                  <c:v>3.0000000000000001E-3</c:v>
                </c:pt>
                <c:pt idx="2">
                  <c:v>9.7000000000000003E-3</c:v>
                </c:pt>
                <c:pt idx="3">
                  <c:v>2.5899999999999999E-2</c:v>
                </c:pt>
                <c:pt idx="4">
                  <c:v>4.8899999999999999E-2</c:v>
                </c:pt>
                <c:pt idx="5">
                  <c:v>3.5999999999999999E-3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293318544"/>
        <c:axId val="-1293318000"/>
      </c:barChart>
      <c:catAx>
        <c:axId val="-129331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3318000"/>
        <c:crosses val="autoZero"/>
        <c:auto val="1"/>
        <c:lblAlgn val="ctr"/>
        <c:lblOffset val="100"/>
        <c:noMultiLvlLbl val="0"/>
      </c:catAx>
      <c:valAx>
        <c:axId val="-1293318000"/>
        <c:scaling>
          <c:orientation val="minMax"/>
          <c:max val="5.000000000000001E-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29331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366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/>
          </a:p>
        </p:txBody>
      </p:sp>
      <p:sp>
        <p:nvSpPr>
          <p:cNvPr id="366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fld id="{57079321-0FBA-491E-AF6A-465181FE62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60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FB55F242-7A86-4F12-B762-A9C1542CC29C}" type="datetimeFigureOut">
              <a:rPr lang="en-US" smtClean="0"/>
              <a:pPr/>
              <a:t>2/13/2016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7"/>
            <a:ext cx="5486400" cy="4476274"/>
          </a:xfrm>
          <a:prstGeom prst="rect">
            <a:avLst/>
          </a:prstGeom>
        </p:spPr>
        <p:txBody>
          <a:bodyPr vert="horz" lIns="91870" tIns="45935" rIns="91870" bIns="4593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A8F745A6-B529-4347-8061-83D636505F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41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27-7CF5-45DA-BB16-9CED3084C0B5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DC2-7C83-4C66-8EBA-893A0955357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eps_new-header2010.jpg"/>
          <p:cNvPicPr>
            <a:picLocks noChangeAspect="1"/>
          </p:cNvPicPr>
          <p:nvPr userDrawn="1"/>
        </p:nvPicPr>
        <p:blipFill>
          <a:blip r:embed="rId2" cstate="print"/>
          <a:srcRect t="36783" b="36783"/>
          <a:stretch>
            <a:fillRect/>
          </a:stretch>
        </p:blipFill>
        <p:spPr>
          <a:xfrm>
            <a:off x="685800" y="0"/>
            <a:ext cx="7546086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D436-0D96-463D-995A-40B46BF9A428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742E-7255-457D-9903-C828AECA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043A-F003-4F0A-9744-EE762A4D69C1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0AFBC-7E17-4FBF-9A32-C00115882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4E7C4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  <a:noFill/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>
          <a:xfrm>
            <a:off x="457200" y="6508750"/>
            <a:ext cx="914400" cy="349250"/>
          </a:xfrm>
        </p:spPr>
        <p:txBody>
          <a:bodyPr/>
          <a:lstStyle/>
          <a:p>
            <a:pPr>
              <a:buFontTx/>
              <a:buNone/>
            </a:pPr>
            <a:fld id="{2FBAC166-452A-4DE1-9E37-716B6DDA75AD}" type="datetime1">
              <a:rPr lang="en-GB" smtClean="0"/>
              <a:pPr>
                <a:buFontTx/>
                <a:buNone/>
              </a:pPr>
              <a:t>13/02/2016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>
          <a:xfrm>
            <a:off x="7696200" y="6477000"/>
            <a:ext cx="990600" cy="349250"/>
          </a:xfrm>
        </p:spPr>
        <p:txBody>
          <a:bodyPr/>
          <a:lstStyle/>
          <a:p>
            <a:pPr>
              <a:buFontTx/>
              <a:buNone/>
            </a:pPr>
            <a:fld id="{AF4470DE-73F3-4A5F-8437-BD6A15FA845D}" type="slidenum">
              <a:rPr lang="en-US" smtClean="0"/>
              <a:pPr>
                <a:buFontTx/>
                <a:buNone/>
              </a:pPr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>
          <a:xfrm>
            <a:off x="1524000" y="6553199"/>
            <a:ext cx="5638800" cy="228601"/>
          </a:xfrm>
        </p:spPr>
        <p:txBody>
          <a:bodyPr/>
          <a:lstStyle>
            <a:lvl1pPr>
              <a:defRPr sz="900" b="1">
                <a:solidFill>
                  <a:srgbClr val="08002A"/>
                </a:solidFill>
              </a:defRPr>
            </a:lvl1pPr>
          </a:lstStyle>
          <a:p>
            <a:pPr>
              <a:buFontTx/>
              <a:buNone/>
            </a:pPr>
            <a:r>
              <a:rPr lang="en-US" smtClean="0"/>
              <a:t>Centre for European Policy Studies  • www.ceps.eu </a:t>
            </a:r>
            <a:endParaRPr lang="en-US" dirty="0"/>
          </a:p>
        </p:txBody>
      </p:sp>
      <p:pic>
        <p:nvPicPr>
          <p:cNvPr id="8" name="Picture 7" descr="Ceps_new-header2010.jpg"/>
          <p:cNvPicPr>
            <a:picLocks noChangeAspect="1"/>
          </p:cNvPicPr>
          <p:nvPr userDrawn="1"/>
        </p:nvPicPr>
        <p:blipFill>
          <a:blip r:embed="rId2" cstate="print"/>
          <a:srcRect t="36783" b="36783"/>
          <a:stretch>
            <a:fillRect/>
          </a:stretch>
        </p:blipFill>
        <p:spPr>
          <a:xfrm>
            <a:off x="685800" y="0"/>
            <a:ext cx="7546086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74900"/>
            <a:ext cx="7085013" cy="2103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268413"/>
            <a:ext cx="4037012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5" y="1268413"/>
            <a:ext cx="4038600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B237-EEAD-430F-BFDE-646DA1D05CA8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70DE-73F3-4A5F-8437-BD6A15FA84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eps_new-header2010.jpg"/>
          <p:cNvPicPr>
            <a:picLocks noChangeAspect="1"/>
          </p:cNvPicPr>
          <p:nvPr userDrawn="1"/>
        </p:nvPicPr>
        <p:blipFill>
          <a:blip r:embed="rId2" cstate="print"/>
          <a:srcRect t="36783" b="36783"/>
          <a:stretch>
            <a:fillRect/>
          </a:stretch>
        </p:blipFill>
        <p:spPr>
          <a:xfrm>
            <a:off x="685800" y="0"/>
            <a:ext cx="7546086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2FB5-EEFB-4F04-91D1-55B2B937E47E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2480-B8E1-4DE2-A972-1C903754DC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eps_new-header2010.jpg"/>
          <p:cNvPicPr>
            <a:picLocks noChangeAspect="1"/>
          </p:cNvPicPr>
          <p:nvPr userDrawn="1"/>
        </p:nvPicPr>
        <p:blipFill>
          <a:blip r:embed="rId2" cstate="print"/>
          <a:srcRect t="36783" b="36783"/>
          <a:stretch>
            <a:fillRect/>
          </a:stretch>
        </p:blipFill>
        <p:spPr>
          <a:xfrm>
            <a:off x="685800" y="0"/>
            <a:ext cx="7546086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1FE6-F437-4C17-9A58-626DA959F26C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BF34-CA12-4B7D-9673-B851CDADEF1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Ceps_new-header2010.jpg"/>
          <p:cNvPicPr>
            <a:picLocks noChangeAspect="1"/>
          </p:cNvPicPr>
          <p:nvPr userDrawn="1"/>
        </p:nvPicPr>
        <p:blipFill>
          <a:blip r:embed="rId2" cstate="print"/>
          <a:srcRect t="36783" b="36783"/>
          <a:stretch>
            <a:fillRect/>
          </a:stretch>
        </p:blipFill>
        <p:spPr>
          <a:xfrm>
            <a:off x="685800" y="0"/>
            <a:ext cx="7546086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D06F-79E8-497C-9422-DDBE64AF0EEA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1D24B-17B9-4168-86D2-859C9FCF0E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Ceps_new-header2010.jpg"/>
          <p:cNvPicPr>
            <a:picLocks noChangeAspect="1"/>
          </p:cNvPicPr>
          <p:nvPr userDrawn="1"/>
        </p:nvPicPr>
        <p:blipFill>
          <a:blip r:embed="rId2" cstate="print"/>
          <a:srcRect t="36783" b="36783"/>
          <a:stretch>
            <a:fillRect/>
          </a:stretch>
        </p:blipFill>
        <p:spPr>
          <a:xfrm>
            <a:off x="685800" y="0"/>
            <a:ext cx="7546086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2035-A24F-48DF-97DC-69C1F77B9A81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D9EE5-AE4B-4510-8794-C71C49347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692B9-C4F7-4EAB-A2C9-E3DD87BE2EDB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3377-18E4-4482-AD25-4072DE3F3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95BF-D82D-4601-A6E3-8A292DD610C9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026C6-304C-4A30-8D48-7E3C20046B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FA37-285E-4140-8C68-4F7DDAD0F1E6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899EA-9699-42B5-A63F-65E8F75F6C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7C4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00C8D-C0F2-41D7-BC76-E84EF08DE6BF}" type="datetime1">
              <a:rPr lang="en-GB" smtClean="0"/>
              <a:pPr/>
              <a:t>13/02/2016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Centre for European Policy Studies  • www.ceps.eu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470DE-73F3-4A5F-8437-BD6A15FA84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eps_new-header2010.jpg"/>
          <p:cNvPicPr>
            <a:picLocks noChangeAspect="1"/>
          </p:cNvPicPr>
          <p:nvPr userDrawn="1"/>
        </p:nvPicPr>
        <p:blipFill>
          <a:blip r:embed="rId15" cstate="print"/>
          <a:srcRect t="36783" b="36783"/>
          <a:stretch>
            <a:fillRect/>
          </a:stretch>
        </p:blipFill>
        <p:spPr>
          <a:xfrm>
            <a:off x="685800" y="0"/>
            <a:ext cx="7546086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7C4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101849"/>
          </a:xfrm>
        </p:spPr>
        <p:txBody>
          <a:bodyPr>
            <a:normAutofit/>
          </a:bodyPr>
          <a:lstStyle/>
          <a:p>
            <a:r>
              <a:rPr lang="nl-NL" sz="4000" b="1" dirty="0" smtClean="0"/>
              <a:t>TTIP &amp; Turkey: </a:t>
            </a:r>
            <a:r>
              <a:rPr lang="nl-NL" sz="4000" b="1" dirty="0" err="1" smtClean="0"/>
              <a:t>aligning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naturally</a:t>
            </a:r>
            <a:r>
              <a:rPr lang="nl-NL" sz="4000" b="1" dirty="0" smtClean="0"/>
              <a:t> ?</a:t>
            </a:r>
            <a:endParaRPr lang="nl-NL" sz="4000" b="1" dirty="0"/>
          </a:p>
        </p:txBody>
      </p:sp>
      <p:sp>
        <p:nvSpPr>
          <p:cNvPr id="12" name="Content Placeholder 1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Jacques Pelkmans</a:t>
            </a:r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en-US" sz="2400" b="1" dirty="0" smtClean="0"/>
              <a:t>Istanbul Chamber of </a:t>
            </a:r>
            <a:r>
              <a:rPr lang="tr-TR" sz="2400" b="1" dirty="0" err="1" smtClean="0"/>
              <a:t>Industry</a:t>
            </a:r>
            <a:r>
              <a:rPr lang="tr-TR" sz="2400" b="1" smtClean="0"/>
              <a:t> </a:t>
            </a:r>
            <a:r>
              <a:rPr lang="en-US" sz="2400" b="1" smtClean="0"/>
              <a:t>conference </a:t>
            </a:r>
            <a:r>
              <a:rPr lang="en-US" sz="2400" b="1" dirty="0" smtClean="0"/>
              <a:t>on TTIP, </a:t>
            </a:r>
          </a:p>
          <a:p>
            <a:pPr algn="ctr">
              <a:buNone/>
            </a:pPr>
            <a:r>
              <a:rPr lang="en-US" sz="2400" b="1" dirty="0" smtClean="0"/>
              <a:t>Istanbul,   13 February 2016</a:t>
            </a:r>
          </a:p>
          <a:p>
            <a:pPr algn="ctr">
              <a:buNone/>
            </a:pPr>
            <a:endParaRPr lang="en-US" b="1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Centre for European Policy Studies  • www.ceps.eu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Ghost</a:t>
            </a:r>
            <a:r>
              <a:rPr lang="nl-NL" dirty="0" smtClean="0"/>
              <a:t> </a:t>
            </a:r>
            <a:r>
              <a:rPr lang="nl-NL" dirty="0" err="1" smtClean="0"/>
              <a:t>fighting</a:t>
            </a:r>
            <a:r>
              <a:rPr lang="nl-NL" dirty="0" smtClean="0"/>
              <a:t> or deal stopper (3)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In </a:t>
            </a:r>
            <a:r>
              <a:rPr lang="nl-NL" dirty="0" err="1" smtClean="0"/>
              <a:t>July</a:t>
            </a:r>
            <a:r>
              <a:rPr lang="nl-NL" dirty="0" smtClean="0"/>
              <a:t> 2015 </a:t>
            </a:r>
            <a:r>
              <a:rPr lang="nl-NL" dirty="0" err="1" smtClean="0"/>
              <a:t>the</a:t>
            </a:r>
            <a:r>
              <a:rPr lang="nl-NL" dirty="0" smtClean="0"/>
              <a:t> EP was </a:t>
            </a:r>
            <a:r>
              <a:rPr lang="nl-NL" dirty="0" err="1" smtClean="0"/>
              <a:t>so</a:t>
            </a:r>
            <a:r>
              <a:rPr lang="nl-NL" dirty="0" smtClean="0"/>
              <a:t> </a:t>
            </a:r>
            <a:r>
              <a:rPr lang="nl-NL" dirty="0" err="1" smtClean="0"/>
              <a:t>critical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its</a:t>
            </a:r>
            <a:r>
              <a:rPr lang="nl-NL" dirty="0" smtClean="0"/>
              <a:t> TTIP </a:t>
            </a:r>
            <a:r>
              <a:rPr lang="nl-NL" dirty="0" err="1" smtClean="0"/>
              <a:t>resolution</a:t>
            </a:r>
            <a:r>
              <a:rPr lang="nl-NL" dirty="0" smtClean="0"/>
              <a:t> was </a:t>
            </a:r>
            <a:r>
              <a:rPr lang="nl-NL" dirty="0" err="1" smtClean="0"/>
              <a:t>leaning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‘</a:t>
            </a:r>
            <a:r>
              <a:rPr lang="nl-NL" dirty="0" err="1" smtClean="0"/>
              <a:t>against</a:t>
            </a:r>
            <a:r>
              <a:rPr lang="nl-NL" dirty="0" smtClean="0"/>
              <a:t>, </a:t>
            </a:r>
            <a:r>
              <a:rPr lang="nl-NL" dirty="0" err="1" smtClean="0"/>
              <a:t>unless</a:t>
            </a:r>
            <a:r>
              <a:rPr lang="nl-NL" dirty="0" smtClean="0"/>
              <a:t>’</a:t>
            </a:r>
          </a:p>
          <a:p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lack</a:t>
            </a:r>
            <a:r>
              <a:rPr lang="nl-NL" dirty="0" smtClean="0"/>
              <a:t> of US </a:t>
            </a:r>
            <a:r>
              <a:rPr lang="nl-NL" dirty="0" err="1" smtClean="0"/>
              <a:t>transparency</a:t>
            </a:r>
            <a:r>
              <a:rPr lang="nl-NL" dirty="0" smtClean="0"/>
              <a:t>, COM </a:t>
            </a:r>
            <a:r>
              <a:rPr lang="nl-NL" dirty="0" err="1" smtClean="0"/>
              <a:t>being</a:t>
            </a:r>
            <a:r>
              <a:rPr lang="nl-NL" dirty="0" smtClean="0"/>
              <a:t> </a:t>
            </a:r>
            <a:r>
              <a:rPr lang="nl-NL" dirty="0" err="1" smtClean="0"/>
              <a:t>transparent</a:t>
            </a:r>
            <a:r>
              <a:rPr lang="nl-NL" dirty="0" smtClean="0"/>
              <a:t> (</a:t>
            </a:r>
            <a:r>
              <a:rPr lang="nl-NL" dirty="0" err="1" smtClean="0"/>
              <a:t>also</a:t>
            </a:r>
            <a:r>
              <a:rPr lang="nl-NL" dirty="0" smtClean="0"/>
              <a:t> of </a:t>
            </a:r>
            <a:r>
              <a:rPr lang="nl-NL" dirty="0" err="1" smtClean="0"/>
              <a:t>negotiation</a:t>
            </a:r>
            <a:r>
              <a:rPr lang="nl-NL" dirty="0" smtClean="0"/>
              <a:t> </a:t>
            </a:r>
            <a:r>
              <a:rPr lang="nl-NL" dirty="0" err="1" smtClean="0"/>
              <a:t>round</a:t>
            </a:r>
            <a:r>
              <a:rPr lang="nl-NL" dirty="0" smtClean="0"/>
              <a:t> </a:t>
            </a:r>
            <a:r>
              <a:rPr lang="nl-NL" dirty="0" err="1" smtClean="0"/>
              <a:t>results</a:t>
            </a:r>
            <a:r>
              <a:rPr lang="nl-NL" dirty="0" smtClean="0"/>
              <a:t>)  </a:t>
            </a:r>
            <a:r>
              <a:rPr lang="nl-NL" dirty="0" err="1" smtClean="0"/>
              <a:t>and</a:t>
            </a:r>
            <a:r>
              <a:rPr lang="nl-NL" dirty="0" smtClean="0"/>
              <a:t> a slow </a:t>
            </a:r>
            <a:r>
              <a:rPr lang="nl-NL" dirty="0" err="1" smtClean="0"/>
              <a:t>increase</a:t>
            </a:r>
            <a:r>
              <a:rPr lang="nl-NL" dirty="0" smtClean="0"/>
              <a:t> in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comprehension</a:t>
            </a:r>
            <a:r>
              <a:rPr lang="nl-NL" dirty="0" smtClean="0"/>
              <a:t> of </a:t>
            </a:r>
            <a:r>
              <a:rPr lang="nl-NL" dirty="0" err="1" smtClean="0"/>
              <a:t>what</a:t>
            </a:r>
            <a:r>
              <a:rPr lang="nl-NL" dirty="0" smtClean="0"/>
              <a:t> TTIP </a:t>
            </a:r>
            <a:r>
              <a:rPr lang="nl-NL" dirty="0" err="1" smtClean="0"/>
              <a:t>really</a:t>
            </a:r>
            <a:r>
              <a:rPr lang="nl-NL" dirty="0" smtClean="0"/>
              <a:t> is</a:t>
            </a:r>
          </a:p>
          <a:p>
            <a:r>
              <a:rPr lang="nl-NL" dirty="0" err="1" smtClean="0"/>
              <a:t>Chances</a:t>
            </a:r>
            <a:r>
              <a:rPr lang="nl-NL" dirty="0" smtClean="0"/>
              <a:t> are </a:t>
            </a:r>
            <a:r>
              <a:rPr lang="nl-NL" dirty="0" err="1" smtClean="0"/>
              <a:t>slowly</a:t>
            </a:r>
            <a:r>
              <a:rPr lang="nl-NL" dirty="0" smtClean="0"/>
              <a:t> </a:t>
            </a:r>
            <a:r>
              <a:rPr lang="nl-NL" dirty="0" err="1" smtClean="0"/>
              <a:t>turning</a:t>
            </a:r>
            <a:r>
              <a:rPr lang="nl-NL" dirty="0" smtClean="0"/>
              <a:t> </a:t>
            </a:r>
            <a:r>
              <a:rPr lang="nl-NL" dirty="0" err="1" smtClean="0"/>
              <a:t>towards</a:t>
            </a:r>
            <a:r>
              <a:rPr lang="nl-NL" dirty="0" smtClean="0"/>
              <a:t> </a:t>
            </a:r>
            <a:r>
              <a:rPr lang="nl-NL" dirty="0" err="1" smtClean="0"/>
              <a:t>substance</a:t>
            </a:r>
            <a:r>
              <a:rPr lang="nl-NL" dirty="0" smtClean="0"/>
              <a:t> </a:t>
            </a:r>
            <a:r>
              <a:rPr lang="nl-NL" dirty="0" err="1" smtClean="0"/>
              <a:t>rather</a:t>
            </a:r>
            <a:r>
              <a:rPr lang="nl-NL" dirty="0" smtClean="0"/>
              <a:t> </a:t>
            </a:r>
            <a:r>
              <a:rPr lang="nl-NL" dirty="0" err="1" smtClean="0"/>
              <a:t>than</a:t>
            </a:r>
            <a:r>
              <a:rPr lang="nl-NL" dirty="0" smtClean="0"/>
              <a:t> </a:t>
            </a:r>
            <a:r>
              <a:rPr lang="nl-NL" dirty="0" err="1" smtClean="0"/>
              <a:t>symbolism</a:t>
            </a:r>
            <a:endParaRPr lang="nl-NL" dirty="0" smtClean="0"/>
          </a:p>
          <a:p>
            <a:r>
              <a:rPr lang="nl-NL" dirty="0" smtClean="0"/>
              <a:t>Turkey </a:t>
            </a:r>
            <a:r>
              <a:rPr lang="nl-NL" dirty="0"/>
              <a:t>:</a:t>
            </a:r>
            <a:r>
              <a:rPr lang="nl-NL" dirty="0" smtClean="0"/>
              <a:t>focus on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substance</a:t>
            </a:r>
            <a:r>
              <a:rPr lang="nl-NL" dirty="0" smtClean="0"/>
              <a:t> 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gains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88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488" y="1131095"/>
            <a:ext cx="5915025" cy="568128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>
                <a:latin typeface="+mn-lt"/>
              </a:rPr>
              <a:t>Differences in EU-US Economic Gains </a:t>
            </a:r>
            <a:endParaRPr lang="en-GB" sz="2700" b="1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>
                    <a:tint val="75000"/>
                  </a:prstClr>
                </a:solidFill>
              </a:rPr>
              <a:t>www.ceps.eu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>
                <a:solidFill>
                  <a:prstClr val="black">
                    <a:tint val="75000"/>
                  </a:prstClr>
                </a:solidFill>
              </a:rPr>
              <a:t>© CEPS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1706579" y="1749028"/>
          <a:ext cx="5968497" cy="3261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614488" y="5624514"/>
            <a:ext cx="1543050" cy="273844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4 February 2016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7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TPP </a:t>
            </a:r>
            <a:r>
              <a:rPr lang="nl-NL" b="1" dirty="0" err="1" smtClean="0"/>
              <a:t>and</a:t>
            </a:r>
            <a:r>
              <a:rPr lang="nl-NL" b="1" dirty="0" smtClean="0"/>
              <a:t> TTIP: China /EU is </a:t>
            </a:r>
            <a:r>
              <a:rPr lang="nl-NL" b="1" dirty="0" err="1" smtClean="0"/>
              <a:t>critical</a:t>
            </a:r>
            <a:r>
              <a:rPr lang="nl-NL" b="1" dirty="0" smtClean="0"/>
              <a:t/>
            </a:r>
            <a:br>
              <a:rPr lang="nl-NL" b="1" dirty="0" smtClean="0"/>
            </a:br>
            <a:endParaRPr lang="nl-NL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China: </a:t>
            </a:r>
            <a:r>
              <a:rPr lang="nl-NL" dirty="0" err="1" smtClean="0"/>
              <a:t>biggest</a:t>
            </a:r>
            <a:r>
              <a:rPr lang="nl-NL" dirty="0" smtClean="0"/>
              <a:t> EU </a:t>
            </a:r>
            <a:r>
              <a:rPr lang="nl-NL" dirty="0" err="1" smtClean="0"/>
              <a:t>trading</a:t>
            </a:r>
            <a:r>
              <a:rPr lang="nl-NL" dirty="0" smtClean="0"/>
              <a:t> </a:t>
            </a:r>
            <a:r>
              <a:rPr lang="nl-NL" dirty="0" err="1" smtClean="0"/>
              <a:t>partn</a:t>
            </a:r>
            <a:r>
              <a:rPr lang="nl-NL" dirty="0" smtClean="0"/>
              <a:t>.; big </a:t>
            </a:r>
            <a:r>
              <a:rPr lang="nl-NL" dirty="0" err="1" smtClean="0"/>
              <a:t>for</a:t>
            </a:r>
            <a:r>
              <a:rPr lang="nl-NL" dirty="0" smtClean="0"/>
              <a:t> Turkey</a:t>
            </a:r>
          </a:p>
          <a:p>
            <a:r>
              <a:rPr lang="nl-NL" dirty="0" smtClean="0"/>
              <a:t>FDI, far </a:t>
            </a:r>
            <a:r>
              <a:rPr lang="nl-NL" dirty="0" err="1" smtClean="0"/>
              <a:t>behind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US (in EU), </a:t>
            </a:r>
            <a:r>
              <a:rPr lang="nl-NL" dirty="0" err="1" smtClean="0"/>
              <a:t>rising</a:t>
            </a:r>
            <a:r>
              <a:rPr lang="nl-NL" dirty="0" smtClean="0"/>
              <a:t> </a:t>
            </a:r>
            <a:r>
              <a:rPr lang="nl-NL" dirty="0" err="1" smtClean="0"/>
              <a:t>quickly</a:t>
            </a:r>
            <a:endParaRPr lang="nl-NL" dirty="0" smtClean="0"/>
          </a:p>
          <a:p>
            <a:r>
              <a:rPr lang="nl-NL" dirty="0" smtClean="0"/>
              <a:t>In APEC, China </a:t>
            </a:r>
            <a:r>
              <a:rPr lang="nl-NL" dirty="0" err="1" smtClean="0"/>
              <a:t>risks</a:t>
            </a:r>
            <a:r>
              <a:rPr lang="nl-NL" dirty="0" smtClean="0"/>
              <a:t> </a:t>
            </a:r>
            <a:r>
              <a:rPr lang="nl-NL" dirty="0" err="1" smtClean="0"/>
              <a:t>facing</a:t>
            </a:r>
            <a:r>
              <a:rPr lang="nl-NL" dirty="0" smtClean="0"/>
              <a:t> </a:t>
            </a:r>
            <a:r>
              <a:rPr lang="nl-NL" dirty="0" err="1" smtClean="0"/>
              <a:t>isolation</a:t>
            </a:r>
            <a:r>
              <a:rPr lang="nl-NL" dirty="0" smtClean="0"/>
              <a:t> </a:t>
            </a:r>
            <a:r>
              <a:rPr lang="nl-NL" dirty="0" err="1" smtClean="0"/>
              <a:t>after</a:t>
            </a:r>
            <a:r>
              <a:rPr lang="nl-NL" dirty="0" smtClean="0"/>
              <a:t> TPP (</a:t>
            </a:r>
            <a:r>
              <a:rPr lang="nl-NL" dirty="0" err="1" smtClean="0"/>
              <a:t>and</a:t>
            </a:r>
            <a:r>
              <a:rPr lang="nl-NL" dirty="0" smtClean="0"/>
              <a:t> new members of TPP)</a:t>
            </a:r>
          </a:p>
          <a:p>
            <a:r>
              <a:rPr lang="nl-NL" dirty="0" smtClean="0"/>
              <a:t>TTIP </a:t>
            </a:r>
            <a:r>
              <a:rPr lang="nl-NL" dirty="0" err="1" smtClean="0"/>
              <a:t>causes</a:t>
            </a:r>
            <a:r>
              <a:rPr lang="nl-NL" dirty="0" smtClean="0"/>
              <a:t> </a:t>
            </a:r>
            <a:r>
              <a:rPr lang="nl-NL" dirty="0" err="1" smtClean="0"/>
              <a:t>trade</a:t>
            </a:r>
            <a:r>
              <a:rPr lang="nl-NL" dirty="0" smtClean="0"/>
              <a:t> </a:t>
            </a:r>
            <a:r>
              <a:rPr lang="nl-NL" dirty="0" err="1" smtClean="0"/>
              <a:t>diversion</a:t>
            </a:r>
            <a:r>
              <a:rPr lang="nl-NL" dirty="0" smtClean="0"/>
              <a:t> 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anyway</a:t>
            </a:r>
            <a:r>
              <a:rPr lang="nl-NL" dirty="0" smtClean="0"/>
              <a:t> </a:t>
            </a:r>
            <a:r>
              <a:rPr lang="nl-NL" dirty="0" err="1" smtClean="0"/>
              <a:t>aims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set new (domino ?) </a:t>
            </a:r>
            <a:r>
              <a:rPr lang="nl-NL" dirty="0" err="1" smtClean="0"/>
              <a:t>rules</a:t>
            </a:r>
            <a:r>
              <a:rPr lang="nl-NL" dirty="0" smtClean="0"/>
              <a:t> of </a:t>
            </a:r>
            <a:r>
              <a:rPr lang="nl-NL" dirty="0" err="1" smtClean="0"/>
              <a:t>world</a:t>
            </a:r>
            <a:r>
              <a:rPr lang="nl-NL" dirty="0" smtClean="0"/>
              <a:t> </a:t>
            </a:r>
            <a:r>
              <a:rPr lang="nl-NL" dirty="0" err="1" smtClean="0"/>
              <a:t>trade</a:t>
            </a:r>
            <a:endParaRPr lang="nl-NL" dirty="0" smtClean="0"/>
          </a:p>
          <a:p>
            <a:r>
              <a:rPr lang="nl-NL" dirty="0" smtClean="0"/>
              <a:t>In EU, </a:t>
            </a:r>
            <a:r>
              <a:rPr lang="nl-NL" dirty="0" err="1" smtClean="0"/>
              <a:t>little</a:t>
            </a:r>
            <a:r>
              <a:rPr lang="nl-NL" dirty="0" smtClean="0"/>
              <a:t> China </a:t>
            </a:r>
            <a:r>
              <a:rPr lang="nl-NL" dirty="0" err="1" smtClean="0"/>
              <a:t>bashing</a:t>
            </a:r>
            <a:r>
              <a:rPr lang="nl-NL" dirty="0" smtClean="0"/>
              <a:t> (</a:t>
            </a:r>
            <a:r>
              <a:rPr lang="nl-NL" dirty="0" err="1" smtClean="0"/>
              <a:t>unlike</a:t>
            </a:r>
            <a:r>
              <a:rPr lang="nl-NL" dirty="0" smtClean="0"/>
              <a:t> US)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lots</a:t>
            </a:r>
            <a:r>
              <a:rPr lang="nl-NL" dirty="0" smtClean="0"/>
              <a:t> of cooperation; </a:t>
            </a:r>
            <a:r>
              <a:rPr lang="nl-NL" dirty="0" err="1" smtClean="0"/>
              <a:t>problem</a:t>
            </a:r>
            <a:r>
              <a:rPr lang="nl-NL" dirty="0" smtClean="0"/>
              <a:t>: </a:t>
            </a:r>
            <a:r>
              <a:rPr lang="nl-NL" dirty="0" err="1" smtClean="0"/>
              <a:t>overcapacities</a:t>
            </a:r>
            <a:r>
              <a:rPr lang="nl-NL" dirty="0" smtClean="0"/>
              <a:t> [A.D.]</a:t>
            </a: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Centre for European Policy Studies  • www.ceps.eu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26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TPP/TTIP: China/EU </a:t>
            </a:r>
            <a:r>
              <a:rPr lang="nl-NL" b="1" dirty="0" err="1" smtClean="0"/>
              <a:t>critical</a:t>
            </a:r>
            <a:r>
              <a:rPr lang="nl-NL" b="1" dirty="0" smtClean="0"/>
              <a:t> (2)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China is </a:t>
            </a:r>
            <a:r>
              <a:rPr lang="nl-NL" dirty="0" err="1" smtClean="0"/>
              <a:t>seeking</a:t>
            </a:r>
            <a:r>
              <a:rPr lang="nl-NL" dirty="0" smtClean="0"/>
              <a:t> a FTA 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EU</a:t>
            </a:r>
          </a:p>
          <a:p>
            <a:r>
              <a:rPr lang="nl-NL" dirty="0" smtClean="0"/>
              <a:t>EU </a:t>
            </a:r>
            <a:r>
              <a:rPr lang="nl-NL" dirty="0" err="1" smtClean="0"/>
              <a:t>already</a:t>
            </a:r>
            <a:r>
              <a:rPr lang="nl-NL" dirty="0" smtClean="0"/>
              <a:t> </a:t>
            </a:r>
            <a:r>
              <a:rPr lang="nl-NL" dirty="0" err="1" smtClean="0"/>
              <a:t>negotiating</a:t>
            </a:r>
            <a:r>
              <a:rPr lang="nl-NL" dirty="0" smtClean="0"/>
              <a:t>  GI agreement  </a:t>
            </a:r>
            <a:r>
              <a:rPr lang="nl-NL" dirty="0" err="1" smtClean="0"/>
              <a:t>and</a:t>
            </a:r>
            <a:r>
              <a:rPr lang="nl-NL" dirty="0" smtClean="0"/>
              <a:t> [like </a:t>
            </a:r>
            <a:r>
              <a:rPr lang="nl-NL" dirty="0" err="1" smtClean="0"/>
              <a:t>the</a:t>
            </a:r>
            <a:r>
              <a:rPr lang="nl-NL" dirty="0" smtClean="0"/>
              <a:t> US] a CAI [</a:t>
            </a:r>
            <a:r>
              <a:rPr lang="nl-NL" dirty="0" err="1" smtClean="0"/>
              <a:t>Compr</a:t>
            </a:r>
            <a:r>
              <a:rPr lang="nl-NL" dirty="0" smtClean="0"/>
              <a:t>. </a:t>
            </a:r>
            <a:r>
              <a:rPr lang="nl-NL" dirty="0" err="1" smtClean="0"/>
              <a:t>Agreem</a:t>
            </a:r>
            <a:r>
              <a:rPr lang="nl-NL" dirty="0" smtClean="0"/>
              <a:t>. on INV.]</a:t>
            </a:r>
          </a:p>
          <a:p>
            <a:r>
              <a:rPr lang="nl-NL" dirty="0" smtClean="0"/>
              <a:t>COM </a:t>
            </a:r>
            <a:r>
              <a:rPr lang="nl-NL" dirty="0" err="1" smtClean="0"/>
              <a:t>inching</a:t>
            </a:r>
            <a:r>
              <a:rPr lang="nl-NL" dirty="0" smtClean="0"/>
              <a:t> closer </a:t>
            </a:r>
            <a:r>
              <a:rPr lang="nl-NL" dirty="0" err="1" smtClean="0"/>
              <a:t>to</a:t>
            </a:r>
            <a:r>
              <a:rPr lang="nl-NL" dirty="0" smtClean="0"/>
              <a:t> Chinese </a:t>
            </a:r>
            <a:r>
              <a:rPr lang="nl-NL" dirty="0" err="1" smtClean="0"/>
              <a:t>idea</a:t>
            </a:r>
            <a:r>
              <a:rPr lang="nl-NL" dirty="0" smtClean="0"/>
              <a:t>, </a:t>
            </a:r>
            <a:r>
              <a:rPr lang="nl-NL" dirty="0" err="1" smtClean="0"/>
              <a:t>if</a:t>
            </a:r>
            <a:r>
              <a:rPr lang="nl-NL" dirty="0" smtClean="0"/>
              <a:t> Chinese </a:t>
            </a:r>
            <a:r>
              <a:rPr lang="nl-NL" dirty="0" err="1" smtClean="0"/>
              <a:t>reforms</a:t>
            </a:r>
            <a:r>
              <a:rPr lang="nl-NL" dirty="0" smtClean="0"/>
              <a:t> are </a:t>
            </a:r>
            <a:r>
              <a:rPr lang="nl-NL" dirty="0" err="1" smtClean="0"/>
              <a:t>serious</a:t>
            </a:r>
            <a:r>
              <a:rPr lang="nl-NL" dirty="0" smtClean="0"/>
              <a:t>  </a:t>
            </a:r>
            <a:r>
              <a:rPr lang="nl-NL" dirty="0" err="1" smtClean="0"/>
              <a:t>and</a:t>
            </a:r>
            <a:r>
              <a:rPr lang="nl-NL" dirty="0" smtClean="0"/>
              <a:t> CAI </a:t>
            </a:r>
            <a:r>
              <a:rPr lang="nl-NL" dirty="0" err="1" smtClean="0"/>
              <a:t>succeeds</a:t>
            </a:r>
            <a:endParaRPr lang="nl-NL" dirty="0" smtClean="0"/>
          </a:p>
          <a:p>
            <a:r>
              <a:rPr lang="nl-NL" dirty="0" smtClean="0"/>
              <a:t>For Turkey, </a:t>
            </a:r>
            <a:r>
              <a:rPr lang="nl-NL" dirty="0" err="1" smtClean="0"/>
              <a:t>this</a:t>
            </a:r>
            <a:r>
              <a:rPr lang="nl-NL" dirty="0" smtClean="0"/>
              <a:t> is </a:t>
            </a:r>
            <a:r>
              <a:rPr lang="nl-NL" dirty="0" err="1" smtClean="0"/>
              <a:t>very</a:t>
            </a:r>
            <a:r>
              <a:rPr lang="nl-NL" dirty="0" smtClean="0"/>
              <a:t> important </a:t>
            </a:r>
            <a:r>
              <a:rPr lang="nl-NL" dirty="0" err="1" smtClean="0"/>
              <a:t>given</a:t>
            </a:r>
            <a:r>
              <a:rPr lang="nl-NL" dirty="0" smtClean="0"/>
              <a:t> </a:t>
            </a:r>
            <a:r>
              <a:rPr lang="nl-NL" dirty="0" err="1" smtClean="0"/>
              <a:t>its</a:t>
            </a:r>
            <a:r>
              <a:rPr lang="nl-NL" dirty="0" smtClean="0"/>
              <a:t> </a:t>
            </a:r>
            <a:r>
              <a:rPr lang="nl-NL" dirty="0" err="1" smtClean="0"/>
              <a:t>trade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FDI </a:t>
            </a:r>
            <a:r>
              <a:rPr lang="nl-NL" dirty="0" err="1" smtClean="0"/>
              <a:t>pattern</a:t>
            </a:r>
            <a:r>
              <a:rPr lang="nl-NL" dirty="0" smtClean="0"/>
              <a:t>; </a:t>
            </a:r>
            <a:r>
              <a:rPr lang="nl-NL" dirty="0" err="1" smtClean="0"/>
              <a:t>if</a:t>
            </a:r>
            <a:r>
              <a:rPr lang="nl-NL" dirty="0" smtClean="0"/>
              <a:t> ever, EU must </a:t>
            </a:r>
            <a:r>
              <a:rPr lang="nl-NL" dirty="0" err="1" smtClean="0"/>
              <a:t>involve</a:t>
            </a:r>
            <a:r>
              <a:rPr lang="nl-NL" dirty="0" smtClean="0"/>
              <a:t> Turkey</a:t>
            </a:r>
          </a:p>
          <a:p>
            <a:r>
              <a:rPr lang="nl-NL" dirty="0" err="1" smtClean="0"/>
              <a:t>Cold</a:t>
            </a:r>
            <a:r>
              <a:rPr lang="nl-NL" dirty="0" smtClean="0"/>
              <a:t> water : CEPS  </a:t>
            </a:r>
            <a:r>
              <a:rPr lang="nl-NL" dirty="0" err="1" smtClean="0"/>
              <a:t>study</a:t>
            </a:r>
            <a:r>
              <a:rPr lang="nl-NL" dirty="0" smtClean="0"/>
              <a:t> shows </a:t>
            </a:r>
            <a:r>
              <a:rPr lang="nl-NL" dirty="0" err="1" smtClean="0"/>
              <a:t>how</a:t>
            </a:r>
            <a:r>
              <a:rPr lang="nl-NL" dirty="0" smtClean="0"/>
              <a:t> far-</a:t>
            </a:r>
            <a:r>
              <a:rPr lang="nl-NL" dirty="0" err="1" smtClean="0"/>
              <a:t>reaching</a:t>
            </a:r>
            <a:r>
              <a:rPr lang="nl-NL" dirty="0" smtClean="0"/>
              <a:t> a FTA </a:t>
            </a:r>
            <a:r>
              <a:rPr lang="nl-NL" dirty="0" err="1" smtClean="0"/>
              <a:t>with</a:t>
            </a:r>
            <a:r>
              <a:rPr lang="nl-NL" dirty="0" smtClean="0"/>
              <a:t> China </a:t>
            </a:r>
            <a:r>
              <a:rPr lang="nl-NL" dirty="0" err="1" smtClean="0"/>
              <a:t>would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, …. </a:t>
            </a:r>
            <a:r>
              <a:rPr lang="nl-NL" dirty="0" err="1" smtClean="0"/>
              <a:t>for</a:t>
            </a:r>
            <a:r>
              <a:rPr lang="nl-NL" dirty="0" smtClean="0"/>
              <a:t> China ; </a:t>
            </a:r>
            <a:r>
              <a:rPr lang="nl-NL" dirty="0" err="1" smtClean="0"/>
              <a:t>so</a:t>
            </a:r>
            <a:r>
              <a:rPr lang="nl-NL" dirty="0" smtClean="0"/>
              <a:t> </a:t>
            </a:r>
            <a:r>
              <a:rPr lang="nl-NL" dirty="0" err="1" smtClean="0"/>
              <a:t>did</a:t>
            </a:r>
            <a:r>
              <a:rPr lang="nl-NL" dirty="0" smtClean="0"/>
              <a:t> Gary </a:t>
            </a:r>
            <a:r>
              <a:rPr lang="nl-NL" dirty="0" err="1" smtClean="0"/>
              <a:t>Hufbauer</a:t>
            </a:r>
            <a:r>
              <a:rPr lang="nl-NL" dirty="0" smtClean="0"/>
              <a:t> 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US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89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/>
              <a:t> </a:t>
            </a:r>
            <a:r>
              <a:rPr lang="nl-NL" dirty="0" smtClean="0"/>
              <a:t>                     </a:t>
            </a:r>
            <a:r>
              <a:rPr lang="nl-NL" dirty="0" err="1" smtClean="0"/>
              <a:t>Thank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attention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2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Three </a:t>
            </a:r>
            <a:r>
              <a:rPr lang="nl-NL" b="1" dirty="0" err="1" smtClean="0"/>
              <a:t>queries</a:t>
            </a:r>
            <a:r>
              <a:rPr lang="nl-NL" b="1" dirty="0" smtClean="0"/>
              <a:t> on TTIP &amp; Turkey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TTIP </a:t>
            </a:r>
            <a:r>
              <a:rPr lang="nl-NL" dirty="0" err="1" smtClean="0"/>
              <a:t>regulatory</a:t>
            </a:r>
            <a:r>
              <a:rPr lang="nl-NL" dirty="0" smtClean="0"/>
              <a:t> cooperation: </a:t>
            </a:r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might</a:t>
            </a:r>
            <a:r>
              <a:rPr lang="nl-NL" dirty="0" smtClean="0"/>
              <a:t> </a:t>
            </a:r>
            <a:r>
              <a:rPr lang="nl-NL" dirty="0" err="1" smtClean="0"/>
              <a:t>mean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Turkey ?</a:t>
            </a:r>
          </a:p>
          <a:p>
            <a:endParaRPr lang="nl-NL" dirty="0"/>
          </a:p>
          <a:p>
            <a:r>
              <a:rPr lang="nl-NL" dirty="0" err="1" smtClean="0"/>
              <a:t>Should</a:t>
            </a:r>
            <a:r>
              <a:rPr lang="nl-NL" dirty="0" smtClean="0"/>
              <a:t> Turkey </a:t>
            </a:r>
            <a:r>
              <a:rPr lang="nl-NL" dirty="0" err="1" smtClean="0"/>
              <a:t>join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TTIP </a:t>
            </a:r>
            <a:r>
              <a:rPr lang="nl-NL" dirty="0" err="1" smtClean="0"/>
              <a:t>debate</a:t>
            </a:r>
            <a:r>
              <a:rPr lang="nl-NL" dirty="0" smtClean="0"/>
              <a:t> or go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‘</a:t>
            </a:r>
            <a:r>
              <a:rPr lang="nl-NL" dirty="0" err="1" smtClean="0"/>
              <a:t>gains</a:t>
            </a:r>
            <a:r>
              <a:rPr lang="nl-NL" dirty="0" smtClean="0"/>
              <a:t>’ ?</a:t>
            </a:r>
          </a:p>
          <a:p>
            <a:endParaRPr lang="nl-NL" dirty="0"/>
          </a:p>
          <a:p>
            <a:r>
              <a:rPr lang="nl-NL" dirty="0" err="1" smtClean="0"/>
              <a:t>With</a:t>
            </a:r>
            <a:r>
              <a:rPr lang="nl-NL" dirty="0" smtClean="0"/>
              <a:t> TPP </a:t>
            </a:r>
            <a:r>
              <a:rPr lang="nl-NL" dirty="0" err="1" smtClean="0"/>
              <a:t>and</a:t>
            </a:r>
            <a:r>
              <a:rPr lang="nl-NL" dirty="0" smtClean="0"/>
              <a:t> TTIP, China/EU </a:t>
            </a:r>
            <a:r>
              <a:rPr lang="nl-NL" dirty="0" err="1" smtClean="0"/>
              <a:t>becomes</a:t>
            </a:r>
            <a:r>
              <a:rPr lang="nl-NL" dirty="0" smtClean="0"/>
              <a:t> </a:t>
            </a:r>
            <a:r>
              <a:rPr lang="nl-NL" dirty="0" err="1" smtClean="0"/>
              <a:t>critical</a:t>
            </a:r>
            <a:r>
              <a:rPr lang="nl-NL" dirty="0" smtClean="0"/>
              <a:t>, </a:t>
            </a:r>
            <a:r>
              <a:rPr lang="nl-NL" dirty="0" err="1" smtClean="0"/>
              <a:t>also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Turkey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4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TTIP </a:t>
            </a:r>
            <a:r>
              <a:rPr lang="nl-NL" b="1" dirty="0" err="1" smtClean="0"/>
              <a:t>Regulatory</a:t>
            </a:r>
            <a:r>
              <a:rPr lang="nl-NL" b="1" dirty="0" smtClean="0"/>
              <a:t> Cooperation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sz="3500" dirty="0" smtClean="0"/>
              <a:t>The </a:t>
            </a:r>
            <a:r>
              <a:rPr lang="nl-NL" sz="3500" dirty="0" err="1" smtClean="0"/>
              <a:t>enormous</a:t>
            </a:r>
            <a:r>
              <a:rPr lang="nl-NL" sz="3500" dirty="0" smtClean="0"/>
              <a:t> ‘</a:t>
            </a:r>
            <a:r>
              <a:rPr lang="nl-NL" sz="3500" dirty="0" err="1" smtClean="0"/>
              <a:t>debate</a:t>
            </a:r>
            <a:r>
              <a:rPr lang="nl-NL" sz="3500" dirty="0" smtClean="0"/>
              <a:t>’ </a:t>
            </a:r>
            <a:r>
              <a:rPr lang="nl-NL" sz="3500" dirty="0" err="1" smtClean="0"/>
              <a:t>about</a:t>
            </a:r>
            <a:r>
              <a:rPr lang="nl-NL" sz="3500" dirty="0" smtClean="0"/>
              <a:t> </a:t>
            </a:r>
            <a:r>
              <a:rPr lang="nl-NL" sz="3500" dirty="0" err="1" smtClean="0"/>
              <a:t>TTIP’s</a:t>
            </a:r>
            <a:r>
              <a:rPr lang="nl-NL" sz="3500" dirty="0" smtClean="0"/>
              <a:t> </a:t>
            </a:r>
            <a:r>
              <a:rPr lang="nl-NL" sz="3500" dirty="0" err="1" smtClean="0"/>
              <a:t>regulatory</a:t>
            </a:r>
            <a:r>
              <a:rPr lang="nl-NL" sz="3500" dirty="0" smtClean="0"/>
              <a:t> cooperation is a </a:t>
            </a:r>
            <a:r>
              <a:rPr lang="nl-NL" sz="3500" dirty="0" err="1" smtClean="0"/>
              <a:t>little</a:t>
            </a:r>
            <a:r>
              <a:rPr lang="nl-NL" sz="3500" dirty="0" smtClean="0"/>
              <a:t> ‘</a:t>
            </a:r>
            <a:r>
              <a:rPr lang="nl-NL" sz="3500" dirty="0" err="1" smtClean="0"/>
              <a:t>unreal</a:t>
            </a:r>
            <a:r>
              <a:rPr lang="nl-NL" sz="3500" dirty="0" smtClean="0"/>
              <a:t>’</a:t>
            </a:r>
          </a:p>
          <a:p>
            <a:r>
              <a:rPr lang="nl-NL" sz="3500" dirty="0" smtClean="0"/>
              <a:t>It </a:t>
            </a:r>
            <a:r>
              <a:rPr lang="nl-NL" sz="3500" dirty="0" err="1" smtClean="0"/>
              <a:t>can</a:t>
            </a:r>
            <a:r>
              <a:rPr lang="nl-NL" sz="3500" dirty="0" smtClean="0"/>
              <a:t> </a:t>
            </a:r>
            <a:r>
              <a:rPr lang="nl-NL" sz="3500" dirty="0" err="1" smtClean="0"/>
              <a:t>only</a:t>
            </a:r>
            <a:r>
              <a:rPr lang="nl-NL" sz="3500" dirty="0" smtClean="0"/>
              <a:t> </a:t>
            </a:r>
            <a:r>
              <a:rPr lang="nl-NL" sz="3500" dirty="0" err="1" smtClean="0"/>
              <a:t>be</a:t>
            </a:r>
            <a:r>
              <a:rPr lang="nl-NL" sz="3500" dirty="0" smtClean="0"/>
              <a:t> </a:t>
            </a:r>
            <a:r>
              <a:rPr lang="nl-NL" sz="3500" dirty="0" err="1" smtClean="0"/>
              <a:t>understood</a:t>
            </a:r>
            <a:r>
              <a:rPr lang="nl-NL" sz="3500" dirty="0" smtClean="0"/>
              <a:t> </a:t>
            </a:r>
            <a:r>
              <a:rPr lang="nl-NL" sz="3500" dirty="0" err="1" smtClean="0"/>
              <a:t>once</a:t>
            </a:r>
            <a:r>
              <a:rPr lang="nl-NL" sz="3500" dirty="0" smtClean="0"/>
              <a:t> </a:t>
            </a:r>
            <a:r>
              <a:rPr lang="nl-NL" sz="3500" dirty="0" err="1" smtClean="0"/>
              <a:t>one</a:t>
            </a:r>
            <a:r>
              <a:rPr lang="nl-NL" sz="3500" dirty="0" smtClean="0"/>
              <a:t> </a:t>
            </a:r>
            <a:r>
              <a:rPr lang="nl-NL" sz="3500" dirty="0" err="1" smtClean="0"/>
              <a:t>realises</a:t>
            </a:r>
            <a:r>
              <a:rPr lang="nl-NL" sz="3500" dirty="0" smtClean="0"/>
              <a:t> </a:t>
            </a:r>
            <a:r>
              <a:rPr lang="nl-NL" sz="3500" dirty="0" err="1" smtClean="0"/>
              <a:t>that</a:t>
            </a:r>
            <a:r>
              <a:rPr lang="nl-NL" sz="3500" dirty="0" smtClean="0"/>
              <a:t>                                                                      &gt;&gt;&gt;   </a:t>
            </a:r>
            <a:r>
              <a:rPr lang="nl-NL" sz="3500" dirty="0" err="1" smtClean="0"/>
              <a:t>existing</a:t>
            </a:r>
            <a:r>
              <a:rPr lang="nl-NL" sz="3500" dirty="0" smtClean="0"/>
              <a:t> (US/EU + WTO) </a:t>
            </a:r>
            <a:r>
              <a:rPr lang="nl-NL" sz="3500" dirty="0" err="1" smtClean="0"/>
              <a:t>regulatory</a:t>
            </a:r>
            <a:r>
              <a:rPr lang="nl-NL" sz="3500" dirty="0" smtClean="0"/>
              <a:t> cooperation </a:t>
            </a:r>
            <a:r>
              <a:rPr lang="nl-NL" sz="3500" dirty="0" err="1" smtClean="0"/>
              <a:t>for</a:t>
            </a:r>
            <a:r>
              <a:rPr lang="nl-NL" sz="3500" dirty="0" smtClean="0"/>
              <a:t> decades never </a:t>
            </a:r>
            <a:r>
              <a:rPr lang="nl-NL" sz="3500" dirty="0" err="1" smtClean="0"/>
              <a:t>attracted</a:t>
            </a:r>
            <a:r>
              <a:rPr lang="nl-NL" sz="3500" dirty="0" smtClean="0"/>
              <a:t> </a:t>
            </a:r>
            <a:r>
              <a:rPr lang="nl-NL" sz="3500" dirty="0" err="1" smtClean="0"/>
              <a:t>much</a:t>
            </a:r>
            <a:r>
              <a:rPr lang="nl-NL" sz="3500" dirty="0" smtClean="0"/>
              <a:t> attention                                                &gt;&gt;&gt;   </a:t>
            </a:r>
            <a:r>
              <a:rPr lang="nl-NL" sz="3500" dirty="0" err="1" smtClean="0"/>
              <a:t>today’s</a:t>
            </a:r>
            <a:r>
              <a:rPr lang="nl-NL" sz="3500" dirty="0" smtClean="0"/>
              <a:t> NGO culture, </a:t>
            </a:r>
            <a:r>
              <a:rPr lang="nl-NL" sz="3500" dirty="0" err="1" smtClean="0"/>
              <a:t>amplified</a:t>
            </a:r>
            <a:r>
              <a:rPr lang="nl-NL" sz="3500" dirty="0" smtClean="0"/>
              <a:t> </a:t>
            </a:r>
            <a:r>
              <a:rPr lang="nl-NL" sz="3500" dirty="0" err="1" smtClean="0"/>
              <a:t>by</a:t>
            </a:r>
            <a:r>
              <a:rPr lang="nl-NL" sz="3500" dirty="0" smtClean="0"/>
              <a:t> ‘</a:t>
            </a:r>
            <a:r>
              <a:rPr lang="nl-NL" sz="3500" dirty="0" err="1" smtClean="0"/>
              <a:t>social</a:t>
            </a:r>
            <a:r>
              <a:rPr lang="nl-NL" sz="3500" dirty="0" smtClean="0"/>
              <a:t>’ media, is </a:t>
            </a:r>
            <a:r>
              <a:rPr lang="nl-NL" sz="3500" dirty="0" err="1" smtClean="0"/>
              <a:t>very</a:t>
            </a:r>
            <a:r>
              <a:rPr lang="nl-NL" sz="3500" dirty="0" smtClean="0"/>
              <a:t> ‘anti’ (</a:t>
            </a:r>
            <a:r>
              <a:rPr lang="nl-NL" sz="3500" dirty="0" err="1" smtClean="0"/>
              <a:t>globalisation</a:t>
            </a:r>
            <a:r>
              <a:rPr lang="nl-NL" sz="3500" dirty="0" smtClean="0"/>
              <a:t>, </a:t>
            </a:r>
            <a:r>
              <a:rPr lang="nl-NL" sz="3500" dirty="0" err="1" smtClean="0"/>
              <a:t>authorities</a:t>
            </a:r>
            <a:r>
              <a:rPr lang="nl-NL" sz="3500" dirty="0" smtClean="0"/>
              <a:t>, </a:t>
            </a:r>
            <a:r>
              <a:rPr lang="nl-NL" sz="3500" dirty="0" err="1" smtClean="0"/>
              <a:t>agencies</a:t>
            </a:r>
            <a:r>
              <a:rPr lang="nl-NL" sz="3500" dirty="0" smtClean="0"/>
              <a:t>, business)                                                                             &gt;&gt;&gt;   </a:t>
            </a:r>
            <a:r>
              <a:rPr lang="nl-NL" sz="3500" dirty="0" err="1" smtClean="0"/>
              <a:t>some</a:t>
            </a:r>
            <a:r>
              <a:rPr lang="nl-NL" sz="3500" dirty="0" smtClean="0"/>
              <a:t> </a:t>
            </a:r>
            <a:r>
              <a:rPr lang="nl-NL" sz="3500" dirty="0" err="1" smtClean="0"/>
              <a:t>segments</a:t>
            </a:r>
            <a:r>
              <a:rPr lang="nl-NL" sz="3500" dirty="0" smtClean="0"/>
              <a:t> of society are </a:t>
            </a:r>
            <a:r>
              <a:rPr lang="nl-NL" sz="3500" dirty="0" err="1" smtClean="0"/>
              <a:t>convinced</a:t>
            </a:r>
            <a:r>
              <a:rPr lang="nl-NL" sz="3500" dirty="0" smtClean="0"/>
              <a:t> </a:t>
            </a:r>
            <a:r>
              <a:rPr lang="nl-NL" sz="3500" dirty="0" err="1" smtClean="0"/>
              <a:t>that</a:t>
            </a:r>
            <a:r>
              <a:rPr lang="nl-NL" sz="3500" dirty="0" smtClean="0"/>
              <a:t> </a:t>
            </a:r>
            <a:r>
              <a:rPr lang="nl-NL" sz="3500" dirty="0" err="1" smtClean="0"/>
              <a:t>trade</a:t>
            </a:r>
            <a:r>
              <a:rPr lang="nl-NL" sz="3500" dirty="0" smtClean="0"/>
              <a:t> &amp; investment </a:t>
            </a:r>
            <a:r>
              <a:rPr lang="nl-NL" sz="3500" dirty="0" err="1" smtClean="0"/>
              <a:t>will</a:t>
            </a:r>
            <a:r>
              <a:rPr lang="nl-NL" sz="3500" dirty="0" smtClean="0"/>
              <a:t> </a:t>
            </a:r>
            <a:r>
              <a:rPr lang="nl-NL" sz="3500" dirty="0" err="1" smtClean="0"/>
              <a:t>generate</a:t>
            </a:r>
            <a:r>
              <a:rPr lang="nl-NL" sz="3500" dirty="0" smtClean="0"/>
              <a:t> </a:t>
            </a:r>
            <a:r>
              <a:rPr lang="nl-NL" sz="3500" dirty="0" err="1" smtClean="0"/>
              <a:t>pressures</a:t>
            </a:r>
            <a:r>
              <a:rPr lang="nl-NL" sz="3500" dirty="0" smtClean="0"/>
              <a:t> </a:t>
            </a:r>
            <a:r>
              <a:rPr lang="nl-NL" sz="3500" dirty="0" err="1" smtClean="0"/>
              <a:t>to</a:t>
            </a:r>
            <a:r>
              <a:rPr lang="nl-NL" sz="3500" dirty="0" smtClean="0"/>
              <a:t> </a:t>
            </a:r>
            <a:r>
              <a:rPr lang="nl-NL" sz="3500" dirty="0" err="1" smtClean="0"/>
              <a:t>undermine</a:t>
            </a:r>
            <a:r>
              <a:rPr lang="nl-NL" sz="3500" dirty="0" smtClean="0"/>
              <a:t> SHEC </a:t>
            </a:r>
            <a:r>
              <a:rPr lang="nl-NL" sz="3500" dirty="0" err="1" smtClean="0"/>
              <a:t>objectives</a:t>
            </a:r>
            <a:r>
              <a:rPr lang="nl-NL" sz="3500" dirty="0" smtClean="0"/>
              <a:t>  </a:t>
            </a:r>
            <a:r>
              <a:rPr lang="nl-NL" sz="3500" dirty="0" err="1" smtClean="0"/>
              <a:t>and</a:t>
            </a:r>
            <a:r>
              <a:rPr lang="nl-NL" sz="3500" dirty="0" smtClean="0"/>
              <a:t> </a:t>
            </a:r>
            <a:r>
              <a:rPr lang="nl-NL" sz="3500" dirty="0" err="1" smtClean="0"/>
              <a:t>worsen</a:t>
            </a:r>
            <a:r>
              <a:rPr lang="nl-NL" sz="3500" dirty="0" smtClean="0"/>
              <a:t> </a:t>
            </a:r>
            <a:r>
              <a:rPr lang="nl-NL" sz="3500" dirty="0" err="1" smtClean="0"/>
              <a:t>income</a:t>
            </a:r>
            <a:r>
              <a:rPr lang="nl-NL" sz="3500" dirty="0" smtClean="0"/>
              <a:t> </a:t>
            </a:r>
            <a:r>
              <a:rPr lang="nl-NL" sz="3500" dirty="0" err="1" smtClean="0"/>
              <a:t>distribution</a:t>
            </a:r>
            <a:r>
              <a:rPr lang="nl-NL" sz="3500" dirty="0" smtClean="0"/>
              <a:t> </a:t>
            </a:r>
            <a:r>
              <a:rPr lang="nl-NL" sz="3500" dirty="0" err="1" smtClean="0"/>
              <a:t>significantly</a:t>
            </a:r>
            <a:endParaRPr lang="nl-NL" sz="3500" dirty="0" smtClean="0"/>
          </a:p>
          <a:p>
            <a:endParaRPr lang="nl-NL" sz="35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2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TTIP </a:t>
            </a:r>
            <a:r>
              <a:rPr lang="nl-NL" b="1" dirty="0" err="1" smtClean="0"/>
              <a:t>Regulatory</a:t>
            </a:r>
            <a:r>
              <a:rPr lang="nl-NL" b="1" dirty="0" smtClean="0"/>
              <a:t> Cooperation (2)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sz="2400" dirty="0" smtClean="0"/>
              <a:t>EU &amp; US have 25+ </a:t>
            </a:r>
            <a:r>
              <a:rPr lang="nl-NL" sz="2400" dirty="0" err="1" smtClean="0"/>
              <a:t>years</a:t>
            </a:r>
            <a:r>
              <a:rPr lang="nl-NL" sz="2400" dirty="0" smtClean="0"/>
              <a:t> of </a:t>
            </a:r>
            <a:r>
              <a:rPr lang="nl-NL" sz="2400" dirty="0" err="1" smtClean="0"/>
              <a:t>regulatory</a:t>
            </a:r>
            <a:r>
              <a:rPr lang="nl-NL" sz="2400" dirty="0" smtClean="0"/>
              <a:t> cooperation </a:t>
            </a:r>
            <a:r>
              <a:rPr lang="nl-NL" sz="2400" dirty="0" err="1" smtClean="0"/>
              <a:t>history</a:t>
            </a:r>
            <a:endParaRPr lang="nl-NL" sz="2400" dirty="0" smtClean="0"/>
          </a:p>
          <a:p>
            <a:r>
              <a:rPr lang="nl-NL" sz="2400" dirty="0" err="1" smtClean="0"/>
              <a:t>Often</a:t>
            </a:r>
            <a:r>
              <a:rPr lang="nl-NL" sz="2400" dirty="0" smtClean="0"/>
              <a:t> </a:t>
            </a:r>
            <a:r>
              <a:rPr lang="nl-NL" sz="2400" dirty="0" err="1" smtClean="0"/>
              <a:t>tough</a:t>
            </a:r>
            <a:r>
              <a:rPr lang="nl-NL" sz="2400" dirty="0" smtClean="0"/>
              <a:t>,  </a:t>
            </a:r>
            <a:r>
              <a:rPr lang="nl-NL" sz="2400" dirty="0" err="1" smtClean="0"/>
              <a:t>not</a:t>
            </a:r>
            <a:r>
              <a:rPr lang="nl-NL" sz="2400" dirty="0" smtClean="0"/>
              <a:t> </a:t>
            </a:r>
            <a:r>
              <a:rPr lang="nl-NL" sz="2400" dirty="0" err="1" smtClean="0"/>
              <a:t>always</a:t>
            </a:r>
            <a:r>
              <a:rPr lang="nl-NL" sz="2400" dirty="0" smtClean="0"/>
              <a:t> </a:t>
            </a:r>
            <a:r>
              <a:rPr lang="nl-NL" sz="2400" dirty="0" err="1" smtClean="0"/>
              <a:t>productive</a:t>
            </a:r>
            <a:r>
              <a:rPr lang="nl-NL" sz="2400" dirty="0" smtClean="0"/>
              <a:t>, </a:t>
            </a:r>
            <a:r>
              <a:rPr lang="nl-NL" sz="2400" dirty="0" err="1" smtClean="0"/>
              <a:t>yet</a:t>
            </a:r>
            <a:r>
              <a:rPr lang="nl-NL" sz="2400" dirty="0" smtClean="0"/>
              <a:t> </a:t>
            </a:r>
            <a:r>
              <a:rPr lang="nl-NL" sz="2400" dirty="0" err="1" smtClean="0"/>
              <a:t>with</a:t>
            </a:r>
            <a:r>
              <a:rPr lang="nl-NL" sz="2400" dirty="0" smtClean="0"/>
              <a:t> </a:t>
            </a:r>
            <a:r>
              <a:rPr lang="nl-NL" sz="2400" dirty="0" err="1" smtClean="0"/>
              <a:t>successes</a:t>
            </a:r>
            <a:r>
              <a:rPr lang="nl-NL" sz="2400" dirty="0" smtClean="0"/>
              <a:t> </a:t>
            </a:r>
            <a:r>
              <a:rPr lang="nl-NL" sz="2400" dirty="0" err="1" smtClean="0"/>
              <a:t>too</a:t>
            </a:r>
            <a:r>
              <a:rPr lang="nl-NL" sz="2400" dirty="0" smtClean="0"/>
              <a:t> (full list in Chase &amp; Pelkmans)</a:t>
            </a:r>
          </a:p>
          <a:p>
            <a:r>
              <a:rPr lang="nl-NL" sz="2400" dirty="0" err="1" smtClean="0"/>
              <a:t>Greater</a:t>
            </a:r>
            <a:r>
              <a:rPr lang="nl-NL" sz="2400" dirty="0" smtClean="0"/>
              <a:t> </a:t>
            </a:r>
            <a:r>
              <a:rPr lang="nl-NL" sz="2400" dirty="0" err="1" smtClean="0"/>
              <a:t>confidence</a:t>
            </a:r>
            <a:r>
              <a:rPr lang="nl-NL" sz="2400" dirty="0" smtClean="0"/>
              <a:t> in </a:t>
            </a:r>
            <a:r>
              <a:rPr lang="nl-NL" sz="2400" dirty="0" err="1" smtClean="0"/>
              <a:t>regulatory</a:t>
            </a:r>
            <a:r>
              <a:rPr lang="nl-NL" sz="2400" dirty="0" smtClean="0"/>
              <a:t> cooperation, </a:t>
            </a:r>
            <a:r>
              <a:rPr lang="nl-NL" sz="2400" dirty="0" err="1" smtClean="0"/>
              <a:t>dominated</a:t>
            </a:r>
            <a:r>
              <a:rPr lang="nl-NL" sz="2400" dirty="0" smtClean="0"/>
              <a:t> in TTIP </a:t>
            </a:r>
            <a:r>
              <a:rPr lang="nl-NL" sz="2400" dirty="0" err="1" smtClean="0"/>
              <a:t>by</a:t>
            </a:r>
            <a:r>
              <a:rPr lang="nl-NL" sz="2400" dirty="0" smtClean="0"/>
              <a:t> regulators </a:t>
            </a:r>
            <a:r>
              <a:rPr lang="nl-NL" sz="2000" dirty="0" smtClean="0"/>
              <a:t>[TBT </a:t>
            </a:r>
            <a:r>
              <a:rPr lang="nl-NL" sz="2000" dirty="0" err="1" smtClean="0"/>
              <a:t>costs</a:t>
            </a:r>
            <a:r>
              <a:rPr lang="nl-NL" sz="2000" dirty="0" smtClean="0"/>
              <a:t> matter </a:t>
            </a:r>
            <a:r>
              <a:rPr lang="nl-NL" sz="2000" dirty="0" err="1" smtClean="0"/>
              <a:t>only</a:t>
            </a:r>
            <a:r>
              <a:rPr lang="nl-NL" sz="2000" dirty="0" smtClean="0"/>
              <a:t>, </a:t>
            </a:r>
            <a:r>
              <a:rPr lang="nl-NL" sz="2000" dirty="0" err="1" smtClean="0"/>
              <a:t>once</a:t>
            </a:r>
            <a:r>
              <a:rPr lang="nl-NL" sz="2000" dirty="0" smtClean="0"/>
              <a:t> </a:t>
            </a:r>
            <a:r>
              <a:rPr lang="nl-NL" sz="2000" dirty="0" err="1" smtClean="0"/>
              <a:t>firmly</a:t>
            </a:r>
            <a:r>
              <a:rPr lang="nl-NL" sz="2000" dirty="0" smtClean="0"/>
              <a:t> </a:t>
            </a:r>
            <a:r>
              <a:rPr lang="nl-NL" sz="2000" dirty="0" err="1" smtClean="0"/>
              <a:t>established</a:t>
            </a:r>
            <a:r>
              <a:rPr lang="nl-NL" sz="2000" dirty="0" smtClean="0"/>
              <a:t> </a:t>
            </a:r>
            <a:r>
              <a:rPr lang="nl-NL" sz="2000" dirty="0" err="1" smtClean="0"/>
              <a:t>that</a:t>
            </a:r>
            <a:r>
              <a:rPr lang="nl-NL" sz="2000" dirty="0" smtClean="0"/>
              <a:t> goals are </a:t>
            </a:r>
            <a:r>
              <a:rPr lang="nl-NL" sz="2000" dirty="0" err="1" smtClean="0"/>
              <a:t>not</a:t>
            </a:r>
            <a:r>
              <a:rPr lang="nl-NL" sz="2000" dirty="0" smtClean="0"/>
              <a:t> </a:t>
            </a:r>
            <a:r>
              <a:rPr lang="nl-NL" sz="2000" dirty="0" err="1" smtClean="0"/>
              <a:t>affected</a:t>
            </a:r>
            <a:r>
              <a:rPr lang="nl-NL" sz="2000" dirty="0" smtClean="0"/>
              <a:t>, </a:t>
            </a:r>
            <a:r>
              <a:rPr lang="nl-NL" sz="2000" dirty="0" err="1" smtClean="0"/>
              <a:t>the</a:t>
            </a:r>
            <a:r>
              <a:rPr lang="nl-NL" sz="2000" dirty="0" smtClean="0"/>
              <a:t> turf of regulators ! </a:t>
            </a:r>
            <a:r>
              <a:rPr lang="nl-NL" sz="2000" dirty="0" err="1" smtClean="0"/>
              <a:t>Remember</a:t>
            </a:r>
            <a:r>
              <a:rPr lang="nl-NL" sz="2000" dirty="0" smtClean="0"/>
              <a:t> </a:t>
            </a:r>
            <a:r>
              <a:rPr lang="nl-NL" sz="2000" dirty="0" err="1" smtClean="0"/>
              <a:t>the</a:t>
            </a:r>
            <a:r>
              <a:rPr lang="nl-NL" sz="2000" dirty="0" smtClean="0"/>
              <a:t> TABD ]</a:t>
            </a:r>
          </a:p>
          <a:p>
            <a:r>
              <a:rPr lang="nl-NL" sz="2400" dirty="0" smtClean="0"/>
              <a:t>Will </a:t>
            </a:r>
            <a:r>
              <a:rPr lang="nl-NL" sz="2400" dirty="0" err="1" smtClean="0"/>
              <a:t>work</a:t>
            </a:r>
            <a:r>
              <a:rPr lang="nl-NL" sz="2400" dirty="0" smtClean="0"/>
              <a:t> </a:t>
            </a:r>
            <a:r>
              <a:rPr lang="nl-NL" sz="2400" dirty="0" err="1" smtClean="0"/>
              <a:t>selectively</a:t>
            </a:r>
            <a:r>
              <a:rPr lang="nl-NL" sz="2400" dirty="0" smtClean="0"/>
              <a:t>, </a:t>
            </a:r>
            <a:r>
              <a:rPr lang="nl-NL" sz="2400" dirty="0" err="1" smtClean="0"/>
              <a:t>also</a:t>
            </a:r>
            <a:r>
              <a:rPr lang="nl-NL" sz="2400" dirty="0" smtClean="0"/>
              <a:t> takes time </a:t>
            </a:r>
            <a:r>
              <a:rPr lang="nl-NL" sz="2400" dirty="0" err="1" smtClean="0"/>
              <a:t>for</a:t>
            </a:r>
            <a:r>
              <a:rPr lang="nl-NL" sz="2400" dirty="0" smtClean="0"/>
              <a:t> “trust”</a:t>
            </a:r>
          </a:p>
          <a:p>
            <a:r>
              <a:rPr lang="nl-NL" dirty="0" err="1" smtClean="0"/>
              <a:t>Thus</a:t>
            </a:r>
            <a:r>
              <a:rPr lang="nl-NL" dirty="0" smtClean="0"/>
              <a:t>, </a:t>
            </a:r>
            <a:r>
              <a:rPr lang="nl-NL" dirty="0" err="1" smtClean="0"/>
              <a:t>regulatory</a:t>
            </a:r>
            <a:r>
              <a:rPr lang="nl-NL" dirty="0" smtClean="0"/>
              <a:t> cooperation is </a:t>
            </a:r>
            <a:r>
              <a:rPr lang="nl-NL" dirty="0" err="1" smtClean="0"/>
              <a:t>an</a:t>
            </a:r>
            <a:r>
              <a:rPr lang="nl-NL" dirty="0" smtClean="0"/>
              <a:t> opportunity, even </a:t>
            </a: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slow</a:t>
            </a:r>
          </a:p>
          <a:p>
            <a:r>
              <a:rPr lang="nl-NL" dirty="0" err="1" smtClean="0"/>
              <a:t>Assertions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Reg </a:t>
            </a:r>
            <a:r>
              <a:rPr lang="nl-NL" dirty="0" err="1" smtClean="0"/>
              <a:t>Coop</a:t>
            </a:r>
            <a:r>
              <a:rPr lang="nl-NL" dirty="0" smtClean="0"/>
              <a:t> </a:t>
            </a:r>
            <a:r>
              <a:rPr lang="nl-NL" dirty="0" err="1" smtClean="0"/>
              <a:t>would</a:t>
            </a:r>
            <a:r>
              <a:rPr lang="nl-NL" dirty="0" smtClean="0"/>
              <a:t> </a:t>
            </a:r>
            <a:r>
              <a:rPr lang="nl-NL" dirty="0" err="1" smtClean="0"/>
              <a:t>lower</a:t>
            </a:r>
            <a:r>
              <a:rPr lang="nl-NL" dirty="0" smtClean="0"/>
              <a:t> </a:t>
            </a:r>
            <a:r>
              <a:rPr lang="nl-NL" dirty="0" err="1" smtClean="0"/>
              <a:t>objectives</a:t>
            </a:r>
            <a:r>
              <a:rPr lang="nl-NL" dirty="0" smtClean="0"/>
              <a:t> </a:t>
            </a:r>
            <a:r>
              <a:rPr lang="nl-NL" sz="2600" dirty="0" smtClean="0"/>
              <a:t>[‘</a:t>
            </a:r>
            <a:r>
              <a:rPr lang="nl-NL" sz="2600" dirty="0" err="1" smtClean="0"/>
              <a:t>standards</a:t>
            </a:r>
            <a:r>
              <a:rPr lang="nl-NL" sz="2600" dirty="0" smtClean="0"/>
              <a:t>’] </a:t>
            </a:r>
            <a:r>
              <a:rPr lang="nl-NL" dirty="0" err="1" smtClean="0"/>
              <a:t>ignore</a:t>
            </a:r>
            <a:r>
              <a:rPr lang="nl-NL" dirty="0" smtClean="0"/>
              <a:t> </a:t>
            </a:r>
            <a:r>
              <a:rPr lang="nl-NL" dirty="0" err="1" smtClean="0"/>
              <a:t>history</a:t>
            </a:r>
            <a:r>
              <a:rPr lang="nl-NL" dirty="0" smtClean="0"/>
              <a:t> &amp; </a:t>
            </a:r>
            <a:r>
              <a:rPr lang="nl-NL" dirty="0" err="1" smtClean="0"/>
              <a:t>duties</a:t>
            </a:r>
            <a:r>
              <a:rPr lang="nl-NL" dirty="0" smtClean="0"/>
              <a:t> of regulators, </a:t>
            </a:r>
            <a:r>
              <a:rPr lang="nl-NL" dirty="0" err="1" smtClean="0"/>
              <a:t>while</a:t>
            </a:r>
            <a:r>
              <a:rPr lang="nl-NL" dirty="0" smtClean="0"/>
              <a:t> </a:t>
            </a:r>
            <a:r>
              <a:rPr lang="nl-NL" dirty="0" err="1" smtClean="0"/>
              <a:t>assuming</a:t>
            </a:r>
            <a:r>
              <a:rPr lang="nl-NL" dirty="0" smtClean="0"/>
              <a:t> </a:t>
            </a:r>
            <a:r>
              <a:rPr lang="nl-NL" dirty="0" err="1" smtClean="0"/>
              <a:t>some</a:t>
            </a:r>
            <a:r>
              <a:rPr lang="nl-NL" dirty="0" smtClean="0"/>
              <a:t> ‘new’ power of business </a:t>
            </a:r>
            <a:r>
              <a:rPr lang="nl-NL" dirty="0" err="1" smtClean="0"/>
              <a:t>they</a:t>
            </a:r>
            <a:r>
              <a:rPr lang="nl-NL" dirty="0" smtClean="0"/>
              <a:t> </a:t>
            </a:r>
            <a:r>
              <a:rPr lang="nl-NL" dirty="0" err="1" smtClean="0"/>
              <a:t>always</a:t>
            </a:r>
            <a:r>
              <a:rPr lang="nl-NL" dirty="0" smtClean="0"/>
              <a:t> have [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b="1" dirty="0" err="1" smtClean="0"/>
              <a:t>did</a:t>
            </a:r>
            <a:r>
              <a:rPr lang="nl-NL" b="1" dirty="0" smtClean="0"/>
              <a:t> </a:t>
            </a:r>
            <a:r>
              <a:rPr lang="nl-NL" b="1" dirty="0" err="1" smtClean="0"/>
              <a:t>not</a:t>
            </a:r>
            <a:r>
              <a:rPr lang="nl-NL" b="1" dirty="0" smtClean="0"/>
              <a:t> </a:t>
            </a:r>
            <a:r>
              <a:rPr lang="nl-NL" b="1" dirty="0" err="1" smtClean="0"/>
              <a:t>work</a:t>
            </a:r>
            <a:r>
              <a:rPr lang="nl-NL" b="1" dirty="0" smtClean="0"/>
              <a:t> well in TABD </a:t>
            </a:r>
            <a:r>
              <a:rPr lang="nl-NL" dirty="0" smtClean="0"/>
              <a:t>even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CEOs</a:t>
            </a:r>
            <a:r>
              <a:rPr lang="nl-NL" dirty="0" smtClean="0"/>
              <a:t> !]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8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79000" y="418941"/>
            <a:ext cx="5337812" cy="69219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800" b="1" dirty="0" smtClean="0"/>
              <a:t>What  is TTIP ?</a:t>
            </a:r>
            <a:endParaRPr lang="en-GB" sz="2800" b="1" dirty="0"/>
          </a:p>
        </p:txBody>
      </p:sp>
      <p:sp>
        <p:nvSpPr>
          <p:cNvPr id="6" name="Afgeronde rechthoek 5"/>
          <p:cNvSpPr/>
          <p:nvPr/>
        </p:nvSpPr>
        <p:spPr>
          <a:xfrm>
            <a:off x="6378612" y="418942"/>
            <a:ext cx="2265706" cy="6921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chapeau/objectives/principles</a:t>
            </a:r>
            <a:endParaRPr lang="en-GB" dirty="0"/>
          </a:p>
        </p:txBody>
      </p:sp>
      <p:sp>
        <p:nvSpPr>
          <p:cNvPr id="8" name="Afgeronde rechthoek 7"/>
          <p:cNvSpPr/>
          <p:nvPr/>
        </p:nvSpPr>
        <p:spPr>
          <a:xfrm>
            <a:off x="570909" y="1428601"/>
            <a:ext cx="2236843" cy="76480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Market Access</a:t>
            </a:r>
            <a:endParaRPr lang="en-GB" dirty="0"/>
          </a:p>
        </p:txBody>
      </p:sp>
      <p:sp>
        <p:nvSpPr>
          <p:cNvPr id="9" name="Afgeronde rechthoek 8"/>
          <p:cNvSpPr/>
          <p:nvPr/>
        </p:nvSpPr>
        <p:spPr>
          <a:xfrm>
            <a:off x="3184706" y="1428601"/>
            <a:ext cx="2732105" cy="76480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Regulatory Cooperation</a:t>
            </a:r>
            <a:endParaRPr lang="en-GB" dirty="0"/>
          </a:p>
        </p:txBody>
      </p:sp>
      <p:sp>
        <p:nvSpPr>
          <p:cNvPr id="10" name="Afgeronde rechthoek 9"/>
          <p:cNvSpPr/>
          <p:nvPr/>
        </p:nvSpPr>
        <p:spPr>
          <a:xfrm>
            <a:off x="6263161" y="1428601"/>
            <a:ext cx="2554331" cy="76480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Rules</a:t>
            </a:r>
          </a:p>
          <a:p>
            <a:pPr algn="ctr"/>
            <a:r>
              <a:rPr lang="en-GB" dirty="0" smtClean="0"/>
              <a:t>(facilitating </a:t>
            </a:r>
            <a:r>
              <a:rPr lang="en-GB" dirty="0" err="1" smtClean="0"/>
              <a:t>im</a:t>
            </a:r>
            <a:r>
              <a:rPr lang="en-GB" dirty="0" smtClean="0"/>
              <a:t>/ex, FDI)</a:t>
            </a:r>
            <a:endParaRPr lang="en-GB" dirty="0"/>
          </a:p>
        </p:txBody>
      </p:sp>
      <p:sp>
        <p:nvSpPr>
          <p:cNvPr id="11" name="Afgeronde rechthoek 10"/>
          <p:cNvSpPr/>
          <p:nvPr/>
        </p:nvSpPr>
        <p:spPr>
          <a:xfrm>
            <a:off x="578999" y="2476141"/>
            <a:ext cx="2228753" cy="6552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goods trade/</a:t>
            </a:r>
          </a:p>
          <a:p>
            <a:pPr algn="ctr"/>
            <a:r>
              <a:rPr lang="en-GB" dirty="0" smtClean="0"/>
              <a:t> customs duties</a:t>
            </a:r>
          </a:p>
        </p:txBody>
      </p:sp>
      <p:sp>
        <p:nvSpPr>
          <p:cNvPr id="12" name="Afgeronde rechthoek 11"/>
          <p:cNvSpPr/>
          <p:nvPr/>
        </p:nvSpPr>
        <p:spPr>
          <a:xfrm>
            <a:off x="570909" y="3432361"/>
            <a:ext cx="2228753" cy="476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services trade</a:t>
            </a:r>
          </a:p>
        </p:txBody>
      </p:sp>
      <p:sp>
        <p:nvSpPr>
          <p:cNvPr id="13" name="Afgeronde rechthoek 12"/>
          <p:cNvSpPr/>
          <p:nvPr/>
        </p:nvSpPr>
        <p:spPr>
          <a:xfrm>
            <a:off x="562819" y="4164194"/>
            <a:ext cx="2236844" cy="5524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dirty="0" smtClean="0"/>
              <a:t>public procurement</a:t>
            </a:r>
          </a:p>
        </p:txBody>
      </p:sp>
      <p:sp>
        <p:nvSpPr>
          <p:cNvPr id="14" name="Afgeronde rechthoek 13"/>
          <p:cNvSpPr/>
          <p:nvPr/>
        </p:nvSpPr>
        <p:spPr>
          <a:xfrm>
            <a:off x="562818" y="4922672"/>
            <a:ext cx="2236844" cy="4144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rules of origin</a:t>
            </a:r>
          </a:p>
        </p:txBody>
      </p:sp>
      <p:sp>
        <p:nvSpPr>
          <p:cNvPr id="15" name="Afgeronde rechthoek 14"/>
          <p:cNvSpPr/>
          <p:nvPr/>
        </p:nvSpPr>
        <p:spPr>
          <a:xfrm>
            <a:off x="3184706" y="2506768"/>
            <a:ext cx="2732105" cy="49473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regulatory coherence</a:t>
            </a:r>
          </a:p>
        </p:txBody>
      </p:sp>
      <p:sp>
        <p:nvSpPr>
          <p:cNvPr id="16" name="Afgeronde rechthoek 15"/>
          <p:cNvSpPr/>
          <p:nvPr/>
        </p:nvSpPr>
        <p:spPr>
          <a:xfrm>
            <a:off x="3184706" y="3232388"/>
            <a:ext cx="2732105" cy="62255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technical barriers to trade</a:t>
            </a:r>
          </a:p>
        </p:txBody>
      </p:sp>
      <p:sp>
        <p:nvSpPr>
          <p:cNvPr id="17" name="Afgeronde rechthoek 16"/>
          <p:cNvSpPr/>
          <p:nvPr/>
        </p:nvSpPr>
        <p:spPr>
          <a:xfrm>
            <a:off x="3184706" y="4011625"/>
            <a:ext cx="2732105" cy="62255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SPS – food safety; animal &amp; plant health</a:t>
            </a:r>
          </a:p>
        </p:txBody>
      </p:sp>
      <p:sp>
        <p:nvSpPr>
          <p:cNvPr id="18" name="Afgeronde rechthoek 17"/>
          <p:cNvSpPr/>
          <p:nvPr/>
        </p:nvSpPr>
        <p:spPr>
          <a:xfrm>
            <a:off x="3184706" y="4817209"/>
            <a:ext cx="2732105" cy="15729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dirty="0" smtClean="0"/>
              <a:t>Specific sectors:</a:t>
            </a:r>
          </a:p>
          <a:p>
            <a:r>
              <a:rPr lang="en-GB" dirty="0" smtClean="0"/>
              <a:t>chemicals           ICT</a:t>
            </a:r>
          </a:p>
          <a:p>
            <a:r>
              <a:rPr lang="en-GB" dirty="0" smtClean="0"/>
              <a:t>engineering       medicines</a:t>
            </a:r>
          </a:p>
          <a:p>
            <a:r>
              <a:rPr lang="en-GB" dirty="0" smtClean="0"/>
              <a:t>med devices      text &amp; clot</a:t>
            </a:r>
          </a:p>
          <a:p>
            <a:r>
              <a:rPr lang="en-GB" dirty="0" smtClean="0"/>
              <a:t>vehicles</a:t>
            </a:r>
          </a:p>
        </p:txBody>
      </p:sp>
      <p:sp>
        <p:nvSpPr>
          <p:cNvPr id="19" name="Afgeronde rechthoek 18"/>
          <p:cNvSpPr/>
          <p:nvPr/>
        </p:nvSpPr>
        <p:spPr>
          <a:xfrm>
            <a:off x="6263161" y="2344162"/>
            <a:ext cx="2554331" cy="35852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sustainable </a:t>
            </a:r>
            <a:r>
              <a:rPr lang="en-GB" dirty="0" err="1" smtClean="0"/>
              <a:t>devl</a:t>
            </a:r>
            <a:r>
              <a:rPr lang="en-GB" dirty="0" smtClean="0"/>
              <a:t>.</a:t>
            </a:r>
          </a:p>
        </p:txBody>
      </p:sp>
      <p:sp>
        <p:nvSpPr>
          <p:cNvPr id="20" name="Afgeronde rechthoek 19"/>
          <p:cNvSpPr/>
          <p:nvPr/>
        </p:nvSpPr>
        <p:spPr>
          <a:xfrm>
            <a:off x="6263161" y="2857201"/>
            <a:ext cx="2554331" cy="3751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energy &amp; raw </a:t>
            </a:r>
            <a:r>
              <a:rPr lang="en-GB" dirty="0" err="1" smtClean="0"/>
              <a:t>matls</a:t>
            </a:r>
            <a:r>
              <a:rPr lang="en-GB" dirty="0" smtClean="0"/>
              <a:t>.</a:t>
            </a:r>
          </a:p>
        </p:txBody>
      </p:sp>
      <p:sp>
        <p:nvSpPr>
          <p:cNvPr id="21" name="Afgeronde rechthoek 20"/>
          <p:cNvSpPr/>
          <p:nvPr/>
        </p:nvSpPr>
        <p:spPr>
          <a:xfrm>
            <a:off x="6263161" y="3411716"/>
            <a:ext cx="2554331" cy="3999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customs / trade </a:t>
            </a:r>
            <a:r>
              <a:rPr lang="en-GB" dirty="0" err="1" smtClean="0"/>
              <a:t>faciln</a:t>
            </a:r>
            <a:r>
              <a:rPr lang="en-GB" dirty="0" smtClean="0"/>
              <a:t>.</a:t>
            </a:r>
          </a:p>
        </p:txBody>
      </p:sp>
      <p:sp>
        <p:nvSpPr>
          <p:cNvPr id="22" name="Afgeronde rechthoek 21"/>
          <p:cNvSpPr/>
          <p:nvPr/>
        </p:nvSpPr>
        <p:spPr>
          <a:xfrm>
            <a:off x="6263161" y="3961144"/>
            <a:ext cx="2554331" cy="40609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SMEs (no real rules)</a:t>
            </a:r>
          </a:p>
        </p:txBody>
      </p:sp>
      <p:sp>
        <p:nvSpPr>
          <p:cNvPr id="23" name="Afgeronde rechthoek 22"/>
          <p:cNvSpPr/>
          <p:nvPr/>
        </p:nvSpPr>
        <p:spPr>
          <a:xfrm>
            <a:off x="6263161" y="4469286"/>
            <a:ext cx="2554331" cy="49473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invest. protection + ISDS</a:t>
            </a:r>
          </a:p>
        </p:txBody>
      </p:sp>
      <p:sp>
        <p:nvSpPr>
          <p:cNvPr id="24" name="Afgeronde rechthoek 23"/>
          <p:cNvSpPr/>
          <p:nvPr/>
        </p:nvSpPr>
        <p:spPr>
          <a:xfrm>
            <a:off x="6263161" y="5090822"/>
            <a:ext cx="2554331" cy="3772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competition rules</a:t>
            </a:r>
          </a:p>
        </p:txBody>
      </p:sp>
      <p:sp>
        <p:nvSpPr>
          <p:cNvPr id="25" name="Afgeronde rechthoek 24"/>
          <p:cNvSpPr/>
          <p:nvPr/>
        </p:nvSpPr>
        <p:spPr>
          <a:xfrm>
            <a:off x="6263161" y="5599701"/>
            <a:ext cx="2554331" cy="3772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IPRs &amp; G.I.</a:t>
            </a:r>
          </a:p>
        </p:txBody>
      </p:sp>
      <p:sp>
        <p:nvSpPr>
          <p:cNvPr id="26" name="Afgeronde rechthoek 25"/>
          <p:cNvSpPr/>
          <p:nvPr/>
        </p:nvSpPr>
        <p:spPr>
          <a:xfrm>
            <a:off x="6263161" y="6100480"/>
            <a:ext cx="2554331" cy="53745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dirty="0" smtClean="0"/>
              <a:t>overall (</a:t>
            </a:r>
            <a:r>
              <a:rPr lang="en-GB" dirty="0" err="1" smtClean="0"/>
              <a:t>Gov</a:t>
            </a:r>
            <a:r>
              <a:rPr lang="en-GB" dirty="0" smtClean="0"/>
              <a:t>-to-</a:t>
            </a:r>
            <a:r>
              <a:rPr lang="en-GB" dirty="0" err="1" smtClean="0"/>
              <a:t>Gov</a:t>
            </a:r>
            <a:r>
              <a:rPr lang="en-GB" dirty="0" smtClean="0"/>
              <a:t>) dispute settlement</a:t>
            </a:r>
          </a:p>
        </p:txBody>
      </p:sp>
    </p:spTree>
    <p:extLst>
      <p:ext uri="{BB962C8B-B14F-4D97-AF65-F5344CB8AC3E}">
        <p14:creationId xmlns:p14="http://schemas.microsoft.com/office/powerpoint/2010/main" val="11769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TTIP </a:t>
            </a:r>
            <a:r>
              <a:rPr lang="nl-NL" b="1" dirty="0" err="1" smtClean="0"/>
              <a:t>Regulatory</a:t>
            </a:r>
            <a:r>
              <a:rPr lang="nl-NL" b="1" dirty="0" smtClean="0"/>
              <a:t> Cooperation (3)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For Turkey, </a:t>
            </a:r>
            <a:r>
              <a:rPr lang="nl-NL" dirty="0" err="1" smtClean="0"/>
              <a:t>its</a:t>
            </a:r>
            <a:r>
              <a:rPr lang="nl-NL" dirty="0" smtClean="0"/>
              <a:t> </a:t>
            </a:r>
            <a:r>
              <a:rPr lang="nl-NL" dirty="0" err="1" smtClean="0"/>
              <a:t>relation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EU is </a:t>
            </a:r>
            <a:r>
              <a:rPr lang="nl-NL" dirty="0" err="1" smtClean="0"/>
              <a:t>critical</a:t>
            </a:r>
            <a:r>
              <a:rPr lang="nl-NL" dirty="0" smtClean="0"/>
              <a:t>, </a:t>
            </a:r>
            <a:r>
              <a:rPr lang="nl-NL" dirty="0" err="1" smtClean="0"/>
              <a:t>often</a:t>
            </a:r>
            <a:r>
              <a:rPr lang="nl-NL" dirty="0" smtClean="0"/>
              <a:t> </a:t>
            </a:r>
            <a:r>
              <a:rPr lang="nl-NL" dirty="0" err="1" smtClean="0"/>
              <a:t>decisive</a:t>
            </a:r>
            <a:r>
              <a:rPr lang="nl-NL" dirty="0" smtClean="0"/>
              <a:t> in </a:t>
            </a:r>
            <a:r>
              <a:rPr lang="nl-NL" dirty="0" err="1" smtClean="0"/>
              <a:t>this</a:t>
            </a:r>
            <a:r>
              <a:rPr lang="nl-NL" dirty="0" smtClean="0"/>
              <a:t> area</a:t>
            </a:r>
          </a:p>
          <a:p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EU </a:t>
            </a:r>
            <a:r>
              <a:rPr lang="nl-NL" dirty="0" err="1" smtClean="0"/>
              <a:t>adopts</a:t>
            </a:r>
            <a:r>
              <a:rPr lang="nl-NL" dirty="0" smtClean="0"/>
              <a:t> </a:t>
            </a:r>
            <a:r>
              <a:rPr lang="nl-NL" dirty="0" err="1" smtClean="0"/>
              <a:t>legislation</a:t>
            </a:r>
            <a:r>
              <a:rPr lang="nl-NL" dirty="0" smtClean="0"/>
              <a:t>,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could</a:t>
            </a:r>
            <a:r>
              <a:rPr lang="nl-NL" dirty="0" smtClean="0"/>
              <a:t> matter </a:t>
            </a:r>
            <a:r>
              <a:rPr lang="nl-NL" dirty="0" err="1" smtClean="0"/>
              <a:t>for</a:t>
            </a:r>
            <a:r>
              <a:rPr lang="nl-NL" dirty="0" smtClean="0"/>
              <a:t> pre-</a:t>
            </a:r>
            <a:r>
              <a:rPr lang="nl-NL" dirty="0" err="1" smtClean="0"/>
              <a:t>accession</a:t>
            </a:r>
            <a:r>
              <a:rPr lang="nl-NL" dirty="0" smtClean="0"/>
              <a:t>, or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annexes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EU/Turkey </a:t>
            </a:r>
            <a:r>
              <a:rPr lang="nl-NL" dirty="0" err="1" smtClean="0"/>
              <a:t>customs</a:t>
            </a:r>
            <a:r>
              <a:rPr lang="nl-NL" dirty="0" smtClean="0"/>
              <a:t> </a:t>
            </a:r>
            <a:r>
              <a:rPr lang="nl-NL" dirty="0" err="1" smtClean="0"/>
              <a:t>union</a:t>
            </a:r>
            <a:r>
              <a:rPr lang="nl-NL" dirty="0" smtClean="0"/>
              <a:t>, or </a:t>
            </a:r>
            <a:r>
              <a:rPr lang="nl-NL" dirty="0" err="1" smtClean="0"/>
              <a:t>could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dealt </a:t>
            </a:r>
            <a:r>
              <a:rPr lang="nl-NL" dirty="0" err="1" smtClean="0"/>
              <a:t>with</a:t>
            </a:r>
            <a:r>
              <a:rPr lang="nl-NL" dirty="0" smtClean="0"/>
              <a:t> via </a:t>
            </a:r>
            <a:r>
              <a:rPr lang="nl-NL" dirty="0" err="1" smtClean="0"/>
              <a:t>an</a:t>
            </a:r>
            <a:r>
              <a:rPr lang="nl-NL" dirty="0" smtClean="0"/>
              <a:t> ad-hoc </a:t>
            </a:r>
            <a:r>
              <a:rPr lang="nl-NL" dirty="0" err="1" smtClean="0"/>
              <a:t>alignment</a:t>
            </a:r>
            <a:r>
              <a:rPr lang="nl-NL" dirty="0" smtClean="0"/>
              <a:t> </a:t>
            </a:r>
            <a:r>
              <a:rPr lang="nl-NL" dirty="0" err="1" smtClean="0"/>
              <a:t>process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TTIP</a:t>
            </a:r>
          </a:p>
          <a:p>
            <a:r>
              <a:rPr lang="nl-NL" dirty="0" smtClean="0"/>
              <a:t>Most of these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sectoral</a:t>
            </a:r>
            <a:r>
              <a:rPr lang="nl-NL" dirty="0" smtClean="0"/>
              <a:t>  </a:t>
            </a:r>
            <a:r>
              <a:rPr lang="nl-NL" dirty="0" err="1" smtClean="0"/>
              <a:t>and</a:t>
            </a:r>
            <a:r>
              <a:rPr lang="nl-NL" dirty="0" smtClean="0"/>
              <a:t> – more </a:t>
            </a:r>
            <a:r>
              <a:rPr lang="nl-NL" dirty="0" err="1" smtClean="0"/>
              <a:t>often</a:t>
            </a:r>
            <a:r>
              <a:rPr lang="nl-NL" dirty="0" smtClean="0"/>
              <a:t> </a:t>
            </a:r>
            <a:r>
              <a:rPr lang="nl-NL" dirty="0" err="1" smtClean="0"/>
              <a:t>than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-  </a:t>
            </a:r>
            <a:r>
              <a:rPr lang="nl-NL" dirty="0" err="1" smtClean="0"/>
              <a:t>highly</a:t>
            </a:r>
            <a:r>
              <a:rPr lang="nl-NL" dirty="0" smtClean="0"/>
              <a:t> </a:t>
            </a:r>
            <a:r>
              <a:rPr lang="nl-NL" dirty="0" err="1" smtClean="0"/>
              <a:t>technical</a:t>
            </a:r>
            <a:r>
              <a:rPr lang="nl-NL" dirty="0" smtClean="0"/>
              <a:t> ;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difference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technical</a:t>
            </a:r>
            <a:r>
              <a:rPr lang="nl-NL" dirty="0" smtClean="0"/>
              <a:t> </a:t>
            </a:r>
            <a:r>
              <a:rPr lang="nl-NL" dirty="0" err="1" smtClean="0"/>
              <a:t>regulation</a:t>
            </a:r>
            <a:r>
              <a:rPr lang="nl-NL" dirty="0" smtClean="0"/>
              <a:t> &amp; </a:t>
            </a:r>
            <a:r>
              <a:rPr lang="nl-NL" dirty="0" err="1" smtClean="0"/>
              <a:t>standards</a:t>
            </a:r>
            <a:r>
              <a:rPr lang="nl-NL" dirty="0" smtClean="0"/>
              <a:t> </a:t>
            </a:r>
            <a:r>
              <a:rPr lang="nl-NL" dirty="0" err="1" smtClean="0"/>
              <a:t>alignment</a:t>
            </a:r>
            <a:r>
              <a:rPr lang="nl-NL" dirty="0" smtClean="0"/>
              <a:t> </a:t>
            </a:r>
            <a:r>
              <a:rPr lang="nl-NL" dirty="0" err="1" smtClean="0"/>
              <a:t>under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CU  or pre-</a:t>
            </a:r>
            <a:r>
              <a:rPr lang="nl-NL" dirty="0" err="1" smtClean="0"/>
              <a:t>accession</a:t>
            </a:r>
            <a:r>
              <a:rPr lang="nl-NL" dirty="0" smtClean="0"/>
              <a:t> is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great</a:t>
            </a:r>
            <a:r>
              <a:rPr lang="nl-NL" dirty="0" smtClean="0"/>
              <a:t> </a:t>
            </a:r>
          </a:p>
          <a:p>
            <a:r>
              <a:rPr lang="nl-NL" dirty="0" smtClean="0"/>
              <a:t>On </a:t>
            </a:r>
            <a:r>
              <a:rPr lang="nl-NL" dirty="0" err="1" smtClean="0"/>
              <a:t>technical</a:t>
            </a:r>
            <a:r>
              <a:rPr lang="nl-NL" dirty="0" smtClean="0"/>
              <a:t> issues </a:t>
            </a:r>
            <a:r>
              <a:rPr lang="nl-NL" dirty="0" err="1" smtClean="0"/>
              <a:t>which</a:t>
            </a:r>
            <a:r>
              <a:rPr lang="nl-NL" dirty="0" smtClean="0"/>
              <a:t> are ‘big’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US, </a:t>
            </a:r>
            <a:r>
              <a:rPr lang="nl-NL" dirty="0" err="1" smtClean="0"/>
              <a:t>rarely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they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a </a:t>
            </a:r>
            <a:r>
              <a:rPr lang="nl-NL" dirty="0" err="1" smtClean="0"/>
              <a:t>problem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Turkey (cf. </a:t>
            </a:r>
            <a:r>
              <a:rPr lang="nl-NL" dirty="0" err="1" smtClean="0"/>
              <a:t>standards</a:t>
            </a:r>
            <a:r>
              <a:rPr lang="nl-NL" dirty="0" smtClean="0"/>
              <a:t> ; </a:t>
            </a:r>
            <a:r>
              <a:rPr lang="nl-NL" dirty="0" err="1" smtClean="0"/>
              <a:t>cars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84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TTIP  </a:t>
            </a:r>
            <a:r>
              <a:rPr lang="nl-NL" b="1" dirty="0" err="1" smtClean="0"/>
              <a:t>Regulatory</a:t>
            </a:r>
            <a:r>
              <a:rPr lang="nl-NL" b="1" dirty="0" smtClean="0"/>
              <a:t> Cooperation (4)</a:t>
            </a:r>
            <a:endParaRPr lang="nl-NL" sz="24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err="1" smtClean="0"/>
              <a:t>Formally</a:t>
            </a:r>
            <a:r>
              <a:rPr lang="nl-NL" dirty="0" smtClean="0"/>
              <a:t>, Turkey is a 3rd country </a:t>
            </a:r>
            <a:r>
              <a:rPr lang="nl-NL" dirty="0" err="1" smtClean="0"/>
              <a:t>for</a:t>
            </a:r>
            <a:r>
              <a:rPr lang="nl-NL" dirty="0" smtClean="0"/>
              <a:t> TTIP</a:t>
            </a:r>
          </a:p>
          <a:p>
            <a:r>
              <a:rPr lang="nl-NL" dirty="0" smtClean="0"/>
              <a:t>But </a:t>
            </a:r>
            <a:r>
              <a:rPr lang="nl-NL" dirty="0" err="1" smtClean="0"/>
              <a:t>that</a:t>
            </a:r>
            <a:r>
              <a:rPr lang="nl-NL" dirty="0" smtClean="0"/>
              <a:t> is a bit ‘</a:t>
            </a:r>
            <a:r>
              <a:rPr lang="nl-NL" dirty="0" err="1" smtClean="0"/>
              <a:t>unreal</a:t>
            </a:r>
            <a:r>
              <a:rPr lang="nl-NL" dirty="0" smtClean="0"/>
              <a:t>’ </a:t>
            </a:r>
            <a:r>
              <a:rPr lang="nl-NL" dirty="0" err="1" smtClean="0"/>
              <a:t>too</a:t>
            </a:r>
            <a:endParaRPr lang="nl-NL" dirty="0" smtClean="0"/>
          </a:p>
          <a:p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insofar</a:t>
            </a:r>
            <a:r>
              <a:rPr lang="nl-NL" dirty="0" smtClean="0"/>
              <a:t> as Turkey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EU resume more </a:t>
            </a:r>
            <a:r>
              <a:rPr lang="nl-NL" dirty="0" err="1" smtClean="0"/>
              <a:t>actively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‘</a:t>
            </a:r>
            <a:r>
              <a:rPr lang="nl-NL" dirty="0" err="1" smtClean="0"/>
              <a:t>gusto</a:t>
            </a:r>
            <a:r>
              <a:rPr lang="nl-NL" dirty="0" smtClean="0"/>
              <a:t>’  </a:t>
            </a:r>
            <a:r>
              <a:rPr lang="nl-NL" dirty="0" err="1" smtClean="0"/>
              <a:t>the</a:t>
            </a:r>
            <a:r>
              <a:rPr lang="nl-NL" dirty="0" smtClean="0"/>
              <a:t> 2 routes of </a:t>
            </a:r>
            <a:r>
              <a:rPr lang="nl-NL" dirty="0" err="1" smtClean="0"/>
              <a:t>rapprochement</a:t>
            </a:r>
            <a:r>
              <a:rPr lang="nl-NL" dirty="0" smtClean="0"/>
              <a:t>  [ CU ; pre-</a:t>
            </a:r>
            <a:r>
              <a:rPr lang="nl-NL" dirty="0" err="1" smtClean="0"/>
              <a:t>accession</a:t>
            </a:r>
            <a:r>
              <a:rPr lang="nl-NL" dirty="0" smtClean="0"/>
              <a:t> ]</a:t>
            </a:r>
          </a:p>
          <a:p>
            <a:r>
              <a:rPr lang="nl-NL" dirty="0" err="1" smtClean="0"/>
              <a:t>Regulatory</a:t>
            </a:r>
            <a:r>
              <a:rPr lang="nl-NL" dirty="0" smtClean="0"/>
              <a:t> cooperation in TTIP in </a:t>
            </a:r>
            <a:r>
              <a:rPr lang="nl-NL" dirty="0" err="1" smtClean="0"/>
              <a:t>goods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even in services (</a:t>
            </a:r>
            <a:r>
              <a:rPr lang="nl-NL" dirty="0" err="1" smtClean="0"/>
              <a:t>less</a:t>
            </a:r>
            <a:r>
              <a:rPr lang="nl-NL" dirty="0" smtClean="0"/>
              <a:t> </a:t>
            </a:r>
            <a:r>
              <a:rPr lang="nl-NL" dirty="0" err="1" smtClean="0"/>
              <a:t>developed</a:t>
            </a:r>
            <a:r>
              <a:rPr lang="nl-NL" dirty="0" smtClean="0"/>
              <a:t> as </a:t>
            </a:r>
            <a:r>
              <a:rPr lang="nl-NL" dirty="0" err="1" smtClean="0"/>
              <a:t>yet</a:t>
            </a:r>
            <a:r>
              <a:rPr lang="nl-NL" dirty="0" smtClean="0"/>
              <a:t>)  </a:t>
            </a:r>
            <a:r>
              <a:rPr lang="nl-NL" dirty="0" err="1" smtClean="0"/>
              <a:t>should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pose a major </a:t>
            </a:r>
            <a:r>
              <a:rPr lang="nl-NL" dirty="0" err="1" smtClean="0"/>
              <a:t>problem</a:t>
            </a:r>
            <a:endParaRPr lang="nl-NL" dirty="0" smtClean="0"/>
          </a:p>
          <a:p>
            <a:r>
              <a:rPr lang="nl-NL" dirty="0" err="1" smtClean="0"/>
              <a:t>Aligning</a:t>
            </a:r>
            <a:r>
              <a:rPr lang="nl-NL" dirty="0" smtClean="0"/>
              <a:t> (</a:t>
            </a:r>
            <a:r>
              <a:rPr lang="nl-NL" i="1" dirty="0" smtClean="0"/>
              <a:t>indirect </a:t>
            </a:r>
            <a:r>
              <a:rPr lang="nl-NL" i="1" dirty="0" err="1" smtClean="0"/>
              <a:t>spill</a:t>
            </a:r>
            <a:r>
              <a:rPr lang="nl-NL" i="1" dirty="0" smtClean="0"/>
              <a:t>-overs</a:t>
            </a:r>
            <a:r>
              <a:rPr lang="nl-NL" dirty="0" smtClean="0"/>
              <a:t>)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subsumed</a:t>
            </a:r>
            <a:r>
              <a:rPr lang="nl-NL" dirty="0" smtClean="0"/>
              <a:t> in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natural</a:t>
            </a:r>
            <a:r>
              <a:rPr lang="nl-NL" dirty="0" smtClean="0"/>
              <a:t> </a:t>
            </a:r>
            <a:r>
              <a:rPr lang="nl-NL" dirty="0" err="1" smtClean="0"/>
              <a:t>process</a:t>
            </a:r>
            <a:r>
              <a:rPr lang="nl-NL" dirty="0" smtClean="0"/>
              <a:t> of EU/Turkey </a:t>
            </a:r>
            <a:r>
              <a:rPr lang="nl-NL" dirty="0" err="1" smtClean="0"/>
              <a:t>alignment</a:t>
            </a:r>
            <a:r>
              <a:rPr lang="nl-NL" dirty="0" smtClean="0"/>
              <a:t> </a:t>
            </a:r>
          </a:p>
          <a:p>
            <a:r>
              <a:rPr lang="nl-NL" dirty="0" smtClean="0"/>
              <a:t>Direct </a:t>
            </a:r>
            <a:r>
              <a:rPr lang="nl-NL" dirty="0" err="1" smtClean="0"/>
              <a:t>spill</a:t>
            </a:r>
            <a:r>
              <a:rPr lang="nl-NL" dirty="0" smtClean="0"/>
              <a:t>-overs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rare in TTIP  </a:t>
            </a:r>
            <a:r>
              <a:rPr lang="nl-NL" dirty="0" err="1" smtClean="0"/>
              <a:t>and</a:t>
            </a:r>
            <a:r>
              <a:rPr lang="nl-NL" dirty="0" smtClean="0"/>
              <a:t> – </a:t>
            </a:r>
            <a:r>
              <a:rPr lang="nl-NL" dirty="0" err="1" smtClean="0"/>
              <a:t>anyway</a:t>
            </a:r>
            <a:r>
              <a:rPr lang="nl-NL" dirty="0" smtClean="0"/>
              <a:t> – are MFN-</a:t>
            </a:r>
            <a:r>
              <a:rPr lang="nl-NL" dirty="0" err="1" smtClean="0"/>
              <a:t>based</a:t>
            </a:r>
            <a:r>
              <a:rPr lang="nl-NL" dirty="0" smtClean="0"/>
              <a:t>, </a:t>
            </a:r>
            <a:r>
              <a:rPr lang="nl-NL" dirty="0" err="1" smtClean="0"/>
              <a:t>hence</a:t>
            </a:r>
            <a:r>
              <a:rPr lang="nl-NL" dirty="0" smtClean="0"/>
              <a:t>, automatic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all</a:t>
            </a:r>
            <a:r>
              <a:rPr lang="nl-NL" dirty="0" smtClean="0"/>
              <a:t> 3rd </a:t>
            </a:r>
            <a:r>
              <a:rPr lang="nl-NL" dirty="0" err="1" smtClean="0"/>
              <a:t>countries</a:t>
            </a:r>
            <a:endParaRPr lang="nl-NL" dirty="0" smtClean="0"/>
          </a:p>
          <a:p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10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TTIP </a:t>
            </a:r>
            <a:r>
              <a:rPr lang="nl-NL" b="1" dirty="0" err="1" smtClean="0"/>
              <a:t>debate</a:t>
            </a:r>
            <a:r>
              <a:rPr lang="nl-NL" b="1" dirty="0" smtClean="0"/>
              <a:t>: </a:t>
            </a:r>
            <a:br>
              <a:rPr lang="nl-NL" b="1" dirty="0" smtClean="0"/>
            </a:br>
            <a:r>
              <a:rPr lang="nl-NL" b="1" dirty="0" err="1" smtClean="0"/>
              <a:t>ghost-fighting</a:t>
            </a:r>
            <a:r>
              <a:rPr lang="nl-NL" b="1" dirty="0" smtClean="0"/>
              <a:t> or deal-stopper 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6578" y="1827049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nl-NL" dirty="0" err="1" smtClean="0"/>
              <a:t>From</a:t>
            </a:r>
            <a:r>
              <a:rPr lang="nl-NL" dirty="0" smtClean="0"/>
              <a:t> a </a:t>
            </a:r>
            <a:r>
              <a:rPr lang="nl-NL" dirty="0" err="1" smtClean="0"/>
              <a:t>distance</a:t>
            </a:r>
            <a:r>
              <a:rPr lang="nl-NL" dirty="0" smtClean="0"/>
              <a:t>,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might</a:t>
            </a:r>
            <a:r>
              <a:rPr lang="nl-NL" dirty="0" smtClean="0"/>
              <a:t> </a:t>
            </a:r>
            <a:r>
              <a:rPr lang="nl-NL" dirty="0" err="1" smtClean="0"/>
              <a:t>seem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EU </a:t>
            </a:r>
            <a:r>
              <a:rPr lang="nl-NL" dirty="0" err="1" smtClean="0"/>
              <a:t>debate</a:t>
            </a:r>
            <a:r>
              <a:rPr lang="nl-NL" dirty="0" smtClean="0"/>
              <a:t> on TTIP is </a:t>
            </a:r>
            <a:r>
              <a:rPr lang="nl-NL" dirty="0" err="1" smtClean="0"/>
              <a:t>mostly</a:t>
            </a:r>
            <a:r>
              <a:rPr lang="nl-NL" dirty="0" smtClean="0"/>
              <a:t> </a:t>
            </a:r>
            <a:r>
              <a:rPr lang="nl-NL" dirty="0" err="1" smtClean="0"/>
              <a:t>negative</a:t>
            </a:r>
            <a:endParaRPr lang="nl-NL" dirty="0" smtClean="0"/>
          </a:p>
          <a:p>
            <a:r>
              <a:rPr lang="nl-NL" dirty="0" err="1" smtClean="0"/>
              <a:t>One</a:t>
            </a:r>
            <a:r>
              <a:rPr lang="nl-NL" dirty="0" smtClean="0"/>
              <a:t> dominant trend is ‘</a:t>
            </a:r>
            <a:r>
              <a:rPr lang="nl-NL" dirty="0" err="1" smtClean="0"/>
              <a:t>ghost</a:t>
            </a:r>
            <a:r>
              <a:rPr lang="nl-NL" dirty="0" smtClean="0"/>
              <a:t> </a:t>
            </a:r>
            <a:r>
              <a:rPr lang="nl-NL" dirty="0" err="1" smtClean="0"/>
              <a:t>fighting</a:t>
            </a:r>
            <a:r>
              <a:rPr lang="nl-NL" dirty="0" smtClean="0"/>
              <a:t>’ </a:t>
            </a:r>
            <a:r>
              <a:rPr lang="nl-NL" dirty="0" err="1" smtClean="0"/>
              <a:t>fulled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persistent </a:t>
            </a:r>
            <a:r>
              <a:rPr lang="nl-NL" dirty="0" err="1" smtClean="0"/>
              <a:t>accusations</a:t>
            </a:r>
            <a:r>
              <a:rPr lang="nl-NL" dirty="0" smtClean="0"/>
              <a:t> in </a:t>
            </a:r>
            <a:r>
              <a:rPr lang="nl-NL" dirty="0" err="1" smtClean="0"/>
              <a:t>social</a:t>
            </a:r>
            <a:r>
              <a:rPr lang="nl-NL" dirty="0" smtClean="0"/>
              <a:t> media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some</a:t>
            </a:r>
            <a:r>
              <a:rPr lang="nl-NL" dirty="0" smtClean="0"/>
              <a:t> </a:t>
            </a:r>
            <a:r>
              <a:rPr lang="nl-NL" dirty="0" err="1" smtClean="0"/>
              <a:t>NGOs</a:t>
            </a:r>
            <a:r>
              <a:rPr lang="nl-NL" dirty="0" smtClean="0"/>
              <a:t> </a:t>
            </a:r>
          </a:p>
          <a:p>
            <a:r>
              <a:rPr lang="nl-NL" dirty="0" smtClean="0"/>
              <a:t>The </a:t>
            </a:r>
            <a:r>
              <a:rPr lang="nl-NL" dirty="0" err="1" smtClean="0"/>
              <a:t>ghosts</a:t>
            </a:r>
            <a:r>
              <a:rPr lang="nl-NL" dirty="0" smtClean="0"/>
              <a:t> are ISDS (Ph Morris !)  </a:t>
            </a:r>
            <a:r>
              <a:rPr lang="nl-NL" dirty="0" err="1" smtClean="0"/>
              <a:t>and</a:t>
            </a:r>
            <a:r>
              <a:rPr lang="nl-NL" dirty="0" smtClean="0"/>
              <a:t> ‘</a:t>
            </a:r>
            <a:r>
              <a:rPr lang="nl-NL" dirty="0" err="1" smtClean="0"/>
              <a:t>standards</a:t>
            </a:r>
            <a:r>
              <a:rPr lang="nl-NL" dirty="0" smtClean="0"/>
              <a:t>’ [= </a:t>
            </a:r>
            <a:r>
              <a:rPr lang="nl-NL" dirty="0" err="1" smtClean="0"/>
              <a:t>objectives</a:t>
            </a:r>
            <a:r>
              <a:rPr lang="nl-NL" dirty="0" smtClean="0"/>
              <a:t>] of </a:t>
            </a:r>
            <a:r>
              <a:rPr lang="nl-NL" dirty="0" err="1" smtClean="0"/>
              <a:t>protection</a:t>
            </a:r>
            <a:endParaRPr lang="nl-NL" dirty="0" smtClean="0"/>
          </a:p>
          <a:p>
            <a:r>
              <a:rPr lang="nl-NL" dirty="0" smtClean="0"/>
              <a:t>No matter </a:t>
            </a:r>
            <a:r>
              <a:rPr lang="nl-NL" dirty="0" err="1" smtClean="0"/>
              <a:t>how</a:t>
            </a:r>
            <a:r>
              <a:rPr lang="nl-NL" dirty="0" smtClean="0"/>
              <a:t> </a:t>
            </a:r>
            <a:r>
              <a:rPr lang="nl-NL" dirty="0" err="1" smtClean="0"/>
              <a:t>often</a:t>
            </a:r>
            <a:r>
              <a:rPr lang="nl-NL" dirty="0" smtClean="0"/>
              <a:t> regulators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negotiators</a:t>
            </a:r>
            <a:r>
              <a:rPr lang="nl-NL" dirty="0" smtClean="0"/>
              <a:t> </a:t>
            </a:r>
            <a:r>
              <a:rPr lang="nl-NL" dirty="0" err="1" smtClean="0"/>
              <a:t>repeat</a:t>
            </a:r>
            <a:r>
              <a:rPr lang="nl-NL" dirty="0" smtClean="0"/>
              <a:t> </a:t>
            </a:r>
            <a:r>
              <a:rPr lang="nl-NL" dirty="0" err="1" smtClean="0"/>
              <a:t>how</a:t>
            </a:r>
            <a:r>
              <a:rPr lang="nl-NL" dirty="0" smtClean="0"/>
              <a:t> incorrect </a:t>
            </a:r>
            <a:r>
              <a:rPr lang="nl-NL" dirty="0" err="1" smtClean="0"/>
              <a:t>it</a:t>
            </a:r>
            <a:r>
              <a:rPr lang="nl-NL" dirty="0" smtClean="0"/>
              <a:t> is, even </a:t>
            </a:r>
            <a:r>
              <a:rPr lang="nl-NL" dirty="0" err="1" smtClean="0"/>
              <a:t>ruled</a:t>
            </a:r>
            <a:r>
              <a:rPr lang="nl-NL" dirty="0" smtClean="0"/>
              <a:t> out,  </a:t>
            </a:r>
            <a:r>
              <a:rPr lang="nl-NL" dirty="0" err="1" smtClean="0"/>
              <a:t>the</a:t>
            </a:r>
            <a:r>
              <a:rPr lang="nl-NL" dirty="0" smtClean="0"/>
              <a:t> mistrust is </a:t>
            </a:r>
            <a:r>
              <a:rPr lang="nl-NL" dirty="0" err="1" smtClean="0"/>
              <a:t>deep</a:t>
            </a:r>
            <a:r>
              <a:rPr lang="nl-NL" dirty="0" smtClean="0"/>
              <a:t> &gt;&gt;&gt;  </a:t>
            </a:r>
            <a:r>
              <a:rPr lang="nl-NL" dirty="0" err="1" smtClean="0"/>
              <a:t>renders</a:t>
            </a:r>
            <a:r>
              <a:rPr lang="nl-NL" dirty="0" smtClean="0"/>
              <a:t> </a:t>
            </a:r>
            <a:r>
              <a:rPr lang="nl-NL" dirty="0" err="1" smtClean="0"/>
              <a:t>MEPs</a:t>
            </a:r>
            <a:r>
              <a:rPr lang="nl-NL" dirty="0" smtClean="0"/>
              <a:t> </a:t>
            </a:r>
            <a:r>
              <a:rPr lang="nl-NL" dirty="0" err="1" smtClean="0"/>
              <a:t>very</a:t>
            </a:r>
            <a:r>
              <a:rPr lang="nl-NL" dirty="0" smtClean="0"/>
              <a:t> </a:t>
            </a:r>
            <a:r>
              <a:rPr lang="nl-NL" dirty="0" err="1" smtClean="0"/>
              <a:t>nervous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95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Ghost</a:t>
            </a:r>
            <a:r>
              <a:rPr lang="nl-NL" dirty="0" smtClean="0"/>
              <a:t> </a:t>
            </a:r>
            <a:r>
              <a:rPr lang="nl-NL" dirty="0" err="1" smtClean="0"/>
              <a:t>fighting</a:t>
            </a:r>
            <a:r>
              <a:rPr lang="nl-NL" dirty="0" smtClean="0"/>
              <a:t> or deal stopper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The </a:t>
            </a:r>
            <a:r>
              <a:rPr lang="nl-NL" dirty="0" err="1" smtClean="0"/>
              <a:t>upshot</a:t>
            </a:r>
            <a:r>
              <a:rPr lang="nl-NL" dirty="0" smtClean="0"/>
              <a:t> is </a:t>
            </a:r>
            <a:r>
              <a:rPr lang="nl-NL" dirty="0" err="1" smtClean="0"/>
              <a:t>that</a:t>
            </a:r>
            <a:r>
              <a:rPr lang="nl-NL" dirty="0" smtClean="0"/>
              <a:t> a </a:t>
            </a:r>
            <a:r>
              <a:rPr lang="nl-NL" dirty="0" err="1" smtClean="0"/>
              <a:t>debate</a:t>
            </a:r>
            <a:r>
              <a:rPr lang="nl-NL" dirty="0" smtClean="0"/>
              <a:t> on </a:t>
            </a:r>
            <a:r>
              <a:rPr lang="nl-NL" dirty="0" err="1" smtClean="0"/>
              <a:t>the</a:t>
            </a:r>
            <a:r>
              <a:rPr lang="nl-NL" dirty="0"/>
              <a:t> </a:t>
            </a:r>
            <a:r>
              <a:rPr lang="nl-NL" dirty="0" err="1" smtClean="0"/>
              <a:t>economic</a:t>
            </a:r>
            <a:r>
              <a:rPr lang="nl-NL" dirty="0" smtClean="0"/>
              <a:t> </a:t>
            </a:r>
            <a:r>
              <a:rPr lang="nl-NL" dirty="0" err="1" smtClean="0"/>
              <a:t>core</a:t>
            </a:r>
            <a:r>
              <a:rPr lang="nl-NL" dirty="0" smtClean="0"/>
              <a:t> of TTIP has </a:t>
            </a:r>
            <a:r>
              <a:rPr lang="nl-NL" dirty="0" err="1" smtClean="0"/>
              <a:t>become</a:t>
            </a:r>
            <a:r>
              <a:rPr lang="nl-NL" dirty="0" smtClean="0"/>
              <a:t> </a:t>
            </a:r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is </a:t>
            </a:r>
            <a:r>
              <a:rPr lang="nl-NL" dirty="0" err="1" smtClean="0"/>
              <a:t>regarded</a:t>
            </a:r>
            <a:r>
              <a:rPr lang="nl-NL" dirty="0" smtClean="0"/>
              <a:t> as ‘</a:t>
            </a:r>
            <a:r>
              <a:rPr lang="nl-NL" dirty="0" err="1" smtClean="0"/>
              <a:t>esoteric</a:t>
            </a:r>
            <a:r>
              <a:rPr lang="nl-NL" dirty="0" smtClean="0"/>
              <a:t>’ </a:t>
            </a:r>
          </a:p>
          <a:p>
            <a:r>
              <a:rPr lang="nl-NL" dirty="0" smtClean="0"/>
              <a:t>The </a:t>
            </a:r>
            <a:r>
              <a:rPr lang="nl-NL" dirty="0" err="1" smtClean="0"/>
              <a:t>multifold</a:t>
            </a:r>
            <a:r>
              <a:rPr lang="nl-NL" dirty="0" smtClean="0"/>
              <a:t> </a:t>
            </a:r>
            <a:r>
              <a:rPr lang="nl-NL" dirty="0" err="1" smtClean="0"/>
              <a:t>gains</a:t>
            </a:r>
            <a:r>
              <a:rPr lang="nl-NL" dirty="0" smtClean="0"/>
              <a:t> are </a:t>
            </a:r>
            <a:r>
              <a:rPr lang="nl-NL" dirty="0" err="1" smtClean="0"/>
              <a:t>ill-understood</a:t>
            </a:r>
            <a:r>
              <a:rPr lang="nl-NL" dirty="0" smtClean="0"/>
              <a:t> ; or </a:t>
            </a:r>
            <a:r>
              <a:rPr lang="nl-NL" dirty="0" err="1" smtClean="0"/>
              <a:t>ignored</a:t>
            </a:r>
            <a:endParaRPr lang="nl-NL" dirty="0" smtClean="0"/>
          </a:p>
          <a:p>
            <a:r>
              <a:rPr lang="nl-NL" dirty="0" err="1" smtClean="0"/>
              <a:t>empirical</a:t>
            </a:r>
            <a:r>
              <a:rPr lang="nl-NL" dirty="0" smtClean="0"/>
              <a:t> studies get </a:t>
            </a:r>
            <a:r>
              <a:rPr lang="nl-NL" dirty="0" err="1" smtClean="0"/>
              <a:t>discredited</a:t>
            </a:r>
            <a:r>
              <a:rPr lang="nl-NL" dirty="0" smtClean="0"/>
              <a:t>, </a:t>
            </a:r>
            <a:r>
              <a:rPr lang="nl-NL" dirty="0" err="1" smtClean="0"/>
              <a:t>except</a:t>
            </a:r>
            <a:r>
              <a:rPr lang="nl-NL" dirty="0" smtClean="0"/>
              <a:t> </a:t>
            </a:r>
            <a:r>
              <a:rPr lang="nl-NL" dirty="0" err="1" smtClean="0"/>
              <a:t>when</a:t>
            </a:r>
            <a:r>
              <a:rPr lang="nl-NL" dirty="0" smtClean="0"/>
              <a:t> a NO-camp </a:t>
            </a:r>
            <a:r>
              <a:rPr lang="nl-NL" dirty="0" err="1" smtClean="0"/>
              <a:t>likes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 (</a:t>
            </a:r>
            <a:r>
              <a:rPr lang="nl-NL" dirty="0" err="1" smtClean="0"/>
              <a:t>Capaldo</a:t>
            </a:r>
            <a:r>
              <a:rPr lang="nl-NL" dirty="0" smtClean="0"/>
              <a:t>, a </a:t>
            </a:r>
            <a:r>
              <a:rPr lang="nl-NL" dirty="0" err="1" smtClean="0"/>
              <a:t>sad</a:t>
            </a:r>
            <a:r>
              <a:rPr lang="nl-NL" dirty="0" smtClean="0"/>
              <a:t> </a:t>
            </a:r>
            <a:r>
              <a:rPr lang="nl-NL" dirty="0" err="1" smtClean="0"/>
              <a:t>mishap</a:t>
            </a:r>
            <a:r>
              <a:rPr lang="nl-NL" dirty="0" smtClean="0"/>
              <a:t>!)</a:t>
            </a:r>
          </a:p>
          <a:p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it</a:t>
            </a:r>
            <a:r>
              <a:rPr lang="nl-NL" dirty="0" smtClean="0"/>
              <a:t> is </a:t>
            </a:r>
            <a:r>
              <a:rPr lang="nl-NL" dirty="0" err="1" smtClean="0"/>
              <a:t>all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big business </a:t>
            </a:r>
            <a:r>
              <a:rPr lang="nl-NL" dirty="0" err="1" smtClean="0"/>
              <a:t>anyway</a:t>
            </a:r>
            <a:r>
              <a:rPr lang="nl-NL" dirty="0" smtClean="0"/>
              <a:t>;</a:t>
            </a:r>
          </a:p>
          <a:p>
            <a:r>
              <a:rPr lang="nl-NL" dirty="0" err="1" smtClean="0"/>
              <a:t>Voters</a:t>
            </a:r>
            <a:r>
              <a:rPr lang="nl-NL" dirty="0" smtClean="0"/>
              <a:t>  </a:t>
            </a:r>
            <a:r>
              <a:rPr lang="nl-NL" dirty="0" err="1" smtClean="0"/>
              <a:t>who</a:t>
            </a:r>
            <a:r>
              <a:rPr lang="nl-NL" dirty="0" smtClean="0"/>
              <a:t> </a:t>
            </a:r>
            <a:r>
              <a:rPr lang="nl-NL" dirty="0" err="1" smtClean="0"/>
              <a:t>tend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“</a:t>
            </a:r>
            <a:r>
              <a:rPr lang="nl-NL" dirty="0" err="1" smtClean="0"/>
              <a:t>read</a:t>
            </a:r>
            <a:r>
              <a:rPr lang="nl-NL" dirty="0" smtClean="0"/>
              <a:t>” </a:t>
            </a:r>
            <a:r>
              <a:rPr lang="nl-NL" dirty="0" err="1" smtClean="0"/>
              <a:t>social</a:t>
            </a:r>
            <a:r>
              <a:rPr lang="nl-NL" dirty="0" smtClean="0"/>
              <a:t> media, </a:t>
            </a:r>
            <a:r>
              <a:rPr lang="nl-NL" dirty="0" err="1" smtClean="0"/>
              <a:t>and</a:t>
            </a:r>
            <a:r>
              <a:rPr lang="nl-NL" dirty="0" smtClean="0"/>
              <a:t> have </a:t>
            </a:r>
            <a:r>
              <a:rPr lang="nl-NL" dirty="0" err="1" smtClean="0"/>
              <a:t>little</a:t>
            </a:r>
            <a:r>
              <a:rPr lang="nl-NL" dirty="0" smtClean="0"/>
              <a:t> </a:t>
            </a:r>
            <a:r>
              <a:rPr lang="nl-NL" dirty="0" err="1" smtClean="0"/>
              <a:t>idea</a:t>
            </a:r>
            <a:r>
              <a:rPr lang="nl-NL" dirty="0" smtClean="0"/>
              <a:t> of TTIP in </a:t>
            </a:r>
            <a:r>
              <a:rPr lang="nl-NL" dirty="0" err="1" smtClean="0"/>
              <a:t>substance</a:t>
            </a:r>
            <a:r>
              <a:rPr lang="nl-NL" dirty="0" smtClean="0"/>
              <a:t>, swing in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direction</a:t>
            </a:r>
            <a:r>
              <a:rPr lang="nl-NL" dirty="0" smtClean="0"/>
              <a:t> of </a:t>
            </a:r>
            <a:r>
              <a:rPr lang="nl-NL" dirty="0" err="1" smtClean="0"/>
              <a:t>being</a:t>
            </a:r>
            <a:r>
              <a:rPr lang="nl-NL" dirty="0" smtClean="0"/>
              <a:t> </a:t>
            </a:r>
            <a:r>
              <a:rPr lang="nl-NL" dirty="0" err="1" smtClean="0"/>
              <a:t>against</a:t>
            </a:r>
            <a:endParaRPr lang="nl-NL" dirty="0" smtClean="0"/>
          </a:p>
          <a:p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EU does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same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Japan is </a:t>
            </a:r>
            <a:r>
              <a:rPr lang="nl-NL" dirty="0" err="1" smtClean="0"/>
              <a:t>ignored</a:t>
            </a:r>
            <a:r>
              <a:rPr lang="nl-NL" dirty="0" smtClean="0"/>
              <a:t> ; </a:t>
            </a:r>
            <a:r>
              <a:rPr lang="nl-NL" dirty="0" err="1" smtClean="0"/>
              <a:t>the</a:t>
            </a:r>
            <a:r>
              <a:rPr lang="nl-NL" dirty="0" smtClean="0"/>
              <a:t> deal </a:t>
            </a:r>
            <a:r>
              <a:rPr lang="nl-NL" dirty="0" err="1" smtClean="0"/>
              <a:t>with</a:t>
            </a:r>
            <a:r>
              <a:rPr lang="nl-NL" dirty="0" smtClean="0"/>
              <a:t> Canada [CETA] is </a:t>
            </a:r>
            <a:r>
              <a:rPr lang="nl-NL" dirty="0" err="1" smtClean="0"/>
              <a:t>neglected</a:t>
            </a:r>
            <a:r>
              <a:rPr lang="nl-NL" dirty="0" smtClean="0"/>
              <a:t> </a:t>
            </a:r>
            <a:r>
              <a:rPr lang="nl-NL" dirty="0" err="1" smtClean="0"/>
              <a:t>except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ISDS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Centre for European Policy Studies  • www.ceps.eu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4592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Template_CEPS_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4083</TotalTime>
  <Words>1161</Words>
  <Application>Microsoft Office PowerPoint</Application>
  <PresentationFormat>Ekran Gösterisi (4:3)</PresentationFormat>
  <Paragraphs>109</Paragraphs>
  <Slides>14</Slides>
  <Notes>0</Notes>
  <HiddenSlides>1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Calibri</vt:lpstr>
      <vt:lpstr>Presentation_Template_CEPS_logo</vt:lpstr>
      <vt:lpstr>TTIP &amp; Turkey: aligning naturally ?</vt:lpstr>
      <vt:lpstr>Three queries on TTIP &amp; Turkey</vt:lpstr>
      <vt:lpstr>TTIP Regulatory Cooperation</vt:lpstr>
      <vt:lpstr>TTIP Regulatory Cooperation (2) </vt:lpstr>
      <vt:lpstr>What  is TTIP ?</vt:lpstr>
      <vt:lpstr>TTIP Regulatory Cooperation (3)</vt:lpstr>
      <vt:lpstr>TTIP  Regulatory Cooperation (4)</vt:lpstr>
      <vt:lpstr>TTIP debate:  ghost-fighting or deal-stopper ?</vt:lpstr>
      <vt:lpstr>Ghost fighting or deal stopper (2)</vt:lpstr>
      <vt:lpstr>Ghost fighting or deal stopper (3)</vt:lpstr>
      <vt:lpstr>Differences in EU-US Economic Gains </vt:lpstr>
      <vt:lpstr>TPP and TTIP: China /EU is critical </vt:lpstr>
      <vt:lpstr>TPP/TTIP: China/EU critical (2)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katharina</dc:creator>
  <cp:lastModifiedBy>not01</cp:lastModifiedBy>
  <cp:revision>207</cp:revision>
  <cp:lastPrinted>2015-11-22T15:52:32Z</cp:lastPrinted>
  <dcterms:created xsi:type="dcterms:W3CDTF">2011-01-10T15:11:16Z</dcterms:created>
  <dcterms:modified xsi:type="dcterms:W3CDTF">2016-02-13T09:46:05Z</dcterms:modified>
</cp:coreProperties>
</file>