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9" r:id="rId3"/>
    <p:sldId id="313" r:id="rId4"/>
    <p:sldId id="314" r:id="rId5"/>
    <p:sldId id="290" r:id="rId6"/>
    <p:sldId id="340" r:id="rId7"/>
    <p:sldId id="341" r:id="rId8"/>
    <p:sldId id="309" r:id="rId9"/>
    <p:sldId id="291" r:id="rId10"/>
    <p:sldId id="293" r:id="rId11"/>
    <p:sldId id="327" r:id="rId12"/>
    <p:sldId id="292" r:id="rId13"/>
    <p:sldId id="286" r:id="rId14"/>
    <p:sldId id="295" r:id="rId15"/>
    <p:sldId id="311" r:id="rId16"/>
    <p:sldId id="315" r:id="rId17"/>
    <p:sldId id="296" r:id="rId18"/>
    <p:sldId id="297" r:id="rId19"/>
    <p:sldId id="325" r:id="rId20"/>
    <p:sldId id="329" r:id="rId21"/>
    <p:sldId id="324" r:id="rId22"/>
    <p:sldId id="326" r:id="rId23"/>
    <p:sldId id="308" r:id="rId24"/>
    <p:sldId id="298" r:id="rId25"/>
    <p:sldId id="312" r:id="rId26"/>
    <p:sldId id="299" r:id="rId27"/>
    <p:sldId id="300" r:id="rId28"/>
    <p:sldId id="301" r:id="rId29"/>
    <p:sldId id="302" r:id="rId30"/>
    <p:sldId id="310" r:id="rId31"/>
    <p:sldId id="303" r:id="rId32"/>
    <p:sldId id="304" r:id="rId33"/>
    <p:sldId id="330" r:id="rId34"/>
    <p:sldId id="305" r:id="rId35"/>
    <p:sldId id="316" r:id="rId36"/>
    <p:sldId id="306" r:id="rId37"/>
    <p:sldId id="317" r:id="rId38"/>
    <p:sldId id="321" r:id="rId39"/>
    <p:sldId id="320" r:id="rId40"/>
    <p:sldId id="328" r:id="rId41"/>
    <p:sldId id="322" r:id="rId42"/>
    <p:sldId id="323" r:id="rId43"/>
    <p:sldId id="332" r:id="rId44"/>
    <p:sldId id="333" r:id="rId45"/>
    <p:sldId id="339" r:id="rId46"/>
    <p:sldId id="318" r:id="rId47"/>
    <p:sldId id="319" r:id="rId48"/>
    <p:sldId id="307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A"/>
    <a:srgbClr val="476E2C"/>
    <a:srgbClr val="6FAD45"/>
    <a:srgbClr val="93C670"/>
    <a:srgbClr val="8585FF"/>
    <a:srgbClr val="5D5DFF"/>
    <a:srgbClr val="F9FBFD"/>
    <a:srgbClr val="F3F6FB"/>
    <a:srgbClr val="E8EEF8"/>
    <a:srgbClr val="F4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2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6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74592054104837"/>
          <c:y val="4.7844302600123803E-2"/>
          <c:w val="0.76888273108560623"/>
          <c:h val="0.77999770115184952"/>
        </c:manualLayout>
      </c:layout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Sayfa1!$G$6:$Q$6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Sayfa1!$G$7:$Q$7</c:f>
              <c:numCache>
                <c:formatCode>#,##0</c:formatCode>
                <c:ptCount val="11"/>
                <c:pt idx="0">
                  <c:v>19319.956999999999</c:v>
                </c:pt>
                <c:pt idx="1">
                  <c:v>14445.136</c:v>
                </c:pt>
                <c:pt idx="2">
                  <c:v>16426.57</c:v>
                </c:pt>
                <c:pt idx="3">
                  <c:v>17846.965</c:v>
                </c:pt>
                <c:pt idx="4">
                  <c:v>17007.446</c:v>
                </c:pt>
                <c:pt idx="5">
                  <c:v>17060.465</c:v>
                </c:pt>
                <c:pt idx="6">
                  <c:v>16759.748</c:v>
                </c:pt>
                <c:pt idx="7">
                  <c:v>14073.487999999999</c:v>
                </c:pt>
                <c:pt idx="8">
                  <c:v>13575.130999999999</c:v>
                </c:pt>
                <c:pt idx="9">
                  <c:v>14232.096</c:v>
                </c:pt>
              </c:numCache>
            </c:numRef>
          </c:val>
          <c:smooth val="0"/>
        </c:ser>
        <c:ser>
          <c:idx val="1"/>
          <c:order val="1"/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Sayfa1!$G$6:$Q$6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Sayfa1!$G$8:$Q$8</c:f>
              <c:numCache>
                <c:formatCode>#,##0</c:formatCode>
                <c:ptCount val="11"/>
                <c:pt idx="0">
                  <c:v>24638.377</c:v>
                </c:pt>
                <c:pt idx="1">
                  <c:v>19096.173999999999</c:v>
                </c:pt>
                <c:pt idx="2">
                  <c:v>22215.362000000001</c:v>
                </c:pt>
                <c:pt idx="3">
                  <c:v>23952.125</c:v>
                </c:pt>
                <c:pt idx="4">
                  <c:v>24470.606</c:v>
                </c:pt>
                <c:pt idx="5">
                  <c:v>24266.395</c:v>
                </c:pt>
                <c:pt idx="6">
                  <c:v>24793.34</c:v>
                </c:pt>
                <c:pt idx="7">
                  <c:v>20222.503000000001</c:v>
                </c:pt>
                <c:pt idx="8">
                  <c:v>19487.207999999999</c:v>
                </c:pt>
                <c:pt idx="9">
                  <c:v>19418.307000000001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77712"/>
        <c:axId val="214571440"/>
      </c:lineChart>
      <c:catAx>
        <c:axId val="21457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571440"/>
        <c:crosses val="autoZero"/>
        <c:auto val="1"/>
        <c:lblAlgn val="ctr"/>
        <c:lblOffset val="100"/>
        <c:tickLblSkip val="1"/>
        <c:noMultiLvlLbl val="0"/>
      </c:catAx>
      <c:valAx>
        <c:axId val="21457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577712"/>
        <c:crosses val="autoZero"/>
        <c:crossBetween val="between"/>
      </c:valAx>
      <c:spPr>
        <a:solidFill>
          <a:schemeClr val="bg1">
            <a:lumMod val="95000"/>
            <a:alpha val="34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13520153415168E-2"/>
          <c:y val="0.12716763005780346"/>
          <c:w val="0.87579310161987323"/>
          <c:h val="0.7834363479131583"/>
        </c:manualLayout>
      </c:layout>
      <c:lineChart>
        <c:grouping val="standard"/>
        <c:varyColors val="0"/>
        <c:ser>
          <c:idx val="0"/>
          <c:order val="0"/>
          <c:spPr>
            <a:ln w="31750" cap="sq">
              <a:solidFill>
                <a:srgbClr val="FF0000"/>
              </a:solidFill>
              <a:bevel/>
            </a:ln>
            <a:effectLst/>
          </c:spPr>
          <c:marker>
            <c:symbol val="none"/>
          </c:marker>
          <c:cat>
            <c:numRef>
              <c:f>'[Microsoft PowerPoint uygulamasında grafik]Sayfa1'!$F$31:$P$31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'[Microsoft PowerPoint uygulamasında grafik]Sayfa1'!$F$32:$P$32</c:f>
              <c:numCache>
                <c:formatCode>#,##0</c:formatCode>
                <c:ptCount val="11"/>
                <c:pt idx="0">
                  <c:v>530.27700000000004</c:v>
                </c:pt>
                <c:pt idx="1">
                  <c:v>778.09799999999996</c:v>
                </c:pt>
                <c:pt idx="2">
                  <c:v>645.76700000000005</c:v>
                </c:pt>
                <c:pt idx="3">
                  <c:v>713.63199999999995</c:v>
                </c:pt>
                <c:pt idx="4">
                  <c:v>802.30200000000002</c:v>
                </c:pt>
                <c:pt idx="5">
                  <c:v>796.73800000000006</c:v>
                </c:pt>
                <c:pt idx="6">
                  <c:v>892.15700000000004</c:v>
                </c:pt>
                <c:pt idx="7">
                  <c:v>915.04100000000005</c:v>
                </c:pt>
                <c:pt idx="8">
                  <c:v>819.09400000000005</c:v>
                </c:pt>
                <c:pt idx="9">
                  <c:v>910.61300000000006</c:v>
                </c:pt>
                <c:pt idx="10">
                  <c:v>915.21500000000003</c:v>
                </c:pt>
              </c:numCache>
            </c:numRef>
          </c:val>
          <c:smooth val="0"/>
        </c:ser>
        <c:ser>
          <c:idx val="1"/>
          <c:order val="1"/>
          <c:spPr>
            <a:ln w="31750" cap="sq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'[Microsoft PowerPoint uygulamasında grafik]Sayfa1'!$F$31:$P$31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'[Microsoft PowerPoint uygulamasında grafik]Sayfa1'!$F$33:$P$33</c:f>
              <c:numCache>
                <c:formatCode>#,##0</c:formatCode>
                <c:ptCount val="11"/>
                <c:pt idx="0">
                  <c:v>229.78800000000001</c:v>
                </c:pt>
                <c:pt idx="1">
                  <c:v>365.38099999999997</c:v>
                </c:pt>
                <c:pt idx="2">
                  <c:v>234.98</c:v>
                </c:pt>
                <c:pt idx="3">
                  <c:v>280.72000000000003</c:v>
                </c:pt>
                <c:pt idx="4">
                  <c:v>249.79</c:v>
                </c:pt>
                <c:pt idx="5">
                  <c:v>195.624</c:v>
                </c:pt>
                <c:pt idx="6">
                  <c:v>289.26799999999997</c:v>
                </c:pt>
                <c:pt idx="7">
                  <c:v>196.697</c:v>
                </c:pt>
                <c:pt idx="8">
                  <c:v>144.077</c:v>
                </c:pt>
                <c:pt idx="9">
                  <c:v>214.38300000000001</c:v>
                </c:pt>
                <c:pt idx="10">
                  <c:v>206.471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271264"/>
        <c:axId val="216273616"/>
      </c:lineChart>
      <c:catAx>
        <c:axId val="2162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6273616"/>
        <c:crosses val="autoZero"/>
        <c:auto val="1"/>
        <c:lblAlgn val="ctr"/>
        <c:lblOffset val="100"/>
        <c:noMultiLvlLbl val="0"/>
      </c:catAx>
      <c:valAx>
        <c:axId val="21627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627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0.13504</cdr:y>
    </cdr:from>
    <cdr:to>
      <cdr:x>0.04167</cdr:x>
      <cdr:y>0.66242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0" y="765361"/>
          <a:ext cx="400678" cy="2989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tr-TR" sz="1800">
              <a:solidFill>
                <a:schemeClr val="tx1">
                  <a:lumMod val="65000"/>
                  <a:lumOff val="35000"/>
                </a:schemeClr>
              </a:solidFill>
            </a:rPr>
            <a:t>Milyon</a:t>
          </a:r>
          <a:r>
            <a:rPr lang="tr-TR" sz="1800" baseline="0">
              <a:solidFill>
                <a:schemeClr val="tx1">
                  <a:lumMod val="65000"/>
                  <a:lumOff val="35000"/>
                </a:schemeClr>
              </a:solidFill>
            </a:rPr>
            <a:t> Dolar</a:t>
          </a:r>
          <a:endParaRPr lang="tr-TR" sz="18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0.75362</cdr:x>
      <cdr:y>0.23286</cdr:y>
    </cdr:from>
    <cdr:to>
      <cdr:x>0.9562</cdr:x>
      <cdr:y>0.30611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6105085" y="1104114"/>
          <a:ext cx="1641122" cy="347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r-TR" sz="1800" b="1" smtClean="0">
              <a:solidFill>
                <a:srgbClr val="FF0000"/>
              </a:solidFill>
            </a:rPr>
            <a:t>19,4 milyar </a:t>
          </a:r>
          <a:r>
            <a:rPr lang="tr-TR" sz="1800" b="1">
              <a:solidFill>
                <a:srgbClr val="FF0000"/>
              </a:solidFill>
            </a:rPr>
            <a:t>$</a:t>
          </a:r>
        </a:p>
      </cdr:txBody>
    </cdr:sp>
  </cdr:relSizeAnchor>
  <cdr:relSizeAnchor xmlns:cdr="http://schemas.openxmlformats.org/drawingml/2006/chartDrawing">
    <cdr:from>
      <cdr:x>0.78253</cdr:x>
      <cdr:y>0.47285</cdr:y>
    </cdr:from>
    <cdr:to>
      <cdr:x>0.97815</cdr:x>
      <cdr:y>0.52715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6339275" y="2242033"/>
          <a:ext cx="1584731" cy="257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800" b="1" smtClean="0">
              <a:solidFill>
                <a:schemeClr val="accent1">
                  <a:lumMod val="75000"/>
                </a:schemeClr>
              </a:solidFill>
            </a:rPr>
            <a:t>14,2 milyar $</a:t>
          </a:r>
          <a:endParaRPr lang="tr-TR" sz="1800" b="1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0.30071</cdr:x>
      <cdr:y>0.15854</cdr:y>
    </cdr:from>
    <cdr:to>
      <cdr:x>0.4384</cdr:x>
      <cdr:y>0.20754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2436019" y="751705"/>
          <a:ext cx="1115429" cy="232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800" b="1">
              <a:solidFill>
                <a:srgbClr val="FF0000"/>
              </a:solidFill>
            </a:rPr>
            <a:t>İthalat</a:t>
          </a:r>
        </a:p>
      </cdr:txBody>
    </cdr:sp>
  </cdr:relSizeAnchor>
  <cdr:relSizeAnchor xmlns:cdr="http://schemas.openxmlformats.org/drawingml/2006/chartDrawing">
    <cdr:from>
      <cdr:x>0.46971</cdr:x>
      <cdr:y>0.32857</cdr:y>
    </cdr:from>
    <cdr:to>
      <cdr:x>0.60739</cdr:x>
      <cdr:y>0.37757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3805105" y="1557902"/>
          <a:ext cx="1115348" cy="232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800" b="1">
              <a:solidFill>
                <a:schemeClr val="accent1">
                  <a:lumMod val="75000"/>
                </a:schemeClr>
              </a:solidFill>
            </a:rPr>
            <a:t>İhracat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5B153-39DF-4854-ABA8-EED43123620E}" type="datetimeFigureOut">
              <a:rPr lang="tr-TR" smtClean="0"/>
              <a:t>20.9.2018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8794-21BF-4C4F-9AC4-26DD2317DB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242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85C2-23C5-48E0-A1F1-354082D4AE1D}" type="datetimeFigureOut">
              <a:rPr lang="tr-TR" smtClean="0"/>
              <a:t>20.9.2018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10854-2AEB-4DED-A16E-A88B066E4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399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29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96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61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2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133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644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783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742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935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019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01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475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655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019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019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036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237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203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146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544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340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96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250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536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490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262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9880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954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078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860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6995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159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9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237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007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956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8723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7998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8967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354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9181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8255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33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43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49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22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8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0854-2AEB-4DED-A16E-A88B066E4CE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47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70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09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12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55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39" y="6575447"/>
            <a:ext cx="9144000" cy="25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İçerik Yer Tutucusu 2"/>
          <p:cNvSpPr>
            <a:spLocks noGrp="1" noChangeAspect="1"/>
          </p:cNvSpPr>
          <p:nvPr>
            <p:ph idx="1"/>
          </p:nvPr>
        </p:nvSpPr>
        <p:spPr>
          <a:xfrm>
            <a:off x="493289" y="1400497"/>
            <a:ext cx="78867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8" name="Picture 2"/>
          <p:cNvPicPr preferRelativeResize="0">
            <a:picLocks noChangeArrowheads="1"/>
          </p:cNvPicPr>
          <p:nvPr userDrawn="1"/>
        </p:nvPicPr>
        <p:blipFill rotWithShape="1">
          <a:blip r:embed="rId3" cstate="print"/>
          <a:srcRect t="3151" b="-1"/>
          <a:stretch/>
        </p:blipFill>
        <p:spPr bwMode="auto">
          <a:xfrm>
            <a:off x="444606" y="63500"/>
            <a:ext cx="869939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 rotWithShape="1">
          <a:blip r:embed="rId4"/>
          <a:srcRect l="2494" t="2327"/>
          <a:stretch/>
        </p:blipFill>
        <p:spPr>
          <a:xfrm>
            <a:off x="4756" y="63500"/>
            <a:ext cx="1085850" cy="64928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/>
          <a:stretch/>
        </p:blipFill>
        <p:spPr>
          <a:xfrm>
            <a:off x="615990" y="53441"/>
            <a:ext cx="862073" cy="782758"/>
          </a:xfrm>
          <a:prstGeom prst="rect">
            <a:avLst/>
          </a:prstGeom>
        </p:spPr>
      </p:pic>
      <p:sp>
        <p:nvSpPr>
          <p:cNvPr id="11" name="Altbilgi Yer Tutucusu 4"/>
          <p:cNvSpPr txBox="1">
            <a:spLocks/>
          </p:cNvSpPr>
          <p:nvPr userDrawn="1"/>
        </p:nvSpPr>
        <p:spPr>
          <a:xfrm>
            <a:off x="3019011" y="6506059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smtClean="0"/>
              <a:t>T.C. Ticaret </a:t>
            </a:r>
            <a:r>
              <a:rPr lang="sv-SE" sz="1200" smtClean="0"/>
              <a:t>Bakanlığı</a:t>
            </a:r>
            <a:endParaRPr lang="tr-TR" sz="1200"/>
          </a:p>
        </p:txBody>
      </p:sp>
      <p:pic>
        <p:nvPicPr>
          <p:cNvPr id="13" name="Picture 17634"/>
          <p:cNvPicPr>
            <a:picLocks noChangeAspect="1"/>
          </p:cNvPicPr>
          <p:nvPr userDrawn="1"/>
        </p:nvPicPr>
        <p:blipFill rotWithShape="1">
          <a:blip r:embed="rId6"/>
          <a:srcRect l="-1944" t="-1780" r="-1577" b="-1226"/>
          <a:stretch/>
        </p:blipFill>
        <p:spPr bwMode="auto">
          <a:xfrm>
            <a:off x="653770" y="0"/>
            <a:ext cx="788400" cy="786919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930390" y="651272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AC716-12D1-4097-8037-C8BE7E16E5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2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49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36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23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50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67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26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58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27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0D94-224A-423C-9092-E722CA13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15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//upload.wikimedia.org/wikipedia/commons/b/b4/Flag_of_Turkey.svg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nisieindustrie.nat.tn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2214"/>
            <a:ext cx="9144000" cy="128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63927"/>
            <a:ext cx="9144000" cy="1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3218" y="4208106"/>
            <a:ext cx="36861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rgbClr val="000066"/>
                </a:solidFill>
                <a:latin typeface="Arial Unicode MS" panose="020B0604020202020204" pitchFamily="34" charset="-128"/>
              </a:rPr>
              <a:t>Tarhan SEZGİN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>İhracatı Geliştirme Uzmanı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smtClean="0">
                <a:solidFill>
                  <a:srgbClr val="000066"/>
                </a:solidFill>
                <a:latin typeface="Arial Unicode MS" panose="020B0604020202020204" pitchFamily="34" charset="-128"/>
              </a:rPr>
              <a:t>T.C. Ticaret Bakanlığı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smtClean="0">
                <a:solidFill>
                  <a:srgbClr val="000066"/>
                </a:solidFill>
                <a:latin typeface="Arial Unicode MS" panose="020B0604020202020204" pitchFamily="34" charset="-128"/>
              </a:rPr>
              <a:t>İhracat </a:t>
            </a: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>Genel M</a:t>
            </a:r>
            <a:r>
              <a:rPr lang="tr-TR" altLang="tr-TR" sz="1400">
                <a:solidFill>
                  <a:srgbClr val="000066"/>
                </a:solidFill>
              </a:rPr>
              <a:t>ü</a:t>
            </a: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>d</a:t>
            </a:r>
            <a:r>
              <a:rPr lang="tr-TR" altLang="tr-TR" sz="1400">
                <a:solidFill>
                  <a:srgbClr val="000066"/>
                </a:solidFill>
              </a:rPr>
              <a:t>ü</a:t>
            </a: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>rl</a:t>
            </a:r>
            <a:r>
              <a:rPr lang="tr-TR" altLang="tr-TR" sz="1400">
                <a:solidFill>
                  <a:srgbClr val="000066"/>
                </a:solidFill>
              </a:rPr>
              <a:t>ü</a:t>
            </a: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>ğ</a:t>
            </a:r>
            <a:r>
              <a:rPr lang="tr-TR" altLang="tr-TR" sz="1400">
                <a:solidFill>
                  <a:srgbClr val="000066"/>
                </a:solidFill>
              </a:rPr>
              <a:t>ü</a:t>
            </a: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/>
            </a:r>
            <a:b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</a:br>
            <a:r>
              <a:rPr lang="tr-TR" altLang="tr-TR" sz="1400">
                <a:solidFill>
                  <a:srgbClr val="000066"/>
                </a:solidFill>
              </a:rPr>
              <a:t>Ü</a:t>
            </a: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>lke Masaları Daire Başkanlığı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rgbClr val="000066"/>
                </a:solidFill>
                <a:latin typeface="Arial Unicode MS" panose="020B0604020202020204" pitchFamily="34" charset="-128"/>
              </a:rPr>
              <a:t>sezgint@ticaret.gov.tr</a:t>
            </a:r>
            <a:br>
              <a:rPr lang="tr-TR" altLang="tr-TR" sz="1400" b="1">
                <a:solidFill>
                  <a:srgbClr val="000066"/>
                </a:solidFill>
                <a:latin typeface="Arial Unicode MS" panose="020B0604020202020204" pitchFamily="34" charset="-128"/>
              </a:rPr>
            </a:br>
            <a:endParaRPr lang="tr-TR" altLang="tr-TR" sz="1400" b="1">
              <a:solidFill>
                <a:srgbClr val="000066"/>
              </a:solidFill>
              <a:latin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66"/>
                </a:solidFill>
                <a:latin typeface="Arial Unicode MS" panose="020B0604020202020204" pitchFamily="34" charset="-128"/>
              </a:rPr>
              <a:t>2018</a:t>
            </a:r>
            <a:endParaRPr lang="en-US" altLang="tr-TR" sz="1400" i="1">
              <a:solidFill>
                <a:srgbClr val="000066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9" name="Picture 18" descr="Dosya:Flag of Turkey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456510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lt Başlık 1"/>
          <p:cNvSpPr>
            <a:spLocks noGrp="1"/>
          </p:cNvSpPr>
          <p:nvPr>
            <p:ph type="subTitle" idx="1"/>
          </p:nvPr>
        </p:nvSpPr>
        <p:spPr>
          <a:xfrm>
            <a:off x="0" y="2358927"/>
            <a:ext cx="9144000" cy="533213"/>
          </a:xfrm>
        </p:spPr>
        <p:txBody>
          <a:bodyPr>
            <a:noAutofit/>
          </a:bodyPr>
          <a:lstStyle/>
          <a:p>
            <a:r>
              <a:rPr lang="tr-TR" sz="3800" b="1">
                <a:solidFill>
                  <a:schemeClr val="bg1"/>
                </a:solidFill>
              </a:rPr>
              <a:t>TUNUS PAZARINA </a:t>
            </a:r>
          </a:p>
          <a:p>
            <a:r>
              <a:rPr lang="tr-TR" sz="3800" b="1">
                <a:solidFill>
                  <a:schemeClr val="bg1"/>
                </a:solidFill>
              </a:rPr>
              <a:t>İHRAÇ İMKANLARI</a:t>
            </a:r>
          </a:p>
        </p:txBody>
      </p:sp>
      <p:pic>
        <p:nvPicPr>
          <p:cNvPr id="1026" name="Picture 2" descr="tunisia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54" y="4465718"/>
            <a:ext cx="984883" cy="6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35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8">
            <a:extLst/>
          </a:blip>
          <a:srcRect l="24765" t="10103" r="28948" b="11603"/>
          <a:stretch/>
        </p:blipFill>
        <p:spPr bwMode="auto">
          <a:xfrm>
            <a:off x="3427499" y="57152"/>
            <a:ext cx="2295335" cy="2190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46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Ekonomi 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28624" y="857237"/>
            <a:ext cx="8529639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Kıtanın en çeşitlendirilmiş </a:t>
            </a:r>
            <a:r>
              <a:rPr lang="tr-TR" sz="2200" dirty="0" smtClean="0"/>
              <a:t>ekonomisine, en </a:t>
            </a:r>
            <a:r>
              <a:rPr lang="tr-TR" sz="2200" dirty="0"/>
              <a:t>yüksek yaşam standardına </a:t>
            </a:r>
            <a:r>
              <a:rPr lang="tr-TR" sz="2200" dirty="0" smtClean="0"/>
              <a:t>ve en yüksek kalifiye işgücüne sahip </a:t>
            </a:r>
            <a:r>
              <a:rPr lang="tr-TR" sz="2200" dirty="0"/>
              <a:t>ülkesi</a:t>
            </a:r>
            <a:r>
              <a:rPr lang="tr-TR" sz="2200" dirty="0" smtClean="0"/>
              <a:t>,</a:t>
            </a:r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Serbest piyasa ekonomisi 1980’li yıllarda etkili olmaya başlamış, </a:t>
            </a:r>
          </a:p>
          <a:p>
            <a:pPr marL="442913" indent="-442913">
              <a:lnSpc>
                <a:spcPts val="2000"/>
              </a:lnSpc>
              <a:buClr>
                <a:srgbClr val="C00000"/>
              </a:buClr>
            </a:pPr>
            <a:endParaRPr lang="tr-TR" sz="2200" dirty="0"/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Geniş hidrokarbon rezervlerine sahip olmamasına rağmen ülke, uzun dönemli hükümet politikaları sayesinde tarım, turizm ve imalat sanayiinde büyümüş,</a:t>
            </a:r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Ekonomi, turizm başta olmak üzere, hizmet sektörü, tarım, tekstil, konfeksiyon, hafif sanayiler ile petrol ve fosfat üretimine dayanmakta, </a:t>
            </a:r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 smtClean="0"/>
              <a:t>Tarım </a:t>
            </a:r>
            <a:r>
              <a:rPr lang="tr-TR" sz="2200" dirty="0"/>
              <a:t>ve balıkçılıkta, özellikle zeytinyağında önemli bir tedarikçi ülke konumunda,</a:t>
            </a:r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Fosfat üretiminde dünyada ilk sıralarda yer alan Tunus, fosfatı işleyerek fosforik asit ve gübreye dönüştürmekte,</a:t>
            </a:r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Tunus aynı zamanda önemli bir turizm merkezidir. Turizmin ülke GSYİH’si ve istihdamında rolü büyük, </a:t>
            </a:r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AB’nin 4. büyük tekstil tedarikçisi konumunda,  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1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Ekonomi 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71613" y="1543037"/>
            <a:ext cx="715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smtClean="0"/>
              <a:t>Ekonomiyi </a:t>
            </a:r>
            <a:r>
              <a:rPr lang="tr-TR" sz="2400"/>
              <a:t>dengelemek için </a:t>
            </a:r>
            <a:r>
              <a:rPr lang="tr-TR" sz="2400" smtClean="0"/>
              <a:t>hükümet özellikle; </a:t>
            </a:r>
          </a:p>
          <a:p>
            <a:pPr>
              <a:lnSpc>
                <a:spcPct val="150000"/>
              </a:lnSpc>
            </a:pPr>
            <a:endParaRPr lang="tr-TR" sz="2400"/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smtClean="0"/>
              <a:t>İş çevrelerini </a:t>
            </a:r>
            <a:r>
              <a:rPr lang="tr-TR" sz="2400"/>
              <a:t>ve </a:t>
            </a:r>
            <a:r>
              <a:rPr lang="tr-TR" sz="2400" smtClean="0"/>
              <a:t>yatırımcıları </a:t>
            </a:r>
            <a:r>
              <a:rPr lang="tr-TR" sz="2400"/>
              <a:t>ülkeye </a:t>
            </a:r>
            <a:r>
              <a:rPr lang="tr-TR" sz="2400" smtClean="0"/>
              <a:t>çekmeyi,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smtClean="0"/>
              <a:t>Bütçe açığını </a:t>
            </a:r>
            <a:r>
              <a:rPr lang="tr-TR" sz="2400"/>
              <a:t>kontrol altına </a:t>
            </a:r>
            <a:r>
              <a:rPr lang="tr-TR" sz="2400" smtClean="0"/>
              <a:t>almayı,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smtClean="0"/>
              <a:t>İşsizliği azaltmayı,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smtClean="0"/>
              <a:t>Bölgeler </a:t>
            </a:r>
            <a:r>
              <a:rPr lang="tr-TR" sz="2400"/>
              <a:t>arasındaki </a:t>
            </a:r>
            <a:r>
              <a:rPr lang="tr-TR" sz="2400" smtClean="0"/>
              <a:t>dengesizliği ortadan kaldırmayı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tr-TR" sz="2400" smtClean="0"/>
              <a:t>amaçlamakta,</a:t>
            </a:r>
            <a:endParaRPr lang="tr-TR" sz="240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8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Tarım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09095" y="779860"/>
            <a:ext cx="86063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Tarım ve balıkçılık ekonomide önemli yer tutmakta (GSYİH’nın %10,2’si),</a:t>
            </a:r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Nüfusun %16’sı tarım sektöründe istihdam edilmekte, </a:t>
            </a:r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8,5 milyon hektar tarım alanına sahip olan ülkede bunun 4,9 milyon hektar’ı kullanılmaktadır. Bu alanların %90’ı özel sektöre ait, </a:t>
            </a:r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Tarım sektöründe zeytincilik ve zeytinyağı </a:t>
            </a:r>
            <a:r>
              <a:rPr lang="tr-TR" sz="2200" dirty="0" smtClean="0"/>
              <a:t>tarım </a:t>
            </a:r>
            <a:r>
              <a:rPr lang="tr-TR" sz="2200" dirty="0"/>
              <a:t>ürünlerinin başında gelmektedir. </a:t>
            </a:r>
            <a:r>
              <a:rPr lang="tr-TR" sz="2200" dirty="0" smtClean="0"/>
              <a:t>AB’den </a:t>
            </a:r>
            <a:r>
              <a:rPr lang="tr-TR" sz="2200" dirty="0"/>
              <a:t>sonra </a:t>
            </a:r>
            <a:r>
              <a:rPr lang="tr-TR" sz="2200" dirty="0" smtClean="0"/>
              <a:t>dünyanın </a:t>
            </a:r>
            <a:r>
              <a:rPr lang="tr-TR" sz="2200" smtClean="0"/>
              <a:t>en büyük zeytinyağı üreticisi </a:t>
            </a:r>
            <a:r>
              <a:rPr lang="tr-TR" sz="2200" dirty="0" smtClean="0"/>
              <a:t>ve en </a:t>
            </a:r>
            <a:r>
              <a:rPr lang="tr-TR" sz="2200" dirty="0"/>
              <a:t>büyük beşinci zeytinyağı ihracatçısı,</a:t>
            </a:r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smtClean="0"/>
              <a:t>Dünyanın </a:t>
            </a:r>
            <a:r>
              <a:rPr lang="tr-TR" sz="2200" dirty="0"/>
              <a:t>en büyük hurma ihracatçısı, </a:t>
            </a:r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200" dirty="0"/>
          </a:p>
          <a:p>
            <a:pPr marL="442913" indent="-4429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Diğer başlıca tarım ürünleri, sebze (domates, biber, patates, havuç), narenciye, karpuz, elma, badem, fıstık, deniz ve kültür balıkçılığı</a:t>
            </a:r>
            <a:r>
              <a:rPr lang="tr-TR" sz="2200" dirty="0" smtClean="0"/>
              <a:t>,</a:t>
            </a:r>
            <a:endParaRPr lang="tr-TR" sz="22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6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8554" y="1060949"/>
            <a:ext cx="8129977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Tunus’ta 21 baraj bulunup yıllık su kapasitesi 4,5 milyon m³, 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Yağış </a:t>
            </a: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miktarındaki düşüş, toprak erozyonu ve kuraklaşma halen tarım sektörünü çok fazla etkilemekte, 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Sulama için su kaynakları sınırlı olup çiftçiler yeni teçhizat veya teknik tedarik için kredi bulmakta zorlanmakta, 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Aynı zamanda işgücü yaşlı olup makineleşme seviyesi ve böcek ilacı kullanımı düşük, 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Ticari engeller de yerel gıda fiyatlarının yüksek olmasına neden olmakta, 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Gıda alanındaki sübvansiyonlar ve ihraç edilen ürünlerin fiyatının düşük olması tarım sektörünün yeterince verimli olamamasının başlıca nedenleri arasında yer </a:t>
            </a:r>
            <a:r>
              <a:rPr lang="tr-TR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almakta</a:t>
            </a:r>
            <a:r>
              <a:rPr lang="tr-TR" sz="22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tr-TR" sz="2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Tarım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28588"/>
            <a:ext cx="9144000" cy="5857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Sanayi</a:t>
            </a:r>
            <a:endParaRPr lang="tr-TR" sz="28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5763" y="1302542"/>
            <a:ext cx="8429625" cy="470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Sanayi sektörü GSYİH’nın %</a:t>
            </a:r>
            <a:r>
              <a:rPr lang="tr-TR" sz="2200" dirty="0" smtClean="0"/>
              <a:t>24’sünü oluşturmakta</a:t>
            </a:r>
            <a:r>
              <a:rPr lang="tr-TR" sz="2200" dirty="0"/>
              <a:t>,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En önemli sanayi ürünü fosfat ve fosfattan üretilen gübre, 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Tunus yıllık 10 milyon tonluk üretimiyle dünyanın dördüncü büyük fosfat üreticisi,</a:t>
            </a:r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Fosfat madenciliği ve sanayisi dışındaki diğer önemli sektörler; makina-elektrik, tekstil-konfeksiyon ve deri, gıda sanayi, kimya sanayi ile seramik ve cam sanayi</a:t>
            </a:r>
            <a:r>
              <a:rPr lang="tr-TR" sz="2200" dirty="0" smtClean="0"/>
              <a:t>,</a:t>
            </a:r>
            <a:endParaRPr lang="tr-TR" sz="2200" dirty="0"/>
          </a:p>
          <a:p>
            <a:pPr marL="442913" indent="-442913">
              <a:lnSpc>
                <a:spcPct val="112000"/>
              </a:lnSpc>
              <a:spcAft>
                <a:spcPts val="915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200" smtClean="0"/>
              <a:t>Kimya </a:t>
            </a:r>
            <a:r>
              <a:rPr lang="tr-TR" sz="2200" dirty="0"/>
              <a:t>sanayii özellikle fosfatın işlenmesine, çimento, </a:t>
            </a:r>
            <a:r>
              <a:rPr lang="tr-TR" sz="2200" dirty="0" smtClean="0"/>
              <a:t>cam, seramik, ilaç ve lastik </a:t>
            </a:r>
            <a:r>
              <a:rPr lang="tr-TR" sz="2200" dirty="0"/>
              <a:t>sanayisindeki büyümeye bağlı olarak gelişme kaydetmiştir. Buna ek olarak, gübre, boya, deterjan, kozmetik sektörleri kimya sanayisinin başta gelen sektörleridir. </a:t>
            </a:r>
            <a:endParaRPr lang="tr-TR" sz="22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3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28588"/>
            <a:ext cx="9144000" cy="5857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Madencilik</a:t>
            </a:r>
            <a:endParaRPr lang="tr-TR" sz="2800" b="1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52133" y="1178101"/>
                <a:ext cx="8573883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2913" indent="-442913">
                  <a:lnSpc>
                    <a:spcPct val="150000"/>
                  </a:lnSpc>
                  <a:spcAft>
                    <a:spcPts val="915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r>
                  <a:rPr lang="tr-TR" sz="2400" dirty="0" smtClean="0"/>
                  <a:t>Dünyanın en büyük </a:t>
                </a:r>
                <a:r>
                  <a:rPr lang="tr-TR" sz="2400" b="1" dirty="0" smtClean="0"/>
                  <a:t>ham fosfat </a:t>
                </a:r>
                <a:r>
                  <a:rPr lang="tr-TR" sz="2400" dirty="0" smtClean="0"/>
                  <a:t>üreticisi, </a:t>
                </a:r>
              </a:p>
              <a:p>
                <a:pPr marL="442913" indent="-442913">
                  <a:lnSpc>
                    <a:spcPct val="150000"/>
                  </a:lnSpc>
                  <a:spcAft>
                    <a:spcPts val="915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r>
                  <a:rPr lang="tr-TR" sz="2400" b="1" dirty="0" smtClean="0"/>
                  <a:t>Demir cevheri </a:t>
                </a:r>
                <a:r>
                  <a:rPr lang="tr-TR" sz="2400" dirty="0" smtClean="0"/>
                  <a:t>çıkarılarak ham çelik ve sıcak hadde çeliğe dönüştürülmekte, </a:t>
                </a:r>
              </a:p>
              <a:p>
                <a:pPr marL="442913" indent="-442913">
                  <a:lnSpc>
                    <a:spcPct val="150000"/>
                  </a:lnSpc>
                  <a:spcAft>
                    <a:spcPts val="915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r>
                  <a:rPr lang="tr-TR" sz="2400" dirty="0" smtClean="0"/>
                  <a:t>400 milyon varil </a:t>
                </a:r>
                <a:r>
                  <a:rPr lang="tr-TR" sz="2400" b="1" dirty="0" smtClean="0"/>
                  <a:t>ham petrol </a:t>
                </a:r>
                <a:r>
                  <a:rPr lang="tr-TR" sz="2400" dirty="0" smtClean="0"/>
                  <a:t>rezervine (dünyada 48.) ve 52,2 bin varil/gün üretimine </a:t>
                </a:r>
                <a:r>
                  <a:rPr lang="tr-TR" sz="2400" dirty="0"/>
                  <a:t>(dünyada </a:t>
                </a:r>
                <a:r>
                  <a:rPr lang="tr-TR" sz="2400" dirty="0" smtClean="0"/>
                  <a:t>56.) sahip, </a:t>
                </a:r>
              </a:p>
              <a:p>
                <a:pPr marL="442913" indent="-442913">
                  <a:lnSpc>
                    <a:spcPct val="150000"/>
                  </a:lnSpc>
                  <a:spcAft>
                    <a:spcPts val="915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r>
                  <a:rPr lang="tr-TR" sz="2400" dirty="0" smtClean="0"/>
                  <a:t>2,3 </a:t>
                </a:r>
                <a:r>
                  <a:rPr lang="tr-TR" sz="2400" dirty="0"/>
                  <a:t>trilyon feet</a:t>
                </a:r>
                <a14:m>
                  <m:oMath xmlns:m="http://schemas.openxmlformats.org/officeDocument/2006/math">
                    <m:r>
                      <a:rPr lang="tr-TR" sz="2400" i="1" baseline="30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b="1" dirty="0" smtClean="0"/>
                  <a:t>doğalgaz</a:t>
                </a:r>
                <a:r>
                  <a:rPr lang="tr-TR" sz="2400" dirty="0" smtClean="0"/>
                  <a:t> rezervine (</a:t>
                </a:r>
                <a:r>
                  <a:rPr lang="tr-TR" sz="2400" dirty="0"/>
                  <a:t>dünyada 56.) </a:t>
                </a:r>
                <a:r>
                  <a:rPr lang="tr-TR" sz="2400" dirty="0" smtClean="0"/>
                  <a:t>ve 87,4 milyar </a:t>
                </a:r>
                <a:r>
                  <a:rPr lang="tr-TR" sz="2400" dirty="0"/>
                  <a:t>feet</a:t>
                </a:r>
                <a14:m>
                  <m:oMath xmlns:m="http://schemas.openxmlformats.org/officeDocument/2006/math">
                    <m:r>
                      <a:rPr lang="tr-TR" sz="2400" i="1" baseline="30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üretimine (</a:t>
                </a:r>
                <a:r>
                  <a:rPr lang="tr-TR" sz="2400" dirty="0"/>
                  <a:t>dünyada </a:t>
                </a:r>
                <a:r>
                  <a:rPr lang="tr-TR" sz="2400" dirty="0" smtClean="0"/>
                  <a:t>46</a:t>
                </a:r>
                <a:r>
                  <a:rPr lang="tr-TR" sz="2400" dirty="0"/>
                  <a:t>.) sahip, </a:t>
                </a:r>
                <a:endParaRPr lang="tr-TR" sz="2400" dirty="0" smtClean="0"/>
              </a:p>
              <a:p>
                <a:pPr marL="442913" indent="-442913">
                  <a:lnSpc>
                    <a:spcPct val="150000"/>
                  </a:lnSpc>
                  <a:spcAft>
                    <a:spcPts val="915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endParaRPr lang="tr-TR" sz="2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33" y="1178101"/>
                <a:ext cx="8573883" cy="4985980"/>
              </a:xfrm>
              <a:prstGeom prst="rect">
                <a:avLst/>
              </a:prstGeom>
              <a:blipFill rotWithShape="1">
                <a:blip r:embed="rId3"/>
                <a:stretch>
                  <a:fillRect l="-924" r="-10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3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28588"/>
            <a:ext cx="9144000" cy="5857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Başlıca Madenler</a:t>
            </a:r>
            <a:endParaRPr lang="tr-TR" sz="2800" b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66210"/>
              </p:ext>
            </p:extLst>
          </p:nvPr>
        </p:nvGraphicFramePr>
        <p:xfrm>
          <a:off x="1385884" y="866240"/>
          <a:ext cx="6526944" cy="54864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758164"/>
                <a:gridCol w="1256260"/>
                <a:gridCol w="1256260"/>
                <a:gridCol w="1256260"/>
              </a:tblGrid>
              <a:tr h="248571">
                <a:tc>
                  <a:txBody>
                    <a:bodyPr/>
                    <a:lstStyle/>
                    <a:p>
                      <a:pPr algn="l" fontAlgn="b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>
                          <a:effectLst/>
                        </a:rPr>
                        <a:t>2013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>
                          <a:effectLst/>
                        </a:rPr>
                        <a:t>2014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>
                          <a:effectLst/>
                        </a:rPr>
                        <a:t>2015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Metal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1000 Ton</a:t>
                      </a:r>
                      <a:endParaRPr lang="tr-TR" sz="16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1000 Ton</a:t>
                      </a:r>
                      <a:endParaRPr lang="tr-TR" sz="16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1000 Ton</a:t>
                      </a:r>
                      <a:endParaRPr lang="tr-TR" sz="16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Demir Cevheri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371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467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456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Ham çelik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109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101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50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Sıcak hadde çelik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380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498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500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Endüstriyel Mineraller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Çimento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7.504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8.710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9.910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Gübre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2.435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2.057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1.425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Florin, Alüminyum florit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38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36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34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</a:rPr>
                        <a:t>Alçı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632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850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900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Kireç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293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253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250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Fosfat kayası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4.268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4.919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4.212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Tuz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1.146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888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1.300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Sülfirik Asit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4.245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4.245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3.980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Mineral Yakıtlar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D5E1D1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Doğalgaz (milyon m3)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6.160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5.585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5.529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Ham Petrol (bin varil/yıl)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22.265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19.345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17.874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  <a:tr h="248571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smtClean="0">
                          <a:effectLst/>
                        </a:rPr>
                        <a:t>Rafine </a:t>
                      </a:r>
                      <a:r>
                        <a:rPr lang="tr-TR" sz="2000" u="none" strike="noStrike">
                          <a:effectLst/>
                        </a:rPr>
                        <a:t>petrol ürünleri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13.473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</a:rPr>
                        <a:t>12.713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</a:rPr>
                        <a:t>10.366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solidFill>
                      <a:srgbClr val="F4F7F3"/>
                    </a:solidFill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471609" y="6386517"/>
            <a:ext cx="371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Kaynak: Tunus Ulusal İstatistik Ofisi</a:t>
            </a:r>
            <a:endParaRPr lang="tr-TR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66081" y="100013"/>
            <a:ext cx="9049343" cy="6143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n-lt"/>
              </a:rPr>
              <a:t>İmalat Sektörlerindeki Firma ve Çalışan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n-lt"/>
              </a:rPr>
              <a:t>Sayısı ve Dağılımı   </a:t>
            </a:r>
            <a:endParaRPr lang="tr-T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92346" y="6219953"/>
            <a:ext cx="534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i="1" dirty="0"/>
              <a:t>Kaynak: Agency for the Promotion of Industry and Innovation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699"/>
              </p:ext>
            </p:extLst>
          </p:nvPr>
        </p:nvGraphicFramePr>
        <p:xfrm>
          <a:off x="60454" y="953601"/>
          <a:ext cx="9039308" cy="5039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806"/>
                <a:gridCol w="1282003"/>
                <a:gridCol w="1300162"/>
                <a:gridCol w="985839"/>
                <a:gridCol w="1284498"/>
              </a:tblGrid>
              <a:tr h="1147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dirty="0">
                          <a:effectLst/>
                        </a:rPr>
                        <a:t>İmalat Sektörleri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>
                          <a:effectLst/>
                        </a:rPr>
                        <a:t>Üretici ve İhracatçı Firma Sayısı</a:t>
                      </a:r>
                      <a:endParaRPr lang="tr-TR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>
                          <a:effectLst/>
                        </a:rPr>
                        <a:t>Firmaların Toplamdaki Payı (%)</a:t>
                      </a:r>
                      <a:endParaRPr lang="tr-TR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>
                          <a:effectLst/>
                        </a:rPr>
                        <a:t>Çalışan Sayısı</a:t>
                      </a:r>
                      <a:endParaRPr lang="tr-TR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>
                          <a:effectLst/>
                        </a:rPr>
                        <a:t>Çalışanların Toplamdaki Payı (%)</a:t>
                      </a:r>
                      <a:endParaRPr lang="tr-TR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dirty="0">
                          <a:effectLst/>
                        </a:rPr>
                        <a:t>Tekstil ve giyim eşyalarının imalatı</a:t>
                      </a:r>
                      <a:endParaRPr lang="tr-T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1.588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29,4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159.058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31,2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dirty="0">
                          <a:effectLst/>
                        </a:rPr>
                        <a:t>Gıda ürünlerinin imalatı</a:t>
                      </a:r>
                      <a:endParaRPr lang="tr-T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1.101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20,4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74.693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14,7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dirty="0">
                          <a:effectLst/>
                        </a:rPr>
                        <a:t>Mekanik ve temel metal imalatı</a:t>
                      </a:r>
                      <a:endParaRPr lang="tr-T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>
                          <a:effectLst/>
                        </a:rPr>
                        <a:t>648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45.548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8,9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 dirty="0">
                          <a:effectLst/>
                        </a:rPr>
                        <a:t>Kimyasal ve kimyasal ürünlerin imalatı</a:t>
                      </a:r>
                      <a:endParaRPr lang="tr-T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>
                          <a:effectLst/>
                        </a:rPr>
                        <a:t>573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10,6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53.418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10,5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>
                          <a:effectLst/>
                        </a:rPr>
                        <a:t>Yapı malzemeleri, seramik ve cam imalatı</a:t>
                      </a:r>
                      <a:endParaRPr lang="tr-TR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>
                          <a:effectLst/>
                        </a:rPr>
                        <a:t>417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7,7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28.338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5,6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>
                          <a:effectLst/>
                        </a:rPr>
                        <a:t>Elektrikli ve elektronik ekipmanların imalatı</a:t>
                      </a:r>
                      <a:endParaRPr lang="tr-TR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>
                          <a:effectLst/>
                        </a:rPr>
                        <a:t>346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 dirty="0">
                          <a:effectLst/>
                        </a:rPr>
                        <a:t>6,4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93.830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18,4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>
                          <a:effectLst/>
                        </a:rPr>
                        <a:t>Deri ve ayakkabı imalatı</a:t>
                      </a:r>
                      <a:endParaRPr lang="tr-TR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>
                          <a:effectLst/>
                        </a:rPr>
                        <a:t>241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 dirty="0">
                          <a:effectLst/>
                        </a:rPr>
                        <a:t>4,5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24.796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4,9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>
                          <a:effectLst/>
                        </a:rPr>
                        <a:t>Ağaç ve ağaç ürünleri imalatı</a:t>
                      </a:r>
                      <a:endParaRPr lang="tr-TR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>
                          <a:effectLst/>
                        </a:rPr>
                        <a:t>196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 dirty="0">
                          <a:effectLst/>
                        </a:rPr>
                        <a:t>3,6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9.530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1,9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u="none" strike="noStrike">
                          <a:effectLst/>
                        </a:rPr>
                        <a:t>Diğer üretim</a:t>
                      </a:r>
                      <a:endParaRPr lang="tr-TR" sz="1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>
                          <a:effectLst/>
                        </a:rPr>
                        <a:t>291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>
                          <a:effectLst/>
                        </a:rPr>
                        <a:t>5,4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u="none" strike="noStrike" dirty="0" smtClean="0">
                          <a:effectLst/>
                        </a:rPr>
                        <a:t>20.607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u="none" strike="noStrike" dirty="0">
                          <a:effectLst/>
                        </a:rPr>
                        <a:t>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  <a:tr h="3892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u="none" strike="noStrike" dirty="0">
                          <a:effectLst/>
                        </a:rPr>
                        <a:t>Genel Toplam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u="none" strike="noStrike" dirty="0" smtClean="0">
                          <a:effectLst/>
                        </a:rPr>
                        <a:t>5.401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 smtClean="0">
                          <a:effectLst/>
                        </a:rPr>
                        <a:t>100%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u="none" strike="noStrike" dirty="0" smtClean="0">
                          <a:effectLst/>
                        </a:rPr>
                        <a:t>509.818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 smtClean="0">
                          <a:effectLst/>
                        </a:rPr>
                        <a:t>100%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7200" marB="0" anchor="ctr"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8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8024" y="1035189"/>
            <a:ext cx="49649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dirty="0" smtClean="0"/>
              <a:t>Tunus’ta 365 bin kişiye istihdam sağlayan 21 milyar TND değerinde 3410 yabancı şirket faaliyet göstermekte,</a:t>
            </a:r>
          </a:p>
          <a:p>
            <a:pPr>
              <a:buClr>
                <a:srgbClr val="C00000"/>
              </a:buClr>
            </a:pPr>
            <a:r>
              <a:rPr lang="tr-TR" sz="2000" dirty="0" smtClean="0"/>
              <a:t> 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dirty="0" smtClean="0"/>
              <a:t>Tunus’un </a:t>
            </a:r>
            <a:r>
              <a:rPr lang="tr-TR" sz="2000" dirty="0"/>
              <a:t>Yabancı Yatırım Teşvik Ajansı'na (FIPA) göre, 2016 yılında 957,6 milyon </a:t>
            </a:r>
            <a:r>
              <a:rPr lang="tr-TR" sz="2000" dirty="0" smtClean="0"/>
              <a:t>dolar değerinde doğrudan </a:t>
            </a:r>
            <a:r>
              <a:rPr lang="tr-TR" sz="2000" dirty="0"/>
              <a:t>yabancı yatırım (DYY) </a:t>
            </a:r>
            <a:r>
              <a:rPr lang="tr-TR" sz="2000" dirty="0" smtClean="0"/>
              <a:t>gerçekleşti, </a:t>
            </a:r>
            <a:br>
              <a:rPr lang="tr-TR" sz="2000" dirty="0" smtClean="0"/>
            </a:br>
            <a:endParaRPr lang="tr-TR" sz="2000" dirty="0"/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dirty="0" smtClean="0"/>
              <a:t>Enerji </a:t>
            </a:r>
            <a:r>
              <a:rPr lang="tr-TR" sz="2000" dirty="0"/>
              <a:t>sektörü haricindeki </a:t>
            </a:r>
            <a:r>
              <a:rPr lang="tr-TR" sz="2000" dirty="0" smtClean="0"/>
              <a:t>DYY, </a:t>
            </a:r>
            <a:r>
              <a:rPr lang="tr-TR" sz="2000" dirty="0"/>
              <a:t>2016 </a:t>
            </a:r>
            <a:r>
              <a:rPr lang="tr-TR" sz="2000" dirty="0" smtClean="0"/>
              <a:t>yılında </a:t>
            </a:r>
            <a:r>
              <a:rPr lang="tr-TR" sz="2000" dirty="0"/>
              <a:t>11.227 yeni iş </a:t>
            </a:r>
            <a:r>
              <a:rPr lang="tr-TR" sz="2000" dirty="0" smtClean="0"/>
              <a:t>yarattı</a:t>
            </a:r>
            <a:r>
              <a:rPr lang="tr-TR" sz="2000" dirty="0"/>
              <a:t>,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0" y="157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Doğrudan Yabancı Yatırımlar (DYY)</a:t>
            </a:r>
            <a:endParaRPr lang="tr-T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15433"/>
              </p:ext>
            </p:extLst>
          </p:nvPr>
        </p:nvGraphicFramePr>
        <p:xfrm>
          <a:off x="640508" y="4642455"/>
          <a:ext cx="4388693" cy="14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242"/>
                <a:gridCol w="1314451"/>
              </a:tblGrid>
              <a:tr h="590400">
                <a:tc>
                  <a:txBody>
                    <a:bodyPr/>
                    <a:lstStyle/>
                    <a:p>
                      <a:pPr algn="l"/>
                      <a:r>
                        <a:rPr lang="tr-TR" smtClean="0"/>
                        <a:t>Tunus’a 2016 Yılında</a:t>
                      </a:r>
                      <a:r>
                        <a:rPr lang="tr-TR" baseline="0" smtClean="0"/>
                        <a:t> </a:t>
                      </a:r>
                      <a:r>
                        <a:rPr lang="tr-TR" smtClean="0"/>
                        <a:t>Doğrudan Yatırm Başlıca Ülkeler</a:t>
                      </a:r>
                      <a:endParaRPr lang="tr-TR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2016 </a:t>
                      </a:r>
                    </a:p>
                    <a:p>
                      <a:pPr algn="ctr"/>
                      <a:r>
                        <a:rPr lang="tr-TR" smtClean="0"/>
                        <a:t>(Milyon $)</a:t>
                      </a:r>
                      <a:endParaRPr lang="tr-TR"/>
                    </a:p>
                  </a:txBody>
                  <a:tcPr marL="45720" marR="45720" marT="0" marB="0"/>
                </a:tc>
              </a:tr>
              <a:tr h="295200">
                <a:tc>
                  <a:txBody>
                    <a:bodyPr/>
                    <a:lstStyle/>
                    <a:p>
                      <a:r>
                        <a:rPr lang="tr-TR" smtClean="0"/>
                        <a:t>Fransa</a:t>
                      </a:r>
                      <a:endParaRPr lang="tr-TR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170</a:t>
                      </a:r>
                      <a:endParaRPr lang="tr-TR"/>
                    </a:p>
                  </a:txBody>
                  <a:tcPr marL="45720" marR="45720" marT="0" marB="0"/>
                </a:tc>
              </a:tr>
              <a:tr h="295200">
                <a:tc>
                  <a:txBody>
                    <a:bodyPr/>
                    <a:lstStyle/>
                    <a:p>
                      <a:r>
                        <a:rPr lang="tr-TR" smtClean="0"/>
                        <a:t>Almanya</a:t>
                      </a:r>
                      <a:endParaRPr lang="tr-TR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73</a:t>
                      </a:r>
                      <a:endParaRPr lang="tr-TR"/>
                    </a:p>
                  </a:txBody>
                  <a:tcPr marL="45720" marR="45720" marT="0" marB="0"/>
                </a:tc>
              </a:tr>
              <a:tr h="295200">
                <a:tc>
                  <a:txBody>
                    <a:bodyPr/>
                    <a:lstStyle/>
                    <a:p>
                      <a:r>
                        <a:rPr lang="tr-TR" smtClean="0"/>
                        <a:t>İngiltere</a:t>
                      </a:r>
                      <a:endParaRPr lang="tr-TR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43</a:t>
                      </a:r>
                      <a:endParaRPr lang="tr-TR"/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994416" y="6344307"/>
            <a:ext cx="591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Kaynak: Tunus </a:t>
            </a:r>
            <a:r>
              <a:rPr lang="tr-T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Yabancı Yatırım Teşvik </a:t>
            </a:r>
            <a:r>
              <a:rPr lang="tr-T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Ajansı </a:t>
            </a:r>
            <a:r>
              <a:rPr lang="tr-T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(FIPA)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31344"/>
              </p:ext>
            </p:extLst>
          </p:nvPr>
        </p:nvGraphicFramePr>
        <p:xfrm>
          <a:off x="5132441" y="906236"/>
          <a:ext cx="3908323" cy="566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117"/>
                <a:gridCol w="774206"/>
              </a:tblGrid>
              <a:tr h="648993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</a:rPr>
                        <a:t>Tunus’a </a:t>
                      </a:r>
                      <a:r>
                        <a:rPr lang="tr-TR" sz="1800" u="none" strike="noStrike" dirty="0" smtClean="0">
                          <a:effectLst/>
                        </a:rPr>
                        <a:t>2016 Yılına Kadar Yapılan Toplam 29,3</a:t>
                      </a:r>
                      <a:r>
                        <a:rPr lang="tr-TR" sz="1800" u="none" strike="noStrike" baseline="0" dirty="0" smtClean="0">
                          <a:effectLst/>
                        </a:rPr>
                        <a:t> milyar $ değerindeki </a:t>
                      </a:r>
                      <a:r>
                        <a:rPr lang="tr-TR" sz="1800" u="none" strike="noStrike" dirty="0" smtClean="0">
                          <a:effectLst/>
                        </a:rPr>
                        <a:t>Stok </a:t>
                      </a:r>
                      <a:r>
                        <a:rPr lang="tr-TR" sz="1800" u="none" strike="noStrike" dirty="0">
                          <a:effectLst/>
                        </a:rPr>
                        <a:t>DYY’ın Sektörel Dağılımı (Enerji hariç)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800" u="none" strike="noStrike">
                          <a:effectLst/>
                        </a:rPr>
                        <a:t>% Pay</a:t>
                      </a:r>
                      <a:endParaRPr lang="tr-T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3463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u="none" strike="noStrike">
                          <a:effectLst/>
                        </a:rPr>
                        <a:t>İmalat Sanayi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52,0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İnşaat </a:t>
                      </a:r>
                      <a:r>
                        <a:rPr lang="tr-TR" sz="1800" i="1" u="none" strike="noStrike">
                          <a:effectLst/>
                        </a:rPr>
                        <a:t>malzemeleri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36,1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Elektrik</a:t>
                      </a:r>
                      <a:r>
                        <a:rPr lang="tr-TR" sz="1800" i="1" u="none" strike="noStrike">
                          <a:effectLst/>
                        </a:rPr>
                        <a:t>, elektronik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13,8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Tekstil </a:t>
                      </a:r>
                      <a:r>
                        <a:rPr lang="tr-TR" sz="1800" i="1" u="none" strike="noStrike">
                          <a:effectLst/>
                        </a:rPr>
                        <a:t>ve hazır giyim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13,5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Makine</a:t>
                      </a:r>
                      <a:r>
                        <a:rPr lang="tr-TR" sz="1800" i="1" u="none" strike="noStrike">
                          <a:effectLst/>
                        </a:rPr>
                        <a:t>, metal işleme 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9,8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Kimyasal</a:t>
                      </a:r>
                      <a:r>
                        <a:rPr lang="tr-TR" sz="1800" i="1" u="none" strike="noStrike">
                          <a:effectLst/>
                        </a:rPr>
                        <a:t>, kauçuk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7,9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Tarım </a:t>
                      </a:r>
                      <a:r>
                        <a:rPr lang="tr-TR" sz="1800" i="1" u="none" strike="noStrike">
                          <a:effectLst/>
                        </a:rPr>
                        <a:t>ürünleri işleme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5,4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Plastikler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4,7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3463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Eczacılık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3,5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smtClean="0">
                          <a:effectLst/>
                        </a:rPr>
                        <a:t>     Deri </a:t>
                      </a:r>
                      <a:r>
                        <a:rPr lang="tr-TR" sz="1800" i="1" u="none" strike="noStrike">
                          <a:effectLst/>
                        </a:rPr>
                        <a:t>mamulleri, ayakkabı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2,6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i="1" u="none" strike="noStrike" dirty="0" smtClean="0">
                          <a:effectLst/>
                        </a:rPr>
                        <a:t>     Çeşitli</a:t>
                      </a:r>
                      <a:endParaRPr lang="tr-T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i="1" u="none" strike="noStrike">
                          <a:effectLst/>
                        </a:rPr>
                        <a:t>2,5</a:t>
                      </a:r>
                      <a:endParaRPr lang="tr-T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u="none" strike="noStrike">
                          <a:effectLst/>
                        </a:rPr>
                        <a:t>Hizmetler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38,0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u="none" strike="noStrike">
                          <a:effectLst/>
                        </a:rPr>
                        <a:t>Turizm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9,0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  <a:tr h="32449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u="none" strike="noStrike">
                          <a:effectLst/>
                        </a:rPr>
                        <a:t>Tarım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1,0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1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157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Doğrudan Yabancı Yatırımlar (DYY)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36466" y="1015908"/>
            <a:ext cx="876469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200" dirty="0" smtClean="0">
                <a:latin typeface="+mn-lt"/>
              </a:rPr>
              <a:t>Tunus</a:t>
            </a:r>
            <a:r>
              <a:rPr lang="tr-TR" altLang="tr-TR" sz="2200" dirty="0">
                <a:latin typeface="+mn-lt"/>
              </a:rPr>
              <a:t>, </a:t>
            </a:r>
            <a:r>
              <a:rPr lang="tr-TR" altLang="tr-TR" sz="2200" dirty="0" smtClean="0">
                <a:latin typeface="+mn-lt"/>
              </a:rPr>
              <a:t>düşük </a:t>
            </a:r>
            <a:r>
              <a:rPr lang="tr-TR" altLang="tr-TR" sz="2200" dirty="0">
                <a:latin typeface="+mn-lt"/>
              </a:rPr>
              <a:t>üretim maliyetleri, serbest ticaret anlaşmaları, </a:t>
            </a:r>
            <a:r>
              <a:rPr lang="tr-TR" altLang="tr-TR" sz="2200" dirty="0" smtClean="0">
                <a:latin typeface="+mn-lt"/>
              </a:rPr>
              <a:t>vasıflı </a:t>
            </a:r>
            <a:r>
              <a:rPr lang="tr-TR" altLang="tr-TR" sz="2200" dirty="0">
                <a:latin typeface="+mn-lt"/>
              </a:rPr>
              <a:t>eleman temini, siyasi istikrar, vergi teşvikleri gibi yatırım avantajlarına </a:t>
            </a:r>
            <a:r>
              <a:rPr lang="tr-TR" altLang="tr-TR" sz="2200" dirty="0" smtClean="0">
                <a:latin typeface="+mn-lt"/>
              </a:rPr>
              <a:t>sahip,</a:t>
            </a:r>
            <a:br>
              <a:rPr lang="tr-TR" altLang="tr-TR" sz="2200" dirty="0" smtClean="0">
                <a:latin typeface="+mn-lt"/>
              </a:rPr>
            </a:br>
            <a:endParaRPr lang="tr-TR" altLang="tr-TR" sz="2200" dirty="0" smtClean="0">
              <a:latin typeface="+mn-lt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200" dirty="0" smtClean="0">
                <a:latin typeface="+mn-lt"/>
              </a:rPr>
              <a:t>Yabancı yatırımcı iç </a:t>
            </a:r>
            <a:r>
              <a:rPr lang="tr-TR" sz="2200" dirty="0">
                <a:latin typeface="+mn-lt"/>
              </a:rPr>
              <a:t>piyasaya </a:t>
            </a:r>
            <a:r>
              <a:rPr lang="tr-TR" sz="2200" dirty="0" smtClean="0">
                <a:latin typeface="+mn-lt"/>
              </a:rPr>
              <a:t>satış yapacak bir yatırım </a:t>
            </a:r>
            <a:r>
              <a:rPr lang="tr-TR" sz="2200" dirty="0">
                <a:latin typeface="+mn-lt"/>
              </a:rPr>
              <a:t>gerçekleştirmek </a:t>
            </a:r>
            <a:r>
              <a:rPr lang="tr-TR" sz="2200" dirty="0" smtClean="0">
                <a:latin typeface="+mn-lt"/>
              </a:rPr>
              <a:t>istiyorsa, %51 hissesi Tunuslu </a:t>
            </a:r>
            <a:r>
              <a:rPr lang="tr-TR" sz="2200" dirty="0">
                <a:latin typeface="+mn-lt"/>
              </a:rPr>
              <a:t>bir </a:t>
            </a:r>
            <a:r>
              <a:rPr lang="tr-TR" sz="2200" dirty="0" smtClean="0">
                <a:latin typeface="+mn-lt"/>
              </a:rPr>
              <a:t>firmaya ait olmak üzere ortak şirket kurmak zorunda, yatırım tamamen ihracat amaçlı ise yabancı yatırımcı %100 hisseye sahip olabilir, </a:t>
            </a:r>
            <a:br>
              <a:rPr lang="tr-TR" sz="2200" dirty="0" smtClean="0">
                <a:latin typeface="+mn-lt"/>
              </a:rPr>
            </a:br>
            <a:endParaRPr lang="tr-TR" altLang="tr-TR" sz="2200" dirty="0">
              <a:latin typeface="+mn-lt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200" smtClean="0">
                <a:latin typeface="+mn-lt"/>
              </a:rPr>
              <a:t>Öncelikli </a:t>
            </a:r>
            <a:r>
              <a:rPr lang="tr-TR" altLang="tr-TR" sz="2200" dirty="0">
                <a:latin typeface="+mn-lt"/>
              </a:rPr>
              <a:t>yatırım alanları; </a:t>
            </a:r>
            <a:r>
              <a:rPr lang="tr-TR" altLang="tr-TR" sz="2200" dirty="0" smtClean="0">
                <a:latin typeface="+mn-lt"/>
              </a:rPr>
              <a:t/>
            </a:r>
            <a:br>
              <a:rPr lang="tr-TR" altLang="tr-TR" sz="2200" dirty="0" smtClean="0">
                <a:latin typeface="+mn-lt"/>
              </a:rPr>
            </a:br>
            <a:endParaRPr lang="tr-TR" altLang="tr-TR" sz="800" dirty="0" smtClean="0">
              <a:latin typeface="+mn-lt"/>
            </a:endParaRPr>
          </a:p>
          <a:p>
            <a:pPr marL="1257300" lvl="2" indent="-342900">
              <a:lnSpc>
                <a:spcPts val="24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altLang="tr-TR" sz="2200" smtClean="0">
                <a:latin typeface="+mn-lt"/>
              </a:rPr>
              <a:t>Bilgi işlem ve haberleşme </a:t>
            </a:r>
          </a:p>
          <a:p>
            <a:pPr marL="1257300" lvl="2" indent="-342900">
              <a:lnSpc>
                <a:spcPts val="24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altLang="tr-TR" sz="2200" smtClean="0">
                <a:latin typeface="+mn-lt"/>
              </a:rPr>
              <a:t>Elektrik </a:t>
            </a:r>
            <a:r>
              <a:rPr lang="tr-TR" altLang="tr-TR" sz="2200" dirty="0" smtClean="0">
                <a:latin typeface="+mn-lt"/>
              </a:rPr>
              <a:t>elektronik </a:t>
            </a:r>
          </a:p>
          <a:p>
            <a:pPr marL="1257300" lvl="2" indent="-342900">
              <a:lnSpc>
                <a:spcPts val="24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altLang="tr-TR" sz="2200" dirty="0" smtClean="0">
                <a:latin typeface="+mn-lt"/>
              </a:rPr>
              <a:t>Makine sanayi </a:t>
            </a:r>
          </a:p>
          <a:p>
            <a:pPr marL="1257300" lvl="2" indent="-342900">
              <a:lnSpc>
                <a:spcPts val="24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altLang="tr-TR" sz="2200" dirty="0" smtClean="0">
                <a:latin typeface="+mn-lt"/>
              </a:rPr>
              <a:t>Tekstil ve hazır giyim </a:t>
            </a:r>
          </a:p>
          <a:p>
            <a:pPr marL="1257300" lvl="2" indent="-342900">
              <a:lnSpc>
                <a:spcPts val="24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altLang="tr-TR" sz="2200" dirty="0" smtClean="0">
                <a:latin typeface="+mn-lt"/>
              </a:rPr>
              <a:t>Gıda sanayi </a:t>
            </a:r>
          </a:p>
          <a:p>
            <a:pPr marL="1257300" lvl="2" indent="-342900">
              <a:lnSpc>
                <a:spcPts val="24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altLang="tr-TR" sz="2200" dirty="0" smtClean="0">
                <a:latin typeface="+mn-lt"/>
              </a:rPr>
              <a:t>Deri </a:t>
            </a:r>
            <a:r>
              <a:rPr lang="tr-TR" altLang="tr-TR" sz="2200" dirty="0">
                <a:latin typeface="+mn-lt"/>
              </a:rPr>
              <a:t>ve </a:t>
            </a:r>
            <a:r>
              <a:rPr lang="tr-TR" altLang="tr-TR" sz="2200" dirty="0" smtClean="0">
                <a:latin typeface="+mn-lt"/>
              </a:rPr>
              <a:t>ayakkabı</a:t>
            </a:r>
            <a:r>
              <a:rPr lang="tr-TR" altLang="tr-TR" sz="800" smtClean="0">
                <a:latin typeface="+mn-lt"/>
              </a:rPr>
              <a:t/>
            </a:r>
            <a:br>
              <a:rPr lang="tr-TR" altLang="tr-TR" sz="800" smtClean="0">
                <a:latin typeface="+mn-lt"/>
              </a:rPr>
            </a:br>
            <a:endParaRPr lang="tr-TR" altLang="tr-TR" sz="2200" dirty="0"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41150"/>
              </p:ext>
            </p:extLst>
          </p:nvPr>
        </p:nvGraphicFramePr>
        <p:xfrm>
          <a:off x="251809" y="871535"/>
          <a:ext cx="5820379" cy="544639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65030"/>
                <a:gridCol w="3855349"/>
              </a:tblGrid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Resmi Adı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Tunus Cumhuriyeti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Yönetim Biçimi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Parlamenter Demokrasi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Konuşulan Diller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Arapça (Resmi), Fransızca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Başkent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Tunus (Tunis) </a:t>
                      </a:r>
                      <a:r>
                        <a:rPr lang="tr-TR" sz="2000" dirty="0" smtClean="0">
                          <a:effectLst/>
                        </a:rPr>
                        <a:t>1 milyon kişi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Yüzölçümü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162.155 km</a:t>
                      </a:r>
                      <a:r>
                        <a:rPr lang="tr-TR" sz="2000" baseline="30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Nüfus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11,3 Milyon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561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Büyük Kentler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Sfax: 955, Sousse: 674, Kairouan: 570, Bizerte: 568 bin kişi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Nüfus Artış Hızı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%1,3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Ortalama Yaşam Süresi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75,6 yıl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Okuma Yazma Oranı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%79,1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Etnik Yapı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% 98 Arap-Berberi, %1 Avrupalı, % 1 Diğer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  <a:tr h="366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Dini Yapı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Müslüman %99,1, %1 Diğer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EF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724"/>
          <p:cNvPicPr/>
          <p:nvPr/>
        </p:nvPicPr>
        <p:blipFill>
          <a:blip r:embed="rId3"/>
          <a:stretch>
            <a:fillRect/>
          </a:stretch>
        </p:blipFill>
        <p:spPr>
          <a:xfrm>
            <a:off x="6120581" y="855405"/>
            <a:ext cx="2894831" cy="5468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" name="Picture 2" descr="Tunisia map ile ilgili gÃ¶rsel sonucu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95" y="3402496"/>
            <a:ext cx="1901443" cy="13756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51809" y="6264734"/>
            <a:ext cx="20466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i="1">
                <a:solidFill>
                  <a:schemeClr val="bg2">
                    <a:lumMod val="25000"/>
                  </a:schemeClr>
                </a:solidFill>
              </a:rPr>
              <a:t>Kaynak: EIU, IMF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Temel Sosyal Göstergeler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7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157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Doğrudan Yabancı Yatırımlar (DYY)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28625" y="901604"/>
            <a:ext cx="87153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400" dirty="0">
              <a:latin typeface="+mn-lt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 smtClean="0">
                <a:latin typeface="+mn-lt"/>
              </a:rPr>
              <a:t>Tunus’ta </a:t>
            </a:r>
            <a:r>
              <a:rPr lang="tr-TR" altLang="tr-TR" sz="2400" dirty="0">
                <a:latin typeface="+mn-lt"/>
              </a:rPr>
              <a:t>Zarzis ve Bizerte serbest bölgeleri </a:t>
            </a:r>
            <a:r>
              <a:rPr lang="tr-TR" altLang="tr-TR" sz="2400" dirty="0" smtClean="0">
                <a:latin typeface="+mn-lt"/>
              </a:rPr>
              <a:t>bulunmakta</a:t>
            </a:r>
            <a:r>
              <a:rPr lang="tr-TR" altLang="tr-TR" sz="2400" smtClean="0">
                <a:latin typeface="+mn-lt"/>
              </a:rPr>
              <a:t>, </a:t>
            </a: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400">
              <a:latin typeface="+mn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smtClean="0">
                <a:latin typeface="+mn-lt"/>
              </a:rPr>
              <a:t>“</a:t>
            </a:r>
            <a:r>
              <a:rPr lang="tr-TR" sz="2400">
                <a:latin typeface="+mn-lt"/>
              </a:rPr>
              <a:t>Ekonomik Faaliyetler Parkı” olarak </a:t>
            </a:r>
            <a:r>
              <a:rPr lang="tr-TR" sz="2400" smtClean="0">
                <a:latin typeface="+mn-lt"/>
              </a:rPr>
              <a:t>adlandırılan Serbest Bölgelerde yatırımcılara </a:t>
            </a:r>
            <a:r>
              <a:rPr lang="tr-TR" sz="2400">
                <a:latin typeface="+mn-lt"/>
              </a:rPr>
              <a:t>çeşitli avantajlar </a:t>
            </a:r>
            <a:r>
              <a:rPr lang="tr-TR" sz="2400" smtClean="0">
                <a:latin typeface="+mn-lt"/>
              </a:rPr>
              <a:t>sağlanmakta; </a:t>
            </a:r>
            <a:endParaRPr lang="tr-TR" sz="2400">
              <a:latin typeface="+mn-lt"/>
            </a:endParaRPr>
          </a:p>
          <a:p>
            <a:r>
              <a:rPr lang="tr-TR" sz="2400">
                <a:latin typeface="+mn-lt"/>
              </a:rPr>
              <a:t>	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400">
                <a:latin typeface="+mn-lt"/>
              </a:rPr>
              <a:t>10 yıl süreyle vergiden </a:t>
            </a:r>
            <a:r>
              <a:rPr lang="tr-TR" sz="2400" smtClean="0">
                <a:latin typeface="+mn-lt"/>
              </a:rPr>
              <a:t>muafiyet</a:t>
            </a:r>
            <a:endParaRPr lang="tr-TR" sz="2400">
              <a:latin typeface="+mn-lt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400">
                <a:latin typeface="+mn-lt"/>
              </a:rPr>
              <a:t>Yatırılan </a:t>
            </a:r>
            <a:r>
              <a:rPr lang="tr-TR" sz="2400" smtClean="0">
                <a:latin typeface="+mn-lt"/>
              </a:rPr>
              <a:t>sermaye, gelirler </a:t>
            </a:r>
            <a:r>
              <a:rPr lang="tr-TR" sz="2400">
                <a:latin typeface="+mn-lt"/>
              </a:rPr>
              <a:t>ve karın serbestçe transferi,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400">
                <a:latin typeface="+mn-lt"/>
              </a:rPr>
              <a:t>Üretimde kullanmak kaydıyla gümrüksüz ithalat yapma hakkı,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400">
                <a:latin typeface="+mn-lt"/>
              </a:rPr>
              <a:t>Yatırımcıların park alanında kiraladıkları alanda bina ve gerekli alt yapıyı serbestçe kurma hakkı,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400">
                <a:latin typeface="+mn-lt"/>
              </a:rPr>
              <a:t>İşe alımlarda </a:t>
            </a:r>
            <a:r>
              <a:rPr lang="tr-TR" sz="2400" smtClean="0">
                <a:latin typeface="+mn-lt"/>
              </a:rPr>
              <a:t>esneklik </a:t>
            </a:r>
            <a:endParaRPr lang="tr-TR" sz="2400">
              <a:latin typeface="+mn-lt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400" dirty="0">
              <a:latin typeface="+mn-lt"/>
            </a:endParaRPr>
          </a:p>
          <a:p>
            <a:pPr eaLnBrk="1" hangingPunct="1"/>
            <a:r>
              <a:rPr lang="tr-TR" altLang="tr-TR" sz="2400" dirty="0">
                <a:latin typeface="+mn-lt"/>
              </a:rPr>
              <a:t> 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9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157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Doğrudan Yabancı Yatırımlar (DYY)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0749" y="1301268"/>
            <a:ext cx="7826046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200" smtClean="0">
                <a:latin typeface="+mn-lt"/>
              </a:rPr>
              <a:t>Tunus’ta</a:t>
            </a:r>
            <a:r>
              <a:rPr lang="tr-TR" altLang="tr-TR" sz="2200" dirty="0">
                <a:latin typeface="+mn-lt"/>
              </a:rPr>
              <a:t>, yatırımları </a:t>
            </a:r>
            <a:r>
              <a:rPr lang="tr-TR" altLang="tr-TR" sz="2200">
                <a:latin typeface="+mn-lt"/>
              </a:rPr>
              <a:t>toplamı </a:t>
            </a:r>
            <a:r>
              <a:rPr lang="tr-TR" altLang="tr-TR" sz="2200" smtClean="0">
                <a:latin typeface="+mn-lt"/>
              </a:rPr>
              <a:t>39,4 milyon </a:t>
            </a:r>
            <a:r>
              <a:rPr lang="tr-TR" altLang="tr-TR" sz="2200" dirty="0">
                <a:latin typeface="+mn-lt"/>
              </a:rPr>
              <a:t>dolar </a:t>
            </a:r>
            <a:r>
              <a:rPr lang="tr-TR" altLang="tr-TR" sz="2200">
                <a:latin typeface="+mn-lt"/>
              </a:rPr>
              <a:t>olan </a:t>
            </a:r>
            <a:r>
              <a:rPr lang="tr-TR" altLang="tr-TR" sz="2200" smtClean="0">
                <a:latin typeface="+mn-lt"/>
              </a:rPr>
              <a:t>7 adet Türk yatırımı bulunmaktadır. Bu yatırımlarda toplam 1482 kişi çalışmakta olup bunların 784’ü Türk’tür. </a:t>
            </a:r>
          </a:p>
          <a:p>
            <a:pPr marL="342900" indent="-342900" eaLnBrk="1" hangingPunct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altLang="tr-TR" sz="2200" dirty="0"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200" smtClean="0">
                <a:latin typeface="+mn-lt"/>
              </a:rPr>
              <a:t>Bugüne </a:t>
            </a:r>
            <a:r>
              <a:rPr lang="tr-TR" altLang="tr-TR" sz="2200" dirty="0">
                <a:latin typeface="+mn-lt"/>
              </a:rPr>
              <a:t>kadar Tunus’ta Türk müteahhitlik firmaları tarafından </a:t>
            </a:r>
            <a:r>
              <a:rPr lang="tr-TR" altLang="tr-TR" sz="2200">
                <a:latin typeface="+mn-lt"/>
              </a:rPr>
              <a:t>üstlenilen </a:t>
            </a:r>
            <a:r>
              <a:rPr lang="tr-TR" altLang="tr-TR" sz="2200" smtClean="0">
                <a:latin typeface="+mn-lt"/>
              </a:rPr>
              <a:t>17 </a:t>
            </a:r>
            <a:r>
              <a:rPr lang="tr-TR" altLang="tr-TR" sz="2200" dirty="0">
                <a:latin typeface="+mn-lt"/>
              </a:rPr>
              <a:t>projenin toplam </a:t>
            </a:r>
            <a:r>
              <a:rPr lang="tr-TR" altLang="tr-TR" sz="2200">
                <a:latin typeface="+mn-lt"/>
              </a:rPr>
              <a:t>bedeli </a:t>
            </a:r>
            <a:r>
              <a:rPr lang="tr-TR" altLang="tr-TR" sz="2200" smtClean="0">
                <a:latin typeface="+mn-lt"/>
              </a:rPr>
              <a:t>934,4 </a:t>
            </a:r>
            <a:r>
              <a:rPr lang="tr-TR" altLang="tr-TR" sz="2200" dirty="0">
                <a:latin typeface="+mn-lt"/>
              </a:rPr>
              <a:t>milyon dolar düzeyindedir</a:t>
            </a:r>
            <a:r>
              <a:rPr lang="tr-TR" altLang="tr-TR" sz="2200">
                <a:latin typeface="+mn-lt"/>
              </a:rPr>
              <a:t>. </a:t>
            </a:r>
            <a:endParaRPr lang="tr-TR" altLang="tr-TR" sz="2200" smtClean="0"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altLang="tr-TR" sz="2200"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200">
                <a:latin typeface="+mn-lt"/>
              </a:rPr>
              <a:t>Müteahhitlerimizin Tunus’ta şimdiye kadar üstlendiği en büyük </a:t>
            </a:r>
            <a:r>
              <a:rPr lang="tr-TR" altLang="tr-TR" sz="2200" smtClean="0">
                <a:latin typeface="+mn-lt"/>
              </a:rPr>
              <a:t>proje, 589 </a:t>
            </a:r>
            <a:r>
              <a:rPr lang="tr-TR" altLang="tr-TR" sz="2200">
                <a:latin typeface="+mn-lt"/>
              </a:rPr>
              <a:t>milyon dolarlık </a:t>
            </a:r>
            <a:r>
              <a:rPr lang="tr-TR" altLang="tr-TR" sz="2200" smtClean="0">
                <a:latin typeface="+mn-lt"/>
              </a:rPr>
              <a:t>değeri </a:t>
            </a:r>
            <a:r>
              <a:rPr lang="tr-TR" altLang="tr-TR" sz="2200">
                <a:latin typeface="+mn-lt"/>
              </a:rPr>
              <a:t>ile TAV </a:t>
            </a:r>
            <a:r>
              <a:rPr lang="tr-TR" altLang="tr-TR" sz="2200" smtClean="0">
                <a:latin typeface="+mn-lt"/>
              </a:rPr>
              <a:t>Holding‘in aldığı Enfidha </a:t>
            </a:r>
            <a:r>
              <a:rPr lang="tr-TR" altLang="tr-TR" sz="2200">
                <a:latin typeface="+mn-lt"/>
              </a:rPr>
              <a:t>ve Monastir havaalanlarının </a:t>
            </a:r>
            <a:r>
              <a:rPr lang="tr-TR" altLang="tr-TR" sz="2200" smtClean="0">
                <a:latin typeface="+mn-lt"/>
              </a:rPr>
              <a:t>inşaatı </a:t>
            </a:r>
            <a:r>
              <a:rPr lang="tr-TR" altLang="tr-TR" sz="2200">
                <a:latin typeface="+mn-lt"/>
              </a:rPr>
              <a:t>ve </a:t>
            </a:r>
            <a:r>
              <a:rPr lang="tr-TR" altLang="tr-TR" sz="2200" smtClean="0">
                <a:latin typeface="+mn-lt"/>
              </a:rPr>
              <a:t>işletmesi projesidir.</a:t>
            </a:r>
            <a:endParaRPr lang="tr-TR" altLang="tr-TR" sz="2200"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altLang="tr-TR" sz="2200" dirty="0"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6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157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Doğrudan Yabancı Yatırımlar (DYY)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00025" y="907043"/>
            <a:ext cx="89144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200" dirty="0"/>
              <a:t>Çin hükümeti </a:t>
            </a:r>
            <a:r>
              <a:rPr lang="tr-TR" sz="2200" dirty="0" smtClean="0"/>
              <a:t>2013 yılında, eski ipek yolu güzergahındaki  ülkelere yapacağı 1 trilyon tutar değerindeki altyapı yatırımlarıyla Asya, Avrupa ve Afrika’daki 63 ülkeyi bir birine bağlayan bir ticaret ağı oluşturacağını «Bir </a:t>
            </a:r>
            <a:r>
              <a:rPr lang="tr-TR" sz="2200" dirty="0"/>
              <a:t>kuşak bir yol» sloganı ile </a:t>
            </a:r>
            <a:r>
              <a:rPr lang="tr-TR" sz="2200" dirty="0" smtClean="0"/>
              <a:t>duyurmuştur.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sz="22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200" dirty="0" smtClean="0"/>
              <a:t>Projenin Afrika ayağında ise Çin hükümetince gerçekleştirilecek yatırımlar, hem Afrika ülkelerinin birbirleri ile bağlantısını sağlayacağı gibi en önemlisi de kıyısı bulunmayan ülkelerin limanlara ulaşımını sağlanacaktır.</a:t>
            </a:r>
            <a:endParaRPr lang="tr-TR" sz="2200" dirty="0"/>
          </a:p>
        </p:txBody>
      </p:sp>
      <p:pic>
        <p:nvPicPr>
          <p:cNvPr id="5" name="Picture 8" descr="https://www.schillerinstitute.org/conf-iclc/2017/0413-ny/hzl_eir_pix_files/4416-hzl-pic5-new_silk_road_map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" y="3955707"/>
            <a:ext cx="4208863" cy="25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13"/>
          <p:cNvPicPr>
            <a:picLocks noChangeAspect="1"/>
          </p:cNvPicPr>
          <p:nvPr/>
        </p:nvPicPr>
        <p:blipFill rotWithShape="1">
          <a:blip r:embed="rId4"/>
          <a:srcRect r="54497"/>
          <a:stretch/>
        </p:blipFill>
        <p:spPr>
          <a:xfrm>
            <a:off x="4337846" y="3744867"/>
            <a:ext cx="2342625" cy="2749492"/>
          </a:xfrm>
          <a:prstGeom prst="rect">
            <a:avLst/>
          </a:prstGeom>
        </p:spPr>
      </p:pic>
      <p:pic>
        <p:nvPicPr>
          <p:cNvPr id="8" name="Resim 4"/>
          <p:cNvPicPr>
            <a:picLocks noChangeAspect="1"/>
          </p:cNvPicPr>
          <p:nvPr/>
        </p:nvPicPr>
        <p:blipFill rotWithShape="1">
          <a:blip r:embed="rId4"/>
          <a:srcRect l="51100" r="2374"/>
          <a:stretch/>
        </p:blipFill>
        <p:spPr>
          <a:xfrm>
            <a:off x="6608687" y="3744866"/>
            <a:ext cx="2505816" cy="2749493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4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81"/>
            <a:ext cx="9144000" cy="12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047111" y="1902608"/>
            <a:ext cx="296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>
                <a:solidFill>
                  <a:schemeClr val="bg2">
                    <a:lumMod val="75000"/>
                  </a:schemeClr>
                </a:solidFill>
              </a:rPr>
              <a:t>Tunus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rcRect l="24765" t="10103" r="28948" b="11603"/>
          <a:stretch/>
        </p:blipFill>
        <p:spPr bwMode="auto">
          <a:xfrm>
            <a:off x="264003" y="298331"/>
            <a:ext cx="2322035" cy="2216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939458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tr-TR" sz="45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Dış Ticaret</a:t>
            </a:r>
            <a:endParaRPr lang="tr-TR" sz="45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>
                <a:solidFill>
                  <a:schemeClr val="bg1"/>
                </a:solidFill>
              </a:rPr>
              <a:t>23</a:t>
            </a:fld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57163"/>
            <a:ext cx="9144000" cy="5000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Tunus’un Serbest Ticaret Anlaşmaları</a:t>
            </a:r>
            <a:endParaRPr lang="tr-TR" sz="28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91284" y="860388"/>
            <a:ext cx="89412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b="1" dirty="0"/>
              <a:t>AB-Tunus STA </a:t>
            </a:r>
            <a:r>
              <a:rPr lang="tr-TR" sz="2000" dirty="0"/>
              <a:t>(1998 yılından beri uygulamada)</a:t>
            </a:r>
          </a:p>
          <a:p>
            <a:pPr marL="357188" indent="-357188">
              <a:buClr>
                <a:srgbClr val="C00000"/>
              </a:buClr>
            </a:pPr>
            <a:r>
              <a:rPr lang="tr-TR" sz="2000" i="1" dirty="0"/>
              <a:t>	</a:t>
            </a:r>
            <a:r>
              <a:rPr lang="tr-TR" i="1" dirty="0"/>
              <a:t>Üye ülkeler: Avusturya, Belçika, Bulgaristan, Hırvaistan, Kıbrıs, Çekya, Danimarka, Estonya, Finlandiya, Fransa, Almanya, Yunanistan, Macaristan, İrlanda, İtalya, Litvanya, Letonya, Lüksemburg, Malta, Hollanda, Polonya, Portekiz, Romanya, Slovak Cum., Slovenya, İspanya, İsveç, İngiltere, Tunus</a:t>
            </a:r>
          </a:p>
          <a:p>
            <a:pPr marL="357188" indent="-357188">
              <a:buClr>
                <a:srgbClr val="C00000"/>
              </a:buClr>
            </a:pPr>
            <a:endParaRPr lang="tr-TR" sz="2000" i="1" dirty="0"/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b="1" dirty="0"/>
              <a:t>Pan-Arab Serbest Ticaret Anlaşması (PAFTA) </a:t>
            </a:r>
            <a:r>
              <a:rPr lang="tr-TR" sz="2000" dirty="0"/>
              <a:t>(1998 yılından beri uygulamada)</a:t>
            </a:r>
          </a:p>
          <a:p>
            <a:pPr marL="357188" indent="-357188">
              <a:buClr>
                <a:srgbClr val="C00000"/>
              </a:buClr>
            </a:pPr>
            <a:r>
              <a:rPr lang="tr-TR" sz="2000" i="1" dirty="0"/>
              <a:t>	</a:t>
            </a:r>
            <a:r>
              <a:rPr lang="tr-TR" i="1" dirty="0"/>
              <a:t>Üye ülkeler: Bahreyn, Mısır , Irak, Ürdün, Küveyt, Lübnan, Libya, Fas, Umman, Katar, S. Arabistan, Sudan, Suriye, BAE, Yemen, </a:t>
            </a:r>
            <a:r>
              <a:rPr lang="tr-TR" i="1" dirty="0" smtClean="0"/>
              <a:t>Tunus</a:t>
            </a:r>
          </a:p>
          <a:p>
            <a:pPr marL="357188" indent="-357188">
              <a:buClr>
                <a:srgbClr val="C00000"/>
              </a:buClr>
            </a:pPr>
            <a:endParaRPr lang="tr-TR" sz="2000" b="1" dirty="0" smtClean="0"/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b="1" dirty="0" smtClean="0"/>
              <a:t>EFTA-Tunus STA </a:t>
            </a:r>
            <a:r>
              <a:rPr lang="tr-TR" sz="2000" dirty="0" smtClean="0"/>
              <a:t>(2005 </a:t>
            </a:r>
            <a:r>
              <a:rPr lang="tr-TR" sz="2000" dirty="0"/>
              <a:t>yılından beri uygulamada)</a:t>
            </a:r>
          </a:p>
          <a:p>
            <a:pPr marL="357188" indent="-357188">
              <a:buClr>
                <a:srgbClr val="C00000"/>
              </a:buClr>
            </a:pPr>
            <a:r>
              <a:rPr lang="tr-TR" i="1" dirty="0" smtClean="0"/>
              <a:t>	Üye </a:t>
            </a:r>
            <a:r>
              <a:rPr lang="tr-TR" i="1" dirty="0"/>
              <a:t>ülkeler: </a:t>
            </a:r>
            <a:r>
              <a:rPr lang="tr-TR" i="1" dirty="0" smtClean="0"/>
              <a:t>İzlanda, Lihteynştayn, Norveç, İsviçre , Tunus</a:t>
            </a:r>
          </a:p>
          <a:p>
            <a:pPr marL="357188" indent="-357188">
              <a:buClr>
                <a:srgbClr val="C00000"/>
              </a:buClr>
            </a:pPr>
            <a:endParaRPr lang="tr-TR" sz="2000" dirty="0"/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b="1" dirty="0" smtClean="0"/>
              <a:t>Türkiye-Tunus STA </a:t>
            </a:r>
            <a:r>
              <a:rPr lang="tr-TR" sz="2000" dirty="0" smtClean="0"/>
              <a:t>(2005 </a:t>
            </a:r>
            <a:r>
              <a:rPr lang="tr-TR" sz="2000" dirty="0"/>
              <a:t>yılından beri uygulamada</a:t>
            </a:r>
            <a:r>
              <a:rPr lang="tr-TR" sz="2000" dirty="0" smtClean="0"/>
              <a:t>)</a:t>
            </a:r>
            <a:endParaRPr lang="tr-TR" sz="2000" dirty="0"/>
          </a:p>
          <a:p>
            <a:pPr marL="357188" indent="-357188">
              <a:buClr>
                <a:srgbClr val="C00000"/>
              </a:buClr>
            </a:pPr>
            <a:r>
              <a:rPr lang="tr-TR" sz="2000" i="1" dirty="0" smtClean="0"/>
              <a:t>	</a:t>
            </a:r>
            <a:r>
              <a:rPr lang="tr-TR" i="1" dirty="0" smtClean="0"/>
              <a:t>Üye </a:t>
            </a:r>
            <a:r>
              <a:rPr lang="tr-TR" i="1" dirty="0"/>
              <a:t>ülkeler: Mısır, Ürdün, Fas, </a:t>
            </a:r>
            <a:r>
              <a:rPr lang="tr-TR" i="1" dirty="0" smtClean="0"/>
              <a:t>Tunus</a:t>
            </a:r>
          </a:p>
          <a:p>
            <a:pPr marL="357188" indent="-357188">
              <a:buClr>
                <a:srgbClr val="C00000"/>
              </a:buClr>
            </a:pPr>
            <a:endParaRPr lang="tr-TR" sz="2000" i="1" dirty="0"/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b="1" dirty="0"/>
              <a:t>Agadir Anlaşması </a:t>
            </a:r>
            <a:r>
              <a:rPr lang="tr-TR" sz="2000" dirty="0"/>
              <a:t>(2007 yılından beri uygulamada)</a:t>
            </a:r>
          </a:p>
          <a:p>
            <a:pPr marL="357188" indent="-357188">
              <a:buClr>
                <a:srgbClr val="C00000"/>
              </a:buClr>
            </a:pPr>
            <a:r>
              <a:rPr lang="tr-TR" i="1" dirty="0"/>
              <a:t>	Üye ülkeler: Mısır, Ürdün, Fas, </a:t>
            </a:r>
            <a:r>
              <a:rPr lang="tr-TR" i="1" dirty="0" smtClean="0"/>
              <a:t>Tunus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4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57163"/>
            <a:ext cx="9144000" cy="5000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Tunus’un Dış Ticareti</a:t>
            </a:r>
            <a:endParaRPr lang="tr-TR" sz="2800" b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/>
          </p:nvPr>
        </p:nvGraphicFramePr>
        <p:xfrm>
          <a:off x="521493" y="1105686"/>
          <a:ext cx="8101013" cy="474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1816210" y="5847191"/>
            <a:ext cx="1612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i="1">
                <a:latin typeface="Trebuchet MS" panose="020B0603020202020204" pitchFamily="34" charset="0"/>
              </a:rPr>
              <a:t>Kaynak: Trademap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i="1">
              <a:latin typeface="Trebuchet MS" panose="020B0603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8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16410"/>
              </p:ext>
            </p:extLst>
          </p:nvPr>
        </p:nvGraphicFramePr>
        <p:xfrm>
          <a:off x="250721" y="864453"/>
          <a:ext cx="8806193" cy="5412240"/>
        </p:xfrm>
        <a:graphic>
          <a:graphicData uri="http://schemas.openxmlformats.org/drawingml/2006/table">
            <a:tbl>
              <a:tblPr/>
              <a:tblGrid>
                <a:gridCol w="4993936"/>
                <a:gridCol w="829310"/>
                <a:gridCol w="829310"/>
                <a:gridCol w="829310"/>
                <a:gridCol w="1324327"/>
              </a:tblGrid>
              <a:tr h="87611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ÜRÜNLER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 Toplamdaki Payı (%)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İHRACAT TOPLAMI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14.073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13.575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14.232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Elektrikli makine ve cihazlar (kablolar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elektrik </a:t>
                      </a: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devresi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teçhizatları</a:t>
                      </a:r>
                      <a:r>
                        <a:rPr lang="tr-TR" sz="1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vb.)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3.656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3.740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28,4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Hazır giyim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2.141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3.096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Ham petrol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767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693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Ayakkabı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Makinalar ve makine parçaları, musluklar, vanalar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Otomotiv yan sanayi ürünleri, treyler, bisiklet,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Çeşitli ölçüm, kontrol 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cihz, 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medikal alet ve cihazları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426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Zeytinyağ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426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Plastik ve plastikten eşya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18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İnorganik kimyasallar; fosforik asit, fosfatlar, floridler, kalsiyum karbonat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33024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Diğerleri</a:t>
                      </a: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3.689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3.657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3.090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</a:t>
                      </a:r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28800" marB="28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646509" y="6327608"/>
            <a:ext cx="1853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i="1">
                <a:latin typeface="Trebuchet MS" panose="020B0603020202020204" pitchFamily="34" charset="0"/>
              </a:rPr>
              <a:t>Kaynak: Trademap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" y="142877"/>
            <a:ext cx="9144000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>
                <a:solidFill>
                  <a:schemeClr val="bg1"/>
                </a:solidFill>
                <a:latin typeface="+mn-lt"/>
              </a:rPr>
              <a:t>İhraç Ürünleri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  <a:r>
              <a:rPr lang="tr-TR" sz="2800" b="1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7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96302"/>
              </p:ext>
            </p:extLst>
          </p:nvPr>
        </p:nvGraphicFramePr>
        <p:xfrm>
          <a:off x="871536" y="937023"/>
          <a:ext cx="7543801" cy="5032219"/>
        </p:xfrm>
        <a:graphic>
          <a:graphicData uri="http://schemas.openxmlformats.org/drawingml/2006/table">
            <a:tbl>
              <a:tblPr/>
              <a:tblGrid>
                <a:gridCol w="657702"/>
                <a:gridCol w="1753875"/>
                <a:gridCol w="1143914"/>
                <a:gridCol w="1244144"/>
                <a:gridCol w="1095434"/>
                <a:gridCol w="1648732"/>
              </a:tblGrid>
              <a:tr h="10922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ÜLKELER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 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Toplamdaki  Payı (%)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44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 İHRACAT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14.385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13.906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14.232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Fransa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4.416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4.610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4.739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İtalya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2.549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2.482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Almanya 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1.832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1.994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İspanya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ABD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Cezayir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Belçika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Türkiye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İsviçre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402"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877"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8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Diğerleri</a:t>
                      </a:r>
                      <a:endParaRPr lang="tr-TR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tr-TR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3.101</a:t>
                      </a:r>
                      <a:endParaRPr lang="tr-TR" sz="18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tr-T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2.813</a:t>
                      </a:r>
                      <a:endParaRPr lang="tr-T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tr-TR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2.812</a:t>
                      </a:r>
                      <a:endParaRPr lang="tr-TR" sz="18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19,7%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Unvan 1"/>
          <p:cNvSpPr txBox="1">
            <a:spLocks/>
          </p:cNvSpPr>
          <p:nvPr/>
        </p:nvSpPr>
        <p:spPr>
          <a:xfrm>
            <a:off x="0" y="103584"/>
            <a:ext cx="9144000" cy="5745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smtClean="0">
                <a:solidFill>
                  <a:schemeClr val="bg1"/>
                </a:solidFill>
                <a:latin typeface="+mn-lt"/>
              </a:rPr>
              <a:t>     İhracat </a:t>
            </a:r>
            <a:r>
              <a:rPr lang="tr-TR" sz="2400" b="1">
                <a:solidFill>
                  <a:schemeClr val="bg1"/>
                </a:solidFill>
                <a:latin typeface="+mn-lt"/>
              </a:rPr>
              <a:t>Yaptığı Ülkeler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</a:p>
        </p:txBody>
      </p:sp>
      <p:sp>
        <p:nvSpPr>
          <p:cNvPr id="7" name="Metin kutusu 1"/>
          <p:cNvSpPr txBox="1">
            <a:spLocks noChangeArrowheads="1"/>
          </p:cNvSpPr>
          <p:nvPr/>
        </p:nvSpPr>
        <p:spPr bwMode="auto">
          <a:xfrm>
            <a:off x="871536" y="6173960"/>
            <a:ext cx="1853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i="1">
                <a:latin typeface="Trebuchet MS" panose="020B0603020202020204" pitchFamily="34" charset="0"/>
              </a:rPr>
              <a:t>Kaynak: Trademap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1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937023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100">
                <a:solidFill>
                  <a:schemeClr val="bg1"/>
                </a:solidFill>
                <a:latin typeface="+mn-lt"/>
              </a:rPr>
              <a:t>Tarım</a:t>
            </a: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0" y="100012"/>
            <a:ext cx="9144000" cy="6000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      İthal </a:t>
            </a:r>
            <a:r>
              <a:rPr lang="tr-TR" sz="2800" b="1">
                <a:solidFill>
                  <a:schemeClr val="bg1"/>
                </a:solidFill>
                <a:latin typeface="+mn-lt"/>
              </a:rPr>
              <a:t>Ürünleri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33637"/>
              </p:ext>
            </p:extLst>
          </p:nvPr>
        </p:nvGraphicFramePr>
        <p:xfrm>
          <a:off x="156235" y="835651"/>
          <a:ext cx="8892000" cy="5469840"/>
        </p:xfrm>
        <a:graphic>
          <a:graphicData uri="http://schemas.openxmlformats.org/drawingml/2006/table">
            <a:tbl>
              <a:tblPr/>
              <a:tblGrid>
                <a:gridCol w="4958884"/>
                <a:gridCol w="867447"/>
                <a:gridCol w="867447"/>
                <a:gridCol w="867447"/>
                <a:gridCol w="1330775"/>
              </a:tblGrid>
              <a:tr h="87511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ÜRÜNLER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tr-TR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tr-TR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 </a:t>
                      </a:r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Toplamdaki Payı (%)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İTHALAT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19.487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19.418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İşlenmiş petrol ve doğalgaz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48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makine ve cihazlar (Elektrik </a:t>
                      </a: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devresi teçhizatları, kablo,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telefonlar vb.)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Çeşitli makineler, musluklar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Otomobil,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traktör, oto parç. ve aksesuarları,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 ve plastikten eşya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Buğday, mısır, arpa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Demir-çelikten yarı mamuller, yassı ve uzun ürünler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Test, ölçüm 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alet ve cihazları, medikal alet ve 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cihaz.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İlaçlar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Pamuklu kumaş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Diğerleri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28800" marB="28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</a:tbl>
          </a:graphicData>
        </a:graphic>
      </p:graphicFrame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646509" y="6327608"/>
            <a:ext cx="1853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i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Kaynak: Trademap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5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90287"/>
              </p:ext>
            </p:extLst>
          </p:nvPr>
        </p:nvGraphicFramePr>
        <p:xfrm>
          <a:off x="1028701" y="857244"/>
          <a:ext cx="6864417" cy="5271982"/>
        </p:xfrm>
        <a:graphic>
          <a:graphicData uri="http://schemas.openxmlformats.org/drawingml/2006/table">
            <a:tbl>
              <a:tblPr/>
              <a:tblGrid>
                <a:gridCol w="489258"/>
                <a:gridCol w="1994573"/>
                <a:gridCol w="896483"/>
                <a:gridCol w="896483"/>
                <a:gridCol w="896483"/>
                <a:gridCol w="1691137"/>
              </a:tblGrid>
              <a:tr h="874862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ÜLKELER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 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 </a:t>
                      </a:r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Toplamdaki Payı (%)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BB"/>
                    </a:solidFill>
                  </a:tcPr>
                </a:tc>
              </a:tr>
              <a:tr h="566333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 İTHALAT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18.675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18.167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19.418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Fransa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3.982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3.580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3.667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İtalya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3.365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3.236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71518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Almanya 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Çin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1.327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İspanya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Türkiye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819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Cezayir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ABD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Mısır 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Belçika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r>
                        <a:rPr lang="tr-TR" sz="18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479">
                <a:tc>
                  <a:txBody>
                    <a:bodyPr/>
                    <a:lstStyle/>
                    <a:p>
                      <a:pPr algn="r" rtl="0" fontAlgn="ctr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Diğerleri</a:t>
                      </a: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5.038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</a:t>
                      </a:r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8"/>
                    </a:solidFill>
                  </a:tcPr>
                </a:tc>
              </a:tr>
            </a:tbl>
          </a:graphicData>
        </a:graphic>
      </p:graphicFrame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160863" y="6327608"/>
            <a:ext cx="1853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i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Kaynak: Trademap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4282" y="100013"/>
            <a:ext cx="9144000" cy="6000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      İthalat </a:t>
            </a:r>
            <a:r>
              <a:rPr lang="tr-TR" sz="2800" b="1">
                <a:solidFill>
                  <a:schemeClr val="bg1"/>
                </a:solidFill>
                <a:latin typeface="+mn-lt"/>
              </a:rPr>
              <a:t>Yaptığı Ülkeler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7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Tarihçe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14488" y="1316041"/>
            <a:ext cx="6386512" cy="4824412"/>
          </a:xfrm>
          <a:prstGeom prst="rect">
            <a:avLst/>
          </a:prstGeom>
          <a:noFill/>
        </p:spPr>
        <p:txBody>
          <a:bodyPr vert="horz" lIns="182562" tIns="46037" rIns="182562" bIns="4603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Fenikeliler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Kartaca Devleti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Romalılar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Vandallar (Doğu Cermen Kavimlerinden)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Bizans İmparatorluğu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Araplar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Osmanlı İmparatorluğu (1574-1881)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Fransız Himaye Yönetimi (1881-1956)</a:t>
            </a:r>
          </a:p>
          <a:p>
            <a:pPr marL="542925" indent="-54292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smtClean="0"/>
              <a:t>Bağımsızlık (1956 - *)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1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951435" y="6492875"/>
            <a:ext cx="2057400" cy="365125"/>
          </a:xfrm>
        </p:spPr>
        <p:txBody>
          <a:bodyPr/>
          <a:lstStyle/>
          <a:p>
            <a:fld id="{ECFAC716-12D1-4097-8037-C8BE7E16E5CC}" type="slidenum">
              <a:rPr lang="tr-TR" smtClean="0">
                <a:solidFill>
                  <a:schemeClr val="bg1"/>
                </a:solidFill>
              </a:rPr>
              <a:t>30</a:t>
            </a:fld>
            <a:endParaRPr lang="tr-TR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81"/>
            <a:ext cx="9144000" cy="12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047111" y="1902608"/>
            <a:ext cx="296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>
                <a:solidFill>
                  <a:schemeClr val="bg2">
                    <a:lumMod val="75000"/>
                  </a:schemeClr>
                </a:solidFill>
              </a:rPr>
              <a:t>Tunus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rcRect l="24765" t="10103" r="28948" b="11603"/>
          <a:stretch/>
        </p:blipFill>
        <p:spPr bwMode="auto">
          <a:xfrm>
            <a:off x="264003" y="298331"/>
            <a:ext cx="2322035" cy="2216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939458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tr-TR" sz="45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Türkiye ile Ticareti</a:t>
            </a:r>
            <a:endParaRPr lang="tr-TR" sz="45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0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0" y="88900"/>
            <a:ext cx="9144000" cy="6223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            Türkiye’nin </a:t>
            </a:r>
            <a:r>
              <a:rPr lang="tr-TR" sz="2800" b="1">
                <a:solidFill>
                  <a:schemeClr val="bg1"/>
                </a:solidFill>
                <a:latin typeface="+mn-lt"/>
              </a:rPr>
              <a:t>Tunus İle Ticareti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073955"/>
              </p:ext>
            </p:extLst>
          </p:nvPr>
        </p:nvGraphicFramePr>
        <p:xfrm>
          <a:off x="774700" y="1080988"/>
          <a:ext cx="72644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1905000" y="193286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Türkiye’nin Tunus’a İhracatı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462211" y="3651456"/>
            <a:ext cx="306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Türkiye’nin Tunus’tan İthalatı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671072" y="4382988"/>
            <a:ext cx="141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206 milyon $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87868" y="1974993"/>
            <a:ext cx="14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915 milyon $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Metin kutusu 1"/>
          <p:cNvSpPr txBox="1">
            <a:spLocks noChangeArrowheads="1"/>
          </p:cNvSpPr>
          <p:nvPr/>
        </p:nvSpPr>
        <p:spPr bwMode="auto">
          <a:xfrm>
            <a:off x="1275163" y="5681245"/>
            <a:ext cx="1853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i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Kaynak: Trademap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6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937023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100">
                <a:solidFill>
                  <a:schemeClr val="bg1"/>
                </a:solidFill>
                <a:latin typeface="+mn-lt"/>
              </a:rPr>
              <a:t>Tarım</a:t>
            </a: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0" y="86123"/>
            <a:ext cx="9144000" cy="612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                    Türkiye’nin </a:t>
            </a:r>
            <a:r>
              <a:rPr lang="tr-TR" sz="2800" b="1">
                <a:solidFill>
                  <a:schemeClr val="bg1"/>
                </a:solidFill>
                <a:latin typeface="+mn-lt"/>
              </a:rPr>
              <a:t>Tunus’a İhraç Ettiği Ürünler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41810"/>
              </p:ext>
            </p:extLst>
          </p:nvPr>
        </p:nvGraphicFramePr>
        <p:xfrm>
          <a:off x="370760" y="1027780"/>
          <a:ext cx="8640507" cy="5081280"/>
        </p:xfrm>
        <a:graphic>
          <a:graphicData uri="http://schemas.openxmlformats.org/drawingml/2006/table">
            <a:tbl>
              <a:tblPr/>
              <a:tblGrid>
                <a:gridCol w="5045672"/>
                <a:gridCol w="711835"/>
                <a:gridCol w="711835"/>
                <a:gridCol w="711835"/>
                <a:gridCol w="1459330"/>
              </a:tblGrid>
              <a:tr h="79699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İHRAÇ </a:t>
                      </a:r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ÜRÜNLERİ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E2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E2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E2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E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Toplamdaki Payı (%)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E2C"/>
                    </a:solidFill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Toplam İhracat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819,1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910,6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915,2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Demir-çelik yarı mamuller, profil, yassı ve uzun ürünler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Çeşitli makinalar, beyaz eşya, makine parçaları, pompalar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Pamuklu kumaş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1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Otomobil, kamyon, kamyonet, oto yedek parça ve aksesuarlar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Demir-çelikten borular, ocak, soba ve inşaat aksamı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Plastikten ambalaj malzemeleri, levha, film, ev eşyaları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Kağıt, karton, selülozdan tabakalar, kutu, torba ve etiketler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Sıvı petrol gazları, işlenmiş petrol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Örme kumaşlar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1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ısıtıcılar, transformatörler, monitör, kablo, panolar, elektrik devresi teçhizatları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27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Diğerleri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471946" y="6239703"/>
            <a:ext cx="8332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120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Kaynak</a:t>
            </a:r>
            <a:r>
              <a:rPr lang="tr-TR" altLang="tr-TR" sz="1200" i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tr-TR" altLang="tr-TR" sz="1200" i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Trademap</a:t>
            </a:r>
            <a:endParaRPr lang="tr-TR" sz="800" dirty="0" smtClean="0"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4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937023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100">
                <a:solidFill>
                  <a:schemeClr val="bg1"/>
                </a:solidFill>
                <a:latin typeface="+mn-lt"/>
              </a:rPr>
              <a:t>Tarım</a:t>
            </a: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0" y="86123"/>
            <a:ext cx="9144000" cy="612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                    Türkiye’nin </a:t>
            </a:r>
            <a:r>
              <a:rPr lang="tr-TR" sz="2800" b="1">
                <a:solidFill>
                  <a:schemeClr val="bg1"/>
                </a:solidFill>
                <a:latin typeface="+mn-lt"/>
              </a:rPr>
              <a:t>Tunus’a İhraç Ettiği Ürünler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</a:p>
        </p:txBody>
      </p:sp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148531" y="1512493"/>
            <a:ext cx="73811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smtClean="0">
                <a:latin typeface="+mn-lt"/>
              </a:rPr>
              <a:t>Bu </a:t>
            </a:r>
            <a:r>
              <a:rPr lang="tr-TR" sz="2000" dirty="0" smtClean="0">
                <a:latin typeface="+mn-lt"/>
              </a:rPr>
              <a:t>verilerin haricinde, ülkemize gelen Tunuslular tarafından yılda 150-200 </a:t>
            </a:r>
            <a:r>
              <a:rPr lang="tr-TR" sz="2000" dirty="0">
                <a:latin typeface="+mn-lt"/>
              </a:rPr>
              <a:t>milyon </a:t>
            </a:r>
            <a:r>
              <a:rPr lang="tr-TR" sz="2000" dirty="0" smtClean="0">
                <a:latin typeface="+mn-lt"/>
              </a:rPr>
              <a:t>Dolar değerinde alışveriş ve/veya bavul ticareti  yapıldığı tahmin edilmekte</a:t>
            </a:r>
            <a:r>
              <a:rPr lang="tr-TR" sz="2000" smtClean="0">
                <a:latin typeface="+mn-lt"/>
              </a:rPr>
              <a:t>, </a:t>
            </a:r>
          </a:p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000">
              <a:latin typeface="+mn-lt"/>
            </a:endParaRPr>
          </a:p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000" smtClean="0">
                <a:latin typeface="+mn-lt"/>
              </a:rPr>
              <a:t>Bavul ticaretine konu ürünler;</a:t>
            </a:r>
          </a:p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altLang="tr-TR" sz="2000" i="1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085850" lvl="1" indent="-3429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>
                <a:latin typeface="+mn-lt"/>
              </a:rPr>
              <a:t>Hazır giyim </a:t>
            </a:r>
          </a:p>
          <a:p>
            <a:pPr marL="1085850" lvl="1" indent="-3429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>
                <a:latin typeface="+mn-lt"/>
              </a:rPr>
              <a:t>Deri ürünleri </a:t>
            </a:r>
          </a:p>
          <a:p>
            <a:pPr marL="1085850" lvl="1" indent="-3429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>
                <a:latin typeface="+mn-lt"/>
              </a:rPr>
              <a:t>Ziynet eşyası </a:t>
            </a:r>
          </a:p>
          <a:p>
            <a:pPr marL="1085850" lvl="1" indent="-3429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>
                <a:latin typeface="+mn-lt"/>
              </a:rPr>
              <a:t>Elektrikli küçük ev aletleri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5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9576"/>
              </p:ext>
            </p:extLst>
          </p:nvPr>
        </p:nvGraphicFramePr>
        <p:xfrm>
          <a:off x="444501" y="880787"/>
          <a:ext cx="8343899" cy="5538480"/>
        </p:xfrm>
        <a:graphic>
          <a:graphicData uri="http://schemas.openxmlformats.org/drawingml/2006/table">
            <a:tbl>
              <a:tblPr/>
              <a:tblGrid>
                <a:gridCol w="4710727"/>
                <a:gridCol w="772295"/>
                <a:gridCol w="772295"/>
                <a:gridCol w="772295"/>
                <a:gridCol w="1316287"/>
              </a:tblGrid>
              <a:tr h="57632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İTHAL ÜRÜNLER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Toplamdaki Payı (%)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Toplam İthalat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Kimyasal gübre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28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İnorganik kimyasallar (Fosforik asit, sodyum trifosfat)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37928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 </a:t>
                      </a:r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panosu, yarı iletken, kablo, elektrik devre teçhizatı, monitör , jeneratör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Hazır Giyim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 çelik hurdası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 filtresi, şaftlar, bilgi işlem makinası, klimalar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Ayakkabı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Pamuk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Hurma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Taşıt araçlarının parça ve aksesuarları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Diğerleri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894163" y="6349407"/>
            <a:ext cx="1853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i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Kaynak: Trademap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0" y="86123"/>
            <a:ext cx="9144000" cy="612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                    Türkiye’nin Tunus’tan İthal </a:t>
            </a:r>
            <a:r>
              <a:rPr lang="tr-TR" sz="2800" b="1">
                <a:solidFill>
                  <a:schemeClr val="bg1"/>
                </a:solidFill>
                <a:latin typeface="+mn-lt"/>
              </a:rPr>
              <a:t>Ettiği Ürünler </a:t>
            </a:r>
            <a:r>
              <a:rPr lang="tr-TR" sz="2000" b="1" i="1">
                <a:solidFill>
                  <a:schemeClr val="bg1"/>
                </a:solidFill>
                <a:latin typeface="+mn-lt"/>
              </a:rPr>
              <a:t>(Milyon $)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1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28587"/>
            <a:ext cx="9144000" cy="5572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smtClean="0">
                <a:solidFill>
                  <a:schemeClr val="bg1"/>
                </a:solidFill>
                <a:latin typeface="+mn-lt"/>
              </a:rPr>
              <a:t>Tunus Pazarında İhraç Potansiyelimizin </a:t>
            </a:r>
          </a:p>
          <a:p>
            <a:pPr algn="ctr"/>
            <a:r>
              <a:rPr lang="tr-TR" sz="2400" b="1" smtClean="0">
                <a:solidFill>
                  <a:schemeClr val="bg1"/>
                </a:solidFill>
                <a:latin typeface="+mn-lt"/>
              </a:rPr>
              <a:t>Yüksek Olduğu Ürünler</a:t>
            </a:r>
            <a:endParaRPr lang="tr-TR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66725" y="1139428"/>
            <a:ext cx="4105275" cy="39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A50021"/>
              </a:buClr>
              <a:buSzPct val="115000"/>
              <a:buFont typeface="Arial Unicode MS" pitchFamily="34" charset="-128"/>
              <a:buNone/>
              <a:defRPr/>
            </a:pPr>
            <a:r>
              <a:rPr lang="tr-TR" altLang="tr-TR" sz="2000" u="none" dirty="0" smtClean="0">
                <a:latin typeface="Calibri" pitchFamily="34" charset="0"/>
              </a:rPr>
              <a:t>   </a:t>
            </a:r>
            <a:r>
              <a:rPr lang="tr-TR" altLang="tr-TR" sz="2200" b="1" u="none" dirty="0" smtClean="0">
                <a:solidFill>
                  <a:srgbClr val="CC0000"/>
                </a:solidFill>
                <a:latin typeface="Calibri" pitchFamily="34" charset="0"/>
              </a:rPr>
              <a:t>Tarım ve Gıda Ürünleri</a:t>
            </a:r>
          </a:p>
          <a:p>
            <a:pPr algn="ctr" eaLnBrk="1" hangingPunct="1">
              <a:buClr>
                <a:srgbClr val="A50021"/>
              </a:buClr>
              <a:buSzPct val="115000"/>
              <a:buFont typeface="Arial Unicode MS" pitchFamily="34" charset="-128"/>
              <a:buNone/>
              <a:defRPr/>
            </a:pPr>
            <a:endParaRPr lang="tr-TR" altLang="tr-TR" sz="800" b="1" u="none" dirty="0" smtClean="0">
              <a:solidFill>
                <a:srgbClr val="CC0000"/>
              </a:solidFill>
              <a:latin typeface="Calibri" pitchFamily="34" charset="0"/>
            </a:endParaRP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smtClean="0">
                <a:latin typeface="Calibri" pitchFamily="34" charset="0"/>
              </a:rPr>
              <a:t>Ayçiçekyağı</a:t>
            </a:r>
            <a:endParaRPr lang="tr-TR" altLang="tr-TR" sz="2000" u="none" dirty="0" smtClean="0">
              <a:latin typeface="Calibri" pitchFamily="34" charset="0"/>
            </a:endParaRP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smtClean="0">
                <a:latin typeface="Calibri" pitchFamily="34" charset="0"/>
              </a:rPr>
              <a:t>Fındık, badem, ceviz,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smtClean="0">
                <a:latin typeface="Calibri" pitchFamily="34" charset="0"/>
              </a:rPr>
              <a:t>Nohut, mercimek,</a:t>
            </a:r>
            <a:endParaRPr lang="tr-TR" altLang="tr-TR" sz="2000" u="none" dirty="0" smtClean="0">
              <a:latin typeface="Calibri" pitchFamily="34" charset="0"/>
            </a:endParaRP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Çikolatalı mamuller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smtClean="0">
                <a:latin typeface="Calibri" pitchFamily="34" charset="0"/>
              </a:rPr>
              <a:t>Şekerli mamuller,</a:t>
            </a:r>
            <a:endParaRPr lang="tr-TR" altLang="tr-TR" sz="2000" u="none" dirty="0" smtClean="0">
              <a:latin typeface="Calibri" pitchFamily="34" charset="0"/>
            </a:endParaRP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smtClean="0">
                <a:latin typeface="Calibri" pitchFamily="34" charset="0"/>
              </a:rPr>
              <a:t>Peynir,</a:t>
            </a:r>
            <a:endParaRPr lang="tr-TR" altLang="tr-TR" sz="2000" u="none" dirty="0" smtClean="0">
              <a:latin typeface="Calibri" pitchFamily="34" charset="0"/>
            </a:endParaRP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smtClean="0">
                <a:latin typeface="Calibri" pitchFamily="34" charset="0"/>
              </a:rPr>
              <a:t>Unlu mamuller (ekmek, bisküvi),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smtClean="0">
                <a:latin typeface="Calibri" pitchFamily="34" charset="0"/>
              </a:rPr>
              <a:t>Çeşitli gıda </a:t>
            </a:r>
            <a:r>
              <a:rPr lang="tr-TR" altLang="tr-TR" sz="2000" u="none">
                <a:latin typeface="Calibri" pitchFamily="34" charset="0"/>
              </a:rPr>
              <a:t>müstahzarları</a:t>
            </a:r>
            <a:r>
              <a:rPr lang="tr-TR" altLang="tr-TR" sz="2000" u="none" smtClean="0">
                <a:latin typeface="Calibri" pitchFamily="34" charset="0"/>
              </a:rPr>
              <a:t>,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defRPr/>
            </a:pPr>
            <a:endParaRPr lang="tr-TR" altLang="tr-TR" sz="2000" u="none" dirty="0" smtClean="0">
              <a:latin typeface="Calibri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343392" y="1105496"/>
            <a:ext cx="4800600" cy="51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A50021"/>
              </a:buClr>
              <a:buSzPct val="115000"/>
              <a:buFont typeface="Arial Unicode MS" pitchFamily="34" charset="-128"/>
              <a:buNone/>
              <a:defRPr/>
            </a:pPr>
            <a:r>
              <a:rPr lang="tr-TR" altLang="tr-TR" sz="2000" u="none" dirty="0" smtClean="0">
                <a:latin typeface="Calibri" pitchFamily="34" charset="0"/>
              </a:rPr>
              <a:t>   </a:t>
            </a:r>
            <a:r>
              <a:rPr lang="tr-TR" altLang="tr-TR" sz="2200" b="1" u="none" dirty="0" smtClean="0">
                <a:solidFill>
                  <a:srgbClr val="CC0000"/>
                </a:solidFill>
                <a:latin typeface="Calibri" pitchFamily="34" charset="0"/>
              </a:rPr>
              <a:t>Sanayi Ürünleri</a:t>
            </a:r>
          </a:p>
          <a:p>
            <a:pPr algn="ctr" eaLnBrk="1" hangingPunct="1">
              <a:buClr>
                <a:srgbClr val="A50021"/>
              </a:buClr>
              <a:buSzPct val="115000"/>
              <a:buFont typeface="Arial Unicode MS" pitchFamily="34" charset="-128"/>
              <a:buNone/>
              <a:defRPr/>
            </a:pPr>
            <a:endParaRPr lang="tr-TR" altLang="tr-TR" sz="800" b="1" u="none" dirty="0" smtClean="0">
              <a:solidFill>
                <a:srgbClr val="CC0000"/>
              </a:solidFill>
              <a:latin typeface="Calibri" pitchFamily="34" charset="0"/>
            </a:endParaRP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Otomobil, kamyon, kamyonet, traktör,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Oto yedek parça, aksesuarları,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Pamuklu kumaşlar,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Elektrik devresi teçhizatları,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Bakır tel, kablo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Elektrik transformatörleri, 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İlaçlar,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Plastikten eşyalar,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Plastik ambalaj malzemeleri,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Demir/çelikten yarı mamuller,</a:t>
            </a:r>
          </a:p>
          <a:p>
            <a:pPr indent="-342900"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tr-TR" altLang="tr-TR" sz="2000" u="none" dirty="0" smtClean="0">
                <a:latin typeface="Calibri" pitchFamily="34" charset="0"/>
              </a:rPr>
              <a:t>Tıbbi alet ve cihazlar,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SzPct val="115000"/>
              <a:defRPr/>
            </a:pPr>
            <a:endParaRPr lang="tr-TR" altLang="tr-TR" sz="2000" u="none" dirty="0" smtClean="0"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3" y="236936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smtClean="0">
                <a:solidFill>
                  <a:schemeClr val="bg1"/>
                </a:solidFill>
                <a:latin typeface="+mn-lt"/>
              </a:rPr>
              <a:t>             Tunuslu Firmalarla İşbirliği Yapılabilecek Alanlar</a:t>
            </a:r>
            <a:endParaRPr lang="tr-TR" sz="2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00260" y="1008790"/>
            <a:ext cx="54435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/>
              <a:t>İki ülke arasında potansiyel işbirliği alanları </a:t>
            </a:r>
            <a:r>
              <a:rPr lang="tr-TR" sz="2000" smtClean="0"/>
              <a:t>;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Komple </a:t>
            </a:r>
            <a:r>
              <a:rPr lang="tr-TR" sz="2000"/>
              <a:t>zeytinyağı </a:t>
            </a:r>
            <a:r>
              <a:rPr lang="tr-TR" sz="2000" smtClean="0"/>
              <a:t>tesisi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Unlu mamuller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Makarna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Ekmekçilik tesisi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Tekstil</a:t>
            </a:r>
            <a:r>
              <a:rPr lang="tr-TR" sz="2000"/>
              <a:t>, hazır giyim </a:t>
            </a:r>
            <a:endParaRPr lang="tr-TR" sz="2000" smtClean="0"/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Ayakkabı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Mobilya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Otomotiv </a:t>
            </a:r>
            <a:r>
              <a:rPr lang="tr-TR" sz="2000"/>
              <a:t>yan </a:t>
            </a:r>
            <a:r>
              <a:rPr lang="tr-TR" sz="2000" smtClean="0"/>
              <a:t>sanayi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Turizm</a:t>
            </a:r>
            <a:endParaRPr lang="tr-TR" sz="2000"/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smtClean="0"/>
              <a:t>İnşaat </a:t>
            </a:r>
            <a:r>
              <a:rPr lang="tr-TR" sz="2000"/>
              <a:t>ve inşaat </a:t>
            </a:r>
            <a:r>
              <a:rPr lang="tr-TR" sz="2000" smtClean="0"/>
              <a:t>malzemeleri</a:t>
            </a:r>
            <a:endParaRPr lang="tr-TR" sz="200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6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3590"/>
              </p:ext>
            </p:extLst>
          </p:nvPr>
        </p:nvGraphicFramePr>
        <p:xfrm>
          <a:off x="1056929" y="820164"/>
          <a:ext cx="7562015" cy="56577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43971"/>
                <a:gridCol w="1418044"/>
              </a:tblGrid>
              <a:tr h="53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9FBFD"/>
                          </a:solidFill>
                          <a:effectLst/>
                        </a:rPr>
                        <a:t>ANLAŞMA ADI </a:t>
                      </a:r>
                      <a:endParaRPr lang="tr-TR" sz="1800" b="1" dirty="0">
                        <a:solidFill>
                          <a:srgbClr val="F9FBFD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9FBFD"/>
                          </a:solidFill>
                          <a:effectLst/>
                        </a:rPr>
                        <a:t>İMZA TARİHİ </a:t>
                      </a:r>
                      <a:endParaRPr lang="tr-TR" sz="1800" b="1">
                        <a:solidFill>
                          <a:srgbClr val="F9FBFD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336699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Turizm İşbirliği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28.09.1981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Sivil Havacılık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07.05.1982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Çifte Vergilendirmeyi Önleme Anlaşması </a:t>
                      </a:r>
                      <a:endParaRPr lang="tr-TR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02.10.1986 </a:t>
                      </a:r>
                      <a:endParaRPr lang="tr-T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Hükümetlerarası Daimi Komisyon Kurulmasına İlişkin Anlaşma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23.05.1989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Deniz Taşımacılığı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23.05.1989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Tarım Alanında İşbirliği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23.05.1989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Yatırımların Karşılıklı Teşviki ve Korunması Anlaşması </a:t>
                      </a:r>
                      <a:endParaRPr lang="tr-TR" sz="16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29.05.1991 </a:t>
                      </a:r>
                      <a:endParaRPr lang="tr-T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Ticaret, Ekonomik ve Teknik İşbirliği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15.07.1992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Kara Ulaştırma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25.03.2000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Sağlık ve Tıp Alanında İşbirliği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24.06.2000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Bilimsel ve Teknik İşbirliği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22.03.2001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Serbest Ticaret Anlaşması </a:t>
                      </a:r>
                      <a:endParaRPr lang="tr-TR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25.11.2004 </a:t>
                      </a:r>
                      <a:endParaRPr lang="tr-T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Sanayi İşbirliği Anlaşması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29.03.2005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Madencilik ve Jeoloji Alanlarında İşbirliği Anlaşması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01.02.2006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Ulaştırma Alanında Mutabakat Muhtırası 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09.06.2008 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Türkiye-Tunus Ortaklık Konseyi I. Dönem Toplantısı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17.12.2008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Gümrük İşbirliği Anlaşması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02.12.2010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Türkiye-Tunus Ortaklık Konseyi II. Dönem Toplantısı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02.12.2010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Türkiye-Tunus Dostluk ve İşbirliği Anlaşması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15.09.2011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Türkiye-Tunus Ortaklık Konseyi III. Dönem Toplantısı</a:t>
                      </a:r>
                      <a:endParaRPr lang="tr-T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21.07.2017</a:t>
                      </a:r>
                      <a:endParaRPr lang="tr-T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</a:tr>
              <a:tr h="24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Türkiye – Tunus Yatırımların Karşılıklı Teşviki ve Korunması Anlaşması</a:t>
                      </a:r>
                      <a:endParaRPr lang="tr-TR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27.12.2017</a:t>
                      </a:r>
                      <a:endParaRPr lang="tr-T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1576" marR="61576" marT="0" marB="0" anchor="ctr">
                    <a:solidFill>
                      <a:srgbClr val="F9FBFD"/>
                    </a:solidFill>
                  </a:tcPr>
                </a:tc>
              </a:tr>
            </a:tbl>
          </a:graphicData>
        </a:graphic>
      </p:graphicFrame>
      <p:sp>
        <p:nvSpPr>
          <p:cNvPr id="4" name="Unvan 1"/>
          <p:cNvSpPr txBox="1">
            <a:spLocks/>
          </p:cNvSpPr>
          <p:nvPr/>
        </p:nvSpPr>
        <p:spPr>
          <a:xfrm>
            <a:off x="0" y="165096"/>
            <a:ext cx="9144000" cy="44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800" smtClean="0">
                <a:solidFill>
                  <a:schemeClr val="bg1"/>
                </a:solidFill>
                <a:latin typeface="+mn-lt"/>
              </a:rPr>
              <a:t>Türkiye ile Tunus Arasındaki Anlaşma ve Protokoller</a:t>
            </a:r>
            <a:endParaRPr lang="tr-TR" sz="2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3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125" y="4549676"/>
            <a:ext cx="8495071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tr-TR" dirty="0" smtClean="0"/>
              <a:t>33</a:t>
            </a:r>
            <a:r>
              <a:rPr lang="tr-TR" dirty="0"/>
              <a:t>. </a:t>
            </a:r>
            <a:r>
              <a:rPr lang="tr-TR" dirty="0" smtClean="0"/>
              <a:t>Kozmetik</a:t>
            </a:r>
          </a:p>
          <a:p>
            <a:r>
              <a:rPr lang="tr-TR" dirty="0" smtClean="0"/>
              <a:t>34</a:t>
            </a:r>
            <a:r>
              <a:rPr lang="tr-TR" dirty="0"/>
              <a:t>. </a:t>
            </a:r>
            <a:r>
              <a:rPr lang="tr-TR" dirty="0" smtClean="0"/>
              <a:t>Sabunlar </a:t>
            </a:r>
            <a:r>
              <a:rPr lang="tr-TR" dirty="0"/>
              <a:t>ve temizlik </a:t>
            </a:r>
            <a:r>
              <a:rPr lang="tr-TR" dirty="0" smtClean="0"/>
              <a:t>müstahzarları </a:t>
            </a:r>
          </a:p>
          <a:p>
            <a:r>
              <a:rPr lang="tr-TR" dirty="0" smtClean="0"/>
              <a:t>40</a:t>
            </a:r>
            <a:r>
              <a:rPr lang="tr-TR" dirty="0"/>
              <a:t>. </a:t>
            </a:r>
            <a:r>
              <a:rPr lang="tr-TR" dirty="0" smtClean="0"/>
              <a:t>Kauçuktan eşya</a:t>
            </a:r>
          </a:p>
          <a:p>
            <a:r>
              <a:rPr lang="tr-TR" dirty="0" smtClean="0"/>
              <a:t>48</a:t>
            </a:r>
            <a:r>
              <a:rPr lang="tr-TR" dirty="0"/>
              <a:t>. </a:t>
            </a:r>
            <a:r>
              <a:rPr lang="tr-TR" dirty="0" smtClean="0"/>
              <a:t>Kartondan eşya </a:t>
            </a:r>
          </a:p>
          <a:p>
            <a:r>
              <a:rPr lang="tr-TR" dirty="0" smtClean="0"/>
              <a:t>61</a:t>
            </a:r>
            <a:r>
              <a:rPr lang="tr-TR" dirty="0"/>
              <a:t>. </a:t>
            </a:r>
            <a:r>
              <a:rPr lang="tr-TR" dirty="0" smtClean="0"/>
              <a:t>Örme </a:t>
            </a:r>
            <a:r>
              <a:rPr lang="tr-TR" dirty="0"/>
              <a:t>giyim </a:t>
            </a:r>
            <a:r>
              <a:rPr lang="tr-TR" dirty="0" smtClean="0"/>
              <a:t>eşyası</a:t>
            </a:r>
          </a:p>
          <a:p>
            <a:r>
              <a:rPr lang="tr-TR" dirty="0" smtClean="0"/>
              <a:t>62</a:t>
            </a:r>
            <a:r>
              <a:rPr lang="tr-TR" dirty="0"/>
              <a:t>. </a:t>
            </a:r>
            <a:r>
              <a:rPr lang="tr-TR" dirty="0" smtClean="0"/>
              <a:t>Örme </a:t>
            </a:r>
            <a:r>
              <a:rPr lang="tr-TR" dirty="0"/>
              <a:t>olmayan giyim </a:t>
            </a:r>
            <a:r>
              <a:rPr lang="tr-TR" dirty="0" smtClean="0"/>
              <a:t>eşyası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63</a:t>
            </a:r>
            <a:r>
              <a:rPr lang="tr-TR" dirty="0"/>
              <a:t>. </a:t>
            </a:r>
            <a:r>
              <a:rPr lang="tr-TR" dirty="0" smtClean="0"/>
              <a:t>Diğer </a:t>
            </a:r>
            <a:r>
              <a:rPr lang="tr-TR" dirty="0"/>
              <a:t>hazır giyim </a:t>
            </a:r>
            <a:r>
              <a:rPr lang="tr-TR" dirty="0" smtClean="0"/>
              <a:t>eşyası</a:t>
            </a:r>
          </a:p>
          <a:p>
            <a:r>
              <a:rPr lang="tr-TR" dirty="0" smtClean="0"/>
              <a:t>64</a:t>
            </a:r>
            <a:r>
              <a:rPr lang="tr-TR" dirty="0"/>
              <a:t>. </a:t>
            </a:r>
            <a:r>
              <a:rPr lang="tr-TR" dirty="0" smtClean="0"/>
              <a:t>Ayakkabılar</a:t>
            </a:r>
          </a:p>
          <a:p>
            <a:r>
              <a:rPr lang="tr-TR" dirty="0" smtClean="0"/>
              <a:t>72</a:t>
            </a:r>
            <a:r>
              <a:rPr lang="tr-TR" dirty="0"/>
              <a:t>. </a:t>
            </a:r>
            <a:r>
              <a:rPr lang="tr-TR" dirty="0" smtClean="0"/>
              <a:t>Demir çelik</a:t>
            </a:r>
          </a:p>
          <a:p>
            <a:r>
              <a:rPr lang="tr-TR" dirty="0" smtClean="0"/>
              <a:t>76</a:t>
            </a:r>
            <a:r>
              <a:rPr lang="tr-TR"/>
              <a:t>. </a:t>
            </a:r>
            <a:r>
              <a:rPr lang="tr-TR" smtClean="0"/>
              <a:t>Alüminyumdan </a:t>
            </a:r>
            <a:r>
              <a:rPr lang="tr-TR" dirty="0" smtClean="0"/>
              <a:t>eşya</a:t>
            </a:r>
          </a:p>
          <a:p>
            <a:r>
              <a:rPr lang="tr-TR" dirty="0" smtClean="0"/>
              <a:t>84</a:t>
            </a:r>
            <a:r>
              <a:rPr lang="tr-TR" dirty="0"/>
              <a:t>. </a:t>
            </a:r>
            <a:r>
              <a:rPr lang="tr-TR" dirty="0" smtClean="0"/>
              <a:t>Mekanik makinalar</a:t>
            </a:r>
          </a:p>
          <a:p>
            <a:r>
              <a:rPr lang="tr-TR" dirty="0" smtClean="0"/>
              <a:t>85</a:t>
            </a:r>
            <a:r>
              <a:rPr lang="tr-TR" dirty="0"/>
              <a:t>. </a:t>
            </a:r>
            <a:r>
              <a:rPr lang="tr-TR" dirty="0" smtClean="0"/>
              <a:t>Elektrikli makinalar</a:t>
            </a:r>
            <a:endParaRPr lang="tr-TR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0" y="1"/>
            <a:ext cx="9144000" cy="6784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          Türkiye- Tunus Serbest Ticaret Anlaşması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27" y="856357"/>
            <a:ext cx="8790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/>
              <a:t>2004 yılında imzalanan ve 2005 yılında yürürlüğe giren Türkiye ile Tunus arasında Serbest Ticaret Anlaşması (STA)  2014 yılında da sanayi ürünlerindeki gümrük vergileri karşılıklı olarak sıfırlanmış,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/>
              <a:t>Tunus, ekonomisinin geçtiği zor dönem ve ikili ticaretteki dengesizliği öne sürerek, Anlaşmanın 17. maddesindeki ilave önlem alma hakkını kullanarak , aşağıda fasılları yer alan ürünler için yürürlükteki gümrük vergisinin %90’ı oranında (maks. %25) istisnai gümrük </a:t>
            </a:r>
            <a:r>
              <a:rPr lang="tr-TR"/>
              <a:t>vergisi </a:t>
            </a:r>
            <a:r>
              <a:rPr lang="tr-TR" smtClean="0"/>
              <a:t>uygulama kararı almıştır. </a:t>
            </a:r>
            <a:endParaRPr lang="tr-TR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/>
              <a:t>Uygulama, 1 Ocak 2018'den itibaren iki yıl sürdürülmesi, sonraki üç yıl eşit oranlarda kademeli olarak indirilerek 1 Ocak 2023 tarihi itibari ile tamamen yürürlükten kaldırılacaktır. </a:t>
            </a:r>
            <a:endParaRPr lang="tr-TR" dirty="0" smtClean="0"/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İstisnai Gümrük Vergisi Getirilen Ürünlerin Yeraldığı Fasıllar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0"/>
            <a:ext cx="9144000" cy="7226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Ticarette Önemli Hususlar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890" y="1047712"/>
            <a:ext cx="77553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200" dirty="0"/>
              <a:t>Gıda </a:t>
            </a:r>
            <a:r>
              <a:rPr lang="tr-TR" sz="2200" dirty="0" smtClean="0"/>
              <a:t>ürünleri ithalatı için Tunus </a:t>
            </a:r>
            <a:r>
              <a:rPr lang="tr-TR" sz="2200" dirty="0"/>
              <a:t>Ticaret ve El Sanatları </a:t>
            </a:r>
            <a:r>
              <a:rPr lang="tr-TR" sz="2200" dirty="0" smtClean="0"/>
              <a:t>Bakanlığı’dan </a:t>
            </a:r>
            <a:r>
              <a:rPr lang="tr-TR" sz="2200" b="1" dirty="0" smtClean="0"/>
              <a:t>Teknik Kontrol Belgesi</a:t>
            </a:r>
            <a:r>
              <a:rPr lang="tr-TR" sz="2200" dirty="0" smtClean="0"/>
              <a:t>  alınmalı,  </a:t>
            </a:r>
            <a:endParaRPr lang="tr-TR" sz="22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tr-TR" sz="2200" dirty="0" smtClean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200" dirty="0" smtClean="0"/>
              <a:t>Bitki ve hayvan ithalatı için Tunus Tarım Bakanlığı ‘ndan </a:t>
            </a:r>
            <a:r>
              <a:rPr lang="tr-TR" sz="2200" b="1" dirty="0" smtClean="0"/>
              <a:t>Bitki </a:t>
            </a:r>
            <a:r>
              <a:rPr lang="tr-TR" sz="2200" b="1" dirty="0"/>
              <a:t>ve </a:t>
            </a:r>
            <a:r>
              <a:rPr lang="tr-TR" sz="2200" b="1" dirty="0" smtClean="0"/>
              <a:t>Hayvan Sağlığı Sertifikası</a:t>
            </a:r>
            <a:r>
              <a:rPr lang="tr-TR" sz="2200" dirty="0" smtClean="0"/>
              <a:t> alınmalı,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tr-TR" sz="22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200" dirty="0" smtClean="0"/>
              <a:t>Resmi dil Arapça olmasına rağmen ticarette Fransızca kullanılmakta,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2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200" dirty="0" smtClean="0"/>
              <a:t>Ülkeyi 5.000 TND üzerindeki dövizle terk edilmesi düşünülüyorsa, bu miktarın ülkeye girmeden deklarasyon yapılması gerekmekte,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2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200" dirty="0" smtClean="0"/>
              <a:t>Tunus’a gitmek isteyen Türk vatandaşları 90 güne kadar vizeden muaf,</a:t>
            </a:r>
            <a:endParaRPr lang="tr-TR" sz="22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8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Bağımsızlık Dönemi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71583" y="1190624"/>
            <a:ext cx="7772400" cy="5353049"/>
          </a:xfrm>
          <a:prstGeom prst="rect">
            <a:avLst/>
          </a:prstGeom>
          <a:noFill/>
        </p:spPr>
        <p:txBody>
          <a:bodyPr vert="horz" lIns="182562" tIns="46037" rIns="182562" bIns="460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Habib Burgiba Dönemi (1957-1987)</a:t>
            </a:r>
          </a:p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Zine El Abidine Ben Ali Dönemi (1987-2011)</a:t>
            </a:r>
          </a:p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Yasemin Devrimi (14 Ocak 2011)</a:t>
            </a:r>
          </a:p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Ulusal Birlik Hükümeti (Ocak – Kasım 2011)</a:t>
            </a:r>
          </a:p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1. Koalisyon Hük. (Kasım 2011 – Ocak 2014)</a:t>
            </a:r>
          </a:p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Teknokrat Hük. (Ocak 2014 – Şubat 2015)</a:t>
            </a:r>
          </a:p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b="1" dirty="0" smtClean="0"/>
              <a:t>2. Koalisyon Hük. (Şubat 2015 - *)</a:t>
            </a:r>
          </a:p>
          <a:p>
            <a:pPr marL="542925" indent="-542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Bir sonraki milletvekili seçimi 2019 yılında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30390" y="6510655"/>
            <a:ext cx="2057400" cy="365125"/>
          </a:xfrm>
        </p:spPr>
        <p:txBody>
          <a:bodyPr/>
          <a:lstStyle/>
          <a:p>
            <a:fld id="{ECFAC716-12D1-4097-8037-C8BE7E16E5CC}" type="slidenum">
              <a:rPr lang="tr-TR" smtClean="0">
                <a:solidFill>
                  <a:schemeClr val="bg1"/>
                </a:solidFill>
              </a:rPr>
              <a:t>4</a:t>
            </a:fld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0"/>
            <a:ext cx="9144000" cy="7226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Ticarette Önemli Hususlar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613902" y="831057"/>
            <a:ext cx="8244348" cy="418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200"/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altLang="tr-TR" sz="2200"/>
              <a:t>Tunus’un üçüncü ülkelere uyguladığı basit ortalama gümrük tarife oranı </a:t>
            </a:r>
            <a:r>
              <a:rPr lang="tr-TR" altLang="tr-TR" sz="2200" smtClean="0"/>
              <a:t>%26,8’dir</a:t>
            </a:r>
            <a:r>
              <a:rPr lang="tr-TR" altLang="tr-TR" sz="2200"/>
              <a:t>. Tunus’a mal ithalatında gümrük vergisinin yanında</a:t>
            </a:r>
            <a:r>
              <a:rPr lang="tr-TR" altLang="tr-TR" sz="2200" smtClean="0"/>
              <a:t>;</a:t>
            </a:r>
            <a:br>
              <a:rPr lang="tr-TR" altLang="tr-TR" sz="2200" smtClean="0"/>
            </a:br>
            <a:endParaRPr lang="tr-TR" altLang="tr-TR" sz="2200"/>
          </a:p>
          <a:p>
            <a:pPr marL="1257300" lvl="2" indent="-342900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altLang="tr-TR" sz="2200"/>
              <a:t>   % 3 gümrük hizmet harcı, </a:t>
            </a:r>
          </a:p>
          <a:p>
            <a:pPr marL="1257300" lvl="2" indent="-342900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altLang="tr-TR" sz="2200"/>
              <a:t>   % 1 sanayi geliştirme fonu</a:t>
            </a:r>
          </a:p>
          <a:p>
            <a:pPr marL="1257300" lvl="2" indent="-342900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altLang="tr-TR" sz="2200"/>
              <a:t>   % 5 çevre koruma vergisi,  </a:t>
            </a:r>
          </a:p>
          <a:p>
            <a:pPr marL="1257300" lvl="2" indent="-342900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altLang="tr-TR" sz="2200"/>
              <a:t>   % 10 ithal gelir vergisi tahsil edilmektedir.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200" dirty="0"/>
          </a:p>
          <a:p>
            <a:endParaRPr lang="tr-TR" sz="22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2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44244" y="132735"/>
            <a:ext cx="9099755" cy="5899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Bankacılık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651" y="1388270"/>
            <a:ext cx="77728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000" dirty="0"/>
              <a:t>Tunus bankacılık sistemine göre, </a:t>
            </a:r>
            <a:r>
              <a:rPr lang="tr-TR" sz="2000" dirty="0" smtClean="0"/>
              <a:t>ülkedeki off </a:t>
            </a:r>
            <a:r>
              <a:rPr lang="tr-TR" sz="2000" dirty="0"/>
              <a:t>shore bankalarla </a:t>
            </a:r>
            <a:r>
              <a:rPr lang="tr-TR" sz="2000" dirty="0" smtClean="0"/>
              <a:t>sadece </a:t>
            </a:r>
            <a:r>
              <a:rPr lang="tr-TR" sz="2000" smtClean="0"/>
              <a:t>yabancı firmaların </a:t>
            </a:r>
            <a:r>
              <a:rPr lang="tr-TR" sz="2000" dirty="0"/>
              <a:t>(özellikle </a:t>
            </a:r>
            <a:r>
              <a:rPr lang="tr-TR" sz="2000"/>
              <a:t>off-shore </a:t>
            </a:r>
            <a:r>
              <a:rPr lang="tr-TR" sz="2000" smtClean="0"/>
              <a:t>firmaların) </a:t>
            </a:r>
            <a:r>
              <a:rPr lang="tr-TR" sz="2000" dirty="0" smtClean="0"/>
              <a:t>çalışmasına izin verilirken, </a:t>
            </a:r>
            <a:r>
              <a:rPr lang="tr-TR" sz="2000" dirty="0"/>
              <a:t>Tunuslu firmalar sadece Tunuslu (in shore) bankalarla çalışmak </a:t>
            </a:r>
            <a:r>
              <a:rPr lang="tr-TR" sz="2000" dirty="0" smtClean="0"/>
              <a:t>zorunda,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sz="20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000" dirty="0" smtClean="0"/>
              <a:t>Tunuslu </a:t>
            </a:r>
            <a:r>
              <a:rPr lang="tr-TR" sz="2000" dirty="0"/>
              <a:t>firmaların çalıştığı Tunus bankaları Merkez Bankasının izni olmaksızın döviz transfer </a:t>
            </a:r>
            <a:r>
              <a:rPr lang="tr-TR" sz="2000" dirty="0" smtClean="0"/>
              <a:t>edememekte,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sz="20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000" dirty="0" smtClean="0"/>
              <a:t>Tunus </a:t>
            </a:r>
            <a:r>
              <a:rPr lang="tr-TR" sz="2000" dirty="0"/>
              <a:t>vatandaşları yurt içinde döviz hesabı da </a:t>
            </a:r>
            <a:r>
              <a:rPr lang="tr-TR" sz="2000" dirty="0" smtClean="0"/>
              <a:t>açtıramamakta, </a:t>
            </a:r>
            <a:endParaRPr lang="tr-TR" sz="20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tr-TR" sz="2000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dirty="0" smtClean="0"/>
              <a:t>Tunuslu </a:t>
            </a:r>
            <a:r>
              <a:rPr lang="tr-TR" altLang="tr-TR" sz="2000" dirty="0"/>
              <a:t>firmalar peşin ödeme </a:t>
            </a:r>
            <a:r>
              <a:rPr lang="tr-TR" altLang="tr-TR" sz="2000" dirty="0" smtClean="0"/>
              <a:t>yapamadığından, İhracatçı firmalarımızın ticarette vesaik </a:t>
            </a:r>
            <a:r>
              <a:rPr lang="tr-TR" altLang="tr-TR" sz="2000" dirty="0"/>
              <a:t>mukabili veya akreditifli ödeme şekillerini kullanması </a:t>
            </a:r>
            <a:r>
              <a:rPr lang="tr-TR" altLang="tr-TR" sz="2000" dirty="0" smtClean="0"/>
              <a:t>gerekmekte</a:t>
            </a:r>
            <a:r>
              <a:rPr lang="tr-TR" altLang="tr-TR" sz="2000" smtClean="0"/>
              <a:t>, </a:t>
            </a:r>
            <a:endParaRPr lang="tr-TR" altLang="tr-TR" sz="2000" dirty="0"/>
          </a:p>
          <a:p>
            <a:endParaRPr lang="tr-TR" sz="2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2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99604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Pazara Giriş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ikdörtgen 5"/>
          <p:cNvSpPr/>
          <p:nvPr/>
        </p:nvSpPr>
        <p:spPr>
          <a:xfrm>
            <a:off x="142880" y="102997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tr-TR" altLang="tr-TR" sz="2000"/>
              <a:t>Tunus pazarına hakim olabilmek ve Tunus’tan diğer Afrika ülkelerine açılabilmek için firmalarımızın yerleşik mümessillikler açmaları önem </a:t>
            </a:r>
            <a:r>
              <a:rPr lang="tr-TR" altLang="tr-TR" sz="2000" smtClean="0"/>
              <a:t>taşımakta,</a:t>
            </a:r>
          </a:p>
          <a:p>
            <a:pPr>
              <a:buClr>
                <a:srgbClr val="C00000"/>
              </a:buClr>
              <a:buSzPct val="115000"/>
            </a:pPr>
            <a:endParaRPr lang="tr-TR" sz="2000" b="1" smtClean="0"/>
          </a:p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tr-TR" sz="2000" b="1" smtClean="0"/>
              <a:t>Kültürlerinin </a:t>
            </a:r>
            <a:r>
              <a:rPr lang="tr-TR" sz="2000" b="1" dirty="0"/>
              <a:t>farklılığı </a:t>
            </a:r>
            <a:r>
              <a:rPr lang="tr-TR" sz="2000" b="1" dirty="0" smtClean="0"/>
              <a:t>nedeniyle, Orta Doğu ve Afrika ülkelerinde</a:t>
            </a:r>
            <a:r>
              <a:rPr lang="tr-TR" sz="2000" dirty="0" smtClean="0"/>
              <a:t>ki insanlarla internet</a:t>
            </a:r>
            <a:r>
              <a:rPr lang="tr-TR" sz="2000" dirty="0"/>
              <a:t>, e-mail, faks, telefon gibi iletişim araçları ile </a:t>
            </a:r>
            <a:r>
              <a:rPr lang="tr-TR" sz="2000" dirty="0" smtClean="0"/>
              <a:t>hemen iş </a:t>
            </a:r>
            <a:r>
              <a:rPr lang="tr-TR" sz="2000" dirty="0"/>
              <a:t>bağlantısı kurmak genelde </a:t>
            </a:r>
            <a:r>
              <a:rPr lang="tr-TR" sz="2000" dirty="0" smtClean="0"/>
              <a:t>pek mümkün olmayabilir. Çünkü bu bölgelerin </a:t>
            </a:r>
            <a:r>
              <a:rPr lang="tr-TR" sz="2000" b="1" dirty="0" smtClean="0"/>
              <a:t>insanları karşısındaki kişiyi tanımak ve ona güvenmek için yüz yüze konuşmak ve sohbet etmek ister.  </a:t>
            </a:r>
          </a:p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tr-TR" sz="2000" dirty="0" smtClean="0"/>
              <a:t>Tunus pazarına girebilmek için, </a:t>
            </a:r>
            <a:r>
              <a:rPr lang="tr-TR" sz="2000" b="1" dirty="0" smtClean="0"/>
              <a:t>öncelikle ülkedeki Ticaret Müşavirliğimiz ile iletişime geçilmeli, buradan bilgileri temin edilen ilgili alıcı firmalar</a:t>
            </a:r>
            <a:r>
              <a:rPr lang="tr-TR" sz="2000" dirty="0" smtClean="0"/>
              <a:t>, yine Ticaret Müşavirliğimizce tavsiye edilen bir </a:t>
            </a:r>
            <a:r>
              <a:rPr lang="tr-TR" sz="2000" b="1" dirty="0" smtClean="0"/>
              <a:t>tercüman eşliğinde yerinde ziyaret edilmeli</a:t>
            </a:r>
            <a:r>
              <a:rPr lang="tr-TR" sz="2000" dirty="0" smtClean="0"/>
              <a:t>, </a:t>
            </a:r>
          </a:p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tr-TR" sz="2000" dirty="0" smtClean="0"/>
              <a:t>Tunus’taki fuarlar ve </a:t>
            </a:r>
            <a:r>
              <a:rPr lang="tr-TR" sz="2000" b="1" dirty="0" smtClean="0"/>
              <a:t>alıcılar her yıl en az bir defa ziyaret edilerek tanışıklık artırılmalı, yüz yüze görüşmelerle ilişkiler güçlendirilmeli ve karşılıklı güven sağlanmalı</a:t>
            </a:r>
            <a:r>
              <a:rPr lang="tr-TR" sz="2000" dirty="0" smtClean="0"/>
              <a:t>,</a:t>
            </a:r>
          </a:p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342900" indent="-34290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tr-TR" sz="2000" dirty="0" smtClean="0"/>
              <a:t>Sabırlı davranılmalı, </a:t>
            </a:r>
            <a:r>
              <a:rPr lang="tr-TR" sz="2000" b="1" dirty="0" smtClean="0"/>
              <a:t>iş anlaşması yapmak için çok acele edilmemeli</a:t>
            </a:r>
            <a:r>
              <a:rPr lang="tr-TR" sz="2000" smtClean="0"/>
              <a:t>,  </a:t>
            </a:r>
            <a:endParaRPr lang="tr-TR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9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99604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>
                <a:solidFill>
                  <a:schemeClr val="bg1"/>
                </a:solidFill>
                <a:latin typeface="+mn-lt"/>
              </a:rPr>
              <a:t>www.ticaret.gov.tr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43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7170" t="11994" r="27736" b="4811"/>
          <a:stretch/>
        </p:blipFill>
        <p:spPr>
          <a:xfrm>
            <a:off x="1689100" y="738289"/>
            <a:ext cx="6025935" cy="5825238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 rot="18570233">
            <a:off x="1611319" y="4683369"/>
            <a:ext cx="288505" cy="706444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2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99604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www.ticaret.gov.tr / İhracat 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44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4592" t="11383" r="5110" b="5020"/>
          <a:stretch/>
        </p:blipFill>
        <p:spPr>
          <a:xfrm>
            <a:off x="208017" y="1213239"/>
            <a:ext cx="8829132" cy="4622800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 rot="18570233">
            <a:off x="143300" y="3161448"/>
            <a:ext cx="307235" cy="634570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99604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>
                <a:solidFill>
                  <a:schemeClr val="bg1"/>
                </a:solidFill>
              </a:rPr>
              <a:t>www.ticaret.gov.tr / </a:t>
            </a:r>
            <a:r>
              <a:rPr lang="tr-TR" sz="2800" b="1" smtClean="0">
                <a:solidFill>
                  <a:schemeClr val="bg1"/>
                </a:solidFill>
              </a:rPr>
              <a:t>İhracat / Kolay Destek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45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8195" t="12124" r="19445" b="4745"/>
          <a:stretch/>
        </p:blipFill>
        <p:spPr>
          <a:xfrm>
            <a:off x="1041399" y="816114"/>
            <a:ext cx="7567393" cy="5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26999"/>
            <a:ext cx="9144000" cy="5246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+mn-lt"/>
              </a:rPr>
              <a:t>Yararlı Web Siteleri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57" y="1061879"/>
            <a:ext cx="8952271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Tunus Merkez Bankası</a:t>
            </a:r>
          </a:p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tr-TR" sz="1600" dirty="0"/>
              <a:t> </a:t>
            </a:r>
            <a:r>
              <a:rPr lang="tr-TR" sz="1600" dirty="0" smtClean="0"/>
              <a:t>   Web: www.bct.gov.tn 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b="1" dirty="0" smtClean="0"/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Sanayi ve Ticaret Bakanlığı</a:t>
            </a:r>
            <a:r>
              <a:rPr lang="en-US" sz="1600" b="1" dirty="0" smtClean="0"/>
              <a:t> </a:t>
            </a:r>
            <a:endParaRPr lang="tr-TR" sz="1600" b="1" dirty="0" smtClean="0"/>
          </a:p>
          <a:p>
            <a:pPr marL="177800" indent="-177800"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	Web: www.commerce.gov.tn 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dirty="0" smtClean="0">
              <a:hlinkClick r:id="rId3"/>
            </a:endParaRP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Tunus Sanayi, Ticaret ve El Sanatları Birliği (UTICA)  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	Web: www.utica.org.tn </a:t>
            </a:r>
            <a:endParaRPr lang="tr-TR" sz="1600" dirty="0" smtClean="0">
              <a:hlinkClick r:id="rId3"/>
            </a:endParaRP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dirty="0" smtClean="0">
              <a:hlinkClick r:id="rId3"/>
            </a:endParaRP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Ulaştırma Bakanlığı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	http://www.transport.tn/</a:t>
            </a:r>
            <a:endParaRPr lang="tr-TR" sz="1600" dirty="0" smtClean="0">
              <a:hlinkClick r:id="rId3"/>
            </a:endParaRP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dirty="0" smtClean="0">
              <a:hlinkClick r:id="rId3"/>
            </a:endParaRP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Tunus Sanayi Geliştirme Ajansı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	Web: www.tunisieindustrie.nat.tn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b="1" dirty="0" smtClean="0"/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Standardizasyon ve Endüstriyel Haklar Ulusal Enstitüsü </a:t>
            </a:r>
            <a:r>
              <a:rPr lang="en-US" sz="1600" b="1" dirty="0" smtClean="0"/>
              <a:t>(INNORPI) </a:t>
            </a:r>
            <a:endParaRPr lang="en-US" sz="1600" dirty="0" smtClean="0"/>
          </a:p>
          <a:p>
            <a:pPr marL="177800" indent="-177800"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	Web: www.innorpi.tn/ 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b="1" dirty="0" smtClean="0"/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Ulusal İstatistik Enstitüsü (INS)</a:t>
            </a:r>
          </a:p>
          <a:p>
            <a:pPr marL="177800" indent="-177800"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	Web: www.ins.nat.tn/</a:t>
            </a:r>
          </a:p>
          <a:p>
            <a:pPr>
              <a:lnSpc>
                <a:spcPts val="1600"/>
              </a:lnSpc>
              <a:buClr>
                <a:srgbClr val="C00000"/>
              </a:buClr>
            </a:pPr>
            <a:endParaRPr lang="tr-TR" sz="1600" b="1" dirty="0" smtClean="0"/>
          </a:p>
          <a:p>
            <a:pPr marL="177800" indent="-17780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Kalite ve Tüketiciyi Koruma Müdürlüğü </a:t>
            </a:r>
            <a:r>
              <a:rPr lang="en-US" sz="1600" b="1" dirty="0" smtClean="0"/>
              <a:t>(</a:t>
            </a:r>
            <a:r>
              <a:rPr lang="en-US" sz="1600" b="1" dirty="0"/>
              <a:t>DQPC) </a:t>
            </a:r>
            <a:endParaRPr lang="en-US" sz="1600" dirty="0"/>
          </a:p>
          <a:p>
            <a:pPr marL="177800" indent="-177800">
              <a:lnSpc>
                <a:spcPts val="1600"/>
              </a:lnSpc>
              <a:buClr>
                <a:srgbClr val="C00000"/>
              </a:buClr>
            </a:pPr>
            <a:r>
              <a:rPr lang="tr-TR" sz="1600" dirty="0"/>
              <a:t>	E-mail: mcmr@ministeres.tn </a:t>
            </a:r>
          </a:p>
          <a:p>
            <a:pPr>
              <a:lnSpc>
                <a:spcPts val="1600"/>
              </a:lnSpc>
              <a:buClr>
                <a:srgbClr val="C00000"/>
              </a:buClr>
            </a:pPr>
            <a:endParaRPr lang="tr-TR" sz="1600" b="1" dirty="0" smtClean="0"/>
          </a:p>
          <a:p>
            <a:pPr>
              <a:lnSpc>
                <a:spcPts val="1600"/>
              </a:lnSpc>
              <a:buClr>
                <a:srgbClr val="C00000"/>
              </a:buClr>
            </a:pPr>
            <a:endParaRPr lang="tr-TR" sz="1600" b="1" dirty="0"/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smtClean="0"/>
              <a:t>Gümrük </a:t>
            </a:r>
            <a:r>
              <a:rPr lang="tr-TR" sz="1600" b="1" dirty="0" smtClean="0"/>
              <a:t>Hizmetleri Genel Müdürlüğü</a:t>
            </a:r>
          </a:p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      Web: www.douane.gov.tn/ </a:t>
            </a:r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b="1" dirty="0" smtClean="0"/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Tunus Sanayi ve Ticaret Birliği</a:t>
            </a:r>
          </a:p>
          <a:p>
            <a:pPr marL="265113"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Web: www.utica.org.tn </a:t>
            </a:r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b="1" dirty="0" smtClean="0"/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Tunus Ticaret Ağı</a:t>
            </a:r>
          </a:p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       Web: www.tradenet.com.tn/portal/accueil </a:t>
            </a:r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b="1" dirty="0" smtClean="0"/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Yabancı Yaıtırımı Geliştirme Ajansı</a:t>
            </a:r>
          </a:p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       Web: www.investintunisia.tn</a:t>
            </a:r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b="1" dirty="0" smtClean="0"/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İhracatı  Geliştirme  Merkezi</a:t>
            </a:r>
            <a:r>
              <a:rPr lang="tr-TR" sz="1600" b="1" dirty="0"/>
              <a:t> </a:t>
            </a:r>
            <a:r>
              <a:rPr lang="tr-TR" sz="1600" b="1" dirty="0" smtClean="0"/>
              <a:t>(CEPEX)</a:t>
            </a:r>
          </a:p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       Web: www.cepex.nat.tn</a:t>
            </a:r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dirty="0" smtClean="0"/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Deniz Ticareti </a:t>
            </a:r>
            <a:r>
              <a:rPr lang="tr-TR" sz="1600" b="1" smtClean="0"/>
              <a:t>ve Liman </a:t>
            </a:r>
            <a:r>
              <a:rPr lang="tr-TR" sz="1600" b="1" dirty="0" smtClean="0"/>
              <a:t>İdaresi </a:t>
            </a:r>
            <a:r>
              <a:rPr lang="en-US" sz="1600" b="1" dirty="0" smtClean="0"/>
              <a:t>(OMMP)</a:t>
            </a:r>
            <a:endParaRPr lang="tr-TR" sz="1600" b="1" dirty="0" smtClean="0"/>
          </a:p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       Web: www.ommp.nat.tn/</a:t>
            </a:r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tr-TR" sz="1600" dirty="0" smtClean="0"/>
          </a:p>
          <a:p>
            <a:pPr marL="285750" indent="-285750">
              <a:lnSpc>
                <a:spcPts val="16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b="1" dirty="0" smtClean="0"/>
              <a:t>Tunus </a:t>
            </a:r>
            <a:r>
              <a:rPr lang="tr-TR" sz="1600" b="1" smtClean="0"/>
              <a:t>Cumhuriyeti Resmi </a:t>
            </a:r>
            <a:r>
              <a:rPr lang="tr-TR" sz="1600" b="1" dirty="0" smtClean="0"/>
              <a:t>Gazetesi </a:t>
            </a:r>
            <a:r>
              <a:rPr lang="en-US" sz="1600" b="1" dirty="0" smtClean="0"/>
              <a:t> (JORT) </a:t>
            </a:r>
            <a:endParaRPr lang="tr-TR" sz="1600" b="1" dirty="0" smtClean="0"/>
          </a:p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tr-TR" sz="1600" dirty="0" smtClean="0"/>
              <a:t>       Web: www.iort.gov.tn</a:t>
            </a:r>
          </a:p>
          <a:p>
            <a:pPr>
              <a:lnSpc>
                <a:spcPts val="1600"/>
              </a:lnSpc>
            </a:pPr>
            <a:endParaRPr lang="tr-TR" sz="1600" dirty="0" smtClean="0"/>
          </a:p>
          <a:p>
            <a:pPr>
              <a:lnSpc>
                <a:spcPts val="1600"/>
              </a:lnSpc>
            </a:pPr>
            <a:endParaRPr lang="tr-TR" sz="16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3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162323"/>
            <a:ext cx="9144000" cy="5107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n-lt"/>
              </a:rPr>
              <a:t>Büyükelçilikler ve Ticaret Müşavirliğimiz </a:t>
            </a:r>
            <a:endParaRPr lang="tr-T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1156892"/>
            <a:ext cx="8991600" cy="45974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tr-TR" b="1" dirty="0"/>
              <a:t>T.C. Tunus Büyükelçiliği </a:t>
            </a:r>
            <a:endParaRPr lang="tr-TR" dirty="0"/>
          </a:p>
          <a:p>
            <a:r>
              <a:rPr lang="tr-TR" b="1" dirty="0"/>
              <a:t>Büyükelçi Ömer Faruk Doğan </a:t>
            </a:r>
            <a:endParaRPr lang="tr-TR" dirty="0"/>
          </a:p>
          <a:p>
            <a:r>
              <a:rPr lang="tr-TR" b="1" dirty="0"/>
              <a:t>Adres:</a:t>
            </a:r>
            <a:r>
              <a:rPr lang="tr-TR" dirty="0"/>
              <a:t> LOT No:4, Av. Hedi KARRAY Centre Urbain Nord B.P.134-1082 TUNIS/TUNISIE </a:t>
            </a:r>
          </a:p>
          <a:p>
            <a:r>
              <a:rPr lang="tr-TR" b="1" dirty="0"/>
              <a:t>Tel</a:t>
            </a:r>
            <a:r>
              <a:rPr lang="tr-TR" dirty="0"/>
              <a:t>: 00 216-70 132 300 </a:t>
            </a:r>
          </a:p>
          <a:p>
            <a:r>
              <a:rPr lang="tr-TR" b="1" dirty="0"/>
              <a:t>Faks:</a:t>
            </a:r>
            <a:r>
              <a:rPr lang="tr-TR" dirty="0"/>
              <a:t>: 00 216-71 767 045 </a:t>
            </a:r>
          </a:p>
          <a:p>
            <a:r>
              <a:rPr lang="tr-TR" b="1" dirty="0"/>
              <a:t>E-mail</a:t>
            </a:r>
            <a:r>
              <a:rPr lang="tr-TR" dirty="0"/>
              <a:t>: ambassade.tunis@mfa.gov.tr   </a:t>
            </a:r>
          </a:p>
          <a:p>
            <a:r>
              <a:rPr lang="tr-TR" b="1" dirty="0"/>
              <a:t>Web</a:t>
            </a:r>
            <a:r>
              <a:rPr lang="tr-TR" dirty="0"/>
              <a:t>: http://tunus.be.mfa.gov.tr    </a:t>
            </a:r>
          </a:p>
          <a:p>
            <a:r>
              <a:rPr lang="tr-TR" dirty="0"/>
              <a:t> </a:t>
            </a:r>
          </a:p>
          <a:p>
            <a:r>
              <a:rPr lang="tr-TR" b="1" dirty="0"/>
              <a:t>T.C. Tunus Ticaret Müşavirliği </a:t>
            </a:r>
            <a:endParaRPr lang="tr-TR" dirty="0"/>
          </a:p>
          <a:p>
            <a:r>
              <a:rPr lang="tr-TR" b="1" dirty="0"/>
              <a:t>Ticaret Müşaviri H. Sibel Kaplan</a:t>
            </a:r>
            <a:r>
              <a:rPr lang="tr-TR" dirty="0"/>
              <a:t> </a:t>
            </a:r>
          </a:p>
          <a:p>
            <a:r>
              <a:rPr lang="tr-TR" b="1" dirty="0"/>
              <a:t>Adres:</a:t>
            </a:r>
            <a:r>
              <a:rPr lang="tr-TR" dirty="0"/>
              <a:t> Lot No:4, Avenue Hédi Karray, Centre Urbain Nord, 1082 Tunis/TUNUS </a:t>
            </a:r>
          </a:p>
          <a:p>
            <a:r>
              <a:rPr lang="tr-TR" b="1" dirty="0"/>
              <a:t>Tel</a:t>
            </a:r>
            <a:r>
              <a:rPr lang="tr-TR" dirty="0"/>
              <a:t>: 00 216 717 53212 </a:t>
            </a:r>
          </a:p>
          <a:p>
            <a:r>
              <a:rPr lang="tr-TR" b="1" dirty="0"/>
              <a:t>Faks</a:t>
            </a:r>
            <a:r>
              <a:rPr lang="tr-TR" dirty="0"/>
              <a:t>: 00 216 717 66988 </a:t>
            </a:r>
          </a:p>
          <a:p>
            <a:r>
              <a:rPr lang="tr-TR" b="1" dirty="0"/>
              <a:t>E-mail:</a:t>
            </a:r>
            <a:r>
              <a:rPr lang="tr-TR" dirty="0"/>
              <a:t> </a:t>
            </a:r>
            <a:r>
              <a:rPr lang="tr-TR" u="sng" dirty="0"/>
              <a:t>tunus@ekonomi.gov.tr</a:t>
            </a:r>
            <a:r>
              <a:rPr lang="tr-TR" dirty="0"/>
              <a:t> </a:t>
            </a:r>
          </a:p>
          <a:p>
            <a:pPr marL="177800" indent="-177800">
              <a:tabLst>
                <a:tab pos="88900" algn="l"/>
              </a:tabLst>
            </a:pPr>
            <a:r>
              <a:rPr lang="tr-TR" b="1" dirty="0" smtClean="0"/>
              <a:t>Tunus </a:t>
            </a:r>
            <a:r>
              <a:rPr lang="tr-TR" b="1" dirty="0"/>
              <a:t>Cumhuriyeti Büyükelçiliği </a:t>
            </a:r>
            <a:endParaRPr lang="tr-TR" dirty="0"/>
          </a:p>
          <a:p>
            <a:r>
              <a:rPr lang="tr-TR" b="1" dirty="0"/>
              <a:t>Mohamed Fayçal Ben Mustapha </a:t>
            </a:r>
            <a:endParaRPr lang="tr-TR" dirty="0"/>
          </a:p>
          <a:p>
            <a:r>
              <a:rPr lang="tr-TR" b="1" dirty="0"/>
              <a:t>Adres:</a:t>
            </a:r>
            <a:r>
              <a:rPr lang="tr-TR" dirty="0"/>
              <a:t> Ferit Recai Ertuğrul Cd. No: 19 </a:t>
            </a:r>
            <a:endParaRPr lang="tr-TR" dirty="0" smtClean="0"/>
          </a:p>
          <a:p>
            <a:r>
              <a:rPr lang="tr-TR" dirty="0" smtClean="0"/>
              <a:t>Diplomatik </a:t>
            </a:r>
            <a:r>
              <a:rPr lang="tr-TR" dirty="0"/>
              <a:t>Site, Oran/ANKARA </a:t>
            </a:r>
          </a:p>
          <a:p>
            <a:r>
              <a:rPr lang="tr-TR" b="1" dirty="0"/>
              <a:t>Tel</a:t>
            </a:r>
            <a:r>
              <a:rPr lang="tr-TR" dirty="0"/>
              <a:t>: 0090 312 491 96 35-36 / </a:t>
            </a:r>
            <a:endParaRPr lang="tr-TR" dirty="0" smtClean="0"/>
          </a:p>
          <a:p>
            <a:r>
              <a:rPr lang="tr-TR" dirty="0" smtClean="0"/>
              <a:t>0090 </a:t>
            </a:r>
            <a:r>
              <a:rPr lang="tr-TR" dirty="0"/>
              <a:t>312 491 96 58 </a:t>
            </a:r>
          </a:p>
          <a:p>
            <a:r>
              <a:rPr lang="tr-TR" b="1" dirty="0" smtClean="0"/>
              <a:t>Faks</a:t>
            </a:r>
            <a:r>
              <a:rPr lang="tr-TR" b="1" dirty="0"/>
              <a:t>:</a:t>
            </a:r>
            <a:r>
              <a:rPr lang="tr-TR" dirty="0"/>
              <a:t>: 0090 312 491 96 34 	 </a:t>
            </a:r>
          </a:p>
          <a:p>
            <a:r>
              <a:rPr lang="tr-TR" b="1" dirty="0"/>
              <a:t>E-mail</a:t>
            </a:r>
            <a:r>
              <a:rPr lang="tr-TR" dirty="0"/>
              <a:t>: </a:t>
            </a:r>
            <a:r>
              <a:rPr lang="tr-TR" u="sng" dirty="0"/>
              <a:t>at.ankara@superonline.com</a:t>
            </a:r>
            <a:r>
              <a:rPr lang="tr-TR" dirty="0"/>
              <a:t>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6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937023"/>
            <a:ext cx="9144000" cy="336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100">
                <a:solidFill>
                  <a:schemeClr val="bg1"/>
                </a:solidFill>
                <a:latin typeface="+mn-lt"/>
              </a:rPr>
              <a:t>Tarım</a:t>
            </a:r>
          </a:p>
        </p:txBody>
      </p:sp>
      <p:pic>
        <p:nvPicPr>
          <p:cNvPr id="3" name="Resim 6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63" y="1273970"/>
            <a:ext cx="4222620" cy="42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8296"/>
            <a:ext cx="7812353" cy="5142236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Temel Ekonomik Göstergeler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00088" y="59408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900" i="1" baseline="30000">
                <a:latin typeface="Calibri" panose="020F0502020204030204" pitchFamily="34" charset="0"/>
                <a:ea typeface="SimSun" panose="02010600030101010101" pitchFamily="2" charset="-122"/>
              </a:rPr>
              <a:t>a </a:t>
            </a:r>
            <a:r>
              <a:rPr lang="tr-TR" sz="900" i="1">
                <a:latin typeface="Calibri" panose="020F0502020204030204" pitchFamily="34" charset="0"/>
                <a:ea typeface="SimSun" panose="02010600030101010101" pitchFamily="2" charset="-122"/>
              </a:rPr>
              <a:t>Gerçekleşen,   </a:t>
            </a:r>
            <a:r>
              <a:rPr lang="tr-TR" sz="900" i="1" baseline="30000">
                <a:latin typeface="Calibri" panose="020F0502020204030204" pitchFamily="34" charset="0"/>
                <a:ea typeface="SimSun" panose="02010600030101010101" pitchFamily="2" charset="-122"/>
              </a:rPr>
              <a:t>b</a:t>
            </a:r>
            <a:r>
              <a:rPr lang="tr-TR" sz="900" i="1">
                <a:latin typeface="Calibri" panose="020F0502020204030204" pitchFamily="34" charset="0"/>
                <a:ea typeface="SimSun" panose="02010600030101010101" pitchFamily="2" charset="-122"/>
              </a:rPr>
              <a:t> Tahmin,   </a:t>
            </a:r>
            <a:r>
              <a:rPr lang="tr-TR" sz="900" i="1" baseline="30000">
                <a:latin typeface="Calibri" panose="020F0502020204030204" pitchFamily="34" charset="0"/>
                <a:ea typeface="SimSun" panose="02010600030101010101" pitchFamily="2" charset="-122"/>
              </a:rPr>
              <a:t>C</a:t>
            </a:r>
            <a:r>
              <a:rPr lang="tr-TR" sz="900" i="1">
                <a:latin typeface="Calibri" panose="020F0502020204030204" pitchFamily="34" charset="0"/>
                <a:ea typeface="SimSun" panose="02010600030101010101" pitchFamily="2" charset="-122"/>
              </a:rPr>
              <a:t> Öngörü</a:t>
            </a:r>
            <a:endParaRPr lang="tr-TR" sz="9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tr-TR" sz="900" i="1">
                <a:latin typeface="Calibri" panose="020F0502020204030204" pitchFamily="34" charset="0"/>
                <a:ea typeface="SimSun" panose="02010600030101010101" pitchFamily="2" charset="-122"/>
              </a:rPr>
              <a:t>Kaynak: EIU, Trademap</a:t>
            </a:r>
            <a:endParaRPr lang="tr-TR" sz="9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23029"/>
              </p:ext>
            </p:extLst>
          </p:nvPr>
        </p:nvGraphicFramePr>
        <p:xfrm>
          <a:off x="427705" y="929145"/>
          <a:ext cx="8465573" cy="5011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873"/>
                <a:gridCol w="981900"/>
                <a:gridCol w="981900"/>
                <a:gridCol w="981900"/>
              </a:tblGrid>
              <a:tr h="45873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u="none" strike="noStrike" dirty="0">
                          <a:effectLst/>
                        </a:rPr>
                        <a:t>TEMEL EKONOMİK GÖSTERGELER</a:t>
                      </a:r>
                      <a:endParaRPr lang="tr-T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u="none" strike="noStrike">
                          <a:effectLst/>
                        </a:rPr>
                        <a:t>2016</a:t>
                      </a:r>
                      <a:r>
                        <a:rPr lang="tr-TR" sz="2000" u="none" strike="noStrike" baseline="30000">
                          <a:effectLst/>
                        </a:rPr>
                        <a:t>a</a:t>
                      </a:r>
                      <a:endParaRPr lang="tr-T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u="none" strike="noStrike">
                          <a:effectLst/>
                        </a:rPr>
                        <a:t>2017</a:t>
                      </a:r>
                      <a:r>
                        <a:rPr lang="tr-TR" sz="2000" u="none" strike="noStrike" baseline="30000">
                          <a:effectLst/>
                        </a:rPr>
                        <a:t>b</a:t>
                      </a:r>
                      <a:endParaRPr lang="tr-T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u="none" strike="noStrike">
                          <a:effectLst/>
                        </a:rPr>
                        <a:t>2018</a:t>
                      </a:r>
                      <a:r>
                        <a:rPr lang="tr-TR" sz="2000" u="none" strike="noStrike" baseline="30000">
                          <a:effectLst/>
                        </a:rPr>
                        <a:t>c</a:t>
                      </a:r>
                      <a:endParaRPr lang="tr-T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2433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 dirty="0">
                          <a:effectLst/>
                        </a:rPr>
                        <a:t>GSYİH (Cari Fiyatlar - milyar $)</a:t>
                      </a:r>
                      <a:endParaRPr lang="tr-T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42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39,5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40,6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GSYİH Büyüme (Sabit Fiyatlar - %)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1,2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1,9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2,5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Kişi Başına Düşen GSYİH (S.A.G. paritesi - $)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 smtClean="0">
                          <a:effectLst/>
                        </a:rPr>
                        <a:t>11.609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 smtClean="0">
                          <a:effectLst/>
                        </a:rPr>
                        <a:t>11.903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 smtClean="0">
                          <a:effectLst/>
                        </a:rPr>
                        <a:t>12.328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Tüketici Fiyat Enflasyonu (ort, %)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3,7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5,3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7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Nüfus (Milyon)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11,4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11,5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11,7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İşsizlik Oranı (Ort.)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15,5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15,4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15,3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Cari İşlemler Dengesi (milyar $)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3,7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-4,3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-4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İhracat (milyar $)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13,6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14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-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İthalat (milyar $)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19,5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19,2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-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>
                          <a:effectLst/>
                        </a:rPr>
                        <a:t>Dış Borç Stoğu (milyar $)</a:t>
                      </a:r>
                      <a:endParaRPr lang="tr-T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28,1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30,2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33,6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  <a:tr h="4128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2000" b="0" u="none" strike="noStrike" dirty="0">
                          <a:effectLst/>
                        </a:rPr>
                        <a:t>Döviz Kuru (Ort.) TD:ABD $</a:t>
                      </a:r>
                      <a:endParaRPr lang="tr-T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2,15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>
                          <a:effectLst/>
                        </a:rPr>
                        <a:t>2,42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2000" b="0" u="none" strike="noStrike" dirty="0">
                          <a:effectLst/>
                        </a:rPr>
                        <a:t>2,55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0800" marB="0" anchor="ctr"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3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Karşılaştırmalı Ekonomik Göstergeler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15988" y="633904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900" i="1" smtClean="0">
                <a:latin typeface="Calibri" panose="020F0502020204030204" pitchFamily="34" charset="0"/>
                <a:ea typeface="SimSun" panose="02010600030101010101" pitchFamily="2" charset="-122"/>
              </a:rPr>
              <a:t>Kaynak</a:t>
            </a:r>
            <a:r>
              <a:rPr lang="tr-TR" sz="900" i="1">
                <a:latin typeface="Calibri" panose="020F0502020204030204" pitchFamily="34" charset="0"/>
                <a:ea typeface="SimSun" panose="02010600030101010101" pitchFamily="2" charset="-122"/>
              </a:rPr>
              <a:t>: </a:t>
            </a:r>
            <a:r>
              <a:rPr lang="tr-TR" sz="900" i="1" smtClean="0">
                <a:latin typeface="Calibri" panose="020F0502020204030204" pitchFamily="34" charset="0"/>
                <a:ea typeface="SimSun" panose="02010600030101010101" pitchFamily="2" charset="-122"/>
              </a:rPr>
              <a:t>EIU</a:t>
            </a:r>
            <a:endParaRPr lang="tr-TR" sz="9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6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14218" t="19564" r="25156" b="6283"/>
          <a:stretch/>
        </p:blipFill>
        <p:spPr>
          <a:xfrm>
            <a:off x="879370" y="856654"/>
            <a:ext cx="7936018" cy="548157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19325" y="4833510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smtClean="0"/>
              <a:t>16. / 19</a:t>
            </a:r>
            <a:endParaRPr lang="tr-TR" sz="1200"/>
          </a:p>
        </p:txBody>
      </p:sp>
      <p:sp>
        <p:nvSpPr>
          <p:cNvPr id="9" name="Metin kutusu 8"/>
          <p:cNvSpPr txBox="1"/>
          <p:nvPr/>
        </p:nvSpPr>
        <p:spPr>
          <a:xfrm>
            <a:off x="6173792" y="4752162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smtClean="0"/>
              <a:t>15. / 19</a:t>
            </a:r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1850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15208" t="16797" r="20312" b="7758"/>
          <a:stretch/>
        </p:blipFill>
        <p:spPr>
          <a:xfrm>
            <a:off x="828670" y="1010182"/>
            <a:ext cx="8033012" cy="530775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28198" y="632135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900" i="1" smtClean="0">
                <a:latin typeface="Calibri" panose="020F0502020204030204" pitchFamily="34" charset="0"/>
                <a:ea typeface="SimSun" panose="02010600030101010101" pitchFamily="2" charset="-122"/>
              </a:rPr>
              <a:t>Kaynak</a:t>
            </a:r>
            <a:r>
              <a:rPr lang="tr-TR" sz="900" i="1">
                <a:latin typeface="Calibri" panose="020F0502020204030204" pitchFamily="34" charset="0"/>
                <a:ea typeface="SimSun" panose="02010600030101010101" pitchFamily="2" charset="-122"/>
              </a:rPr>
              <a:t>: </a:t>
            </a:r>
            <a:r>
              <a:rPr lang="tr-TR" sz="900" i="1" smtClean="0">
                <a:latin typeface="Calibri" panose="020F0502020204030204" pitchFamily="34" charset="0"/>
                <a:ea typeface="SimSun" panose="02010600030101010101" pitchFamily="2" charset="-122"/>
              </a:rPr>
              <a:t>EIU</a:t>
            </a:r>
            <a:endParaRPr lang="tr-TR" sz="9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7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701925" y="3860800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smtClean="0"/>
              <a:t>11. / 19</a:t>
            </a:r>
            <a:endParaRPr lang="tr-TR" sz="1200"/>
          </a:p>
        </p:txBody>
      </p:sp>
      <p:sp>
        <p:nvSpPr>
          <p:cNvPr id="8" name="Metin kutusu 7"/>
          <p:cNvSpPr txBox="1"/>
          <p:nvPr/>
        </p:nvSpPr>
        <p:spPr>
          <a:xfrm>
            <a:off x="6854193" y="3377653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smtClean="0"/>
              <a:t>8. / 19</a:t>
            </a:r>
            <a:endParaRPr lang="tr-TR" sz="1200"/>
          </a:p>
        </p:txBody>
      </p:sp>
      <p:sp>
        <p:nvSpPr>
          <p:cNvPr id="10" name="Metin kutusu 9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Karşılaştırmalı Ekonomik Göstergeler</a:t>
            </a:r>
            <a:endParaRPr lang="tr-TR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958012" y="6492875"/>
            <a:ext cx="2057400" cy="365125"/>
          </a:xfrm>
        </p:spPr>
        <p:txBody>
          <a:bodyPr/>
          <a:lstStyle/>
          <a:p>
            <a:fld id="{ECFAC716-12D1-4097-8037-C8BE7E16E5CC}" type="slidenum">
              <a:rPr lang="tr-TR" smtClean="0"/>
              <a:t>8</a:t>
            </a:fld>
            <a:endParaRPr lang="tr-TR"/>
          </a:p>
        </p:txBody>
      </p:sp>
      <p:pic>
        <p:nvPicPr>
          <p:cNvPr id="4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81"/>
            <a:ext cx="9144000" cy="12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047111" y="1902608"/>
            <a:ext cx="296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>
                <a:solidFill>
                  <a:schemeClr val="bg2">
                    <a:lumMod val="75000"/>
                  </a:schemeClr>
                </a:solidFill>
              </a:rPr>
              <a:t>Tunus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rcRect l="24765" t="10103" r="28948" b="11603"/>
          <a:stretch/>
        </p:blipFill>
        <p:spPr bwMode="auto">
          <a:xfrm>
            <a:off x="264003" y="298331"/>
            <a:ext cx="2322035" cy="2216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939458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tr-TR" sz="45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Ekonomik Yapı</a:t>
            </a:r>
            <a:endParaRPr lang="tr-TR" sz="45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3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92" y="130478"/>
            <a:ext cx="9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>
                <a:solidFill>
                  <a:schemeClr val="bg1"/>
                </a:solidFill>
              </a:rPr>
              <a:t>GSYİH’nın Sektörel Dağılımı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>
            <a:spLocks noChangeArrowheads="1"/>
          </p:cNvSpPr>
          <p:nvPr/>
        </p:nvSpPr>
        <p:spPr bwMode="auto">
          <a:xfrm>
            <a:off x="1082190" y="6148645"/>
            <a:ext cx="27908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 Unicode MS" panose="020B0604020202020204" pitchFamily="34" charset="-128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 Unicode MS" panose="020B0604020202020204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 Unicode MS" panose="020B0604020202020204" pitchFamily="34" charset="-128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 Unicode MS" panose="020B0604020202020204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anose="020B0604020202020204" pitchFamily="34" charset="-128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900" i="1" dirty="0">
                <a:solidFill>
                  <a:schemeClr val="bg2">
                    <a:lumMod val="25000"/>
                  </a:schemeClr>
                </a:solidFill>
              </a:rPr>
              <a:t>Kaynak: African Economic Outlook, 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75786"/>
              </p:ext>
            </p:extLst>
          </p:nvPr>
        </p:nvGraphicFramePr>
        <p:xfrm>
          <a:off x="1002891" y="929142"/>
          <a:ext cx="6636774" cy="5121792"/>
        </p:xfrm>
        <a:graphic>
          <a:graphicData uri="http://schemas.openxmlformats.org/drawingml/2006/table">
            <a:tbl>
              <a:tblPr/>
              <a:tblGrid>
                <a:gridCol w="4616244"/>
                <a:gridCol w="715500"/>
                <a:gridCol w="1305030"/>
              </a:tblGrid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Sektörler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0CC8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0CC8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0CC82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1" i="0" u="none" strike="noStrike" dirty="0" smtClean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Hizmetler </a:t>
                      </a:r>
                      <a:r>
                        <a:rPr lang="tr-TR" sz="2000" b="1" i="0" u="none" strike="noStrike" dirty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Toplamı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 dirty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61,6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 dirty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65,8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Toptan-Perakende </a:t>
                      </a:r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Ticaret, Otelcilik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14,6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Bankacılık</a:t>
                      </a:r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, Sigortacılık, Emlakçılık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16,3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tr-TR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Ulaşım-Haberleşme</a:t>
                      </a:r>
                      <a:endParaRPr lang="tr-TR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Kamu </a:t>
                      </a:r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Hizmetleri ve savunma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Eğitim</a:t>
                      </a:r>
                      <a:endParaRPr lang="tr-TR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6,0</a:t>
                      </a:r>
                      <a:endParaRPr lang="tr-TR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Sağlık </a:t>
                      </a:r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ve Sosyal hizmetler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Elektrik</a:t>
                      </a:r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, gaz, su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Diğer </a:t>
                      </a:r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hizmetler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1" i="0" u="none" strike="noStrike" dirty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Sanayi Toplamı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29,7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 dirty="0" smtClean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24,0</a:t>
                      </a:r>
                      <a:endParaRPr lang="tr-TR" sz="2000" b="1" i="0" u="none" strike="noStrike" dirty="0">
                        <a:solidFill>
                          <a:srgbClr val="3B3838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Madencilik</a:t>
                      </a:r>
                      <a:endParaRPr lang="tr-TR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İmalat Sanayi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16,0</a:t>
                      </a:r>
                      <a:endParaRPr lang="tr-TR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  İnşaat</a:t>
                      </a:r>
                      <a:endParaRPr lang="tr-TR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1" i="0" u="none" strike="noStrike" dirty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 Tarım, ormancılık, balıkçılık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1" i="0" u="none" strike="noStrike" dirty="0">
                          <a:solidFill>
                            <a:srgbClr val="3B3838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2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TOPLAM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2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716-12D1-4097-8037-C8BE7E16E5C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1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4389</TotalTime>
  <Words>3487</Words>
  <Application>Microsoft Office PowerPoint</Application>
  <PresentationFormat>Ekran Gösterisi (4:3)</PresentationFormat>
  <Paragraphs>1208</Paragraphs>
  <Slides>48</Slides>
  <Notes>48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8" baseType="lpstr">
      <vt:lpstr>Arial Unicode MS</vt:lpstr>
      <vt:lpstr>SimSun</vt:lpstr>
      <vt:lpstr>Arial</vt:lpstr>
      <vt:lpstr>Calibri</vt:lpstr>
      <vt:lpstr>Calibri Light</vt:lpstr>
      <vt:lpstr>Cambria Math</vt:lpstr>
      <vt:lpstr>Times New Roman</vt:lpstr>
      <vt:lpstr>Trebuchet MS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Ekonomik Yapı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Dış Ticaret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Türkiye ile Ticareti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Ekonomi Bakanlığı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Tarhan Sezgin</dc:creator>
  <cp:lastModifiedBy>Tarhan Sezgin</cp:lastModifiedBy>
  <cp:revision>230</cp:revision>
  <dcterms:created xsi:type="dcterms:W3CDTF">2018-07-30T14:07:43Z</dcterms:created>
  <dcterms:modified xsi:type="dcterms:W3CDTF">2018-09-20T11:43:16Z</dcterms:modified>
</cp:coreProperties>
</file>