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6" r:id="rId2"/>
  </p:sldMasterIdLst>
  <p:notesMasterIdLst>
    <p:notesMasterId r:id="rId14"/>
  </p:notesMasterIdLst>
  <p:sldIdLst>
    <p:sldId id="257" r:id="rId3"/>
    <p:sldId id="325" r:id="rId4"/>
    <p:sldId id="326" r:id="rId5"/>
    <p:sldId id="327" r:id="rId6"/>
    <p:sldId id="328" r:id="rId7"/>
    <p:sldId id="329" r:id="rId8"/>
    <p:sldId id="330" r:id="rId9"/>
    <p:sldId id="333" r:id="rId10"/>
    <p:sldId id="332" r:id="rId11"/>
    <p:sldId id="331" r:id="rId12"/>
    <p:sldId id="275" r:id="rId13"/>
  </p:sldIdLst>
  <p:sldSz cx="12192000" cy="6858000"/>
  <p:notesSz cx="6808788" cy="9940925"/>
  <p:embeddedFontLst>
    <p:embeddedFont>
      <p:font typeface="Myriad Pro Semibold" panose="020B0604020202020204" charset="0"/>
      <p:regular r:id="rId15"/>
      <p:bold r:id="rId16"/>
      <p:italic r:id="rId17"/>
      <p:boldItalic r:id="rId18"/>
    </p:embeddedFont>
    <p:embeddedFont>
      <p:font typeface="Myriad Pro" panose="020B0503030403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C57"/>
    <a:srgbClr val="C7A462"/>
    <a:srgbClr val="595959"/>
    <a:srgbClr val="727272"/>
    <a:srgbClr val="D7AD65"/>
    <a:srgbClr val="D9AD65"/>
    <a:srgbClr val="D7AF67"/>
    <a:srgbClr val="D8AE66"/>
    <a:srgbClr val="D8AD64"/>
    <a:srgbClr val="D9A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421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8965-A79F-4A9B-B70A-FC7FE21BA134}" type="datetimeFigureOut">
              <a:rPr lang="tr-TR" smtClean="0"/>
              <a:t>22.2.2022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790B0-57C3-449B-B3E1-9190DD3522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83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18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0D533D-AEF8-484B-AC60-33C576C67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4F5A-8CAD-465D-8FBF-95B9D3615D17}" type="slidenum">
              <a:rPr lang="tr-TR" smtClean="0"/>
              <a:pPr/>
              <a:t>‹#›</a:t>
            </a:fld>
            <a:r>
              <a:rPr lang="tr-TR"/>
              <a:t>/20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78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94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2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8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49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7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12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8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1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2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7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58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E264D-BFCB-4EC8-B032-C8BF9C272F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775CA-BF94-476E-9539-CD583E902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4F5A-8CAD-465D-8FBF-95B9D3615D17}" type="slidenum">
              <a:rPr lang="tr-TR" smtClean="0"/>
              <a:pPr/>
              <a:t>‹#›</a:t>
            </a:fld>
            <a:r>
              <a:rPr lang="tr-TR" dirty="0"/>
              <a:t> / 20</a:t>
            </a:r>
          </a:p>
        </p:txBody>
      </p:sp>
    </p:spTree>
    <p:extLst>
      <p:ext uri="{BB962C8B-B14F-4D97-AF65-F5344CB8AC3E}">
        <p14:creationId xmlns:p14="http://schemas.microsoft.com/office/powerpoint/2010/main" val="217625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DE9D-1654-4DC3-9B89-42C5929481DF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C6BCA-577A-43D6-B876-0DB2AAEE433B}" type="slidenum">
              <a:rPr kumimoji="0" lang="tr-T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05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6488E-5D32-42E7-B6AB-C62A20A32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999" y="6378927"/>
            <a:ext cx="2743200" cy="365125"/>
          </a:xfrm>
        </p:spPr>
        <p:txBody>
          <a:bodyPr/>
          <a:lstStyle/>
          <a:p>
            <a:fld id="{99474F5A-8CAD-465D-8FBF-95B9D3615D17}" type="slidenum">
              <a:rPr lang="tr-TR" smtClean="0"/>
              <a:t>1</a:t>
            </a:fld>
            <a:endParaRPr lang="tr-TR" dirty="0"/>
          </a:p>
        </p:txBody>
      </p:sp>
      <p:pic>
        <p:nvPicPr>
          <p:cNvPr id="4" name="Picture 3" descr="ppt_sunum_format-01.png">
            <a:extLst>
              <a:ext uri="{FF2B5EF4-FFF2-40B4-BE49-F238E27FC236}">
                <a16:creationId xmlns:a16="http://schemas.microsoft.com/office/drawing/2014/main" id="{9A3312D6-5EF7-DE45-BDE0-6C6A9A863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07" y="0"/>
            <a:ext cx="12216907" cy="6874800"/>
          </a:xfrm>
          <a:prstGeom prst="rect">
            <a:avLst/>
          </a:prstGeom>
        </p:spPr>
      </p:pic>
      <p:pic>
        <p:nvPicPr>
          <p:cNvPr id="5" name="Picture 4" descr="Untitled-1.png">
            <a:extLst>
              <a:ext uri="{FF2B5EF4-FFF2-40B4-BE49-F238E27FC236}">
                <a16:creationId xmlns:a16="http://schemas.microsoft.com/office/drawing/2014/main" id="{44E29475-FB79-7946-A9C0-4F0B4AAEE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04" y="908959"/>
            <a:ext cx="4079681" cy="1234015"/>
          </a:xfrm>
          <a:prstGeom prst="rect">
            <a:avLst/>
          </a:prstGeom>
        </p:spPr>
      </p:pic>
      <p:sp>
        <p:nvSpPr>
          <p:cNvPr id="7" name="Dikdörtgen 5">
            <a:extLst>
              <a:ext uri="{FF2B5EF4-FFF2-40B4-BE49-F238E27FC236}">
                <a16:creationId xmlns:a16="http://schemas.microsoft.com/office/drawing/2014/main" id="{AF095B60-D873-4133-A105-1918041DFB15}"/>
              </a:ext>
            </a:extLst>
          </p:cNvPr>
          <p:cNvSpPr/>
          <p:nvPr/>
        </p:nvSpPr>
        <p:spPr>
          <a:xfrm>
            <a:off x="1924645" y="3982551"/>
            <a:ext cx="831779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Myriad Pro Semibold" panose="020B0403030403020204" pitchFamily="34" charset="0"/>
              </a:rPr>
              <a:t>Sedat Erdoğdu – Addis Ababa Ticaret Müşaviri</a:t>
            </a:r>
            <a:endParaRPr lang="tr-TR" sz="2400" b="1" dirty="0">
              <a:solidFill>
                <a:schemeClr val="bg1"/>
              </a:solidFill>
              <a:latin typeface="Myriad Pro Semibold" panose="020B040303040302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F095B60-D873-4133-A105-1918041DFB15}"/>
              </a:ext>
            </a:extLst>
          </p:cNvPr>
          <p:cNvSpPr/>
          <p:nvPr/>
        </p:nvSpPr>
        <p:spPr>
          <a:xfrm>
            <a:off x="3719034" y="2619057"/>
            <a:ext cx="472901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3200" b="1" dirty="0" smtClean="0">
                <a:solidFill>
                  <a:schemeClr val="bg1"/>
                </a:solidFill>
                <a:latin typeface="Myriad Pro Semibold" panose="020B0403030403020204" pitchFamily="34" charset="0"/>
              </a:rPr>
              <a:t>ETİYOPYA</a:t>
            </a:r>
            <a:endParaRPr lang="tr-TR" sz="3200" b="1" dirty="0">
              <a:solidFill>
                <a:schemeClr val="bg1"/>
              </a:solidFill>
              <a:latin typeface="Myriad Pro Semibold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</a:rPr>
              <a:t>/8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1840" y="492311"/>
            <a:ext cx="4423915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/>
              <a:t> </a:t>
            </a:r>
            <a:endParaRPr lang="en-US" sz="24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/>
              <a:t> </a:t>
            </a:r>
            <a:r>
              <a:rPr lang="tr-TR" sz="2400" b="1" dirty="0" smtClean="0"/>
              <a:t>GÜÇLÜ YÖNLERİ VE FIRSATLAR</a:t>
            </a:r>
            <a:endParaRPr lang="en-US" sz="24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43356"/>
              </p:ext>
            </p:extLst>
          </p:nvPr>
        </p:nvGraphicFramePr>
        <p:xfrm>
          <a:off x="433605" y="1587313"/>
          <a:ext cx="10919206" cy="5157071"/>
        </p:xfrm>
        <a:graphic>
          <a:graphicData uri="http://schemas.openxmlformats.org/drawingml/2006/table">
            <a:tbl>
              <a:tblPr firstRow="1" firstCol="1" bandRow="1"/>
              <a:tblGrid>
                <a:gridCol w="5459603">
                  <a:extLst>
                    <a:ext uri="{9D8B030D-6E8A-4147-A177-3AD203B41FA5}">
                      <a16:colId xmlns:a16="http://schemas.microsoft.com/office/drawing/2014/main" val="377098897"/>
                    </a:ext>
                  </a:extLst>
                </a:gridCol>
                <a:gridCol w="5459603">
                  <a:extLst>
                    <a:ext uri="{9D8B030D-6E8A-4147-A177-3AD203B41FA5}">
                      <a16:colId xmlns:a16="http://schemas.microsoft.com/office/drawing/2014/main" val="3133080080"/>
                    </a:ext>
                  </a:extLst>
                </a:gridCol>
              </a:tblGrid>
              <a:tr h="3774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GÜÇLÜ </a:t>
                      </a:r>
                      <a:r>
                        <a:rPr lang="tr-TR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YÖNLER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milyon nüfus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Geniş ülke sınırları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Zengin maden yatakları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Verimli tarım arazileri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Afrika Birliği’nin merkezi ve çok sayıda uluslararası örgütün varlığı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20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Etiyopya Havayollarının varlığı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Üretim ve ihracat</a:t>
                      </a:r>
                      <a:r>
                        <a:rPr lang="tr-TR" sz="20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odaklı</a:t>
                      </a:r>
                      <a:r>
                        <a:rPr lang="tr-TR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büyüme</a:t>
                      </a:r>
                      <a:r>
                        <a:rPr lang="tr-TR" sz="20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modeli</a:t>
                      </a:r>
                      <a:r>
                        <a:rPr lang="tr-TR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FIRSATLAR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Olumlu seyreden siyasi ve ekonomik ilişkiler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«Avrupa kalitesinde uygun fiyatlı» çok olumlu Türk malı imajı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en-US" sz="2000" b="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Sudan Limanı ve </a:t>
                      </a:r>
                      <a:r>
                        <a:rPr kumimoji="0" lang="tr-TR" altLang="en-US" sz="2000" b="0" i="0" u="none" strike="noStrike" kern="0" cap="none" spc="0" normalizeH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Berbera</a:t>
                      </a:r>
                      <a:r>
                        <a:rPr kumimoji="0" lang="tr-TR" altLang="en-US" sz="2000" b="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 (Somali) limanlarına mevcut demiryolları üzerinden bağlantı sağlanacak şekilde 4.000 km demiryolu inşaatı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tr-TR" alt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245.927</a:t>
                      </a:r>
                      <a:r>
                        <a:rPr kumimoji="0" lang="tr-TR" altLang="en-US" sz="2000" b="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km karayolu inşası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tr-TR" altLang="en-US" sz="2000" b="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yeni </a:t>
                      </a:r>
                      <a:r>
                        <a:rPr kumimoji="0" lang="tr-TR" altLang="en-US" sz="2000" b="0" i="0" u="none" strike="noStrike" kern="0" cap="none" spc="0" normalizeH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karalimanı</a:t>
                      </a:r>
                      <a:r>
                        <a:rPr kumimoji="0" lang="tr-TR" altLang="en-US" sz="2000" b="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inşası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tr-TR" altLang="en-US" sz="2000" b="0" i="0" u="none" strike="noStrike" kern="0" cap="none" spc="0" normalizeH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Cibutİ</a:t>
                      </a:r>
                      <a:r>
                        <a:rPr kumimoji="0" lang="tr-TR" altLang="en-US" sz="2000" b="0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-Etiyopya</a:t>
                      </a:r>
                      <a:r>
                        <a:rPr kumimoji="0" lang="tr-TR" alt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hattında 925 km’lik petrol boru hattı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tr-TR" sz="2000" b="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tr-TR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213751"/>
                  </a:ext>
                </a:extLst>
              </a:tr>
              <a:tr h="939337">
                <a:tc gridSpan="2"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tr-TR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29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1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F95DC385-F512-384A-B23F-CF53B852F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999" y="6378927"/>
            <a:ext cx="2743200" cy="365125"/>
          </a:xfrm>
        </p:spPr>
        <p:txBody>
          <a:bodyPr/>
          <a:lstStyle/>
          <a:p>
            <a:fld id="{99474F5A-8CAD-465D-8FBF-95B9D3615D17}" type="slidenum">
              <a:rPr lang="tr-TR" smtClean="0"/>
              <a:t>11</a:t>
            </a:fld>
            <a:endParaRPr lang="tr-TR" dirty="0"/>
          </a:p>
        </p:txBody>
      </p:sp>
      <p:pic>
        <p:nvPicPr>
          <p:cNvPr id="40" name="Picture 3" descr="ppt_sunum_format-01.png">
            <a:extLst>
              <a:ext uri="{FF2B5EF4-FFF2-40B4-BE49-F238E27FC236}">
                <a16:creationId xmlns:a16="http://schemas.microsoft.com/office/drawing/2014/main" id="{A7CAF31D-A769-C441-8B12-DE077E547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07" y="0"/>
            <a:ext cx="12216907" cy="6874800"/>
          </a:xfrm>
          <a:prstGeom prst="rect">
            <a:avLst/>
          </a:prstGeom>
        </p:spPr>
      </p:pic>
      <p:pic>
        <p:nvPicPr>
          <p:cNvPr id="41" name="Picture 4" descr="Untitled-1.png">
            <a:extLst>
              <a:ext uri="{FF2B5EF4-FFF2-40B4-BE49-F238E27FC236}">
                <a16:creationId xmlns:a16="http://schemas.microsoft.com/office/drawing/2014/main" id="{5F06C75C-250A-1640-A39E-865E47236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69" y="1592449"/>
            <a:ext cx="4079681" cy="1234015"/>
          </a:xfrm>
          <a:prstGeom prst="rect">
            <a:avLst/>
          </a:prstGeom>
        </p:spPr>
      </p:pic>
      <p:sp>
        <p:nvSpPr>
          <p:cNvPr id="42" name="Dikdörtgen 41">
            <a:extLst>
              <a:ext uri="{FF2B5EF4-FFF2-40B4-BE49-F238E27FC236}">
                <a16:creationId xmlns:a16="http://schemas.microsoft.com/office/drawing/2014/main" id="{0750D83C-BA08-C146-B0A5-9080BE92F7F0}"/>
              </a:ext>
            </a:extLst>
          </p:cNvPr>
          <p:cNvSpPr/>
          <p:nvPr/>
        </p:nvSpPr>
        <p:spPr>
          <a:xfrm>
            <a:off x="2499360" y="4427313"/>
            <a:ext cx="7113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Myriad Pro"/>
              </a:rPr>
              <a:t>ARZ EDERİM</a:t>
            </a:r>
          </a:p>
        </p:txBody>
      </p:sp>
    </p:spTree>
    <p:extLst>
      <p:ext uri="{BB962C8B-B14F-4D97-AF65-F5344CB8AC3E}">
        <p14:creationId xmlns:p14="http://schemas.microsoft.com/office/powerpoint/2010/main" val="22734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1/8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02195"/>
              </p:ext>
            </p:extLst>
          </p:nvPr>
        </p:nvGraphicFramePr>
        <p:xfrm>
          <a:off x="440887" y="1733239"/>
          <a:ext cx="11013384" cy="451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6692">
                  <a:extLst>
                    <a:ext uri="{9D8B030D-6E8A-4147-A177-3AD203B41FA5}">
                      <a16:colId xmlns:a16="http://schemas.microsoft.com/office/drawing/2014/main" val="551320852"/>
                    </a:ext>
                  </a:extLst>
                </a:gridCol>
                <a:gridCol w="5506692">
                  <a:extLst>
                    <a:ext uri="{9D8B030D-6E8A-4147-A177-3AD203B41FA5}">
                      <a16:colId xmlns:a16="http://schemas.microsoft.com/office/drawing/2014/main" val="1813613660"/>
                    </a:ext>
                  </a:extLst>
                </a:gridCol>
              </a:tblGrid>
              <a:tr h="364307">
                <a:tc gridSpan="2">
                  <a:txBody>
                    <a:bodyPr/>
                    <a:lstStyle/>
                    <a:p>
                      <a:r>
                        <a:rPr lang="tr-TR" sz="1600" b="1" dirty="0"/>
                        <a:t>EKONOMİK GÖSTERGELER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97838"/>
                  </a:ext>
                </a:extLst>
              </a:tr>
              <a:tr h="364307">
                <a:tc>
                  <a:txBody>
                    <a:bodyPr/>
                    <a:lstStyle/>
                    <a:p>
                      <a:r>
                        <a:rPr lang="tr-TR" sz="1600" b="1" dirty="0"/>
                        <a:t>YÜZÖLÇÜMÜ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1.221.900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b="0" dirty="0" smtClean="0"/>
                        <a:t>km²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961682"/>
                  </a:ext>
                </a:extLst>
              </a:tr>
              <a:tr h="364307">
                <a:tc>
                  <a:txBody>
                    <a:bodyPr/>
                    <a:lstStyle/>
                    <a:p>
                      <a:r>
                        <a:rPr lang="tr-TR" sz="1600" b="1" dirty="0"/>
                        <a:t>NÜFUS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120 </a:t>
                      </a:r>
                      <a:r>
                        <a:rPr lang="en-US" sz="1600" b="0" dirty="0" err="1" smtClean="0"/>
                        <a:t>milyon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58870"/>
                  </a:ext>
                </a:extLst>
              </a:tr>
              <a:tr h="364307">
                <a:tc>
                  <a:txBody>
                    <a:bodyPr/>
                    <a:lstStyle/>
                    <a:p>
                      <a:r>
                        <a:rPr lang="tr-TR" sz="1600" b="1" dirty="0"/>
                        <a:t>GSYH ARTIŞ</a:t>
                      </a:r>
                      <a:r>
                        <a:rPr lang="tr-TR" sz="1600" b="1" baseline="0" dirty="0"/>
                        <a:t> HIZI (%)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6,1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451682"/>
                  </a:ext>
                </a:extLst>
              </a:tr>
              <a:tr h="364307">
                <a:tc>
                  <a:txBody>
                    <a:bodyPr/>
                    <a:lstStyle/>
                    <a:p>
                      <a:r>
                        <a:rPr lang="tr-TR" sz="1600" b="1" dirty="0"/>
                        <a:t>GSYH</a:t>
                      </a:r>
                      <a:r>
                        <a:rPr lang="tr-TR" sz="1600" b="1" baseline="0" dirty="0"/>
                        <a:t> (Milyar $)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92,76</a:t>
                      </a:r>
                      <a:r>
                        <a:rPr lang="en-US" sz="1600" dirty="0" smtClean="0"/>
                        <a:t> 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633265"/>
                  </a:ext>
                </a:extLst>
              </a:tr>
              <a:tr h="364307">
                <a:tc>
                  <a:txBody>
                    <a:bodyPr/>
                    <a:lstStyle/>
                    <a:p>
                      <a:r>
                        <a:rPr lang="tr-TR" sz="1600" b="1" dirty="0"/>
                        <a:t>KİŞİ BAŞI</a:t>
                      </a:r>
                      <a:r>
                        <a:rPr lang="tr-TR" sz="1600" b="1" baseline="0" dirty="0"/>
                        <a:t> GSYİH ($)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939,51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37745"/>
                  </a:ext>
                </a:extLst>
              </a:tr>
              <a:tr h="364307">
                <a:tc>
                  <a:txBody>
                    <a:bodyPr/>
                    <a:lstStyle/>
                    <a:p>
                      <a:r>
                        <a:rPr lang="tr-TR" sz="1600" b="1" dirty="0"/>
                        <a:t>TÜFE (YILLIK ORTALAMA,%)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25,2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88704"/>
                  </a:ext>
                </a:extLst>
              </a:tr>
              <a:tr h="364307">
                <a:tc>
                  <a:txBody>
                    <a:bodyPr/>
                    <a:lstStyle/>
                    <a:p>
                      <a:r>
                        <a:rPr lang="tr-TR" sz="1600" b="1" dirty="0"/>
                        <a:t>İŞSİZLİK </a:t>
                      </a:r>
                      <a:r>
                        <a:rPr lang="tr-TR" sz="1600" b="1" dirty="0" smtClean="0"/>
                        <a:t>ORANI (%)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31,2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08584"/>
                  </a:ext>
                </a:extLst>
              </a:tr>
              <a:tr h="364307">
                <a:tc>
                  <a:txBody>
                    <a:bodyPr/>
                    <a:lstStyle/>
                    <a:p>
                      <a:r>
                        <a:rPr lang="tr-TR" sz="1600" b="1" dirty="0"/>
                        <a:t>CARİ</a:t>
                      </a:r>
                      <a:r>
                        <a:rPr lang="tr-TR" sz="1600" b="1" baseline="0" dirty="0"/>
                        <a:t> İŞLEMLER DENGESİ ($)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-2.663.000.000</a:t>
                      </a:r>
                      <a:r>
                        <a:rPr lang="en-US" sz="1600" dirty="0" smtClean="0"/>
                        <a:t> 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720326"/>
                  </a:ext>
                </a:extLst>
              </a:tr>
              <a:tr h="1238643">
                <a:tc>
                  <a:txBody>
                    <a:bodyPr/>
                    <a:lstStyle/>
                    <a:p>
                      <a:r>
                        <a:rPr lang="tr-TR" sz="1600" b="1" dirty="0"/>
                        <a:t>ÖNE</a:t>
                      </a:r>
                      <a:r>
                        <a:rPr lang="tr-TR" sz="1600" b="1" baseline="0" dirty="0"/>
                        <a:t> ÇIKAN SEKTÖRLER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%60 Tarım ve </a:t>
                      </a:r>
                      <a:r>
                        <a:rPr lang="en-US" sz="1600" b="0" dirty="0" err="1" smtClean="0"/>
                        <a:t>Hayvancılık</a:t>
                      </a:r>
                      <a:r>
                        <a:rPr lang="tr-TR" sz="1600" b="0" dirty="0" smtClean="0"/>
                        <a:t>,</a:t>
                      </a:r>
                      <a:r>
                        <a:rPr lang="en-US" sz="1600" b="0" dirty="0" smtClean="0"/>
                        <a:t>                                                                                       %30 </a:t>
                      </a:r>
                      <a:r>
                        <a:rPr lang="en-US" sz="1600" b="0" dirty="0" err="1" smtClean="0"/>
                        <a:t>Hizmetler</a:t>
                      </a:r>
                      <a:r>
                        <a:rPr lang="en-US" sz="1600" b="0" dirty="0" smtClean="0"/>
                        <a:t>                                                                                        %10 İmalat Sanayi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46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0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2/8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08049"/>
              </p:ext>
            </p:extLst>
          </p:nvPr>
        </p:nvGraphicFramePr>
        <p:xfrm>
          <a:off x="292261" y="1621020"/>
          <a:ext cx="11362078" cy="4735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320">
                  <a:extLst>
                    <a:ext uri="{9D8B030D-6E8A-4147-A177-3AD203B41FA5}">
                      <a16:colId xmlns:a16="http://schemas.microsoft.com/office/drawing/2014/main" val="1945992154"/>
                    </a:ext>
                  </a:extLst>
                </a:gridCol>
                <a:gridCol w="1419320">
                  <a:extLst>
                    <a:ext uri="{9D8B030D-6E8A-4147-A177-3AD203B41FA5}">
                      <a16:colId xmlns:a16="http://schemas.microsoft.com/office/drawing/2014/main" val="95924728"/>
                    </a:ext>
                  </a:extLst>
                </a:gridCol>
                <a:gridCol w="1420573">
                  <a:extLst>
                    <a:ext uri="{9D8B030D-6E8A-4147-A177-3AD203B41FA5}">
                      <a16:colId xmlns:a16="http://schemas.microsoft.com/office/drawing/2014/main" val="41502699"/>
                    </a:ext>
                  </a:extLst>
                </a:gridCol>
                <a:gridCol w="1420573">
                  <a:extLst>
                    <a:ext uri="{9D8B030D-6E8A-4147-A177-3AD203B41FA5}">
                      <a16:colId xmlns:a16="http://schemas.microsoft.com/office/drawing/2014/main" val="1233582294"/>
                    </a:ext>
                  </a:extLst>
                </a:gridCol>
                <a:gridCol w="1420573">
                  <a:extLst>
                    <a:ext uri="{9D8B030D-6E8A-4147-A177-3AD203B41FA5}">
                      <a16:colId xmlns:a16="http://schemas.microsoft.com/office/drawing/2014/main" val="942746979"/>
                    </a:ext>
                  </a:extLst>
                </a:gridCol>
                <a:gridCol w="1420573">
                  <a:extLst>
                    <a:ext uri="{9D8B030D-6E8A-4147-A177-3AD203B41FA5}">
                      <a16:colId xmlns:a16="http://schemas.microsoft.com/office/drawing/2014/main" val="389258818"/>
                    </a:ext>
                  </a:extLst>
                </a:gridCol>
                <a:gridCol w="1420573">
                  <a:extLst>
                    <a:ext uri="{9D8B030D-6E8A-4147-A177-3AD203B41FA5}">
                      <a16:colId xmlns:a16="http://schemas.microsoft.com/office/drawing/2014/main" val="3338090436"/>
                    </a:ext>
                  </a:extLst>
                </a:gridCol>
                <a:gridCol w="1420573">
                  <a:extLst>
                    <a:ext uri="{9D8B030D-6E8A-4147-A177-3AD203B41FA5}">
                      <a16:colId xmlns:a16="http://schemas.microsoft.com/office/drawing/2014/main" val="891922962"/>
                    </a:ext>
                  </a:extLst>
                </a:gridCol>
              </a:tblGrid>
              <a:tr h="1375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Yıllar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İhracat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Değişim (%)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İthalat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Değişim (%)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Hacim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Değişim (%)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Denge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66364"/>
                  </a:ext>
                </a:extLst>
              </a:tr>
              <a:tr h="67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2010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1,4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+55,5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8,6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+8,9</a:t>
                      </a: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10,0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+5,2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-7,2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667743"/>
                  </a:ext>
                </a:extLst>
              </a:tr>
              <a:tr h="67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2015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2,7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-10,0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16,3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+10,9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19,0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+7,3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-13,6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2143892"/>
                  </a:ext>
                </a:extLst>
              </a:tr>
              <a:tr h="67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2,7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-6,9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14,4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-2,0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17,1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-2,9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-11,7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465688"/>
                  </a:ext>
                </a:extLst>
              </a:tr>
              <a:tr h="67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2,8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+3,7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15,6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+8,3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18,4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+7,6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-12,8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623929"/>
                  </a:ext>
                </a:extLst>
              </a:tr>
              <a:tr h="67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2,5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-10,7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14,1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-10,6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16,6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-9,8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-11,6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208688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3303723" y="1028371"/>
            <a:ext cx="606711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ETİYOPYA’NIN</a:t>
            </a:r>
            <a:r>
              <a:rPr lang="tr-T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DIŞ TİCARETİ (Milyon $)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noProof="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</a:rPr>
              <a:t>/8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285876" y="1017283"/>
            <a:ext cx="4090928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/>
              <a:t> DIŞ </a:t>
            </a:r>
            <a:r>
              <a:rPr lang="tr-TR" sz="2400" b="1" dirty="0"/>
              <a:t>TİCARET (SEKTÖREL/2020)</a:t>
            </a:r>
            <a:endParaRPr lang="en-US" sz="2400" dirty="0"/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21854"/>
              </p:ext>
            </p:extLst>
          </p:nvPr>
        </p:nvGraphicFramePr>
        <p:xfrm>
          <a:off x="499635" y="1509918"/>
          <a:ext cx="10802102" cy="4859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9441">
                  <a:extLst>
                    <a:ext uri="{9D8B030D-6E8A-4147-A177-3AD203B41FA5}">
                      <a16:colId xmlns:a16="http://schemas.microsoft.com/office/drawing/2014/main" val="1516831577"/>
                    </a:ext>
                  </a:extLst>
                </a:gridCol>
                <a:gridCol w="1851610">
                  <a:extLst>
                    <a:ext uri="{9D8B030D-6E8A-4147-A177-3AD203B41FA5}">
                      <a16:colId xmlns:a16="http://schemas.microsoft.com/office/drawing/2014/main" val="2295718370"/>
                    </a:ext>
                  </a:extLst>
                </a:gridCol>
                <a:gridCol w="3713817">
                  <a:extLst>
                    <a:ext uri="{9D8B030D-6E8A-4147-A177-3AD203B41FA5}">
                      <a16:colId xmlns:a16="http://schemas.microsoft.com/office/drawing/2014/main" val="3760651598"/>
                    </a:ext>
                  </a:extLst>
                </a:gridCol>
                <a:gridCol w="1687234">
                  <a:extLst>
                    <a:ext uri="{9D8B030D-6E8A-4147-A177-3AD203B41FA5}">
                      <a16:colId xmlns:a16="http://schemas.microsoft.com/office/drawing/2014/main" val="2766997226"/>
                    </a:ext>
                  </a:extLst>
                </a:gridCol>
              </a:tblGrid>
              <a:tr h="716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İhracat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İthalat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207004"/>
                  </a:ext>
                </a:extLst>
              </a:tr>
              <a:tr h="99529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1.Kahve</a:t>
                      </a:r>
                      <a:endParaRPr lang="en-US" sz="1800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32,2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1.Makinalar, mekanik cihazlar ve aletler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503901"/>
                  </a:ext>
                </a:extLst>
              </a:tr>
              <a:tr h="78692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2.Yenilebilir bitki ve tohumları</a:t>
                      </a:r>
                      <a:endParaRPr lang="en-US" sz="1800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2.Mineral yakıtlar ve yağlar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602321"/>
                  </a:ext>
                </a:extLst>
              </a:tr>
              <a:tr h="78692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tr-TR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Yağlı tohumlar</a:t>
                      </a:r>
                      <a:endParaRPr lang="en-US" sz="1800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Elektrikli cihazlar ve aksamları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495873"/>
                  </a:ext>
                </a:extLst>
              </a:tr>
              <a:tr h="78692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4.Kesme çiçek</a:t>
                      </a:r>
                      <a:endParaRPr lang="en-US" sz="1800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4.Kara Taşıtları ve yedek parçaları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067959"/>
                  </a:ext>
                </a:extLst>
              </a:tr>
              <a:tr h="78692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5.Tekstil ürünleri</a:t>
                      </a:r>
                      <a:endParaRPr lang="en-US" sz="1800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5.Yenilebilir hayvan ve bitki yağları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0077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7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4/8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156922" y="974159"/>
            <a:ext cx="3853940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DIŞ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TİCARET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tr-TR" sz="2400" b="1" dirty="0" smtClean="0">
                <a:solidFill>
                  <a:prstClr val="black"/>
                </a:solidFill>
                <a:latin typeface="Calibri" panose="020F0502020204030204"/>
              </a:rPr>
              <a:t>ÜLKELER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/2020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77292"/>
              </p:ext>
            </p:extLst>
          </p:nvPr>
        </p:nvGraphicFramePr>
        <p:xfrm>
          <a:off x="890648" y="1642906"/>
          <a:ext cx="10319658" cy="2790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9564">
                  <a:extLst>
                    <a:ext uri="{9D8B030D-6E8A-4147-A177-3AD203B41FA5}">
                      <a16:colId xmlns:a16="http://schemas.microsoft.com/office/drawing/2014/main" val="3416625078"/>
                    </a:ext>
                  </a:extLst>
                </a:gridCol>
                <a:gridCol w="1590266">
                  <a:extLst>
                    <a:ext uri="{9D8B030D-6E8A-4147-A177-3AD203B41FA5}">
                      <a16:colId xmlns:a16="http://schemas.microsoft.com/office/drawing/2014/main" val="607938236"/>
                    </a:ext>
                  </a:extLst>
                </a:gridCol>
                <a:gridCol w="3547950">
                  <a:extLst>
                    <a:ext uri="{9D8B030D-6E8A-4147-A177-3AD203B41FA5}">
                      <a16:colId xmlns:a16="http://schemas.microsoft.com/office/drawing/2014/main" val="2290999427"/>
                    </a:ext>
                  </a:extLst>
                </a:gridCol>
                <a:gridCol w="1611878">
                  <a:extLst>
                    <a:ext uri="{9D8B030D-6E8A-4147-A177-3AD203B41FA5}">
                      <a16:colId xmlns:a16="http://schemas.microsoft.com/office/drawing/2014/main" val="1845598812"/>
                    </a:ext>
                  </a:extLst>
                </a:gridCol>
              </a:tblGrid>
              <a:tr h="465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İhracat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İthalat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55021"/>
                  </a:ext>
                </a:extLst>
              </a:tr>
              <a:tr h="465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1.Somali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11,6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1.Çin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29,4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635868"/>
                  </a:ext>
                </a:extLst>
              </a:tr>
              <a:tr h="465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2.ABD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10,2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2.Hindistan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10,5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5219672"/>
                  </a:ext>
                </a:extLst>
              </a:tr>
              <a:tr h="465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3.Hollanda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7,5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3.Türkiye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6,0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365434"/>
                  </a:ext>
                </a:extLst>
              </a:tr>
              <a:tr h="465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4.Suudi Arabistan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7,4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4.ABD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5,0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758382"/>
                  </a:ext>
                </a:extLst>
              </a:tr>
              <a:tr h="465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5.BAE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6,7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5.BAE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r>
                        <a:rPr lang="tr-TR" sz="2400" dirty="0" smtClean="0">
                          <a:effectLst/>
                        </a:rPr>
                        <a:t>4,7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7158854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890648" y="4635920"/>
            <a:ext cx="11020303" cy="2582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Ülkemizin </a:t>
            </a: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Payı</a:t>
            </a:r>
            <a:r>
              <a:rPr lang="tr-T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Ülkemiz Etiyopya’nın </a:t>
            </a:r>
            <a:r>
              <a:rPr lang="tr-T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ihracatında %1,6 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payıyla </a:t>
            </a:r>
            <a:r>
              <a:rPr lang="tr-T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inci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sırada</a:t>
            </a:r>
            <a:r>
              <a:rPr lang="tr-T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ithalatında %6,0 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payıyla </a:t>
            </a:r>
            <a:r>
              <a:rPr lang="tr-T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üncü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sıradadır.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Ticaret </a:t>
            </a:r>
            <a:r>
              <a:rPr lang="tr-T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Anlaşmaları:</a:t>
            </a:r>
          </a:p>
          <a:p>
            <a:pPr marL="285750" lvl="0" indent="-285750">
              <a:buFontTx/>
              <a:buChar char="-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Çin ile yapılan gizli ticaret anlaşması, tarifelerin karşılıklı sıfırlanması</a:t>
            </a:r>
          </a:p>
          <a:p>
            <a:pPr marL="285750" lvl="0" indent="-285750">
              <a:buFontTx/>
              <a:buChar char="-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Sudan ile yapılan ve sadece dizel-motorin ithalatını kapsayan takas anlaşması</a:t>
            </a:r>
          </a:p>
          <a:p>
            <a:pPr marL="285750" lvl="0" indent="-285750">
              <a:buFontTx/>
              <a:buChar char="-"/>
              <a:defRPr/>
            </a:pP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Dünya Ticaret Örgütüne katılım süreci müzakereleri </a:t>
            </a:r>
          </a:p>
          <a:p>
            <a:pPr lvl="0">
              <a:defRPr/>
            </a:pPr>
            <a:endParaRPr lang="tr-TR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5/8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765729" y="1114394"/>
            <a:ext cx="8155309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/>
              <a:t>TÜRKİYE VE ETİYOPYA </a:t>
            </a:r>
            <a:r>
              <a:rPr lang="tr-TR" sz="2400" b="1" dirty="0" smtClean="0"/>
              <a:t>ARASINDAKİ </a:t>
            </a:r>
            <a:r>
              <a:rPr lang="tr-TR" sz="2400" b="1" dirty="0"/>
              <a:t>İKİLİ TİCARET (2010-2021</a:t>
            </a:r>
            <a:r>
              <a:rPr lang="tr-TR" sz="2400" b="1" dirty="0" smtClean="0"/>
              <a:t>)</a:t>
            </a:r>
            <a:endParaRPr lang="en-US" sz="24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/>
          </a:p>
        </p:txBody>
      </p:sp>
      <p:sp>
        <p:nvSpPr>
          <p:cNvPr id="6" name="Dikdörtgen 5"/>
          <p:cNvSpPr/>
          <p:nvPr/>
        </p:nvSpPr>
        <p:spPr>
          <a:xfrm>
            <a:off x="285011" y="5354292"/>
            <a:ext cx="10307781" cy="118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İkili Ticari Anlaşmalar:</a:t>
            </a:r>
          </a:p>
          <a:p>
            <a:pPr marL="342900" lvl="0" indent="-342900">
              <a:buAutoNum type="arabicPeriod"/>
              <a:defRPr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Ekonomik 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Teknik İşbirliği ve Ticaret Anlaşması / 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09.09.1993</a:t>
            </a:r>
          </a:p>
          <a:p>
            <a:pPr marL="342900" lvl="0" indent="-342900">
              <a:buAutoNum type="arabicPeriod"/>
              <a:defRPr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Yatırımların 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Karşılıklı Teşviki ve Korunması Anlaşması / 16.11.2000</a:t>
            </a:r>
          </a:p>
          <a:p>
            <a:pPr marL="228600" lvl="0" indent="-228600">
              <a:buFontTx/>
              <a:buAutoNum type="arabicPeriod"/>
              <a:defRPr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Çifte </a:t>
            </a:r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Vergilendirmenin Önlenmesi Anlaşması / 02.03.2005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71979"/>
              </p:ext>
            </p:extLst>
          </p:nvPr>
        </p:nvGraphicFramePr>
        <p:xfrm>
          <a:off x="285011" y="1792072"/>
          <a:ext cx="11566562" cy="3190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864">
                  <a:extLst>
                    <a:ext uri="{9D8B030D-6E8A-4147-A177-3AD203B41FA5}">
                      <a16:colId xmlns:a16="http://schemas.microsoft.com/office/drawing/2014/main" val="3295040601"/>
                    </a:ext>
                  </a:extLst>
                </a:gridCol>
                <a:gridCol w="1444864">
                  <a:extLst>
                    <a:ext uri="{9D8B030D-6E8A-4147-A177-3AD203B41FA5}">
                      <a16:colId xmlns:a16="http://schemas.microsoft.com/office/drawing/2014/main" val="1977201116"/>
                    </a:ext>
                  </a:extLst>
                </a:gridCol>
                <a:gridCol w="1446139">
                  <a:extLst>
                    <a:ext uri="{9D8B030D-6E8A-4147-A177-3AD203B41FA5}">
                      <a16:colId xmlns:a16="http://schemas.microsoft.com/office/drawing/2014/main" val="313355248"/>
                    </a:ext>
                  </a:extLst>
                </a:gridCol>
                <a:gridCol w="1446139">
                  <a:extLst>
                    <a:ext uri="{9D8B030D-6E8A-4147-A177-3AD203B41FA5}">
                      <a16:colId xmlns:a16="http://schemas.microsoft.com/office/drawing/2014/main" val="623962358"/>
                    </a:ext>
                  </a:extLst>
                </a:gridCol>
                <a:gridCol w="1446139">
                  <a:extLst>
                    <a:ext uri="{9D8B030D-6E8A-4147-A177-3AD203B41FA5}">
                      <a16:colId xmlns:a16="http://schemas.microsoft.com/office/drawing/2014/main" val="743414583"/>
                    </a:ext>
                  </a:extLst>
                </a:gridCol>
                <a:gridCol w="1446139">
                  <a:extLst>
                    <a:ext uri="{9D8B030D-6E8A-4147-A177-3AD203B41FA5}">
                      <a16:colId xmlns:a16="http://schemas.microsoft.com/office/drawing/2014/main" val="1790484749"/>
                    </a:ext>
                  </a:extLst>
                </a:gridCol>
                <a:gridCol w="1446139">
                  <a:extLst>
                    <a:ext uri="{9D8B030D-6E8A-4147-A177-3AD203B41FA5}">
                      <a16:colId xmlns:a16="http://schemas.microsoft.com/office/drawing/2014/main" val="1171588056"/>
                    </a:ext>
                  </a:extLst>
                </a:gridCol>
                <a:gridCol w="1446139">
                  <a:extLst>
                    <a:ext uri="{9D8B030D-6E8A-4147-A177-3AD203B41FA5}">
                      <a16:colId xmlns:a16="http://schemas.microsoft.com/office/drawing/2014/main" val="2375200868"/>
                    </a:ext>
                  </a:extLst>
                </a:gridCol>
              </a:tblGrid>
              <a:tr h="31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Yıllar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İhracat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Değişim 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İthalat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Değişim 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Hacim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Değişim 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Denge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682624"/>
                  </a:ext>
                </a:extLst>
              </a:tr>
              <a:tr h="31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2010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236,6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- 8,9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31,6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268,2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+ 205,0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641897"/>
                  </a:ext>
                </a:extLst>
              </a:tr>
              <a:tr h="31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2015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515,4</a:t>
                      </a:r>
                      <a:r>
                        <a:rPr lang="tr-T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+ 28,9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42,3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557,7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+ 473,1</a:t>
                      </a:r>
                      <a:r>
                        <a:rPr lang="tr-T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068952"/>
                  </a:ext>
                </a:extLst>
              </a:tr>
              <a:tr h="31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2018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619,9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+ 34,9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48,7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668,6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+ 571,2</a:t>
                      </a:r>
                      <a:r>
                        <a:rPr lang="tr-T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09104"/>
                  </a:ext>
                </a:extLst>
              </a:tr>
              <a:tr h="31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2019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713,3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+ 15,1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49,7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763,0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+ 663,6</a:t>
                      </a:r>
                      <a:r>
                        <a:rPr lang="tr-T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859876"/>
                  </a:ext>
                </a:extLst>
              </a:tr>
              <a:tr h="31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803,2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+ 12,6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38,8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842,0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+ 764,4</a:t>
                      </a:r>
                      <a:r>
                        <a:rPr lang="tr-T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195308"/>
                  </a:ext>
                </a:extLst>
              </a:tr>
              <a:tr h="638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*2020 </a:t>
                      </a:r>
                      <a:r>
                        <a:rPr lang="tr-TR" sz="1600" dirty="0">
                          <a:effectLst/>
                        </a:rPr>
                        <a:t>(Ocak-Ağustos)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166,8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+ 17,0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31,6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- 53,8</a:t>
                      </a:r>
                      <a:r>
                        <a:rPr lang="tr-T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198,4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+ 5,7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tr-T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135,0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7463724"/>
                  </a:ext>
                </a:extLst>
              </a:tr>
              <a:tr h="638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*2021 </a:t>
                      </a:r>
                      <a:r>
                        <a:rPr lang="tr-TR" sz="1600" dirty="0">
                          <a:effectLst/>
                        </a:rPr>
                        <a:t>(Ocak-Ağustos)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195,1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14,6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209,7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+ 180,5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833074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84621" y="4933684"/>
            <a:ext cx="10307781" cy="753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*2018-2020 arası Etiyopya Maliye Bakanlığı verileri</a:t>
            </a:r>
          </a:p>
          <a:p>
            <a:pPr lvl="0">
              <a:defRPr/>
            </a:pPr>
            <a:r>
              <a:rPr 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*2021 Ocak – Ağustos Ticaret Bakanlık Bilgi Sistemi</a:t>
            </a:r>
            <a:endParaRPr lang="tr-T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6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</a:rPr>
              <a:t>/8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36658" y="1180631"/>
            <a:ext cx="6372450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/>
              <a:t> DIŞ </a:t>
            </a:r>
            <a:r>
              <a:rPr lang="tr-TR" sz="2400" b="1" dirty="0"/>
              <a:t>TİCARETİMİZDE BAŞLICA MAL GRUPLARI </a:t>
            </a:r>
            <a:r>
              <a:rPr lang="tr-TR" sz="2400" b="1" dirty="0" smtClean="0"/>
              <a:t>(</a:t>
            </a:r>
            <a:r>
              <a:rPr lang="tr-TR" sz="2400" b="1" dirty="0"/>
              <a:t>%</a:t>
            </a:r>
            <a:r>
              <a:rPr lang="tr-TR" sz="2400" b="1" dirty="0" smtClean="0"/>
              <a:t>)</a:t>
            </a:r>
            <a:endParaRPr lang="en-US" sz="24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2660"/>
              </p:ext>
            </p:extLst>
          </p:nvPr>
        </p:nvGraphicFramePr>
        <p:xfrm>
          <a:off x="434300" y="1965754"/>
          <a:ext cx="10518783" cy="3998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8440">
                  <a:extLst>
                    <a:ext uri="{9D8B030D-6E8A-4147-A177-3AD203B41FA5}">
                      <a16:colId xmlns:a16="http://schemas.microsoft.com/office/drawing/2014/main" val="340234108"/>
                    </a:ext>
                  </a:extLst>
                </a:gridCol>
                <a:gridCol w="1620950">
                  <a:extLst>
                    <a:ext uri="{9D8B030D-6E8A-4147-A177-3AD203B41FA5}">
                      <a16:colId xmlns:a16="http://schemas.microsoft.com/office/drawing/2014/main" val="2770113939"/>
                    </a:ext>
                  </a:extLst>
                </a:gridCol>
                <a:gridCol w="3616411">
                  <a:extLst>
                    <a:ext uri="{9D8B030D-6E8A-4147-A177-3AD203B41FA5}">
                      <a16:colId xmlns:a16="http://schemas.microsoft.com/office/drawing/2014/main" val="3197657800"/>
                    </a:ext>
                  </a:extLst>
                </a:gridCol>
                <a:gridCol w="1642982">
                  <a:extLst>
                    <a:ext uri="{9D8B030D-6E8A-4147-A177-3AD203B41FA5}">
                      <a16:colId xmlns:a16="http://schemas.microsoft.com/office/drawing/2014/main" val="263765015"/>
                    </a:ext>
                  </a:extLst>
                </a:gridCol>
              </a:tblGrid>
              <a:tr h="570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İhracat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İthalat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068854"/>
                  </a:ext>
                </a:extLst>
              </a:tr>
              <a:tr h="623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Yenilebilir hayvan ve bitki yağları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44,0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Yağlı tohumlar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47,7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246656"/>
                  </a:ext>
                </a:extLst>
              </a:tr>
              <a:tr h="623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Demir ve çelik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30,1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yenilebilir</a:t>
                      </a:r>
                      <a:r>
                        <a:rPr lang="tr-TR" sz="1800" baseline="0" dirty="0" smtClean="0">
                          <a:effectLst/>
                        </a:rPr>
                        <a:t> bitki ve sebzeler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44,3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052085"/>
                  </a:ext>
                </a:extLst>
              </a:tr>
              <a:tr h="935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Makinalar, mekanik cihazlar, kazanlar ve aksamları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5,9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tekstil ürünleri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2,5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69469"/>
                  </a:ext>
                </a:extLst>
              </a:tr>
              <a:tr h="623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Elektrikli cihazlar ve aksamları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3,5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Kahve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2,2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447622"/>
                  </a:ext>
                </a:extLst>
              </a:tr>
              <a:tr h="623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 Plastik Ürünleri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1,7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Plastik ve kauçuk</a:t>
                      </a:r>
                      <a:r>
                        <a:rPr lang="tr-TR" sz="1800" baseline="0" dirty="0" smtClean="0">
                          <a:effectLst/>
                        </a:rPr>
                        <a:t> ürünleri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1,0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503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4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531930"/>
            <a:ext cx="10664457" cy="797918"/>
          </a:xfrm>
        </p:spPr>
        <p:txBody>
          <a:bodyPr>
            <a:noAutofit/>
          </a:bodyPr>
          <a:lstStyle/>
          <a:p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TÜRKİYE’NİN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ETİYOPYA’YA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DOĞRUDAN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YATIRIMLARI, BÖLGESEL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SEKTÖREL,   </a:t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2003 - 2020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/>
          </p:nvPr>
        </p:nvGraphicFramePr>
        <p:xfrm>
          <a:off x="361503" y="1250966"/>
          <a:ext cx="11025966" cy="3861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9881">
                  <a:extLst>
                    <a:ext uri="{9D8B030D-6E8A-4147-A177-3AD203B41FA5}">
                      <a16:colId xmlns:a16="http://schemas.microsoft.com/office/drawing/2014/main" val="107039068"/>
                    </a:ext>
                  </a:extLst>
                </a:gridCol>
                <a:gridCol w="1674012">
                  <a:extLst>
                    <a:ext uri="{9D8B030D-6E8A-4147-A177-3AD203B41FA5}">
                      <a16:colId xmlns:a16="http://schemas.microsoft.com/office/drawing/2014/main" val="3701101610"/>
                    </a:ext>
                  </a:extLst>
                </a:gridCol>
                <a:gridCol w="1271201">
                  <a:extLst>
                    <a:ext uri="{9D8B030D-6E8A-4147-A177-3AD203B41FA5}">
                      <a16:colId xmlns:a16="http://schemas.microsoft.com/office/drawing/2014/main" val="2622817791"/>
                    </a:ext>
                  </a:extLst>
                </a:gridCol>
                <a:gridCol w="4432315">
                  <a:extLst>
                    <a:ext uri="{9D8B030D-6E8A-4147-A177-3AD203B41FA5}">
                      <a16:colId xmlns:a16="http://schemas.microsoft.com/office/drawing/2014/main" val="2224352949"/>
                    </a:ext>
                  </a:extLst>
                </a:gridCol>
                <a:gridCol w="1488557">
                  <a:extLst>
                    <a:ext uri="{9D8B030D-6E8A-4147-A177-3AD203B41FA5}">
                      <a16:colId xmlns:a16="http://schemas.microsoft.com/office/drawing/2014/main" val="2213789793"/>
                    </a:ext>
                  </a:extLst>
                </a:gridCol>
              </a:tblGrid>
              <a:tr h="8529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YATIRIM</a:t>
                      </a:r>
                      <a:r>
                        <a:rPr lang="tr-TR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YAPILAN BÖLGE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T</a:t>
                      </a:r>
                      <a:r>
                        <a:rPr lang="tr-TR" sz="1400" b="1" u="none" strike="noStrike" dirty="0" smtClean="0">
                          <a:effectLst/>
                        </a:rPr>
                        <a:t>OPLAM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tr-TR" sz="1400" b="1" u="none" strike="noStrike" dirty="0" smtClean="0">
                          <a:effectLst/>
                        </a:rPr>
                        <a:t>PROJE SAYISI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12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S</a:t>
                      </a:r>
                      <a:r>
                        <a:rPr lang="tr-TR" sz="1400" b="1" u="none" strike="noStrike" dirty="0" smtClean="0">
                          <a:effectLst/>
                        </a:rPr>
                        <a:t>EKTÖRLER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OPLAM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PROJE SAYISI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1398980"/>
                  </a:ext>
                </a:extLst>
              </a:tr>
              <a:tr h="176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Addis Ababa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Tarım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3215092"/>
                  </a:ext>
                </a:extLst>
              </a:tr>
              <a:tr h="176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Afar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smtClean="0">
                          <a:effectLst/>
                        </a:rPr>
                        <a:t>Üretim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9049800"/>
                  </a:ext>
                </a:extLst>
              </a:tr>
              <a:tr h="176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Amhara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smtClean="0">
                          <a:effectLst/>
                        </a:rPr>
                        <a:t>Eğitim</a:t>
                      </a:r>
                      <a:r>
                        <a:rPr lang="tr-TR" sz="1400" u="none" strike="noStrike" baseline="0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3540972"/>
                  </a:ext>
                </a:extLst>
              </a:tr>
              <a:tr h="352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Dire Dawa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smtClean="0">
                          <a:effectLst/>
                        </a:rPr>
                        <a:t>Oteller</a:t>
                      </a:r>
                      <a:r>
                        <a:rPr lang="tr-TR" sz="1400" u="none" strike="noStrike" baseline="0" dirty="0" smtClean="0">
                          <a:effectLst/>
                        </a:rPr>
                        <a:t> ve restoranlar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952191"/>
                  </a:ext>
                </a:extLst>
              </a:tr>
              <a:tr h="176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Gambella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smtClean="0">
                          <a:effectLst/>
                        </a:rPr>
                        <a:t>Ulaşım ve </a:t>
                      </a:r>
                      <a:r>
                        <a:rPr lang="tr-TR" sz="1400" u="none" strike="noStrike" dirty="0" err="1" smtClean="0">
                          <a:effectLst/>
                        </a:rPr>
                        <a:t>Telekomunikasyon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3003699"/>
                  </a:ext>
                </a:extLst>
              </a:tr>
              <a:tr h="3529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Çoklu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Bölgesel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Gayrimenkül</a:t>
                      </a:r>
                      <a:r>
                        <a:rPr lang="tr-T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tr-T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makine ve ekipman kiralama ve danışmanlık hizmetleri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958036"/>
                  </a:ext>
                </a:extLst>
              </a:tr>
              <a:tr h="176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Oromia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smtClean="0">
                          <a:effectLst/>
                        </a:rPr>
                        <a:t>Müteahhitlik</a:t>
                      </a:r>
                      <a:r>
                        <a:rPr lang="tr-TR" sz="1400" u="none" strike="noStrike" baseline="0" dirty="0" smtClean="0">
                          <a:effectLst/>
                        </a:rPr>
                        <a:t> ve </a:t>
                      </a:r>
                      <a:r>
                        <a:rPr lang="tr-TR" sz="1400" u="none" strike="noStrike" dirty="0" smtClean="0">
                          <a:effectLst/>
                        </a:rPr>
                        <a:t>Teknik Müşavirlik</a:t>
                      </a:r>
                      <a:r>
                        <a:rPr lang="tr-TR" sz="1400" u="none" strike="noStrike" baseline="0" dirty="0" smtClean="0">
                          <a:effectLst/>
                        </a:rPr>
                        <a:t> (Su sondaj firmaları dahil)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8966224"/>
                  </a:ext>
                </a:extLst>
              </a:tr>
              <a:tr h="17648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Güney</a:t>
                      </a:r>
                      <a:r>
                        <a:rPr lang="tr-T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Eyaletleri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Diğerleri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6202630"/>
                  </a:ext>
                </a:extLst>
              </a:tr>
              <a:tr h="176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Somali</a:t>
                      </a:r>
                      <a:r>
                        <a:rPr lang="tr-TR" sz="1400" u="none" strike="noStrike" dirty="0" smtClean="0">
                          <a:effectLst/>
                        </a:rPr>
                        <a:t> Bölgesi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088072"/>
                  </a:ext>
                </a:extLst>
              </a:tr>
              <a:tr h="176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Tigray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882478"/>
                  </a:ext>
                </a:extLst>
              </a:tr>
              <a:tr h="112040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GENEL</a:t>
                      </a:r>
                      <a:r>
                        <a:rPr lang="tr-TR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TOPLAM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GENEL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TOPLAM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490582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265811" y="5166748"/>
            <a:ext cx="1112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Ülkemiz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Etiyopya’nın yabancı doğrudan yatırımlarında ilk 5’te yer almaktadır .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2003 – 2020 yılları arasında Etiyopya’ya toplamda 2 milyar ABD Doları tutarında doğrudan yabancı yatırım gerçekleştirilmiştir. Türk yatırımcılar 30.000’in üzerinde Etiyopya vatandaşına istihdam sağlamışlardır.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Resim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4" y="24945"/>
            <a:ext cx="1011296" cy="9870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0443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8/8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81596" y="887237"/>
            <a:ext cx="5926431" cy="83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400" b="1" dirty="0"/>
              <a:t>İŞ İNSANLARIMIZIN KARŞILAŞTIĞI SORUNLAR</a:t>
            </a: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16766" y="1635407"/>
            <a:ext cx="11687665" cy="1771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1" indent="-182880" algn="just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  <a:buFont typeface="Wingdings" panose="05000000000000000000" pitchFamily="2" charset="2"/>
              <a:buChar char="q"/>
            </a:pP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 </a:t>
            </a:r>
            <a:r>
              <a:rPr lang="tr-TR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Döviz </a:t>
            </a:r>
            <a:r>
              <a:rPr lang="tr-TR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Sıkıntısı ve akreditifler </a:t>
            </a:r>
            <a:r>
              <a:rPr lang="tr-TR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: 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Etiyopya’da çok yüksek seviyede döviz sıkıntısı yaşanmaktadır. Döviz </a:t>
            </a:r>
            <a:r>
              <a:rPr lang="tr-T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sıkıntısına 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bağlı olarak Etiyopya’dan açılan akreditif süreleri 1-1,5 yılı </a:t>
            </a:r>
            <a:r>
              <a:rPr lang="tr-T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bulabilmektedir. Firmalarımıza 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yurt dışı diaspora hesapları olan ve döviz açısından güçlü, Etiyopya’dan ihracat yapan firmalarla çalışmaları, distribütörlerini de bu kritere göre belirlemeleri önerilmektedir. </a:t>
            </a:r>
            <a:endParaRPr lang="tr-TR" sz="11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  <a:p>
            <a:pPr marL="384048" lvl="1" indent="-182880" algn="just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  <a:buFont typeface="Wingdings" panose="05000000000000000000" pitchFamily="2" charset="2"/>
              <a:buChar char="q"/>
            </a:pPr>
            <a:r>
              <a:rPr lang="tr-TR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Referans </a:t>
            </a:r>
            <a:r>
              <a:rPr lang="tr-TR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fiyat </a:t>
            </a:r>
            <a:r>
              <a:rPr lang="tr-TR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uygulaması:</a:t>
            </a:r>
            <a:r>
              <a:rPr lang="tr-T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 Ülkemiz 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en </a:t>
            </a:r>
            <a:r>
              <a:rPr lang="tr-T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yüksek referans 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fiyat seviyesinin uygulandığı Avrupa ülkeleriyle aynı grupta yer almaktadır. Bu nedenle de Türk mallarına </a:t>
            </a:r>
            <a:r>
              <a:rPr lang="tr-T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Etiyopya’ya 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ithali sırasında Asya ülkelerinden ithal edilen benzer mallara göre daha yüksek miktarda gümrük </a:t>
            </a:r>
            <a:r>
              <a:rPr lang="tr-T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vergisi alınmaktadır. TTA görüşmelerimiz devam etmektedir.</a:t>
            </a:r>
          </a:p>
          <a:p>
            <a:pPr marL="384048" lvl="1" indent="-182880" algn="just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  <a:buFont typeface="Wingdings" panose="05000000000000000000" pitchFamily="2" charset="2"/>
              <a:buChar char="q"/>
            </a:pPr>
            <a:r>
              <a:rPr lang="tr-TR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Taşımacılık : 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Deniz kıyısı olmayan Etiyopya’ya taşıma maliyeti çok yüksektir (Mersin limanı –</a:t>
            </a:r>
            <a:r>
              <a:rPr lang="tr-TR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Mojo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 </a:t>
            </a:r>
            <a:r>
              <a:rPr lang="tr-TR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dry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 port 40’lık konteynır taşıma maliyeti </a:t>
            </a:r>
            <a:r>
              <a:rPr lang="tr-T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8.500 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ABD doları, sadece </a:t>
            </a:r>
            <a:r>
              <a:rPr lang="tr-T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3.300 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ABD Doları Cibuti-</a:t>
            </a:r>
            <a:r>
              <a:rPr lang="tr-TR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Mojo</a:t>
            </a:r>
            <a:r>
              <a:rPr lang="tr-TR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 arası). </a:t>
            </a:r>
            <a:endParaRPr lang="tr-TR" sz="11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  <a:p>
            <a:pPr marL="201168" lvl="1" algn="just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</a:pPr>
            <a:endParaRPr lang="tr-TR" sz="11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  <a:p>
            <a:pPr marL="384048" lvl="1" indent="-182880" algn="just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  <a:buFont typeface="Wingdings" panose="05000000000000000000" pitchFamily="2" charset="2"/>
              <a:buChar char="q"/>
            </a:pPr>
            <a:endParaRPr lang="tr-TR" sz="11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16766" y="4423046"/>
            <a:ext cx="11687665" cy="70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1" indent="-182880" algn="just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  <a:buFont typeface="Wingdings" panose="05000000000000000000" pitchFamily="2" charset="2"/>
              <a:buChar char="q"/>
            </a:pPr>
            <a:r>
              <a:rPr lang="tr-T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Etiyopya’da </a:t>
            </a:r>
            <a:r>
              <a:rPr lang="tr-T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Müteahhitlerimiz toplam 2.3 milyar ABD Doları değerinde 12 proje gerçekleştirmiştir.</a:t>
            </a:r>
          </a:p>
          <a:p>
            <a:pPr marL="201168" lvl="1" algn="just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</a:pPr>
            <a:endParaRPr lang="tr-TR" sz="11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  <a:p>
            <a:pPr marL="384048" lvl="1" indent="-182880" algn="just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  <a:buFont typeface="Wingdings" panose="05000000000000000000" pitchFamily="2" charset="2"/>
              <a:buChar char="q"/>
            </a:pPr>
            <a:endParaRPr lang="tr-TR" sz="11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751309" y="3847091"/>
            <a:ext cx="3151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MÜTEAHHİTLİK </a:t>
            </a:r>
            <a:r>
              <a:rPr lang="tr-TR" sz="2000" b="1" dirty="0" smtClean="0"/>
              <a:t>HİZMETLERİ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70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çmişe bakış">
  <a:themeElements>
    <a:clrScheme name="Turuncu Kırmı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8749</TotalTime>
  <Words>646</Words>
  <Application>Microsoft Office PowerPoint</Application>
  <PresentationFormat>Geniş ekran</PresentationFormat>
  <Paragraphs>309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Arial</vt:lpstr>
      <vt:lpstr>Myriad Pro Semibold</vt:lpstr>
      <vt:lpstr>Myriad Pro</vt:lpstr>
      <vt:lpstr>Wingdings</vt:lpstr>
      <vt:lpstr>Calibri</vt:lpstr>
      <vt:lpstr>Times New Roman</vt:lpstr>
      <vt:lpstr>Office Theme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TÜRKİYE’NİN ETİYOPYA’YA DOĞRUDAN YATIRIMLARI, BÖLGESEL VE SEKTÖREL,    2003 - 2020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Developer</dc:creator>
  <cp:lastModifiedBy>SER</cp:lastModifiedBy>
  <cp:revision>1248</cp:revision>
  <cp:lastPrinted>2020-04-01T06:21:39Z</cp:lastPrinted>
  <dcterms:created xsi:type="dcterms:W3CDTF">2019-10-31T08:10:08Z</dcterms:created>
  <dcterms:modified xsi:type="dcterms:W3CDTF">2022-02-22T08:12:26Z</dcterms:modified>
</cp:coreProperties>
</file>