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tiff" ContentType="image/tiff"/>
  <Default Extension="vml" ContentType="application/vnd.openxmlformats-officedocument.vmlDrawing"/>
  <Default Extension="rels" ContentType="application/vnd.openxmlformats-package.relationships+xm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3" r:id="rId3"/>
    <p:sldId id="275" r:id="rId4"/>
    <p:sldId id="347" r:id="rId5"/>
    <p:sldId id="348" r:id="rId6"/>
    <p:sldId id="349" r:id="rId7"/>
    <p:sldId id="350" r:id="rId8"/>
    <p:sldId id="296" r:id="rId9"/>
    <p:sldId id="311" r:id="rId10"/>
    <p:sldId id="335" r:id="rId11"/>
    <p:sldId id="336" r:id="rId12"/>
    <p:sldId id="337" r:id="rId13"/>
    <p:sldId id="340" r:id="rId14"/>
    <p:sldId id="341" r:id="rId15"/>
    <p:sldId id="323" r:id="rId16"/>
    <p:sldId id="351" r:id="rId17"/>
    <p:sldId id="324" r:id="rId18"/>
    <p:sldId id="325" r:id="rId19"/>
    <p:sldId id="327" r:id="rId20"/>
    <p:sldId id="352" r:id="rId21"/>
    <p:sldId id="312" r:id="rId22"/>
    <p:sldId id="354" r:id="rId2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/>
    <p:restoredTop sz="95939"/>
  </p:normalViewPr>
  <p:slideViewPr>
    <p:cSldViewPr>
      <p:cViewPr varScale="1">
        <p:scale>
          <a:sx n="121" d="100"/>
          <a:sy n="121" d="100"/>
        </p:scale>
        <p:origin x="960" y="176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SRF\SILK%20AIM%202016\UZB%20SILK%20Capital%20macr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ulugbek\Desktop\Silk%20Road\Presentations\data%20uzb%20mac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SRF\SILK%20AIM%202016\UZB%20SILK%20Capital%20mac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SRF\SILK%20AIM%202016\UZB%20SILK%20Capital%20macr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SRF\SILK%20AIM%202016\UZB%20SILK%20Capital%20macr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Eriell\Dropbox\DATA\SILK%20CAPITAL\Uzbekistan%20Outlook%202017\Outlook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sherzod.rakhimov\Downloads\UZB%20Stat%20machiner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GDP!$A$6</c:f>
              <c:strCache>
                <c:ptCount val="1"/>
                <c:pt idx="0">
                  <c:v>GDP, $bn (lhs)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GDP!$B$5:$I$5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2017f</c:v>
                </c:pt>
                <c:pt idx="3">
                  <c:v>2018f</c:v>
                </c:pt>
                <c:pt idx="4">
                  <c:v>2019f</c:v>
                </c:pt>
                <c:pt idx="5">
                  <c:v>2020f</c:v>
                </c:pt>
                <c:pt idx="6">
                  <c:v>2021f</c:v>
                </c:pt>
                <c:pt idx="7">
                  <c:v>2022f</c:v>
                </c:pt>
              </c:strCache>
            </c:strRef>
          </c:cat>
          <c:val>
            <c:numRef>
              <c:f>GDP!$B$6:$I$6</c:f>
              <c:numCache>
                <c:formatCode>0</c:formatCode>
                <c:ptCount val="8"/>
                <c:pt idx="0">
                  <c:v>65.403</c:v>
                </c:pt>
                <c:pt idx="1">
                  <c:v>66.502</c:v>
                </c:pt>
                <c:pt idx="2">
                  <c:v>68.324</c:v>
                </c:pt>
                <c:pt idx="3">
                  <c:v>71.824</c:v>
                </c:pt>
                <c:pt idx="4">
                  <c:v>75.55299999999998</c:v>
                </c:pt>
                <c:pt idx="5">
                  <c:v>79.742</c:v>
                </c:pt>
                <c:pt idx="6">
                  <c:v>83.804</c:v>
                </c:pt>
                <c:pt idx="7">
                  <c:v>87.924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90-4A08-A6EA-205A8971B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404880"/>
        <c:axId val="594894624"/>
      </c:barChart>
      <c:lineChart>
        <c:grouping val="standard"/>
        <c:varyColors val="0"/>
        <c:ser>
          <c:idx val="1"/>
          <c:order val="1"/>
          <c:tx>
            <c:strRef>
              <c:f>GDP!$A$7</c:f>
              <c:strCache>
                <c:ptCount val="1"/>
                <c:pt idx="0">
                  <c:v>GDP growth, % y-o-y (rhs)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GDP!$B$5:$I$5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2017f</c:v>
                </c:pt>
                <c:pt idx="3">
                  <c:v>2018f</c:v>
                </c:pt>
                <c:pt idx="4">
                  <c:v>2019f</c:v>
                </c:pt>
                <c:pt idx="5">
                  <c:v>2020f</c:v>
                </c:pt>
                <c:pt idx="6">
                  <c:v>2021f</c:v>
                </c:pt>
                <c:pt idx="7">
                  <c:v>2022f</c:v>
                </c:pt>
              </c:strCache>
            </c:strRef>
          </c:cat>
          <c:val>
            <c:numRef>
              <c:f>GDP!$B$7:$I$7</c:f>
              <c:numCache>
                <c:formatCode>General</c:formatCode>
                <c:ptCount val="8"/>
                <c:pt idx="0">
                  <c:v>8.0</c:v>
                </c:pt>
                <c:pt idx="1">
                  <c:v>7.8</c:v>
                </c:pt>
                <c:pt idx="2" formatCode="0.0">
                  <c:v>5.974</c:v>
                </c:pt>
                <c:pt idx="3" formatCode="0.0">
                  <c:v>6.037</c:v>
                </c:pt>
                <c:pt idx="4">
                  <c:v>6.0</c:v>
                </c:pt>
                <c:pt idx="5">
                  <c:v>6.0</c:v>
                </c:pt>
                <c:pt idx="6">
                  <c:v>6.0</c:v>
                </c:pt>
                <c:pt idx="7">
                  <c:v>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90-4A08-A6EA-205A8971B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554208"/>
        <c:axId val="1010498464"/>
      </c:lineChart>
      <c:catAx>
        <c:axId val="59540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4894624"/>
        <c:crosses val="autoZero"/>
        <c:auto val="1"/>
        <c:lblAlgn val="ctr"/>
        <c:lblOffset val="100"/>
        <c:noMultiLvlLbl val="0"/>
      </c:catAx>
      <c:valAx>
        <c:axId val="594894624"/>
        <c:scaling>
          <c:orientation val="minMax"/>
          <c:min val="60.0"/>
        </c:scaling>
        <c:delete val="0"/>
        <c:axPos val="l"/>
        <c:majorGridlines>
          <c:spPr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595404880"/>
        <c:crosses val="autoZero"/>
        <c:crossBetween val="between"/>
      </c:valAx>
      <c:valAx>
        <c:axId val="1010498464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595554208"/>
        <c:crosses val="max"/>
        <c:crossBetween val="between"/>
      </c:valAx>
      <c:catAx>
        <c:axId val="59555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04984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Sheet1!$I$37:$I$44</c:f>
              <c:strCache>
                <c:ptCount val="8"/>
                <c:pt idx="0">
                  <c:v>Australia</c:v>
                </c:pt>
                <c:pt idx="1">
                  <c:v>Turkey</c:v>
                </c:pt>
                <c:pt idx="2">
                  <c:v>Uzbekistan</c:v>
                </c:pt>
                <c:pt idx="3">
                  <c:v>Brazil</c:v>
                </c:pt>
                <c:pt idx="4">
                  <c:v>Pakistan</c:v>
                </c:pt>
                <c:pt idx="5">
                  <c:v>United States</c:v>
                </c:pt>
                <c:pt idx="6">
                  <c:v>China</c:v>
                </c:pt>
                <c:pt idx="7">
                  <c:v>India</c:v>
                </c:pt>
              </c:strCache>
            </c:strRef>
          </c:cat>
          <c:val>
            <c:numRef>
              <c:f>Sheet1!$J$37:$J$44</c:f>
              <c:numCache>
                <c:formatCode>_-* #,##0.0\ _₽_-;\-* #,##0.0\ _₽_-;_-* "-"??\ _₽_-;_-@_-</c:formatCode>
                <c:ptCount val="8"/>
                <c:pt idx="0">
                  <c:v>566.0</c:v>
                </c:pt>
                <c:pt idx="1">
                  <c:v>577.0</c:v>
                </c:pt>
                <c:pt idx="2">
                  <c:v>827.0</c:v>
                </c:pt>
                <c:pt idx="3">
                  <c:v>1285.0</c:v>
                </c:pt>
                <c:pt idx="4">
                  <c:v>1524.0</c:v>
                </c:pt>
                <c:pt idx="5">
                  <c:v>2806.0</c:v>
                </c:pt>
                <c:pt idx="6">
                  <c:v>4790.0</c:v>
                </c:pt>
                <c:pt idx="7">
                  <c:v>5748.0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6045760"/>
        <c:axId val="1036753808"/>
      </c:barChart>
      <c:catAx>
        <c:axId val="1036045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36753808"/>
        <c:crosses val="autoZero"/>
        <c:auto val="1"/>
        <c:lblAlgn val="ctr"/>
        <c:lblOffset val="100"/>
        <c:noMultiLvlLbl val="0"/>
      </c:catAx>
      <c:valAx>
        <c:axId val="1036753808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none"/>
        <c:minorTickMark val="none"/>
        <c:tickLblPos val="none"/>
        <c:crossAx val="103604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3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Sheet1!$C$4:$C$8</c:f>
              <c:strCache>
                <c:ptCount val="5"/>
                <c:pt idx="0">
                  <c:v>India</c:v>
                </c:pt>
                <c:pt idx="1">
                  <c:v>Russia</c:v>
                </c:pt>
                <c:pt idx="2">
                  <c:v>Ukraine</c:v>
                </c:pt>
                <c:pt idx="3">
                  <c:v>Belarus</c:v>
                </c:pt>
                <c:pt idx="4">
                  <c:v>Others</c:v>
                </c:pt>
              </c:strCache>
            </c:strRef>
          </c:cat>
          <c:val>
            <c:numRef>
              <c:f>Sheet1!$D$4:$D$8</c:f>
              <c:numCache>
                <c:formatCode>0%</c:formatCode>
                <c:ptCount val="5"/>
                <c:pt idx="0">
                  <c:v>0.15</c:v>
                </c:pt>
                <c:pt idx="1">
                  <c:v>0.12</c:v>
                </c:pt>
                <c:pt idx="2">
                  <c:v>0.09</c:v>
                </c:pt>
                <c:pt idx="3">
                  <c:v>0.04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59125207364705"/>
          <c:y val="0.074031990249839"/>
          <c:w val="0.805734417325638"/>
          <c:h val="0.668487348421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Construction!$C$30</c:f>
              <c:strCache>
                <c:ptCount val="1"/>
                <c:pt idx="0">
                  <c:v>UZS (bn)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Construction!$D$29:$P$29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2017e</c:v>
                </c:pt>
              </c:strCache>
            </c:strRef>
          </c:cat>
          <c:val>
            <c:numRef>
              <c:f>Construction!$D$30:$P$30</c:f>
              <c:numCache>
                <c:formatCode>0.0</c:formatCode>
                <c:ptCount val="13"/>
                <c:pt idx="0">
                  <c:v>1453.1</c:v>
                </c:pt>
                <c:pt idx="1">
                  <c:v>1938.4</c:v>
                </c:pt>
                <c:pt idx="2">
                  <c:v>2733.5</c:v>
                </c:pt>
                <c:pt idx="3">
                  <c:v>3575.9</c:v>
                </c:pt>
                <c:pt idx="4">
                  <c:v>7067.4</c:v>
                </c:pt>
                <c:pt idx="5">
                  <c:v>8245.799999999985</c:v>
                </c:pt>
                <c:pt idx="6">
                  <c:v>9504.799999999985</c:v>
                </c:pt>
                <c:pt idx="7">
                  <c:v>11753.9</c:v>
                </c:pt>
                <c:pt idx="8">
                  <c:v>15219.3</c:v>
                </c:pt>
                <c:pt idx="9">
                  <c:v>20060.4</c:v>
                </c:pt>
                <c:pt idx="10">
                  <c:v>25329.1</c:v>
                </c:pt>
                <c:pt idx="11">
                  <c:v>29265.8</c:v>
                </c:pt>
                <c:pt idx="12">
                  <c:v>32618.4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742864"/>
        <c:axId val="972983696"/>
      </c:barChart>
      <c:lineChart>
        <c:grouping val="standard"/>
        <c:varyColors val="0"/>
        <c:ser>
          <c:idx val="1"/>
          <c:order val="1"/>
          <c:tx>
            <c:strRef>
              <c:f>Construction!$C$31</c:f>
              <c:strCache>
                <c:ptCount val="1"/>
                <c:pt idx="0">
                  <c:v>US$ (bn)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Construction!$D$29:$P$29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2017e</c:v>
                </c:pt>
              </c:strCache>
            </c:strRef>
          </c:cat>
          <c:val>
            <c:numRef>
              <c:f>Construction!$D$31:$P$31</c:f>
              <c:numCache>
                <c:formatCode>0.0</c:formatCode>
                <c:ptCount val="13"/>
                <c:pt idx="0">
                  <c:v>1.234485043624532</c:v>
                </c:pt>
                <c:pt idx="1">
                  <c:v>1.566788987859486</c:v>
                </c:pt>
                <c:pt idx="2">
                  <c:v>2.11899224806202</c:v>
                </c:pt>
                <c:pt idx="3">
                  <c:v>2.58430295584303</c:v>
                </c:pt>
                <c:pt idx="4">
                  <c:v>4.676061929337038</c:v>
                </c:pt>
                <c:pt idx="5">
                  <c:v>5.032468325073852</c:v>
                </c:pt>
                <c:pt idx="6">
                  <c:v>5.317251641921293</c:v>
                </c:pt>
                <c:pt idx="7">
                  <c:v>5.924344758064516</c:v>
                </c:pt>
                <c:pt idx="8">
                  <c:v>6.918083757210455</c:v>
                </c:pt>
                <c:pt idx="9">
                  <c:v>8.281208718626148</c:v>
                </c:pt>
                <c:pt idx="10">
                  <c:v>9.062354650122722</c:v>
                </c:pt>
                <c:pt idx="11">
                  <c:v>9.033713830634451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739424"/>
        <c:axId val="983661712"/>
      </c:lineChart>
      <c:dateAx>
        <c:axId val="9837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661712"/>
        <c:crosses val="autoZero"/>
        <c:auto val="0"/>
        <c:lblOffset val="100"/>
        <c:baseTimeUnit val="days"/>
      </c:dateAx>
      <c:valAx>
        <c:axId val="983661712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95000"/>
                </a:prst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739424"/>
        <c:crosses val="autoZero"/>
        <c:crossBetween val="between"/>
      </c:valAx>
      <c:valAx>
        <c:axId val="972983696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prstClr val="white">
                <a:lumMod val="9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742864"/>
        <c:crosses val="max"/>
        <c:crossBetween val="between"/>
      </c:valAx>
      <c:catAx>
        <c:axId val="97274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72983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640036124391"/>
          <c:y val="0.899388686781903"/>
          <c:w val="0.385538957693569"/>
          <c:h val="0.100611313218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939185793266"/>
          <c:y val="0.0292849870634498"/>
          <c:w val="0.724845311889206"/>
          <c:h val="0.969899776762783"/>
        </c:manualLayout>
      </c:layout>
      <c:pieChart>
        <c:varyColors val="1"/>
        <c:ser>
          <c:idx val="0"/>
          <c:order val="0"/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2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GDP!$A$21:$A$23</c:f>
              <c:strCache>
                <c:ptCount val="3"/>
                <c:pt idx="0">
                  <c:v>industry</c:v>
                </c:pt>
                <c:pt idx="1">
                  <c:v>agriculture</c:v>
                </c:pt>
                <c:pt idx="2">
                  <c:v>services</c:v>
                </c:pt>
              </c:strCache>
            </c:strRef>
          </c:cat>
          <c:val>
            <c:numRef>
              <c:f>GDP!$F$21:$F$23</c:f>
              <c:numCache>
                <c:formatCode>_(* #,##0_);_(* \(#,##0\);_(* "-"??_);_(@_)</c:formatCode>
                <c:ptCount val="3"/>
                <c:pt idx="0">
                  <c:v>48306.11280359267</c:v>
                </c:pt>
                <c:pt idx="1">
                  <c:v>33200.84215885944</c:v>
                </c:pt>
                <c:pt idx="2">
                  <c:v>90991.7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93-4A11-AED6-0FDD469B5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044020813188"/>
          <c:y val="0.100694225721785"/>
          <c:w val="0.424464014366626"/>
          <c:h val="0.806481627296589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-0.0793835997773006"/>
                  <c:y val="-0.01202919947506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F9-4018-BED7-DE838704C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54391951006124"/>
                  <c:y val="-0.093923519976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F9-4018-BED7-DE838704C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299300087489064"/>
                  <c:y val="-0.1084536307961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F9-4018-BED7-DE838704C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7577662866768"/>
                  <c:y val="-0.2910091863517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F9-4018-BED7-DE838704CB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trade!$B$3:$B$10</c:f>
              <c:strCache>
                <c:ptCount val="8"/>
                <c:pt idx="0">
                  <c:v>Energy, oil products</c:v>
                </c:pt>
                <c:pt idx="1">
                  <c:v>Foodstuff</c:v>
                </c:pt>
                <c:pt idx="2">
                  <c:v>Chemicals</c:v>
                </c:pt>
                <c:pt idx="3">
                  <c:v>Ferrous &amp; non-ferrous metals</c:v>
                </c:pt>
                <c:pt idx="4">
                  <c:v>Cotton fiber</c:v>
                </c:pt>
                <c:pt idx="5">
                  <c:v>Machinery &amp; equipment</c:v>
                </c:pt>
                <c:pt idx="6">
                  <c:v>Services</c:v>
                </c:pt>
                <c:pt idx="7">
                  <c:v>Others</c:v>
                </c:pt>
              </c:strCache>
            </c:strRef>
          </c:cat>
          <c:val>
            <c:numRef>
              <c:f>trade!$C$3:$C$10</c:f>
              <c:numCache>
                <c:formatCode>0.0%</c:formatCode>
                <c:ptCount val="8"/>
                <c:pt idx="0">
                  <c:v>0.137</c:v>
                </c:pt>
                <c:pt idx="1">
                  <c:v>0.085</c:v>
                </c:pt>
                <c:pt idx="2">
                  <c:v>0.067</c:v>
                </c:pt>
                <c:pt idx="3">
                  <c:v>0.057</c:v>
                </c:pt>
                <c:pt idx="4">
                  <c:v>0.051</c:v>
                </c:pt>
                <c:pt idx="5">
                  <c:v>0.017</c:v>
                </c:pt>
                <c:pt idx="6">
                  <c:v>0.255</c:v>
                </c:pt>
                <c:pt idx="7">
                  <c:v>0.331000000000001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F9-4018-BED7-DE838704C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448289084159"/>
          <c:y val="0.0731609195402299"/>
          <c:w val="0.456818311424885"/>
          <c:h val="0.866379762874469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81A-4526-91A2-320A31ECB0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1A-4526-91A2-320A31ECB0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1A-4526-91A2-320A31ECB0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trade!$B$15:$B$21</c:f>
              <c:strCache>
                <c:ptCount val="7"/>
                <c:pt idx="0">
                  <c:v>Machinery &amp; equipment</c:v>
                </c:pt>
                <c:pt idx="1">
                  <c:v>Chemicals</c:v>
                </c:pt>
                <c:pt idx="2">
                  <c:v>Foodstuff</c:v>
                </c:pt>
                <c:pt idx="3">
                  <c:v>Ferrous &amp; non-ferrous metals</c:v>
                </c:pt>
                <c:pt idx="4">
                  <c:v>Energy, oil products</c:v>
                </c:pt>
                <c:pt idx="5">
                  <c:v>Services</c:v>
                </c:pt>
                <c:pt idx="6">
                  <c:v>Others</c:v>
                </c:pt>
              </c:strCache>
            </c:strRef>
          </c:cat>
          <c:val>
            <c:numRef>
              <c:f>trade!$C$15:$C$21</c:f>
              <c:numCache>
                <c:formatCode>0.0%</c:formatCode>
                <c:ptCount val="7"/>
                <c:pt idx="0">
                  <c:v>0.414</c:v>
                </c:pt>
                <c:pt idx="1">
                  <c:v>0.175</c:v>
                </c:pt>
                <c:pt idx="2">
                  <c:v>0.119</c:v>
                </c:pt>
                <c:pt idx="3">
                  <c:v>0.076</c:v>
                </c:pt>
                <c:pt idx="4">
                  <c:v>0.0490000000000001</c:v>
                </c:pt>
                <c:pt idx="5">
                  <c:v>0.065</c:v>
                </c:pt>
                <c:pt idx="6">
                  <c:v>0.102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1A-4526-91A2-320A31ECB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04-4156-84CE-E72031DDDA4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04-4156-84CE-E72031DDDA4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04-4156-84CE-E72031DDDA4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04-4156-84CE-E72031DDDA47}"/>
              </c:ext>
            </c:extLst>
          </c:dPt>
          <c:dLbls>
            <c:dLbl>
              <c:idx val="0"/>
              <c:layout>
                <c:manualLayout>
                  <c:x val="-0.128604024061398"/>
                  <c:y val="0.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04-4156-84CE-E72031DDDA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6901057871811"/>
                  <c:y val="0.005465819048680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04-4156-84CE-E72031DDDA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414851690520639"/>
                  <c:y val="-0.05547690480965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04-4156-84CE-E72031DDDA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Sheet4!$C$5:$C$8</c:f>
              <c:strCache>
                <c:ptCount val="4"/>
                <c:pt idx="0">
                  <c:v>Fuel oil </c:v>
                </c:pt>
                <c:pt idx="1">
                  <c:v>Jet fuel</c:v>
                </c:pt>
                <c:pt idx="2">
                  <c:v>Gasoline</c:v>
                </c:pt>
                <c:pt idx="3">
                  <c:v>Diesel</c:v>
                </c:pt>
              </c:strCache>
            </c:strRef>
          </c:cat>
          <c:val>
            <c:numRef>
              <c:f>Sheet4!$D$5:$D$8</c:f>
              <c:numCache>
                <c:formatCode>0%</c:formatCode>
                <c:ptCount val="4"/>
                <c:pt idx="0">
                  <c:v>0.02</c:v>
                </c:pt>
                <c:pt idx="1">
                  <c:v>0.06</c:v>
                </c:pt>
                <c:pt idx="2">
                  <c:v>0.57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304-4156-84CE-E72031DDDA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Лист1!$A$28</c:f>
              <c:strCache>
                <c:ptCount val="1"/>
                <c:pt idx="0">
                  <c:v>Oil and Gas, UZSbn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Лист1!$B$27:$G$27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</c:strCache>
            </c:strRef>
          </c:cat>
          <c:val>
            <c:numRef>
              <c:f>Лист1!$B$28:$G$28</c:f>
              <c:numCache>
                <c:formatCode>_(* #,##0_);_(* \(#,##0\);_(* "-"??_);_(@_)</c:formatCode>
                <c:ptCount val="6"/>
                <c:pt idx="0">
                  <c:v>9207.9</c:v>
                </c:pt>
                <c:pt idx="1">
                  <c:v>9632.299999999983</c:v>
                </c:pt>
                <c:pt idx="2">
                  <c:v>10023.79999999999</c:v>
                </c:pt>
                <c:pt idx="3">
                  <c:v>12154.3</c:v>
                </c:pt>
                <c:pt idx="4">
                  <c:v>12859.2494</c:v>
                </c:pt>
                <c:pt idx="5">
                  <c:v>13502.21187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91-4E6E-B4AD-FB8D843CA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649984"/>
        <c:axId val="1062653840"/>
      </c:barChart>
      <c:lineChart>
        <c:grouping val="standard"/>
        <c:varyColors val="0"/>
        <c:ser>
          <c:idx val="1"/>
          <c:order val="1"/>
          <c:tx>
            <c:strRef>
              <c:f>Лист1!$A$29</c:f>
              <c:strCache>
                <c:ptCount val="1"/>
                <c:pt idx="0">
                  <c:v>Oil and Gas, $bn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20000"/>
                  <a:lumOff val="80000"/>
                </a:schemeClr>
              </a:solidFill>
            </c:spPr>
          </c:marker>
          <c:cat>
            <c:strRef>
              <c:f>Лист1!$B$27:$G$27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</c:strCache>
            </c:strRef>
          </c:cat>
          <c:val>
            <c:numRef>
              <c:f>Лист1!$B$29:$G$29</c:f>
              <c:numCache>
                <c:formatCode>0.00</c:formatCode>
                <c:ptCount val="6"/>
                <c:pt idx="0">
                  <c:v>4.641078629032258</c:v>
                </c:pt>
                <c:pt idx="1">
                  <c:v>4.373944237580593</c:v>
                </c:pt>
                <c:pt idx="2">
                  <c:v>4.137962351387046</c:v>
                </c:pt>
                <c:pt idx="3">
                  <c:v>4.325404451277223</c:v>
                </c:pt>
                <c:pt idx="4">
                  <c:v>3.979368400856573</c:v>
                </c:pt>
                <c:pt idx="5">
                  <c:v>2.383132983511421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91-4E6E-B4AD-FB8D843CA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621408"/>
        <c:axId val="1062634736"/>
      </c:lineChart>
      <c:catAx>
        <c:axId val="10626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2653840"/>
        <c:crosses val="autoZero"/>
        <c:auto val="1"/>
        <c:lblAlgn val="ctr"/>
        <c:lblOffset val="100"/>
        <c:noMultiLvlLbl val="0"/>
      </c:catAx>
      <c:valAx>
        <c:axId val="1062653840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1062649984"/>
        <c:crosses val="autoZero"/>
        <c:crossBetween val="between"/>
      </c:valAx>
      <c:valAx>
        <c:axId val="1062634736"/>
        <c:scaling>
          <c:orientation val="minMax"/>
          <c:max val="10.0"/>
        </c:scaling>
        <c:delete val="0"/>
        <c:axPos val="r"/>
        <c:numFmt formatCode="0" sourceLinked="0"/>
        <c:majorTickMark val="out"/>
        <c:minorTickMark val="none"/>
        <c:tickLblPos val="nextTo"/>
        <c:crossAx val="1062621408"/>
        <c:crosses val="max"/>
        <c:crossBetween val="between"/>
      </c:valAx>
      <c:catAx>
        <c:axId val="106262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626347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(2)'!$A$28</c:f>
              <c:strCache>
                <c:ptCount val="1"/>
                <c:pt idx="0">
                  <c:v>Mining, UZSbn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'Лист1 (2)'!$B$27:$G$27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</c:strCache>
            </c:strRef>
          </c:cat>
          <c:val>
            <c:numRef>
              <c:f>'Лист1 (2)'!$B$28:$G$28</c:f>
              <c:numCache>
                <c:formatCode>_(* #,##0_);_(* \(#,##0\);_(* "-"??_);_(@_)</c:formatCode>
                <c:ptCount val="6"/>
                <c:pt idx="0">
                  <c:v>6403.6</c:v>
                </c:pt>
                <c:pt idx="1">
                  <c:v>7241.5</c:v>
                </c:pt>
                <c:pt idx="2">
                  <c:v>8789.2</c:v>
                </c:pt>
                <c:pt idx="3">
                  <c:v>10636.1</c:v>
                </c:pt>
                <c:pt idx="4">
                  <c:v>10997.72740000001</c:v>
                </c:pt>
                <c:pt idx="5">
                  <c:v>11547.61377000001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2-4B61-8550-224175FC7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064928"/>
        <c:axId val="650061360"/>
      </c:barChart>
      <c:lineChart>
        <c:grouping val="standard"/>
        <c:varyColors val="0"/>
        <c:ser>
          <c:idx val="1"/>
          <c:order val="1"/>
          <c:tx>
            <c:strRef>
              <c:f>'Лист1 (2)'!$A$29</c:f>
              <c:strCache>
                <c:ptCount val="1"/>
                <c:pt idx="0">
                  <c:v>Mining, $bn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20000"/>
                  <a:lumOff val="80000"/>
                </a:schemeClr>
              </a:solidFill>
            </c:spPr>
          </c:marker>
          <c:cat>
            <c:strRef>
              <c:f>'Лист1 (2)'!$B$27:$G$27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</c:strCache>
            </c:strRef>
          </c:cat>
          <c:val>
            <c:numRef>
              <c:f>'Лист1 (2)'!$B$29:$G$29</c:f>
              <c:numCache>
                <c:formatCode>0.00</c:formatCode>
                <c:ptCount val="6"/>
                <c:pt idx="0">
                  <c:v>3.227620967741942</c:v>
                </c:pt>
                <c:pt idx="1">
                  <c:v>3.288302606484425</c:v>
                </c:pt>
                <c:pt idx="2">
                  <c:v>3.628302509907533</c:v>
                </c:pt>
                <c:pt idx="3">
                  <c:v>3.78511590829828</c:v>
                </c:pt>
                <c:pt idx="4">
                  <c:v>3.40330975280677</c:v>
                </c:pt>
                <c:pt idx="5">
                  <c:v>2.038147491766301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22-4B61-8550-224175FC7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043440"/>
        <c:axId val="650046864"/>
      </c:lineChart>
      <c:catAx>
        <c:axId val="6500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0061360"/>
        <c:crosses val="autoZero"/>
        <c:auto val="1"/>
        <c:lblAlgn val="ctr"/>
        <c:lblOffset val="100"/>
        <c:noMultiLvlLbl val="0"/>
      </c:catAx>
      <c:valAx>
        <c:axId val="650061360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650064928"/>
        <c:crosses val="autoZero"/>
        <c:crossBetween val="between"/>
      </c:valAx>
      <c:valAx>
        <c:axId val="650046864"/>
        <c:scaling>
          <c:orientation val="minMax"/>
          <c:max val="5.0"/>
        </c:scaling>
        <c:delete val="0"/>
        <c:axPos val="r"/>
        <c:numFmt formatCode="0" sourceLinked="0"/>
        <c:majorTickMark val="out"/>
        <c:minorTickMark val="none"/>
        <c:tickLblPos val="nextTo"/>
        <c:crossAx val="650043440"/>
        <c:crosses val="max"/>
        <c:crossBetween val="between"/>
      </c:valAx>
      <c:catAx>
        <c:axId val="65004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5004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(3)'!$A$28</c:f>
              <c:strCache>
                <c:ptCount val="1"/>
                <c:pt idx="0">
                  <c:v>Power, UZSbn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'Лист1 (3)'!$B$27:$G$27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</c:strCache>
            </c:strRef>
          </c:cat>
          <c:val>
            <c:numRef>
              <c:f>'Лист1 (3)'!$B$28:$G$28</c:f>
              <c:numCache>
                <c:formatCode>_(* #,##0_);_(* \(#,##0\);_(* "-"??_);_(@_)</c:formatCode>
                <c:ptCount val="6"/>
                <c:pt idx="0">
                  <c:v>3954.5</c:v>
                </c:pt>
                <c:pt idx="1">
                  <c:v>4594.400000000001</c:v>
                </c:pt>
                <c:pt idx="2">
                  <c:v>5472.9</c:v>
                </c:pt>
                <c:pt idx="3">
                  <c:v>7211.2</c:v>
                </c:pt>
                <c:pt idx="4">
                  <c:v>7629.449600000001</c:v>
                </c:pt>
                <c:pt idx="5">
                  <c:v>8010.92208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EC-40BF-983E-EDD7B826C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412816"/>
        <c:axId val="953037936"/>
      </c:barChart>
      <c:lineChart>
        <c:grouping val="standard"/>
        <c:varyColors val="0"/>
        <c:ser>
          <c:idx val="1"/>
          <c:order val="1"/>
          <c:tx>
            <c:strRef>
              <c:f>'Лист1 (3)'!$A$29</c:f>
              <c:strCache>
                <c:ptCount val="1"/>
                <c:pt idx="0">
                  <c:v>Power, $bn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20000"/>
                  <a:lumOff val="80000"/>
                </a:schemeClr>
              </a:solidFill>
            </c:spPr>
          </c:marker>
          <c:cat>
            <c:strRef>
              <c:f>'Лист1 (3)'!$B$27:$G$27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2017e</c:v>
                </c:pt>
              </c:strCache>
            </c:strRef>
          </c:cat>
          <c:val>
            <c:numRef>
              <c:f>'Лист1 (3)'!$B$29:$G$29</c:f>
              <c:numCache>
                <c:formatCode>0.00</c:formatCode>
                <c:ptCount val="6"/>
                <c:pt idx="0">
                  <c:v>1.993195564516132</c:v>
                </c:pt>
                <c:pt idx="1">
                  <c:v>2.086277359004632</c:v>
                </c:pt>
                <c:pt idx="2">
                  <c:v>2.259288309114927</c:v>
                </c:pt>
                <c:pt idx="3">
                  <c:v>2.566281610545271</c:v>
                </c:pt>
                <c:pt idx="4">
                  <c:v>2.360976889846138</c:v>
                </c:pt>
                <c:pt idx="5">
                  <c:v>1.41392334981838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8EC-40BF-983E-EDD7B826C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942656"/>
        <c:axId val="1011380048"/>
      </c:lineChart>
      <c:catAx>
        <c:axId val="101141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3037936"/>
        <c:crosses val="autoZero"/>
        <c:auto val="1"/>
        <c:lblAlgn val="ctr"/>
        <c:lblOffset val="100"/>
        <c:noMultiLvlLbl val="0"/>
      </c:catAx>
      <c:valAx>
        <c:axId val="953037936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1011412816"/>
        <c:crosses val="autoZero"/>
        <c:crossBetween val="between"/>
      </c:valAx>
      <c:valAx>
        <c:axId val="1011380048"/>
        <c:scaling>
          <c:orientation val="minMax"/>
          <c:max val="5.0"/>
        </c:scaling>
        <c:delete val="0"/>
        <c:axPos val="r"/>
        <c:numFmt formatCode="0" sourceLinked="0"/>
        <c:majorTickMark val="out"/>
        <c:minorTickMark val="none"/>
        <c:tickLblPos val="nextTo"/>
        <c:crossAx val="1010942656"/>
        <c:crosses val="max"/>
        <c:crossBetween val="between"/>
      </c:valAx>
      <c:catAx>
        <c:axId val="101094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138004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313502478857"/>
          <c:y val="0.00781118022644668"/>
          <c:w val="0.72562588609942"/>
          <c:h val="1.0"/>
        </c:manualLayout>
      </c:layout>
      <c:doughnutChart>
        <c:varyColors val="1"/>
        <c:ser>
          <c:idx val="0"/>
          <c:order val="0"/>
          <c:explosion val="7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13888888888889"/>
                  <c:y val="-0.1339725809533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Sheet1!$H$4:$H$9</c:f>
              <c:strCache>
                <c:ptCount val="6"/>
                <c:pt idx="0">
                  <c:v>Vegetables</c:v>
                </c:pt>
                <c:pt idx="1">
                  <c:v>Fruit</c:v>
                </c:pt>
                <c:pt idx="2">
                  <c:v>Grapes</c:v>
                </c:pt>
                <c:pt idx="3">
                  <c:v>Legumes (beans)</c:v>
                </c:pt>
                <c:pt idx="4">
                  <c:v>Dry F &amp; V</c:v>
                </c:pt>
                <c:pt idx="5">
                  <c:v>Melon &amp; Watermelon</c:v>
                </c:pt>
              </c:strCache>
            </c:strRef>
          </c:cat>
          <c:val>
            <c:numRef>
              <c:f>Sheet1!$I$4:$I$9</c:f>
              <c:numCache>
                <c:formatCode>0.0%</c:formatCode>
                <c:ptCount val="6"/>
                <c:pt idx="0">
                  <c:v>0.296</c:v>
                </c:pt>
                <c:pt idx="1">
                  <c:v>0.28</c:v>
                </c:pt>
                <c:pt idx="2">
                  <c:v>0.117</c:v>
                </c:pt>
                <c:pt idx="3">
                  <c:v>0.147</c:v>
                </c:pt>
                <c:pt idx="4">
                  <c:v>0.152</c:v>
                </c:pt>
                <c:pt idx="5">
                  <c:v>0.00800000000000002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3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D120-5006-44CA-8AE1-8BFA72AF71F4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5079B-0C21-49E0-8602-F0F7BD220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079B-0C21-49E0-8602-F0F7BD220E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549275"/>
            <a:ext cx="54038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4896" y="4330770"/>
            <a:ext cx="6049780" cy="481323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tr-TR" baseline="0" dirty="0" smtClean="0">
                <a:solidFill>
                  <a:schemeClr val="accent4"/>
                </a:solidFill>
              </a:rPr>
              <a:t>İş ortamı hızla değişirken ekonomi büyümeyi yukarı çekerken şimdi mükemmel zamandır. </a:t>
            </a:r>
            <a:endParaRPr lang="en-US" baseline="0" dirty="0" smtClean="0">
              <a:solidFill>
                <a:schemeClr val="accent4"/>
              </a:solidFill>
            </a:endParaRPr>
          </a:p>
          <a:p>
            <a:pPr marL="285750" indent="-285750">
              <a:buFontTx/>
              <a:buChar char="-"/>
            </a:pPr>
            <a:endParaRPr lang="en-US" baseline="0" dirty="0" smtClean="0">
              <a:solidFill>
                <a:schemeClr val="accent4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baseline="0" dirty="0" smtClean="0">
                <a:solidFill>
                  <a:schemeClr val="accent4"/>
                </a:solidFill>
              </a:rPr>
              <a:t>İş yapmak kolaylaşmaktadır</a:t>
            </a:r>
            <a:endParaRPr lang="en-US" baseline="0" dirty="0" smtClean="0">
              <a:solidFill>
                <a:schemeClr val="accent4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aseline="0" dirty="0" smtClean="0">
                <a:solidFill>
                  <a:schemeClr val="accent4"/>
                </a:solidFill>
              </a:rPr>
              <a:t>1.</a:t>
            </a:r>
            <a:r>
              <a:rPr lang="en-US" sz="160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sz="1600" b="1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Doğrudan Yabancı Yatırımı çekmek </a:t>
            </a:r>
            <a:r>
              <a:rPr lang="tr-TR" sz="1600" b="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ülkemiz için </a:t>
            </a:r>
            <a:r>
              <a:rPr lang="tr-TR" sz="1600" b="1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kilit önceliktir- </a:t>
            </a:r>
            <a:r>
              <a:rPr lang="tr-TR" sz="1600" b="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komitemiz kesinlikle bu amaçla kurulmuştur</a:t>
            </a:r>
            <a:endParaRPr lang="en-US" sz="1600" baseline="0" dirty="0" smtClean="0">
              <a:solidFill>
                <a:schemeClr val="accent4"/>
              </a:solidFill>
              <a:latin typeface="Arial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aseline="0" dirty="0" smtClean="0">
                <a:solidFill>
                  <a:schemeClr val="accent4"/>
                </a:solidFill>
              </a:rPr>
              <a:t>2. </a:t>
            </a:r>
            <a:r>
              <a:rPr lang="tr-TR" b="1" baseline="0" dirty="0" smtClean="0">
                <a:solidFill>
                  <a:schemeClr val="accent4"/>
                </a:solidFill>
              </a:rPr>
              <a:t>Liberalleşmeye </a:t>
            </a:r>
            <a:r>
              <a:rPr lang="tr-TR" b="0" baseline="0" dirty="0" smtClean="0">
                <a:solidFill>
                  <a:schemeClr val="accent4"/>
                </a:solidFill>
              </a:rPr>
              <a:t>adanmış olarak </a:t>
            </a:r>
            <a:r>
              <a:rPr lang="tr-TR" sz="1600" b="0" baseline="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döviz işlemleri ve karın ülkesine transferi zaten sabitlenmiş olup – </a:t>
            </a:r>
            <a:r>
              <a:rPr lang="tr-TR" sz="1600" b="1" baseline="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cazip teşvikler </a:t>
            </a:r>
            <a:r>
              <a:rPr lang="tr-TR" sz="1600" b="0" baseline="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uygulamadadır. </a:t>
            </a:r>
            <a:endParaRPr lang="en-US" sz="1600" b="0" baseline="0" dirty="0" smtClean="0">
              <a:solidFill>
                <a:schemeClr val="accent4"/>
              </a:solidFill>
              <a:latin typeface="Arial" charset="0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en-US" baseline="0" dirty="0" smtClean="0">
                <a:solidFill>
                  <a:schemeClr val="accent4"/>
                </a:solidFill>
              </a:rPr>
              <a:t>3. </a:t>
            </a:r>
            <a:r>
              <a:rPr lang="tr-TR" baseline="0" dirty="0" smtClean="0">
                <a:solidFill>
                  <a:schemeClr val="accent4"/>
                </a:solidFill>
              </a:rPr>
              <a:t> Bunlar sadece söz değildir- Özbekistan Dünya Bankası İş Yapma sıralamasında 60’ın üzerinde sıra ilerlemiştir ve bunun üzerinde çalışmaya devam ediyoruz. </a:t>
            </a:r>
            <a:endParaRPr lang="en-US" sz="1600" baseline="0" dirty="0" smtClean="0">
              <a:solidFill>
                <a:schemeClr val="accent4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1600" baseline="0" dirty="0" smtClean="0">
              <a:solidFill>
                <a:schemeClr val="accent4"/>
              </a:solidFill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baseline="0" dirty="0" smtClean="0">
                <a:solidFill>
                  <a:schemeClr val="accent4"/>
                </a:solidFill>
              </a:rPr>
              <a:t>Ekonomi  şaşırtıcı oranlarda büyümektedir. </a:t>
            </a:r>
            <a:endParaRPr lang="en-US" baseline="0" dirty="0" smtClean="0">
              <a:solidFill>
                <a:schemeClr val="accent4"/>
              </a:solidFill>
            </a:endParaRP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en-US" baseline="0" dirty="0" smtClean="0">
                <a:solidFill>
                  <a:schemeClr val="accent4"/>
                </a:solidFill>
              </a:rPr>
              <a:t>4. </a:t>
            </a:r>
            <a:r>
              <a:rPr lang="tr-TR" baseline="0" dirty="0" smtClean="0">
                <a:solidFill>
                  <a:schemeClr val="accent4"/>
                </a:solidFill>
              </a:rPr>
              <a:t>Çeşitlenmiş ekonomi yapısıyla dünyada </a:t>
            </a:r>
            <a:r>
              <a:rPr lang="tr-TR" b="1" baseline="0" dirty="0" smtClean="0">
                <a:solidFill>
                  <a:schemeClr val="accent4"/>
                </a:solidFill>
              </a:rPr>
              <a:t>en hızlı büyüyen 5 ülkeden </a:t>
            </a:r>
            <a:r>
              <a:rPr lang="tr-TR" baseline="0" dirty="0" smtClean="0">
                <a:solidFill>
                  <a:schemeClr val="accent4"/>
                </a:solidFill>
              </a:rPr>
              <a:t>biridir – şimdi yatırım yapmak bu dalgayı yakalamaya yardımcı olabilir</a:t>
            </a:r>
            <a:endParaRPr lang="en-US" sz="1600" baseline="0" dirty="0" smtClean="0">
              <a:solidFill>
                <a:schemeClr val="accent4"/>
              </a:solidFill>
              <a:latin typeface="Arial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en-US" baseline="0" dirty="0" smtClean="0">
                <a:solidFill>
                  <a:schemeClr val="accent4"/>
                </a:solidFill>
              </a:rPr>
              <a:t>5. </a:t>
            </a:r>
            <a:r>
              <a:rPr lang="tr-TR" b="1" baseline="0" dirty="0" smtClean="0">
                <a:solidFill>
                  <a:schemeClr val="accent4"/>
                </a:solidFill>
              </a:rPr>
              <a:t>Zengin doğal ve işgücü kaynakları </a:t>
            </a:r>
            <a:r>
              <a:rPr lang="en-US" sz="160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tr-TR" sz="160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Bağımsız Devletler Topluluğunda 3. büyük </a:t>
            </a:r>
            <a:r>
              <a:rPr lang="en-US" sz="1600" dirty="0" smtClean="0">
                <a:solidFill>
                  <a:schemeClr val="accent4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1600" baseline="0" dirty="0" smtClean="0">
              <a:solidFill>
                <a:schemeClr val="accent4"/>
              </a:solidFill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en-US" baseline="0" dirty="0" smtClean="0">
                <a:solidFill>
                  <a:schemeClr val="accent4"/>
                </a:solidFill>
              </a:rPr>
              <a:t>6. </a:t>
            </a:r>
            <a:r>
              <a:rPr lang="tr-TR" baseline="0" dirty="0" smtClean="0">
                <a:solidFill>
                  <a:schemeClr val="accent4"/>
                </a:solidFill>
              </a:rPr>
              <a:t>Politik, ekonomik ve yatırım </a:t>
            </a:r>
            <a:r>
              <a:rPr lang="tr-TR" b="1" baseline="0" dirty="0" smtClean="0">
                <a:solidFill>
                  <a:schemeClr val="accent4"/>
                </a:solidFill>
              </a:rPr>
              <a:t>ortamı istikrarlı ve öngörülebilirdir.</a:t>
            </a:r>
            <a:endParaRPr lang="ru-RU" sz="1600" b="0" dirty="0" smtClean="0">
              <a:solidFill>
                <a:schemeClr val="accent4"/>
              </a:solidFill>
            </a:endParaRPr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2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549275"/>
            <a:ext cx="54038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160" y="4443663"/>
            <a:ext cx="6049780" cy="269242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schemeClr val="accent4"/>
                </a:solidFill>
              </a:rPr>
              <a:t>Başkan</a:t>
            </a:r>
            <a:r>
              <a:rPr lang="tr-TR" baseline="0" dirty="0" smtClean="0">
                <a:solidFill>
                  <a:schemeClr val="accent4"/>
                </a:solidFill>
              </a:rPr>
              <a:t> ekonomik kalkınma ve liberalleşmeyi ülke için En Stratejik Öncelik olarak görmektedir</a:t>
            </a:r>
            <a:r>
              <a:rPr lang="en-US" baseline="0" dirty="0" smtClean="0">
                <a:solidFill>
                  <a:schemeClr val="accent4"/>
                </a:solidFill>
              </a:rPr>
              <a:t> </a:t>
            </a:r>
          </a:p>
          <a:p>
            <a:pPr marL="285750" marR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baseline="0" dirty="0" smtClean="0">
                <a:solidFill>
                  <a:schemeClr val="accent4"/>
                </a:solidFill>
              </a:rPr>
              <a:t>Doğrudan Yabancı Yatırımı çekmek ekonomik kalkınma politikasının kritik bir bileşenidir.</a:t>
            </a:r>
          </a:p>
          <a:p>
            <a:pPr marL="285750" marR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baseline="0" dirty="0" smtClean="0">
                <a:solidFill>
                  <a:schemeClr val="accent4"/>
                </a:solidFill>
              </a:rPr>
              <a:t>Diğer kilit alanlar kurun stabilizasyonunu, modernizasyonu, teknolojik kalkınmayı, vergi sistemi güncellemeyi ve finansal sistemin geliştirilmesini kapsamaktadır. </a:t>
            </a:r>
            <a:endParaRPr lang="en-US" baseline="0" dirty="0" smtClean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3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549275"/>
            <a:ext cx="54038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4896" y="4462517"/>
            <a:ext cx="6049780" cy="4728617"/>
          </a:xfrm>
        </p:spPr>
        <p:txBody>
          <a:bodyPr/>
          <a:lstStyle/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altLang="ru-RU" sz="1600" b="1" i="1" dirty="0" smtClean="0">
                <a:solidFill>
                  <a:schemeClr val="accent4"/>
                </a:solidFill>
              </a:rPr>
              <a:t>Özbekistan katı yabancı para çıkış kontrollerine tabiydi- artık değil </a:t>
            </a:r>
            <a:r>
              <a:rPr lang="en-US" altLang="ru-RU" sz="1600" b="1" i="1" baseline="0" dirty="0" smtClean="0">
                <a:solidFill>
                  <a:schemeClr val="accent4"/>
                </a:solidFill>
              </a:rPr>
              <a:t> </a:t>
            </a: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altLang="ru-RU" sz="1600" b="1" i="1" baseline="0" dirty="0" smtClean="0">
                <a:solidFill>
                  <a:schemeClr val="accent4"/>
                </a:solidFill>
              </a:rPr>
              <a:t> Özel iş geliştirme ve Doğrudan yabancı Yatırımı akışında Eylül 2017’den başlayarak hiçbir kısıtlama yoktur. </a:t>
            </a:r>
            <a:endParaRPr lang="en-US" altLang="ru-RU" sz="1600" b="1" i="1" dirty="0" smtClean="0">
              <a:solidFill>
                <a:schemeClr val="accent4"/>
              </a:solidFill>
            </a:endParaRP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endParaRPr lang="en-US" altLang="ru-RU" sz="1600" b="1" i="1" dirty="0" smtClean="0">
              <a:solidFill>
                <a:schemeClr val="accent4"/>
              </a:solidFill>
            </a:endParaRP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altLang="ru-RU" sz="1600" dirty="0" smtClean="0">
                <a:solidFill>
                  <a:schemeClr val="accent4"/>
                </a:solidFill>
                <a:latin typeface="Arial" charset="0"/>
                <a:cs typeface="Microsoft Sans Serif" panose="020B0604020202020204" pitchFamily="34" charset="0"/>
              </a:rPr>
              <a:t>İhracatçıların ülkedeki gelirlerinin bir kısmını devlete satmaları gerekiyordu- artık gerekmiyor. Kazandığınız gelir nerede nasıl ne şekilde kullanmak isterseniz size aittir. </a:t>
            </a:r>
            <a:endParaRPr lang="en-US" altLang="ru-RU" sz="1600" baseline="0" dirty="0" smtClean="0">
              <a:solidFill>
                <a:schemeClr val="accent4"/>
              </a:solidFill>
              <a:latin typeface="Arial" charset="0"/>
              <a:cs typeface="Microsoft Sans Serif" panose="020B0604020202020204" pitchFamily="34" charset="0"/>
            </a:endParaRP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altLang="ru-RU" sz="1600" baseline="0" dirty="0" err="1" smtClean="0">
                <a:solidFill>
                  <a:schemeClr val="accent4"/>
                </a:solidFill>
                <a:latin typeface="Arial" charset="0"/>
                <a:cs typeface="Microsoft Sans Serif" panose="020B0604020202020204" pitchFamily="34" charset="0"/>
              </a:rPr>
              <a:t>USD</a:t>
            </a:r>
            <a:r>
              <a:rPr lang="tr-TR" altLang="ru-RU" sz="1600" baseline="0" dirty="0" smtClean="0">
                <a:solidFill>
                  <a:schemeClr val="accent4"/>
                </a:solidFill>
                <a:latin typeface="Arial" charset="0"/>
                <a:cs typeface="Microsoft Sans Serif" panose="020B0604020202020204" pitchFamily="34" charset="0"/>
              </a:rPr>
              <a:t> Kuru devlet tarafından sabitlenirdi- bu 2 ay öncesinden itibaren kur serbest piyasa tarafından belirlenmektedir. </a:t>
            </a: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sz="1600" baseline="0" dirty="0" smtClean="0">
                <a:solidFill>
                  <a:schemeClr val="accent4"/>
                </a:solidFill>
                <a:latin typeface="Arial" charset="0"/>
                <a:cs typeface="Microsoft Sans Serif" panose="020B0604020202020204" pitchFamily="34" charset="0"/>
              </a:rPr>
              <a:t>Karların geri götürülmesi ve yabancı para satın alma miktarları sınırlıydı- şimdi istediğiniz kadar serbest piyasa kurundan alabilirsiniz</a:t>
            </a:r>
            <a:r>
              <a:rPr lang="en-US" sz="1600" baseline="0" dirty="0" smtClean="0">
                <a:solidFill>
                  <a:schemeClr val="accent4"/>
                </a:solidFill>
              </a:rPr>
              <a:t>.</a:t>
            </a: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endParaRPr lang="en-US" sz="1600" baseline="0" dirty="0" smtClean="0">
              <a:solidFill>
                <a:schemeClr val="accent4"/>
              </a:solidFill>
            </a:endParaRPr>
          </a:p>
          <a:p>
            <a:pPr marL="285750" marR="0" lvl="0" indent="-28575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-"/>
              <a:tabLst/>
              <a:defRPr/>
            </a:pPr>
            <a:r>
              <a:rPr lang="tr-TR" altLang="ru-RU" sz="1600" b="1" i="1" baseline="0" dirty="0" smtClean="0">
                <a:solidFill>
                  <a:schemeClr val="accent4"/>
                </a:solidFill>
              </a:rPr>
              <a:t>Serbest piyasa ekonomisine inanıyoruz- ve mevzuatımızı gereğince değiştiriyoruz. </a:t>
            </a:r>
            <a:r>
              <a:rPr lang="en-US" sz="1600" b="1" i="1" baseline="0" dirty="0" smtClean="0">
                <a:solidFill>
                  <a:schemeClr val="accent4"/>
                </a:solidFill>
              </a:rPr>
              <a:t> </a:t>
            </a:r>
            <a:endParaRPr lang="ru-RU" sz="1600" b="1" i="1" dirty="0" smtClean="0">
              <a:solidFill>
                <a:schemeClr val="accent4"/>
              </a:solidFill>
            </a:endParaRPr>
          </a:p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altLang="ru-RU" sz="1600" i="1" dirty="0" smtClean="0">
              <a:solidFill>
                <a:schemeClr val="bg1"/>
              </a:solidFill>
              <a:cs typeface="Microsoft Sans Serif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079B-0C21-49E0-8602-F0F7BD220E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6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5079B-0C21-49E0-8602-F0F7BD220E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697A58B-EE08-E844-874A-4EAA2232F8F5}" type="slidenum">
              <a:rPr lang="ru-RU" altLang="x-none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20</a:t>
            </a:fld>
            <a:endParaRPr lang="ru-RU" altLang="x-none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E015113-D851-4AD2-82BB-DD8514F7F6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317" y="1621"/>
          <a:ext cx="1316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" y="1621"/>
                        <a:ext cx="1316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C79038-0579-4CCD-BA0B-316809FBAAF2}"/>
              </a:ext>
            </a:extLst>
          </p:cNvPr>
          <p:cNvPicPr>
            <a:picLocks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20129" b="24055"/>
          <a:stretch/>
        </p:blipFill>
        <p:spPr>
          <a:xfrm>
            <a:off x="-10529" y="-3"/>
            <a:ext cx="9916528" cy="6858002"/>
          </a:xfrm>
          <a:custGeom>
            <a:avLst/>
            <a:gdLst>
              <a:gd name="connsiteX0" fmla="*/ 0 w 8986838"/>
              <a:gd name="connsiteY0" fmla="*/ 0 h 5617030"/>
              <a:gd name="connsiteX1" fmla="*/ 8986838 w 8986838"/>
              <a:gd name="connsiteY1" fmla="*/ 0 h 5617030"/>
              <a:gd name="connsiteX2" fmla="*/ 8986838 w 8986838"/>
              <a:gd name="connsiteY2" fmla="*/ 5617030 h 5617030"/>
              <a:gd name="connsiteX3" fmla="*/ 0 w 8986838"/>
              <a:gd name="connsiteY3" fmla="*/ 5617030 h 561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6838" h="5617030">
                <a:moveTo>
                  <a:pt x="0" y="0"/>
                </a:moveTo>
                <a:lnTo>
                  <a:pt x="8986838" y="0"/>
                </a:lnTo>
                <a:lnTo>
                  <a:pt x="8986838" y="5617030"/>
                </a:lnTo>
                <a:lnTo>
                  <a:pt x="0" y="5617030"/>
                </a:lnTo>
                <a:close/>
              </a:path>
            </a:pathLst>
          </a:custGeom>
        </p:spPr>
      </p:pic>
      <p:sp>
        <p:nvSpPr>
          <p:cNvPr id="12" name="TitleRectangle">
            <a:extLst>
              <a:ext uri="{FF2B5EF4-FFF2-40B4-BE49-F238E27FC236}">
                <a16:creationId xmlns:a16="http://schemas.microsoft.com/office/drawing/2014/main" xmlns="" id="{98F2FA46-4C20-42FC-A55A-0F6DAFC00B19}"/>
              </a:ext>
            </a:extLst>
          </p:cNvPr>
          <p:cNvSpPr txBox="1">
            <a:spLocks/>
          </p:cNvSpPr>
          <p:nvPr userDrawn="1"/>
        </p:nvSpPr>
        <p:spPr>
          <a:xfrm>
            <a:off x="-10529" y="-2"/>
            <a:ext cx="9927058" cy="6858000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60000"/>
                </a:schemeClr>
              </a:gs>
              <a:gs pos="100000">
                <a:srgbClr val="59BEC1">
                  <a:alpha val="60000"/>
                </a:srgbClr>
              </a:gs>
              <a:gs pos="0">
                <a:schemeClr val="accent4"/>
              </a:gs>
            </a:gsLst>
            <a:lin ang="0" scaled="1"/>
            <a:tileRect/>
          </a:gradFill>
        </p:spPr>
        <p:txBody>
          <a:bodyPr vert="horz" wrap="square" lIns="179067" tIns="1193782" rIns="179067" bIns="8953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ru-RU" sz="2653" baseline="0" dirty="0">
                <a:solidFill>
                  <a:srgbClr val="00ADEF"/>
                </a:solidFill>
                <a:latin typeface="+mn-lt"/>
              </a:rPr>
              <a:t>
              </a:t>
            </a:r>
            <a:br>
              <a:rPr lang="ru-RU" sz="2653" baseline="0" dirty="0">
                <a:solidFill>
                  <a:srgbClr val="00ADEF"/>
                </a:solidFill>
                <a:latin typeface="+mn-lt"/>
              </a:rPr>
            </a:br>
            <a:endParaRPr lang="ru-RU" sz="2653" baseline="0" dirty="0">
              <a:solidFill>
                <a:srgbClr val="00ADEF"/>
              </a:solidFill>
              <a:latin typeface="+mn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9AB54D-2D99-442D-907F-C6F637A7C29E}"/>
              </a:ext>
            </a:extLst>
          </p:cNvPr>
          <p:cNvSpPr>
            <a:spLocks/>
          </p:cNvSpPr>
          <p:nvPr userDrawn="1"/>
        </p:nvSpPr>
        <p:spPr>
          <a:xfrm>
            <a:off x="2305741" y="-2"/>
            <a:ext cx="7610788" cy="6858000"/>
          </a:xfrm>
          <a:custGeom>
            <a:avLst/>
            <a:gdLst>
              <a:gd name="connsiteX0" fmla="*/ 6730954 w 9180514"/>
              <a:gd name="connsiteY0" fmla="*/ 0 h 6721475"/>
              <a:gd name="connsiteX1" fmla="*/ 9180514 w 9180514"/>
              <a:gd name="connsiteY1" fmla="*/ 0 h 6721475"/>
              <a:gd name="connsiteX2" fmla="*/ 9180514 w 9180514"/>
              <a:gd name="connsiteY2" fmla="*/ 6721475 h 6721475"/>
              <a:gd name="connsiteX3" fmla="*/ 2294077 w 9180514"/>
              <a:gd name="connsiteY3" fmla="*/ 6721475 h 6721475"/>
              <a:gd name="connsiteX4" fmla="*/ 0 w 9180514"/>
              <a:gd name="connsiteY4" fmla="*/ 6718302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514" h="6721475">
                <a:moveTo>
                  <a:pt x="6730954" y="0"/>
                </a:moveTo>
                <a:lnTo>
                  <a:pt x="9180514" y="0"/>
                </a:lnTo>
                <a:lnTo>
                  <a:pt x="9180514" y="6721475"/>
                </a:lnTo>
                <a:lnTo>
                  <a:pt x="2294077" y="6721475"/>
                </a:lnTo>
                <a:lnTo>
                  <a:pt x="0" y="6718302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92" dirty="0" err="1">
              <a:solidFill>
                <a:schemeClr val="tx1"/>
              </a:solidFill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9542645" y="6652264"/>
            <a:ext cx="99386" cy="1020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ru-RU" sz="663" smtClean="0">
                <a:solidFill>
                  <a:schemeClr val="bg1"/>
                </a:solidFill>
              </a:rPr>
              <a:pPr lvl="0"/>
              <a:t>‹#›</a:t>
            </a:fld>
            <a:endParaRPr lang="ru-RU" sz="663" dirty="0">
              <a:solidFill>
                <a:schemeClr val="bg1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8659627" y="51834"/>
            <a:ext cx="1000645" cy="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89710"/>
            <a:endParaRPr lang="ru-RU" sz="497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252684" y="384908"/>
            <a:ext cx="7001450" cy="439639"/>
          </a:xfrm>
          <a:prstGeom prst="rect">
            <a:avLst/>
          </a:prstGeom>
        </p:spPr>
        <p:txBody>
          <a:bodyPr/>
          <a:lstStyle>
            <a:lvl1pPr>
              <a:defRPr sz="232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5D4A8C-4805-49E4-9402-4A18B26F224E}"/>
              </a:ext>
            </a:extLst>
          </p:cNvPr>
          <p:cNvGrpSpPr/>
          <p:nvPr userDrawn="1"/>
        </p:nvGrpSpPr>
        <p:grpSpPr>
          <a:xfrm>
            <a:off x="7845388" y="274299"/>
            <a:ext cx="1800913" cy="660856"/>
            <a:chOff x="9828525" y="99129"/>
            <a:chExt cx="1807324" cy="538865"/>
          </a:xfrm>
        </p:grpSpPr>
        <p:pic>
          <p:nvPicPr>
            <p:cNvPr id="11" name="Picture 454" descr="Image result for герб узбекистана">
              <a:extLst>
                <a:ext uri="{FF2B5EF4-FFF2-40B4-BE49-F238E27FC236}">
                  <a16:creationId xmlns:a16="http://schemas.microsoft.com/office/drawing/2014/main" xmlns="" id="{694EBBCC-D197-4618-9799-4626D27B71EC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525" y="99129"/>
              <a:ext cx="530594" cy="53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0949D57-313D-4CA7-AAF2-0BB679483A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22" t="11166" r="5386" b="20297"/>
            <a:stretch/>
          </p:blipFill>
          <p:spPr>
            <a:xfrm>
              <a:off x="10489220" y="127425"/>
              <a:ext cx="1146629" cy="476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279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EA60-5E1A-4ED5-9705-5C5A53C9218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41EE-FFFD-446D-BB65-3DF2C81D8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0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0.png"/><Relationship Id="rId9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embassy.org.tr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ulugbek.azamov@gmail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12.xml"/><Relationship Id="rId10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7" Type="http://schemas.openxmlformats.org/officeDocument/2006/relationships/image" Target="../media/image13.jpeg"/><Relationship Id="rId1" Type="http://schemas.openxmlformats.org/officeDocument/2006/relationships/vmlDrawing" Target="../drawings/vmlDrawing3.vml"/><Relationship Id="rId2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854575"/>
            <a:ext cx="8420100" cy="1012825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Arial" pitchFamily="34" charset="0"/>
              </a:rPr>
              <a:t>Özbekistan</a:t>
            </a: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Arial" pitchFamily="34" charset="0"/>
              </a:rPr>
              <a:t>: </a:t>
            </a:r>
            <a:r>
              <a:rPr lang="tr-TR" sz="2400" b="1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Arial" pitchFamily="34" charset="0"/>
              </a:rPr>
              <a:t>Yatırım ve iş fırsatları</a:t>
            </a:r>
            <a:endParaRPr lang="en-US" sz="2400" b="1" dirty="0">
              <a:solidFill>
                <a:srgbClr val="C00000"/>
              </a:solidFill>
              <a:latin typeface="Century Gothic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950" y="5791200"/>
            <a:ext cx="2584450" cy="10668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25 </a:t>
            </a:r>
            <a:r>
              <a:rPr lang="tr-TR" sz="1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Ocak </a:t>
            </a: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2018</a:t>
            </a:r>
            <a:endParaRPr lang="tr-TR" sz="1400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</a:pPr>
            <a:r>
              <a:rPr lang="tr-TR" sz="1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İstanbul Sanayi Odası</a:t>
            </a:r>
          </a:p>
          <a:p>
            <a:pPr algn="l">
              <a:spcBef>
                <a:spcPts val="600"/>
              </a:spcBef>
            </a:pPr>
            <a:r>
              <a:rPr lang="tr-TR" sz="1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Özbekistan </a:t>
            </a:r>
            <a:r>
              <a:rPr lang="tr-TR" sz="14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Ü</a:t>
            </a:r>
            <a:r>
              <a:rPr lang="tr-TR" sz="1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lke </a:t>
            </a:r>
            <a:r>
              <a:rPr lang="tr-TR" sz="1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Günü</a:t>
            </a:r>
          </a:p>
          <a:p>
            <a:pPr algn="l">
              <a:spcBef>
                <a:spcPts val="60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Ulugbek</a:t>
            </a:r>
            <a:r>
              <a:rPr lang="tr-TR" sz="14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Azamov</a:t>
            </a:r>
            <a:endParaRPr lang="en-US" sz="14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0400" y="57150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40" y="0"/>
            <a:ext cx="4533159" cy="4953000"/>
          </a:xfrm>
          <a:prstGeom prst="rect">
            <a:avLst/>
          </a:prstGeom>
        </p:spPr>
      </p:pic>
      <p:pic>
        <p:nvPicPr>
          <p:cNvPr id="3078" name="Picture 6" descr="Картинки по запросу registan panor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288"/>
            <a:ext cx="5334000" cy="27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>
          <a:xfrm>
            <a:off x="2725932" y="2743200"/>
            <a:ext cx="2608068" cy="2161750"/>
          </a:xfrm>
          <a:prstGeom prst="rect">
            <a:avLst/>
          </a:prstGeom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23652"/>
          <a:stretch/>
        </p:blipFill>
        <p:spPr>
          <a:xfrm>
            <a:off x="0" y="2743200"/>
            <a:ext cx="2667000" cy="2161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Petrol </a:t>
            </a:r>
            <a:r>
              <a:rPr lang="en-US" sz="3200" b="1" dirty="0" err="1" smtClean="0">
                <a:solidFill>
                  <a:srgbClr val="C00000"/>
                </a:solidFill>
              </a:rPr>
              <a:t>ve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gaz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95300" y="1447800"/>
            <a:ext cx="5035550" cy="52695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/>
              <a:t>Petrol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gaz</a:t>
            </a:r>
            <a:r>
              <a:rPr lang="en-GB" dirty="0"/>
              <a:t> </a:t>
            </a:r>
            <a:r>
              <a:rPr lang="en-GB" dirty="0" err="1"/>
              <a:t>sektörü</a:t>
            </a:r>
            <a:r>
              <a:rPr lang="en-GB" dirty="0"/>
              <a:t> </a:t>
            </a:r>
            <a:r>
              <a:rPr lang="en-GB" dirty="0" err="1"/>
              <a:t>GSYİH'ya</a:t>
            </a:r>
            <a:r>
              <a:rPr lang="en-GB" dirty="0"/>
              <a:t> </a:t>
            </a:r>
            <a:r>
              <a:rPr lang="en-GB" dirty="0" err="1" smtClean="0"/>
              <a:t>yaklaşık</a:t>
            </a:r>
            <a:r>
              <a:rPr lang="en-GB" dirty="0" smtClean="0"/>
              <a:t> %16 </a:t>
            </a:r>
            <a:r>
              <a:rPr lang="en-GB" dirty="0" err="1"/>
              <a:t>katkıda</a:t>
            </a:r>
            <a:r>
              <a:rPr lang="en-GB" dirty="0"/>
              <a:t> </a:t>
            </a:r>
            <a:r>
              <a:rPr lang="en-GB" dirty="0" err="1"/>
              <a:t>bulunuyor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120.000 </a:t>
            </a:r>
            <a:r>
              <a:rPr lang="en-GB" dirty="0" err="1"/>
              <a:t>kişiye</a:t>
            </a:r>
            <a:r>
              <a:rPr lang="en-GB" dirty="0"/>
              <a:t> </a:t>
            </a:r>
            <a:r>
              <a:rPr lang="en-GB" dirty="0" err="1"/>
              <a:t>istihdam</a:t>
            </a:r>
            <a:r>
              <a:rPr lang="en-GB" dirty="0"/>
              <a:t> </a:t>
            </a:r>
            <a:r>
              <a:rPr lang="en-GB" dirty="0" err="1" smtClean="0"/>
              <a:t>sağlıyor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 smtClean="0"/>
              <a:t>1,1 </a:t>
            </a:r>
            <a:r>
              <a:rPr lang="en-GB" dirty="0" err="1"/>
              <a:t>trilyon</a:t>
            </a:r>
            <a:r>
              <a:rPr lang="en-GB" dirty="0"/>
              <a:t> </a:t>
            </a:r>
            <a:r>
              <a:rPr lang="en-GB" dirty="0" err="1"/>
              <a:t>metreküp</a:t>
            </a:r>
            <a:r>
              <a:rPr lang="en-GB" dirty="0"/>
              <a:t> </a:t>
            </a:r>
            <a:r>
              <a:rPr lang="en-GB" dirty="0" err="1"/>
              <a:t>kanıtlanmış</a:t>
            </a:r>
            <a:r>
              <a:rPr lang="en-GB" dirty="0"/>
              <a:t> </a:t>
            </a:r>
            <a:r>
              <a:rPr lang="en-GB" dirty="0" err="1"/>
              <a:t>gaz</a:t>
            </a:r>
            <a:r>
              <a:rPr lang="en-GB" dirty="0"/>
              <a:t> </a:t>
            </a:r>
            <a:r>
              <a:rPr lang="en-GB" dirty="0" err="1" smtClean="0"/>
              <a:t>rezervleri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 smtClean="0"/>
              <a:t>Petrol </a:t>
            </a:r>
            <a:r>
              <a:rPr lang="en-GB" dirty="0" err="1"/>
              <a:t>rezervleri</a:t>
            </a:r>
            <a:r>
              <a:rPr lang="en-GB" dirty="0"/>
              <a:t> 600 </a:t>
            </a:r>
            <a:r>
              <a:rPr lang="en-GB" dirty="0" err="1"/>
              <a:t>milyon</a:t>
            </a:r>
            <a:r>
              <a:rPr lang="en-GB" dirty="0"/>
              <a:t> </a:t>
            </a:r>
            <a:r>
              <a:rPr lang="en-GB" dirty="0" err="1"/>
              <a:t>varil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tahmin</a:t>
            </a:r>
            <a:r>
              <a:rPr lang="en-GB" dirty="0"/>
              <a:t> </a:t>
            </a:r>
            <a:r>
              <a:rPr lang="en-GB" dirty="0" err="1" smtClean="0"/>
              <a:t>edildi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 err="1" smtClean="0"/>
              <a:t>Orta</a:t>
            </a:r>
            <a:r>
              <a:rPr lang="en-GB" dirty="0" smtClean="0"/>
              <a:t> </a:t>
            </a:r>
            <a:r>
              <a:rPr lang="en-GB" dirty="0" err="1"/>
              <a:t>Asya'da</a:t>
            </a:r>
            <a:r>
              <a:rPr lang="en-GB" dirty="0"/>
              <a:t> 2.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doğalgaz</a:t>
            </a:r>
            <a:r>
              <a:rPr lang="en-GB" dirty="0"/>
              <a:t> </a:t>
            </a:r>
            <a:r>
              <a:rPr lang="en-GB" dirty="0" err="1" smtClean="0"/>
              <a:t>ihracatçısı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 err="1" smtClean="0"/>
              <a:t>Çin</a:t>
            </a:r>
            <a:r>
              <a:rPr lang="en-GB" dirty="0" smtClean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Rusya</a:t>
            </a:r>
            <a:r>
              <a:rPr lang="en-GB" dirty="0"/>
              <a:t> - 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gaz</a:t>
            </a:r>
            <a:r>
              <a:rPr lang="en-GB" dirty="0"/>
              <a:t> </a:t>
            </a:r>
            <a:r>
              <a:rPr lang="en-GB" dirty="0" err="1"/>
              <a:t>ihracat</a:t>
            </a:r>
            <a:r>
              <a:rPr lang="en-GB" dirty="0"/>
              <a:t> </a:t>
            </a:r>
            <a:r>
              <a:rPr lang="en-GB" dirty="0" err="1" smtClean="0"/>
              <a:t>pazarları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 smtClean="0"/>
              <a:t>CNPC </a:t>
            </a:r>
            <a:r>
              <a:rPr lang="en-GB" dirty="0" err="1"/>
              <a:t>ve</a:t>
            </a:r>
            <a:r>
              <a:rPr lang="en-GB" dirty="0"/>
              <a:t> Gazprom - </a:t>
            </a:r>
            <a:r>
              <a:rPr lang="en-GB" dirty="0" err="1"/>
              <a:t>önde</a:t>
            </a:r>
            <a:r>
              <a:rPr lang="en-GB" dirty="0"/>
              <a:t> </a:t>
            </a:r>
            <a:r>
              <a:rPr lang="en-GB" dirty="0" err="1"/>
              <a:t>gelen</a:t>
            </a:r>
            <a:r>
              <a:rPr lang="en-GB" dirty="0"/>
              <a:t> </a:t>
            </a:r>
            <a:r>
              <a:rPr lang="en-GB" dirty="0" err="1" smtClean="0"/>
              <a:t>oyuncular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 err="1" smtClean="0"/>
              <a:t>Özbekistan</a:t>
            </a:r>
            <a:r>
              <a:rPr lang="en-GB" dirty="0" smtClean="0"/>
              <a:t> </a:t>
            </a:r>
            <a:r>
              <a:rPr lang="en-GB" dirty="0" err="1" smtClean="0"/>
              <a:t>toprağının</a:t>
            </a:r>
            <a:r>
              <a:rPr lang="en-GB" dirty="0" smtClean="0"/>
              <a:t> %63.1'i </a:t>
            </a:r>
            <a:r>
              <a:rPr lang="en-GB" dirty="0"/>
              <a:t>petrol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gaz</a:t>
            </a:r>
            <a:r>
              <a:rPr lang="en-GB" dirty="0"/>
              <a:t> </a:t>
            </a:r>
            <a:r>
              <a:rPr lang="en-GB" dirty="0" err="1"/>
              <a:t>geliştirme</a:t>
            </a:r>
            <a:r>
              <a:rPr lang="en-GB" dirty="0"/>
              <a:t> </a:t>
            </a:r>
            <a:r>
              <a:rPr lang="en-GB" dirty="0" err="1"/>
              <a:t>potansiyeline</a:t>
            </a:r>
            <a:r>
              <a:rPr lang="en-GB" dirty="0"/>
              <a:t> </a:t>
            </a:r>
            <a:r>
              <a:rPr lang="en-GB" dirty="0" err="1" smtClean="0"/>
              <a:t>sahiptir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 smtClean="0"/>
              <a:t>2018'de </a:t>
            </a:r>
            <a:r>
              <a:rPr lang="en-GB" dirty="0" err="1"/>
              <a:t>Özbekistan</a:t>
            </a:r>
            <a:r>
              <a:rPr lang="en-GB" dirty="0"/>
              <a:t>, Euro 5 </a:t>
            </a:r>
            <a:r>
              <a:rPr lang="en-GB" dirty="0" err="1"/>
              <a:t>standardında</a:t>
            </a:r>
            <a:r>
              <a:rPr lang="en-GB" dirty="0"/>
              <a:t> petrol, </a:t>
            </a:r>
            <a:r>
              <a:rPr lang="en-GB" dirty="0" err="1"/>
              <a:t>dizel</a:t>
            </a:r>
            <a:r>
              <a:rPr lang="en-GB" dirty="0"/>
              <a:t> </a:t>
            </a:r>
            <a:r>
              <a:rPr lang="en-GB" dirty="0" err="1"/>
              <a:t>yakıt</a:t>
            </a:r>
            <a:r>
              <a:rPr lang="en-GB" dirty="0"/>
              <a:t>, jet </a:t>
            </a:r>
            <a:r>
              <a:rPr lang="en-GB" dirty="0" err="1"/>
              <a:t>gazyağı</a:t>
            </a:r>
            <a:r>
              <a:rPr lang="en-GB" dirty="0"/>
              <a:t> </a:t>
            </a:r>
            <a:r>
              <a:rPr lang="en-GB" dirty="0" err="1"/>
              <a:t>üretecek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New </a:t>
            </a:r>
            <a:r>
              <a:rPr lang="en-GB" dirty="0" err="1"/>
              <a:t>Jizzakh</a:t>
            </a:r>
            <a:r>
              <a:rPr lang="en-GB" dirty="0"/>
              <a:t> </a:t>
            </a:r>
            <a:r>
              <a:rPr lang="en-GB" dirty="0" err="1"/>
              <a:t>rafinerisinin</a:t>
            </a:r>
            <a:r>
              <a:rPr lang="en-GB" dirty="0"/>
              <a:t> </a:t>
            </a:r>
            <a:r>
              <a:rPr lang="en-GB" dirty="0" err="1"/>
              <a:t>inşasını</a:t>
            </a:r>
            <a:r>
              <a:rPr lang="en-GB" dirty="0"/>
              <a:t> </a:t>
            </a:r>
            <a:r>
              <a:rPr lang="en-GB" dirty="0" err="1"/>
              <a:t>tamamlamayı</a:t>
            </a:r>
            <a:r>
              <a:rPr lang="en-GB" dirty="0"/>
              <a:t> </a:t>
            </a:r>
            <a:r>
              <a:rPr lang="en-GB" dirty="0" err="1" smtClean="0"/>
              <a:t>planlıyor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dirty="0" smtClean="0"/>
              <a:t>2021 </a:t>
            </a:r>
            <a:r>
              <a:rPr lang="en-GB" dirty="0" err="1"/>
              <a:t>yılına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Özbekistan</a:t>
            </a:r>
            <a:r>
              <a:rPr lang="en-GB" dirty="0"/>
              <a:t>, 30 </a:t>
            </a:r>
            <a:r>
              <a:rPr lang="en-GB" dirty="0" err="1"/>
              <a:t>milyar</a:t>
            </a:r>
            <a:r>
              <a:rPr lang="en-GB" dirty="0"/>
              <a:t> </a:t>
            </a:r>
            <a:r>
              <a:rPr lang="en-GB" dirty="0" err="1"/>
              <a:t>dolarlık</a:t>
            </a:r>
            <a:r>
              <a:rPr lang="en-GB" dirty="0"/>
              <a:t> </a:t>
            </a:r>
            <a:r>
              <a:rPr lang="en-GB" dirty="0" err="1"/>
              <a:t>projeleri</a:t>
            </a:r>
            <a:r>
              <a:rPr lang="en-GB" dirty="0"/>
              <a:t> </a:t>
            </a:r>
            <a:r>
              <a:rPr lang="en-GB" dirty="0" err="1" smtClean="0"/>
              <a:t>bitirmeyi</a:t>
            </a:r>
            <a:r>
              <a:rPr lang="en-GB" dirty="0" smtClean="0"/>
              <a:t> </a:t>
            </a:r>
            <a:r>
              <a:rPr lang="en-GB" dirty="0" err="1" smtClean="0"/>
              <a:t>planlıyor</a:t>
            </a:r>
            <a:endParaRPr lang="en-GB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altLang="en-US" sz="1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7114BFED-89FF-4444-9B83-20E2BE016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944654"/>
              </p:ext>
            </p:extLst>
          </p:nvPr>
        </p:nvGraphicFramePr>
        <p:xfrm>
          <a:off x="6317932" y="1848153"/>
          <a:ext cx="3061335" cy="251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A28D97-7319-44FD-8CC9-6D8EE55C5ED6}"/>
              </a:ext>
            </a:extLst>
          </p:cNvPr>
          <p:cNvSpPr/>
          <p:nvPr/>
        </p:nvSpPr>
        <p:spPr>
          <a:xfrm>
            <a:off x="6317932" y="1287620"/>
            <a:ext cx="290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Uzbekistan Demand by Fuel Product, 2016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575174"/>
              </p:ext>
            </p:extLst>
          </p:nvPr>
        </p:nvGraphicFramePr>
        <p:xfrm>
          <a:off x="5943600" y="4685976"/>
          <a:ext cx="3592046" cy="207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D5E99F8-EECE-4418-BE39-491E5BE28C62}"/>
              </a:ext>
            </a:extLst>
          </p:cNvPr>
          <p:cNvSpPr txBox="1"/>
          <p:nvPr/>
        </p:nvSpPr>
        <p:spPr>
          <a:xfrm>
            <a:off x="6490462" y="4340948"/>
            <a:ext cx="265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Oil </a:t>
            </a:r>
            <a:r>
              <a:rPr lang="en-US" sz="1600" b="1" dirty="0" smtClean="0">
                <a:solidFill>
                  <a:srgbClr val="C00000"/>
                </a:solidFill>
              </a:rPr>
              <a:t>&amp; Gas production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</a:rPr>
              <a:t>Madencilik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95300" y="1447800"/>
            <a:ext cx="5035550" cy="52695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/>
              <a:t>Madencilikte</a:t>
            </a:r>
            <a:r>
              <a:rPr lang="en-US" altLang="en-US" dirty="0"/>
              <a:t> </a:t>
            </a:r>
            <a:r>
              <a:rPr lang="en-US" altLang="en-US" dirty="0" err="1"/>
              <a:t>zengin</a:t>
            </a:r>
            <a:r>
              <a:rPr lang="en-US" altLang="en-US" dirty="0"/>
              <a:t>: </a:t>
            </a:r>
            <a:r>
              <a:rPr lang="en-US" altLang="en-US" dirty="0" err="1"/>
              <a:t>altın</a:t>
            </a:r>
            <a:r>
              <a:rPr lang="en-US" altLang="en-US" dirty="0"/>
              <a:t>, </a:t>
            </a:r>
            <a:r>
              <a:rPr lang="en-US" altLang="en-US" dirty="0" err="1"/>
              <a:t>gümüş</a:t>
            </a:r>
            <a:r>
              <a:rPr lang="en-US" altLang="en-US" dirty="0"/>
              <a:t>, </a:t>
            </a:r>
            <a:r>
              <a:rPr lang="en-US" altLang="en-US" dirty="0" err="1"/>
              <a:t>çinko</a:t>
            </a:r>
            <a:r>
              <a:rPr lang="en-US" altLang="en-US" dirty="0"/>
              <a:t>, </a:t>
            </a:r>
            <a:r>
              <a:rPr lang="en-US" altLang="en-US" dirty="0" err="1"/>
              <a:t>bakır</a:t>
            </a:r>
            <a:r>
              <a:rPr lang="en-US" altLang="en-US" dirty="0"/>
              <a:t>, </a:t>
            </a:r>
            <a:r>
              <a:rPr lang="en-US" altLang="en-US" dirty="0" err="1" smtClean="0"/>
              <a:t>molibden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Dünyanın</a:t>
            </a:r>
            <a:r>
              <a:rPr lang="en-US" altLang="en-US" dirty="0" smtClean="0"/>
              <a:t> </a:t>
            </a:r>
            <a:r>
              <a:rPr lang="en-US" altLang="en-US" dirty="0"/>
              <a:t>4. </a:t>
            </a:r>
            <a:r>
              <a:rPr lang="en-US" altLang="en-US" dirty="0" err="1"/>
              <a:t>büyük</a:t>
            </a:r>
            <a:r>
              <a:rPr lang="en-US" altLang="en-US" dirty="0"/>
              <a:t> </a:t>
            </a:r>
            <a:r>
              <a:rPr lang="en-US" altLang="en-US" dirty="0" err="1"/>
              <a:t>altın</a:t>
            </a:r>
            <a:r>
              <a:rPr lang="en-US" altLang="en-US" dirty="0"/>
              <a:t> </a:t>
            </a:r>
            <a:r>
              <a:rPr lang="en-US" altLang="en-US" dirty="0" err="1" smtClean="0"/>
              <a:t>rezervleri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Büyük</a:t>
            </a:r>
            <a:r>
              <a:rPr lang="en-US" altLang="en-US" dirty="0" smtClean="0"/>
              <a:t> </a:t>
            </a:r>
            <a:r>
              <a:rPr lang="en-US" altLang="en-US" dirty="0" err="1"/>
              <a:t>bakır</a:t>
            </a:r>
            <a:r>
              <a:rPr lang="en-US" altLang="en-US" dirty="0"/>
              <a:t> </a:t>
            </a:r>
            <a:r>
              <a:rPr lang="en-US" altLang="en-US" dirty="0" err="1" smtClean="0"/>
              <a:t>ihracatı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Güçlü</a:t>
            </a:r>
            <a:r>
              <a:rPr lang="en-US" altLang="en-US" dirty="0" smtClean="0"/>
              <a:t> </a:t>
            </a:r>
            <a:r>
              <a:rPr lang="en-US" altLang="en-US" dirty="0" err="1"/>
              <a:t>demir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demir</a:t>
            </a:r>
            <a:r>
              <a:rPr lang="en-US" altLang="en-US" dirty="0"/>
              <a:t> </a:t>
            </a:r>
            <a:r>
              <a:rPr lang="en-US" altLang="en-US" dirty="0" err="1"/>
              <a:t>dışı</a:t>
            </a:r>
            <a:r>
              <a:rPr lang="en-US" altLang="en-US" dirty="0"/>
              <a:t> </a:t>
            </a:r>
            <a:r>
              <a:rPr lang="en-US" altLang="en-US" dirty="0" err="1"/>
              <a:t>üretim</a:t>
            </a:r>
            <a:r>
              <a:rPr lang="en-US" altLang="en-US" dirty="0"/>
              <a:t> </a:t>
            </a:r>
            <a:r>
              <a:rPr lang="en-US" altLang="en-US" dirty="0" err="1" smtClean="0"/>
              <a:t>kapasiteleri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Özbekistan</a:t>
            </a:r>
            <a:r>
              <a:rPr lang="en-US" altLang="en-US" dirty="0"/>
              <a:t>, 2017'de </a:t>
            </a:r>
            <a:r>
              <a:rPr lang="en-US" altLang="en-US" dirty="0" err="1"/>
              <a:t>lisanslamaya</a:t>
            </a:r>
            <a:r>
              <a:rPr lang="en-US" altLang="en-US" dirty="0"/>
              <a:t> 12 </a:t>
            </a:r>
            <a:r>
              <a:rPr lang="en-US" altLang="en-US" dirty="0" err="1"/>
              <a:t>altın</a:t>
            </a:r>
            <a:r>
              <a:rPr lang="en-US" altLang="en-US" dirty="0"/>
              <a:t> </a:t>
            </a:r>
            <a:r>
              <a:rPr lang="en-US" altLang="en-US" dirty="0" err="1"/>
              <a:t>sitesi</a:t>
            </a:r>
            <a:r>
              <a:rPr lang="en-US" altLang="en-US" dirty="0"/>
              <a:t> </a:t>
            </a:r>
            <a:r>
              <a:rPr lang="en-US" altLang="en-US" dirty="0" err="1"/>
              <a:t>sunmaya</a:t>
            </a:r>
            <a:r>
              <a:rPr lang="en-US" altLang="en-US" dirty="0"/>
              <a:t> </a:t>
            </a:r>
            <a:r>
              <a:rPr lang="en-US" altLang="en-US" dirty="0" err="1" smtClean="0"/>
              <a:t>başladı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Gümüş</a:t>
            </a:r>
            <a:r>
              <a:rPr lang="en-US" altLang="en-US" dirty="0" smtClean="0"/>
              <a:t> </a:t>
            </a:r>
            <a:r>
              <a:rPr lang="en-US" altLang="en-US" dirty="0" err="1"/>
              <a:t>rezervleri</a:t>
            </a:r>
            <a:r>
              <a:rPr lang="en-US" altLang="en-US" dirty="0"/>
              <a:t> </a:t>
            </a:r>
            <a:r>
              <a:rPr lang="en-US" altLang="en-US" dirty="0" err="1"/>
              <a:t>için</a:t>
            </a:r>
            <a:r>
              <a:rPr lang="en-US" altLang="en-US" dirty="0"/>
              <a:t> </a:t>
            </a:r>
            <a:r>
              <a:rPr lang="en-US" altLang="en-US" dirty="0" err="1"/>
              <a:t>kayıtlı</a:t>
            </a:r>
            <a:r>
              <a:rPr lang="en-US" altLang="en-US" dirty="0"/>
              <a:t> 26 </a:t>
            </a:r>
            <a:r>
              <a:rPr lang="en-US" altLang="en-US" dirty="0" err="1" smtClean="0"/>
              <a:t>alan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Uranyum</a:t>
            </a:r>
            <a:r>
              <a:rPr lang="en-US" altLang="en-US" dirty="0" smtClean="0"/>
              <a:t> </a:t>
            </a:r>
            <a:r>
              <a:rPr lang="en-US" altLang="en-US" dirty="0"/>
              <a:t>- </a:t>
            </a:r>
            <a:r>
              <a:rPr lang="en-US" altLang="en-US" dirty="0" err="1"/>
              <a:t>Özbekistan</a:t>
            </a:r>
            <a:r>
              <a:rPr lang="en-US" altLang="en-US" dirty="0"/>
              <a:t>, </a:t>
            </a:r>
            <a:r>
              <a:rPr lang="en-US" altLang="en-US" dirty="0" err="1"/>
              <a:t>dünyanın</a:t>
            </a:r>
            <a:r>
              <a:rPr lang="en-US" altLang="en-US" dirty="0"/>
              <a:t> ilk on </a:t>
            </a:r>
            <a:r>
              <a:rPr lang="en-US" altLang="en-US" dirty="0" err="1"/>
              <a:t>ülkesi</a:t>
            </a:r>
            <a:r>
              <a:rPr lang="en-US" altLang="en-US" dirty="0"/>
              <a:t> </a:t>
            </a:r>
            <a:r>
              <a:rPr lang="en-US" altLang="en-US" dirty="0" err="1" smtClean="0"/>
              <a:t>arasındadır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İspat</a:t>
            </a:r>
            <a:r>
              <a:rPr lang="en-US" altLang="en-US" dirty="0" smtClean="0"/>
              <a:t> </a:t>
            </a:r>
            <a:r>
              <a:rPr lang="en-US" altLang="en-US" dirty="0" err="1"/>
              <a:t>edilen</a:t>
            </a:r>
            <a:r>
              <a:rPr lang="en-US" altLang="en-US" dirty="0"/>
              <a:t> </a:t>
            </a:r>
            <a:r>
              <a:rPr lang="en-US" altLang="en-US" dirty="0" err="1"/>
              <a:t>kömür</a:t>
            </a:r>
            <a:r>
              <a:rPr lang="en-US" altLang="en-US" dirty="0"/>
              <a:t> </a:t>
            </a:r>
            <a:r>
              <a:rPr lang="en-US" altLang="en-US" dirty="0" err="1"/>
              <a:t>rezervleri</a:t>
            </a:r>
            <a:r>
              <a:rPr lang="en-US" altLang="en-US" dirty="0"/>
              <a:t> 1,9 </a:t>
            </a:r>
            <a:r>
              <a:rPr lang="en-US" altLang="en-US" dirty="0" err="1"/>
              <a:t>milyar</a:t>
            </a:r>
            <a:r>
              <a:rPr lang="en-US" altLang="en-US" dirty="0"/>
              <a:t> </a:t>
            </a:r>
            <a:r>
              <a:rPr lang="en-US" altLang="en-US" dirty="0" err="1" smtClean="0"/>
              <a:t>tondur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Türkiye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Tetkik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Genel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Müdürlüğü</a:t>
            </a:r>
            <a:r>
              <a:rPr lang="en-US" altLang="en-US" dirty="0" smtClean="0"/>
              <a:t> (MTA) </a:t>
            </a:r>
            <a:r>
              <a:rPr lang="en-US" altLang="en-US" dirty="0" err="1" smtClean="0"/>
              <a:t>Özbekistanda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çalışmaları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başladı</a:t>
            </a:r>
            <a:endParaRPr lang="en-US" altLang="en-US" dirty="0"/>
          </a:p>
        </p:txBody>
      </p:sp>
      <p:pic>
        <p:nvPicPr>
          <p:cNvPr id="5" name="Picture 5" descr="1-kw-50-LargeMap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2" y="1447800"/>
            <a:ext cx="4055269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8C684252-072E-4437-A27F-AE6E93EA3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46395"/>
              </p:ext>
            </p:extLst>
          </p:nvPr>
        </p:nvGraphicFramePr>
        <p:xfrm>
          <a:off x="5943600" y="4534109"/>
          <a:ext cx="3592046" cy="207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70D892-3991-455B-99D4-BB220AE7FB3A}"/>
              </a:ext>
            </a:extLst>
          </p:cNvPr>
          <p:cNvSpPr txBox="1"/>
          <p:nvPr/>
        </p:nvSpPr>
        <p:spPr>
          <a:xfrm>
            <a:off x="6490462" y="4340948"/>
            <a:ext cx="265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</a:rPr>
              <a:t>Madencilikte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üretim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</a:rPr>
              <a:t>Enerji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95300" y="1447800"/>
            <a:ext cx="5035550" cy="52695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/>
              <a:t>Özbekistan</a:t>
            </a:r>
            <a:r>
              <a:rPr lang="en-US" altLang="en-US" dirty="0"/>
              <a:t>, </a:t>
            </a:r>
            <a:r>
              <a:rPr lang="en-US" altLang="en-US" dirty="0" err="1"/>
              <a:t>yenilenemez</a:t>
            </a:r>
            <a:r>
              <a:rPr lang="en-US" altLang="en-US" dirty="0"/>
              <a:t> </a:t>
            </a:r>
            <a:r>
              <a:rPr lang="en-US" altLang="en-US" dirty="0" err="1"/>
              <a:t>enerjiye</a:t>
            </a:r>
            <a:r>
              <a:rPr lang="en-US" altLang="en-US" dirty="0"/>
              <a:t> </a:t>
            </a:r>
            <a:r>
              <a:rPr lang="en-US" altLang="en-US" dirty="0" err="1" smtClean="0"/>
              <a:t>bağımlıdır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smtClean="0"/>
              <a:t>12 </a:t>
            </a:r>
            <a:r>
              <a:rPr lang="en-US" altLang="en-US" dirty="0"/>
              <a:t>517 MW </a:t>
            </a:r>
            <a:r>
              <a:rPr lang="en-US" altLang="en-US" dirty="0" err="1"/>
              <a:t>toplam</a:t>
            </a:r>
            <a:r>
              <a:rPr lang="en-US" altLang="en-US" dirty="0"/>
              <a:t> </a:t>
            </a:r>
            <a:r>
              <a:rPr lang="en-US" altLang="en-US" dirty="0" err="1"/>
              <a:t>kurulu</a:t>
            </a:r>
            <a:r>
              <a:rPr lang="en-US" altLang="en-US" dirty="0"/>
              <a:t> </a:t>
            </a:r>
            <a:r>
              <a:rPr lang="en-US" altLang="en-US" dirty="0" err="1" smtClean="0"/>
              <a:t>güç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sadece</a:t>
            </a:r>
            <a:r>
              <a:rPr lang="en-US" altLang="en-US" dirty="0" smtClean="0"/>
              <a:t> 396MW </a:t>
            </a:r>
            <a:r>
              <a:rPr lang="en-US" altLang="en-US" dirty="0" err="1"/>
              <a:t>y</a:t>
            </a:r>
            <a:r>
              <a:rPr lang="en-US" altLang="en-US" dirty="0" err="1" smtClean="0"/>
              <a:t>enilenebilir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enerji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kapasitesi</a:t>
            </a:r>
            <a:r>
              <a:rPr lang="en-US" altLang="en-US" dirty="0"/>
              <a:t>, </a:t>
            </a:r>
            <a:r>
              <a:rPr lang="en-US" altLang="en-US" dirty="0" err="1"/>
              <a:t>toplam</a:t>
            </a:r>
            <a:r>
              <a:rPr lang="en-US" altLang="en-US" dirty="0"/>
              <a:t> </a:t>
            </a:r>
            <a:r>
              <a:rPr lang="en-US" altLang="en-US" dirty="0" smtClean="0"/>
              <a:t>%3.2'si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Güneş</a:t>
            </a:r>
            <a:r>
              <a:rPr lang="en-US" altLang="en-US" dirty="0" smtClean="0"/>
              <a:t> </a:t>
            </a:r>
            <a:r>
              <a:rPr lang="en-US" altLang="en-US" dirty="0" err="1"/>
              <a:t>Enerjisi</a:t>
            </a:r>
            <a:r>
              <a:rPr lang="en-US" altLang="en-US" dirty="0"/>
              <a:t> </a:t>
            </a:r>
            <a:r>
              <a:rPr lang="en-US" altLang="en-US" dirty="0" err="1"/>
              <a:t>için</a:t>
            </a:r>
            <a:r>
              <a:rPr lang="en-US" altLang="en-US" dirty="0"/>
              <a:t> </a:t>
            </a:r>
            <a:r>
              <a:rPr lang="en-US" altLang="en-US" dirty="0" err="1"/>
              <a:t>yüksek</a:t>
            </a:r>
            <a:r>
              <a:rPr lang="en-US" altLang="en-US" dirty="0"/>
              <a:t> </a:t>
            </a:r>
            <a:r>
              <a:rPr lang="en-US" altLang="en-US" dirty="0" err="1"/>
              <a:t>potansiyel</a:t>
            </a:r>
            <a:r>
              <a:rPr lang="en-US" altLang="en-US" dirty="0"/>
              <a:t> - 593 000 </a:t>
            </a:r>
            <a:r>
              <a:rPr lang="en-US" altLang="en-US" dirty="0" smtClean="0"/>
              <a:t>MW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smtClean="0"/>
              <a:t>Samarkand </a:t>
            </a:r>
            <a:r>
              <a:rPr lang="en-US" altLang="en-US" dirty="0" err="1"/>
              <a:t>Bölgesi'nde</a:t>
            </a:r>
            <a:r>
              <a:rPr lang="en-US" altLang="en-US" dirty="0"/>
              <a:t> ilk 100 MW </a:t>
            </a:r>
            <a:r>
              <a:rPr lang="en-US" altLang="en-US" dirty="0" err="1"/>
              <a:t>güneş</a:t>
            </a:r>
            <a:r>
              <a:rPr lang="en-US" altLang="en-US" dirty="0"/>
              <a:t> </a:t>
            </a:r>
            <a:r>
              <a:rPr lang="en-US" altLang="en-US" dirty="0" err="1"/>
              <a:t>enerjisi</a:t>
            </a:r>
            <a:r>
              <a:rPr lang="en-US" altLang="en-US" dirty="0"/>
              <a:t> </a:t>
            </a:r>
            <a:r>
              <a:rPr lang="en-US" altLang="en-US" dirty="0" err="1"/>
              <a:t>çiftliği</a:t>
            </a:r>
            <a:r>
              <a:rPr lang="en-US" altLang="en-US" dirty="0"/>
              <a:t> </a:t>
            </a:r>
            <a:r>
              <a:rPr lang="en-US" altLang="en-US" dirty="0" err="1"/>
              <a:t>inşa</a:t>
            </a:r>
            <a:r>
              <a:rPr lang="en-US" altLang="en-US" dirty="0"/>
              <a:t> </a:t>
            </a:r>
            <a:r>
              <a:rPr lang="en-US" altLang="en-US" dirty="0" err="1" smtClean="0"/>
              <a:t>ediliyor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smtClean="0"/>
              <a:t>1600 </a:t>
            </a:r>
            <a:r>
              <a:rPr lang="en-US" altLang="en-US" dirty="0"/>
              <a:t>MW - </a:t>
            </a:r>
            <a:r>
              <a:rPr lang="en-US" altLang="en-US" dirty="0" err="1"/>
              <a:t>Rüzgar</a:t>
            </a:r>
            <a:r>
              <a:rPr lang="en-US" altLang="en-US" dirty="0"/>
              <a:t> </a:t>
            </a:r>
            <a:r>
              <a:rPr lang="en-US" altLang="en-US" dirty="0" err="1"/>
              <a:t>enerjisi</a:t>
            </a:r>
            <a:r>
              <a:rPr lang="en-US" altLang="en-US" dirty="0"/>
              <a:t> </a:t>
            </a:r>
            <a:r>
              <a:rPr lang="en-US" altLang="en-US" dirty="0" err="1"/>
              <a:t>için</a:t>
            </a:r>
            <a:r>
              <a:rPr lang="en-US" altLang="en-US" dirty="0"/>
              <a:t> </a:t>
            </a:r>
            <a:r>
              <a:rPr lang="en-US" altLang="en-US" dirty="0" err="1" smtClean="0"/>
              <a:t>potansiyel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Uzbekenergo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devlete</a:t>
            </a:r>
            <a:r>
              <a:rPr lang="en-US" altLang="en-US" dirty="0" smtClean="0"/>
              <a:t> </a:t>
            </a:r>
            <a:r>
              <a:rPr lang="en-US" altLang="en-US" dirty="0" err="1"/>
              <a:t>ait</a:t>
            </a:r>
            <a:r>
              <a:rPr lang="en-US" altLang="en-US" dirty="0"/>
              <a:t> </a:t>
            </a:r>
            <a:r>
              <a:rPr lang="en-US" altLang="en-US" dirty="0" err="1" smtClean="0"/>
              <a:t>şirket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elektriğinin</a:t>
            </a:r>
            <a:r>
              <a:rPr lang="en-US" altLang="en-US" dirty="0" smtClean="0"/>
              <a:t> %97.5'ini </a:t>
            </a:r>
            <a:r>
              <a:rPr lang="en-US" altLang="en-US" dirty="0" err="1" smtClean="0"/>
              <a:t>üretir</a:t>
            </a:r>
            <a:endParaRPr lang="en-US" altLang="en-US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dirty="0" err="1" smtClean="0"/>
              <a:t>Çalık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Enerji</a:t>
            </a:r>
            <a:r>
              <a:rPr lang="en-US" altLang="en-US" dirty="0" smtClean="0"/>
              <a:t>, DAL </a:t>
            </a:r>
            <a:r>
              <a:rPr lang="en-US" altLang="en-US" dirty="0" err="1" smtClean="0"/>
              <a:t>Teknik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yenilenebilir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enerji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projeleri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ilgili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anlaşmalara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imza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attılar</a:t>
            </a:r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C0821F-C888-46D8-865C-09629499C42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12710" y="1600200"/>
            <a:ext cx="3767191" cy="25146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76AB0BE1-99E7-48E9-8AAD-097BA8AF3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603570"/>
              </p:ext>
            </p:extLst>
          </p:nvPr>
        </p:nvGraphicFramePr>
        <p:xfrm>
          <a:off x="6000282" y="4627818"/>
          <a:ext cx="3592046" cy="207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7737F8-11F5-4866-9676-B0AA6CC97B9E}"/>
              </a:ext>
            </a:extLst>
          </p:cNvPr>
          <p:cNvSpPr txBox="1"/>
          <p:nvPr/>
        </p:nvSpPr>
        <p:spPr>
          <a:xfrm>
            <a:off x="6490462" y="4340948"/>
            <a:ext cx="265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Enerji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üretimi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</a:rPr>
              <a:t>Tarım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47650" y="1295400"/>
            <a:ext cx="5543550" cy="53457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1600" dirty="0" err="1"/>
              <a:t>Tarım</a:t>
            </a:r>
            <a:r>
              <a:rPr lang="en-GB" sz="1600" dirty="0"/>
              <a:t>, </a:t>
            </a:r>
            <a:r>
              <a:rPr lang="en-GB" sz="1600" dirty="0" err="1" smtClean="0"/>
              <a:t>GSYİH'nın</a:t>
            </a:r>
            <a:r>
              <a:rPr lang="en-GB" sz="1600" dirty="0" smtClean="0"/>
              <a:t> %17,6'sı </a:t>
            </a:r>
            <a:r>
              <a:rPr lang="en-GB" sz="1600" dirty="0" err="1" smtClean="0"/>
              <a:t>ve</a:t>
            </a:r>
            <a:r>
              <a:rPr lang="en-GB" sz="1600" dirty="0" smtClean="0"/>
              <a:t> </a:t>
            </a:r>
            <a:r>
              <a:rPr lang="en-GB" sz="1600" dirty="0" err="1" smtClean="0"/>
              <a:t>işgücünün</a:t>
            </a:r>
            <a:r>
              <a:rPr lang="en-GB" sz="1600" dirty="0" smtClean="0"/>
              <a:t> %30'undan </a:t>
            </a:r>
            <a:r>
              <a:rPr lang="en-GB" sz="1600" dirty="0" err="1"/>
              <a:t>fazlasını</a:t>
            </a:r>
            <a:r>
              <a:rPr lang="en-GB" sz="1600" dirty="0"/>
              <a:t> </a:t>
            </a:r>
            <a:r>
              <a:rPr lang="en-GB" sz="1600" dirty="0" err="1"/>
              <a:t>istihdam</a:t>
            </a:r>
            <a:r>
              <a:rPr lang="en-GB" sz="1600" dirty="0"/>
              <a:t> </a:t>
            </a:r>
            <a:r>
              <a:rPr lang="en-GB" sz="1600" dirty="0" err="1" smtClean="0"/>
              <a:t>ediyor</a:t>
            </a:r>
            <a:endParaRPr lang="en-GB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1600" dirty="0" err="1" smtClean="0"/>
              <a:t>Toplam</a:t>
            </a:r>
            <a:r>
              <a:rPr lang="en-GB" sz="1600" dirty="0" smtClean="0"/>
              <a:t> </a:t>
            </a:r>
            <a:r>
              <a:rPr lang="en-GB" sz="1600" dirty="0" err="1"/>
              <a:t>tarım</a:t>
            </a:r>
            <a:r>
              <a:rPr lang="en-GB" sz="1600" dirty="0"/>
              <a:t> </a:t>
            </a:r>
            <a:r>
              <a:rPr lang="en-GB" sz="1600" dirty="0" err="1"/>
              <a:t>arazisi</a:t>
            </a:r>
            <a:r>
              <a:rPr lang="en-GB" sz="1600" dirty="0"/>
              <a:t> 25.2mn </a:t>
            </a:r>
            <a:r>
              <a:rPr lang="en-GB" sz="1600" dirty="0" err="1"/>
              <a:t>hektardır</a:t>
            </a:r>
            <a:r>
              <a:rPr lang="en-GB" sz="1600" dirty="0"/>
              <a:t>. </a:t>
            </a:r>
            <a:r>
              <a:rPr lang="en-GB" sz="1600" dirty="0" err="1"/>
              <a:t>Pamuk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buğday</a:t>
            </a:r>
            <a:r>
              <a:rPr lang="en-GB" sz="1600" dirty="0"/>
              <a:t>, </a:t>
            </a:r>
            <a:r>
              <a:rPr lang="en-GB" sz="1600" dirty="0" err="1"/>
              <a:t>sulama</a:t>
            </a:r>
            <a:r>
              <a:rPr lang="en-GB" sz="1600" dirty="0"/>
              <a:t> </a:t>
            </a:r>
            <a:r>
              <a:rPr lang="en-GB" sz="1600" dirty="0" err="1"/>
              <a:t>yapılan</a:t>
            </a:r>
            <a:r>
              <a:rPr lang="en-GB" sz="1600" dirty="0"/>
              <a:t> </a:t>
            </a:r>
            <a:r>
              <a:rPr lang="en-GB" sz="1600" dirty="0" err="1"/>
              <a:t>arazilerin</a:t>
            </a:r>
            <a:r>
              <a:rPr lang="en-GB" sz="1600" dirty="0"/>
              <a:t> </a:t>
            </a:r>
            <a:r>
              <a:rPr lang="en-GB" sz="1600" dirty="0" err="1" smtClean="0"/>
              <a:t>sırasıyla</a:t>
            </a:r>
            <a:r>
              <a:rPr lang="en-GB" sz="1600" dirty="0" smtClean="0"/>
              <a:t> %42.2'sinde </a:t>
            </a:r>
            <a:r>
              <a:rPr lang="en-GB" sz="1600" dirty="0" err="1"/>
              <a:t>ve</a:t>
            </a:r>
            <a:r>
              <a:rPr lang="en-GB" sz="1600" dirty="0"/>
              <a:t>% 41'inde </a:t>
            </a:r>
            <a:r>
              <a:rPr lang="en-GB" sz="1600" dirty="0" err="1"/>
              <a:t>yetiştirilen</a:t>
            </a:r>
            <a:r>
              <a:rPr lang="en-GB" sz="1600" dirty="0"/>
              <a:t> </a:t>
            </a:r>
            <a:r>
              <a:rPr lang="en-GB" sz="1600" dirty="0" err="1"/>
              <a:t>iki</a:t>
            </a:r>
            <a:r>
              <a:rPr lang="en-GB" sz="1600" dirty="0"/>
              <a:t> </a:t>
            </a:r>
            <a:r>
              <a:rPr lang="en-GB" sz="1600" dirty="0" err="1"/>
              <a:t>ana</a:t>
            </a:r>
            <a:r>
              <a:rPr lang="en-GB" sz="1600" dirty="0"/>
              <a:t> </a:t>
            </a:r>
            <a:r>
              <a:rPr lang="en-GB" sz="1600" dirty="0" err="1" smtClean="0"/>
              <a:t>ürün</a:t>
            </a:r>
            <a:endParaRPr lang="en-GB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1600" dirty="0" err="1" smtClean="0"/>
              <a:t>Özbekistan</a:t>
            </a:r>
            <a:r>
              <a:rPr lang="en-GB" sz="1600" dirty="0"/>
              <a:t>, 2016 </a:t>
            </a:r>
            <a:r>
              <a:rPr lang="en-GB" sz="1600" dirty="0" err="1"/>
              <a:t>yılında</a:t>
            </a:r>
            <a:r>
              <a:rPr lang="en-GB" sz="1600" dirty="0"/>
              <a:t> 818.500 ton </a:t>
            </a:r>
            <a:r>
              <a:rPr lang="en-GB" sz="1600" dirty="0" err="1"/>
              <a:t>taze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işlenmiş</a:t>
            </a:r>
            <a:r>
              <a:rPr lang="en-GB" sz="1600" dirty="0"/>
              <a:t> </a:t>
            </a:r>
            <a:r>
              <a:rPr lang="en-GB" sz="1600" dirty="0" err="1"/>
              <a:t>meyve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sebze</a:t>
            </a:r>
            <a:r>
              <a:rPr lang="en-GB" sz="1600" dirty="0"/>
              <a:t> </a:t>
            </a:r>
            <a:r>
              <a:rPr lang="en-GB" sz="1600" dirty="0" err="1"/>
              <a:t>ihraç</a:t>
            </a:r>
            <a:r>
              <a:rPr lang="en-GB" sz="1600" dirty="0"/>
              <a:t> </a:t>
            </a:r>
            <a:r>
              <a:rPr lang="en-GB" sz="1600" dirty="0" err="1"/>
              <a:t>etti</a:t>
            </a:r>
            <a:r>
              <a:rPr lang="en-GB" sz="1600" dirty="0"/>
              <a:t>. </a:t>
            </a:r>
            <a:r>
              <a:rPr lang="en-GB" sz="1600" dirty="0" err="1"/>
              <a:t>Yıllık</a:t>
            </a:r>
            <a:r>
              <a:rPr lang="en-GB" sz="1600" dirty="0"/>
              <a:t> </a:t>
            </a:r>
            <a:r>
              <a:rPr lang="en-GB" sz="1600" dirty="0" err="1"/>
              <a:t>bazda</a:t>
            </a:r>
            <a:r>
              <a:rPr lang="en-GB" sz="1600" dirty="0"/>
              <a:t>% 38.3'lük </a:t>
            </a:r>
            <a:r>
              <a:rPr lang="en-GB" sz="1600" dirty="0" err="1"/>
              <a:t>bir</a:t>
            </a:r>
            <a:r>
              <a:rPr lang="en-GB" sz="1600" dirty="0"/>
              <a:t> </a:t>
            </a:r>
            <a:r>
              <a:rPr lang="en-GB" sz="1600" dirty="0" err="1"/>
              <a:t>piyasa</a:t>
            </a:r>
            <a:r>
              <a:rPr lang="en-GB" sz="1600" dirty="0"/>
              <a:t> </a:t>
            </a:r>
            <a:r>
              <a:rPr lang="en-GB" sz="1600" dirty="0" err="1"/>
              <a:t>değeri</a:t>
            </a:r>
            <a:r>
              <a:rPr lang="en-GB" sz="1600" dirty="0"/>
              <a:t> </a:t>
            </a:r>
            <a:r>
              <a:rPr lang="en-GB" sz="1600" dirty="0" err="1" smtClean="0"/>
              <a:t>var</a:t>
            </a:r>
            <a:endParaRPr lang="en-GB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1600" dirty="0" smtClean="0"/>
              <a:t>Bu </a:t>
            </a:r>
            <a:r>
              <a:rPr lang="en-GB" sz="1600" dirty="0" err="1"/>
              <a:t>cildin</a:t>
            </a:r>
            <a:r>
              <a:rPr lang="en-GB" sz="1600" dirty="0"/>
              <a:t> </a:t>
            </a:r>
            <a:r>
              <a:rPr lang="en-GB" sz="1600" dirty="0" err="1"/>
              <a:t>sebzeleri</a:t>
            </a:r>
            <a:r>
              <a:rPr lang="en-GB" sz="1600" dirty="0"/>
              <a:t> 242.100 ton, </a:t>
            </a:r>
            <a:r>
              <a:rPr lang="en-GB" sz="1600" dirty="0" err="1"/>
              <a:t>meyveler</a:t>
            </a:r>
            <a:r>
              <a:rPr lang="en-GB" sz="1600" dirty="0"/>
              <a:t> 229.600 ton, </a:t>
            </a:r>
            <a:r>
              <a:rPr lang="en-GB" sz="1600" dirty="0" err="1"/>
              <a:t>üzüm</a:t>
            </a:r>
            <a:r>
              <a:rPr lang="en-GB" sz="1600" dirty="0"/>
              <a:t> 96.200 ton </a:t>
            </a:r>
            <a:r>
              <a:rPr lang="en-GB" sz="1600" dirty="0" err="1"/>
              <a:t>olarak</a:t>
            </a:r>
            <a:r>
              <a:rPr lang="en-GB" sz="1600" dirty="0"/>
              <a:t> </a:t>
            </a:r>
            <a:r>
              <a:rPr lang="en-GB" sz="1600" dirty="0" err="1" smtClean="0"/>
              <a:t>gerçekleşti</a:t>
            </a:r>
            <a:endParaRPr lang="en-GB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1600" dirty="0" err="1" smtClean="0"/>
              <a:t>Ülkemiz</a:t>
            </a:r>
            <a:r>
              <a:rPr lang="en-GB" sz="1600" dirty="0" smtClean="0"/>
              <a:t> </a:t>
            </a:r>
            <a:r>
              <a:rPr lang="en-GB" sz="1600" dirty="0" err="1"/>
              <a:t>tarafından</a:t>
            </a:r>
            <a:r>
              <a:rPr lang="en-GB" sz="1600" dirty="0"/>
              <a:t> </a:t>
            </a:r>
            <a:r>
              <a:rPr lang="en-GB" sz="1600" dirty="0" err="1"/>
              <a:t>ihraç</a:t>
            </a:r>
            <a:r>
              <a:rPr lang="en-GB" sz="1600" dirty="0"/>
              <a:t> </a:t>
            </a:r>
            <a:r>
              <a:rPr lang="en-GB" sz="1600" dirty="0" err="1"/>
              <a:t>edilen</a:t>
            </a:r>
            <a:r>
              <a:rPr lang="en-GB" sz="1600" dirty="0"/>
              <a:t> 65 </a:t>
            </a:r>
            <a:r>
              <a:rPr lang="en-GB" sz="1600" dirty="0" err="1"/>
              <a:t>çeşit</a:t>
            </a:r>
            <a:r>
              <a:rPr lang="en-GB" sz="1600" dirty="0"/>
              <a:t> </a:t>
            </a:r>
            <a:r>
              <a:rPr lang="en-GB" sz="1600" dirty="0" err="1"/>
              <a:t>meyve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sebze</a:t>
            </a:r>
            <a:r>
              <a:rPr lang="en-GB" sz="1600" dirty="0"/>
              <a:t> </a:t>
            </a:r>
            <a:r>
              <a:rPr lang="en-GB" sz="1600" dirty="0" err="1"/>
              <a:t>arasında</a:t>
            </a:r>
            <a:r>
              <a:rPr lang="en-GB" sz="1600" dirty="0"/>
              <a:t> </a:t>
            </a:r>
            <a:r>
              <a:rPr lang="en-GB" sz="1600" dirty="0" err="1" smtClean="0"/>
              <a:t>tatlı</a:t>
            </a:r>
            <a:r>
              <a:rPr lang="en-GB" sz="1600" dirty="0" smtClean="0"/>
              <a:t> </a:t>
            </a:r>
            <a:r>
              <a:rPr lang="en-GB" sz="1600" dirty="0" err="1" smtClean="0"/>
              <a:t>kirazın</a:t>
            </a:r>
            <a:r>
              <a:rPr lang="en-GB" sz="1600" dirty="0" smtClean="0"/>
              <a:t> </a:t>
            </a:r>
            <a:r>
              <a:rPr lang="en-GB" sz="1600" dirty="0" err="1"/>
              <a:t>değeri</a:t>
            </a:r>
            <a:r>
              <a:rPr lang="en-GB" sz="1600" dirty="0"/>
              <a:t> (% 14.4), kuru </a:t>
            </a:r>
            <a:r>
              <a:rPr lang="en-GB" sz="1600" dirty="0" err="1"/>
              <a:t>üzüm</a:t>
            </a:r>
            <a:r>
              <a:rPr lang="en-GB" sz="1600" dirty="0"/>
              <a:t> (% 12.8)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taze</a:t>
            </a:r>
            <a:r>
              <a:rPr lang="en-GB" sz="1600" dirty="0"/>
              <a:t> </a:t>
            </a:r>
            <a:r>
              <a:rPr lang="en-GB" sz="1600" dirty="0" err="1"/>
              <a:t>kayısı</a:t>
            </a:r>
            <a:r>
              <a:rPr lang="en-GB" sz="1600" dirty="0"/>
              <a:t> (% 7.63) </a:t>
            </a:r>
            <a:endParaRPr lang="en-GB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1600" dirty="0" smtClean="0"/>
              <a:t>2017 </a:t>
            </a:r>
            <a:r>
              <a:rPr lang="en-GB" sz="1600" dirty="0" err="1"/>
              <a:t>yılında</a:t>
            </a:r>
            <a:r>
              <a:rPr lang="en-GB" sz="1600" dirty="0"/>
              <a:t> </a:t>
            </a:r>
            <a:r>
              <a:rPr lang="en-GB" sz="1600" dirty="0" err="1"/>
              <a:t>Özbekistan'dan</a:t>
            </a:r>
            <a:r>
              <a:rPr lang="en-GB" sz="1600" dirty="0"/>
              <a:t> </a:t>
            </a:r>
            <a:r>
              <a:rPr lang="en-GB" sz="1600" dirty="0" err="1"/>
              <a:t>meyve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sebze</a:t>
            </a:r>
            <a:r>
              <a:rPr lang="en-GB" sz="1600" dirty="0"/>
              <a:t> </a:t>
            </a:r>
            <a:r>
              <a:rPr lang="en-GB" sz="1600" dirty="0" err="1"/>
              <a:t>ihracatı</a:t>
            </a:r>
            <a:r>
              <a:rPr lang="en-GB" sz="1600" dirty="0"/>
              <a:t> </a:t>
            </a:r>
            <a:r>
              <a:rPr lang="en-GB" sz="1600" dirty="0" err="1"/>
              <a:t>öncelikle</a:t>
            </a:r>
            <a:r>
              <a:rPr lang="en-GB" sz="1600" dirty="0"/>
              <a:t> </a:t>
            </a:r>
            <a:r>
              <a:rPr lang="en-GB" sz="1600" dirty="0" err="1"/>
              <a:t>Rusya</a:t>
            </a:r>
            <a:r>
              <a:rPr lang="en-GB" sz="1600" dirty="0"/>
              <a:t>, </a:t>
            </a:r>
            <a:r>
              <a:rPr lang="en-GB" sz="1600" dirty="0" err="1"/>
              <a:t>Kazakistan</a:t>
            </a:r>
            <a:r>
              <a:rPr lang="en-GB" sz="1600" dirty="0"/>
              <a:t>, </a:t>
            </a:r>
            <a:r>
              <a:rPr lang="en-GB" sz="1600" dirty="0" err="1"/>
              <a:t>Hindistan</a:t>
            </a:r>
            <a:r>
              <a:rPr lang="en-GB" sz="1600" dirty="0"/>
              <a:t>, </a:t>
            </a:r>
            <a:r>
              <a:rPr lang="en-GB" sz="1600" dirty="0" err="1"/>
              <a:t>Almanya</a:t>
            </a:r>
            <a:r>
              <a:rPr lang="en-GB" sz="1600" dirty="0"/>
              <a:t>, </a:t>
            </a:r>
            <a:r>
              <a:rPr lang="en-GB" sz="1600" dirty="0" err="1"/>
              <a:t>Polonya</a:t>
            </a:r>
            <a:r>
              <a:rPr lang="en-GB" sz="1600" dirty="0"/>
              <a:t>, </a:t>
            </a:r>
            <a:r>
              <a:rPr lang="en-GB" sz="1600" dirty="0" err="1"/>
              <a:t>Letonya</a:t>
            </a:r>
            <a:r>
              <a:rPr lang="en-GB" sz="1600" dirty="0"/>
              <a:t>, </a:t>
            </a:r>
            <a:r>
              <a:rPr lang="en-GB" sz="1600" dirty="0" err="1"/>
              <a:t>Birleşik</a:t>
            </a:r>
            <a:r>
              <a:rPr lang="en-GB" sz="1600" dirty="0"/>
              <a:t> </a:t>
            </a:r>
            <a:r>
              <a:rPr lang="en-GB" sz="1600" dirty="0" err="1"/>
              <a:t>Arap</a:t>
            </a:r>
            <a:r>
              <a:rPr lang="en-GB" sz="1600" dirty="0"/>
              <a:t> </a:t>
            </a:r>
            <a:r>
              <a:rPr lang="en-GB" sz="1600" dirty="0" err="1"/>
              <a:t>Emirlikleri</a:t>
            </a:r>
            <a:r>
              <a:rPr lang="en-GB" sz="1600" dirty="0"/>
              <a:t>, </a:t>
            </a:r>
            <a:r>
              <a:rPr lang="en-GB" sz="1600" dirty="0" err="1"/>
              <a:t>Kuveyt</a:t>
            </a:r>
            <a:r>
              <a:rPr lang="en-GB" sz="1600" dirty="0"/>
              <a:t>, </a:t>
            </a:r>
            <a:r>
              <a:rPr lang="en-GB" sz="1600" dirty="0" err="1"/>
              <a:t>Umman</a:t>
            </a:r>
            <a:r>
              <a:rPr lang="en-GB" sz="1600" dirty="0"/>
              <a:t>, </a:t>
            </a:r>
            <a:r>
              <a:rPr lang="en-GB" sz="1600" dirty="0" err="1"/>
              <a:t>Japonya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Güney</a:t>
            </a:r>
            <a:r>
              <a:rPr lang="en-GB" sz="1600" dirty="0"/>
              <a:t> </a:t>
            </a:r>
            <a:r>
              <a:rPr lang="en-GB" sz="1600" dirty="0" err="1"/>
              <a:t>Kore'ye</a:t>
            </a:r>
            <a:r>
              <a:rPr lang="en-GB" sz="1600" dirty="0"/>
              <a:t> 1.27 </a:t>
            </a:r>
            <a:r>
              <a:rPr lang="en-GB" sz="1600" dirty="0" err="1"/>
              <a:t>milyon</a:t>
            </a:r>
            <a:r>
              <a:rPr lang="en-GB" sz="1600" dirty="0"/>
              <a:t> </a:t>
            </a:r>
            <a:r>
              <a:rPr lang="en-GB" sz="1600" dirty="0" err="1"/>
              <a:t>tona</a:t>
            </a:r>
            <a:r>
              <a:rPr lang="en-GB" sz="1600" dirty="0"/>
              <a:t> </a:t>
            </a:r>
            <a:r>
              <a:rPr lang="en-GB" sz="1600" dirty="0" err="1"/>
              <a:t>ulaşması</a:t>
            </a:r>
            <a:r>
              <a:rPr lang="en-GB" sz="1600" dirty="0"/>
              <a:t> </a:t>
            </a:r>
            <a:r>
              <a:rPr lang="en-GB" sz="1600" dirty="0" err="1" smtClean="0"/>
              <a:t>bekleniyor</a:t>
            </a:r>
            <a:endParaRPr lang="en-US" sz="1600" dirty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902164"/>
              </p:ext>
            </p:extLst>
          </p:nvPr>
        </p:nvGraphicFramePr>
        <p:xfrm>
          <a:off x="5867400" y="1739541"/>
          <a:ext cx="3733800" cy="260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0" y="1400987"/>
            <a:ext cx="299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</a:rPr>
              <a:t>İhracatta Pazar payı, %</a:t>
            </a:r>
            <a:endParaRPr lang="tr-TR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08443"/>
              </p:ext>
            </p:extLst>
          </p:nvPr>
        </p:nvGraphicFramePr>
        <p:xfrm>
          <a:off x="6416321" y="4544522"/>
          <a:ext cx="2994546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712"/>
                <a:gridCol w="1322834"/>
              </a:tblGrid>
              <a:tr h="7429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Uzbekistan - Agricultural Sector Unit, US$ Thousands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2017 (Estimated)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Local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13,600,546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Exports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1,395,913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Imports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1,473,439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Total Market Size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13,678,072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824627" y="6525722"/>
            <a:ext cx="46810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 </a:t>
            </a:r>
            <a:r>
              <a:rPr lang="en-GB" sz="900" i="1" dirty="0"/>
              <a:t>Data for 2017 was estimated by Post using company project implementation progress reports</a:t>
            </a:r>
            <a:endParaRPr lang="en-US" sz="900" i="1" dirty="0"/>
          </a:p>
        </p:txBody>
      </p:sp>
      <p:sp>
        <p:nvSpPr>
          <p:cNvPr id="12" name="Rectangle 11"/>
          <p:cNvSpPr/>
          <p:nvPr/>
        </p:nvSpPr>
        <p:spPr>
          <a:xfrm>
            <a:off x="6477000" y="4341168"/>
            <a:ext cx="14879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Source: </a:t>
            </a:r>
            <a:r>
              <a:rPr lang="en-GB" sz="900" i="1" dirty="0" err="1"/>
              <a:t>UzAgroExport</a:t>
            </a:r>
            <a:r>
              <a:rPr lang="en-GB" sz="900" i="1" dirty="0"/>
              <a:t>, 2016</a:t>
            </a:r>
            <a:endParaRPr lang="en-US" sz="900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</a:rPr>
              <a:t>Tekstil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47650" y="1295400"/>
            <a:ext cx="5861050" cy="53457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400050" y="1447800"/>
            <a:ext cx="5861050" cy="53457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dirty="0" err="1"/>
              <a:t>Özbekistan</a:t>
            </a:r>
            <a:r>
              <a:rPr lang="en-US" sz="1600" dirty="0"/>
              <a:t>, </a:t>
            </a:r>
            <a:r>
              <a:rPr lang="en-US" sz="1600" dirty="0" err="1"/>
              <a:t>dünyadaki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büyük</a:t>
            </a:r>
            <a:r>
              <a:rPr lang="en-US" sz="1600" dirty="0"/>
              <a:t> </a:t>
            </a:r>
            <a:r>
              <a:rPr lang="en-US" sz="1600" dirty="0" smtClean="0"/>
              <a:t>10 </a:t>
            </a:r>
            <a:r>
              <a:rPr lang="en-US" sz="1600" dirty="0" err="1"/>
              <a:t>pamuk</a:t>
            </a:r>
            <a:r>
              <a:rPr lang="en-US" sz="1600" dirty="0"/>
              <a:t> </a:t>
            </a:r>
            <a:r>
              <a:rPr lang="en-US" sz="1600" dirty="0" err="1"/>
              <a:t>üreticisi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 smtClean="0"/>
              <a:t>ihracatçısından</a:t>
            </a:r>
            <a:r>
              <a:rPr lang="en-US" sz="1600" dirty="0" smtClean="0"/>
              <a:t> </a:t>
            </a:r>
            <a:r>
              <a:rPr lang="en-US" sz="1600" dirty="0" err="1" smtClean="0"/>
              <a:t>biridir</a:t>
            </a:r>
            <a:endParaRPr lang="en-US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dirty="0" smtClean="0"/>
              <a:t>2016/2017 </a:t>
            </a:r>
            <a:r>
              <a:rPr lang="en-US" sz="1600" dirty="0" err="1"/>
              <a:t>yerel</a:t>
            </a:r>
            <a:r>
              <a:rPr lang="en-US" sz="1600" dirty="0"/>
              <a:t> </a:t>
            </a:r>
            <a:r>
              <a:rPr lang="en-US" sz="1600" dirty="0" err="1"/>
              <a:t>tüketimin</a:t>
            </a:r>
            <a:r>
              <a:rPr lang="en-US" sz="1600" dirty="0"/>
              <a:t> </a:t>
            </a:r>
            <a:r>
              <a:rPr lang="en-US" sz="1600" dirty="0" err="1"/>
              <a:t>yaklaşık</a:t>
            </a:r>
            <a:r>
              <a:rPr lang="en-US" sz="1600" dirty="0"/>
              <a:t> 400.000 ton </a:t>
            </a:r>
            <a:r>
              <a:rPr lang="en-US" sz="1600" dirty="0" err="1"/>
              <a:t>olduğu</a:t>
            </a:r>
            <a:r>
              <a:rPr lang="en-US" sz="1600" dirty="0"/>
              <a:t> </a:t>
            </a:r>
            <a:r>
              <a:rPr lang="en-US" sz="1600" dirty="0" err="1"/>
              <a:t>tahmin</a:t>
            </a:r>
            <a:r>
              <a:rPr lang="en-US" sz="1600" dirty="0"/>
              <a:t> </a:t>
            </a:r>
            <a:r>
              <a:rPr lang="en-US" sz="1600" dirty="0" err="1"/>
              <a:t>ediliyor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380.000 ton </a:t>
            </a:r>
            <a:r>
              <a:rPr lang="en-US" sz="1600" dirty="0" err="1"/>
              <a:t>ihracat</a:t>
            </a:r>
            <a:r>
              <a:rPr lang="en-US" sz="1600" dirty="0"/>
              <a:t> </a:t>
            </a:r>
            <a:r>
              <a:rPr lang="en-US" sz="1600" dirty="0" err="1" smtClean="0"/>
              <a:t>yapıyor</a:t>
            </a:r>
            <a:endParaRPr lang="en-US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dirty="0" err="1" smtClean="0"/>
              <a:t>Yerel</a:t>
            </a:r>
            <a:r>
              <a:rPr lang="en-US" sz="1600" dirty="0" smtClean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üretilen</a:t>
            </a:r>
            <a:r>
              <a:rPr lang="en-US" sz="1600" dirty="0"/>
              <a:t> </a:t>
            </a:r>
            <a:r>
              <a:rPr lang="en-US" sz="1600" dirty="0" err="1" smtClean="0"/>
              <a:t>pamukların</a:t>
            </a:r>
            <a:r>
              <a:rPr lang="en-US" sz="1600" dirty="0" smtClean="0"/>
              <a:t> %40'ı </a:t>
            </a:r>
            <a:r>
              <a:rPr lang="en-US" sz="1600" dirty="0" err="1"/>
              <a:t>yurtiçinde</a:t>
            </a:r>
            <a:r>
              <a:rPr lang="en-US" sz="1600" dirty="0"/>
              <a:t> </a:t>
            </a:r>
            <a:r>
              <a:rPr lang="en-US" sz="1600" dirty="0" err="1"/>
              <a:t>tüketilmektedir</a:t>
            </a:r>
            <a:r>
              <a:rPr lang="en-US" sz="1600" dirty="0"/>
              <a:t>. </a:t>
            </a:r>
            <a:r>
              <a:rPr lang="en-US" sz="1600" dirty="0" err="1" smtClean="0"/>
              <a:t>Yaklaşık</a:t>
            </a:r>
            <a:r>
              <a:rPr lang="en-US" sz="1600" dirty="0" smtClean="0"/>
              <a:t> </a:t>
            </a:r>
            <a:r>
              <a:rPr lang="en-US" sz="1600" dirty="0"/>
              <a:t>180 </a:t>
            </a:r>
            <a:r>
              <a:rPr lang="en-US" sz="1600" dirty="0" err="1" smtClean="0"/>
              <a:t>şirket</a:t>
            </a:r>
            <a:r>
              <a:rPr lang="en-US" sz="1600" dirty="0" smtClean="0"/>
              <a:t> </a:t>
            </a:r>
            <a:r>
              <a:rPr lang="en-US" sz="1600" dirty="0" err="1" smtClean="0"/>
              <a:t>tekstil</a:t>
            </a:r>
            <a:r>
              <a:rPr lang="en-US" sz="1600" dirty="0" smtClean="0"/>
              <a:t> </a:t>
            </a:r>
            <a:r>
              <a:rPr lang="en-US" sz="1600" dirty="0" err="1"/>
              <a:t>üretimine</a:t>
            </a:r>
            <a:r>
              <a:rPr lang="en-US" sz="1600" dirty="0"/>
              <a:t> </a:t>
            </a:r>
            <a:r>
              <a:rPr lang="en-US" sz="1600" dirty="0" err="1"/>
              <a:t>Özbekistan'da</a:t>
            </a:r>
            <a:r>
              <a:rPr lang="en-US" sz="1600" dirty="0"/>
              <a:t> </a:t>
            </a:r>
            <a:r>
              <a:rPr lang="en-US" sz="1600" dirty="0" err="1"/>
              <a:t>devam</a:t>
            </a:r>
            <a:r>
              <a:rPr lang="en-US" sz="1600" dirty="0"/>
              <a:t> </a:t>
            </a:r>
            <a:r>
              <a:rPr lang="en-US" sz="1600" dirty="0" err="1"/>
              <a:t>ediyor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önümüzdeki</a:t>
            </a:r>
            <a:r>
              <a:rPr lang="en-US" sz="1600" dirty="0"/>
              <a:t> </a:t>
            </a:r>
            <a:r>
              <a:rPr lang="en-US" sz="1600" dirty="0" err="1"/>
              <a:t>birkaç</a:t>
            </a:r>
            <a:r>
              <a:rPr lang="en-US" sz="1600" dirty="0"/>
              <a:t> </a:t>
            </a:r>
            <a:r>
              <a:rPr lang="en-US" sz="1600" dirty="0" err="1"/>
              <a:t>yıl</a:t>
            </a:r>
            <a:r>
              <a:rPr lang="en-US" sz="1600" dirty="0"/>
              <a:t> </a:t>
            </a:r>
            <a:r>
              <a:rPr lang="en-US" sz="1600" dirty="0" err="1"/>
              <a:t>içinde</a:t>
            </a:r>
            <a:r>
              <a:rPr lang="en-US" sz="1600" dirty="0"/>
              <a:t> </a:t>
            </a:r>
            <a:r>
              <a:rPr lang="en-US" sz="1600" dirty="0" err="1"/>
              <a:t>iç</a:t>
            </a:r>
            <a:r>
              <a:rPr lang="en-US" sz="1600" dirty="0"/>
              <a:t> </a:t>
            </a:r>
            <a:r>
              <a:rPr lang="en-US" sz="1600" dirty="0" err="1"/>
              <a:t>tüketimini</a:t>
            </a:r>
            <a:r>
              <a:rPr lang="en-US" sz="1600" dirty="0"/>
              <a:t> </a:t>
            </a:r>
            <a:r>
              <a:rPr lang="en-US" sz="1600" dirty="0" err="1"/>
              <a:t>artıracak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takım</a:t>
            </a:r>
            <a:r>
              <a:rPr lang="en-US" sz="1600" dirty="0"/>
              <a:t> </a:t>
            </a:r>
            <a:r>
              <a:rPr lang="en-US" sz="1600" dirty="0" err="1"/>
              <a:t>yeni</a:t>
            </a:r>
            <a:r>
              <a:rPr lang="en-US" sz="1600" dirty="0"/>
              <a:t> </a:t>
            </a:r>
            <a:r>
              <a:rPr lang="en-US" sz="1600" dirty="0" err="1"/>
              <a:t>tekstil</a:t>
            </a:r>
            <a:r>
              <a:rPr lang="en-US" sz="1600" dirty="0"/>
              <a:t> </a:t>
            </a:r>
            <a:r>
              <a:rPr lang="en-US" sz="1600" dirty="0" err="1"/>
              <a:t>üretim</a:t>
            </a:r>
            <a:r>
              <a:rPr lang="en-US" sz="1600" dirty="0"/>
              <a:t> </a:t>
            </a:r>
            <a:r>
              <a:rPr lang="en-US" sz="1600" dirty="0" err="1"/>
              <a:t>yatırımları</a:t>
            </a:r>
            <a:r>
              <a:rPr lang="en-US" sz="1600" dirty="0"/>
              <a:t> </a:t>
            </a:r>
            <a:r>
              <a:rPr lang="en-US" sz="1600" dirty="0" err="1" smtClean="0"/>
              <a:t>onaylandı</a:t>
            </a:r>
            <a:endParaRPr lang="en-US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 smtClean="0"/>
              <a:t>ithalat</a:t>
            </a:r>
            <a:r>
              <a:rPr lang="en-US" sz="1600" dirty="0" smtClean="0"/>
              <a:t> </a:t>
            </a:r>
            <a:r>
              <a:rPr lang="en-US" sz="1600" dirty="0" err="1"/>
              <a:t>yapan</a:t>
            </a:r>
            <a:r>
              <a:rPr lang="en-US" sz="1600" dirty="0"/>
              <a:t> </a:t>
            </a:r>
            <a:r>
              <a:rPr lang="en-US" sz="1600" dirty="0" err="1"/>
              <a:t>ülkeler</a:t>
            </a:r>
            <a:r>
              <a:rPr lang="en-US" sz="1600" dirty="0"/>
              <a:t> </a:t>
            </a:r>
            <a:r>
              <a:rPr lang="en-US" sz="1600" dirty="0" err="1"/>
              <a:t>Çin</a:t>
            </a:r>
            <a:r>
              <a:rPr lang="en-US" sz="1600" dirty="0"/>
              <a:t>, </a:t>
            </a:r>
            <a:r>
              <a:rPr lang="en-US" sz="1600" dirty="0" err="1"/>
              <a:t>Bangladeş</a:t>
            </a:r>
            <a:r>
              <a:rPr lang="en-US" sz="1600" dirty="0"/>
              <a:t>, </a:t>
            </a:r>
            <a:r>
              <a:rPr lang="en-US" sz="1600" dirty="0" err="1"/>
              <a:t>Türkiye</a:t>
            </a:r>
            <a:r>
              <a:rPr lang="en-US" sz="1600" dirty="0"/>
              <a:t>, İran, </a:t>
            </a:r>
            <a:r>
              <a:rPr lang="en-US" sz="1600" dirty="0" err="1"/>
              <a:t>Polonya</a:t>
            </a:r>
            <a:r>
              <a:rPr lang="en-US" sz="1600" dirty="0"/>
              <a:t>, </a:t>
            </a:r>
            <a:r>
              <a:rPr lang="en-US" sz="1600" dirty="0" err="1"/>
              <a:t>Portekiz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 smtClean="0"/>
              <a:t>Rusya'dır</a:t>
            </a:r>
            <a:endParaRPr lang="en-US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dirty="0" err="1" smtClean="0"/>
              <a:t>Hükümet</a:t>
            </a:r>
            <a:r>
              <a:rPr lang="en-US" sz="1600" dirty="0"/>
              <a:t>, </a:t>
            </a:r>
            <a:r>
              <a:rPr lang="en-US" sz="1600" dirty="0" err="1"/>
              <a:t>ülkenin</a:t>
            </a:r>
            <a:r>
              <a:rPr lang="en-US" sz="1600" dirty="0"/>
              <a:t> </a:t>
            </a:r>
            <a:r>
              <a:rPr lang="en-US" sz="1600" dirty="0" err="1"/>
              <a:t>tekstil</a:t>
            </a:r>
            <a:r>
              <a:rPr lang="en-US" sz="1600" dirty="0"/>
              <a:t> </a:t>
            </a:r>
            <a:r>
              <a:rPr lang="en-US" sz="1600" dirty="0" err="1"/>
              <a:t>sektörünü</a:t>
            </a:r>
            <a:r>
              <a:rPr lang="en-US" sz="1600" dirty="0"/>
              <a:t> </a:t>
            </a:r>
            <a:r>
              <a:rPr lang="en-US" sz="1600" dirty="0" err="1"/>
              <a:t>geliştirmeyi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böylece</a:t>
            </a:r>
            <a:r>
              <a:rPr lang="en-US" sz="1600" dirty="0"/>
              <a:t> </a:t>
            </a:r>
            <a:r>
              <a:rPr lang="en-US" sz="1600" dirty="0" err="1"/>
              <a:t>kendi</a:t>
            </a:r>
            <a:r>
              <a:rPr lang="en-US" sz="1600" dirty="0"/>
              <a:t> ham </a:t>
            </a:r>
            <a:r>
              <a:rPr lang="en-US" sz="1600" dirty="0" err="1"/>
              <a:t>pamuğundan</a:t>
            </a:r>
            <a:r>
              <a:rPr lang="en-US" sz="1600" dirty="0"/>
              <a:t> </a:t>
            </a:r>
            <a:r>
              <a:rPr lang="en-US" sz="1600" dirty="0" err="1"/>
              <a:t>daha</a:t>
            </a:r>
            <a:r>
              <a:rPr lang="en-US" sz="1600" dirty="0"/>
              <a:t> </a:t>
            </a:r>
            <a:r>
              <a:rPr lang="en-US" sz="1600" dirty="0" err="1"/>
              <a:t>fazla</a:t>
            </a:r>
            <a:r>
              <a:rPr lang="en-US" sz="1600" dirty="0"/>
              <a:t> </a:t>
            </a:r>
            <a:r>
              <a:rPr lang="en-US" sz="1600" dirty="0" err="1"/>
              <a:t>aracılık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tüketim</a:t>
            </a:r>
            <a:r>
              <a:rPr lang="en-US" sz="1600" dirty="0"/>
              <a:t> </a:t>
            </a:r>
            <a:r>
              <a:rPr lang="en-US" sz="1600" dirty="0" err="1"/>
              <a:t>mallarına</a:t>
            </a:r>
            <a:r>
              <a:rPr lang="en-US" sz="1600" dirty="0"/>
              <a:t> </a:t>
            </a:r>
            <a:r>
              <a:rPr lang="en-US" sz="1600" dirty="0" err="1"/>
              <a:t>ihracatı</a:t>
            </a:r>
            <a:r>
              <a:rPr lang="en-US" sz="1600" dirty="0"/>
              <a:t> </a:t>
            </a:r>
            <a:r>
              <a:rPr lang="en-US" sz="1600" dirty="0" err="1"/>
              <a:t>yapmayı</a:t>
            </a:r>
            <a:r>
              <a:rPr lang="en-US" sz="1600" dirty="0"/>
              <a:t> </a:t>
            </a:r>
            <a:r>
              <a:rPr lang="en-US" sz="1600" dirty="0" err="1" smtClean="0"/>
              <a:t>planlıyor</a:t>
            </a:r>
            <a:endParaRPr lang="en-US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dirty="0" smtClean="0"/>
              <a:t>2015-2020 </a:t>
            </a:r>
            <a:r>
              <a:rPr lang="en-US" sz="1600" dirty="0" err="1"/>
              <a:t>yılları</a:t>
            </a:r>
            <a:r>
              <a:rPr lang="en-US" sz="1600" dirty="0"/>
              <a:t> </a:t>
            </a:r>
            <a:r>
              <a:rPr lang="en-US" sz="1600" dirty="0" err="1"/>
              <a:t>arasında</a:t>
            </a:r>
            <a:r>
              <a:rPr lang="en-US" sz="1600" dirty="0"/>
              <a:t> </a:t>
            </a:r>
            <a:r>
              <a:rPr lang="en-US" sz="1600" dirty="0" err="1"/>
              <a:t>yaklaşık</a:t>
            </a:r>
            <a:r>
              <a:rPr lang="en-US" sz="1600" dirty="0"/>
              <a:t> 1 </a:t>
            </a:r>
            <a:r>
              <a:rPr lang="en-US" sz="1600" dirty="0" err="1"/>
              <a:t>milyar</a:t>
            </a:r>
            <a:r>
              <a:rPr lang="en-US" sz="1600" dirty="0"/>
              <a:t> </a:t>
            </a:r>
            <a:r>
              <a:rPr lang="en-US" sz="1600" dirty="0" err="1"/>
              <a:t>dolarlık</a:t>
            </a:r>
            <a:r>
              <a:rPr lang="en-US" sz="1600" dirty="0"/>
              <a:t> </a:t>
            </a:r>
            <a:r>
              <a:rPr lang="en-US" sz="1600" dirty="0" err="1"/>
              <a:t>tekstil</a:t>
            </a:r>
            <a:r>
              <a:rPr lang="en-US" sz="1600" dirty="0"/>
              <a:t> </a:t>
            </a:r>
            <a:r>
              <a:rPr lang="en-US" sz="1600" dirty="0" err="1"/>
              <a:t>endüstrisi</a:t>
            </a:r>
            <a:r>
              <a:rPr lang="en-US" sz="1600" dirty="0"/>
              <a:t> </a:t>
            </a:r>
            <a:r>
              <a:rPr lang="en-US" sz="1600" dirty="0" err="1"/>
              <a:t>modernizasyonuna</a:t>
            </a:r>
            <a:r>
              <a:rPr lang="en-US" sz="1600" dirty="0"/>
              <a:t> </a:t>
            </a:r>
            <a:r>
              <a:rPr lang="en-US" sz="1600" dirty="0" err="1"/>
              <a:t>tahsis</a:t>
            </a:r>
            <a:r>
              <a:rPr lang="en-US" sz="1600" dirty="0"/>
              <a:t> </a:t>
            </a:r>
            <a:r>
              <a:rPr lang="en-US" sz="1600" dirty="0" err="1"/>
              <a:t>edilecek</a:t>
            </a:r>
            <a:r>
              <a:rPr lang="en-US" sz="1600" dirty="0"/>
              <a:t>. Program, </a:t>
            </a:r>
            <a:r>
              <a:rPr lang="en-US" sz="1600" dirty="0" err="1"/>
              <a:t>pamuğun</a:t>
            </a:r>
            <a:r>
              <a:rPr lang="en-US" sz="1600" dirty="0"/>
              <a:t> </a:t>
            </a:r>
            <a:r>
              <a:rPr lang="en-US" sz="1600" dirty="0" err="1"/>
              <a:t>yerel</a:t>
            </a:r>
            <a:r>
              <a:rPr lang="en-US" sz="1600" dirty="0"/>
              <a:t> </a:t>
            </a:r>
            <a:r>
              <a:rPr lang="en-US" sz="1600" dirty="0" err="1"/>
              <a:t>işleme</a:t>
            </a:r>
            <a:r>
              <a:rPr lang="en-US" sz="1600" dirty="0"/>
              <a:t> </a:t>
            </a:r>
            <a:r>
              <a:rPr lang="en-US" sz="1600" dirty="0" err="1"/>
              <a:t>hacmini</a:t>
            </a:r>
            <a:r>
              <a:rPr lang="en-US" sz="1600" dirty="0"/>
              <a:t> </a:t>
            </a:r>
            <a:r>
              <a:rPr lang="en-US" sz="1600" dirty="0" err="1" smtClean="0"/>
              <a:t>mevcut</a:t>
            </a:r>
            <a:r>
              <a:rPr lang="en-US" sz="1600" dirty="0" smtClean="0"/>
              <a:t> %44'ten </a:t>
            </a:r>
            <a:r>
              <a:rPr lang="en-US" sz="1600" dirty="0"/>
              <a:t>2020'ye </a:t>
            </a:r>
            <a:r>
              <a:rPr lang="en-US" sz="1600" dirty="0" err="1" smtClean="0"/>
              <a:t>kadar</a:t>
            </a:r>
            <a:r>
              <a:rPr lang="en-US" sz="1600" dirty="0" smtClean="0"/>
              <a:t> %70'e</a:t>
            </a:r>
            <a:r>
              <a:rPr lang="en-US" sz="1600" dirty="0"/>
              <a:t>, </a:t>
            </a:r>
            <a:r>
              <a:rPr lang="en-US" sz="1600" dirty="0" err="1"/>
              <a:t>tekstil</a:t>
            </a:r>
            <a:r>
              <a:rPr lang="en-US" sz="1600" dirty="0"/>
              <a:t> </a:t>
            </a:r>
            <a:r>
              <a:rPr lang="en-US" sz="1600" dirty="0" err="1"/>
              <a:t>ürünlerinin</a:t>
            </a:r>
            <a:r>
              <a:rPr lang="en-US" sz="1600" dirty="0"/>
              <a:t> </a:t>
            </a:r>
            <a:r>
              <a:rPr lang="en-US" sz="1600" dirty="0" err="1"/>
              <a:t>üretimini</a:t>
            </a:r>
            <a:r>
              <a:rPr lang="en-US" sz="1600" dirty="0"/>
              <a:t> $</a:t>
            </a:r>
            <a:r>
              <a:rPr lang="en-US" sz="1600" dirty="0" smtClean="0"/>
              <a:t>800 </a:t>
            </a:r>
            <a:r>
              <a:rPr lang="en-US" sz="1600" dirty="0" err="1" smtClean="0"/>
              <a:t>milyondan</a:t>
            </a:r>
            <a:r>
              <a:rPr lang="en-US" sz="1600" dirty="0" smtClean="0"/>
              <a:t> $1.5 </a:t>
            </a:r>
            <a:r>
              <a:rPr lang="en-US" sz="1600" dirty="0" err="1" smtClean="0"/>
              <a:t>milyara</a:t>
            </a:r>
            <a:r>
              <a:rPr lang="en-US" sz="1600" dirty="0" smtClean="0"/>
              <a:t> </a:t>
            </a:r>
            <a:r>
              <a:rPr lang="en-US" sz="1600" dirty="0" err="1"/>
              <a:t>yükseltmeyi</a:t>
            </a:r>
            <a:r>
              <a:rPr lang="en-US" sz="1600" dirty="0"/>
              <a:t> </a:t>
            </a:r>
            <a:r>
              <a:rPr lang="en-US" sz="1600" dirty="0" err="1" smtClean="0"/>
              <a:t>amaçlıyor</a:t>
            </a:r>
            <a:endParaRPr lang="en-US" sz="1600" dirty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400987"/>
            <a:ext cx="299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rgbClr val="C00000"/>
                </a:solidFill>
              </a:rPr>
              <a:t>Dünyadaki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pamuk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üretici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ülkeler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</a:rPr>
              <a:t>2015/2016 (1,000 ton)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325299"/>
              </p:ext>
            </p:extLst>
          </p:nvPr>
        </p:nvGraphicFramePr>
        <p:xfrm>
          <a:off x="6261100" y="2362200"/>
          <a:ext cx="34925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990613" y="4724400"/>
            <a:ext cx="11705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i="1" dirty="0" err="1" smtClean="0"/>
              <a:t>Statista</a:t>
            </a:r>
            <a:r>
              <a:rPr lang="en-US" sz="900" i="1" dirty="0" smtClean="0"/>
              <a:t> 2017</a:t>
            </a:r>
            <a:endParaRPr lang="en-US" sz="9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27038"/>
            <a:ext cx="6026150" cy="7159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>
                <a:solidFill>
                  <a:srgbClr val="C00000"/>
                </a:solidFill>
              </a:rPr>
              <a:t>Kimyasal</a:t>
            </a:r>
            <a:r>
              <a:rPr lang="en-US" sz="3200" b="1" dirty="0">
                <a:solidFill>
                  <a:srgbClr val="C00000"/>
                </a:solidFill>
              </a:rPr>
              <a:t> / </a:t>
            </a:r>
            <a:r>
              <a:rPr lang="en-US" sz="3200" b="1" dirty="0" err="1">
                <a:solidFill>
                  <a:srgbClr val="C00000"/>
                </a:solidFill>
              </a:rPr>
              <a:t>Gübreler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8CA815C-7F13-49DA-ADFA-335A47B983BA}"/>
              </a:ext>
            </a:extLst>
          </p:cNvPr>
          <p:cNvSpPr txBox="1">
            <a:spLocks/>
          </p:cNvSpPr>
          <p:nvPr/>
        </p:nvSpPr>
        <p:spPr>
          <a:xfrm>
            <a:off x="457200" y="1359862"/>
            <a:ext cx="5715000" cy="53457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1600" dirty="0" err="1"/>
              <a:t>Kimyasal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ürünler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gübreler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pazarını</a:t>
            </a:r>
            <a:r>
              <a:rPr lang="en-US" altLang="en-US" sz="1600" dirty="0" smtClean="0"/>
              <a:t> $3.4 </a:t>
            </a:r>
            <a:r>
              <a:rPr lang="en-US" altLang="en-US" sz="1600" dirty="0" err="1"/>
              <a:t>milyar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(</a:t>
            </a:r>
            <a:r>
              <a:rPr lang="en-US" altLang="en-US" sz="1600" dirty="0" err="1"/>
              <a:t>yaklaşık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$1.3 </a:t>
            </a:r>
            <a:r>
              <a:rPr lang="en-US" altLang="en-US" sz="1600" dirty="0" err="1"/>
              <a:t>milyar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yerel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üretim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$2.1 </a:t>
            </a:r>
            <a:r>
              <a:rPr lang="en-US" altLang="en-US" sz="1600" dirty="0" err="1"/>
              <a:t>milyar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ithalat</a:t>
            </a:r>
            <a:r>
              <a:rPr lang="en-US" altLang="en-US" sz="1600" dirty="0" smtClean="0"/>
              <a:t>)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1600" dirty="0" err="1" smtClean="0"/>
              <a:t>Gübreler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diğer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kimyasal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ürünler</a:t>
            </a:r>
            <a:r>
              <a:rPr lang="en-US" altLang="en-US" sz="1600" dirty="0"/>
              <a:t>: </a:t>
            </a:r>
            <a:r>
              <a:rPr lang="en-US" altLang="en-US" sz="1600" dirty="0" err="1"/>
              <a:t>Uzkimyosanoat</a:t>
            </a:r>
            <a:r>
              <a:rPr lang="en-US" altLang="en-US" sz="1600" dirty="0"/>
              <a:t> JSC, </a:t>
            </a:r>
            <a:r>
              <a:rPr lang="en-US" altLang="en-US" sz="1600" dirty="0" smtClean="0"/>
              <a:t>14 </a:t>
            </a:r>
            <a:r>
              <a:rPr lang="en-US" altLang="en-US" sz="1600" dirty="0" err="1" smtClean="0"/>
              <a:t>şirketi</a:t>
            </a:r>
            <a:r>
              <a:rPr lang="en-US" altLang="en-US" sz="1600" dirty="0" smtClean="0"/>
              <a:t>, 13 </a:t>
            </a:r>
            <a:r>
              <a:rPr lang="en-US" altLang="en-US" sz="1600" dirty="0" err="1"/>
              <a:t>dağıtım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şirketi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lojistik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şirketi</a:t>
            </a:r>
            <a:r>
              <a:rPr lang="en-US" altLang="en-US" sz="1600" dirty="0"/>
              <a:t> vb. </a:t>
            </a:r>
            <a:r>
              <a:rPr lang="en-US" altLang="en-US" sz="1600" dirty="0" err="1" smtClean="0"/>
              <a:t>olmak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üzere</a:t>
            </a:r>
            <a:r>
              <a:rPr lang="en-US" altLang="en-US" sz="1600" dirty="0"/>
              <a:t> 180'den </a:t>
            </a:r>
            <a:r>
              <a:rPr lang="en-US" altLang="en-US" sz="1600" dirty="0" err="1"/>
              <a:t>fazla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ürün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üretmektedir</a:t>
            </a:r>
            <a:endParaRPr lang="en-US" altLang="en-US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1600" dirty="0" err="1" smtClean="0"/>
              <a:t>Şirket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bölgede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sadece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üç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çeşit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gübre</a:t>
            </a:r>
            <a:r>
              <a:rPr lang="en-US" altLang="en-US" sz="1600" dirty="0"/>
              <a:t> (N-</a:t>
            </a:r>
            <a:r>
              <a:rPr lang="en-US" altLang="en-US" sz="1600" dirty="0" err="1"/>
              <a:t>azot</a:t>
            </a:r>
            <a:r>
              <a:rPr lang="en-US" altLang="en-US" sz="1600" dirty="0"/>
              <a:t>, P-</a:t>
            </a:r>
            <a:r>
              <a:rPr lang="en-US" altLang="en-US" sz="1600" dirty="0" err="1"/>
              <a:t>fosfor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K-</a:t>
            </a:r>
            <a:r>
              <a:rPr lang="en-US" altLang="en-US" sz="1600" dirty="0" err="1"/>
              <a:t>potasyum</a:t>
            </a:r>
            <a:r>
              <a:rPr lang="en-US" altLang="en-US" sz="1600" dirty="0"/>
              <a:t>), </a:t>
            </a:r>
            <a:r>
              <a:rPr lang="en-US" altLang="en-US" sz="1600" dirty="0" err="1"/>
              <a:t>metanol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kostik</a:t>
            </a:r>
            <a:r>
              <a:rPr lang="en-US" altLang="en-US" sz="1600" dirty="0"/>
              <a:t> soda </a:t>
            </a:r>
            <a:r>
              <a:rPr lang="en-US" altLang="en-US" sz="1600" dirty="0" err="1"/>
              <a:t>üretmektedir</a:t>
            </a:r>
            <a:r>
              <a:rPr lang="en-US" altLang="en-US" sz="1600" dirty="0" smtClean="0"/>
              <a:t>;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1600" dirty="0" err="1" smtClean="0"/>
              <a:t>Orta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Asya'da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Doğu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Avrupa'da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üçüncü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büyük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amonyak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üreticisi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dördüncü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sırada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amonyak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amonyum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sülfat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üretimi</a:t>
            </a:r>
            <a:endParaRPr lang="en-US" altLang="en-US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1600" dirty="0" err="1" smtClean="0"/>
              <a:t>İhracat</a:t>
            </a:r>
            <a:r>
              <a:rPr lang="en-US" altLang="en-US" sz="1600" dirty="0"/>
              <a:t>: 2016 </a:t>
            </a:r>
            <a:r>
              <a:rPr lang="en-US" altLang="en-US" sz="1600" dirty="0" err="1"/>
              <a:t>yılında</a:t>
            </a:r>
            <a:r>
              <a:rPr lang="en-US" altLang="en-US" sz="1600" dirty="0"/>
              <a:t> 840 </a:t>
            </a:r>
            <a:r>
              <a:rPr lang="en-US" altLang="en-US" sz="1600" dirty="0" err="1"/>
              <a:t>milyon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dolar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gübre</a:t>
            </a:r>
            <a:r>
              <a:rPr lang="en-US" altLang="en-US" sz="1600" dirty="0"/>
              <a:t> (</a:t>
            </a:r>
            <a:r>
              <a:rPr lang="en-US" altLang="en-US" sz="1600" dirty="0" err="1"/>
              <a:t>toplam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ihracatın</a:t>
            </a:r>
            <a:r>
              <a:rPr lang="en-US" altLang="en-US" sz="1600" dirty="0" smtClean="0"/>
              <a:t> %6.9'u</a:t>
            </a:r>
            <a:r>
              <a:rPr lang="en-US" altLang="en-US" sz="1600" dirty="0"/>
              <a:t>), 40 </a:t>
            </a:r>
            <a:r>
              <a:rPr lang="en-US" altLang="en-US" sz="1600" dirty="0" err="1" smtClean="0"/>
              <a:t>ülkeye</a:t>
            </a:r>
            <a:endParaRPr lang="en-US" altLang="en-US" sz="1600" dirty="0" smtClean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1600" dirty="0" err="1" smtClean="0"/>
              <a:t>İthalat</a:t>
            </a:r>
            <a:r>
              <a:rPr lang="en-US" altLang="en-US" sz="1600" dirty="0"/>
              <a:t>: 2016 </a:t>
            </a:r>
            <a:r>
              <a:rPr lang="en-US" altLang="en-US" sz="1600" dirty="0" err="1"/>
              <a:t>yılında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2.1 </a:t>
            </a:r>
            <a:r>
              <a:rPr lang="en-US" altLang="en-US" sz="1600" dirty="0" err="1"/>
              <a:t>milyar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dolar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kimyasal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madde</a:t>
            </a:r>
            <a:r>
              <a:rPr lang="en-US" altLang="en-US" sz="1600" dirty="0"/>
              <a:t> (</a:t>
            </a:r>
            <a:r>
              <a:rPr lang="en-US" altLang="en-US" sz="1600" dirty="0" err="1" smtClean="0"/>
              <a:t>toplamın</a:t>
            </a:r>
            <a:r>
              <a:rPr lang="en-US" altLang="en-US" sz="1600" dirty="0" smtClean="0"/>
              <a:t> %17.0'ı)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1600" dirty="0" err="1" smtClean="0"/>
              <a:t>Yatırımlar</a:t>
            </a:r>
            <a:r>
              <a:rPr lang="en-US" altLang="en-US" sz="1600" dirty="0"/>
              <a:t>: 2017-2021 </a:t>
            </a:r>
            <a:r>
              <a:rPr lang="en-US" altLang="en-US" sz="1600" dirty="0" err="1"/>
              <a:t>için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planlanan</a:t>
            </a:r>
            <a:r>
              <a:rPr lang="en-US" altLang="en-US" sz="1600" dirty="0"/>
              <a:t> 43 </a:t>
            </a:r>
            <a:r>
              <a:rPr lang="en-US" altLang="en-US" sz="1600" dirty="0" err="1"/>
              <a:t>projeye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kıyasla</a:t>
            </a:r>
            <a:r>
              <a:rPr lang="en-US" altLang="en-US" sz="1600" dirty="0"/>
              <a:t> 3.1 </a:t>
            </a:r>
            <a:r>
              <a:rPr lang="en-US" altLang="en-US" sz="1600" dirty="0" err="1"/>
              <a:t>milyar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dolar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Üretim</a:t>
            </a:r>
            <a:r>
              <a:rPr lang="en-US" altLang="en-US" sz="1600" dirty="0"/>
              <a:t> 2 </a:t>
            </a:r>
            <a:r>
              <a:rPr lang="en-US" altLang="en-US" sz="1600" dirty="0" err="1"/>
              <a:t>kat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artacak</a:t>
            </a:r>
            <a:r>
              <a:rPr lang="en-US" altLang="en-US" sz="1600" dirty="0"/>
              <a:t>, 2021 </a:t>
            </a:r>
            <a:r>
              <a:rPr lang="en-US" altLang="en-US" sz="1600" dirty="0" err="1"/>
              <a:t>yılına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kadar</a:t>
            </a:r>
            <a:r>
              <a:rPr lang="en-US" altLang="en-US" sz="1600" dirty="0"/>
              <a:t> 3 </a:t>
            </a:r>
            <a:r>
              <a:rPr lang="en-US" altLang="en-US" sz="1600" dirty="0" err="1"/>
              <a:t>kat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artacak</a:t>
            </a:r>
            <a:endParaRPr lang="en-US" altLang="en-US" sz="1600" dirty="0"/>
          </a:p>
        </p:txBody>
      </p:sp>
      <p:pic>
        <p:nvPicPr>
          <p:cNvPr id="12296" name="Picture 8" descr="Related 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7000" y="1447800"/>
            <a:ext cx="3124200" cy="1730976"/>
          </a:xfrm>
          <a:prstGeom prst="rect">
            <a:avLst/>
          </a:prstGeom>
          <a:noFill/>
        </p:spPr>
      </p:pic>
      <p:pic>
        <p:nvPicPr>
          <p:cNvPr id="12300" name="Picture 12" descr="Related 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3505200"/>
            <a:ext cx="3114810" cy="24384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7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91D7F9-7EAF-46D9-975A-E0EFDA1D9EC0}" type="slidenum">
              <a:rPr lang="en-GB" smtClean="0"/>
              <a:pPr/>
              <a:t>16</a:t>
            </a:fld>
            <a:endParaRPr lang="en-GB" dirty="0" smtClean="0"/>
          </a:p>
        </p:txBody>
      </p:sp>
      <p:sp>
        <p:nvSpPr>
          <p:cNvPr id="19462" name="Title 1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C00000"/>
                </a:solidFill>
              </a:rPr>
              <a:t>İlaç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sanayı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" y="1520294"/>
            <a:ext cx="5448300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$700mn tahmini piyasa, 2020 yılına kadar $1.5bn olacak +%25 yılına artacak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Yerel üretim için teknolojik ekipman ithal eden şirketler için gümrükler ve vergilerde güçlü hükümet desteği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Yerel üretim: 130'un üzerinde şirket, 30 </a:t>
            </a:r>
            <a:r>
              <a:rPr lang="tr-TR" sz="1600" dirty="0" err="1" smtClean="0">
                <a:cs typeface="Arial" pitchFamily="34" charset="0"/>
              </a:rPr>
              <a:t>JV'yi</a:t>
            </a:r>
            <a:r>
              <a:rPr lang="tr-TR" sz="1600" dirty="0" smtClean="0">
                <a:cs typeface="Arial" pitchFamily="34" charset="0"/>
              </a:rPr>
              <a:t> içerir, pazarın %20'si, yabancı üreticiler %80'i.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Kayıtlı 8000 tıbbi ürün kayıt edilmiş, 1.500 ürün yerel üretiliyor; </a:t>
            </a:r>
            <a:r>
              <a:rPr lang="tr-TR" sz="1600" dirty="0" err="1" smtClean="0">
                <a:cs typeface="Arial" pitchFamily="34" charset="0"/>
              </a:rPr>
              <a:t>yakl</a:t>
            </a:r>
            <a:r>
              <a:rPr lang="tr-TR" sz="1600" dirty="0" smtClean="0">
                <a:cs typeface="Arial" pitchFamily="34" charset="0"/>
              </a:rPr>
              <a:t>. 15 şirket BDT </a:t>
            </a:r>
            <a:r>
              <a:rPr lang="tr-TR" sz="1600" dirty="0">
                <a:cs typeface="Arial" pitchFamily="34" charset="0"/>
              </a:rPr>
              <a:t>Çin, Hindistan, Moğolistan ülkelerine </a:t>
            </a:r>
            <a:r>
              <a:rPr lang="tr-TR" sz="1600" dirty="0" smtClean="0">
                <a:cs typeface="Arial" pitchFamily="34" charset="0"/>
              </a:rPr>
              <a:t>250 tür ilaç sattı 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Şimdiye kadar ilaç sektöründe 300 milyon dolarlık toplam yatırımlar, 100 milyon dolar yabancı yatırım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Top-10 yabancı üretici pazarın %25'ini kontrol ediyor</a:t>
            </a:r>
            <a:endParaRPr lang="tr-TR" sz="1600" dirty="0" smtClean="0"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17069" y="1382226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</a:rPr>
              <a:t>Ürüne göre pazar payı </a:t>
            </a:r>
            <a:r>
              <a:rPr lang="tr-TR" sz="1600" dirty="0" smtClean="0">
                <a:solidFill>
                  <a:srgbClr val="C00000"/>
                </a:solidFill>
              </a:rPr>
              <a:t>(2016, % toplamdan)</a:t>
            </a:r>
            <a:endParaRPr lang="tr-TR" sz="1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7070" y="4343400"/>
            <a:ext cx="19688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Ministry of Health, Uzbekistan</a:t>
            </a:r>
            <a:endParaRPr lang="en-US" sz="900" i="1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6019800" y="1752600"/>
          <a:ext cx="2924175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Image result for berlin chemie 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0" y="5334000"/>
            <a:ext cx="1938602" cy="304800"/>
          </a:xfrm>
          <a:prstGeom prst="rect">
            <a:avLst/>
          </a:prstGeom>
          <a:noFill/>
        </p:spPr>
      </p:pic>
      <p:pic>
        <p:nvPicPr>
          <p:cNvPr id="2052" name="Picture 4" descr="Image result for sanofi aventis 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29600" y="5334001"/>
            <a:ext cx="1403394" cy="609599"/>
          </a:xfrm>
          <a:prstGeom prst="rect">
            <a:avLst/>
          </a:prstGeom>
          <a:noFill/>
        </p:spPr>
      </p:pic>
      <p:pic>
        <p:nvPicPr>
          <p:cNvPr id="2054" name="Picture 6" descr="Image result for arterium 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0" y="5638800"/>
            <a:ext cx="1333499" cy="1066800"/>
          </a:xfrm>
          <a:prstGeom prst="rect">
            <a:avLst/>
          </a:prstGeom>
          <a:noFill/>
        </p:spPr>
      </p:pic>
      <p:sp>
        <p:nvSpPr>
          <p:cNvPr id="2056" name="AutoShape 8" descr="Image result for novarti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novarti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Image result for novartis logo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67600" y="6172200"/>
            <a:ext cx="2109741" cy="457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10300" y="4843046"/>
            <a:ext cx="346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</a:rPr>
              <a:t>Yabancı şirketler</a:t>
            </a:r>
            <a:endParaRPr lang="tr-TR" sz="1600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0069" y="4640848"/>
            <a:ext cx="8231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27038"/>
            <a:ext cx="6026150" cy="7159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dirty="0" err="1">
                <a:solidFill>
                  <a:srgbClr val="C00000"/>
                </a:solidFill>
              </a:rPr>
              <a:t>Taşımacılık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lojistik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09600" y="1371600"/>
            <a:ext cx="4832350" cy="5257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indent="-225425" algn="just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dirty="0" err="1"/>
              <a:t>Özbekistan</a:t>
            </a:r>
            <a:r>
              <a:rPr lang="en-US" sz="1600" dirty="0"/>
              <a:t>, </a:t>
            </a:r>
            <a:r>
              <a:rPr lang="en-US" sz="1600" dirty="0" err="1"/>
              <a:t>bölgedeki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iyi</a:t>
            </a:r>
            <a:r>
              <a:rPr lang="en-US" sz="1600" dirty="0"/>
              <a:t> </a:t>
            </a:r>
            <a:r>
              <a:rPr lang="en-US" sz="1600" dirty="0" err="1"/>
              <a:t>ulaşım</a:t>
            </a:r>
            <a:r>
              <a:rPr lang="en-US" sz="1600" dirty="0"/>
              <a:t> </a:t>
            </a:r>
            <a:r>
              <a:rPr lang="en-US" sz="1600" dirty="0" err="1"/>
              <a:t>altyapısına</a:t>
            </a:r>
            <a:r>
              <a:rPr lang="en-US" sz="1600" dirty="0"/>
              <a:t> </a:t>
            </a:r>
            <a:r>
              <a:rPr lang="en-US" sz="1600" dirty="0" err="1"/>
              <a:t>sahiptir</a:t>
            </a:r>
            <a:r>
              <a:rPr lang="en-US" sz="1600" dirty="0" smtClean="0"/>
              <a:t>:</a:t>
            </a:r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500" dirty="0" err="1"/>
              <a:t>karayolları</a:t>
            </a:r>
            <a:r>
              <a:rPr lang="en-US" sz="1500" dirty="0"/>
              <a:t> </a:t>
            </a:r>
            <a:r>
              <a:rPr lang="en-US" sz="1500" dirty="0" smtClean="0"/>
              <a:t>42.5 bin </a:t>
            </a:r>
            <a:r>
              <a:rPr lang="en-US" sz="1500" dirty="0"/>
              <a:t>km, </a:t>
            </a:r>
            <a:r>
              <a:rPr lang="en-US" sz="1500" dirty="0" err="1"/>
              <a:t>yıllık</a:t>
            </a:r>
            <a:r>
              <a:rPr lang="en-US" sz="1500" dirty="0"/>
              <a:t> </a:t>
            </a:r>
            <a:r>
              <a:rPr lang="en-US" sz="1500" dirty="0" err="1"/>
              <a:t>kargo</a:t>
            </a:r>
            <a:r>
              <a:rPr lang="en-US" sz="1500" dirty="0"/>
              <a:t> </a:t>
            </a:r>
            <a:r>
              <a:rPr lang="en-US" sz="1500" dirty="0" err="1"/>
              <a:t>cirosu</a:t>
            </a:r>
            <a:r>
              <a:rPr lang="en-US" sz="1500" dirty="0"/>
              <a:t> 1.5 </a:t>
            </a:r>
            <a:r>
              <a:rPr lang="en-US" sz="1500" dirty="0" err="1"/>
              <a:t>milyar</a:t>
            </a:r>
            <a:r>
              <a:rPr lang="en-US" sz="1500" dirty="0"/>
              <a:t> </a:t>
            </a:r>
            <a:r>
              <a:rPr lang="en-US" sz="1500" dirty="0" err="1"/>
              <a:t>tn</a:t>
            </a:r>
            <a:r>
              <a:rPr lang="en-US" sz="1500" dirty="0"/>
              <a:t> </a:t>
            </a:r>
            <a:r>
              <a:rPr lang="en-US" sz="1500" dirty="0" err="1"/>
              <a:t>ve</a:t>
            </a:r>
            <a:r>
              <a:rPr lang="en-US" sz="1500" dirty="0"/>
              <a:t> </a:t>
            </a:r>
            <a:r>
              <a:rPr lang="en-US" sz="1500" dirty="0" err="1"/>
              <a:t>yolcu</a:t>
            </a:r>
            <a:r>
              <a:rPr lang="en-US" sz="1500" dirty="0"/>
              <a:t> </a:t>
            </a:r>
            <a:r>
              <a:rPr lang="en-US" sz="1500" dirty="0" err="1"/>
              <a:t>cirosu</a:t>
            </a:r>
            <a:r>
              <a:rPr lang="en-US" sz="1500" dirty="0"/>
              <a:t> </a:t>
            </a:r>
            <a:r>
              <a:rPr lang="en-US" sz="1500" dirty="0" smtClean="0"/>
              <a:t>105+ </a:t>
            </a:r>
            <a:r>
              <a:rPr lang="en-US" sz="1500" dirty="0" err="1" smtClean="0"/>
              <a:t>milyar</a:t>
            </a:r>
            <a:r>
              <a:rPr lang="en-US" sz="1500" dirty="0" smtClean="0"/>
              <a:t> </a:t>
            </a:r>
            <a:r>
              <a:rPr lang="en-US" sz="1500" dirty="0" err="1" smtClean="0"/>
              <a:t>yolcu</a:t>
            </a:r>
            <a:r>
              <a:rPr lang="en-US" sz="1500" dirty="0" smtClean="0"/>
              <a:t>/km’</a:t>
            </a:r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500" dirty="0" err="1" smtClean="0"/>
              <a:t>dirdemiryolu</a:t>
            </a:r>
            <a:r>
              <a:rPr lang="en-US" sz="1500" dirty="0" smtClean="0"/>
              <a:t> </a:t>
            </a:r>
            <a:r>
              <a:rPr lang="en-US" sz="1500" dirty="0" err="1"/>
              <a:t>sistemi</a:t>
            </a:r>
            <a:r>
              <a:rPr lang="en-US" sz="1500" dirty="0"/>
              <a:t> </a:t>
            </a:r>
            <a:r>
              <a:rPr lang="en-US" sz="1500" dirty="0" smtClean="0"/>
              <a:t>4.5 bin </a:t>
            </a:r>
            <a:r>
              <a:rPr lang="en-US" sz="1500" dirty="0" err="1"/>
              <a:t>km'yi</a:t>
            </a:r>
            <a:r>
              <a:rPr lang="en-US" sz="1500" dirty="0"/>
              <a:t> </a:t>
            </a:r>
            <a:r>
              <a:rPr lang="en-US" sz="1500" dirty="0" err="1"/>
              <a:t>aştı</a:t>
            </a:r>
            <a:r>
              <a:rPr lang="en-US" sz="1500" dirty="0"/>
              <a:t> </a:t>
            </a:r>
            <a:r>
              <a:rPr lang="en-US" sz="1500" dirty="0" smtClean="0"/>
              <a:t>(10 bin </a:t>
            </a:r>
            <a:r>
              <a:rPr lang="en-US" sz="1500" dirty="0"/>
              <a:t>sq. km </a:t>
            </a:r>
            <a:r>
              <a:rPr lang="en-US" sz="1500" dirty="0" err="1"/>
              <a:t>başına</a:t>
            </a:r>
            <a:r>
              <a:rPr lang="en-US" sz="1500" dirty="0"/>
              <a:t> 150 </a:t>
            </a:r>
            <a:r>
              <a:rPr lang="en-US" sz="1500" dirty="0" err="1"/>
              <a:t>km'lik</a:t>
            </a:r>
            <a:r>
              <a:rPr lang="en-US" sz="1500" dirty="0"/>
              <a:t> </a:t>
            </a:r>
            <a:r>
              <a:rPr lang="en-US" sz="1500" dirty="0" err="1"/>
              <a:t>ortalama</a:t>
            </a:r>
            <a:r>
              <a:rPr lang="en-US" sz="1500" dirty="0"/>
              <a:t> </a:t>
            </a:r>
            <a:r>
              <a:rPr lang="en-US" sz="1500" dirty="0" err="1"/>
              <a:t>yoğunluk</a:t>
            </a:r>
            <a:r>
              <a:rPr lang="en-US" sz="1500" dirty="0" smtClean="0"/>
              <a:t>); </a:t>
            </a:r>
            <a:r>
              <a:rPr lang="en-US" sz="1500" dirty="0" err="1"/>
              <a:t>yıllık</a:t>
            </a:r>
            <a:r>
              <a:rPr lang="en-US" sz="1500" dirty="0"/>
              <a:t> </a:t>
            </a:r>
            <a:r>
              <a:rPr lang="en-US" sz="1500" dirty="0" err="1"/>
              <a:t>kargo</a:t>
            </a:r>
            <a:r>
              <a:rPr lang="en-US" sz="1500" dirty="0"/>
              <a:t> </a:t>
            </a:r>
            <a:r>
              <a:rPr lang="en-US" sz="1500" dirty="0" err="1"/>
              <a:t>cirosu</a:t>
            </a:r>
            <a:r>
              <a:rPr lang="en-US" sz="1500" dirty="0"/>
              <a:t> 22 </a:t>
            </a:r>
            <a:r>
              <a:rPr lang="en-US" sz="1500" dirty="0" err="1"/>
              <a:t>milyar</a:t>
            </a:r>
            <a:r>
              <a:rPr lang="en-US" sz="1500" dirty="0"/>
              <a:t> </a:t>
            </a:r>
            <a:r>
              <a:rPr lang="en-US" sz="1500" dirty="0" err="1"/>
              <a:t>tn'ı</a:t>
            </a:r>
            <a:r>
              <a:rPr lang="en-US" sz="1500" dirty="0"/>
              <a:t> </a:t>
            </a:r>
            <a:r>
              <a:rPr lang="en-US" sz="1500" dirty="0" err="1"/>
              <a:t>aştı</a:t>
            </a:r>
            <a:r>
              <a:rPr lang="en-US" sz="1500" dirty="0"/>
              <a:t>; </a:t>
            </a:r>
            <a:r>
              <a:rPr lang="en-US" sz="1500" dirty="0" err="1"/>
              <a:t>yolcu</a:t>
            </a:r>
            <a:r>
              <a:rPr lang="en-US" sz="1500" dirty="0"/>
              <a:t> </a:t>
            </a:r>
            <a:r>
              <a:rPr lang="en-US" sz="1500" dirty="0" err="1"/>
              <a:t>cirosu</a:t>
            </a:r>
            <a:r>
              <a:rPr lang="en-US" sz="1500" dirty="0"/>
              <a:t> 3.8 </a:t>
            </a:r>
            <a:r>
              <a:rPr lang="en-US" sz="1500" dirty="0" err="1"/>
              <a:t>milyar</a:t>
            </a:r>
            <a:r>
              <a:rPr lang="en-US" sz="1500" dirty="0"/>
              <a:t> </a:t>
            </a:r>
            <a:r>
              <a:rPr lang="en-US" sz="1500" dirty="0" err="1" smtClean="0"/>
              <a:t>yolcu</a:t>
            </a:r>
            <a:r>
              <a:rPr lang="en-US" sz="1500" dirty="0" smtClean="0"/>
              <a:t>/</a:t>
            </a:r>
            <a:r>
              <a:rPr lang="en-US" sz="1500" dirty="0" err="1" smtClean="0"/>
              <a:t>km'dir</a:t>
            </a:r>
            <a:endParaRPr lang="en-US" sz="1500" dirty="0" smtClean="0"/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500" dirty="0" smtClean="0"/>
              <a:t>10 </a:t>
            </a:r>
            <a:r>
              <a:rPr lang="en-US" sz="1500" dirty="0" err="1"/>
              <a:t>uluslararası</a:t>
            </a:r>
            <a:r>
              <a:rPr lang="en-US" sz="1500" dirty="0"/>
              <a:t> </a:t>
            </a:r>
            <a:r>
              <a:rPr lang="en-US" sz="1500" dirty="0" err="1" smtClean="0"/>
              <a:t>havalimanı</a:t>
            </a:r>
            <a:r>
              <a:rPr lang="en-US" sz="1500" dirty="0" smtClean="0"/>
              <a:t> </a:t>
            </a:r>
            <a:r>
              <a:rPr lang="en-US" sz="1500" dirty="0" err="1" smtClean="0"/>
              <a:t>olmak</a:t>
            </a:r>
            <a:r>
              <a:rPr lang="en-US" sz="1500" dirty="0" smtClean="0"/>
              <a:t> </a:t>
            </a:r>
            <a:r>
              <a:rPr lang="en-US" sz="1500" dirty="0" err="1"/>
              <a:t>üzere</a:t>
            </a:r>
            <a:r>
              <a:rPr lang="en-US" sz="1500" dirty="0"/>
              <a:t> </a:t>
            </a:r>
            <a:r>
              <a:rPr lang="en-US" sz="1500" dirty="0" err="1"/>
              <a:t>havaalanı</a:t>
            </a:r>
            <a:r>
              <a:rPr lang="en-US" sz="1500" dirty="0"/>
              <a:t> </a:t>
            </a:r>
            <a:r>
              <a:rPr lang="en-US" sz="1500" dirty="0" err="1"/>
              <a:t>şebekeleri</a:t>
            </a:r>
            <a:r>
              <a:rPr lang="en-US" sz="1500" dirty="0"/>
              <a:t> </a:t>
            </a:r>
            <a:r>
              <a:rPr lang="en-US" sz="1500" dirty="0" err="1"/>
              <a:t>geliştirmiştir</a:t>
            </a:r>
            <a:r>
              <a:rPr lang="en-US" sz="1500" dirty="0"/>
              <a:t>. Filo, 31 </a:t>
            </a:r>
            <a:r>
              <a:rPr lang="en-US" sz="1500" dirty="0" err="1"/>
              <a:t>uçaktan</a:t>
            </a:r>
            <a:r>
              <a:rPr lang="en-US" sz="1500" dirty="0"/>
              <a:t>, 16 Boeing, 10 </a:t>
            </a:r>
            <a:r>
              <a:rPr lang="en-US" sz="1500" dirty="0" err="1"/>
              <a:t>Airbus'dan</a:t>
            </a:r>
            <a:r>
              <a:rPr lang="en-US" sz="1500" dirty="0"/>
              <a:t> </a:t>
            </a:r>
            <a:r>
              <a:rPr lang="en-US" sz="1500" dirty="0" err="1" smtClean="0"/>
              <a:t>oluşuyor</a:t>
            </a:r>
            <a:endParaRPr lang="en-US" sz="1500" dirty="0" smtClean="0"/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altLang="en-US" sz="1600" dirty="0" err="1"/>
              <a:t>Sektör</a:t>
            </a:r>
            <a:r>
              <a:rPr lang="en-US" altLang="en-US" sz="1600" dirty="0"/>
              <a:t>, son 5 </a:t>
            </a:r>
            <a:r>
              <a:rPr lang="en-US" altLang="en-US" sz="1600" dirty="0" err="1"/>
              <a:t>yılda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orta</a:t>
            </a:r>
            <a:r>
              <a:rPr lang="en-US" altLang="en-US" sz="1600" dirty="0" smtClean="0"/>
              <a:t> %12.3 </a:t>
            </a:r>
            <a:r>
              <a:rPr lang="en-US" altLang="en-US" sz="1600" dirty="0" err="1"/>
              <a:t>yıllık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büyümüş</a:t>
            </a:r>
            <a:endParaRPr lang="en-US" altLang="en-US" sz="1600" dirty="0" smtClean="0"/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altLang="en-US" sz="1600" dirty="0" err="1" smtClean="0"/>
              <a:t>Yatırımlar</a:t>
            </a:r>
            <a:r>
              <a:rPr lang="en-US" altLang="en-US" sz="1600" dirty="0"/>
              <a:t>: 2016'da 1.8 </a:t>
            </a:r>
            <a:r>
              <a:rPr lang="en-US" altLang="en-US" sz="1600" dirty="0" err="1"/>
              <a:t>milyar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dolar</a:t>
            </a:r>
            <a:r>
              <a:rPr lang="en-US" altLang="en-US" sz="1600" dirty="0"/>
              <a:t> (</a:t>
            </a:r>
            <a:r>
              <a:rPr lang="en-US" altLang="en-US" sz="1600" dirty="0" err="1" smtClean="0"/>
              <a:t>toplamın</a:t>
            </a:r>
            <a:r>
              <a:rPr lang="en-US" altLang="en-US" sz="1600" dirty="0" smtClean="0"/>
              <a:t> %11.6'sı)</a:t>
            </a:r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altLang="en-US" sz="1600" dirty="0" err="1" smtClean="0"/>
              <a:t>Özbekistan</a:t>
            </a:r>
            <a:r>
              <a:rPr lang="en-US" altLang="en-US" sz="1600" dirty="0"/>
              <a:t>, 2009-2011 </a:t>
            </a:r>
            <a:r>
              <a:rPr lang="en-US" altLang="en-US" sz="1600" dirty="0" err="1"/>
              <a:t>yıllarında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75 </a:t>
            </a:r>
            <a:r>
              <a:rPr lang="en-US" altLang="en-US" sz="1600" dirty="0" err="1"/>
              <a:t>km'lik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demiryolunu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Afganistan'a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inşa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etti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(</a:t>
            </a:r>
            <a:r>
              <a:rPr lang="en-US" altLang="en-US" sz="1600" dirty="0" err="1" smtClean="0"/>
              <a:t>Özbekistan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Demiryolları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tarafından</a:t>
            </a:r>
            <a:r>
              <a:rPr lang="en-US" altLang="en-US" sz="1600" dirty="0"/>
              <a:t>)</a:t>
            </a:r>
            <a:r>
              <a:rPr lang="en-US" altLang="en-US" sz="1600" dirty="0" smtClean="0"/>
              <a:t> </a:t>
            </a:r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altLang="en-US" sz="1600" dirty="0" smtClean="0"/>
              <a:t>2008 </a:t>
            </a:r>
            <a:r>
              <a:rPr lang="en-US" altLang="en-US" sz="1600" dirty="0" err="1"/>
              <a:t>yılında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Özbekistan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Havayolları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Korean Air </a:t>
            </a:r>
            <a:r>
              <a:rPr lang="en-US" altLang="en-US" sz="1600" dirty="0" err="1"/>
              <a:t>ile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kurulan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Navoi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Transport/Logistics </a:t>
            </a:r>
            <a:r>
              <a:rPr lang="en-US" altLang="en-US" sz="1600" dirty="0"/>
              <a:t>Hub, </a:t>
            </a:r>
            <a:r>
              <a:rPr lang="en-US" altLang="en-US" sz="1600" dirty="0" err="1"/>
              <a:t>Orta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Asya'daki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büyük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100,000tn </a:t>
            </a:r>
            <a:r>
              <a:rPr lang="en-US" altLang="en-US" sz="1600" dirty="0" err="1"/>
              <a:t>hava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kargo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terminalini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inşa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etti</a:t>
            </a:r>
            <a:r>
              <a:rPr lang="en-US" altLang="en-US" sz="1600" dirty="0" smtClean="0"/>
              <a:t>. </a:t>
            </a:r>
            <a:r>
              <a:rPr lang="en-US" altLang="en-US" sz="1600" dirty="0"/>
              <a:t>Hub </a:t>
            </a:r>
            <a:r>
              <a:rPr lang="en-US" altLang="en-US" sz="1600" dirty="0" err="1"/>
              <a:t>şu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anda</a:t>
            </a:r>
            <a:r>
              <a:rPr lang="en-US" altLang="en-US" sz="1600" dirty="0"/>
              <a:t> 20'den </a:t>
            </a:r>
            <a:r>
              <a:rPr lang="en-US" altLang="en-US" sz="1600" dirty="0" err="1"/>
              <a:t>fazla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uluslararası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havalimanıyla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bağlantılıdır</a:t>
            </a:r>
            <a:endParaRPr lang="en-US" sz="1600" dirty="0"/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  <a:p>
            <a:pPr marL="225425" lvl="1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1752600"/>
            <a:ext cx="3213796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562600" y="1371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</a:rPr>
              <a:t>Özbekistan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Ulaştırma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Koridorları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6" name="Picture 6" descr="Related 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4057892"/>
            <a:ext cx="3200400" cy="2129723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27038"/>
            <a:ext cx="6026150" cy="7159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</a:rPr>
              <a:t>İnşaat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8CA815C-7F13-49DA-ADFA-335A47B983BA}"/>
              </a:ext>
            </a:extLst>
          </p:cNvPr>
          <p:cNvSpPr txBox="1">
            <a:spLocks/>
          </p:cNvSpPr>
          <p:nvPr/>
        </p:nvSpPr>
        <p:spPr>
          <a:xfrm>
            <a:off x="457200" y="1359862"/>
            <a:ext cx="5257800" cy="53457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altLang="en-US" sz="1600" dirty="0" smtClean="0"/>
              <a:t>Özbekistan'daki inşaat hizmetleri piyasası 2016 yılında 29.3milyar som ($9 milyar) idi ve 2017'de 32.6 trilyon soma büyüyeceği tahmin edilmektedir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altLang="en-US" sz="1600" dirty="0" smtClean="0"/>
              <a:t>Büyüyen ekonomi, konut, ticari ve endüstriyel sektörlerde inşaat projelerinde artışa sebep oluyor 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altLang="en-US" sz="1600" dirty="0" smtClean="0"/>
              <a:t>Son birkaç yıldır endüstri, çoğunlukla devlet tarafından finanse edilen inşaat projeleri dolayısıyla büyüyor 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altLang="en-US" sz="1600" dirty="0" smtClean="0"/>
              <a:t>Devletin özellikle kırsal alanlardaki konut stokunu artırma kararlılığı, istikrarlı bir yükseliş trendini destekledi</a:t>
            </a:r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/>
              <a:t>Büyük inşaat projeleri:</a:t>
            </a:r>
          </a:p>
          <a:p>
            <a:pPr marL="450850" lvl="1" indent="-220663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1200" b="1" dirty="0" smtClean="0"/>
              <a:t>Housing </a:t>
            </a:r>
            <a:r>
              <a:rPr lang="en-US" sz="1200" b="1" dirty="0"/>
              <a:t>for Integrated Rural Development Investment </a:t>
            </a:r>
            <a:r>
              <a:rPr lang="en-US" sz="1200" b="1" dirty="0" err="1" smtClean="0"/>
              <a:t>Programme</a:t>
            </a:r>
            <a:r>
              <a:rPr lang="en-US" sz="1200" b="1" dirty="0" smtClean="0"/>
              <a:t>: t</a:t>
            </a:r>
            <a:r>
              <a:rPr lang="en-US" sz="1200" dirty="0" smtClean="0"/>
              <a:t>he </a:t>
            </a:r>
            <a:r>
              <a:rPr lang="en-US" sz="1200" dirty="0" err="1"/>
              <a:t>programme</a:t>
            </a:r>
            <a:r>
              <a:rPr lang="en-US" sz="1200" dirty="0"/>
              <a:t> will see </a:t>
            </a:r>
            <a:r>
              <a:rPr lang="en-US" sz="1200" b="1" dirty="0"/>
              <a:t>12,000</a:t>
            </a:r>
            <a:r>
              <a:rPr lang="en-US" sz="1200" dirty="0"/>
              <a:t> modern houses built across 13 regions</a:t>
            </a:r>
            <a:endParaRPr lang="en-US" sz="1200" b="1" dirty="0" smtClean="0"/>
          </a:p>
          <a:p>
            <a:pPr marL="4540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b="1" dirty="0"/>
              <a:t>Tashkent International Airport </a:t>
            </a:r>
            <a:r>
              <a:rPr lang="en-US" sz="1200" b="1" dirty="0" smtClean="0"/>
              <a:t>terminal: </a:t>
            </a:r>
            <a:r>
              <a:rPr lang="en-US" sz="1200" dirty="0"/>
              <a:t>a new terminal </a:t>
            </a:r>
            <a:r>
              <a:rPr lang="en-US" sz="1200" dirty="0" smtClean="0"/>
              <a:t>worth </a:t>
            </a:r>
            <a:r>
              <a:rPr lang="en-US" sz="1200" b="1" dirty="0" smtClean="0"/>
              <a:t>US$431mn </a:t>
            </a:r>
            <a:r>
              <a:rPr lang="en-US" sz="1200" dirty="0" smtClean="0"/>
              <a:t>to be built by 2019</a:t>
            </a:r>
            <a:endParaRPr lang="en-US" sz="1200" b="1" dirty="0" smtClean="0"/>
          </a:p>
          <a:p>
            <a:pPr marL="4540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b="1" dirty="0" err="1"/>
              <a:t>Kandym</a:t>
            </a:r>
            <a:r>
              <a:rPr lang="en-US" sz="1200" b="1" dirty="0"/>
              <a:t> Gas Processing </a:t>
            </a:r>
            <a:r>
              <a:rPr lang="en-US" sz="1200" b="1" dirty="0" smtClean="0"/>
              <a:t>Facility: </a:t>
            </a:r>
            <a:r>
              <a:rPr lang="en-US" sz="1200" dirty="0"/>
              <a:t>The contract signed between Hyundai and Lukoil </a:t>
            </a:r>
            <a:r>
              <a:rPr lang="en-US" sz="1200" dirty="0" smtClean="0"/>
              <a:t>for </a:t>
            </a:r>
            <a:r>
              <a:rPr lang="en-US" sz="1200" b="1" dirty="0" smtClean="0"/>
              <a:t>US$2.7bn</a:t>
            </a:r>
            <a:r>
              <a:rPr lang="en-US" sz="1200" dirty="0" smtClean="0"/>
              <a:t> (expected to exceed US$3bn)</a:t>
            </a:r>
            <a:endParaRPr lang="en-US" sz="1200" b="1" dirty="0" smtClean="0"/>
          </a:p>
          <a:p>
            <a:pPr marL="4540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b="1" dirty="0" err="1"/>
              <a:t>Navoi</a:t>
            </a:r>
            <a:r>
              <a:rPr lang="en-US" sz="1200" b="1" dirty="0"/>
              <a:t> chemical </a:t>
            </a:r>
            <a:r>
              <a:rPr lang="en-US" sz="1200" b="1" dirty="0" smtClean="0"/>
              <a:t>complex: </a:t>
            </a:r>
            <a:r>
              <a:rPr lang="en-US" sz="1200" dirty="0" smtClean="0"/>
              <a:t>The project will cost </a:t>
            </a:r>
            <a:r>
              <a:rPr lang="en-US" sz="1200" b="1" dirty="0" smtClean="0"/>
              <a:t>US$962mn</a:t>
            </a:r>
            <a:r>
              <a:rPr lang="en-US" sz="1200" dirty="0" smtClean="0"/>
              <a:t>, to be </a:t>
            </a:r>
            <a:r>
              <a:rPr lang="en-US" sz="1200" dirty="0"/>
              <a:t>built by Japan's Mitsubishi Heavy </a:t>
            </a:r>
            <a:r>
              <a:rPr lang="en-US" sz="1200" dirty="0" smtClean="0"/>
              <a:t>Industries</a:t>
            </a:r>
          </a:p>
          <a:p>
            <a:pPr marL="4540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200" dirty="0" smtClean="0"/>
              <a:t>Tashkent city +$1bn, </a:t>
            </a:r>
            <a:r>
              <a:rPr lang="en-US" sz="1200" dirty="0" err="1" smtClean="0"/>
              <a:t>Nurafshon</a:t>
            </a:r>
            <a:r>
              <a:rPr lang="en-US" sz="1200" dirty="0" smtClean="0"/>
              <a:t> city +$2bn, Samarkand city and more</a:t>
            </a:r>
            <a:endParaRPr lang="en-US" sz="1200" dirty="0"/>
          </a:p>
          <a:p>
            <a:pPr marL="225425" lvl="1" indent="-225425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6233" y="1382665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Inşaat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531890"/>
              </p:ext>
            </p:extLst>
          </p:nvPr>
        </p:nvGraphicFramePr>
        <p:xfrm>
          <a:off x="5715000" y="1726302"/>
          <a:ext cx="4093633" cy="231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46233" y="3975556"/>
            <a:ext cx="2764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Source: </a:t>
            </a:r>
            <a:r>
              <a:rPr lang="en-US" sz="800" i="1" smtClean="0"/>
              <a:t>State Committee for Statistics</a:t>
            </a:r>
            <a:endParaRPr lang="ru-RU" sz="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3340" y="4545701"/>
            <a:ext cx="3296860" cy="22006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7400" y="4216538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Tashkent </a:t>
            </a:r>
            <a:r>
              <a:rPr lang="en-US" sz="1600" b="1" dirty="0" err="1" smtClean="0">
                <a:solidFill>
                  <a:srgbClr val="C00000"/>
                </a:solidFill>
              </a:rPr>
              <a:t>havalimani</a:t>
            </a:r>
            <a:r>
              <a:rPr lang="en-US" sz="1600" b="1" dirty="0" smtClean="0">
                <a:solidFill>
                  <a:srgbClr val="C00000"/>
                </a:solidFill>
              </a:rPr>
              <a:t> (</a:t>
            </a:r>
            <a:r>
              <a:rPr lang="en-US" sz="1600" b="1" dirty="0" err="1" smtClean="0">
                <a:solidFill>
                  <a:srgbClr val="C00000"/>
                </a:solidFill>
              </a:rPr>
              <a:t>yeni</a:t>
            </a:r>
            <a:r>
              <a:rPr lang="en-US" sz="1600" b="1" dirty="0" smtClean="0">
                <a:solidFill>
                  <a:srgbClr val="C00000"/>
                </a:solidFill>
              </a:rPr>
              <a:t> terminal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91D7F9-7EAF-46D9-975A-E0EFDA1D9EC0}" type="slidenum">
              <a:rPr lang="en-GB" smtClean="0"/>
              <a:pPr/>
              <a:t>19</a:t>
            </a:fld>
            <a:endParaRPr lang="en-GB" dirty="0" smtClean="0"/>
          </a:p>
        </p:txBody>
      </p:sp>
      <p:sp>
        <p:nvSpPr>
          <p:cNvPr id="19462" name="Title 1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C00000"/>
                </a:solidFill>
              </a:rPr>
              <a:t>Turizm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" y="1520294"/>
            <a:ext cx="54483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err="1">
                <a:cs typeface="Arial" pitchFamily="34" charset="0"/>
              </a:rPr>
              <a:t>Büyük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tarihi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ve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kültürel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miras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eşsiz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doğa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ve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iklim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önemli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turizm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potansiyelini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temsil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eder</a:t>
            </a:r>
            <a:endParaRPr lang="en-US" dirty="0" smtClean="0">
              <a:cs typeface="Arial" pitchFamily="34" charset="0"/>
            </a:endParaRP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err="1" smtClean="0">
                <a:cs typeface="Arial" pitchFamily="34" charset="0"/>
              </a:rPr>
              <a:t>Ülke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oteller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ve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büyük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projeler</a:t>
            </a:r>
            <a:r>
              <a:rPr lang="en-US" dirty="0">
                <a:cs typeface="Arial" pitchFamily="34" charset="0"/>
              </a:rPr>
              <a:t> de </a:t>
            </a:r>
            <a:r>
              <a:rPr lang="en-US" dirty="0" err="1">
                <a:cs typeface="Arial" pitchFamily="34" charset="0"/>
              </a:rPr>
              <a:t>dahil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olmak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üzere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turizm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altyapısı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geliştirmek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için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yatırımlar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çekmeyi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planlıyor</a:t>
            </a:r>
            <a:endParaRPr lang="en-US" dirty="0" smtClean="0">
              <a:cs typeface="Arial" pitchFamily="34" charset="0"/>
            </a:endParaRP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err="1" smtClean="0">
                <a:cs typeface="Arial" pitchFamily="34" charset="0"/>
              </a:rPr>
              <a:t>Bölgedeki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en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önemli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mimari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eserlere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sahip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olmakla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birlikte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yıllık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turist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sayısı</a:t>
            </a:r>
            <a:r>
              <a:rPr lang="en-US" dirty="0">
                <a:cs typeface="Arial" pitchFamily="34" charset="0"/>
              </a:rPr>
              <a:t> 2 </a:t>
            </a:r>
            <a:r>
              <a:rPr lang="en-US" dirty="0" err="1">
                <a:cs typeface="Arial" pitchFamily="34" charset="0"/>
              </a:rPr>
              <a:t>milyonun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altında</a:t>
            </a:r>
            <a:endParaRPr lang="en-US" dirty="0" smtClean="0">
              <a:cs typeface="Arial" pitchFamily="34" charset="0"/>
            </a:endParaRP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dirty="0">
                <a:cs typeface="Arial" pitchFamily="34" charset="0"/>
              </a:rPr>
              <a:t>Semerkant</a:t>
            </a:r>
            <a:r>
              <a:rPr lang="en-US" dirty="0">
                <a:cs typeface="Arial" pitchFamily="34" charset="0"/>
              </a:rPr>
              <a:t>,</a:t>
            </a:r>
            <a:r>
              <a:rPr lang="tr-TR" dirty="0">
                <a:cs typeface="Arial" pitchFamily="34" charset="0"/>
              </a:rPr>
              <a:t> </a:t>
            </a:r>
            <a:r>
              <a:rPr lang="tr-TR" dirty="0">
                <a:cs typeface="Arial" pitchFamily="34" charset="0"/>
              </a:rPr>
              <a:t>efsanevi şehir</a:t>
            </a:r>
            <a:r>
              <a:rPr lang="tr-TR" dirty="0">
                <a:cs typeface="Arial" pitchFamily="34" charset="0"/>
              </a:rPr>
              <a:t> ve </a:t>
            </a:r>
            <a:r>
              <a:rPr lang="tr-TR" dirty="0" err="1">
                <a:cs typeface="Arial" pitchFamily="34" charset="0"/>
              </a:rPr>
              <a:t>yeryüzünun</a:t>
            </a:r>
            <a:r>
              <a:rPr lang="tr-TR" dirty="0">
                <a:cs typeface="Arial" pitchFamily="34" charset="0"/>
              </a:rPr>
              <a:t> </a:t>
            </a:r>
            <a:r>
              <a:rPr lang="tr-TR" dirty="0" err="1">
                <a:cs typeface="Arial" pitchFamily="34" charset="0"/>
              </a:rPr>
              <a:t>incisid</a:t>
            </a:r>
            <a:r>
              <a:rPr lang="en-US" dirty="0" err="1">
                <a:cs typeface="Arial" pitchFamily="34" charset="0"/>
              </a:rPr>
              <a:t>ir</a:t>
            </a:r>
            <a:endParaRPr lang="en-US" dirty="0">
              <a:cs typeface="Arial" pitchFamily="34" charset="0"/>
            </a:endParaRP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err="1">
                <a:cs typeface="Arial" pitchFamily="34" charset="0"/>
              </a:rPr>
              <a:t>Türk</a:t>
            </a:r>
            <a:r>
              <a:rPr lang="en-US" dirty="0">
                <a:cs typeface="Arial" pitchFamily="34" charset="0"/>
              </a:rPr>
              <a:t>-Islam </a:t>
            </a:r>
            <a:r>
              <a:rPr lang="en-US" dirty="0" err="1">
                <a:cs typeface="Arial" pitchFamily="34" charset="0"/>
              </a:rPr>
              <a:t>kültürünün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merkezi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Buhara</a:t>
            </a:r>
            <a:r>
              <a:rPr lang="en-US" dirty="0">
                <a:cs typeface="Arial" pitchFamily="34" charset="0"/>
              </a:rPr>
              <a:t> </a:t>
            </a:r>
            <a:endParaRPr lang="en-US" altLang="ko-KR" dirty="0">
              <a:cs typeface="Arial" pitchFamily="34" charset="0"/>
            </a:endParaRP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fr-FR" altLang="ja-JP" dirty="0" err="1">
                <a:cs typeface="Arial" pitchFamily="34" charset="0"/>
              </a:rPr>
              <a:t>Açık</a:t>
            </a:r>
            <a:r>
              <a:rPr lang="fr-FR" altLang="ja-JP" dirty="0">
                <a:cs typeface="Arial" pitchFamily="34" charset="0"/>
              </a:rPr>
              <a:t> hava </a:t>
            </a:r>
            <a:r>
              <a:rPr lang="fr-FR" altLang="ja-JP" dirty="0" err="1">
                <a:cs typeface="Arial" pitchFamily="34" charset="0"/>
              </a:rPr>
              <a:t>müzesi</a:t>
            </a:r>
            <a:r>
              <a:rPr lang="fr-FR" altLang="ja-JP" dirty="0">
                <a:cs typeface="Arial" pitchFamily="34" charset="0"/>
              </a:rPr>
              <a:t> </a:t>
            </a:r>
            <a:r>
              <a:rPr lang="fr-FR" altLang="ja-JP" dirty="0" err="1">
                <a:cs typeface="Arial" pitchFamily="34" charset="0"/>
              </a:rPr>
              <a:t>Hiva</a:t>
            </a:r>
            <a:endParaRPr lang="ru-RU" altLang="ja-JP" dirty="0">
              <a:cs typeface="Arial" pitchFamily="34" charset="0"/>
            </a:endParaRP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en-US" altLang="ko-KR" sz="1600" dirty="0"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17069" y="1382226"/>
            <a:ext cx="346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Khiva, Uzbekistan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7070" y="3623548"/>
            <a:ext cx="9573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UNCTAD</a:t>
            </a:r>
            <a:endParaRPr lang="en-US" sz="9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7069" y="3922784"/>
            <a:ext cx="346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Registan complex, Samarkand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../../../../Pictures/Khiva%20uzbekistan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07" y="1726642"/>
            <a:ext cx="3094990" cy="190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../../../../Pictures/samarqand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69" y="4267200"/>
            <a:ext cx="3137628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159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r-TR" sz="3200" b="1" dirty="0" smtClean="0">
                <a:solidFill>
                  <a:srgbClr val="C00000"/>
                </a:solidFill>
              </a:rPr>
              <a:t>Ülke görüntüsü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550" y="1428720"/>
            <a:ext cx="586105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943600" y="1428720"/>
            <a:ext cx="37147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200" dirty="0" smtClean="0">
                <a:cs typeface="Arial" pitchFamily="34" charset="0"/>
              </a:rPr>
              <a:t>Toplam alanı </a:t>
            </a:r>
            <a:r>
              <a:rPr lang="en-US" sz="1200" dirty="0" smtClean="0">
                <a:cs typeface="Arial" pitchFamily="34" charset="0"/>
              </a:rPr>
              <a:t>: </a:t>
            </a:r>
            <a:r>
              <a:rPr lang="en-US" sz="1600" b="1" dirty="0">
                <a:cs typeface="Arial" pitchFamily="34" charset="0"/>
              </a:rPr>
              <a:t>447,400 </a:t>
            </a:r>
            <a:r>
              <a:rPr lang="en-US" sz="1600" b="1" dirty="0" smtClean="0">
                <a:cs typeface="Arial" pitchFamily="34" charset="0"/>
              </a:rPr>
              <a:t>km</a:t>
            </a:r>
            <a:r>
              <a:rPr lang="tr-TR" sz="1600" b="1" dirty="0" smtClean="0">
                <a:cs typeface="Arial" pitchFamily="34" charset="0"/>
              </a:rPr>
              <a:t>. kare</a:t>
            </a:r>
            <a:endParaRPr lang="en-US" sz="1200" b="1" dirty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200" dirty="0" smtClean="0">
                <a:cs typeface="Arial" pitchFamily="34" charset="0"/>
              </a:rPr>
              <a:t>Nüfus </a:t>
            </a:r>
            <a:r>
              <a:rPr lang="en-US" sz="1600" b="1" dirty="0" smtClean="0">
                <a:cs typeface="Arial" pitchFamily="34" charset="0"/>
              </a:rPr>
              <a:t>32.1 </a:t>
            </a:r>
            <a:r>
              <a:rPr lang="en-US" sz="1600" b="1" dirty="0">
                <a:cs typeface="Arial" pitchFamily="34" charset="0"/>
              </a:rPr>
              <a:t>million</a:t>
            </a:r>
            <a:endParaRPr lang="en-US" sz="1200" b="1" dirty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200" dirty="0" smtClean="0">
                <a:cs typeface="Arial" pitchFamily="34" charset="0"/>
              </a:rPr>
              <a:t>Başkent</a:t>
            </a:r>
            <a:r>
              <a:rPr lang="en-US" sz="1200" dirty="0" smtClean="0">
                <a:cs typeface="Arial" pitchFamily="34" charset="0"/>
              </a:rPr>
              <a:t>: </a:t>
            </a:r>
            <a:r>
              <a:rPr lang="en-US" sz="1600" b="1" dirty="0" smtClean="0">
                <a:cs typeface="Arial" pitchFamily="34" charset="0"/>
              </a:rPr>
              <a:t>Ta</a:t>
            </a:r>
            <a:r>
              <a:rPr lang="tr-TR" sz="1600" b="1" dirty="0" smtClean="0">
                <a:cs typeface="Arial" pitchFamily="34" charset="0"/>
              </a:rPr>
              <a:t>ş</a:t>
            </a:r>
            <a:r>
              <a:rPr lang="en-US" sz="1600" b="1" dirty="0" err="1" smtClean="0">
                <a:cs typeface="Arial" pitchFamily="34" charset="0"/>
              </a:rPr>
              <a:t>kent</a:t>
            </a:r>
            <a:r>
              <a:rPr lang="en-US" sz="1600" b="1" dirty="0" smtClean="0">
                <a:cs typeface="Arial" pitchFamily="34" charset="0"/>
              </a:rPr>
              <a:t> </a:t>
            </a:r>
            <a:endParaRPr lang="en-US" sz="1200" dirty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200" dirty="0" smtClean="0">
                <a:cs typeface="Arial" pitchFamily="34" charset="0"/>
              </a:rPr>
              <a:t>Okuryazarlık oranı</a:t>
            </a:r>
            <a:r>
              <a:rPr lang="en-US" sz="1200" dirty="0" smtClean="0">
                <a:cs typeface="Arial" pitchFamily="34" charset="0"/>
              </a:rPr>
              <a:t>: </a:t>
            </a:r>
            <a:r>
              <a:rPr lang="en-US" sz="1600" b="1" dirty="0">
                <a:cs typeface="Arial" pitchFamily="34" charset="0"/>
              </a:rPr>
              <a:t>99.6%</a:t>
            </a:r>
            <a:endParaRPr lang="en-US" sz="1200" b="1" dirty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200" dirty="0" smtClean="0">
                <a:cs typeface="Arial" pitchFamily="34" charset="0"/>
              </a:rPr>
              <a:t>Para birimi</a:t>
            </a:r>
            <a:r>
              <a:rPr lang="en-US" sz="1200" dirty="0" smtClean="0">
                <a:cs typeface="Arial" pitchFamily="34" charset="0"/>
              </a:rPr>
              <a:t>: </a:t>
            </a:r>
            <a:r>
              <a:rPr lang="tr-TR" sz="1600" b="1" dirty="0">
                <a:cs typeface="Arial" pitchFamily="34" charset="0"/>
              </a:rPr>
              <a:t>Ö</a:t>
            </a:r>
            <a:r>
              <a:rPr lang="en-US" sz="1600" b="1" dirty="0" err="1" smtClean="0">
                <a:cs typeface="Arial" pitchFamily="34" charset="0"/>
              </a:rPr>
              <a:t>zbek</a:t>
            </a:r>
            <a:r>
              <a:rPr lang="en-US" sz="1600" b="1" dirty="0" smtClean="0">
                <a:cs typeface="Arial" pitchFamily="34" charset="0"/>
              </a:rPr>
              <a:t> S</a:t>
            </a:r>
            <a:r>
              <a:rPr lang="tr-TR" sz="1600" b="1" dirty="0" smtClean="0">
                <a:cs typeface="Arial" pitchFamily="34" charset="0"/>
              </a:rPr>
              <a:t>o</a:t>
            </a:r>
            <a:r>
              <a:rPr lang="en-US" sz="1600" b="1" dirty="0" smtClean="0">
                <a:cs typeface="Arial" pitchFamily="34" charset="0"/>
              </a:rPr>
              <a:t>m</a:t>
            </a:r>
            <a:r>
              <a:rPr lang="tr-TR" sz="1600" b="1" dirty="0" smtClean="0">
                <a:cs typeface="Arial" pitchFamily="34" charset="0"/>
              </a:rPr>
              <a:t>u</a:t>
            </a:r>
            <a:r>
              <a:rPr lang="en-US" sz="1600" b="1" dirty="0" smtClean="0">
                <a:cs typeface="Arial" pitchFamily="34" charset="0"/>
              </a:rPr>
              <a:t>, </a:t>
            </a:r>
            <a:r>
              <a:rPr lang="en-US" sz="1600" b="1" dirty="0">
                <a:cs typeface="Arial" pitchFamily="34" charset="0"/>
              </a:rPr>
              <a:t>UZS</a:t>
            </a:r>
            <a:endParaRPr lang="en-US" sz="1200" b="1" dirty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200" dirty="0">
                <a:cs typeface="Arial" pitchFamily="34" charset="0"/>
              </a:rPr>
              <a:t>GSYİH (2016): </a:t>
            </a:r>
            <a:r>
              <a:rPr lang="en-US" sz="1600" b="1" dirty="0">
                <a:cs typeface="Arial" pitchFamily="34" charset="0"/>
              </a:rPr>
              <a:t>$66.8 </a:t>
            </a:r>
            <a:r>
              <a:rPr lang="en-US" sz="1600" b="1" dirty="0" smtClean="0">
                <a:cs typeface="Arial" pitchFamily="34" charset="0"/>
              </a:rPr>
              <a:t>billion;</a:t>
            </a:r>
            <a:r>
              <a:rPr lang="tr-TR" sz="1600" b="1" dirty="0" smtClean="0">
                <a:cs typeface="Arial" pitchFamily="34" charset="0"/>
              </a:rPr>
              <a:t> </a:t>
            </a: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200" dirty="0" smtClean="0">
                <a:cs typeface="Arial" pitchFamily="34" charset="0"/>
              </a:rPr>
              <a:t>GSYİH</a:t>
            </a:r>
            <a:r>
              <a:rPr lang="tr-TR" sz="1200" dirty="0" smtClean="0">
                <a:cs typeface="Arial" pitchFamily="34" charset="0"/>
              </a:rPr>
              <a:t> kişi başına </a:t>
            </a:r>
            <a:r>
              <a:rPr lang="en-US" sz="1200" dirty="0" smtClean="0">
                <a:cs typeface="Arial" pitchFamily="34" charset="0"/>
              </a:rPr>
              <a:t>(2016e</a:t>
            </a:r>
            <a:r>
              <a:rPr lang="en-US" sz="1200" dirty="0">
                <a:cs typeface="Arial" pitchFamily="34" charset="0"/>
              </a:rPr>
              <a:t>, PPP): </a:t>
            </a:r>
            <a:r>
              <a:rPr lang="en-US" sz="1600" b="1" dirty="0">
                <a:cs typeface="Arial" pitchFamily="34" charset="0"/>
              </a:rPr>
              <a:t>$6,450</a:t>
            </a:r>
            <a:endParaRPr lang="en-US" sz="1200" b="1" dirty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200" dirty="0" smtClean="0">
                <a:cs typeface="Arial" pitchFamily="34" charset="0"/>
              </a:rPr>
              <a:t>GSYİH </a:t>
            </a:r>
            <a:r>
              <a:rPr lang="tr-TR" sz="1200" dirty="0" smtClean="0">
                <a:cs typeface="Arial" pitchFamily="34" charset="0"/>
              </a:rPr>
              <a:t>büyümesi</a:t>
            </a:r>
            <a:r>
              <a:rPr lang="en-US" sz="1200" dirty="0" smtClean="0">
                <a:cs typeface="Arial" pitchFamily="34" charset="0"/>
              </a:rPr>
              <a:t> (2012-16</a:t>
            </a:r>
            <a:r>
              <a:rPr lang="en-US" sz="1200" dirty="0">
                <a:cs typeface="Arial" pitchFamily="34" charset="0"/>
              </a:rPr>
              <a:t>): </a:t>
            </a:r>
            <a:r>
              <a:rPr lang="en-US" sz="1600" b="1" dirty="0">
                <a:cs typeface="Arial" pitchFamily="34" charset="0"/>
              </a:rPr>
              <a:t>7.7% p.a.</a:t>
            </a:r>
            <a:r>
              <a:rPr lang="tr-TR" sz="1600" b="1" dirty="0">
                <a:cs typeface="Arial" pitchFamily="34" charset="0"/>
              </a:rPr>
              <a:t> +5.5% </a:t>
            </a:r>
            <a:r>
              <a:rPr lang="en-US" sz="1600" b="1" dirty="0">
                <a:cs typeface="Arial" pitchFamily="34" charset="0"/>
              </a:rPr>
              <a:t>(</a:t>
            </a:r>
            <a:r>
              <a:rPr lang="tr-TR" sz="1600" b="1" dirty="0">
                <a:cs typeface="Arial" pitchFamily="34" charset="0"/>
              </a:rPr>
              <a:t>2017</a:t>
            </a:r>
            <a:r>
              <a:rPr lang="en-US" sz="1600" b="1" dirty="0">
                <a:cs typeface="Arial" pitchFamily="34" charset="0"/>
              </a:rPr>
              <a:t>)</a:t>
            </a: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200" dirty="0" err="1" smtClean="0">
                <a:cs typeface="Arial" pitchFamily="34" charset="0"/>
              </a:rPr>
              <a:t>Kaynaklar</a:t>
            </a:r>
            <a:r>
              <a:rPr lang="en-US" sz="1200" dirty="0" smtClean="0">
                <a:cs typeface="Arial" pitchFamily="34" charset="0"/>
              </a:rPr>
              <a:t>: </a:t>
            </a:r>
            <a:r>
              <a:rPr lang="tr-TR" sz="1600" b="1" dirty="0" smtClean="0">
                <a:cs typeface="Arial" pitchFamily="34" charset="0"/>
              </a:rPr>
              <a:t>doğal</a:t>
            </a:r>
            <a:r>
              <a:rPr lang="en-US" sz="1600" b="1" dirty="0" smtClean="0">
                <a:cs typeface="Arial" pitchFamily="34" charset="0"/>
              </a:rPr>
              <a:t> </a:t>
            </a:r>
            <a:r>
              <a:rPr lang="en-US" sz="1600" b="1" dirty="0">
                <a:cs typeface="Arial" pitchFamily="34" charset="0"/>
              </a:rPr>
              <a:t>gas, </a:t>
            </a:r>
            <a:r>
              <a:rPr lang="tr-TR" sz="1600" b="1" dirty="0" smtClean="0">
                <a:cs typeface="Arial" pitchFamily="34" charset="0"/>
              </a:rPr>
              <a:t>altın</a:t>
            </a:r>
            <a:r>
              <a:rPr lang="en-US" sz="1600" b="1" dirty="0" smtClean="0">
                <a:cs typeface="Arial" pitchFamily="34" charset="0"/>
              </a:rPr>
              <a:t>, </a:t>
            </a:r>
            <a:r>
              <a:rPr lang="tr-TR" sz="1600" b="1" dirty="0" smtClean="0">
                <a:cs typeface="Arial" pitchFamily="34" charset="0"/>
              </a:rPr>
              <a:t>bakır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gümüş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uranyum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molibden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çinko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kurşun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 smtClean="0">
                <a:cs typeface="Arial" pitchFamily="34" charset="0"/>
              </a:rPr>
              <a:t>pamuk</a:t>
            </a:r>
            <a:endParaRPr lang="tr-TR" sz="1600" b="1" dirty="0" smtClean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200" dirty="0" smtClean="0">
                <a:cs typeface="Arial" pitchFamily="34" charset="0"/>
              </a:rPr>
              <a:t>Endüstriler</a:t>
            </a:r>
            <a:r>
              <a:rPr lang="en-US" sz="1200" dirty="0" smtClean="0">
                <a:cs typeface="Arial" pitchFamily="34" charset="0"/>
              </a:rPr>
              <a:t>: </a:t>
            </a:r>
            <a:r>
              <a:rPr lang="en-US" sz="1600" b="1" dirty="0" err="1">
                <a:cs typeface="Arial" pitchFamily="34" charset="0"/>
              </a:rPr>
              <a:t>gıda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tekstil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otomobil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ve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makine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yakıt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demir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dışı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 smtClean="0">
                <a:cs typeface="Arial" pitchFamily="34" charset="0"/>
              </a:rPr>
              <a:t>metaller</a:t>
            </a:r>
            <a:endParaRPr lang="tr-TR" sz="1600" b="1" dirty="0" smtClean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200" dirty="0" smtClean="0">
                <a:cs typeface="Arial" pitchFamily="34" charset="0"/>
              </a:rPr>
              <a:t>Önemli ticaret ortakları</a:t>
            </a:r>
            <a:r>
              <a:rPr lang="en-US" sz="1200" dirty="0" smtClean="0">
                <a:cs typeface="Arial" pitchFamily="34" charset="0"/>
              </a:rPr>
              <a:t>: </a:t>
            </a:r>
            <a:r>
              <a:rPr lang="en-US" sz="1600" b="1" dirty="0" err="1">
                <a:cs typeface="Arial" pitchFamily="34" charset="0"/>
              </a:rPr>
              <a:t>Çin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Rusya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Kazakistan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Türkiye</a:t>
            </a:r>
            <a:r>
              <a:rPr lang="en-US" sz="1600" b="1" dirty="0">
                <a:cs typeface="Arial" pitchFamily="34" charset="0"/>
              </a:rPr>
              <a:t>, </a:t>
            </a:r>
            <a:r>
              <a:rPr lang="en-US" sz="1600" b="1" dirty="0" err="1">
                <a:cs typeface="Arial" pitchFamily="34" charset="0"/>
              </a:rPr>
              <a:t>Güney</a:t>
            </a:r>
            <a:r>
              <a:rPr lang="en-US" sz="1600" b="1" dirty="0">
                <a:cs typeface="Arial" pitchFamily="34" charset="0"/>
              </a:rPr>
              <a:t> Kore</a:t>
            </a:r>
            <a:endParaRPr lang="en-US" sz="1200" dirty="0"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Diyor\Desktop\Брошюра русская\Links\uch0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4" y="765175"/>
            <a:ext cx="16779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Diyor\Desktop\Брошюра русская\Links\uch0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765175"/>
            <a:ext cx="16779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Diyor\Desktop\Брошюра русская\Links\uch0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9" y="1700214"/>
            <a:ext cx="16779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:\Users\Diyor\Desktop\Брошюра русская\Links\uch03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4" y="765176"/>
            <a:ext cx="1677987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C:\Users\Diyor\Desktop\Брошюра русская\Links\uch04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9" y="1700214"/>
            <a:ext cx="16779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44451"/>
            <a:ext cx="9144000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tr-TR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Ö</a:t>
            </a:r>
            <a:r>
              <a:rPr 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ZBEKISTANIN YETISTIRDIGI SAHSIYETLER</a:t>
            </a:r>
            <a:endParaRPr lang="ru-RU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5" name="Содержимое 2"/>
          <p:cNvSpPr txBox="1">
            <a:spLocks/>
          </p:cNvSpPr>
          <p:nvPr/>
        </p:nvSpPr>
        <p:spPr bwMode="auto">
          <a:xfrm>
            <a:off x="560388" y="4076700"/>
            <a:ext cx="18716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x-none" sz="1700" b="1" dirty="0">
                <a:latin typeface="Tahoma" charset="0"/>
                <a:ea typeface="Tahoma" charset="0"/>
                <a:cs typeface="Tahoma" charset="0"/>
              </a:rPr>
              <a:t>Al-</a:t>
            </a:r>
            <a:r>
              <a:rPr lang="tr-TR" altLang="x-none" sz="1700" b="1" dirty="0" err="1">
                <a:latin typeface="Tahoma" charset="0"/>
                <a:ea typeface="Tahoma" charset="0"/>
                <a:cs typeface="Tahoma" charset="0"/>
              </a:rPr>
              <a:t>Harizmi</a:t>
            </a:r>
            <a:r>
              <a:rPr lang="en-US" altLang="x-none" sz="1700" b="1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– (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Algoritmi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780 – 850 </a:t>
            </a:r>
          </a:p>
          <a:p>
            <a:pPr algn="ctr" eaLnBrk="1" hangingPunct="1">
              <a:buFontTx/>
              <a:buNone/>
            </a:pP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Matematik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, g</a:t>
            </a:r>
            <a:r>
              <a:rPr lang="tr-TR" altLang="x-none" sz="1700" dirty="0">
                <a:latin typeface="Tahoma" charset="0"/>
                <a:ea typeface="Tahoma" charset="0"/>
                <a:cs typeface="Tahoma" charset="0"/>
              </a:rPr>
              <a:t>ö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kbilim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cografya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ve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algoritma</a:t>
            </a:r>
            <a:endParaRPr lang="ru-RU" altLang="x-none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346" name="Содержимое 2"/>
          <p:cNvSpPr txBox="1">
            <a:spLocks/>
          </p:cNvSpPr>
          <p:nvPr/>
        </p:nvSpPr>
        <p:spPr bwMode="auto">
          <a:xfrm>
            <a:off x="2144713" y="4941888"/>
            <a:ext cx="208756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x-none" sz="1900" b="1" dirty="0">
                <a:latin typeface="Tahoma" charset="0"/>
                <a:ea typeface="Tahoma" charset="0"/>
                <a:cs typeface="Tahoma" charset="0"/>
              </a:rPr>
              <a:t>Al-</a:t>
            </a:r>
            <a:r>
              <a:rPr lang="en-US" altLang="x-none" sz="1900" b="1" dirty="0" err="1">
                <a:latin typeface="Tahoma" charset="0"/>
                <a:ea typeface="Tahoma" charset="0"/>
                <a:cs typeface="Tahoma" charset="0"/>
              </a:rPr>
              <a:t>Biruni</a:t>
            </a:r>
            <a:endParaRPr lang="en-US" altLang="x-none" sz="1900" b="1" dirty="0"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973 –1048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G</a:t>
            </a:r>
            <a:r>
              <a:rPr lang="tr-TR" altLang="x-none" sz="1700" dirty="0">
                <a:latin typeface="Tahoma" charset="0"/>
                <a:ea typeface="Tahoma" charset="0"/>
                <a:cs typeface="Tahoma" charset="0"/>
              </a:rPr>
              <a:t>ö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kbilim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doga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bilimlari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cografya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ve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 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tarih</a:t>
            </a:r>
            <a:endParaRPr lang="ru-RU" altLang="x-none" sz="17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347" name="Содержимое 2"/>
          <p:cNvSpPr txBox="1">
            <a:spLocks/>
          </p:cNvSpPr>
          <p:nvPr/>
        </p:nvSpPr>
        <p:spPr bwMode="auto">
          <a:xfrm>
            <a:off x="4016375" y="4005264"/>
            <a:ext cx="18732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x-none" sz="1900" b="1">
                <a:latin typeface="Tahoma" charset="0"/>
                <a:ea typeface="Tahoma" charset="0"/>
                <a:cs typeface="Tahoma" charset="0"/>
              </a:rPr>
              <a:t>Ibn-</a:t>
            </a:r>
            <a:r>
              <a:rPr lang="en-US" altLang="x-none" sz="1900" b="1" dirty="0" err="1">
                <a:latin typeface="Tahoma" charset="0"/>
                <a:ea typeface="Tahoma" charset="0"/>
                <a:cs typeface="Tahoma" charset="0"/>
              </a:rPr>
              <a:t>i</a:t>
            </a:r>
            <a:r>
              <a:rPr lang="en-US" altLang="x-none" sz="1900" b="1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x-none" sz="1900" b="1" dirty="0" err="1">
                <a:latin typeface="Tahoma" charset="0"/>
                <a:ea typeface="Tahoma" charset="0"/>
                <a:cs typeface="Tahoma" charset="0"/>
              </a:rPr>
              <a:t>Sina</a:t>
            </a:r>
            <a:endParaRPr lang="en-US" altLang="x-none" sz="1900" b="1" dirty="0"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x-none" sz="1600" dirty="0"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altLang="x-none" sz="1600" b="1" dirty="0">
                <a:latin typeface="Tahoma" charset="0"/>
                <a:ea typeface="Tahoma" charset="0"/>
                <a:cs typeface="Tahoma" charset="0"/>
              </a:rPr>
              <a:t>Avicenna</a:t>
            </a:r>
            <a:r>
              <a:rPr lang="en-US" altLang="x-none" sz="1600" dirty="0">
                <a:latin typeface="Tahoma" charset="0"/>
                <a:ea typeface="Tahoma" charset="0"/>
                <a:cs typeface="Tahoma" charset="0"/>
              </a:rPr>
              <a:t>) 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x-none" sz="1600" dirty="0">
                <a:latin typeface="Tahoma" charset="0"/>
                <a:ea typeface="Tahoma" charset="0"/>
                <a:cs typeface="Tahoma" charset="0"/>
              </a:rPr>
              <a:t>980—1037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Tip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adamı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fizikci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yazar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filozof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 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ve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bilim</a:t>
            </a:r>
            <a:r>
              <a:rPr lang="en-US" altLang="x-none" sz="17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x-none" sz="1700" dirty="0" err="1">
                <a:latin typeface="Tahoma" charset="0"/>
                <a:ea typeface="Tahoma" charset="0"/>
                <a:cs typeface="Tahoma" charset="0"/>
              </a:rPr>
              <a:t>insanı</a:t>
            </a:r>
            <a:endParaRPr lang="ru-RU" altLang="x-none" sz="17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348" name="Содержимое 2"/>
          <p:cNvSpPr txBox="1">
            <a:spLocks/>
          </p:cNvSpPr>
          <p:nvPr/>
        </p:nvSpPr>
        <p:spPr bwMode="auto">
          <a:xfrm>
            <a:off x="5600700" y="5013326"/>
            <a:ext cx="23764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x-none" sz="1900" b="1">
                <a:latin typeface="Tahoma" charset="0"/>
                <a:ea typeface="Tahoma" charset="0"/>
                <a:cs typeface="Tahoma" charset="0"/>
              </a:rPr>
              <a:t>Uluğ Bey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x-none" sz="1700">
                <a:latin typeface="Tahoma" charset="0"/>
                <a:ea typeface="Tahoma" charset="0"/>
                <a:cs typeface="Tahoma" charset="0"/>
              </a:rPr>
              <a:t>1394-1449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x-none" sz="1700">
                <a:latin typeface="Tahoma" charset="0"/>
                <a:ea typeface="Tahoma" charset="0"/>
                <a:cs typeface="Tahoma" charset="0"/>
              </a:rPr>
              <a:t>Matematik, 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x-none" sz="1700">
                <a:latin typeface="Tahoma" charset="0"/>
                <a:ea typeface="Tahoma" charset="0"/>
                <a:cs typeface="Tahoma" charset="0"/>
              </a:rPr>
              <a:t>g</a:t>
            </a:r>
            <a:r>
              <a:rPr lang="tr-TR" altLang="x-none" sz="1700">
                <a:latin typeface="Tahoma" charset="0"/>
                <a:ea typeface="Tahoma" charset="0"/>
                <a:cs typeface="Tahoma" charset="0"/>
              </a:rPr>
              <a:t>ö</a:t>
            </a:r>
            <a:r>
              <a:rPr lang="en-US" altLang="x-none" sz="1700">
                <a:latin typeface="Tahoma" charset="0"/>
                <a:ea typeface="Tahoma" charset="0"/>
                <a:cs typeface="Tahoma" charset="0"/>
              </a:rPr>
              <a:t>kbilim ve sultan</a:t>
            </a:r>
            <a:endParaRPr lang="ru-RU" altLang="x-none" sz="17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349" name="Содержимое 2"/>
          <p:cNvSpPr txBox="1">
            <a:spLocks/>
          </p:cNvSpPr>
          <p:nvPr/>
        </p:nvSpPr>
        <p:spPr bwMode="auto">
          <a:xfrm>
            <a:off x="7473950" y="4149725"/>
            <a:ext cx="2051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x-none" sz="2000" b="1" dirty="0" err="1">
                <a:latin typeface="Tahoma" charset="0"/>
                <a:ea typeface="Tahoma" charset="0"/>
                <a:cs typeface="Tahoma" charset="0"/>
              </a:rPr>
              <a:t>Babür</a:t>
            </a:r>
            <a:endParaRPr lang="en-US" altLang="x-none" sz="2000" b="1" dirty="0"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x-none" sz="1900" dirty="0">
                <a:latin typeface="Tahoma" charset="0"/>
                <a:ea typeface="Tahoma" charset="0"/>
                <a:cs typeface="Tahoma" charset="0"/>
              </a:rPr>
              <a:t>1483 -1530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x-none" sz="1900" dirty="0" err="1">
                <a:latin typeface="Tahoma" charset="0"/>
                <a:ea typeface="Tahoma" charset="0"/>
                <a:cs typeface="Tahoma" charset="0"/>
              </a:rPr>
              <a:t>Hindistan'daki</a:t>
            </a:r>
            <a:r>
              <a:rPr lang="en-US" altLang="x-none" sz="1900" dirty="0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x-none" sz="1900" dirty="0">
                <a:latin typeface="Tahoma" charset="0"/>
                <a:ea typeface="Tahoma" charset="0"/>
                <a:cs typeface="Tahoma" charset="0"/>
              </a:rPr>
              <a:t>1. Mughal </a:t>
            </a:r>
            <a:r>
              <a:rPr lang="en-US" altLang="x-none" sz="1900" dirty="0" err="1">
                <a:latin typeface="Tahoma" charset="0"/>
                <a:ea typeface="Tahoma" charset="0"/>
                <a:cs typeface="Tahoma" charset="0"/>
              </a:rPr>
              <a:t>imparatoru</a:t>
            </a:r>
            <a:r>
              <a:rPr lang="en-US" altLang="x-none" sz="19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x-none" sz="1900" dirty="0" err="1">
                <a:latin typeface="Tahoma" charset="0"/>
                <a:ea typeface="Tahoma" charset="0"/>
                <a:cs typeface="Tahoma" charset="0"/>
              </a:rPr>
              <a:t>coğrafya</a:t>
            </a:r>
            <a:r>
              <a:rPr lang="en-US" altLang="x-none" sz="19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x-none" sz="1900" dirty="0" err="1">
                <a:latin typeface="Tahoma" charset="0"/>
                <a:ea typeface="Tahoma" charset="0"/>
                <a:cs typeface="Tahoma" charset="0"/>
              </a:rPr>
              <a:t>şair</a:t>
            </a:r>
            <a:endParaRPr lang="ru-RU" altLang="x-none" sz="19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CONTACTS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27050" y="1828800"/>
            <a:ext cx="3663950" cy="1828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/>
          <a:p>
            <a:pPr marL="225425" lvl="1" indent="-225425" algn="just">
              <a:buClr>
                <a:srgbClr val="C00000"/>
              </a:buClr>
            </a:pPr>
            <a:r>
              <a:rPr lang="tr-TR" altLang="en-US" sz="1400" b="1" dirty="0" smtClean="0">
                <a:solidFill>
                  <a:srgbClr val="C00000"/>
                </a:solidFill>
              </a:rPr>
              <a:t>Özbekistan Cumhuriyeti Ankara Büyükelçiliği</a:t>
            </a:r>
          </a:p>
          <a:p>
            <a:pPr marL="225425" lvl="1" indent="-225425" algn="just">
              <a:buClr>
                <a:srgbClr val="C00000"/>
              </a:buClr>
            </a:pPr>
            <a:r>
              <a:rPr lang="tr-TR" altLang="en-US" sz="1400" dirty="0" err="1"/>
              <a:t>Ulugbek</a:t>
            </a:r>
            <a:r>
              <a:rPr lang="tr-TR" altLang="en-US" sz="1400" dirty="0"/>
              <a:t> </a:t>
            </a:r>
            <a:r>
              <a:rPr lang="tr-TR" altLang="en-US" sz="1400" dirty="0" err="1" smtClean="0"/>
              <a:t>Azamov</a:t>
            </a:r>
            <a:r>
              <a:rPr lang="uz-Cyrl-UZ" altLang="en-US" sz="1400" dirty="0"/>
              <a:t>,</a:t>
            </a:r>
            <a:r>
              <a:rPr lang="tr-TR" altLang="en-US" sz="1400" dirty="0" smtClean="0"/>
              <a:t> Ekonomi ve Ticaret Müsteşarı</a:t>
            </a:r>
            <a:endParaRPr lang="en-US" altLang="en-US" sz="1400" dirty="0" smtClean="0"/>
          </a:p>
          <a:p>
            <a:pPr marL="225425" lvl="1" indent="-225425">
              <a:buClr>
                <a:srgbClr val="C00000"/>
              </a:buClr>
            </a:pPr>
            <a:r>
              <a:rPr lang="tr-TR" altLang="en-US" sz="1400" dirty="0" smtClean="0"/>
              <a:t>Sancak Mah. 549. </a:t>
            </a:r>
            <a:r>
              <a:rPr lang="en-US" altLang="en-US" sz="1400" dirty="0" err="1" smtClean="0"/>
              <a:t>Sokak</a:t>
            </a:r>
            <a:r>
              <a:rPr lang="en-US" altLang="en-US" sz="1400" dirty="0" smtClean="0"/>
              <a:t> No</a:t>
            </a:r>
            <a:r>
              <a:rPr lang="uz-Cyrl-UZ" altLang="en-US" sz="1400" dirty="0" smtClean="0"/>
              <a:t>:3, </a:t>
            </a:r>
            <a:r>
              <a:rPr lang="tr-TR" altLang="en-US" sz="1400" dirty="0" smtClean="0"/>
              <a:t>06550 Yıldız – Çankaya/Ankara/</a:t>
            </a:r>
            <a:r>
              <a:rPr lang="tr-TR" altLang="en-US" sz="1400" dirty="0" err="1" smtClean="0"/>
              <a:t>Turkey</a:t>
            </a:r>
            <a:endParaRPr lang="en-US" altLang="en-US" sz="1400" dirty="0" smtClean="0"/>
          </a:p>
          <a:p>
            <a:pPr marL="225425" lvl="1" indent="-225425">
              <a:buClr>
                <a:srgbClr val="C00000"/>
              </a:buClr>
            </a:pPr>
            <a:r>
              <a:rPr lang="en-US" altLang="en-US" sz="1400" dirty="0" smtClean="0"/>
              <a:t>Tel</a:t>
            </a:r>
            <a:r>
              <a:rPr lang="uz-Cyrl-UZ" altLang="en-US" sz="1400" dirty="0"/>
              <a:t>:</a:t>
            </a:r>
            <a:r>
              <a:rPr lang="en-US" altLang="en-US" sz="1400" dirty="0" smtClean="0"/>
              <a:t> (+90 312) 4413871, 4415726, fax: 4427058 </a:t>
            </a:r>
            <a:endParaRPr lang="tr-TR" altLang="en-US" sz="1400" dirty="0" smtClean="0"/>
          </a:p>
          <a:p>
            <a:pPr marL="225425" lvl="1" indent="-225425" algn="just">
              <a:buClr>
                <a:srgbClr val="C00000"/>
              </a:buClr>
            </a:pPr>
            <a:r>
              <a:rPr lang="en-US" altLang="en-US" sz="1400" dirty="0" smtClean="0">
                <a:hlinkClick r:id="rId2"/>
              </a:rPr>
              <a:t>ulugbek.azamov@gmail.com</a:t>
            </a:r>
            <a:endParaRPr lang="en-US" altLang="en-US" sz="1400" dirty="0" smtClean="0"/>
          </a:p>
          <a:p>
            <a:pPr marL="225425" lvl="1" indent="-225425" algn="just">
              <a:buClr>
                <a:srgbClr val="C00000"/>
              </a:buClr>
            </a:pPr>
            <a:r>
              <a:rPr lang="en-US" altLang="en-US" sz="1400" dirty="0" smtClean="0">
                <a:hlinkClick r:id="rId3"/>
              </a:rPr>
              <a:t>www.uzembassy.org.tr</a:t>
            </a:r>
            <a:endParaRPr lang="en-US" altLang="en-US" sz="1400" dirty="0" smtClean="0"/>
          </a:p>
          <a:p>
            <a:pPr marL="225425" lvl="1" indent="-225425" algn="just">
              <a:buClr>
                <a:srgbClr val="C00000"/>
              </a:buClr>
            </a:pPr>
            <a:endParaRPr lang="en-US" alt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14" y="1828800"/>
            <a:ext cx="370268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2438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</a:rPr>
              <a:t>TEŞEKKÜR EDERİM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91D7F9-7EAF-46D9-975A-E0EFDA1D9EC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9462" name="Title 1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>
                <a:solidFill>
                  <a:srgbClr val="C00000"/>
                </a:solidFill>
              </a:rPr>
              <a:t>Temel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Gelişmeler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" y="1371603"/>
            <a:ext cx="528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>
                <a:cs typeface="Arial" pitchFamily="34" charset="0"/>
              </a:rPr>
              <a:t>2016, 4 Aralıkta Cumhurbaşkanı seçilen Sayın </a:t>
            </a:r>
            <a:r>
              <a:rPr lang="tr-TR" sz="1600" dirty="0" err="1">
                <a:cs typeface="Arial" pitchFamily="34" charset="0"/>
              </a:rPr>
              <a:t>Mirziyoyev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“</a:t>
            </a:r>
            <a:r>
              <a:rPr lang="tr-TR" sz="1600" dirty="0">
                <a:cs typeface="Arial" pitchFamily="34" charset="0"/>
              </a:rPr>
              <a:t>2017-2021 Kalkınma Stratejisi</a:t>
            </a:r>
            <a:r>
              <a:rPr lang="en-US" sz="1600" dirty="0">
                <a:cs typeface="Arial" pitchFamily="34" charset="0"/>
              </a:rPr>
              <a:t>”</a:t>
            </a:r>
            <a:r>
              <a:rPr lang="tr-TR" sz="1600" dirty="0">
                <a:cs typeface="Arial" pitchFamily="34" charset="0"/>
              </a:rPr>
              <a:t> kapsamında başlatan reformlarla Özbekistan'ı küresel çapta kalkınmış, </a:t>
            </a:r>
            <a:r>
              <a:rPr lang="tr-TR" sz="1600" dirty="0" smtClean="0">
                <a:cs typeface="Arial" pitchFamily="34" charset="0"/>
              </a:rPr>
              <a:t>müreffeh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tr-TR" sz="1600" dirty="0" smtClean="0">
                <a:cs typeface="Arial" pitchFamily="34" charset="0"/>
              </a:rPr>
              <a:t>bir </a:t>
            </a:r>
            <a:r>
              <a:rPr lang="tr-TR" sz="1600" dirty="0">
                <a:cs typeface="Arial" pitchFamily="34" charset="0"/>
              </a:rPr>
              <a:t>ülke haline getiriyor.</a:t>
            </a:r>
            <a:endParaRPr lang="en-US" sz="1600" dirty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Özbekistan Cumhurbaşkanı yeni </a:t>
            </a:r>
            <a:r>
              <a:rPr lang="tr-TR" sz="1600" b="1" dirty="0" smtClean="0">
                <a:cs typeface="Arial" pitchFamily="34" charset="0"/>
              </a:rPr>
              <a:t>acil</a:t>
            </a:r>
            <a:r>
              <a:rPr lang="tr-TR" sz="1600" dirty="0" smtClean="0">
                <a:cs typeface="Arial" pitchFamily="34" charset="0"/>
              </a:rPr>
              <a:t> </a:t>
            </a:r>
            <a:r>
              <a:rPr lang="tr-TR" sz="1600" b="1" dirty="0" smtClean="0">
                <a:cs typeface="Arial" pitchFamily="34" charset="0"/>
              </a:rPr>
              <a:t>reformları </a:t>
            </a:r>
            <a:r>
              <a:rPr lang="tr-TR" sz="1600" dirty="0" smtClean="0">
                <a:cs typeface="Arial" pitchFamily="34" charset="0"/>
              </a:rPr>
              <a:t>başlattı</a:t>
            </a:r>
            <a:endParaRPr lang="tr-TR" sz="1600" b="1" i="1" dirty="0" smtClean="0">
              <a:cs typeface="Arial" pitchFamily="34" charset="0"/>
            </a:endParaRP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Hukukun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tr-TR" sz="1600" dirty="0" smtClean="0">
                <a:cs typeface="Arial" pitchFamily="34" charset="0"/>
              </a:rPr>
              <a:t>üstünlüğü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rüşvet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mücadelesi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insan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hakları</a:t>
            </a:r>
            <a:endParaRPr lang="tr-TR" sz="1600" dirty="0" smtClean="0">
              <a:cs typeface="Arial" pitchFamily="34" charset="0"/>
            </a:endParaRP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Ekonominin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serbestleştirilmesi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özel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tr-TR" sz="1600" dirty="0" smtClean="0">
                <a:cs typeface="Arial" pitchFamily="34" charset="0"/>
              </a:rPr>
              <a:t>sektöre önem</a:t>
            </a: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İhracatçıları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desteklemek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döviz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birliğini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sağlamak</a:t>
            </a:r>
            <a:endParaRPr lang="tr-TR" sz="1600" dirty="0" smtClean="0">
              <a:cs typeface="Arial" pitchFamily="34" charset="0"/>
            </a:endParaRP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Yabancı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yatırımları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çekme</a:t>
            </a:r>
            <a:endParaRPr lang="en-US" sz="1600" dirty="0" smtClean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b="1" i="1" dirty="0" err="1">
                <a:cs typeface="Arial" pitchFamily="34" charset="0"/>
              </a:rPr>
              <a:t>Bölgesel</a:t>
            </a:r>
            <a:r>
              <a:rPr lang="en-US" sz="1600" b="1" i="1" dirty="0">
                <a:cs typeface="Arial" pitchFamily="34" charset="0"/>
              </a:rPr>
              <a:t> </a:t>
            </a:r>
            <a:r>
              <a:rPr lang="en-US" sz="1600" b="1" i="1" dirty="0" err="1">
                <a:cs typeface="Arial" pitchFamily="34" charset="0"/>
              </a:rPr>
              <a:t>işbirliğinin</a:t>
            </a:r>
            <a:r>
              <a:rPr lang="en-US" sz="1600" b="1" i="1" dirty="0">
                <a:cs typeface="Arial" pitchFamily="34" charset="0"/>
              </a:rPr>
              <a:t> </a:t>
            </a:r>
            <a:r>
              <a:rPr lang="en-US" sz="1600" b="1" i="1" dirty="0" err="1" smtClean="0">
                <a:cs typeface="Arial" pitchFamily="34" charset="0"/>
              </a:rPr>
              <a:t>genişletilmesi</a:t>
            </a:r>
            <a:endParaRPr lang="tr-TR" sz="1600" b="1" i="1" dirty="0" smtClean="0">
              <a:cs typeface="Arial" pitchFamily="34" charset="0"/>
            </a:endParaRP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Kazakistan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Türkmenistan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Rusya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Türkiye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Çin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ile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devlet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ziyaretleri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yatırım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ve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iş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sözleşmeleri</a:t>
            </a:r>
            <a:endParaRPr lang="tr-TR" sz="1600" dirty="0">
              <a:cs typeface="Arial" pitchFamily="34" charset="0"/>
            </a:endParaRP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Ticareti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yatırımları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err="1">
                <a:cs typeface="Arial" pitchFamily="34" charset="0"/>
              </a:rPr>
              <a:t>işletmeleri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ve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kültürel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bağları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teşvik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etmek</a:t>
            </a:r>
            <a:endParaRPr lang="en-US" sz="1600" dirty="0"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1371602"/>
            <a:ext cx="362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Özbek</a:t>
            </a:r>
            <a:r>
              <a:rPr lang="tr-TR" sz="1600" b="1" dirty="0" err="1" smtClean="0">
                <a:solidFill>
                  <a:srgbClr val="C00000"/>
                </a:solidFill>
              </a:rPr>
              <a:t>istan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tr-TR" sz="1600" b="1" dirty="0" smtClean="0">
                <a:solidFill>
                  <a:srgbClr val="C00000"/>
                </a:solidFill>
              </a:rPr>
              <a:t>Cumhurbaşkanı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Ş.Mirziyo</a:t>
            </a:r>
            <a:r>
              <a:rPr lang="tr-TR" sz="1600" b="1" dirty="0" smtClean="0">
                <a:solidFill>
                  <a:srgbClr val="C00000"/>
                </a:solidFill>
              </a:rPr>
              <a:t>y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ve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Türkiye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Cumhurbaşkanı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tr-TR" sz="1600" b="1" dirty="0" err="1" smtClean="0">
                <a:solidFill>
                  <a:srgbClr val="C00000"/>
                </a:solidFill>
              </a:rPr>
              <a:t>R.T.Erdoğan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8768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/>
              <a:t>«</a:t>
            </a:r>
            <a:r>
              <a:rPr lang="en-US" sz="1400" b="1" i="1" dirty="0" err="1"/>
              <a:t>Özbekistan'ın</a:t>
            </a:r>
            <a:r>
              <a:rPr lang="en-US" sz="1400" b="1" i="1" dirty="0"/>
              <a:t> </a:t>
            </a:r>
            <a:r>
              <a:rPr lang="en-US" sz="1400" b="1" i="1" dirty="0" err="1"/>
              <a:t>ekonomisi</a:t>
            </a:r>
            <a:r>
              <a:rPr lang="en-US" sz="1400" b="1" i="1" dirty="0"/>
              <a:t> 2030. </a:t>
            </a:r>
            <a:r>
              <a:rPr lang="en-US" sz="1400" b="1" i="1" dirty="0" err="1"/>
              <a:t>yıla</a:t>
            </a:r>
            <a:r>
              <a:rPr lang="en-US" sz="1400" b="1" i="1" dirty="0"/>
              <a:t> </a:t>
            </a:r>
            <a:r>
              <a:rPr lang="en-US" sz="1400" b="1" i="1" dirty="0" err="1"/>
              <a:t>iki</a:t>
            </a:r>
            <a:r>
              <a:rPr lang="en-US" sz="1400" b="1" i="1" dirty="0"/>
              <a:t> </a:t>
            </a:r>
            <a:r>
              <a:rPr lang="en-US" sz="1400" b="1" i="1" dirty="0" err="1"/>
              <a:t>kere</a:t>
            </a:r>
            <a:r>
              <a:rPr lang="en-US" sz="1400" b="1" i="1" dirty="0"/>
              <a:t> </a:t>
            </a:r>
            <a:r>
              <a:rPr lang="en-US" sz="1400" b="1" i="1" dirty="0" err="1"/>
              <a:t>büyüyecek</a:t>
            </a:r>
            <a:r>
              <a:rPr lang="en-US" sz="1400" dirty="0" smtClean="0"/>
              <a:t>», </a:t>
            </a:r>
            <a:endParaRPr lang="en-US" sz="1400" dirty="0"/>
          </a:p>
          <a:p>
            <a:pPr marL="0" lvl="1"/>
            <a:r>
              <a:rPr lang="tr-TR" sz="1400" dirty="0" err="1" smtClean="0"/>
              <a:t>Cumhurbaşkan</a:t>
            </a:r>
            <a:r>
              <a:rPr lang="tr-TR" sz="1400" dirty="0" smtClean="0"/>
              <a:t> </a:t>
            </a:r>
            <a:r>
              <a:rPr lang="en-US" sz="1400" dirty="0" err="1" smtClean="0"/>
              <a:t>Shavkat</a:t>
            </a:r>
            <a:r>
              <a:rPr lang="en-US" sz="1400" dirty="0" smtClean="0"/>
              <a:t> </a:t>
            </a:r>
            <a:r>
              <a:rPr lang="en-US" sz="1400" dirty="0" err="1"/>
              <a:t>Mirziyoev</a:t>
            </a:r>
            <a:endParaRPr lang="en-US" sz="1400" dirty="0"/>
          </a:p>
          <a:p>
            <a:pPr marL="0" lvl="1"/>
            <a:endParaRPr lang="en-US" sz="1400" dirty="0"/>
          </a:p>
          <a:p>
            <a:pPr marL="0" lvl="1"/>
            <a:r>
              <a:rPr lang="en-US" sz="1400" b="1" i="1" dirty="0" smtClean="0"/>
              <a:t>“</a:t>
            </a:r>
            <a:r>
              <a:rPr lang="tr-TR" sz="1400" b="1" i="1" dirty="0" smtClean="0"/>
              <a:t>2017-2021 yılları arasında </a:t>
            </a:r>
            <a:r>
              <a:rPr lang="en-US" sz="1400" b="1" i="1" dirty="0" smtClean="0"/>
              <a:t>$40</a:t>
            </a:r>
            <a:r>
              <a:rPr lang="tr-TR" sz="1400" b="1" i="1" dirty="0" smtClean="0"/>
              <a:t> milyarlık</a:t>
            </a:r>
            <a:r>
              <a:rPr lang="en-US" sz="1400" b="1" i="1" dirty="0" smtClean="0"/>
              <a:t> </a:t>
            </a:r>
            <a:r>
              <a:rPr lang="en-US" sz="1400" b="1" i="1" dirty="0"/>
              <a:t>649 </a:t>
            </a:r>
            <a:r>
              <a:rPr lang="tr-TR" sz="1400" b="1" i="1" dirty="0" smtClean="0"/>
              <a:t>yatırım projesi gerçekleşecek</a:t>
            </a:r>
            <a:r>
              <a:rPr lang="en-US" sz="1400" i="1" dirty="0" smtClean="0"/>
              <a:t>”</a:t>
            </a:r>
            <a:endParaRPr lang="en-US" sz="1400" i="1" dirty="0"/>
          </a:p>
          <a:p>
            <a:pPr marL="0" lvl="1"/>
            <a:r>
              <a:rPr lang="en-US" sz="1400" dirty="0"/>
              <a:t>2017-2021 </a:t>
            </a:r>
            <a:r>
              <a:rPr lang="tr-TR" sz="1400" dirty="0" smtClean="0"/>
              <a:t>Kalkınma Stratejisi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29" y="2057400"/>
            <a:ext cx="3610789" cy="2702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 hidden="1">
            <a:extLst>
              <a:ext uri="{FF2B5EF4-FFF2-40B4-BE49-F238E27FC236}">
                <a16:creationId xmlns:a16="http://schemas.microsoft.com/office/drawing/2014/main" xmlns="" id="{473A6B52-0565-4293-B550-67402E842D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653258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53258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71">
            <a:extLst>
              <a:ext uri="{FF2B5EF4-FFF2-40B4-BE49-F238E27FC236}">
                <a16:creationId xmlns:a16="http://schemas.microsoft.com/office/drawing/2014/main" xmlns="" id="{DFE1EE0D-F23D-4859-BBD6-B8B1D062653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684" y="2740795"/>
            <a:ext cx="302014" cy="30201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1658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Oval 171">
            <a:extLst>
              <a:ext uri="{FF2B5EF4-FFF2-40B4-BE49-F238E27FC236}">
                <a16:creationId xmlns:a16="http://schemas.microsoft.com/office/drawing/2014/main" xmlns="" id="{1895704A-E9A2-438E-8028-283FCA36D44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684" y="3909708"/>
            <a:ext cx="302015" cy="299872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1658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Oval 171">
            <a:extLst>
              <a:ext uri="{FF2B5EF4-FFF2-40B4-BE49-F238E27FC236}">
                <a16:creationId xmlns:a16="http://schemas.microsoft.com/office/drawing/2014/main" xmlns="" id="{E10C681C-46FF-4A9F-A258-3C68F72B958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684" y="4947078"/>
            <a:ext cx="302015" cy="299872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1658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064074-1500-4BD5-BD6A-9C69EAA54C71}"/>
              </a:ext>
            </a:extLst>
          </p:cNvPr>
          <p:cNvSpPr txBox="1">
            <a:spLocks/>
          </p:cNvSpPr>
          <p:nvPr/>
        </p:nvSpPr>
        <p:spPr>
          <a:xfrm>
            <a:off x="6504166" y="2183829"/>
            <a:ext cx="3218149" cy="26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/>
            <a:r>
              <a:rPr lang="tr-TR" sz="1733" b="1" dirty="0">
                <a:solidFill>
                  <a:schemeClr val="accent2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Büyüyen çeşitlenmiş ekonomi</a:t>
            </a:r>
            <a:endParaRPr lang="ru-RU" sz="1733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E9C7AC-842D-428C-B4D1-1529A00695DC}"/>
              </a:ext>
            </a:extLst>
          </p:cNvPr>
          <p:cNvSpPr txBox="1">
            <a:spLocks/>
          </p:cNvSpPr>
          <p:nvPr/>
        </p:nvSpPr>
        <p:spPr>
          <a:xfrm>
            <a:off x="6183637" y="2740796"/>
            <a:ext cx="3034463" cy="70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/>
            <a:r>
              <a:rPr lang="tr-TR" sz="1517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Çeşitlendirilmiş ekonomi yapısıyla dünyada </a:t>
            </a:r>
            <a:r>
              <a:rPr lang="tr-TR" sz="1517" b="1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hızlı büyüyen ülkelerden biriyiz</a:t>
            </a:r>
            <a:r>
              <a:rPr lang="tr-TR" sz="1517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ru-RU" sz="151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8540FE-8370-4F34-BD24-84907063BD03}"/>
              </a:ext>
            </a:extLst>
          </p:cNvPr>
          <p:cNvSpPr txBox="1"/>
          <p:nvPr/>
        </p:nvSpPr>
        <p:spPr>
          <a:xfrm>
            <a:off x="5272333" y="3911733"/>
            <a:ext cx="3945767" cy="70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/>
            <a:r>
              <a:rPr lang="tr-TR" sz="1517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Zengin doğal ve işgücü kaynaklarına sahibiz</a:t>
            </a:r>
            <a:r>
              <a:rPr lang="en-US" sz="1517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tr-TR" sz="1517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Bağımsız Devletler Topluluğunda 3. en büyük ülkeyiz</a:t>
            </a:r>
            <a:endParaRPr lang="ru-RU" sz="1517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54794D-341C-473C-8063-1DDE5735CCC1}"/>
              </a:ext>
            </a:extLst>
          </p:cNvPr>
          <p:cNvSpPr txBox="1"/>
          <p:nvPr/>
        </p:nvSpPr>
        <p:spPr>
          <a:xfrm>
            <a:off x="4879065" y="4947078"/>
            <a:ext cx="4339034" cy="46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r"/>
            <a:r>
              <a:rPr lang="tr-TR" sz="1517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Politik, ekonomik ve yatırım ortamımız istikrarlı ve öngörülebilirdir. </a:t>
            </a:r>
            <a:endParaRPr lang="ru-RU" sz="1517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2AEBB3B-0707-4378-A17C-EF5C303642E3}"/>
              </a:ext>
            </a:extLst>
          </p:cNvPr>
          <p:cNvSpPr txBox="1"/>
          <p:nvPr/>
        </p:nvSpPr>
        <p:spPr>
          <a:xfrm>
            <a:off x="252684" y="2183829"/>
            <a:ext cx="5180021" cy="26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sz="1733" b="1" dirty="0">
                <a:solidFill>
                  <a:schemeClr val="accent2"/>
                </a:solidFill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Destekleyici iş ortamı </a:t>
            </a:r>
            <a:endParaRPr lang="ru-RU" sz="1733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C069FA-4615-40FB-9343-09D10D21E0CD}"/>
              </a:ext>
            </a:extLst>
          </p:cNvPr>
          <p:cNvSpPr txBox="1">
            <a:spLocks/>
          </p:cNvSpPr>
          <p:nvPr/>
        </p:nvSpPr>
        <p:spPr>
          <a:xfrm>
            <a:off x="721954" y="2740795"/>
            <a:ext cx="4895042" cy="459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sz="1492" b="1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Başkanımız  Doğrudan Yabancı Yatırımı çekmenin ülkemiz için kilit öncelik olarak adlandırmıştır</a:t>
            </a:r>
            <a:endParaRPr lang="ru-RU" sz="1492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3CEB69A-4E95-429B-A513-F3155B921949}"/>
              </a:ext>
            </a:extLst>
          </p:cNvPr>
          <p:cNvSpPr txBox="1">
            <a:spLocks/>
          </p:cNvSpPr>
          <p:nvPr/>
        </p:nvSpPr>
        <p:spPr>
          <a:xfrm>
            <a:off x="721954" y="3911733"/>
            <a:ext cx="4895042" cy="459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sz="1492" b="1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Ekonominin liberalleşmesine odaklandık ve bir </a:t>
            </a:r>
          </a:p>
          <a:p>
            <a:r>
              <a:rPr lang="tr-TR" sz="1492" b="1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takım cazip teşvikler yarattık</a:t>
            </a:r>
            <a:endParaRPr lang="ru-RU" sz="1492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E63EF3-AB4B-4B22-97E4-1DD3B1F38201}"/>
              </a:ext>
            </a:extLst>
          </p:cNvPr>
          <p:cNvSpPr txBox="1">
            <a:spLocks/>
          </p:cNvSpPr>
          <p:nvPr/>
        </p:nvSpPr>
        <p:spPr>
          <a:xfrm>
            <a:off x="718102" y="4947078"/>
            <a:ext cx="4895042" cy="688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sz="1492" b="1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Çabalarımız sonuç vermektedir</a:t>
            </a:r>
            <a:r>
              <a:rPr lang="en-US" sz="1492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en-US" sz="1492" b="1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br>
              <a:rPr lang="en-US" sz="1492" b="1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tr-TR" sz="1492" dirty="0">
                <a:latin typeface="Arial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Özbekistan Dünya Bankası İş Yapma Derecelendirmesinde 60+ puan ilerlemiştir. </a:t>
            </a:r>
            <a:endParaRPr lang="ru-RU" sz="1492" dirty="0"/>
          </a:p>
        </p:txBody>
      </p:sp>
      <p:sp>
        <p:nvSpPr>
          <p:cNvPr id="33" name="Oval 171">
            <a:extLst>
              <a:ext uri="{FF2B5EF4-FFF2-40B4-BE49-F238E27FC236}">
                <a16:creationId xmlns:a16="http://schemas.microsoft.com/office/drawing/2014/main" xmlns="" id="{C718D46F-221A-48A5-89EC-EB9DBEEC8FF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20301" y="2740795"/>
            <a:ext cx="302014" cy="30201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1658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4" name="Oval 171">
            <a:extLst>
              <a:ext uri="{FF2B5EF4-FFF2-40B4-BE49-F238E27FC236}">
                <a16:creationId xmlns:a16="http://schemas.microsoft.com/office/drawing/2014/main" xmlns="" id="{28FA5D37-FE31-4A00-B964-C24874CE179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20301" y="3911733"/>
            <a:ext cx="302014" cy="30201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1658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5" name="Oval 171">
            <a:extLst>
              <a:ext uri="{FF2B5EF4-FFF2-40B4-BE49-F238E27FC236}">
                <a16:creationId xmlns:a16="http://schemas.microsoft.com/office/drawing/2014/main" xmlns="" id="{8A96621B-2386-4AEE-AD21-B423A72A01C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20301" y="4947078"/>
            <a:ext cx="302014" cy="302015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1658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1FC7FB3-6B6B-4170-9166-063595169D81}"/>
              </a:ext>
            </a:extLst>
          </p:cNvPr>
          <p:cNvCxnSpPr>
            <a:cxnSpLocks/>
          </p:cNvCxnSpPr>
          <p:nvPr/>
        </p:nvCxnSpPr>
        <p:spPr>
          <a:xfrm>
            <a:off x="326779" y="3653431"/>
            <a:ext cx="432982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1FC7FB3-6B6B-4170-9166-063595169D81}"/>
              </a:ext>
            </a:extLst>
          </p:cNvPr>
          <p:cNvCxnSpPr>
            <a:cxnSpLocks/>
          </p:cNvCxnSpPr>
          <p:nvPr/>
        </p:nvCxnSpPr>
        <p:spPr>
          <a:xfrm>
            <a:off x="326779" y="4667970"/>
            <a:ext cx="432982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1FC7FB3-6B6B-4170-9166-063595169D81}"/>
              </a:ext>
            </a:extLst>
          </p:cNvPr>
          <p:cNvCxnSpPr>
            <a:cxnSpLocks/>
          </p:cNvCxnSpPr>
          <p:nvPr/>
        </p:nvCxnSpPr>
        <p:spPr>
          <a:xfrm>
            <a:off x="5432705" y="3653431"/>
            <a:ext cx="432982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1FC7FB3-6B6B-4170-9166-063595169D81}"/>
              </a:ext>
            </a:extLst>
          </p:cNvPr>
          <p:cNvCxnSpPr>
            <a:cxnSpLocks/>
          </p:cNvCxnSpPr>
          <p:nvPr/>
        </p:nvCxnSpPr>
        <p:spPr>
          <a:xfrm>
            <a:off x="5432705" y="4667970"/>
            <a:ext cx="432982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3"/>
          <p:cNvSpPr txBox="1">
            <a:spLocks/>
          </p:cNvSpPr>
          <p:nvPr/>
        </p:nvSpPr>
        <p:spPr bwMode="gray">
          <a:xfrm>
            <a:off x="495300" y="274638"/>
            <a:ext cx="8915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321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b="1" dirty="0">
                <a:solidFill>
                  <a:srgbClr val="C00000"/>
                </a:solidFill>
              </a:rPr>
              <a:t>Destekleyici iş ortamıyla büyüyen </a:t>
            </a:r>
            <a:r>
              <a:rPr lang="tr-TR" sz="3200" b="1" dirty="0" smtClean="0">
                <a:solidFill>
                  <a:srgbClr val="C00000"/>
                </a:solidFill>
              </a:rPr>
              <a:t>ekonomi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27" name="Straight Connector 4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07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" hidden="1">
            <a:extLst>
              <a:ext uri="{FF2B5EF4-FFF2-40B4-BE49-F238E27FC236}">
                <a16:creationId xmlns:a16="http://schemas.microsoft.com/office/drawing/2014/main" xmlns="" id="{984DBEAE-16F8-42E9-911D-01C7076533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653258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53258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2A60FDDD-64D2-4874-BB48-351E482FD27E}"/>
              </a:ext>
            </a:extLst>
          </p:cNvPr>
          <p:cNvGrpSpPr/>
          <p:nvPr/>
        </p:nvGrpSpPr>
        <p:grpSpPr>
          <a:xfrm>
            <a:off x="5202956" y="2079081"/>
            <a:ext cx="4452051" cy="3712765"/>
            <a:chOff x="5907314" y="1239019"/>
            <a:chExt cx="5370286" cy="4075930"/>
          </a:xfrm>
          <a:solidFill>
            <a:schemeClr val="accent1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CFE148B-9AF4-4DA7-A5B2-107B67B71877}"/>
                </a:ext>
              </a:extLst>
            </p:cNvPr>
            <p:cNvSpPr>
              <a:spLocks/>
            </p:cNvSpPr>
            <p:nvPr/>
          </p:nvSpPr>
          <p:spPr>
            <a:xfrm>
              <a:off x="5907314" y="1239019"/>
              <a:ext cx="130402" cy="407593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1492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E4C556E-BDC3-4E53-B2CF-CAC75711294A}"/>
                </a:ext>
              </a:extLst>
            </p:cNvPr>
            <p:cNvSpPr>
              <a:spLocks/>
            </p:cNvSpPr>
            <p:nvPr/>
          </p:nvSpPr>
          <p:spPr>
            <a:xfrm>
              <a:off x="6029323" y="1239019"/>
              <a:ext cx="5248277" cy="407593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92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A680B116-0B59-479C-AAA5-A0CC0914AB2A}"/>
              </a:ext>
            </a:extLst>
          </p:cNvPr>
          <p:cNvSpPr/>
          <p:nvPr/>
        </p:nvSpPr>
        <p:spPr>
          <a:xfrm>
            <a:off x="1" y="2971141"/>
            <a:ext cx="5304103" cy="2024087"/>
          </a:xfrm>
          <a:custGeom>
            <a:avLst/>
            <a:gdLst>
              <a:gd name="connsiteX0" fmla="*/ 5724523 w 5724523"/>
              <a:gd name="connsiteY0" fmla="*/ 0 h 2441555"/>
              <a:gd name="connsiteX1" fmla="*/ 5724523 w 5724523"/>
              <a:gd name="connsiteY1" fmla="*/ 2441555 h 2441555"/>
              <a:gd name="connsiteX2" fmla="*/ 5659622 w 5724523"/>
              <a:gd name="connsiteY2" fmla="*/ 2314777 h 2441555"/>
              <a:gd name="connsiteX3" fmla="*/ 4626338 w 5724523"/>
              <a:gd name="connsiteY3" fmla="*/ 1638036 h 2441555"/>
              <a:gd name="connsiteX4" fmla="*/ 4494991 w 5724523"/>
              <a:gd name="connsiteY4" fmla="*/ 1629337 h 2441555"/>
              <a:gd name="connsiteX5" fmla="*/ 0 w 5724523"/>
              <a:gd name="connsiteY5" fmla="*/ 1629337 h 2441555"/>
              <a:gd name="connsiteX6" fmla="*/ 0 w 5724523"/>
              <a:gd name="connsiteY6" fmla="*/ 808557 h 2441555"/>
              <a:gd name="connsiteX7" fmla="*/ 4492301 w 5724523"/>
              <a:gd name="connsiteY7" fmla="*/ 808557 h 2441555"/>
              <a:gd name="connsiteX8" fmla="*/ 4635270 w 5724523"/>
              <a:gd name="connsiteY8" fmla="*/ 798639 h 2441555"/>
              <a:gd name="connsiteX9" fmla="*/ 5694100 w 5724523"/>
              <a:gd name="connsiteY9" fmla="*/ 63156 h 244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4523" h="2441555">
                <a:moveTo>
                  <a:pt x="5724523" y="0"/>
                </a:moveTo>
                <a:lnTo>
                  <a:pt x="5724523" y="2441555"/>
                </a:lnTo>
                <a:lnTo>
                  <a:pt x="5659622" y="2314777"/>
                </a:lnTo>
                <a:cubicBezTo>
                  <a:pt x="5439877" y="1953124"/>
                  <a:pt x="5064438" y="1696533"/>
                  <a:pt x="4626338" y="1638036"/>
                </a:cubicBezTo>
                <a:lnTo>
                  <a:pt x="4494991" y="1629337"/>
                </a:lnTo>
                <a:lnTo>
                  <a:pt x="0" y="1629337"/>
                </a:lnTo>
                <a:lnTo>
                  <a:pt x="0" y="808557"/>
                </a:lnTo>
                <a:lnTo>
                  <a:pt x="4492301" y="808557"/>
                </a:lnTo>
                <a:lnTo>
                  <a:pt x="4635270" y="798639"/>
                </a:lnTo>
                <a:cubicBezTo>
                  <a:pt x="5093334" y="734538"/>
                  <a:pt x="5481931" y="453722"/>
                  <a:pt x="5694100" y="6315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2" dirty="0" err="1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77E9A2E-2DD7-432D-B8E4-129F51F10660}"/>
              </a:ext>
            </a:extLst>
          </p:cNvPr>
          <p:cNvSpPr txBox="1"/>
          <p:nvPr/>
        </p:nvSpPr>
        <p:spPr>
          <a:xfrm>
            <a:off x="5414781" y="4921489"/>
            <a:ext cx="4314958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tr-TR" altLang="ru-RU" sz="1658" dirty="0">
                <a:solidFill>
                  <a:schemeClr val="bg1"/>
                </a:solidFill>
                <a:latin typeface="Arial" charset="0"/>
              </a:rPr>
              <a:t>Vergi sistemi </a:t>
            </a:r>
            <a:endParaRPr lang="ru-RU" sz="1658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B39005D-75DC-4B01-B7C5-D97DA1935857}"/>
              </a:ext>
            </a:extLst>
          </p:cNvPr>
          <p:cNvSpPr txBox="1"/>
          <p:nvPr/>
        </p:nvSpPr>
        <p:spPr>
          <a:xfrm>
            <a:off x="5414781" y="5384731"/>
            <a:ext cx="3982780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tr-TR" altLang="ru-RU" sz="1658" dirty="0">
                <a:solidFill>
                  <a:schemeClr val="bg1"/>
                </a:solidFill>
                <a:latin typeface="Arial" charset="0"/>
              </a:rPr>
              <a:t>Bankacılık sistemi ve finans piyasaları</a:t>
            </a:r>
            <a:endParaRPr lang="ru-RU" sz="1658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CD38494-C0D4-413F-8D20-12E8CD814EEE}"/>
              </a:ext>
            </a:extLst>
          </p:cNvPr>
          <p:cNvSpPr txBox="1"/>
          <p:nvPr/>
        </p:nvSpPr>
        <p:spPr>
          <a:xfrm>
            <a:off x="252684" y="2139470"/>
            <a:ext cx="4118373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en-US" sz="1658" b="1" kern="0" dirty="0">
                <a:solidFill>
                  <a:schemeClr val="accent2"/>
                </a:solidFill>
                <a:latin typeface="Arial" charset="0"/>
              </a:rPr>
              <a:t>Başkanın Stratejik Öncelikleri</a:t>
            </a:r>
            <a:endParaRPr lang="ru-RU" sz="1658" b="1" dirty="0">
              <a:solidFill>
                <a:schemeClr val="accent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5F4486C-E156-4644-A487-CC191161855C}"/>
              </a:ext>
            </a:extLst>
          </p:cNvPr>
          <p:cNvSpPr txBox="1"/>
          <p:nvPr/>
        </p:nvSpPr>
        <p:spPr>
          <a:xfrm>
            <a:off x="576916" y="2578181"/>
            <a:ext cx="4168805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tr-TR" sz="1658" kern="0" dirty="0">
                <a:latin typeface="Arial" charset="0"/>
              </a:rPr>
              <a:t>Devlet ve kamu kuruluşu iyileştirme</a:t>
            </a:r>
            <a:endParaRPr lang="ru-RU" sz="1658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8202A2E-1B87-41E1-8F23-11BC9F1949E5}"/>
              </a:ext>
            </a:extLst>
          </p:cNvPr>
          <p:cNvSpPr txBox="1"/>
          <p:nvPr/>
        </p:nvSpPr>
        <p:spPr>
          <a:xfrm>
            <a:off x="576916" y="3209189"/>
            <a:ext cx="4168805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tr-TR" sz="1658" kern="0" dirty="0">
                <a:latin typeface="Arial" charset="0"/>
              </a:rPr>
              <a:t>Hukukun üstünlüğü </a:t>
            </a:r>
            <a:endParaRPr lang="ru-RU" sz="1658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C46454-703A-4B92-8F16-0F35F518A7EE}"/>
              </a:ext>
            </a:extLst>
          </p:cNvPr>
          <p:cNvSpPr txBox="1"/>
          <p:nvPr/>
        </p:nvSpPr>
        <p:spPr>
          <a:xfrm>
            <a:off x="576916" y="3840197"/>
            <a:ext cx="4168805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sz="1658" b="1" kern="0" dirty="0">
                <a:solidFill>
                  <a:srgbClr val="C00000"/>
                </a:solidFill>
                <a:latin typeface="Arial" charset="0"/>
              </a:rPr>
              <a:t>Ekonomik kalkınma ve liberalleşme</a:t>
            </a:r>
            <a:endParaRPr lang="ru-RU" sz="1658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788A55E-098F-4BD4-8435-A63391A5EB26}"/>
              </a:ext>
            </a:extLst>
          </p:cNvPr>
          <p:cNvSpPr txBox="1"/>
          <p:nvPr/>
        </p:nvSpPr>
        <p:spPr>
          <a:xfrm>
            <a:off x="576916" y="4471204"/>
            <a:ext cx="4168805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tr-TR" sz="1658" kern="0" dirty="0">
                <a:latin typeface="Arial" charset="0"/>
              </a:rPr>
              <a:t>Toplumsal alanın kalkınması</a:t>
            </a:r>
            <a:endParaRPr lang="ru-RU" sz="1658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CA3EAB8-31B2-4EEE-8A49-FC1545823B47}"/>
              </a:ext>
            </a:extLst>
          </p:cNvPr>
          <p:cNvSpPr txBox="1"/>
          <p:nvPr/>
        </p:nvSpPr>
        <p:spPr>
          <a:xfrm>
            <a:off x="576916" y="5102213"/>
            <a:ext cx="4168805" cy="510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tr-TR" sz="1658" kern="0" dirty="0">
                <a:latin typeface="Arial" charset="0"/>
              </a:rPr>
              <a:t>Güvenlik, etnik gruplar arası uyum ve dini tolerans ve yapıcı yabancı politika</a:t>
            </a:r>
            <a:endParaRPr lang="ru-RU" sz="1658" dirty="0"/>
          </a:p>
        </p:txBody>
      </p:sp>
      <p:sp>
        <p:nvSpPr>
          <p:cNvPr id="30727" name="Объект 2">
            <a:extLst>
              <a:ext uri="{FF2B5EF4-FFF2-40B4-BE49-F238E27FC236}">
                <a16:creationId xmlns:a16="http://schemas.microsoft.com/office/drawing/2014/main" xmlns="" id="{A62DB083-62AB-4E5A-A3AD-E07E9C051CCA}"/>
              </a:ext>
            </a:extLst>
          </p:cNvPr>
          <p:cNvSpPr txBox="1">
            <a:spLocks/>
          </p:cNvSpPr>
          <p:nvPr/>
        </p:nvSpPr>
        <p:spPr bwMode="auto">
          <a:xfrm>
            <a:off x="5414781" y="2149369"/>
            <a:ext cx="4175301" cy="2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6826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26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2625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2625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2625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12"/>
              </a:spcBef>
              <a:buNone/>
            </a:pPr>
            <a:r>
              <a:rPr lang="tr-TR" altLang="en-US" sz="1658" b="1" dirty="0">
                <a:solidFill>
                  <a:srgbClr val="C00000"/>
                </a:solidFill>
                <a:latin typeface="+mn-lt"/>
              </a:rPr>
              <a:t>Ekonomik politikanın kilit alanları</a:t>
            </a:r>
            <a:endParaRPr lang="en-US" altLang="en-US" sz="1658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FE1229-8499-4CBF-9610-68C5442D79EB}"/>
              </a:ext>
            </a:extLst>
          </p:cNvPr>
          <p:cNvSpPr txBox="1">
            <a:spLocks/>
          </p:cNvSpPr>
          <p:nvPr/>
        </p:nvSpPr>
        <p:spPr>
          <a:xfrm>
            <a:off x="5414782" y="2605286"/>
            <a:ext cx="4079040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tr-TR" altLang="ru-RU" sz="1658" dirty="0">
                <a:solidFill>
                  <a:schemeClr val="bg1"/>
                </a:solidFill>
              </a:rPr>
              <a:t>İstikrarlı kur</a:t>
            </a:r>
            <a:endParaRPr lang="en-US" altLang="ru-RU" sz="1658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3390359-F2C1-4814-8557-A4917D40DF1A}"/>
              </a:ext>
            </a:extLst>
          </p:cNvPr>
          <p:cNvSpPr txBox="1">
            <a:spLocks/>
          </p:cNvSpPr>
          <p:nvPr/>
        </p:nvSpPr>
        <p:spPr>
          <a:xfrm>
            <a:off x="5414781" y="3068527"/>
            <a:ext cx="4175301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tr-TR" altLang="ru-RU" sz="1658" dirty="0">
                <a:solidFill>
                  <a:schemeClr val="bg1"/>
                </a:solidFill>
              </a:rPr>
              <a:t>Ekonominin modernizasyonu</a:t>
            </a:r>
            <a:endParaRPr lang="ru-RU" sz="1658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714566C-6303-489B-B610-BCA7B5AC2929}"/>
              </a:ext>
            </a:extLst>
          </p:cNvPr>
          <p:cNvSpPr txBox="1">
            <a:spLocks/>
          </p:cNvSpPr>
          <p:nvPr/>
        </p:nvSpPr>
        <p:spPr>
          <a:xfrm>
            <a:off x="5414781" y="3995008"/>
            <a:ext cx="4175301" cy="510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tr-TR" altLang="ru-RU" sz="1658" b="1" dirty="0">
                <a:solidFill>
                  <a:schemeClr val="bg1"/>
                </a:solidFill>
              </a:rPr>
              <a:t>Doğrudan Yabancı Yatırımı teşvik ve yatırım iklimi</a:t>
            </a:r>
            <a:endParaRPr lang="ru-RU" sz="1658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8F6AC9B-E420-4B36-BA0F-C34517FD9C1A}"/>
              </a:ext>
            </a:extLst>
          </p:cNvPr>
          <p:cNvSpPr txBox="1">
            <a:spLocks/>
          </p:cNvSpPr>
          <p:nvPr/>
        </p:nvSpPr>
        <p:spPr>
          <a:xfrm>
            <a:off x="5414781" y="4458249"/>
            <a:ext cx="4175301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tr-TR" altLang="ru-RU" sz="1658" dirty="0">
                <a:solidFill>
                  <a:schemeClr val="bg1"/>
                </a:solidFill>
              </a:rPr>
              <a:t>Özel mülkiyeti koruma mekanizmaları </a:t>
            </a:r>
            <a:endParaRPr lang="ru-RU" sz="1658" dirty="0">
              <a:solidFill>
                <a:schemeClr val="bg1"/>
              </a:solidFill>
            </a:endParaRPr>
          </a:p>
        </p:txBody>
      </p:sp>
      <p:pic>
        <p:nvPicPr>
          <p:cNvPr id="30731" name="Picture 8" descr="Related image">
            <a:extLst>
              <a:ext uri="{FF2B5EF4-FFF2-40B4-BE49-F238E27FC236}">
                <a16:creationId xmlns:a16="http://schemas.microsoft.com/office/drawing/2014/main" xmlns="" id="{18FD197E-827A-43CB-965A-09F07496F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0" t="-18038" r="-6760" b="-18038"/>
          <a:stretch/>
        </p:blipFill>
        <p:spPr bwMode="auto">
          <a:xfrm>
            <a:off x="4446808" y="2191864"/>
            <a:ext cx="680398" cy="681391"/>
          </a:xfrm>
          <a:prstGeom prst="ellipse">
            <a:avLst/>
          </a:prstGeom>
          <a:solidFill>
            <a:schemeClr val="bg2"/>
          </a:solidFill>
          <a:ln>
            <a:noFill/>
          </a:ln>
          <a:extLst/>
        </p:spPr>
      </p:pic>
      <p:sp>
        <p:nvSpPr>
          <p:cNvPr id="177" name="Freeform 8">
            <a:extLst>
              <a:ext uri="{FF2B5EF4-FFF2-40B4-BE49-F238E27FC236}">
                <a16:creationId xmlns:a16="http://schemas.microsoft.com/office/drawing/2014/main" xmlns="" id="{326F376E-1753-4866-A668-0DC9AF67EBC0}"/>
              </a:ext>
            </a:extLst>
          </p:cNvPr>
          <p:cNvSpPr>
            <a:spLocks noEditPoints="1"/>
          </p:cNvSpPr>
          <p:nvPr/>
        </p:nvSpPr>
        <p:spPr bwMode="auto">
          <a:xfrm>
            <a:off x="201529" y="3197694"/>
            <a:ext cx="307959" cy="235010"/>
          </a:xfrm>
          <a:custGeom>
            <a:avLst/>
            <a:gdLst>
              <a:gd name="T0" fmla="*/ 544 w 658"/>
              <a:gd name="T1" fmla="*/ 74 h 502"/>
              <a:gd name="T2" fmla="*/ 540 w 658"/>
              <a:gd name="T3" fmla="*/ 36 h 502"/>
              <a:gd name="T4" fmla="*/ 325 w 658"/>
              <a:gd name="T5" fmla="*/ 0 h 502"/>
              <a:gd name="T6" fmla="*/ 111 w 658"/>
              <a:gd name="T7" fmla="*/ 36 h 502"/>
              <a:gd name="T8" fmla="*/ 111 w 658"/>
              <a:gd name="T9" fmla="*/ 75 h 502"/>
              <a:gd name="T10" fmla="*/ 33 w 658"/>
              <a:gd name="T11" fmla="*/ 193 h 502"/>
              <a:gd name="T12" fmla="*/ 0 w 658"/>
              <a:gd name="T13" fmla="*/ 211 h 502"/>
              <a:gd name="T14" fmla="*/ 290 w 658"/>
              <a:gd name="T15" fmla="*/ 211 h 502"/>
              <a:gd name="T16" fmla="*/ 258 w 658"/>
              <a:gd name="T17" fmla="*/ 193 h 502"/>
              <a:gd name="T18" fmla="*/ 273 w 658"/>
              <a:gd name="T19" fmla="*/ 75 h 502"/>
              <a:gd name="T20" fmla="*/ 303 w 658"/>
              <a:gd name="T21" fmla="*/ 374 h 502"/>
              <a:gd name="T22" fmla="*/ 110 w 658"/>
              <a:gd name="T23" fmla="*/ 456 h 502"/>
              <a:gd name="T24" fmla="*/ 540 w 658"/>
              <a:gd name="T25" fmla="*/ 502 h 502"/>
              <a:gd name="T26" fmla="*/ 459 w 658"/>
              <a:gd name="T27" fmla="*/ 374 h 502"/>
              <a:gd name="T28" fmla="*/ 349 w 658"/>
              <a:gd name="T29" fmla="*/ 105 h 502"/>
              <a:gd name="T30" fmla="*/ 484 w 658"/>
              <a:gd name="T31" fmla="*/ 75 h 502"/>
              <a:gd name="T32" fmla="*/ 368 w 658"/>
              <a:gd name="T33" fmla="*/ 193 h 502"/>
              <a:gd name="T34" fmla="*/ 513 w 658"/>
              <a:gd name="T35" fmla="*/ 356 h 502"/>
              <a:gd name="T36" fmla="*/ 658 w 658"/>
              <a:gd name="T37" fmla="*/ 193 h 502"/>
              <a:gd name="T38" fmla="*/ 504 w 658"/>
              <a:gd name="T39" fmla="*/ 456 h 502"/>
              <a:gd name="T40" fmla="*/ 146 w 658"/>
              <a:gd name="T41" fmla="*/ 466 h 502"/>
              <a:gd name="T42" fmla="*/ 192 w 658"/>
              <a:gd name="T43" fmla="*/ 410 h 502"/>
              <a:gd name="T44" fmla="*/ 504 w 658"/>
              <a:gd name="T45" fmla="*/ 456 h 502"/>
              <a:gd name="T46" fmla="*/ 38 w 658"/>
              <a:gd name="T47" fmla="*/ 229 h 502"/>
              <a:gd name="T48" fmla="*/ 145 w 658"/>
              <a:gd name="T49" fmla="*/ 320 h 502"/>
              <a:gd name="T50" fmla="*/ 62 w 658"/>
              <a:gd name="T51" fmla="*/ 193 h 502"/>
              <a:gd name="T52" fmla="*/ 148 w 658"/>
              <a:gd name="T53" fmla="*/ 75 h 502"/>
              <a:gd name="T54" fmla="*/ 513 w 658"/>
              <a:gd name="T55" fmla="*/ 75 h 502"/>
              <a:gd name="T56" fmla="*/ 597 w 658"/>
              <a:gd name="T57" fmla="*/ 193 h 502"/>
              <a:gd name="T58" fmla="*/ 513 w 658"/>
              <a:gd name="T59" fmla="*/ 75 h 502"/>
              <a:gd name="T60" fmla="*/ 405 w 658"/>
              <a:gd name="T61" fmla="*/ 229 h 502"/>
              <a:gd name="T62" fmla="*/ 513 w 658"/>
              <a:gd name="T63" fmla="*/ 32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8" h="502">
                <a:moveTo>
                  <a:pt x="625" y="193"/>
                </a:moveTo>
                <a:cubicBezTo>
                  <a:pt x="544" y="74"/>
                  <a:pt x="544" y="74"/>
                  <a:pt x="544" y="74"/>
                </a:cubicBezTo>
                <a:cubicBezTo>
                  <a:pt x="552" y="72"/>
                  <a:pt x="559" y="65"/>
                  <a:pt x="559" y="56"/>
                </a:cubicBezTo>
                <a:cubicBezTo>
                  <a:pt x="559" y="45"/>
                  <a:pt x="550" y="36"/>
                  <a:pt x="540" y="36"/>
                </a:cubicBezTo>
                <a:cubicBezTo>
                  <a:pt x="377" y="36"/>
                  <a:pt x="377" y="36"/>
                  <a:pt x="377" y="36"/>
                </a:cubicBezTo>
                <a:cubicBezTo>
                  <a:pt x="369" y="15"/>
                  <a:pt x="349" y="0"/>
                  <a:pt x="325" y="0"/>
                </a:cubicBezTo>
                <a:cubicBezTo>
                  <a:pt x="301" y="0"/>
                  <a:pt x="281" y="15"/>
                  <a:pt x="273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0" y="36"/>
                  <a:pt x="92" y="45"/>
                  <a:pt x="92" y="56"/>
                </a:cubicBezTo>
                <a:cubicBezTo>
                  <a:pt x="92" y="66"/>
                  <a:pt x="100" y="75"/>
                  <a:pt x="111" y="75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91"/>
                  <a:pt x="65" y="356"/>
                  <a:pt x="145" y="356"/>
                </a:cubicBezTo>
                <a:cubicBezTo>
                  <a:pt x="225" y="356"/>
                  <a:pt x="290" y="291"/>
                  <a:pt x="290" y="211"/>
                </a:cubicBezTo>
                <a:cubicBezTo>
                  <a:pt x="290" y="193"/>
                  <a:pt x="290" y="193"/>
                  <a:pt x="290" y="193"/>
                </a:cubicBezTo>
                <a:cubicBezTo>
                  <a:pt x="258" y="193"/>
                  <a:pt x="258" y="193"/>
                  <a:pt x="258" y="193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273" y="75"/>
                  <a:pt x="273" y="75"/>
                  <a:pt x="273" y="75"/>
                </a:cubicBezTo>
                <a:cubicBezTo>
                  <a:pt x="278" y="89"/>
                  <a:pt x="289" y="100"/>
                  <a:pt x="303" y="106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192" y="374"/>
                  <a:pt x="192" y="374"/>
                  <a:pt x="192" y="374"/>
                </a:cubicBezTo>
                <a:cubicBezTo>
                  <a:pt x="147" y="374"/>
                  <a:pt x="110" y="411"/>
                  <a:pt x="110" y="456"/>
                </a:cubicBezTo>
                <a:cubicBezTo>
                  <a:pt x="110" y="502"/>
                  <a:pt x="110" y="502"/>
                  <a:pt x="110" y="502"/>
                </a:cubicBezTo>
                <a:cubicBezTo>
                  <a:pt x="540" y="502"/>
                  <a:pt x="540" y="502"/>
                  <a:pt x="540" y="502"/>
                </a:cubicBezTo>
                <a:cubicBezTo>
                  <a:pt x="540" y="456"/>
                  <a:pt x="540" y="456"/>
                  <a:pt x="540" y="456"/>
                </a:cubicBezTo>
                <a:cubicBezTo>
                  <a:pt x="540" y="411"/>
                  <a:pt x="504" y="374"/>
                  <a:pt x="459" y="374"/>
                </a:cubicBezTo>
                <a:cubicBezTo>
                  <a:pt x="349" y="374"/>
                  <a:pt x="349" y="374"/>
                  <a:pt x="349" y="374"/>
                </a:cubicBezTo>
                <a:cubicBezTo>
                  <a:pt x="349" y="105"/>
                  <a:pt x="349" y="105"/>
                  <a:pt x="349" y="105"/>
                </a:cubicBezTo>
                <a:cubicBezTo>
                  <a:pt x="362" y="99"/>
                  <a:pt x="372" y="88"/>
                  <a:pt x="377" y="75"/>
                </a:cubicBezTo>
                <a:cubicBezTo>
                  <a:pt x="484" y="75"/>
                  <a:pt x="484" y="75"/>
                  <a:pt x="484" y="75"/>
                </a:cubicBezTo>
                <a:cubicBezTo>
                  <a:pt x="400" y="193"/>
                  <a:pt x="400" y="193"/>
                  <a:pt x="400" y="193"/>
                </a:cubicBezTo>
                <a:cubicBezTo>
                  <a:pt x="368" y="193"/>
                  <a:pt x="368" y="193"/>
                  <a:pt x="368" y="193"/>
                </a:cubicBezTo>
                <a:cubicBezTo>
                  <a:pt x="368" y="211"/>
                  <a:pt x="368" y="211"/>
                  <a:pt x="368" y="211"/>
                </a:cubicBezTo>
                <a:cubicBezTo>
                  <a:pt x="368" y="291"/>
                  <a:pt x="433" y="356"/>
                  <a:pt x="513" y="356"/>
                </a:cubicBezTo>
                <a:cubicBezTo>
                  <a:pt x="593" y="356"/>
                  <a:pt x="658" y="291"/>
                  <a:pt x="658" y="211"/>
                </a:cubicBezTo>
                <a:cubicBezTo>
                  <a:pt x="658" y="193"/>
                  <a:pt x="658" y="193"/>
                  <a:pt x="658" y="193"/>
                </a:cubicBezTo>
                <a:lnTo>
                  <a:pt x="625" y="193"/>
                </a:lnTo>
                <a:close/>
                <a:moveTo>
                  <a:pt x="504" y="456"/>
                </a:moveTo>
                <a:cubicBezTo>
                  <a:pt x="504" y="466"/>
                  <a:pt x="504" y="466"/>
                  <a:pt x="504" y="466"/>
                </a:cubicBezTo>
                <a:cubicBezTo>
                  <a:pt x="146" y="466"/>
                  <a:pt x="146" y="466"/>
                  <a:pt x="146" y="466"/>
                </a:cubicBezTo>
                <a:cubicBezTo>
                  <a:pt x="146" y="456"/>
                  <a:pt x="146" y="456"/>
                  <a:pt x="146" y="456"/>
                </a:cubicBezTo>
                <a:cubicBezTo>
                  <a:pt x="146" y="431"/>
                  <a:pt x="167" y="410"/>
                  <a:pt x="192" y="410"/>
                </a:cubicBezTo>
                <a:cubicBezTo>
                  <a:pt x="459" y="410"/>
                  <a:pt x="459" y="410"/>
                  <a:pt x="459" y="410"/>
                </a:cubicBezTo>
                <a:cubicBezTo>
                  <a:pt x="484" y="410"/>
                  <a:pt x="504" y="431"/>
                  <a:pt x="504" y="456"/>
                </a:cubicBezTo>
                <a:close/>
                <a:moveTo>
                  <a:pt x="145" y="320"/>
                </a:moveTo>
                <a:cubicBezTo>
                  <a:pt x="91" y="320"/>
                  <a:pt x="46" y="281"/>
                  <a:pt x="38" y="229"/>
                </a:cubicBezTo>
                <a:cubicBezTo>
                  <a:pt x="253" y="229"/>
                  <a:pt x="253" y="229"/>
                  <a:pt x="253" y="229"/>
                </a:cubicBezTo>
                <a:cubicBezTo>
                  <a:pt x="245" y="281"/>
                  <a:pt x="200" y="320"/>
                  <a:pt x="145" y="320"/>
                </a:cubicBezTo>
                <a:close/>
                <a:moveTo>
                  <a:pt x="229" y="193"/>
                </a:moveTo>
                <a:cubicBezTo>
                  <a:pt x="62" y="193"/>
                  <a:pt x="62" y="193"/>
                  <a:pt x="62" y="193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8" y="75"/>
                  <a:pt x="148" y="75"/>
                  <a:pt x="148" y="75"/>
                </a:cubicBezTo>
                <a:lnTo>
                  <a:pt x="229" y="193"/>
                </a:lnTo>
                <a:close/>
                <a:moveTo>
                  <a:pt x="513" y="75"/>
                </a:moveTo>
                <a:cubicBezTo>
                  <a:pt x="515" y="75"/>
                  <a:pt x="515" y="75"/>
                  <a:pt x="515" y="75"/>
                </a:cubicBezTo>
                <a:cubicBezTo>
                  <a:pt x="597" y="193"/>
                  <a:pt x="597" y="193"/>
                  <a:pt x="597" y="193"/>
                </a:cubicBezTo>
                <a:cubicBezTo>
                  <a:pt x="430" y="193"/>
                  <a:pt x="430" y="193"/>
                  <a:pt x="430" y="193"/>
                </a:cubicBezTo>
                <a:lnTo>
                  <a:pt x="513" y="75"/>
                </a:lnTo>
                <a:close/>
                <a:moveTo>
                  <a:pt x="513" y="320"/>
                </a:moveTo>
                <a:cubicBezTo>
                  <a:pt x="459" y="320"/>
                  <a:pt x="414" y="281"/>
                  <a:pt x="405" y="229"/>
                </a:cubicBezTo>
                <a:cubicBezTo>
                  <a:pt x="621" y="229"/>
                  <a:pt x="621" y="229"/>
                  <a:pt x="621" y="229"/>
                </a:cubicBezTo>
                <a:cubicBezTo>
                  <a:pt x="612" y="281"/>
                  <a:pt x="567" y="320"/>
                  <a:pt x="513" y="3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5805" tIns="37903" rIns="75805" bIns="37903" numCol="1" anchor="t" anchorCtr="0" compatLnSpc="1">
            <a:prstTxWarp prst="textNoShape">
              <a:avLst/>
            </a:prstTxWarp>
          </a:bodyPr>
          <a:lstStyle/>
          <a:p>
            <a:endParaRPr lang="en-US" sz="1492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3C958651-C3BA-47E5-AF85-0A6192BE0965}"/>
              </a:ext>
            </a:extLst>
          </p:cNvPr>
          <p:cNvGrpSpPr/>
          <p:nvPr/>
        </p:nvGrpSpPr>
        <p:grpSpPr>
          <a:xfrm>
            <a:off x="197909" y="4428093"/>
            <a:ext cx="315198" cy="358960"/>
            <a:chOff x="4786313" y="3694113"/>
            <a:chExt cx="903288" cy="1028701"/>
          </a:xfrm>
          <a:solidFill>
            <a:schemeClr val="accent1"/>
          </a:solidFill>
        </p:grpSpPr>
        <p:sp>
          <p:nvSpPr>
            <p:cNvPr id="183" name="Freeform 56">
              <a:extLst>
                <a:ext uri="{FF2B5EF4-FFF2-40B4-BE49-F238E27FC236}">
                  <a16:creationId xmlns:a16="http://schemas.microsoft.com/office/drawing/2014/main" xmlns="" id="{73892BBD-D6F8-4BC1-8619-3236BBBBF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3863976"/>
              <a:ext cx="561975" cy="496888"/>
            </a:xfrm>
            <a:custGeom>
              <a:avLst/>
              <a:gdLst>
                <a:gd name="T0" fmla="*/ 177 w 354"/>
                <a:gd name="T1" fmla="*/ 0 h 313"/>
                <a:gd name="T2" fmla="*/ 212 w 354"/>
                <a:gd name="T3" fmla="*/ 3 h 313"/>
                <a:gd name="T4" fmla="*/ 246 w 354"/>
                <a:gd name="T5" fmla="*/ 13 h 313"/>
                <a:gd name="T6" fmla="*/ 276 w 354"/>
                <a:gd name="T7" fmla="*/ 29 h 313"/>
                <a:gd name="T8" fmla="*/ 302 w 354"/>
                <a:gd name="T9" fmla="*/ 51 h 313"/>
                <a:gd name="T10" fmla="*/ 324 w 354"/>
                <a:gd name="T11" fmla="*/ 78 h 313"/>
                <a:gd name="T12" fmla="*/ 340 w 354"/>
                <a:gd name="T13" fmla="*/ 108 h 313"/>
                <a:gd name="T14" fmla="*/ 350 w 354"/>
                <a:gd name="T15" fmla="*/ 141 h 313"/>
                <a:gd name="T16" fmla="*/ 354 w 354"/>
                <a:gd name="T17" fmla="*/ 177 h 313"/>
                <a:gd name="T18" fmla="*/ 352 w 354"/>
                <a:gd name="T19" fmla="*/ 209 h 313"/>
                <a:gd name="T20" fmla="*/ 342 w 354"/>
                <a:gd name="T21" fmla="*/ 240 h 313"/>
                <a:gd name="T22" fmla="*/ 329 w 354"/>
                <a:gd name="T23" fmla="*/ 267 h 313"/>
                <a:gd name="T24" fmla="*/ 311 w 354"/>
                <a:gd name="T25" fmla="*/ 293 h 313"/>
                <a:gd name="T26" fmla="*/ 289 w 354"/>
                <a:gd name="T27" fmla="*/ 313 h 313"/>
                <a:gd name="T28" fmla="*/ 289 w 354"/>
                <a:gd name="T29" fmla="*/ 263 h 313"/>
                <a:gd name="T30" fmla="*/ 306 w 354"/>
                <a:gd name="T31" fmla="*/ 237 h 313"/>
                <a:gd name="T32" fmla="*/ 315 w 354"/>
                <a:gd name="T33" fmla="*/ 209 h 313"/>
                <a:gd name="T34" fmla="*/ 318 w 354"/>
                <a:gd name="T35" fmla="*/ 177 h 313"/>
                <a:gd name="T36" fmla="*/ 316 w 354"/>
                <a:gd name="T37" fmla="*/ 148 h 313"/>
                <a:gd name="T38" fmla="*/ 308 w 354"/>
                <a:gd name="T39" fmla="*/ 121 h 313"/>
                <a:gd name="T40" fmla="*/ 294 w 354"/>
                <a:gd name="T41" fmla="*/ 97 h 313"/>
                <a:gd name="T42" fmla="*/ 277 w 354"/>
                <a:gd name="T43" fmla="*/ 77 h 313"/>
                <a:gd name="T44" fmla="*/ 256 w 354"/>
                <a:gd name="T45" fmla="*/ 59 h 313"/>
                <a:gd name="T46" fmla="*/ 232 w 354"/>
                <a:gd name="T47" fmla="*/ 46 h 313"/>
                <a:gd name="T48" fmla="*/ 206 w 354"/>
                <a:gd name="T49" fmla="*/ 38 h 313"/>
                <a:gd name="T50" fmla="*/ 177 w 354"/>
                <a:gd name="T51" fmla="*/ 35 h 313"/>
                <a:gd name="T52" fmla="*/ 148 w 354"/>
                <a:gd name="T53" fmla="*/ 38 h 313"/>
                <a:gd name="T54" fmla="*/ 122 w 354"/>
                <a:gd name="T55" fmla="*/ 46 h 313"/>
                <a:gd name="T56" fmla="*/ 98 w 354"/>
                <a:gd name="T57" fmla="*/ 59 h 313"/>
                <a:gd name="T58" fmla="*/ 76 w 354"/>
                <a:gd name="T59" fmla="*/ 77 h 313"/>
                <a:gd name="T60" fmla="*/ 59 w 354"/>
                <a:gd name="T61" fmla="*/ 97 h 313"/>
                <a:gd name="T62" fmla="*/ 46 w 354"/>
                <a:gd name="T63" fmla="*/ 121 h 313"/>
                <a:gd name="T64" fmla="*/ 38 w 354"/>
                <a:gd name="T65" fmla="*/ 148 h 313"/>
                <a:gd name="T66" fmla="*/ 34 w 354"/>
                <a:gd name="T67" fmla="*/ 177 h 313"/>
                <a:gd name="T68" fmla="*/ 38 w 354"/>
                <a:gd name="T69" fmla="*/ 209 h 313"/>
                <a:gd name="T70" fmla="*/ 48 w 354"/>
                <a:gd name="T71" fmla="*/ 237 h 313"/>
                <a:gd name="T72" fmla="*/ 64 w 354"/>
                <a:gd name="T73" fmla="*/ 263 h 313"/>
                <a:gd name="T74" fmla="*/ 64 w 354"/>
                <a:gd name="T75" fmla="*/ 313 h 313"/>
                <a:gd name="T76" fmla="*/ 42 w 354"/>
                <a:gd name="T77" fmla="*/ 293 h 313"/>
                <a:gd name="T78" fmla="*/ 24 w 354"/>
                <a:gd name="T79" fmla="*/ 267 h 313"/>
                <a:gd name="T80" fmla="*/ 10 w 354"/>
                <a:gd name="T81" fmla="*/ 240 h 313"/>
                <a:gd name="T82" fmla="*/ 2 w 354"/>
                <a:gd name="T83" fmla="*/ 209 h 313"/>
                <a:gd name="T84" fmla="*/ 0 w 354"/>
                <a:gd name="T85" fmla="*/ 177 h 313"/>
                <a:gd name="T86" fmla="*/ 3 w 354"/>
                <a:gd name="T87" fmla="*/ 141 h 313"/>
                <a:gd name="T88" fmla="*/ 14 w 354"/>
                <a:gd name="T89" fmla="*/ 108 h 313"/>
                <a:gd name="T90" fmla="*/ 30 w 354"/>
                <a:gd name="T91" fmla="*/ 78 h 313"/>
                <a:gd name="T92" fmla="*/ 52 w 354"/>
                <a:gd name="T93" fmla="*/ 51 h 313"/>
                <a:gd name="T94" fmla="*/ 78 w 354"/>
                <a:gd name="T95" fmla="*/ 29 h 313"/>
                <a:gd name="T96" fmla="*/ 108 w 354"/>
                <a:gd name="T97" fmla="*/ 13 h 313"/>
                <a:gd name="T98" fmla="*/ 141 w 354"/>
                <a:gd name="T99" fmla="*/ 3 h 313"/>
                <a:gd name="T100" fmla="*/ 177 w 354"/>
                <a:gd name="T10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" h="313">
                  <a:moveTo>
                    <a:pt x="177" y="0"/>
                  </a:moveTo>
                  <a:lnTo>
                    <a:pt x="212" y="3"/>
                  </a:lnTo>
                  <a:lnTo>
                    <a:pt x="246" y="13"/>
                  </a:lnTo>
                  <a:lnTo>
                    <a:pt x="276" y="29"/>
                  </a:lnTo>
                  <a:lnTo>
                    <a:pt x="302" y="51"/>
                  </a:lnTo>
                  <a:lnTo>
                    <a:pt x="324" y="78"/>
                  </a:lnTo>
                  <a:lnTo>
                    <a:pt x="340" y="108"/>
                  </a:lnTo>
                  <a:lnTo>
                    <a:pt x="350" y="141"/>
                  </a:lnTo>
                  <a:lnTo>
                    <a:pt x="354" y="177"/>
                  </a:lnTo>
                  <a:lnTo>
                    <a:pt x="352" y="209"/>
                  </a:lnTo>
                  <a:lnTo>
                    <a:pt x="342" y="240"/>
                  </a:lnTo>
                  <a:lnTo>
                    <a:pt x="329" y="267"/>
                  </a:lnTo>
                  <a:lnTo>
                    <a:pt x="311" y="293"/>
                  </a:lnTo>
                  <a:lnTo>
                    <a:pt x="289" y="313"/>
                  </a:lnTo>
                  <a:lnTo>
                    <a:pt x="289" y="263"/>
                  </a:lnTo>
                  <a:lnTo>
                    <a:pt x="306" y="237"/>
                  </a:lnTo>
                  <a:lnTo>
                    <a:pt x="315" y="209"/>
                  </a:lnTo>
                  <a:lnTo>
                    <a:pt x="318" y="177"/>
                  </a:lnTo>
                  <a:lnTo>
                    <a:pt x="316" y="148"/>
                  </a:lnTo>
                  <a:lnTo>
                    <a:pt x="308" y="121"/>
                  </a:lnTo>
                  <a:lnTo>
                    <a:pt x="294" y="97"/>
                  </a:lnTo>
                  <a:lnTo>
                    <a:pt x="277" y="77"/>
                  </a:lnTo>
                  <a:lnTo>
                    <a:pt x="256" y="59"/>
                  </a:lnTo>
                  <a:lnTo>
                    <a:pt x="232" y="46"/>
                  </a:lnTo>
                  <a:lnTo>
                    <a:pt x="206" y="38"/>
                  </a:lnTo>
                  <a:lnTo>
                    <a:pt x="177" y="35"/>
                  </a:lnTo>
                  <a:lnTo>
                    <a:pt x="148" y="38"/>
                  </a:lnTo>
                  <a:lnTo>
                    <a:pt x="122" y="46"/>
                  </a:lnTo>
                  <a:lnTo>
                    <a:pt x="98" y="59"/>
                  </a:lnTo>
                  <a:lnTo>
                    <a:pt x="76" y="77"/>
                  </a:lnTo>
                  <a:lnTo>
                    <a:pt x="59" y="97"/>
                  </a:lnTo>
                  <a:lnTo>
                    <a:pt x="46" y="121"/>
                  </a:lnTo>
                  <a:lnTo>
                    <a:pt x="38" y="148"/>
                  </a:lnTo>
                  <a:lnTo>
                    <a:pt x="34" y="177"/>
                  </a:lnTo>
                  <a:lnTo>
                    <a:pt x="38" y="209"/>
                  </a:lnTo>
                  <a:lnTo>
                    <a:pt x="48" y="237"/>
                  </a:lnTo>
                  <a:lnTo>
                    <a:pt x="64" y="263"/>
                  </a:lnTo>
                  <a:lnTo>
                    <a:pt x="64" y="313"/>
                  </a:lnTo>
                  <a:lnTo>
                    <a:pt x="42" y="293"/>
                  </a:lnTo>
                  <a:lnTo>
                    <a:pt x="24" y="267"/>
                  </a:lnTo>
                  <a:lnTo>
                    <a:pt x="10" y="240"/>
                  </a:lnTo>
                  <a:lnTo>
                    <a:pt x="2" y="209"/>
                  </a:lnTo>
                  <a:lnTo>
                    <a:pt x="0" y="177"/>
                  </a:lnTo>
                  <a:lnTo>
                    <a:pt x="3" y="141"/>
                  </a:lnTo>
                  <a:lnTo>
                    <a:pt x="14" y="108"/>
                  </a:lnTo>
                  <a:lnTo>
                    <a:pt x="30" y="78"/>
                  </a:lnTo>
                  <a:lnTo>
                    <a:pt x="52" y="51"/>
                  </a:lnTo>
                  <a:lnTo>
                    <a:pt x="78" y="29"/>
                  </a:lnTo>
                  <a:lnTo>
                    <a:pt x="108" y="13"/>
                  </a:lnTo>
                  <a:lnTo>
                    <a:pt x="141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805" tIns="37903" rIns="75805" bIns="37903" numCol="1" anchor="t" anchorCtr="0" compatLnSpc="1">
              <a:prstTxWarp prst="textNoShape">
                <a:avLst/>
              </a:prstTxWarp>
            </a:bodyPr>
            <a:lstStyle/>
            <a:p>
              <a:endParaRPr lang="en-US" sz="1492"/>
            </a:p>
          </p:txBody>
        </p:sp>
        <p:sp>
          <p:nvSpPr>
            <p:cNvPr id="184" name="Freeform 57">
              <a:extLst>
                <a:ext uri="{FF2B5EF4-FFF2-40B4-BE49-F238E27FC236}">
                  <a16:creationId xmlns:a16="http://schemas.microsoft.com/office/drawing/2014/main" xmlns="" id="{BE2F4AB3-95BD-47FD-935E-128C78B8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3694113"/>
              <a:ext cx="903288" cy="863600"/>
            </a:xfrm>
            <a:custGeom>
              <a:avLst/>
              <a:gdLst>
                <a:gd name="T0" fmla="*/ 326 w 569"/>
                <a:gd name="T1" fmla="*/ 3 h 544"/>
                <a:gd name="T2" fmla="*/ 404 w 569"/>
                <a:gd name="T3" fmla="*/ 26 h 544"/>
                <a:gd name="T4" fmla="*/ 471 w 569"/>
                <a:gd name="T5" fmla="*/ 70 h 544"/>
                <a:gd name="T6" fmla="*/ 523 w 569"/>
                <a:gd name="T7" fmla="*/ 130 h 544"/>
                <a:gd name="T8" fmla="*/ 557 w 569"/>
                <a:gd name="T9" fmla="*/ 202 h 544"/>
                <a:gd name="T10" fmla="*/ 569 w 569"/>
                <a:gd name="T11" fmla="*/ 284 h 544"/>
                <a:gd name="T12" fmla="*/ 556 w 569"/>
                <a:gd name="T13" fmla="*/ 367 h 544"/>
                <a:gd name="T14" fmla="*/ 520 w 569"/>
                <a:gd name="T15" fmla="*/ 442 h 544"/>
                <a:gd name="T16" fmla="*/ 466 w 569"/>
                <a:gd name="T17" fmla="*/ 502 h 544"/>
                <a:gd name="T18" fmla="*/ 397 w 569"/>
                <a:gd name="T19" fmla="*/ 544 h 544"/>
                <a:gd name="T20" fmla="*/ 431 w 569"/>
                <a:gd name="T21" fmla="*/ 486 h 544"/>
                <a:gd name="T22" fmla="*/ 485 w 569"/>
                <a:gd name="T23" fmla="*/ 432 h 544"/>
                <a:gd name="T24" fmla="*/ 520 w 569"/>
                <a:gd name="T25" fmla="*/ 363 h 544"/>
                <a:gd name="T26" fmla="*/ 534 w 569"/>
                <a:gd name="T27" fmla="*/ 284 h 544"/>
                <a:gd name="T28" fmla="*/ 520 w 569"/>
                <a:gd name="T29" fmla="*/ 205 h 544"/>
                <a:gd name="T30" fmla="*/ 486 w 569"/>
                <a:gd name="T31" fmla="*/ 136 h 544"/>
                <a:gd name="T32" fmla="*/ 432 w 569"/>
                <a:gd name="T33" fmla="*/ 82 h 544"/>
                <a:gd name="T34" fmla="*/ 363 w 569"/>
                <a:gd name="T35" fmla="*/ 48 h 544"/>
                <a:gd name="T36" fmla="*/ 285 w 569"/>
                <a:gd name="T37" fmla="*/ 35 h 544"/>
                <a:gd name="T38" fmla="*/ 206 w 569"/>
                <a:gd name="T39" fmla="*/ 48 h 544"/>
                <a:gd name="T40" fmla="*/ 138 w 569"/>
                <a:gd name="T41" fmla="*/ 82 h 544"/>
                <a:gd name="T42" fmla="*/ 84 w 569"/>
                <a:gd name="T43" fmla="*/ 136 h 544"/>
                <a:gd name="T44" fmla="*/ 48 w 569"/>
                <a:gd name="T45" fmla="*/ 205 h 544"/>
                <a:gd name="T46" fmla="*/ 36 w 569"/>
                <a:gd name="T47" fmla="*/ 284 h 544"/>
                <a:gd name="T48" fmla="*/ 48 w 569"/>
                <a:gd name="T49" fmla="*/ 363 h 544"/>
                <a:gd name="T50" fmla="*/ 85 w 569"/>
                <a:gd name="T51" fmla="*/ 432 h 544"/>
                <a:gd name="T52" fmla="*/ 139 w 569"/>
                <a:gd name="T53" fmla="*/ 486 h 544"/>
                <a:gd name="T54" fmla="*/ 172 w 569"/>
                <a:gd name="T55" fmla="*/ 544 h 544"/>
                <a:gd name="T56" fmla="*/ 102 w 569"/>
                <a:gd name="T57" fmla="*/ 502 h 544"/>
                <a:gd name="T58" fmla="*/ 48 w 569"/>
                <a:gd name="T59" fmla="*/ 442 h 544"/>
                <a:gd name="T60" fmla="*/ 13 w 569"/>
                <a:gd name="T61" fmla="*/ 367 h 544"/>
                <a:gd name="T62" fmla="*/ 0 w 569"/>
                <a:gd name="T63" fmla="*/ 284 h 544"/>
                <a:gd name="T64" fmla="*/ 13 w 569"/>
                <a:gd name="T65" fmla="*/ 202 h 544"/>
                <a:gd name="T66" fmla="*/ 46 w 569"/>
                <a:gd name="T67" fmla="*/ 130 h 544"/>
                <a:gd name="T68" fmla="*/ 99 w 569"/>
                <a:gd name="T69" fmla="*/ 70 h 544"/>
                <a:gd name="T70" fmla="*/ 165 w 569"/>
                <a:gd name="T71" fmla="*/ 26 h 544"/>
                <a:gd name="T72" fmla="*/ 242 w 569"/>
                <a:gd name="T73" fmla="*/ 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9" h="544">
                  <a:moveTo>
                    <a:pt x="285" y="0"/>
                  </a:moveTo>
                  <a:lnTo>
                    <a:pt x="326" y="3"/>
                  </a:lnTo>
                  <a:lnTo>
                    <a:pt x="366" y="11"/>
                  </a:lnTo>
                  <a:lnTo>
                    <a:pt x="404" y="26"/>
                  </a:lnTo>
                  <a:lnTo>
                    <a:pt x="439" y="46"/>
                  </a:lnTo>
                  <a:lnTo>
                    <a:pt x="471" y="70"/>
                  </a:lnTo>
                  <a:lnTo>
                    <a:pt x="499" y="97"/>
                  </a:lnTo>
                  <a:lnTo>
                    <a:pt x="523" y="130"/>
                  </a:lnTo>
                  <a:lnTo>
                    <a:pt x="542" y="164"/>
                  </a:lnTo>
                  <a:lnTo>
                    <a:pt x="557" y="202"/>
                  </a:lnTo>
                  <a:lnTo>
                    <a:pt x="566" y="242"/>
                  </a:lnTo>
                  <a:lnTo>
                    <a:pt x="569" y="284"/>
                  </a:lnTo>
                  <a:lnTo>
                    <a:pt x="565" y="327"/>
                  </a:lnTo>
                  <a:lnTo>
                    <a:pt x="556" y="367"/>
                  </a:lnTo>
                  <a:lnTo>
                    <a:pt x="541" y="407"/>
                  </a:lnTo>
                  <a:lnTo>
                    <a:pt x="520" y="442"/>
                  </a:lnTo>
                  <a:lnTo>
                    <a:pt x="496" y="474"/>
                  </a:lnTo>
                  <a:lnTo>
                    <a:pt x="466" y="502"/>
                  </a:lnTo>
                  <a:lnTo>
                    <a:pt x="433" y="526"/>
                  </a:lnTo>
                  <a:lnTo>
                    <a:pt x="397" y="544"/>
                  </a:lnTo>
                  <a:lnTo>
                    <a:pt x="397" y="507"/>
                  </a:lnTo>
                  <a:lnTo>
                    <a:pt x="431" y="486"/>
                  </a:lnTo>
                  <a:lnTo>
                    <a:pt x="460" y="461"/>
                  </a:lnTo>
                  <a:lnTo>
                    <a:pt x="485" y="432"/>
                  </a:lnTo>
                  <a:lnTo>
                    <a:pt x="505" y="399"/>
                  </a:lnTo>
                  <a:lnTo>
                    <a:pt x="520" y="363"/>
                  </a:lnTo>
                  <a:lnTo>
                    <a:pt x="531" y="325"/>
                  </a:lnTo>
                  <a:lnTo>
                    <a:pt x="534" y="284"/>
                  </a:lnTo>
                  <a:lnTo>
                    <a:pt x="531" y="243"/>
                  </a:lnTo>
                  <a:lnTo>
                    <a:pt x="520" y="205"/>
                  </a:lnTo>
                  <a:lnTo>
                    <a:pt x="505" y="170"/>
                  </a:lnTo>
                  <a:lnTo>
                    <a:pt x="486" y="136"/>
                  </a:lnTo>
                  <a:lnTo>
                    <a:pt x="461" y="108"/>
                  </a:lnTo>
                  <a:lnTo>
                    <a:pt x="432" y="82"/>
                  </a:lnTo>
                  <a:lnTo>
                    <a:pt x="399" y="63"/>
                  </a:lnTo>
                  <a:lnTo>
                    <a:pt x="363" y="48"/>
                  </a:lnTo>
                  <a:lnTo>
                    <a:pt x="325" y="38"/>
                  </a:lnTo>
                  <a:lnTo>
                    <a:pt x="285" y="35"/>
                  </a:lnTo>
                  <a:lnTo>
                    <a:pt x="245" y="38"/>
                  </a:lnTo>
                  <a:lnTo>
                    <a:pt x="206" y="48"/>
                  </a:lnTo>
                  <a:lnTo>
                    <a:pt x="170" y="63"/>
                  </a:lnTo>
                  <a:lnTo>
                    <a:pt x="138" y="82"/>
                  </a:lnTo>
                  <a:lnTo>
                    <a:pt x="109" y="108"/>
                  </a:lnTo>
                  <a:lnTo>
                    <a:pt x="84" y="136"/>
                  </a:lnTo>
                  <a:lnTo>
                    <a:pt x="63" y="170"/>
                  </a:lnTo>
                  <a:lnTo>
                    <a:pt x="48" y="205"/>
                  </a:lnTo>
                  <a:lnTo>
                    <a:pt x="39" y="243"/>
                  </a:lnTo>
                  <a:lnTo>
                    <a:pt x="36" y="284"/>
                  </a:lnTo>
                  <a:lnTo>
                    <a:pt x="39" y="325"/>
                  </a:lnTo>
                  <a:lnTo>
                    <a:pt x="48" y="363"/>
                  </a:lnTo>
                  <a:lnTo>
                    <a:pt x="64" y="399"/>
                  </a:lnTo>
                  <a:lnTo>
                    <a:pt x="85" y="432"/>
                  </a:lnTo>
                  <a:lnTo>
                    <a:pt x="110" y="461"/>
                  </a:lnTo>
                  <a:lnTo>
                    <a:pt x="139" y="486"/>
                  </a:lnTo>
                  <a:lnTo>
                    <a:pt x="172" y="507"/>
                  </a:lnTo>
                  <a:lnTo>
                    <a:pt x="172" y="544"/>
                  </a:lnTo>
                  <a:lnTo>
                    <a:pt x="135" y="526"/>
                  </a:lnTo>
                  <a:lnTo>
                    <a:pt x="102" y="502"/>
                  </a:lnTo>
                  <a:lnTo>
                    <a:pt x="73" y="474"/>
                  </a:lnTo>
                  <a:lnTo>
                    <a:pt x="48" y="442"/>
                  </a:lnTo>
                  <a:lnTo>
                    <a:pt x="29" y="407"/>
                  </a:lnTo>
                  <a:lnTo>
                    <a:pt x="13" y="367"/>
                  </a:lnTo>
                  <a:lnTo>
                    <a:pt x="3" y="327"/>
                  </a:lnTo>
                  <a:lnTo>
                    <a:pt x="0" y="284"/>
                  </a:lnTo>
                  <a:lnTo>
                    <a:pt x="3" y="242"/>
                  </a:lnTo>
                  <a:lnTo>
                    <a:pt x="13" y="202"/>
                  </a:lnTo>
                  <a:lnTo>
                    <a:pt x="27" y="164"/>
                  </a:lnTo>
                  <a:lnTo>
                    <a:pt x="46" y="130"/>
                  </a:lnTo>
                  <a:lnTo>
                    <a:pt x="70" y="97"/>
                  </a:lnTo>
                  <a:lnTo>
                    <a:pt x="99" y="70"/>
                  </a:lnTo>
                  <a:lnTo>
                    <a:pt x="130" y="46"/>
                  </a:lnTo>
                  <a:lnTo>
                    <a:pt x="165" y="26"/>
                  </a:lnTo>
                  <a:lnTo>
                    <a:pt x="202" y="11"/>
                  </a:lnTo>
                  <a:lnTo>
                    <a:pt x="242" y="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805" tIns="37903" rIns="75805" bIns="37903" numCol="1" anchor="t" anchorCtr="0" compatLnSpc="1">
              <a:prstTxWarp prst="textNoShape">
                <a:avLst/>
              </a:prstTxWarp>
            </a:bodyPr>
            <a:lstStyle/>
            <a:p>
              <a:endParaRPr lang="en-US" sz="1492"/>
            </a:p>
          </p:txBody>
        </p:sp>
        <p:sp>
          <p:nvSpPr>
            <p:cNvPr id="185" name="Freeform 58">
              <a:extLst>
                <a:ext uri="{FF2B5EF4-FFF2-40B4-BE49-F238E27FC236}">
                  <a16:creationId xmlns:a16="http://schemas.microsoft.com/office/drawing/2014/main" xmlns="" id="{AD9571A9-1A57-46D4-B16A-068A0ECE9E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3501" y="4051301"/>
              <a:ext cx="187325" cy="187325"/>
            </a:xfrm>
            <a:custGeom>
              <a:avLst/>
              <a:gdLst>
                <a:gd name="T0" fmla="*/ 60 w 118"/>
                <a:gd name="T1" fmla="*/ 34 h 118"/>
                <a:gd name="T2" fmla="*/ 47 w 118"/>
                <a:gd name="T3" fmla="*/ 38 h 118"/>
                <a:gd name="T4" fmla="*/ 39 w 118"/>
                <a:gd name="T5" fmla="*/ 47 h 118"/>
                <a:gd name="T6" fmla="*/ 36 w 118"/>
                <a:gd name="T7" fmla="*/ 59 h 118"/>
                <a:gd name="T8" fmla="*/ 39 w 118"/>
                <a:gd name="T9" fmla="*/ 71 h 118"/>
                <a:gd name="T10" fmla="*/ 47 w 118"/>
                <a:gd name="T11" fmla="*/ 79 h 118"/>
                <a:gd name="T12" fmla="*/ 60 w 118"/>
                <a:gd name="T13" fmla="*/ 83 h 118"/>
                <a:gd name="T14" fmla="*/ 71 w 118"/>
                <a:gd name="T15" fmla="*/ 79 h 118"/>
                <a:gd name="T16" fmla="*/ 81 w 118"/>
                <a:gd name="T17" fmla="*/ 71 h 118"/>
                <a:gd name="T18" fmla="*/ 84 w 118"/>
                <a:gd name="T19" fmla="*/ 59 h 118"/>
                <a:gd name="T20" fmla="*/ 81 w 118"/>
                <a:gd name="T21" fmla="*/ 47 h 118"/>
                <a:gd name="T22" fmla="*/ 71 w 118"/>
                <a:gd name="T23" fmla="*/ 38 h 118"/>
                <a:gd name="T24" fmla="*/ 60 w 118"/>
                <a:gd name="T25" fmla="*/ 34 h 118"/>
                <a:gd name="T26" fmla="*/ 60 w 118"/>
                <a:gd name="T27" fmla="*/ 0 h 118"/>
                <a:gd name="T28" fmla="*/ 78 w 118"/>
                <a:gd name="T29" fmla="*/ 2 h 118"/>
                <a:gd name="T30" fmla="*/ 94 w 118"/>
                <a:gd name="T31" fmla="*/ 11 h 118"/>
                <a:gd name="T32" fmla="*/ 107 w 118"/>
                <a:gd name="T33" fmla="*/ 24 h 118"/>
                <a:gd name="T34" fmla="*/ 116 w 118"/>
                <a:gd name="T35" fmla="*/ 40 h 118"/>
                <a:gd name="T36" fmla="*/ 118 w 118"/>
                <a:gd name="T37" fmla="*/ 59 h 118"/>
                <a:gd name="T38" fmla="*/ 116 w 118"/>
                <a:gd name="T39" fmla="*/ 78 h 118"/>
                <a:gd name="T40" fmla="*/ 107 w 118"/>
                <a:gd name="T41" fmla="*/ 94 h 118"/>
                <a:gd name="T42" fmla="*/ 94 w 118"/>
                <a:gd name="T43" fmla="*/ 107 h 118"/>
                <a:gd name="T44" fmla="*/ 78 w 118"/>
                <a:gd name="T45" fmla="*/ 115 h 118"/>
                <a:gd name="T46" fmla="*/ 60 w 118"/>
                <a:gd name="T47" fmla="*/ 118 h 118"/>
                <a:gd name="T48" fmla="*/ 41 w 118"/>
                <a:gd name="T49" fmla="*/ 115 h 118"/>
                <a:gd name="T50" fmla="*/ 24 w 118"/>
                <a:gd name="T51" fmla="*/ 107 h 118"/>
                <a:gd name="T52" fmla="*/ 12 w 118"/>
                <a:gd name="T53" fmla="*/ 94 h 118"/>
                <a:gd name="T54" fmla="*/ 4 w 118"/>
                <a:gd name="T55" fmla="*/ 78 h 118"/>
                <a:gd name="T56" fmla="*/ 0 w 118"/>
                <a:gd name="T57" fmla="*/ 59 h 118"/>
                <a:gd name="T58" fmla="*/ 4 w 118"/>
                <a:gd name="T59" fmla="*/ 40 h 118"/>
                <a:gd name="T60" fmla="*/ 12 w 118"/>
                <a:gd name="T61" fmla="*/ 24 h 118"/>
                <a:gd name="T62" fmla="*/ 24 w 118"/>
                <a:gd name="T63" fmla="*/ 11 h 118"/>
                <a:gd name="T64" fmla="*/ 41 w 118"/>
                <a:gd name="T65" fmla="*/ 2 h 118"/>
                <a:gd name="T66" fmla="*/ 60 w 118"/>
                <a:gd name="T6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18">
                  <a:moveTo>
                    <a:pt x="60" y="34"/>
                  </a:moveTo>
                  <a:lnTo>
                    <a:pt x="47" y="38"/>
                  </a:lnTo>
                  <a:lnTo>
                    <a:pt x="39" y="47"/>
                  </a:lnTo>
                  <a:lnTo>
                    <a:pt x="36" y="59"/>
                  </a:lnTo>
                  <a:lnTo>
                    <a:pt x="39" y="71"/>
                  </a:lnTo>
                  <a:lnTo>
                    <a:pt x="47" y="79"/>
                  </a:lnTo>
                  <a:lnTo>
                    <a:pt x="60" y="83"/>
                  </a:lnTo>
                  <a:lnTo>
                    <a:pt x="71" y="79"/>
                  </a:lnTo>
                  <a:lnTo>
                    <a:pt x="81" y="71"/>
                  </a:lnTo>
                  <a:lnTo>
                    <a:pt x="84" y="59"/>
                  </a:lnTo>
                  <a:lnTo>
                    <a:pt x="81" y="47"/>
                  </a:lnTo>
                  <a:lnTo>
                    <a:pt x="71" y="38"/>
                  </a:lnTo>
                  <a:lnTo>
                    <a:pt x="60" y="34"/>
                  </a:lnTo>
                  <a:close/>
                  <a:moveTo>
                    <a:pt x="60" y="0"/>
                  </a:moveTo>
                  <a:lnTo>
                    <a:pt x="78" y="2"/>
                  </a:lnTo>
                  <a:lnTo>
                    <a:pt x="94" y="11"/>
                  </a:lnTo>
                  <a:lnTo>
                    <a:pt x="107" y="24"/>
                  </a:lnTo>
                  <a:lnTo>
                    <a:pt x="116" y="40"/>
                  </a:lnTo>
                  <a:lnTo>
                    <a:pt x="118" y="59"/>
                  </a:lnTo>
                  <a:lnTo>
                    <a:pt x="116" y="78"/>
                  </a:lnTo>
                  <a:lnTo>
                    <a:pt x="107" y="94"/>
                  </a:lnTo>
                  <a:lnTo>
                    <a:pt x="94" y="107"/>
                  </a:lnTo>
                  <a:lnTo>
                    <a:pt x="78" y="115"/>
                  </a:lnTo>
                  <a:lnTo>
                    <a:pt x="60" y="118"/>
                  </a:lnTo>
                  <a:lnTo>
                    <a:pt x="41" y="115"/>
                  </a:lnTo>
                  <a:lnTo>
                    <a:pt x="24" y="107"/>
                  </a:lnTo>
                  <a:lnTo>
                    <a:pt x="12" y="94"/>
                  </a:lnTo>
                  <a:lnTo>
                    <a:pt x="4" y="78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805" tIns="37903" rIns="75805" bIns="37903" numCol="1" anchor="t" anchorCtr="0" compatLnSpc="1">
              <a:prstTxWarp prst="textNoShape">
                <a:avLst/>
              </a:prstTxWarp>
            </a:bodyPr>
            <a:lstStyle/>
            <a:p>
              <a:endParaRPr lang="en-US" sz="1492"/>
            </a:p>
          </p:txBody>
        </p:sp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xmlns="" id="{DE3E8712-54C1-450C-9029-BD9FE43F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8" y="4267201"/>
              <a:ext cx="274638" cy="455613"/>
            </a:xfrm>
            <a:custGeom>
              <a:avLst/>
              <a:gdLst>
                <a:gd name="T0" fmla="*/ 129 w 173"/>
                <a:gd name="T1" fmla="*/ 0 h 287"/>
                <a:gd name="T2" fmla="*/ 156 w 173"/>
                <a:gd name="T3" fmla="*/ 9 h 287"/>
                <a:gd name="T4" fmla="*/ 171 w 173"/>
                <a:gd name="T5" fmla="*/ 31 h 287"/>
                <a:gd name="T6" fmla="*/ 173 w 173"/>
                <a:gd name="T7" fmla="*/ 165 h 287"/>
                <a:gd name="T8" fmla="*/ 166 w 173"/>
                <a:gd name="T9" fmla="*/ 193 h 287"/>
                <a:gd name="T10" fmla="*/ 143 w 173"/>
                <a:gd name="T11" fmla="*/ 211 h 287"/>
                <a:gd name="T12" fmla="*/ 109 w 173"/>
                <a:gd name="T13" fmla="*/ 287 h 287"/>
                <a:gd name="T14" fmla="*/ 109 w 173"/>
                <a:gd name="T15" fmla="*/ 193 h 287"/>
                <a:gd name="T16" fmla="*/ 113 w 173"/>
                <a:gd name="T17" fmla="*/ 185 h 287"/>
                <a:gd name="T18" fmla="*/ 121 w 173"/>
                <a:gd name="T19" fmla="*/ 180 h 287"/>
                <a:gd name="T20" fmla="*/ 131 w 173"/>
                <a:gd name="T21" fmla="*/ 179 h 287"/>
                <a:gd name="T22" fmla="*/ 135 w 173"/>
                <a:gd name="T23" fmla="*/ 175 h 287"/>
                <a:gd name="T24" fmla="*/ 137 w 173"/>
                <a:gd name="T25" fmla="*/ 170 h 287"/>
                <a:gd name="T26" fmla="*/ 139 w 173"/>
                <a:gd name="T27" fmla="*/ 165 h 287"/>
                <a:gd name="T28" fmla="*/ 137 w 173"/>
                <a:gd name="T29" fmla="*/ 41 h 287"/>
                <a:gd name="T30" fmla="*/ 133 w 173"/>
                <a:gd name="T31" fmla="*/ 35 h 287"/>
                <a:gd name="T32" fmla="*/ 44 w 173"/>
                <a:gd name="T33" fmla="*/ 35 h 287"/>
                <a:gd name="T34" fmla="*/ 37 w 173"/>
                <a:gd name="T35" fmla="*/ 38 h 287"/>
                <a:gd name="T36" fmla="*/ 35 w 173"/>
                <a:gd name="T37" fmla="*/ 44 h 287"/>
                <a:gd name="T38" fmla="*/ 35 w 173"/>
                <a:gd name="T39" fmla="*/ 166 h 287"/>
                <a:gd name="T40" fmla="*/ 36 w 173"/>
                <a:gd name="T41" fmla="*/ 172 h 287"/>
                <a:gd name="T42" fmla="*/ 39 w 173"/>
                <a:gd name="T43" fmla="*/ 177 h 287"/>
                <a:gd name="T44" fmla="*/ 44 w 173"/>
                <a:gd name="T45" fmla="*/ 179 h 287"/>
                <a:gd name="T46" fmla="*/ 52 w 173"/>
                <a:gd name="T47" fmla="*/ 180 h 287"/>
                <a:gd name="T48" fmla="*/ 60 w 173"/>
                <a:gd name="T49" fmla="*/ 185 h 287"/>
                <a:gd name="T50" fmla="*/ 65 w 173"/>
                <a:gd name="T51" fmla="*/ 193 h 287"/>
                <a:gd name="T52" fmla="*/ 65 w 173"/>
                <a:gd name="T53" fmla="*/ 287 h 287"/>
                <a:gd name="T54" fmla="*/ 31 w 173"/>
                <a:gd name="T55" fmla="*/ 212 h 287"/>
                <a:gd name="T56" fmla="*/ 8 w 173"/>
                <a:gd name="T57" fmla="*/ 193 h 287"/>
                <a:gd name="T58" fmla="*/ 0 w 173"/>
                <a:gd name="T59" fmla="*/ 165 h 287"/>
                <a:gd name="T60" fmla="*/ 2 w 173"/>
                <a:gd name="T61" fmla="*/ 31 h 287"/>
                <a:gd name="T62" fmla="*/ 18 w 173"/>
                <a:gd name="T63" fmla="*/ 9 h 287"/>
                <a:gd name="T64" fmla="*/ 44 w 173"/>
                <a:gd name="T6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287">
                  <a:moveTo>
                    <a:pt x="44" y="0"/>
                  </a:moveTo>
                  <a:lnTo>
                    <a:pt x="129" y="0"/>
                  </a:lnTo>
                  <a:lnTo>
                    <a:pt x="143" y="2"/>
                  </a:lnTo>
                  <a:lnTo>
                    <a:pt x="156" y="9"/>
                  </a:lnTo>
                  <a:lnTo>
                    <a:pt x="165" y="18"/>
                  </a:lnTo>
                  <a:lnTo>
                    <a:pt x="171" y="31"/>
                  </a:lnTo>
                  <a:lnTo>
                    <a:pt x="173" y="44"/>
                  </a:lnTo>
                  <a:lnTo>
                    <a:pt x="173" y="165"/>
                  </a:lnTo>
                  <a:lnTo>
                    <a:pt x="172" y="179"/>
                  </a:lnTo>
                  <a:lnTo>
                    <a:pt x="166" y="193"/>
                  </a:lnTo>
                  <a:lnTo>
                    <a:pt x="157" y="204"/>
                  </a:lnTo>
                  <a:lnTo>
                    <a:pt x="143" y="211"/>
                  </a:lnTo>
                  <a:lnTo>
                    <a:pt x="143" y="287"/>
                  </a:lnTo>
                  <a:lnTo>
                    <a:pt x="109" y="287"/>
                  </a:lnTo>
                  <a:lnTo>
                    <a:pt x="109" y="197"/>
                  </a:lnTo>
                  <a:lnTo>
                    <a:pt x="109" y="193"/>
                  </a:lnTo>
                  <a:lnTo>
                    <a:pt x="111" y="188"/>
                  </a:lnTo>
                  <a:lnTo>
                    <a:pt x="113" y="185"/>
                  </a:lnTo>
                  <a:lnTo>
                    <a:pt x="117" y="182"/>
                  </a:lnTo>
                  <a:lnTo>
                    <a:pt x="121" y="180"/>
                  </a:lnTo>
                  <a:lnTo>
                    <a:pt x="126" y="180"/>
                  </a:lnTo>
                  <a:lnTo>
                    <a:pt x="131" y="179"/>
                  </a:lnTo>
                  <a:lnTo>
                    <a:pt x="133" y="178"/>
                  </a:lnTo>
                  <a:lnTo>
                    <a:pt x="135" y="175"/>
                  </a:lnTo>
                  <a:lnTo>
                    <a:pt x="137" y="173"/>
                  </a:lnTo>
                  <a:lnTo>
                    <a:pt x="137" y="170"/>
                  </a:lnTo>
                  <a:lnTo>
                    <a:pt x="139" y="167"/>
                  </a:lnTo>
                  <a:lnTo>
                    <a:pt x="139" y="165"/>
                  </a:lnTo>
                  <a:lnTo>
                    <a:pt x="139" y="44"/>
                  </a:lnTo>
                  <a:lnTo>
                    <a:pt x="137" y="41"/>
                  </a:lnTo>
                  <a:lnTo>
                    <a:pt x="135" y="38"/>
                  </a:lnTo>
                  <a:lnTo>
                    <a:pt x="133" y="35"/>
                  </a:lnTo>
                  <a:lnTo>
                    <a:pt x="129" y="35"/>
                  </a:lnTo>
                  <a:lnTo>
                    <a:pt x="44" y="35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5" y="41"/>
                  </a:lnTo>
                  <a:lnTo>
                    <a:pt x="35" y="44"/>
                  </a:lnTo>
                  <a:lnTo>
                    <a:pt x="35" y="165"/>
                  </a:lnTo>
                  <a:lnTo>
                    <a:pt x="35" y="166"/>
                  </a:lnTo>
                  <a:lnTo>
                    <a:pt x="35" y="169"/>
                  </a:lnTo>
                  <a:lnTo>
                    <a:pt x="36" y="172"/>
                  </a:lnTo>
                  <a:lnTo>
                    <a:pt x="37" y="174"/>
                  </a:lnTo>
                  <a:lnTo>
                    <a:pt x="39" y="177"/>
                  </a:lnTo>
                  <a:lnTo>
                    <a:pt x="41" y="178"/>
                  </a:lnTo>
                  <a:lnTo>
                    <a:pt x="44" y="179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7" y="182"/>
                  </a:lnTo>
                  <a:lnTo>
                    <a:pt x="60" y="185"/>
                  </a:lnTo>
                  <a:lnTo>
                    <a:pt x="63" y="188"/>
                  </a:lnTo>
                  <a:lnTo>
                    <a:pt x="65" y="193"/>
                  </a:lnTo>
                  <a:lnTo>
                    <a:pt x="65" y="197"/>
                  </a:lnTo>
                  <a:lnTo>
                    <a:pt x="65" y="287"/>
                  </a:lnTo>
                  <a:lnTo>
                    <a:pt x="31" y="287"/>
                  </a:lnTo>
                  <a:lnTo>
                    <a:pt x="31" y="212"/>
                  </a:lnTo>
                  <a:lnTo>
                    <a:pt x="17" y="204"/>
                  </a:lnTo>
                  <a:lnTo>
                    <a:pt x="8" y="193"/>
                  </a:lnTo>
                  <a:lnTo>
                    <a:pt x="2" y="179"/>
                  </a:lnTo>
                  <a:lnTo>
                    <a:pt x="0" y="165"/>
                  </a:lnTo>
                  <a:lnTo>
                    <a:pt x="0" y="44"/>
                  </a:lnTo>
                  <a:lnTo>
                    <a:pt x="2" y="31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31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5805" tIns="37903" rIns="75805" bIns="37903" numCol="1" anchor="t" anchorCtr="0" compatLnSpc="1">
              <a:prstTxWarp prst="textNoShape">
                <a:avLst/>
              </a:prstTxWarp>
            </a:bodyPr>
            <a:lstStyle/>
            <a:p>
              <a:endParaRPr lang="en-US" sz="1492"/>
            </a:p>
          </p:txBody>
        </p:sp>
      </p:grpSp>
      <p:sp>
        <p:nvSpPr>
          <p:cNvPr id="187" name="Freeform 50">
            <a:extLst>
              <a:ext uri="{FF2B5EF4-FFF2-40B4-BE49-F238E27FC236}">
                <a16:creationId xmlns:a16="http://schemas.microsoft.com/office/drawing/2014/main" xmlns="" id="{79D716F0-6FAC-40AF-B875-4CCD440156CD}"/>
              </a:ext>
            </a:extLst>
          </p:cNvPr>
          <p:cNvSpPr>
            <a:spLocks noEditPoints="1"/>
          </p:cNvSpPr>
          <p:nvPr/>
        </p:nvSpPr>
        <p:spPr bwMode="auto">
          <a:xfrm>
            <a:off x="197874" y="3821285"/>
            <a:ext cx="315268" cy="287352"/>
          </a:xfrm>
          <a:custGeom>
            <a:avLst/>
            <a:gdLst>
              <a:gd name="T0" fmla="*/ 513 w 655"/>
              <a:gd name="T1" fmla="*/ 453 h 597"/>
              <a:gd name="T2" fmla="*/ 95 w 655"/>
              <a:gd name="T3" fmla="*/ 445 h 597"/>
              <a:gd name="T4" fmla="*/ 95 w 655"/>
              <a:gd name="T5" fmla="*/ 294 h 597"/>
              <a:gd name="T6" fmla="*/ 427 w 655"/>
              <a:gd name="T7" fmla="*/ 307 h 597"/>
              <a:gd name="T8" fmla="*/ 365 w 655"/>
              <a:gd name="T9" fmla="*/ 368 h 597"/>
              <a:gd name="T10" fmla="*/ 355 w 655"/>
              <a:gd name="T11" fmla="*/ 459 h 597"/>
              <a:gd name="T12" fmla="*/ 452 w 655"/>
              <a:gd name="T13" fmla="*/ 439 h 597"/>
              <a:gd name="T14" fmla="*/ 417 w 655"/>
              <a:gd name="T15" fmla="*/ 389 h 597"/>
              <a:gd name="T16" fmla="*/ 426 w 655"/>
              <a:gd name="T17" fmla="*/ 377 h 597"/>
              <a:gd name="T18" fmla="*/ 536 w 655"/>
              <a:gd name="T19" fmla="*/ 351 h 597"/>
              <a:gd name="T20" fmla="*/ 559 w 655"/>
              <a:gd name="T21" fmla="*/ 359 h 597"/>
              <a:gd name="T22" fmla="*/ 541 w 655"/>
              <a:gd name="T23" fmla="*/ 479 h 597"/>
              <a:gd name="T24" fmla="*/ 520 w 655"/>
              <a:gd name="T25" fmla="*/ 499 h 597"/>
              <a:gd name="T26" fmla="*/ 504 w 655"/>
              <a:gd name="T27" fmla="*/ 491 h 597"/>
              <a:gd name="T28" fmla="*/ 428 w 655"/>
              <a:gd name="T29" fmla="*/ 550 h 597"/>
              <a:gd name="T30" fmla="*/ 517 w 655"/>
              <a:gd name="T31" fmla="*/ 559 h 597"/>
              <a:gd name="T32" fmla="*/ 592 w 655"/>
              <a:gd name="T33" fmla="*/ 512 h 597"/>
              <a:gd name="T34" fmla="*/ 621 w 655"/>
              <a:gd name="T35" fmla="*/ 428 h 597"/>
              <a:gd name="T36" fmla="*/ 592 w 655"/>
              <a:gd name="T37" fmla="*/ 343 h 597"/>
              <a:gd name="T38" fmla="*/ 517 w 655"/>
              <a:gd name="T39" fmla="*/ 296 h 597"/>
              <a:gd name="T40" fmla="*/ 258 w 655"/>
              <a:gd name="T41" fmla="*/ 445 h 597"/>
              <a:gd name="T42" fmla="*/ 319 w 655"/>
              <a:gd name="T43" fmla="*/ 405 h 597"/>
              <a:gd name="T44" fmla="*/ 258 w 655"/>
              <a:gd name="T45" fmla="*/ 164 h 597"/>
              <a:gd name="T46" fmla="*/ 452 w 655"/>
              <a:gd name="T47" fmla="*/ 263 h 597"/>
              <a:gd name="T48" fmla="*/ 488 w 655"/>
              <a:gd name="T49" fmla="*/ 33 h 597"/>
              <a:gd name="T50" fmla="*/ 490 w 655"/>
              <a:gd name="T51" fmla="*/ 0 h 597"/>
              <a:gd name="T52" fmla="*/ 518 w 655"/>
              <a:gd name="T53" fmla="*/ 19 h 597"/>
              <a:gd name="T54" fmla="*/ 553 w 655"/>
              <a:gd name="T55" fmla="*/ 273 h 597"/>
              <a:gd name="T56" fmla="*/ 626 w 655"/>
              <a:gd name="T57" fmla="*/ 334 h 597"/>
              <a:gd name="T58" fmla="*/ 655 w 655"/>
              <a:gd name="T59" fmla="*/ 428 h 597"/>
              <a:gd name="T60" fmla="*/ 626 w 655"/>
              <a:gd name="T61" fmla="*/ 523 h 597"/>
              <a:gd name="T62" fmla="*/ 552 w 655"/>
              <a:gd name="T63" fmla="*/ 583 h 597"/>
              <a:gd name="T64" fmla="*/ 454 w 655"/>
              <a:gd name="T65" fmla="*/ 594 h 597"/>
              <a:gd name="T66" fmla="*/ 374 w 655"/>
              <a:gd name="T67" fmla="*/ 554 h 597"/>
              <a:gd name="T68" fmla="*/ 325 w 655"/>
              <a:gd name="T69" fmla="*/ 478 h 597"/>
              <a:gd name="T70" fmla="*/ 62 w 655"/>
              <a:gd name="T71" fmla="*/ 445 h 597"/>
              <a:gd name="T72" fmla="*/ 71 w 655"/>
              <a:gd name="T73" fmla="*/ 270 h 597"/>
              <a:gd name="T74" fmla="*/ 164 w 655"/>
              <a:gd name="T75" fmla="*/ 261 h 597"/>
              <a:gd name="T76" fmla="*/ 193 w 655"/>
              <a:gd name="T77" fmla="*/ 280 h 597"/>
              <a:gd name="T78" fmla="*/ 225 w 655"/>
              <a:gd name="T79" fmla="*/ 445 h 597"/>
              <a:gd name="T80" fmla="*/ 234 w 655"/>
              <a:gd name="T81" fmla="*/ 140 h 597"/>
              <a:gd name="T82" fmla="*/ 326 w 655"/>
              <a:gd name="T83" fmla="*/ 130 h 597"/>
              <a:gd name="T84" fmla="*/ 355 w 655"/>
              <a:gd name="T85" fmla="*/ 149 h 597"/>
              <a:gd name="T86" fmla="*/ 372 w 655"/>
              <a:gd name="T87" fmla="*/ 304 h 597"/>
              <a:gd name="T88" fmla="*/ 390 w 655"/>
              <a:gd name="T89" fmla="*/ 19 h 597"/>
              <a:gd name="T90" fmla="*/ 419 w 655"/>
              <a:gd name="T91" fmla="*/ 0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5" h="597">
                <a:moveTo>
                  <a:pt x="528" y="387"/>
                </a:moveTo>
                <a:lnTo>
                  <a:pt x="461" y="401"/>
                </a:lnTo>
                <a:lnTo>
                  <a:pt x="513" y="453"/>
                </a:lnTo>
                <a:lnTo>
                  <a:pt x="528" y="387"/>
                </a:lnTo>
                <a:close/>
                <a:moveTo>
                  <a:pt x="95" y="294"/>
                </a:moveTo>
                <a:lnTo>
                  <a:pt x="95" y="445"/>
                </a:lnTo>
                <a:lnTo>
                  <a:pt x="162" y="445"/>
                </a:lnTo>
                <a:lnTo>
                  <a:pt x="162" y="294"/>
                </a:lnTo>
                <a:lnTo>
                  <a:pt x="95" y="294"/>
                </a:lnTo>
                <a:close/>
                <a:moveTo>
                  <a:pt x="486" y="293"/>
                </a:moveTo>
                <a:lnTo>
                  <a:pt x="456" y="296"/>
                </a:lnTo>
                <a:lnTo>
                  <a:pt x="427" y="307"/>
                </a:lnTo>
                <a:lnTo>
                  <a:pt x="402" y="323"/>
                </a:lnTo>
                <a:lnTo>
                  <a:pt x="381" y="343"/>
                </a:lnTo>
                <a:lnTo>
                  <a:pt x="365" y="368"/>
                </a:lnTo>
                <a:lnTo>
                  <a:pt x="355" y="397"/>
                </a:lnTo>
                <a:lnTo>
                  <a:pt x="352" y="428"/>
                </a:lnTo>
                <a:lnTo>
                  <a:pt x="355" y="459"/>
                </a:lnTo>
                <a:lnTo>
                  <a:pt x="364" y="486"/>
                </a:lnTo>
                <a:lnTo>
                  <a:pt x="380" y="511"/>
                </a:lnTo>
                <a:lnTo>
                  <a:pt x="452" y="439"/>
                </a:lnTo>
                <a:lnTo>
                  <a:pt x="424" y="411"/>
                </a:lnTo>
                <a:lnTo>
                  <a:pt x="417" y="400"/>
                </a:lnTo>
                <a:lnTo>
                  <a:pt x="417" y="389"/>
                </a:lnTo>
                <a:lnTo>
                  <a:pt x="419" y="384"/>
                </a:lnTo>
                <a:lnTo>
                  <a:pt x="421" y="380"/>
                </a:lnTo>
                <a:lnTo>
                  <a:pt x="426" y="377"/>
                </a:lnTo>
                <a:lnTo>
                  <a:pt x="429" y="374"/>
                </a:lnTo>
                <a:lnTo>
                  <a:pt x="435" y="373"/>
                </a:lnTo>
                <a:lnTo>
                  <a:pt x="536" y="351"/>
                </a:lnTo>
                <a:lnTo>
                  <a:pt x="544" y="351"/>
                </a:lnTo>
                <a:lnTo>
                  <a:pt x="553" y="353"/>
                </a:lnTo>
                <a:lnTo>
                  <a:pt x="559" y="359"/>
                </a:lnTo>
                <a:lnTo>
                  <a:pt x="563" y="368"/>
                </a:lnTo>
                <a:lnTo>
                  <a:pt x="563" y="380"/>
                </a:lnTo>
                <a:lnTo>
                  <a:pt x="541" y="479"/>
                </a:lnTo>
                <a:lnTo>
                  <a:pt x="537" y="489"/>
                </a:lnTo>
                <a:lnTo>
                  <a:pt x="530" y="496"/>
                </a:lnTo>
                <a:lnTo>
                  <a:pt x="520" y="499"/>
                </a:lnTo>
                <a:lnTo>
                  <a:pt x="514" y="498"/>
                </a:lnTo>
                <a:lnTo>
                  <a:pt x="508" y="495"/>
                </a:lnTo>
                <a:lnTo>
                  <a:pt x="504" y="491"/>
                </a:lnTo>
                <a:lnTo>
                  <a:pt x="475" y="463"/>
                </a:lnTo>
                <a:lnTo>
                  <a:pt x="404" y="534"/>
                </a:lnTo>
                <a:lnTo>
                  <a:pt x="428" y="550"/>
                </a:lnTo>
                <a:lnTo>
                  <a:pt x="457" y="559"/>
                </a:lnTo>
                <a:lnTo>
                  <a:pt x="486" y="563"/>
                </a:lnTo>
                <a:lnTo>
                  <a:pt x="517" y="559"/>
                </a:lnTo>
                <a:lnTo>
                  <a:pt x="546" y="549"/>
                </a:lnTo>
                <a:lnTo>
                  <a:pt x="571" y="533"/>
                </a:lnTo>
                <a:lnTo>
                  <a:pt x="592" y="512"/>
                </a:lnTo>
                <a:lnTo>
                  <a:pt x="608" y="487"/>
                </a:lnTo>
                <a:lnTo>
                  <a:pt x="618" y="459"/>
                </a:lnTo>
                <a:lnTo>
                  <a:pt x="621" y="428"/>
                </a:lnTo>
                <a:lnTo>
                  <a:pt x="618" y="397"/>
                </a:lnTo>
                <a:lnTo>
                  <a:pt x="608" y="368"/>
                </a:lnTo>
                <a:lnTo>
                  <a:pt x="592" y="343"/>
                </a:lnTo>
                <a:lnTo>
                  <a:pt x="571" y="323"/>
                </a:lnTo>
                <a:lnTo>
                  <a:pt x="546" y="307"/>
                </a:lnTo>
                <a:lnTo>
                  <a:pt x="517" y="296"/>
                </a:lnTo>
                <a:lnTo>
                  <a:pt x="486" y="293"/>
                </a:lnTo>
                <a:close/>
                <a:moveTo>
                  <a:pt x="258" y="164"/>
                </a:moveTo>
                <a:lnTo>
                  <a:pt x="258" y="445"/>
                </a:lnTo>
                <a:lnTo>
                  <a:pt x="318" y="445"/>
                </a:lnTo>
                <a:lnTo>
                  <a:pt x="318" y="428"/>
                </a:lnTo>
                <a:lnTo>
                  <a:pt x="319" y="405"/>
                </a:lnTo>
                <a:lnTo>
                  <a:pt x="324" y="382"/>
                </a:lnTo>
                <a:lnTo>
                  <a:pt x="324" y="164"/>
                </a:lnTo>
                <a:lnTo>
                  <a:pt x="258" y="164"/>
                </a:lnTo>
                <a:close/>
                <a:moveTo>
                  <a:pt x="421" y="33"/>
                </a:moveTo>
                <a:lnTo>
                  <a:pt x="421" y="272"/>
                </a:lnTo>
                <a:lnTo>
                  <a:pt x="452" y="263"/>
                </a:lnTo>
                <a:lnTo>
                  <a:pt x="486" y="260"/>
                </a:lnTo>
                <a:lnTo>
                  <a:pt x="488" y="260"/>
                </a:lnTo>
                <a:lnTo>
                  <a:pt x="488" y="33"/>
                </a:lnTo>
                <a:lnTo>
                  <a:pt x="421" y="33"/>
                </a:lnTo>
                <a:close/>
                <a:moveTo>
                  <a:pt x="419" y="0"/>
                </a:moveTo>
                <a:lnTo>
                  <a:pt x="490" y="0"/>
                </a:lnTo>
                <a:lnTo>
                  <a:pt x="501" y="2"/>
                </a:lnTo>
                <a:lnTo>
                  <a:pt x="512" y="9"/>
                </a:lnTo>
                <a:lnTo>
                  <a:pt x="518" y="19"/>
                </a:lnTo>
                <a:lnTo>
                  <a:pt x="521" y="31"/>
                </a:lnTo>
                <a:lnTo>
                  <a:pt x="521" y="263"/>
                </a:lnTo>
                <a:lnTo>
                  <a:pt x="553" y="273"/>
                </a:lnTo>
                <a:lnTo>
                  <a:pt x="581" y="288"/>
                </a:lnTo>
                <a:lnTo>
                  <a:pt x="605" y="309"/>
                </a:lnTo>
                <a:lnTo>
                  <a:pt x="626" y="334"/>
                </a:lnTo>
                <a:lnTo>
                  <a:pt x="642" y="363"/>
                </a:lnTo>
                <a:lnTo>
                  <a:pt x="651" y="395"/>
                </a:lnTo>
                <a:lnTo>
                  <a:pt x="655" y="428"/>
                </a:lnTo>
                <a:lnTo>
                  <a:pt x="651" y="462"/>
                </a:lnTo>
                <a:lnTo>
                  <a:pt x="642" y="493"/>
                </a:lnTo>
                <a:lnTo>
                  <a:pt x="626" y="523"/>
                </a:lnTo>
                <a:lnTo>
                  <a:pt x="605" y="547"/>
                </a:lnTo>
                <a:lnTo>
                  <a:pt x="580" y="567"/>
                </a:lnTo>
                <a:lnTo>
                  <a:pt x="552" y="583"/>
                </a:lnTo>
                <a:lnTo>
                  <a:pt x="521" y="594"/>
                </a:lnTo>
                <a:lnTo>
                  <a:pt x="486" y="597"/>
                </a:lnTo>
                <a:lnTo>
                  <a:pt x="454" y="594"/>
                </a:lnTo>
                <a:lnTo>
                  <a:pt x="426" y="586"/>
                </a:lnTo>
                <a:lnTo>
                  <a:pt x="398" y="572"/>
                </a:lnTo>
                <a:lnTo>
                  <a:pt x="374" y="554"/>
                </a:lnTo>
                <a:lnTo>
                  <a:pt x="354" y="532"/>
                </a:lnTo>
                <a:lnTo>
                  <a:pt x="338" y="507"/>
                </a:lnTo>
                <a:lnTo>
                  <a:pt x="325" y="478"/>
                </a:lnTo>
                <a:lnTo>
                  <a:pt x="0" y="478"/>
                </a:lnTo>
                <a:lnTo>
                  <a:pt x="0" y="445"/>
                </a:lnTo>
                <a:lnTo>
                  <a:pt x="62" y="445"/>
                </a:lnTo>
                <a:lnTo>
                  <a:pt x="62" y="292"/>
                </a:lnTo>
                <a:lnTo>
                  <a:pt x="64" y="280"/>
                </a:lnTo>
                <a:lnTo>
                  <a:pt x="71" y="270"/>
                </a:lnTo>
                <a:lnTo>
                  <a:pt x="80" y="263"/>
                </a:lnTo>
                <a:lnTo>
                  <a:pt x="93" y="261"/>
                </a:lnTo>
                <a:lnTo>
                  <a:pt x="164" y="261"/>
                </a:lnTo>
                <a:lnTo>
                  <a:pt x="175" y="263"/>
                </a:lnTo>
                <a:lnTo>
                  <a:pt x="186" y="270"/>
                </a:lnTo>
                <a:lnTo>
                  <a:pt x="193" y="280"/>
                </a:lnTo>
                <a:lnTo>
                  <a:pt x="195" y="292"/>
                </a:lnTo>
                <a:lnTo>
                  <a:pt x="195" y="445"/>
                </a:lnTo>
                <a:lnTo>
                  <a:pt x="225" y="445"/>
                </a:lnTo>
                <a:lnTo>
                  <a:pt x="225" y="161"/>
                </a:lnTo>
                <a:lnTo>
                  <a:pt x="227" y="149"/>
                </a:lnTo>
                <a:lnTo>
                  <a:pt x="234" y="140"/>
                </a:lnTo>
                <a:lnTo>
                  <a:pt x="244" y="133"/>
                </a:lnTo>
                <a:lnTo>
                  <a:pt x="257" y="130"/>
                </a:lnTo>
                <a:lnTo>
                  <a:pt x="326" y="130"/>
                </a:lnTo>
                <a:lnTo>
                  <a:pt x="339" y="133"/>
                </a:lnTo>
                <a:lnTo>
                  <a:pt x="348" y="140"/>
                </a:lnTo>
                <a:lnTo>
                  <a:pt x="355" y="149"/>
                </a:lnTo>
                <a:lnTo>
                  <a:pt x="357" y="161"/>
                </a:lnTo>
                <a:lnTo>
                  <a:pt x="357" y="319"/>
                </a:lnTo>
                <a:lnTo>
                  <a:pt x="372" y="304"/>
                </a:lnTo>
                <a:lnTo>
                  <a:pt x="388" y="292"/>
                </a:lnTo>
                <a:lnTo>
                  <a:pt x="388" y="31"/>
                </a:lnTo>
                <a:lnTo>
                  <a:pt x="390" y="19"/>
                </a:lnTo>
                <a:lnTo>
                  <a:pt x="397" y="9"/>
                </a:lnTo>
                <a:lnTo>
                  <a:pt x="406" y="2"/>
                </a:lnTo>
                <a:lnTo>
                  <a:pt x="4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5805" tIns="37903" rIns="75805" bIns="37903" numCol="1" anchor="t" anchorCtr="0" compatLnSpc="1">
            <a:prstTxWarp prst="textNoShape">
              <a:avLst/>
            </a:prstTxWarp>
          </a:bodyPr>
          <a:lstStyle/>
          <a:p>
            <a:endParaRPr lang="en-US" sz="1492"/>
          </a:p>
        </p:txBody>
      </p:sp>
      <p:sp>
        <p:nvSpPr>
          <p:cNvPr id="188" name="Freeform 15">
            <a:extLst>
              <a:ext uri="{FF2B5EF4-FFF2-40B4-BE49-F238E27FC236}">
                <a16:creationId xmlns:a16="http://schemas.microsoft.com/office/drawing/2014/main" xmlns="" id="{A50E2A62-5042-4D27-91D5-A88C7933E14F}"/>
              </a:ext>
            </a:extLst>
          </p:cNvPr>
          <p:cNvSpPr>
            <a:spLocks noEditPoints="1"/>
          </p:cNvSpPr>
          <p:nvPr/>
        </p:nvSpPr>
        <p:spPr bwMode="auto">
          <a:xfrm>
            <a:off x="219394" y="2532470"/>
            <a:ext cx="289878" cy="312539"/>
          </a:xfrm>
          <a:custGeom>
            <a:avLst/>
            <a:gdLst>
              <a:gd name="T0" fmla="*/ 44 w 613"/>
              <a:gd name="T1" fmla="*/ 191 h 662"/>
              <a:gd name="T2" fmla="*/ 307 w 613"/>
              <a:gd name="T3" fmla="*/ 0 h 662"/>
              <a:gd name="T4" fmla="*/ 570 w 613"/>
              <a:gd name="T5" fmla="*/ 191 h 662"/>
              <a:gd name="T6" fmla="*/ 543 w 613"/>
              <a:gd name="T7" fmla="*/ 228 h 662"/>
              <a:gd name="T8" fmla="*/ 307 w 613"/>
              <a:gd name="T9" fmla="*/ 55 h 662"/>
              <a:gd name="T10" fmla="*/ 71 w 613"/>
              <a:gd name="T11" fmla="*/ 228 h 662"/>
              <a:gd name="T12" fmla="*/ 44 w 613"/>
              <a:gd name="T13" fmla="*/ 191 h 662"/>
              <a:gd name="T14" fmla="*/ 516 w 613"/>
              <a:gd name="T15" fmla="*/ 266 h 662"/>
              <a:gd name="T16" fmla="*/ 516 w 613"/>
              <a:gd name="T17" fmla="*/ 494 h 662"/>
              <a:gd name="T18" fmla="*/ 471 w 613"/>
              <a:gd name="T19" fmla="*/ 494 h 662"/>
              <a:gd name="T20" fmla="*/ 471 w 613"/>
              <a:gd name="T21" fmla="*/ 266 h 662"/>
              <a:gd name="T22" fmla="*/ 516 w 613"/>
              <a:gd name="T23" fmla="*/ 266 h 662"/>
              <a:gd name="T24" fmla="*/ 143 w 613"/>
              <a:gd name="T25" fmla="*/ 386 h 662"/>
              <a:gd name="T26" fmla="*/ 143 w 613"/>
              <a:gd name="T27" fmla="*/ 494 h 662"/>
              <a:gd name="T28" fmla="*/ 97 w 613"/>
              <a:gd name="T29" fmla="*/ 494 h 662"/>
              <a:gd name="T30" fmla="*/ 97 w 613"/>
              <a:gd name="T31" fmla="*/ 386 h 662"/>
              <a:gd name="T32" fmla="*/ 143 w 613"/>
              <a:gd name="T33" fmla="*/ 386 h 662"/>
              <a:gd name="T34" fmla="*/ 236 w 613"/>
              <a:gd name="T35" fmla="*/ 328 h 662"/>
              <a:gd name="T36" fmla="*/ 236 w 613"/>
              <a:gd name="T37" fmla="*/ 494 h 662"/>
              <a:gd name="T38" fmla="*/ 190 w 613"/>
              <a:gd name="T39" fmla="*/ 494 h 662"/>
              <a:gd name="T40" fmla="*/ 190 w 613"/>
              <a:gd name="T41" fmla="*/ 328 h 662"/>
              <a:gd name="T42" fmla="*/ 236 w 613"/>
              <a:gd name="T43" fmla="*/ 328 h 662"/>
              <a:gd name="T44" fmla="*/ 330 w 613"/>
              <a:gd name="T45" fmla="*/ 361 h 662"/>
              <a:gd name="T46" fmla="*/ 330 w 613"/>
              <a:gd name="T47" fmla="*/ 494 h 662"/>
              <a:gd name="T48" fmla="*/ 284 w 613"/>
              <a:gd name="T49" fmla="*/ 494 h 662"/>
              <a:gd name="T50" fmla="*/ 284 w 613"/>
              <a:gd name="T51" fmla="*/ 361 h 662"/>
              <a:gd name="T52" fmla="*/ 330 w 613"/>
              <a:gd name="T53" fmla="*/ 361 h 662"/>
              <a:gd name="T54" fmla="*/ 422 w 613"/>
              <a:gd name="T55" fmla="*/ 297 h 662"/>
              <a:gd name="T56" fmla="*/ 422 w 613"/>
              <a:gd name="T57" fmla="*/ 494 h 662"/>
              <a:gd name="T58" fmla="*/ 377 w 613"/>
              <a:gd name="T59" fmla="*/ 494 h 662"/>
              <a:gd name="T60" fmla="*/ 377 w 613"/>
              <a:gd name="T61" fmla="*/ 297 h 662"/>
              <a:gd name="T62" fmla="*/ 422 w 613"/>
              <a:gd name="T63" fmla="*/ 297 h 662"/>
              <a:gd name="T64" fmla="*/ 567 w 613"/>
              <a:gd name="T65" fmla="*/ 578 h 662"/>
              <a:gd name="T66" fmla="*/ 46 w 613"/>
              <a:gd name="T67" fmla="*/ 578 h 662"/>
              <a:gd name="T68" fmla="*/ 46 w 613"/>
              <a:gd name="T69" fmla="*/ 532 h 662"/>
              <a:gd name="T70" fmla="*/ 567 w 613"/>
              <a:gd name="T71" fmla="*/ 532 h 662"/>
              <a:gd name="T72" fmla="*/ 567 w 613"/>
              <a:gd name="T73" fmla="*/ 578 h 662"/>
              <a:gd name="T74" fmla="*/ 613 w 613"/>
              <a:gd name="T75" fmla="*/ 662 h 662"/>
              <a:gd name="T76" fmla="*/ 0 w 613"/>
              <a:gd name="T77" fmla="*/ 662 h 662"/>
              <a:gd name="T78" fmla="*/ 0 w 613"/>
              <a:gd name="T79" fmla="*/ 616 h 662"/>
              <a:gd name="T80" fmla="*/ 613 w 613"/>
              <a:gd name="T81" fmla="*/ 616 h 662"/>
              <a:gd name="T82" fmla="*/ 613 w 613"/>
              <a:gd name="T83" fmla="*/ 662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3" h="662">
                <a:moveTo>
                  <a:pt x="44" y="191"/>
                </a:moveTo>
                <a:lnTo>
                  <a:pt x="307" y="0"/>
                </a:lnTo>
                <a:lnTo>
                  <a:pt x="570" y="191"/>
                </a:lnTo>
                <a:lnTo>
                  <a:pt x="543" y="228"/>
                </a:lnTo>
                <a:lnTo>
                  <a:pt x="307" y="55"/>
                </a:lnTo>
                <a:lnTo>
                  <a:pt x="71" y="228"/>
                </a:lnTo>
                <a:lnTo>
                  <a:pt x="44" y="191"/>
                </a:lnTo>
                <a:close/>
                <a:moveTo>
                  <a:pt x="516" y="266"/>
                </a:moveTo>
                <a:lnTo>
                  <a:pt x="516" y="494"/>
                </a:lnTo>
                <a:lnTo>
                  <a:pt x="471" y="494"/>
                </a:lnTo>
                <a:lnTo>
                  <a:pt x="471" y="266"/>
                </a:lnTo>
                <a:lnTo>
                  <a:pt x="516" y="266"/>
                </a:lnTo>
                <a:close/>
                <a:moveTo>
                  <a:pt x="143" y="386"/>
                </a:moveTo>
                <a:lnTo>
                  <a:pt x="143" y="494"/>
                </a:lnTo>
                <a:lnTo>
                  <a:pt x="97" y="494"/>
                </a:lnTo>
                <a:lnTo>
                  <a:pt x="97" y="386"/>
                </a:lnTo>
                <a:lnTo>
                  <a:pt x="143" y="386"/>
                </a:lnTo>
                <a:close/>
                <a:moveTo>
                  <a:pt x="236" y="328"/>
                </a:moveTo>
                <a:lnTo>
                  <a:pt x="236" y="494"/>
                </a:lnTo>
                <a:lnTo>
                  <a:pt x="190" y="494"/>
                </a:lnTo>
                <a:lnTo>
                  <a:pt x="190" y="328"/>
                </a:lnTo>
                <a:lnTo>
                  <a:pt x="236" y="328"/>
                </a:lnTo>
                <a:close/>
                <a:moveTo>
                  <a:pt x="330" y="361"/>
                </a:moveTo>
                <a:lnTo>
                  <a:pt x="330" y="494"/>
                </a:lnTo>
                <a:lnTo>
                  <a:pt x="284" y="494"/>
                </a:lnTo>
                <a:lnTo>
                  <a:pt x="284" y="361"/>
                </a:lnTo>
                <a:lnTo>
                  <a:pt x="330" y="361"/>
                </a:lnTo>
                <a:close/>
                <a:moveTo>
                  <a:pt x="422" y="297"/>
                </a:moveTo>
                <a:lnTo>
                  <a:pt x="422" y="494"/>
                </a:lnTo>
                <a:lnTo>
                  <a:pt x="377" y="494"/>
                </a:lnTo>
                <a:lnTo>
                  <a:pt x="377" y="297"/>
                </a:lnTo>
                <a:lnTo>
                  <a:pt x="422" y="297"/>
                </a:lnTo>
                <a:close/>
                <a:moveTo>
                  <a:pt x="567" y="578"/>
                </a:moveTo>
                <a:lnTo>
                  <a:pt x="46" y="578"/>
                </a:lnTo>
                <a:lnTo>
                  <a:pt x="46" y="532"/>
                </a:lnTo>
                <a:lnTo>
                  <a:pt x="567" y="532"/>
                </a:lnTo>
                <a:lnTo>
                  <a:pt x="567" y="578"/>
                </a:lnTo>
                <a:close/>
                <a:moveTo>
                  <a:pt x="613" y="662"/>
                </a:moveTo>
                <a:lnTo>
                  <a:pt x="0" y="662"/>
                </a:lnTo>
                <a:lnTo>
                  <a:pt x="0" y="616"/>
                </a:lnTo>
                <a:lnTo>
                  <a:pt x="613" y="616"/>
                </a:lnTo>
                <a:lnTo>
                  <a:pt x="613" y="66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5805" tIns="37903" rIns="75805" bIns="37903" numCol="1" anchor="t" anchorCtr="0" compatLnSpc="1">
            <a:prstTxWarp prst="textNoShape">
              <a:avLst/>
            </a:prstTxWarp>
          </a:bodyPr>
          <a:lstStyle/>
          <a:p>
            <a:endParaRPr lang="en-US" sz="1492"/>
          </a:p>
        </p:txBody>
      </p:sp>
      <p:sp>
        <p:nvSpPr>
          <p:cNvPr id="190" name="Freeform 10">
            <a:extLst>
              <a:ext uri="{FF2B5EF4-FFF2-40B4-BE49-F238E27FC236}">
                <a16:creationId xmlns:a16="http://schemas.microsoft.com/office/drawing/2014/main" xmlns="" id="{4FB44EE1-411A-4720-8CE0-D334983D4E23}"/>
              </a:ext>
            </a:extLst>
          </p:cNvPr>
          <p:cNvSpPr>
            <a:spLocks noEditPoints="1"/>
          </p:cNvSpPr>
          <p:nvPr/>
        </p:nvSpPr>
        <p:spPr bwMode="auto">
          <a:xfrm>
            <a:off x="190187" y="5180372"/>
            <a:ext cx="312940" cy="317476"/>
          </a:xfrm>
          <a:custGeom>
            <a:avLst/>
            <a:gdLst>
              <a:gd name="T0" fmla="*/ 460 w 692"/>
              <a:gd name="T1" fmla="*/ 499 h 700"/>
              <a:gd name="T2" fmla="*/ 404 w 692"/>
              <a:gd name="T3" fmla="*/ 493 h 700"/>
              <a:gd name="T4" fmla="*/ 330 w 692"/>
              <a:gd name="T5" fmla="*/ 487 h 700"/>
              <a:gd name="T6" fmla="*/ 236 w 692"/>
              <a:gd name="T7" fmla="*/ 456 h 700"/>
              <a:gd name="T8" fmla="*/ 120 w 692"/>
              <a:gd name="T9" fmla="*/ 503 h 700"/>
              <a:gd name="T10" fmla="*/ 433 w 692"/>
              <a:gd name="T11" fmla="*/ 647 h 700"/>
              <a:gd name="T12" fmla="*/ 536 w 692"/>
              <a:gd name="T13" fmla="*/ 619 h 700"/>
              <a:gd name="T14" fmla="*/ 642 w 692"/>
              <a:gd name="T15" fmla="*/ 566 h 700"/>
              <a:gd name="T16" fmla="*/ 499 w 692"/>
              <a:gd name="T17" fmla="*/ 574 h 700"/>
              <a:gd name="T18" fmla="*/ 438 w 692"/>
              <a:gd name="T19" fmla="*/ 594 h 700"/>
              <a:gd name="T20" fmla="*/ 364 w 692"/>
              <a:gd name="T21" fmla="*/ 593 h 700"/>
              <a:gd name="T22" fmla="*/ 301 w 692"/>
              <a:gd name="T23" fmla="*/ 601 h 700"/>
              <a:gd name="T24" fmla="*/ 296 w 692"/>
              <a:gd name="T25" fmla="*/ 567 h 700"/>
              <a:gd name="T26" fmla="*/ 387 w 692"/>
              <a:gd name="T27" fmla="*/ 547 h 700"/>
              <a:gd name="T28" fmla="*/ 437 w 692"/>
              <a:gd name="T29" fmla="*/ 550 h 700"/>
              <a:gd name="T30" fmla="*/ 474 w 692"/>
              <a:gd name="T31" fmla="*/ 531 h 700"/>
              <a:gd name="T32" fmla="*/ 118 w 692"/>
              <a:gd name="T33" fmla="*/ 449 h 700"/>
              <a:gd name="T34" fmla="*/ 252 w 692"/>
              <a:gd name="T35" fmla="*/ 411 h 700"/>
              <a:gd name="T36" fmla="*/ 251 w 692"/>
              <a:gd name="T37" fmla="*/ 368 h 700"/>
              <a:gd name="T38" fmla="*/ 227 w 692"/>
              <a:gd name="T39" fmla="*/ 231 h 700"/>
              <a:gd name="T40" fmla="*/ 259 w 692"/>
              <a:gd name="T41" fmla="*/ 166 h 700"/>
              <a:gd name="T42" fmla="*/ 296 w 692"/>
              <a:gd name="T43" fmla="*/ 99 h 700"/>
              <a:gd name="T44" fmla="*/ 320 w 692"/>
              <a:gd name="T45" fmla="*/ 22 h 700"/>
              <a:gd name="T46" fmla="*/ 400 w 692"/>
              <a:gd name="T47" fmla="*/ 3 h 700"/>
              <a:gd name="T48" fmla="*/ 459 w 692"/>
              <a:gd name="T49" fmla="*/ 59 h 700"/>
              <a:gd name="T50" fmla="*/ 445 w 692"/>
              <a:gd name="T51" fmla="*/ 136 h 700"/>
              <a:gd name="T52" fmla="*/ 521 w 692"/>
              <a:gd name="T53" fmla="*/ 193 h 700"/>
              <a:gd name="T54" fmla="*/ 526 w 692"/>
              <a:gd name="T55" fmla="*/ 339 h 700"/>
              <a:gd name="T56" fmla="*/ 469 w 692"/>
              <a:gd name="T57" fmla="*/ 383 h 700"/>
              <a:gd name="T58" fmla="*/ 514 w 692"/>
              <a:gd name="T59" fmla="*/ 493 h 700"/>
              <a:gd name="T60" fmla="*/ 661 w 692"/>
              <a:gd name="T61" fmla="*/ 522 h 700"/>
              <a:gd name="T62" fmla="*/ 692 w 692"/>
              <a:gd name="T63" fmla="*/ 582 h 700"/>
              <a:gd name="T64" fmla="*/ 543 w 692"/>
              <a:gd name="T65" fmla="*/ 663 h 700"/>
              <a:gd name="T66" fmla="*/ 453 w 692"/>
              <a:gd name="T67" fmla="*/ 689 h 700"/>
              <a:gd name="T68" fmla="*/ 0 w 692"/>
              <a:gd name="T69" fmla="*/ 700 h 700"/>
              <a:gd name="T70" fmla="*/ 46 w 692"/>
              <a:gd name="T71" fmla="*/ 516 h 700"/>
              <a:gd name="T72" fmla="*/ 494 w 692"/>
              <a:gd name="T73" fmla="*/ 215 h 700"/>
              <a:gd name="T74" fmla="*/ 429 w 692"/>
              <a:gd name="T75" fmla="*/ 166 h 700"/>
              <a:gd name="T76" fmla="*/ 425 w 692"/>
              <a:gd name="T77" fmla="*/ 103 h 700"/>
              <a:gd name="T78" fmla="*/ 408 w 692"/>
              <a:gd name="T79" fmla="*/ 42 h 700"/>
              <a:gd name="T80" fmla="*/ 349 w 692"/>
              <a:gd name="T81" fmla="*/ 42 h 700"/>
              <a:gd name="T82" fmla="*/ 332 w 692"/>
              <a:gd name="T83" fmla="*/ 103 h 700"/>
              <a:gd name="T84" fmla="*/ 328 w 692"/>
              <a:gd name="T85" fmla="*/ 166 h 700"/>
              <a:gd name="T86" fmla="*/ 263 w 692"/>
              <a:gd name="T87" fmla="*/ 216 h 700"/>
              <a:gd name="T88" fmla="*/ 269 w 692"/>
              <a:gd name="T89" fmla="*/ 338 h 700"/>
              <a:gd name="T90" fmla="*/ 289 w 692"/>
              <a:gd name="T91" fmla="*/ 228 h 700"/>
              <a:gd name="T92" fmla="*/ 319 w 692"/>
              <a:gd name="T93" fmla="*/ 228 h 700"/>
              <a:gd name="T94" fmla="*/ 346 w 692"/>
              <a:gd name="T95" fmla="*/ 445 h 700"/>
              <a:gd name="T96" fmla="*/ 370 w 692"/>
              <a:gd name="T97" fmla="*/ 380 h 700"/>
              <a:gd name="T98" fmla="*/ 395 w 692"/>
              <a:gd name="T99" fmla="*/ 395 h 700"/>
              <a:gd name="T100" fmla="*/ 436 w 692"/>
              <a:gd name="T101" fmla="*/ 238 h 700"/>
              <a:gd name="T102" fmla="*/ 461 w 692"/>
              <a:gd name="T103" fmla="*/ 223 h 700"/>
              <a:gd name="T104" fmla="*/ 480 w 692"/>
              <a:gd name="T105" fmla="*/ 343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2" h="700">
                <a:moveTo>
                  <a:pt x="474" y="531"/>
                </a:moveTo>
                <a:lnTo>
                  <a:pt x="474" y="517"/>
                </a:lnTo>
                <a:lnTo>
                  <a:pt x="468" y="506"/>
                </a:lnTo>
                <a:lnTo>
                  <a:pt x="460" y="499"/>
                </a:lnTo>
                <a:lnTo>
                  <a:pt x="448" y="495"/>
                </a:lnTo>
                <a:lnTo>
                  <a:pt x="433" y="493"/>
                </a:lnTo>
                <a:lnTo>
                  <a:pt x="419" y="493"/>
                </a:lnTo>
                <a:lnTo>
                  <a:pt x="404" y="493"/>
                </a:lnTo>
                <a:lnTo>
                  <a:pt x="392" y="494"/>
                </a:lnTo>
                <a:lnTo>
                  <a:pt x="369" y="495"/>
                </a:lnTo>
                <a:lnTo>
                  <a:pt x="347" y="493"/>
                </a:lnTo>
                <a:lnTo>
                  <a:pt x="330" y="487"/>
                </a:lnTo>
                <a:lnTo>
                  <a:pt x="315" y="480"/>
                </a:lnTo>
                <a:lnTo>
                  <a:pt x="300" y="474"/>
                </a:lnTo>
                <a:lnTo>
                  <a:pt x="267" y="461"/>
                </a:lnTo>
                <a:lnTo>
                  <a:pt x="236" y="456"/>
                </a:lnTo>
                <a:lnTo>
                  <a:pt x="206" y="460"/>
                </a:lnTo>
                <a:lnTo>
                  <a:pt x="177" y="468"/>
                </a:lnTo>
                <a:lnTo>
                  <a:pt x="148" y="483"/>
                </a:lnTo>
                <a:lnTo>
                  <a:pt x="120" y="503"/>
                </a:lnTo>
                <a:lnTo>
                  <a:pt x="120" y="654"/>
                </a:lnTo>
                <a:lnTo>
                  <a:pt x="375" y="654"/>
                </a:lnTo>
                <a:lnTo>
                  <a:pt x="406" y="653"/>
                </a:lnTo>
                <a:lnTo>
                  <a:pt x="433" y="647"/>
                </a:lnTo>
                <a:lnTo>
                  <a:pt x="459" y="640"/>
                </a:lnTo>
                <a:lnTo>
                  <a:pt x="482" y="634"/>
                </a:lnTo>
                <a:lnTo>
                  <a:pt x="507" y="625"/>
                </a:lnTo>
                <a:lnTo>
                  <a:pt x="536" y="619"/>
                </a:lnTo>
                <a:lnTo>
                  <a:pt x="644" y="600"/>
                </a:lnTo>
                <a:lnTo>
                  <a:pt x="649" y="586"/>
                </a:lnTo>
                <a:lnTo>
                  <a:pt x="647" y="575"/>
                </a:lnTo>
                <a:lnTo>
                  <a:pt x="642" y="566"/>
                </a:lnTo>
                <a:lnTo>
                  <a:pt x="632" y="560"/>
                </a:lnTo>
                <a:lnTo>
                  <a:pt x="617" y="559"/>
                </a:lnTo>
                <a:lnTo>
                  <a:pt x="510" y="559"/>
                </a:lnTo>
                <a:lnTo>
                  <a:pt x="499" y="574"/>
                </a:lnTo>
                <a:lnTo>
                  <a:pt x="487" y="583"/>
                </a:lnTo>
                <a:lnTo>
                  <a:pt x="471" y="590"/>
                </a:lnTo>
                <a:lnTo>
                  <a:pt x="455" y="593"/>
                </a:lnTo>
                <a:lnTo>
                  <a:pt x="438" y="594"/>
                </a:lnTo>
                <a:lnTo>
                  <a:pt x="421" y="593"/>
                </a:lnTo>
                <a:lnTo>
                  <a:pt x="403" y="593"/>
                </a:lnTo>
                <a:lnTo>
                  <a:pt x="387" y="592"/>
                </a:lnTo>
                <a:lnTo>
                  <a:pt x="364" y="593"/>
                </a:lnTo>
                <a:lnTo>
                  <a:pt x="343" y="596"/>
                </a:lnTo>
                <a:lnTo>
                  <a:pt x="322" y="602"/>
                </a:lnTo>
                <a:lnTo>
                  <a:pt x="311" y="605"/>
                </a:lnTo>
                <a:lnTo>
                  <a:pt x="301" y="601"/>
                </a:lnTo>
                <a:lnTo>
                  <a:pt x="295" y="594"/>
                </a:lnTo>
                <a:lnTo>
                  <a:pt x="290" y="586"/>
                </a:lnTo>
                <a:lnTo>
                  <a:pt x="290" y="577"/>
                </a:lnTo>
                <a:lnTo>
                  <a:pt x="296" y="567"/>
                </a:lnTo>
                <a:lnTo>
                  <a:pt x="304" y="560"/>
                </a:lnTo>
                <a:lnTo>
                  <a:pt x="331" y="552"/>
                </a:lnTo>
                <a:lnTo>
                  <a:pt x="358" y="548"/>
                </a:lnTo>
                <a:lnTo>
                  <a:pt x="387" y="547"/>
                </a:lnTo>
                <a:lnTo>
                  <a:pt x="396" y="547"/>
                </a:lnTo>
                <a:lnTo>
                  <a:pt x="410" y="548"/>
                </a:lnTo>
                <a:lnTo>
                  <a:pt x="423" y="550"/>
                </a:lnTo>
                <a:lnTo>
                  <a:pt x="437" y="550"/>
                </a:lnTo>
                <a:lnTo>
                  <a:pt x="449" y="548"/>
                </a:lnTo>
                <a:lnTo>
                  <a:pt x="460" y="545"/>
                </a:lnTo>
                <a:lnTo>
                  <a:pt x="468" y="539"/>
                </a:lnTo>
                <a:lnTo>
                  <a:pt x="474" y="531"/>
                </a:lnTo>
                <a:close/>
                <a:moveTo>
                  <a:pt x="0" y="700"/>
                </a:moveTo>
                <a:lnTo>
                  <a:pt x="0" y="470"/>
                </a:lnTo>
                <a:lnTo>
                  <a:pt x="90" y="470"/>
                </a:lnTo>
                <a:lnTo>
                  <a:pt x="118" y="449"/>
                </a:lnTo>
                <a:lnTo>
                  <a:pt x="149" y="433"/>
                </a:lnTo>
                <a:lnTo>
                  <a:pt x="182" y="419"/>
                </a:lnTo>
                <a:lnTo>
                  <a:pt x="217" y="411"/>
                </a:lnTo>
                <a:lnTo>
                  <a:pt x="252" y="411"/>
                </a:lnTo>
                <a:lnTo>
                  <a:pt x="286" y="418"/>
                </a:lnTo>
                <a:lnTo>
                  <a:pt x="286" y="383"/>
                </a:lnTo>
                <a:lnTo>
                  <a:pt x="269" y="376"/>
                </a:lnTo>
                <a:lnTo>
                  <a:pt x="251" y="368"/>
                </a:lnTo>
                <a:lnTo>
                  <a:pt x="239" y="356"/>
                </a:lnTo>
                <a:lnTo>
                  <a:pt x="229" y="339"/>
                </a:lnTo>
                <a:lnTo>
                  <a:pt x="227" y="319"/>
                </a:lnTo>
                <a:lnTo>
                  <a:pt x="227" y="231"/>
                </a:lnTo>
                <a:lnTo>
                  <a:pt x="229" y="210"/>
                </a:lnTo>
                <a:lnTo>
                  <a:pt x="235" y="193"/>
                </a:lnTo>
                <a:lnTo>
                  <a:pt x="246" y="178"/>
                </a:lnTo>
                <a:lnTo>
                  <a:pt x="259" y="166"/>
                </a:lnTo>
                <a:lnTo>
                  <a:pt x="284" y="149"/>
                </a:lnTo>
                <a:lnTo>
                  <a:pt x="311" y="136"/>
                </a:lnTo>
                <a:lnTo>
                  <a:pt x="301" y="118"/>
                </a:lnTo>
                <a:lnTo>
                  <a:pt x="296" y="99"/>
                </a:lnTo>
                <a:lnTo>
                  <a:pt x="295" y="79"/>
                </a:lnTo>
                <a:lnTo>
                  <a:pt x="297" y="59"/>
                </a:lnTo>
                <a:lnTo>
                  <a:pt x="307" y="38"/>
                </a:lnTo>
                <a:lnTo>
                  <a:pt x="320" y="22"/>
                </a:lnTo>
                <a:lnTo>
                  <a:pt x="337" y="10"/>
                </a:lnTo>
                <a:lnTo>
                  <a:pt x="357" y="3"/>
                </a:lnTo>
                <a:lnTo>
                  <a:pt x="379" y="0"/>
                </a:lnTo>
                <a:lnTo>
                  <a:pt x="400" y="3"/>
                </a:lnTo>
                <a:lnTo>
                  <a:pt x="419" y="10"/>
                </a:lnTo>
                <a:lnTo>
                  <a:pt x="437" y="22"/>
                </a:lnTo>
                <a:lnTo>
                  <a:pt x="450" y="38"/>
                </a:lnTo>
                <a:lnTo>
                  <a:pt x="459" y="59"/>
                </a:lnTo>
                <a:lnTo>
                  <a:pt x="463" y="79"/>
                </a:lnTo>
                <a:lnTo>
                  <a:pt x="461" y="99"/>
                </a:lnTo>
                <a:lnTo>
                  <a:pt x="456" y="118"/>
                </a:lnTo>
                <a:lnTo>
                  <a:pt x="445" y="136"/>
                </a:lnTo>
                <a:lnTo>
                  <a:pt x="474" y="149"/>
                </a:lnTo>
                <a:lnTo>
                  <a:pt x="497" y="164"/>
                </a:lnTo>
                <a:lnTo>
                  <a:pt x="512" y="178"/>
                </a:lnTo>
                <a:lnTo>
                  <a:pt x="521" y="193"/>
                </a:lnTo>
                <a:lnTo>
                  <a:pt x="528" y="210"/>
                </a:lnTo>
                <a:lnTo>
                  <a:pt x="531" y="231"/>
                </a:lnTo>
                <a:lnTo>
                  <a:pt x="531" y="319"/>
                </a:lnTo>
                <a:lnTo>
                  <a:pt x="526" y="339"/>
                </a:lnTo>
                <a:lnTo>
                  <a:pt x="518" y="356"/>
                </a:lnTo>
                <a:lnTo>
                  <a:pt x="505" y="368"/>
                </a:lnTo>
                <a:lnTo>
                  <a:pt x="488" y="377"/>
                </a:lnTo>
                <a:lnTo>
                  <a:pt x="469" y="383"/>
                </a:lnTo>
                <a:lnTo>
                  <a:pt x="469" y="455"/>
                </a:lnTo>
                <a:lnTo>
                  <a:pt x="488" y="463"/>
                </a:lnTo>
                <a:lnTo>
                  <a:pt x="503" y="476"/>
                </a:lnTo>
                <a:lnTo>
                  <a:pt x="514" y="493"/>
                </a:lnTo>
                <a:lnTo>
                  <a:pt x="520" y="513"/>
                </a:lnTo>
                <a:lnTo>
                  <a:pt x="617" y="513"/>
                </a:lnTo>
                <a:lnTo>
                  <a:pt x="642" y="516"/>
                </a:lnTo>
                <a:lnTo>
                  <a:pt x="661" y="522"/>
                </a:lnTo>
                <a:lnTo>
                  <a:pt x="674" y="533"/>
                </a:lnTo>
                <a:lnTo>
                  <a:pt x="685" y="547"/>
                </a:lnTo>
                <a:lnTo>
                  <a:pt x="691" y="563"/>
                </a:lnTo>
                <a:lnTo>
                  <a:pt x="692" y="582"/>
                </a:lnTo>
                <a:lnTo>
                  <a:pt x="691" y="601"/>
                </a:lnTo>
                <a:lnTo>
                  <a:pt x="684" y="621"/>
                </a:lnTo>
                <a:lnTo>
                  <a:pt x="674" y="640"/>
                </a:lnTo>
                <a:lnTo>
                  <a:pt x="543" y="663"/>
                </a:lnTo>
                <a:lnTo>
                  <a:pt x="518" y="669"/>
                </a:lnTo>
                <a:lnTo>
                  <a:pt x="495" y="676"/>
                </a:lnTo>
                <a:lnTo>
                  <a:pt x="474" y="682"/>
                </a:lnTo>
                <a:lnTo>
                  <a:pt x="453" y="689"/>
                </a:lnTo>
                <a:lnTo>
                  <a:pt x="430" y="695"/>
                </a:lnTo>
                <a:lnTo>
                  <a:pt x="404" y="699"/>
                </a:lnTo>
                <a:lnTo>
                  <a:pt x="375" y="700"/>
                </a:lnTo>
                <a:lnTo>
                  <a:pt x="0" y="700"/>
                </a:lnTo>
                <a:close/>
                <a:moveTo>
                  <a:pt x="46" y="654"/>
                </a:moveTo>
                <a:lnTo>
                  <a:pt x="75" y="654"/>
                </a:lnTo>
                <a:lnTo>
                  <a:pt x="75" y="516"/>
                </a:lnTo>
                <a:lnTo>
                  <a:pt x="46" y="516"/>
                </a:lnTo>
                <a:lnTo>
                  <a:pt x="46" y="654"/>
                </a:lnTo>
                <a:close/>
                <a:moveTo>
                  <a:pt x="497" y="319"/>
                </a:moveTo>
                <a:lnTo>
                  <a:pt x="497" y="231"/>
                </a:lnTo>
                <a:lnTo>
                  <a:pt x="494" y="215"/>
                </a:lnTo>
                <a:lnTo>
                  <a:pt x="487" y="202"/>
                </a:lnTo>
                <a:lnTo>
                  <a:pt x="476" y="191"/>
                </a:lnTo>
                <a:lnTo>
                  <a:pt x="453" y="177"/>
                </a:lnTo>
                <a:lnTo>
                  <a:pt x="429" y="166"/>
                </a:lnTo>
                <a:lnTo>
                  <a:pt x="403" y="155"/>
                </a:lnTo>
                <a:lnTo>
                  <a:pt x="403" y="130"/>
                </a:lnTo>
                <a:lnTo>
                  <a:pt x="417" y="118"/>
                </a:lnTo>
                <a:lnTo>
                  <a:pt x="425" y="103"/>
                </a:lnTo>
                <a:lnTo>
                  <a:pt x="429" y="86"/>
                </a:lnTo>
                <a:lnTo>
                  <a:pt x="426" y="68"/>
                </a:lnTo>
                <a:lnTo>
                  <a:pt x="419" y="53"/>
                </a:lnTo>
                <a:lnTo>
                  <a:pt x="408" y="42"/>
                </a:lnTo>
                <a:lnTo>
                  <a:pt x="394" y="35"/>
                </a:lnTo>
                <a:lnTo>
                  <a:pt x="379" y="34"/>
                </a:lnTo>
                <a:lnTo>
                  <a:pt x="362" y="35"/>
                </a:lnTo>
                <a:lnTo>
                  <a:pt x="349" y="42"/>
                </a:lnTo>
                <a:lnTo>
                  <a:pt x="338" y="53"/>
                </a:lnTo>
                <a:lnTo>
                  <a:pt x="331" y="68"/>
                </a:lnTo>
                <a:lnTo>
                  <a:pt x="328" y="86"/>
                </a:lnTo>
                <a:lnTo>
                  <a:pt x="332" y="103"/>
                </a:lnTo>
                <a:lnTo>
                  <a:pt x="341" y="118"/>
                </a:lnTo>
                <a:lnTo>
                  <a:pt x="354" y="130"/>
                </a:lnTo>
                <a:lnTo>
                  <a:pt x="354" y="155"/>
                </a:lnTo>
                <a:lnTo>
                  <a:pt x="328" y="166"/>
                </a:lnTo>
                <a:lnTo>
                  <a:pt x="304" y="177"/>
                </a:lnTo>
                <a:lnTo>
                  <a:pt x="281" y="191"/>
                </a:lnTo>
                <a:lnTo>
                  <a:pt x="270" y="202"/>
                </a:lnTo>
                <a:lnTo>
                  <a:pt x="263" y="216"/>
                </a:lnTo>
                <a:lnTo>
                  <a:pt x="261" y="231"/>
                </a:lnTo>
                <a:lnTo>
                  <a:pt x="261" y="319"/>
                </a:lnTo>
                <a:lnTo>
                  <a:pt x="263" y="330"/>
                </a:lnTo>
                <a:lnTo>
                  <a:pt x="269" y="338"/>
                </a:lnTo>
                <a:lnTo>
                  <a:pt x="277" y="343"/>
                </a:lnTo>
                <a:lnTo>
                  <a:pt x="286" y="347"/>
                </a:lnTo>
                <a:lnTo>
                  <a:pt x="286" y="238"/>
                </a:lnTo>
                <a:lnTo>
                  <a:pt x="289" y="228"/>
                </a:lnTo>
                <a:lnTo>
                  <a:pt x="296" y="223"/>
                </a:lnTo>
                <a:lnTo>
                  <a:pt x="304" y="220"/>
                </a:lnTo>
                <a:lnTo>
                  <a:pt x="312" y="223"/>
                </a:lnTo>
                <a:lnTo>
                  <a:pt x="319" y="228"/>
                </a:lnTo>
                <a:lnTo>
                  <a:pt x="320" y="238"/>
                </a:lnTo>
                <a:lnTo>
                  <a:pt x="320" y="433"/>
                </a:lnTo>
                <a:lnTo>
                  <a:pt x="334" y="440"/>
                </a:lnTo>
                <a:lnTo>
                  <a:pt x="346" y="445"/>
                </a:lnTo>
                <a:lnTo>
                  <a:pt x="361" y="449"/>
                </a:lnTo>
                <a:lnTo>
                  <a:pt x="361" y="395"/>
                </a:lnTo>
                <a:lnTo>
                  <a:pt x="364" y="385"/>
                </a:lnTo>
                <a:lnTo>
                  <a:pt x="370" y="380"/>
                </a:lnTo>
                <a:lnTo>
                  <a:pt x="379" y="377"/>
                </a:lnTo>
                <a:lnTo>
                  <a:pt x="387" y="380"/>
                </a:lnTo>
                <a:lnTo>
                  <a:pt x="394" y="385"/>
                </a:lnTo>
                <a:lnTo>
                  <a:pt x="395" y="395"/>
                </a:lnTo>
                <a:lnTo>
                  <a:pt x="395" y="448"/>
                </a:lnTo>
                <a:lnTo>
                  <a:pt x="417" y="448"/>
                </a:lnTo>
                <a:lnTo>
                  <a:pt x="436" y="448"/>
                </a:lnTo>
                <a:lnTo>
                  <a:pt x="436" y="238"/>
                </a:lnTo>
                <a:lnTo>
                  <a:pt x="438" y="228"/>
                </a:lnTo>
                <a:lnTo>
                  <a:pt x="445" y="223"/>
                </a:lnTo>
                <a:lnTo>
                  <a:pt x="453" y="220"/>
                </a:lnTo>
                <a:lnTo>
                  <a:pt x="461" y="223"/>
                </a:lnTo>
                <a:lnTo>
                  <a:pt x="468" y="228"/>
                </a:lnTo>
                <a:lnTo>
                  <a:pt x="469" y="238"/>
                </a:lnTo>
                <a:lnTo>
                  <a:pt x="469" y="347"/>
                </a:lnTo>
                <a:lnTo>
                  <a:pt x="480" y="343"/>
                </a:lnTo>
                <a:lnTo>
                  <a:pt x="488" y="338"/>
                </a:lnTo>
                <a:lnTo>
                  <a:pt x="494" y="330"/>
                </a:lnTo>
                <a:lnTo>
                  <a:pt x="497" y="31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5805" tIns="37903" rIns="75805" bIns="37903" numCol="1" anchor="t" anchorCtr="0" compatLnSpc="1">
            <a:prstTxWarp prst="textNoShape">
              <a:avLst/>
            </a:prstTxWarp>
          </a:bodyPr>
          <a:lstStyle/>
          <a:p>
            <a:endParaRPr lang="en-US" sz="1492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3390359-F2C1-4814-8557-A4917D40DF1A}"/>
              </a:ext>
            </a:extLst>
          </p:cNvPr>
          <p:cNvSpPr txBox="1">
            <a:spLocks/>
          </p:cNvSpPr>
          <p:nvPr/>
        </p:nvSpPr>
        <p:spPr>
          <a:xfrm>
            <a:off x="5414781" y="3531767"/>
            <a:ext cx="4175301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tr-TR" altLang="ru-RU" sz="1658" dirty="0">
                <a:solidFill>
                  <a:schemeClr val="bg1"/>
                </a:solidFill>
              </a:rPr>
              <a:t>Teknoloji geliştirme</a:t>
            </a:r>
            <a:endParaRPr lang="ru-RU" sz="1658" dirty="0">
              <a:solidFill>
                <a:schemeClr val="bg1"/>
              </a:solidFill>
            </a:endParaRPr>
          </a:p>
        </p:txBody>
      </p:sp>
      <p:sp>
        <p:nvSpPr>
          <p:cNvPr id="34" name="Title 13"/>
          <p:cNvSpPr txBox="1">
            <a:spLocks/>
          </p:cNvSpPr>
          <p:nvPr/>
        </p:nvSpPr>
        <p:spPr bwMode="gray">
          <a:xfrm>
            <a:off x="495300" y="274638"/>
            <a:ext cx="8915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321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b="1" dirty="0">
                <a:solidFill>
                  <a:srgbClr val="C00000"/>
                </a:solidFill>
              </a:rPr>
              <a:t>2017-2021 </a:t>
            </a:r>
            <a:r>
              <a:rPr lang="en-US" sz="2400" b="1" dirty="0" err="1">
                <a:solidFill>
                  <a:srgbClr val="C00000"/>
                </a:solidFill>
              </a:rPr>
              <a:t>Kalk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en-US" sz="2400" b="1" dirty="0" err="1">
                <a:solidFill>
                  <a:srgbClr val="C00000"/>
                </a:solidFill>
              </a:rPr>
              <a:t>nma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stratejisi yatırım iklimi ve Doğrudan Yabancı Yatırımı çekmeyi kilit öncelikler olarak belirlemiştir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6" name="Straight Connector 4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94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 hidden="1">
            <a:extLst>
              <a:ext uri="{FF2B5EF4-FFF2-40B4-BE49-F238E27FC236}">
                <a16:creationId xmlns:a16="http://schemas.microsoft.com/office/drawing/2014/main" xmlns="" id="{F2826B5C-2AA4-46D6-BF61-B9A6767212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21" y="653258"/>
          <a:ext cx="1719" cy="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653258"/>
                        <a:ext cx="1719" cy="1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Объект 2">
            <a:extLst>
              <a:ext uri="{FF2B5EF4-FFF2-40B4-BE49-F238E27FC236}">
                <a16:creationId xmlns:a16="http://schemas.microsoft.com/office/drawing/2014/main" xmlns="" id="{B49B2A1E-6D09-47F3-A2F4-892C56F3A2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2685" y="1371600"/>
            <a:ext cx="9574424" cy="510268"/>
          </a:xfrm>
        </p:spPr>
        <p:txBody>
          <a:bodyPr vert="horz" wrap="square" lIns="0" tIns="0" rIns="0" bIns="0" rtlCol="0">
            <a:spAutoFit/>
          </a:bodyPr>
          <a:lstStyle/>
          <a:p>
            <a:pPr defTabSz="739513">
              <a:spcBef>
                <a:spcPts val="812"/>
              </a:spcBef>
            </a:pPr>
            <a:r>
              <a:rPr lang="tr-TR" altLang="ru-RU" sz="1658" b="1" i="1" dirty="0"/>
              <a:t>Eylül 2017’den itibaren özel iş geliştirme ve Doğrudan Yabancı Yatırımı akışlarında hiçbir kısıtlama kalmamıştır </a:t>
            </a:r>
            <a:endParaRPr lang="en-US" altLang="ru-RU" sz="1658" i="1" dirty="0">
              <a:cs typeface="Microsoft Sans Serif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99052FE5-1B27-4B33-89BD-3986ED32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" y="5540152"/>
            <a:ext cx="9902561" cy="67495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txBody>
          <a:bodyPr wrap="square" lIns="82550" tIns="82550" rIns="82550" bIns="8255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tr-TR" altLang="en-US" sz="1658" b="1" dirty="0">
                <a:solidFill>
                  <a:srgbClr val="FF0000"/>
                </a:solidFill>
                <a:latin typeface="+mn-lt"/>
              </a:rPr>
              <a:t>Pazar ekonomisine inanıyoruz</a:t>
            </a:r>
            <a:r>
              <a:rPr lang="en-US" altLang="en-US" sz="1658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9" name="4. Footnote"/>
          <p:cNvSpPr txBox="1">
            <a:spLocks noChangeArrowheads="1"/>
          </p:cNvSpPr>
          <p:nvPr/>
        </p:nvSpPr>
        <p:spPr bwMode="gray">
          <a:xfrm>
            <a:off x="252684" y="5564925"/>
            <a:ext cx="7954273" cy="10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1066" indent="-71066">
              <a:defRPr/>
            </a:pPr>
            <a:r>
              <a:rPr lang="en-GB" sz="663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tr-TR" sz="663" dirty="0">
                <a:solidFill>
                  <a:schemeClr val="bg1"/>
                </a:solidFill>
                <a:latin typeface="Arial" panose="020B0604020202020204" pitchFamily="34" charset="0"/>
              </a:rPr>
              <a:t> Sabit piyasa harici kurdan </a:t>
            </a:r>
            <a:endParaRPr lang="ru-RU" sz="66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1FC7FB3-6B6B-4170-9166-063595169D81}"/>
              </a:ext>
            </a:extLst>
          </p:cNvPr>
          <p:cNvCxnSpPr>
            <a:cxnSpLocks/>
          </p:cNvCxnSpPr>
          <p:nvPr/>
        </p:nvCxnSpPr>
        <p:spPr>
          <a:xfrm>
            <a:off x="162872" y="3475602"/>
            <a:ext cx="9331343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1FC7FB3-6B6B-4170-9166-063595169D81}"/>
              </a:ext>
            </a:extLst>
          </p:cNvPr>
          <p:cNvCxnSpPr>
            <a:cxnSpLocks/>
          </p:cNvCxnSpPr>
          <p:nvPr/>
        </p:nvCxnSpPr>
        <p:spPr>
          <a:xfrm>
            <a:off x="162872" y="4427444"/>
            <a:ext cx="9331343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1FC7FB3-6B6B-4170-9166-063595169D81}"/>
              </a:ext>
            </a:extLst>
          </p:cNvPr>
          <p:cNvCxnSpPr>
            <a:cxnSpLocks/>
          </p:cNvCxnSpPr>
          <p:nvPr/>
        </p:nvCxnSpPr>
        <p:spPr>
          <a:xfrm>
            <a:off x="199515" y="2592161"/>
            <a:ext cx="4288634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1FC7FB3-6B6B-4170-9166-063595169D81}"/>
              </a:ext>
            </a:extLst>
          </p:cNvPr>
          <p:cNvCxnSpPr>
            <a:cxnSpLocks/>
          </p:cNvCxnSpPr>
          <p:nvPr/>
        </p:nvCxnSpPr>
        <p:spPr>
          <a:xfrm>
            <a:off x="4662331" y="2592161"/>
            <a:ext cx="477626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685" y="2337009"/>
            <a:ext cx="4235464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b="1" i="1" dirty="0">
                <a:solidFill>
                  <a:schemeClr val="accent1"/>
                </a:solidFill>
                <a:latin typeface="Arial" charset="0"/>
                <a:cs typeface="Microsoft Sans Serif" panose="020B0604020202020204" pitchFamily="34" charset="0"/>
              </a:rPr>
              <a:t>Nasıldı</a:t>
            </a:r>
            <a:r>
              <a:rPr lang="en-US" altLang="ru-RU" sz="1658" b="1" i="1" dirty="0">
                <a:solidFill>
                  <a:schemeClr val="accent1"/>
                </a:solidFill>
                <a:latin typeface="Arial" charset="0"/>
                <a:cs typeface="Microsoft Sans Serif" panose="020B0604020202020204" pitchFamily="34" charset="0"/>
              </a:rPr>
              <a:t>…</a:t>
            </a:r>
            <a:endParaRPr lang="ru-RU" sz="1658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685" y="2724102"/>
            <a:ext cx="4235464" cy="510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dirty="0">
                <a:solidFill>
                  <a:schemeClr val="tx2"/>
                </a:solidFill>
                <a:latin typeface="Arial" charset="0"/>
                <a:cs typeface="Microsoft Sans Serif" panose="020B0604020202020204" pitchFamily="34" charset="0"/>
              </a:rPr>
              <a:t>İhracatçıların yabancı para gelirlerinin ¼’ünü devlete satmaları gerekiyordu </a:t>
            </a:r>
            <a:endParaRPr lang="ru-RU" sz="1658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684" y="3064759"/>
            <a:ext cx="4885913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endParaRPr lang="ru-RU" sz="1658" dirty="0"/>
          </a:p>
        </p:txBody>
      </p:sp>
      <p:sp>
        <p:nvSpPr>
          <p:cNvPr id="16" name="TextBox 15"/>
          <p:cNvSpPr txBox="1"/>
          <p:nvPr/>
        </p:nvSpPr>
        <p:spPr>
          <a:xfrm>
            <a:off x="252685" y="3689100"/>
            <a:ext cx="4235464" cy="510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dirty="0">
                <a:solidFill>
                  <a:srgbClr val="FFFFFF"/>
                </a:solidFill>
                <a:latin typeface="Arial" charset="0"/>
                <a:cs typeface="Microsoft Sans Serif" panose="020B0604020202020204" pitchFamily="34" charset="0"/>
              </a:rPr>
              <a:t>Özbekistan Somunun ABD Doları karşısında kuru kontrol altındaydı</a:t>
            </a:r>
            <a:endParaRPr lang="ru-RU" sz="1658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684" y="3830214"/>
            <a:ext cx="4885913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endParaRPr lang="ru-RU" sz="1658" dirty="0"/>
          </a:p>
        </p:txBody>
      </p:sp>
      <p:sp>
        <p:nvSpPr>
          <p:cNvPr id="24" name="TextBox 23"/>
          <p:cNvSpPr txBox="1"/>
          <p:nvPr/>
        </p:nvSpPr>
        <p:spPr>
          <a:xfrm>
            <a:off x="252685" y="4654098"/>
            <a:ext cx="4235464" cy="510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dirty="0">
                <a:solidFill>
                  <a:schemeClr val="tx2"/>
                </a:solidFill>
                <a:latin typeface="Arial" charset="0"/>
                <a:cs typeface="Microsoft Sans Serif" panose="020B0604020202020204" pitchFamily="34" charset="0"/>
              </a:rPr>
              <a:t>Bireylerin ve şirketlerin satın alabildiği yabancı para kısıtlıydı</a:t>
            </a:r>
            <a:endParaRPr lang="ru-RU" sz="1658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3631" y="2299304"/>
            <a:ext cx="4975357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b="1" i="1" dirty="0">
                <a:solidFill>
                  <a:srgbClr val="00B050"/>
                </a:solidFill>
                <a:latin typeface="Arial" charset="0"/>
                <a:cs typeface="Microsoft Sans Serif" panose="020B0604020202020204" pitchFamily="34" charset="0"/>
              </a:rPr>
              <a:t>Şimdi nasıl</a:t>
            </a:r>
            <a:r>
              <a:rPr lang="en-US" altLang="ru-RU" sz="1658" b="1" i="1" dirty="0">
                <a:solidFill>
                  <a:srgbClr val="00B050"/>
                </a:solidFill>
                <a:latin typeface="Arial" charset="0"/>
                <a:cs typeface="Microsoft Sans Serif" panose="020B0604020202020204" pitchFamily="34" charset="0"/>
              </a:rPr>
              <a:t>…</a:t>
            </a:r>
            <a:endParaRPr lang="ru-RU" sz="1658" i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3631" y="2719736"/>
            <a:ext cx="4975357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dirty="0">
                <a:solidFill>
                  <a:srgbClr val="00B050"/>
                </a:solidFill>
                <a:latin typeface="Arial" charset="0"/>
                <a:cs typeface="Microsoft Sans Serif" panose="020B0604020202020204" pitchFamily="34" charset="0"/>
              </a:rPr>
              <a:t>Gelir kazanıyorsunuz- size aittir. Bu adil bir oyundur. </a:t>
            </a:r>
            <a:endParaRPr lang="ru-RU" sz="1658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3631" y="2809608"/>
            <a:ext cx="4885913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endParaRPr lang="ru-RU" sz="1658" dirty="0"/>
          </a:p>
        </p:txBody>
      </p:sp>
      <p:sp>
        <p:nvSpPr>
          <p:cNvPr id="28" name="TextBox 27"/>
          <p:cNvSpPr txBox="1"/>
          <p:nvPr/>
        </p:nvSpPr>
        <p:spPr>
          <a:xfrm>
            <a:off x="4703631" y="3064760"/>
            <a:ext cx="4885913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endParaRPr lang="ru-RU" sz="1658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03631" y="3686918"/>
            <a:ext cx="4975357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dirty="0">
                <a:solidFill>
                  <a:srgbClr val="00B050"/>
                </a:solidFill>
                <a:latin typeface="Arial" charset="0"/>
                <a:cs typeface="Microsoft Sans Serif" panose="020B0604020202020204" pitchFamily="34" charset="0"/>
              </a:rPr>
              <a:t>Kur serbest piyasa tarafından belirlenir</a:t>
            </a:r>
            <a:endParaRPr lang="ru-RU" sz="1658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03631" y="3575063"/>
            <a:ext cx="4885913" cy="25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endParaRPr lang="ru-RU" sz="1658" dirty="0"/>
          </a:p>
        </p:txBody>
      </p:sp>
      <p:sp>
        <p:nvSpPr>
          <p:cNvPr id="38" name="TextBox 37"/>
          <p:cNvSpPr txBox="1"/>
          <p:nvPr/>
        </p:nvSpPr>
        <p:spPr>
          <a:xfrm>
            <a:off x="4703631" y="4654098"/>
            <a:ext cx="4975357" cy="510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dirty="0">
                <a:solidFill>
                  <a:srgbClr val="00B050"/>
                </a:solidFill>
                <a:latin typeface="Arial" charset="0"/>
                <a:cs typeface="Microsoft Sans Serif" panose="020B0604020202020204" pitchFamily="34" charset="0"/>
              </a:rPr>
              <a:t>İhtiyaç duyduğunuz kadar satın alabilirsiniz. Hiçbir kısıtlama yoktur</a:t>
            </a:r>
            <a:endParaRPr lang="ru-RU" sz="1658" dirty="0">
              <a:solidFill>
                <a:srgbClr val="00B050"/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252685" y="3686918"/>
            <a:ext cx="4235464" cy="510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tr-TR" altLang="ru-RU" sz="1658" dirty="0">
                <a:solidFill>
                  <a:schemeClr val="tx2"/>
                </a:solidFill>
                <a:latin typeface="Arial" charset="0"/>
                <a:cs typeface="Microsoft Sans Serif" panose="020B0604020202020204" pitchFamily="34" charset="0"/>
              </a:rPr>
              <a:t>Özbekistan Somunun ABD Doları karşısında kuru kontrol altındaydı</a:t>
            </a:r>
            <a:endParaRPr lang="ru-RU" sz="1658" dirty="0">
              <a:solidFill>
                <a:schemeClr val="tx2"/>
              </a:solidFill>
            </a:endParaRPr>
          </a:p>
        </p:txBody>
      </p:sp>
      <p:cxnSp>
        <p:nvCxnSpPr>
          <p:cNvPr id="31" name="Straight Connector 4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3"/>
          <p:cNvSpPr txBox="1">
            <a:spLocks/>
          </p:cNvSpPr>
          <p:nvPr/>
        </p:nvSpPr>
        <p:spPr bwMode="gray">
          <a:xfrm>
            <a:off x="495300" y="274638"/>
            <a:ext cx="8915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321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000" b="1" dirty="0">
                <a:solidFill>
                  <a:srgbClr val="C00000"/>
                </a:solidFill>
              </a:rPr>
              <a:t>Yabancı para yönetmeliklerinin liberalleştirilmesi </a:t>
            </a:r>
            <a:endParaRPr lang="tr-TR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61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91D7F9-7EAF-46D9-975A-E0EFDA1D9EC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9462" name="Title 1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</a:rPr>
              <a:t>Ekonomi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" y="1371600"/>
            <a:ext cx="52959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b="1" i="1" dirty="0" smtClean="0">
                <a:cs typeface="Arial" pitchFamily="34" charset="0"/>
              </a:rPr>
              <a:t>Ekonomi son 5 yılda orta olarak 8% büyüdü</a:t>
            </a:r>
            <a:endParaRPr lang="tr-TR" sz="1600" dirty="0" smtClean="0">
              <a:cs typeface="Arial" pitchFamily="34" charset="0"/>
            </a:endParaRPr>
          </a:p>
          <a:p>
            <a:pPr marL="225425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2016 yılında dünyanın en hızlı büyüyen 4. ekonomisi (7.8%)</a:t>
            </a:r>
          </a:p>
          <a:p>
            <a:pPr marL="225425" lvl="1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b="1" i="1" dirty="0" smtClean="0">
                <a:cs typeface="Arial" pitchFamily="34" charset="0"/>
              </a:rPr>
              <a:t>Yeni, reformları isteyen hükümet</a:t>
            </a: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dirty="0">
                <a:cs typeface="Arial" pitchFamily="34" charset="0"/>
              </a:rPr>
              <a:t>Demokrasiye, hukukun üstünlüğüne, özel sektör ve yabancı yatırımlara olan </a:t>
            </a:r>
            <a:r>
              <a:rPr lang="tr-TR" sz="1600" dirty="0" smtClean="0">
                <a:cs typeface="Arial" pitchFamily="34" charset="0"/>
              </a:rPr>
              <a:t>bağlılık</a:t>
            </a: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dirty="0" smtClean="0">
                <a:cs typeface="Arial" pitchFamily="34" charset="0"/>
              </a:rPr>
              <a:t>Cumhurbaşkanı </a:t>
            </a:r>
            <a:r>
              <a:rPr lang="tr-TR" sz="1600" dirty="0" err="1" smtClean="0">
                <a:cs typeface="Arial" pitchFamily="34" charset="0"/>
              </a:rPr>
              <a:t>Shavkat</a:t>
            </a:r>
            <a:r>
              <a:rPr lang="tr-TR" sz="1600" dirty="0" smtClean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Mirziyoyev</a:t>
            </a:r>
            <a:r>
              <a:rPr lang="tr-TR" sz="1600" dirty="0">
                <a:cs typeface="Arial" pitchFamily="34" charset="0"/>
              </a:rPr>
              <a:t>, </a:t>
            </a:r>
            <a:r>
              <a:rPr lang="tr-TR" sz="1600" dirty="0" smtClean="0">
                <a:cs typeface="Arial" pitchFamily="34" charset="0"/>
              </a:rPr>
              <a:t>serbest ekonomi </a:t>
            </a:r>
            <a:r>
              <a:rPr lang="tr-TR" sz="1600" dirty="0">
                <a:cs typeface="Arial" pitchFamily="34" charset="0"/>
              </a:rPr>
              <a:t>reformları </a:t>
            </a:r>
            <a:r>
              <a:rPr lang="tr-TR" sz="1600" dirty="0" smtClean="0">
                <a:cs typeface="Arial" pitchFamily="34" charset="0"/>
              </a:rPr>
              <a:t>başlattı</a:t>
            </a:r>
          </a:p>
          <a:p>
            <a:pPr marL="225425" lvl="1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b="1" i="1" dirty="0" smtClean="0">
                <a:cs typeface="Arial" pitchFamily="34" charset="0"/>
              </a:rPr>
              <a:t>Stratejik konum</a:t>
            </a: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dirty="0" smtClean="0">
                <a:cs typeface="Arial" pitchFamily="34" charset="0"/>
              </a:rPr>
              <a:t>Rusya, Çine yakınlık ve Orta Asya'nın ortasında</a:t>
            </a: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dirty="0" smtClean="0">
                <a:cs typeface="Arial" pitchFamily="34" charset="0"/>
              </a:rPr>
              <a:t>Japonya, Güney Kore, Türkiye, AB ülkeleri ile güçlü ekonomik bağlar</a:t>
            </a:r>
          </a:p>
          <a:p>
            <a:pPr marL="225425" lvl="1" indent="-225425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b="1" i="1" dirty="0" smtClean="0">
                <a:cs typeface="Arial" pitchFamily="34" charset="0"/>
              </a:rPr>
              <a:t>Güçlü ekonomik temeller</a:t>
            </a: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dirty="0">
                <a:cs typeface="Arial" pitchFamily="34" charset="0"/>
              </a:rPr>
              <a:t>Doğal kaynakların bolluğu - enerji, madencilik </a:t>
            </a: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dirty="0">
                <a:cs typeface="Arial" pitchFamily="34" charset="0"/>
              </a:rPr>
              <a:t>Orta Asya'daki en büyük tüketici pazarı</a:t>
            </a:r>
          </a:p>
          <a:p>
            <a:pPr marL="463550" lvl="2" indent="-225425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600" dirty="0">
                <a:cs typeface="Arial" pitchFamily="34" charset="0"/>
              </a:rPr>
              <a:t>Kurulan imalat üssü, eğitimli ucuz iş </a:t>
            </a:r>
            <a:r>
              <a:rPr lang="tr-TR" sz="1600" dirty="0" smtClean="0">
                <a:cs typeface="Arial" pitchFamily="34" charset="0"/>
              </a:rPr>
              <a:t>gücü</a:t>
            </a:r>
            <a:endParaRPr lang="tr-TR" sz="1600" dirty="0"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26150" y="1295402"/>
            <a:ext cx="346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GDP 2015-2022f </a:t>
            </a:r>
            <a:r>
              <a:rPr lang="en-US" sz="1400" i="1" dirty="0">
                <a:solidFill>
                  <a:srgbClr val="C00000"/>
                </a:solidFill>
              </a:rPr>
              <a:t>(IMF)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5791199" y="1600200"/>
          <a:ext cx="3962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5715000" y="4419600"/>
          <a:ext cx="3429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599" y="4111825"/>
            <a:ext cx="346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GDP composition </a:t>
            </a:r>
            <a:r>
              <a:rPr lang="en-US" sz="1400" dirty="0">
                <a:solidFill>
                  <a:srgbClr val="C00000"/>
                </a:solidFill>
              </a:rPr>
              <a:t>(% of total, 2016)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5487" y="6553200"/>
            <a:ext cx="18149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Source: State Statistics Committee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3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91D7F9-7EAF-46D9-975A-E0EFDA1D9EC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9462" name="Title 1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</a:rPr>
              <a:t>İhracat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İthalat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5410200" y="1524000"/>
          <a:ext cx="4343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29300" y="1219200"/>
            <a:ext cx="346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Exports </a:t>
            </a:r>
            <a:r>
              <a:rPr lang="en-US" sz="1400" dirty="0" smtClean="0">
                <a:solidFill>
                  <a:srgbClr val="C00000"/>
                </a:solidFill>
              </a:rPr>
              <a:t>(share </a:t>
            </a:r>
            <a:r>
              <a:rPr lang="en-US" sz="1400" dirty="0">
                <a:solidFill>
                  <a:srgbClr val="C00000"/>
                </a:solidFill>
              </a:rPr>
              <a:t>of total, 2016)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5486399" y="4495800"/>
          <a:ext cx="4191001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91200" y="4114800"/>
            <a:ext cx="346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Imports </a:t>
            </a:r>
            <a:r>
              <a:rPr lang="en-US" sz="1400" dirty="0">
                <a:solidFill>
                  <a:srgbClr val="C00000"/>
                </a:solidFill>
              </a:rPr>
              <a:t>(share of total, 2016)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" y="1371603"/>
            <a:ext cx="50673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i="1" dirty="0" err="1" smtClean="0">
                <a:cs typeface="Arial" pitchFamily="34" charset="0"/>
              </a:rPr>
              <a:t>En</a:t>
            </a:r>
            <a:r>
              <a:rPr lang="en-US" b="1" i="1" dirty="0" smtClean="0">
                <a:cs typeface="Arial" pitchFamily="34" charset="0"/>
              </a:rPr>
              <a:t> </a:t>
            </a:r>
            <a:r>
              <a:rPr lang="en-US" b="1" i="1" dirty="0" err="1" smtClean="0">
                <a:cs typeface="Arial" pitchFamily="34" charset="0"/>
              </a:rPr>
              <a:t>büyük</a:t>
            </a:r>
            <a:r>
              <a:rPr lang="en-US" b="1" i="1" dirty="0" smtClean="0">
                <a:cs typeface="Arial" pitchFamily="34" charset="0"/>
              </a:rPr>
              <a:t> 5 </a:t>
            </a:r>
            <a:r>
              <a:rPr lang="en-US" b="1" i="1" dirty="0" err="1" smtClean="0">
                <a:cs typeface="Arial" pitchFamily="34" charset="0"/>
              </a:rPr>
              <a:t>ticaret</a:t>
            </a:r>
            <a:r>
              <a:rPr lang="en-US" b="1" i="1" dirty="0" smtClean="0">
                <a:cs typeface="Arial" pitchFamily="34" charset="0"/>
              </a:rPr>
              <a:t> </a:t>
            </a:r>
            <a:r>
              <a:rPr lang="en-US" b="1" i="1" dirty="0" err="1" smtClean="0">
                <a:cs typeface="Arial" pitchFamily="34" charset="0"/>
              </a:rPr>
              <a:t>ortakları</a:t>
            </a:r>
            <a:r>
              <a:rPr lang="en-US" b="1" i="1" dirty="0" smtClean="0">
                <a:cs typeface="Arial" pitchFamily="34" charset="0"/>
              </a:rPr>
              <a:t> </a:t>
            </a:r>
            <a:endParaRPr lang="en-US" b="1" i="1" dirty="0">
              <a:cs typeface="Arial" pitchFamily="34" charset="0"/>
            </a:endParaRPr>
          </a:p>
          <a:p>
            <a:pPr marL="463550" lvl="2" indent="-225425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dirty="0">
                <a:cs typeface="Arial" pitchFamily="34" charset="0"/>
              </a:rPr>
              <a:t>Rusya (</a:t>
            </a:r>
            <a:r>
              <a:rPr lang="tr-TR" dirty="0" smtClean="0">
                <a:cs typeface="Arial" pitchFamily="34" charset="0"/>
              </a:rPr>
              <a:t>toplam dan %17.9</a:t>
            </a:r>
            <a:r>
              <a:rPr lang="tr-TR" dirty="0">
                <a:cs typeface="Arial" pitchFamily="34" charset="0"/>
              </a:rPr>
              <a:t>), Çin (% 17.5), Kazakistan (% 7.8), Türkiye (% 5.4) ve Güney Kore (% </a:t>
            </a:r>
            <a:r>
              <a:rPr lang="tr-TR" dirty="0" smtClean="0">
                <a:cs typeface="Arial" pitchFamily="34" charset="0"/>
              </a:rPr>
              <a:t>4.8)</a:t>
            </a:r>
          </a:p>
          <a:p>
            <a:pPr marL="225425" indent="-225425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i="1" dirty="0" err="1" smtClean="0">
                <a:cs typeface="Arial" pitchFamily="34" charset="0"/>
              </a:rPr>
              <a:t>Önemli</a:t>
            </a:r>
            <a:r>
              <a:rPr lang="en-US" b="1" i="1" dirty="0" smtClean="0">
                <a:cs typeface="Arial" pitchFamily="34" charset="0"/>
              </a:rPr>
              <a:t> </a:t>
            </a:r>
            <a:r>
              <a:rPr lang="en-US" b="1" i="1" dirty="0" err="1" smtClean="0">
                <a:cs typeface="Arial" pitchFamily="34" charset="0"/>
              </a:rPr>
              <a:t>ithalat</a:t>
            </a:r>
            <a:r>
              <a:rPr lang="en-US" b="1" i="1" dirty="0" smtClean="0">
                <a:cs typeface="Arial" pitchFamily="34" charset="0"/>
              </a:rPr>
              <a:t> </a:t>
            </a:r>
            <a:r>
              <a:rPr lang="en-US" b="1" i="1" dirty="0" err="1" smtClean="0">
                <a:cs typeface="Arial" pitchFamily="34" charset="0"/>
              </a:rPr>
              <a:t>ürünleri</a:t>
            </a:r>
            <a:endParaRPr lang="en-US" b="1" i="1" dirty="0">
              <a:cs typeface="Arial" pitchFamily="34" charset="0"/>
            </a:endParaRPr>
          </a:p>
          <a:p>
            <a:pPr marL="463550" lvl="2" indent="-225425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err="1">
                <a:cs typeface="Arial" pitchFamily="34" charset="0"/>
              </a:rPr>
              <a:t>Makine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kimya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gıda</a:t>
            </a:r>
            <a:r>
              <a:rPr lang="en-US" dirty="0">
                <a:cs typeface="Arial" pitchFamily="34" charset="0"/>
              </a:rPr>
              <a:t>, ham petrol, </a:t>
            </a:r>
            <a:r>
              <a:rPr lang="en-US" dirty="0" err="1">
                <a:cs typeface="Arial" pitchFamily="34" charset="0"/>
              </a:rPr>
              <a:t>demir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metalleri</a:t>
            </a:r>
            <a:endParaRPr lang="en-US" dirty="0" smtClean="0">
              <a:cs typeface="Arial" pitchFamily="34" charset="0"/>
            </a:endParaRPr>
          </a:p>
          <a:p>
            <a:pPr marL="225425" indent="-225425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i="1" dirty="0" err="1">
                <a:cs typeface="Arial" pitchFamily="34" charset="0"/>
              </a:rPr>
              <a:t>Önemli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 smtClean="0">
                <a:cs typeface="Arial" pitchFamily="34" charset="0"/>
              </a:rPr>
              <a:t>ihracat</a:t>
            </a:r>
            <a:r>
              <a:rPr lang="en-US" b="1" i="1" dirty="0" smtClean="0">
                <a:cs typeface="Arial" pitchFamily="34" charset="0"/>
              </a:rPr>
              <a:t> </a:t>
            </a:r>
            <a:r>
              <a:rPr lang="en-US" b="1" i="1" dirty="0" err="1" smtClean="0">
                <a:cs typeface="Arial" pitchFamily="34" charset="0"/>
              </a:rPr>
              <a:t>ürünleri</a:t>
            </a:r>
            <a:endParaRPr lang="en-US" b="1" i="1" dirty="0">
              <a:cs typeface="Arial" pitchFamily="34" charset="0"/>
            </a:endParaRPr>
          </a:p>
          <a:p>
            <a:pPr marL="463550" lvl="2" indent="-225425" algn="just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err="1">
                <a:cs typeface="Arial" pitchFamily="34" charset="0"/>
              </a:rPr>
              <a:t>Yakıt</a:t>
            </a:r>
            <a:r>
              <a:rPr lang="en-US" dirty="0">
                <a:cs typeface="Arial" pitchFamily="34" charset="0"/>
              </a:rPr>
              <a:t> (</a:t>
            </a:r>
            <a:r>
              <a:rPr lang="en-US" dirty="0" err="1">
                <a:cs typeface="Arial" pitchFamily="34" charset="0"/>
              </a:rPr>
              <a:t>doğalgaz</a:t>
            </a:r>
            <a:r>
              <a:rPr lang="en-US" dirty="0">
                <a:cs typeface="Arial" pitchFamily="34" charset="0"/>
              </a:rPr>
              <a:t>), </a:t>
            </a:r>
            <a:r>
              <a:rPr lang="en-US" dirty="0" err="1">
                <a:cs typeface="Arial" pitchFamily="34" charset="0"/>
              </a:rPr>
              <a:t>gıda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kimyasallar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demirli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metaller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pamuk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C00000"/>
                </a:solidFill>
              </a:rPr>
              <a:t>Özel Sektörde Yeni Politikalar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95300" y="1371600"/>
            <a:ext cx="6819900" cy="5410200"/>
          </a:xfrm>
        </p:spPr>
        <p:txBody>
          <a:bodyPr>
            <a:noAutofit/>
          </a:bodyPr>
          <a:lstStyle/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/>
              <a:t>Hükümet yapısının şekillenmesi, düzenleyici organlar, işadamlarına ve yatırımcılara yönelik tutumun revizyonu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Girişimcilerin yargı, kanun yaptırımı, satın alım, vergilendirme, gümrük ve diğer alanlarda hükümetle etkileşim prosedürlerinin değiştirilmesi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Dünya Bankası'nın "İş Yapma Kolaylığı" sıralamasında 2021 yılına kadar 40. sırada (şimdiki 87. sıradan) çıkmak için hükümet önderliğindeki girişim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 smtClean="0">
                <a:cs typeface="Arial" pitchFamily="34" charset="0"/>
              </a:rPr>
              <a:t>1 Nisan 2017'den itibaren, yeni şirketin kaydı 30 dakika içinde online tamamlanabilir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>
                <a:cs typeface="Arial" pitchFamily="34" charset="0"/>
              </a:rPr>
              <a:t>Vergi idaresi sisteminin temel değişimi, işletmeler için vergi yükünün </a:t>
            </a:r>
            <a:r>
              <a:rPr lang="tr-TR" sz="1600" dirty="0" smtClean="0">
                <a:cs typeface="Arial" pitchFamily="34" charset="0"/>
              </a:rPr>
              <a:t>revize </a:t>
            </a:r>
            <a:r>
              <a:rPr lang="tr-TR" sz="1600" dirty="0">
                <a:cs typeface="Arial" pitchFamily="34" charset="0"/>
              </a:rPr>
              <a:t>edilmesi ve </a:t>
            </a:r>
            <a:r>
              <a:rPr lang="tr-TR" sz="1600" dirty="0" smtClean="0">
                <a:cs typeface="Arial" pitchFamily="34" charset="0"/>
              </a:rPr>
              <a:t>azaltılması</a:t>
            </a:r>
          </a:p>
          <a:p>
            <a:pPr marL="225425" lvl="1" indent="-225425" algn="just">
              <a:spcBef>
                <a:spcPts val="9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tr-TR" sz="1600" dirty="0"/>
              <a:t>Yeni kurulan yabancı yatırımlı </a:t>
            </a:r>
            <a:r>
              <a:rPr lang="tr-TR" sz="1600" dirty="0" smtClean="0"/>
              <a:t>şirketler için </a:t>
            </a:r>
            <a:r>
              <a:rPr lang="tr-TR" sz="1600" dirty="0"/>
              <a:t>istikrar garantisi - kayıt tarihinde geçerli olan aynı vergi oranlarının 5 yıllık bir süre </a:t>
            </a:r>
            <a:r>
              <a:rPr lang="tr-TR" sz="1600" dirty="0" smtClean="0"/>
              <a:t>için uygulanması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299613" y="3733800"/>
            <a:ext cx="21018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i="1" dirty="0"/>
              <a:t>"</a:t>
            </a:r>
            <a:r>
              <a:rPr lang="en-US" sz="1400" i="1" dirty="0" err="1"/>
              <a:t>İnsanlar</a:t>
            </a:r>
            <a:r>
              <a:rPr lang="en-US" sz="1400" i="1" dirty="0"/>
              <a:t> </a:t>
            </a:r>
            <a:r>
              <a:rPr lang="en-US" sz="1400" i="1" dirty="0" err="1"/>
              <a:t>hükümete</a:t>
            </a:r>
            <a:r>
              <a:rPr lang="en-US" sz="1400" i="1" dirty="0"/>
              <a:t> </a:t>
            </a:r>
            <a:r>
              <a:rPr lang="en-US" sz="1400" i="1" dirty="0" err="1"/>
              <a:t>değil</a:t>
            </a:r>
            <a:r>
              <a:rPr lang="en-US" sz="1400" i="1" dirty="0"/>
              <a:t>, </a:t>
            </a:r>
            <a:r>
              <a:rPr lang="en-US" sz="1400" i="1" dirty="0" err="1"/>
              <a:t>hükümete</a:t>
            </a:r>
            <a:r>
              <a:rPr lang="en-US" sz="1400" i="1" dirty="0"/>
              <a:t> </a:t>
            </a:r>
            <a:r>
              <a:rPr lang="en-US" sz="1400" i="1" dirty="0" err="1"/>
              <a:t>halka</a:t>
            </a:r>
            <a:r>
              <a:rPr lang="en-US" sz="1400" i="1" dirty="0"/>
              <a:t> </a:t>
            </a:r>
            <a:r>
              <a:rPr lang="en-US" sz="1400" i="1" dirty="0" err="1"/>
              <a:t>hizmet</a:t>
            </a:r>
            <a:r>
              <a:rPr lang="en-US" sz="1400" i="1" dirty="0"/>
              <a:t> </a:t>
            </a:r>
            <a:r>
              <a:rPr lang="en-US" sz="1400" i="1" dirty="0" err="1"/>
              <a:t>etmelidirler</a:t>
            </a:r>
            <a:r>
              <a:rPr lang="en-US" sz="1400" i="1" dirty="0" smtClean="0"/>
              <a:t>", </a:t>
            </a:r>
            <a:r>
              <a:rPr lang="en-US" sz="1400" dirty="0" err="1" smtClean="0"/>
              <a:t>Cumhurbaşkan</a:t>
            </a:r>
            <a:r>
              <a:rPr lang="en-US" sz="1400" dirty="0" smtClean="0"/>
              <a:t> </a:t>
            </a:r>
            <a:r>
              <a:rPr lang="en-US" sz="1400" dirty="0" err="1"/>
              <a:t>Şavkat</a:t>
            </a:r>
            <a:r>
              <a:rPr lang="en-US" sz="1400" dirty="0"/>
              <a:t> </a:t>
            </a:r>
            <a:r>
              <a:rPr lang="en-US" sz="1400" dirty="0" err="1"/>
              <a:t>Mirziyoyev</a:t>
            </a:r>
            <a:endParaRPr lang="en-US" sz="1600" dirty="0"/>
          </a:p>
          <a:p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1219200"/>
            <a:ext cx="84201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65" y="1417638"/>
            <a:ext cx="2082746" cy="1782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5" y="214564"/>
            <a:ext cx="2158085" cy="7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2459</Words>
  <Application>Microsoft Macintosh PowerPoint</Application>
  <PresentationFormat>Лист A4 (210x297 мм)</PresentationFormat>
  <Paragraphs>304</Paragraphs>
  <Slides>22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Century Gothic</vt:lpstr>
      <vt:lpstr>Microsoft Sans Serif</vt:lpstr>
      <vt:lpstr>ＭＳ Ｐゴシック</vt:lpstr>
      <vt:lpstr>Wingdings</vt:lpstr>
      <vt:lpstr>맑은 고딕</vt:lpstr>
      <vt:lpstr>Arial</vt:lpstr>
      <vt:lpstr>Calibri</vt:lpstr>
      <vt:lpstr>Tahoma</vt:lpstr>
      <vt:lpstr>Office Theme</vt:lpstr>
      <vt:lpstr>think-cell Slide</vt:lpstr>
      <vt:lpstr>Özbekistan: Yatırım ve iş fırsatları</vt:lpstr>
      <vt:lpstr>Ülke görüntüsü</vt:lpstr>
      <vt:lpstr>Temel Gelişmeler</vt:lpstr>
      <vt:lpstr>Презентация PowerPoint</vt:lpstr>
      <vt:lpstr>Презентация PowerPoint</vt:lpstr>
      <vt:lpstr>Презентация PowerPoint</vt:lpstr>
      <vt:lpstr>Ekonomi</vt:lpstr>
      <vt:lpstr>İhracat ve İthalat</vt:lpstr>
      <vt:lpstr>Özel Sektörde Yeni Politikalar</vt:lpstr>
      <vt:lpstr>Petrol ve gaz</vt:lpstr>
      <vt:lpstr>Madencilik</vt:lpstr>
      <vt:lpstr>Enerji</vt:lpstr>
      <vt:lpstr>Tarım</vt:lpstr>
      <vt:lpstr>Tekstil</vt:lpstr>
      <vt:lpstr>Kimyasal / Gübreler</vt:lpstr>
      <vt:lpstr>İlaç sanayı</vt:lpstr>
      <vt:lpstr>Taşımacılık ve lojistik</vt:lpstr>
      <vt:lpstr>İnşaat</vt:lpstr>
      <vt:lpstr>Turizm</vt:lpstr>
      <vt:lpstr>Презентация PowerPoint</vt:lpstr>
      <vt:lpstr>CONTACTS</vt:lpstr>
      <vt:lpstr>Презентация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AspireV5</dc:creator>
  <cp:lastModifiedBy>пользователь Microsoft Office</cp:lastModifiedBy>
  <cp:revision>578</cp:revision>
  <dcterms:created xsi:type="dcterms:W3CDTF">2016-11-20T17:17:10Z</dcterms:created>
  <dcterms:modified xsi:type="dcterms:W3CDTF">2018-01-25T02:40:45Z</dcterms:modified>
</cp:coreProperties>
</file>